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96" r:id="rId6"/>
    <p:sldId id="263" r:id="rId7"/>
    <p:sldId id="266" r:id="rId8"/>
    <p:sldId id="295" r:id="rId9"/>
    <p:sldId id="294" r:id="rId10"/>
    <p:sldId id="268" r:id="rId11"/>
    <p:sldId id="270" r:id="rId12"/>
    <p:sldId id="292" r:id="rId13"/>
    <p:sldId id="272" r:id="rId14"/>
    <p:sldId id="274" r:id="rId15"/>
    <p:sldId id="275" r:id="rId16"/>
    <p:sldId id="276" r:id="rId17"/>
    <p:sldId id="277" r:id="rId18"/>
    <p:sldId id="279" r:id="rId19"/>
    <p:sldId id="280" r:id="rId20"/>
    <p:sldId id="283" r:id="rId21"/>
    <p:sldId id="293" r:id="rId22"/>
    <p:sldId id="281" r:id="rId23"/>
    <p:sldId id="284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72" y="-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1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1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6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36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3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41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07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1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72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03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06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0DFC-DCEA-457D-9327-BA49D2A24094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E394-6EBD-41EB-A035-3435B125C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743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 Narrow" panose="020B0606020202030204" pitchFamily="34" charset="0"/>
              </a:rPr>
              <a:t>Histoire de l’alphabet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595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486916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Narrow" panose="020B0606020202030204" pitchFamily="34" charset="0"/>
              </a:rPr>
              <a:t>La date de l’invention de cet alphabet est estimée </a:t>
            </a:r>
          </a:p>
          <a:p>
            <a:pPr algn="ctr"/>
            <a:r>
              <a:rPr lang="fr-FR" sz="3200" dirty="0" smtClean="0">
                <a:latin typeface="Arial Narrow" panose="020B0606020202030204" pitchFamily="34" charset="0"/>
              </a:rPr>
              <a:t>aux environs de  – 1050 </a:t>
            </a:r>
            <a:endParaRPr lang="fr-F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https://s.qwant.com/thumbr/?u=http%3A%2F%2Fkadmous.org%2Fwp%2Fwp-content%2Fuploads%2Feurope-phoenician-princ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980728"/>
            <a:ext cx="79688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D’après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la légende, il y avait un dieu dans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un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pays voisin de la Phénicie, appelé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Zeus</a:t>
            </a:r>
          </a:p>
          <a:p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</a:p>
          <a:p>
            <a:pPr marL="571500" indent="-571500">
              <a:buFont typeface="Arial" charset="0"/>
              <a:buChar char="•"/>
            </a:pP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Étant amoureux d’une princesse phénicienne appelée Europe, il l’enleva en se transformant en taureau et l’emmena chez lui en Grèce.</a:t>
            </a:r>
          </a:p>
          <a:p>
            <a:pPr marL="571500" indent="-571500">
              <a:buFont typeface="Arial" charset="0"/>
              <a:buChar char="•"/>
            </a:pPr>
            <a:endParaRPr lang="fr-FR" sz="3200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Le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roi de Phénicie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envoya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son fils Cadmos la chercher. Il ne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devait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pas revenir avant de l’avoir retrouvée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  <a:endParaRPr lang="fr-FR" sz="3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184576" cy="618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10527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Mais </a:t>
            </a:r>
            <a:r>
              <a:rPr lang="fr-FR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Cadmos n’arriva jamais à retrouver sa sœur Europe. Il finit sa vie en Grèce et apprit l’écriture phénicienne aux grecs</a:t>
            </a: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3651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Les </a:t>
            </a:r>
            <a:r>
              <a:rPr lang="fr-FR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grecs ne parlant pas la même </a:t>
            </a: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langue, </a:t>
            </a:r>
            <a:r>
              <a:rPr lang="fr-FR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transformèrent cet alphabet</a:t>
            </a:r>
            <a:r>
              <a:rPr lang="fr-FR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293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https://s.qwant.com/thumbr/?u=http%3A%2F%2Flingalog.net%2Fdokuwiki%2F_media%2Fcours%2Fjpc%2Fstic%2Ftrx%2Fph_nic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63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99592" y="3510300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Alors que chez les phéniciens chaque nom de lettre correspondait à quelque chose, par exemple « </a:t>
            </a:r>
            <a:r>
              <a:rPr lang="fr-FR" sz="32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Nun</a:t>
            </a:r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 » signifiait « serpent » ou « </a:t>
            </a:r>
            <a:r>
              <a:rPr lang="fr-FR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Aleph</a:t>
            </a:r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 » signifiait « taureau », chez les grecs le nom des lettres ne </a:t>
            </a:r>
            <a:r>
              <a:rPr lang="fr-FR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signifiait </a:t>
            </a:r>
            <a:r>
              <a:rPr lang="fr-FR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rien d’autre.</a:t>
            </a:r>
          </a:p>
          <a:p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 Narrow" panose="020B0606020202030204" pitchFamily="34" charset="0"/>
              </a:rPr>
              <a:t>Une fois que les grecs eurent un alphabet, leur civilisation eut beaucoup d’influence autour de la mer </a:t>
            </a:r>
            <a:r>
              <a:rPr lang="fr-FR" dirty="0">
                <a:latin typeface="Arial Narrow" panose="020B0606020202030204" pitchFamily="34" charset="0"/>
              </a:rPr>
              <a:t>M</a:t>
            </a:r>
            <a:r>
              <a:rPr lang="fr-FR" dirty="0" smtClean="0">
                <a:latin typeface="Arial Narrow" panose="020B0606020202030204" pitchFamily="34" charset="0"/>
              </a:rPr>
              <a:t>éditerranée.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Ils transmirent leur alphabet aux étrusques qui vivaient dans l’actuelle Italie.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https://s.qwant.com/thumbr/?u=http%3A%2F%2Fupload.wikimedia.org%2Fwikipedia%2Fcommons%2Fthumb%2F2%2F25%2FEtruskischer_Meister_002.jpg%2F440px-Etruskischer_Meister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5339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2996952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On connait peu de choses du peuple Etrusque. On sait surtout qu’ils développèrent une technique très performante des aqueducs, dont les romains s’inspirèrent.</a:t>
            </a:r>
            <a:endParaRPr lang="fr-FR" sz="32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 Narrow" panose="020B0606020202030204" pitchFamily="34" charset="0"/>
              </a:rPr>
              <a:t>Il y avait à côté du peuple étrusque une petite ville, alors sans importance, appelée Rome.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Sous influence étrusque, elle </a:t>
            </a:r>
            <a:r>
              <a:rPr lang="fr-FR" dirty="0" err="1" smtClean="0">
                <a:latin typeface="Arial Narrow" panose="020B0606020202030204" pitchFamily="34" charset="0"/>
              </a:rPr>
              <a:t>intègra</a:t>
            </a:r>
            <a:r>
              <a:rPr lang="fr-FR" dirty="0" smtClean="0">
                <a:latin typeface="Arial Narrow" panose="020B0606020202030204" pitchFamily="34" charset="0"/>
              </a:rPr>
              <a:t> leur alphabet en l’adaptant à leur langue, le </a:t>
            </a:r>
            <a:r>
              <a:rPr lang="fr-FR" u="sng" dirty="0" smtClean="0">
                <a:latin typeface="Arial Narrow" panose="020B0606020202030204" pitchFamily="34" charset="0"/>
              </a:rPr>
              <a:t>latin</a:t>
            </a:r>
            <a:r>
              <a:rPr lang="fr-FR" dirty="0" smtClean="0">
                <a:latin typeface="Arial Narrow" panose="020B0606020202030204" pitchFamily="34" charset="0"/>
              </a:rPr>
              <a:t>.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https://s.qwant.com/thumbr/?u=http%3A%2F%2Fcalligraphia.planete-typographie.com%2Fpages_histoire%2Fimages%2Fmod_cap_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4100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https://s.qwant.com/thumbr/?u=http%3A%2F%2Ffr.questmachine.org%2Fencyclopedie%2Fillustrations%2Fillustrations_articles%2Fromain5.JPG-1320068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583"/>
            <a:ext cx="7560840" cy="63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47664" y="2492896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La cité de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Rome grandit, s’imposa </a:t>
            </a:r>
            <a:r>
              <a:rPr lang="fr-FR" sz="2800">
                <a:solidFill>
                  <a:srgbClr val="FFFF00"/>
                </a:solidFill>
                <a:latin typeface="Arial Narrow" panose="020B0606020202030204" pitchFamily="34" charset="0"/>
              </a:rPr>
              <a:t>aux </a:t>
            </a:r>
            <a:r>
              <a:rPr lang="fr-FR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étrusques,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conquit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tout le pourtour de la mer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Méditerranée </a:t>
            </a:r>
            <a:r>
              <a:rPr lang="fr-FR" sz="2800">
                <a:solidFill>
                  <a:srgbClr val="FFFF00"/>
                </a:solidFill>
                <a:latin typeface="Arial Narrow" panose="020B0606020202030204" pitchFamily="34" charset="0"/>
              </a:rPr>
              <a:t>et </a:t>
            </a:r>
            <a:r>
              <a:rPr lang="fr-FR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transmit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sa langue, le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latin,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dans tous les pays conquis. </a:t>
            </a:r>
          </a:p>
          <a:p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https://s.qwant.com/thumbr/?u=http%3A%2F%2Fwww.rome-roma.net%2Fphotos%2Fcolisee-colosseo%2FColosseo-Roma-3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53828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1196752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L’Empire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Romain rayonna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pendant plus de 500 ans avant de </a:t>
            </a:r>
            <a:r>
              <a:rPr lang="fr-FR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disparaître, </a:t>
            </a:r>
            <a:r>
              <a:rPr lang="fr-FR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mais son influence est toujours présente dans notre pays. </a:t>
            </a:r>
          </a:p>
          <a:p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F:\Histoire de l'alphabet\égypte ant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404664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L’écriture devient un besoin dans les premières sociétés organisées et hiérarchisées. Elle apparait de manière presque simultanée vers  – 3500 en Egypte et en Mésopotamie, deux contrées voisines.</a:t>
            </a:r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4284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48064" y="692696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Narrow" panose="020B0606020202030204" pitchFamily="34" charset="0"/>
              </a:rPr>
              <a:t>Le modèle d’alphabet que nous utilisons est issu d’un monument romain : la colonne Trajane, construite par l’empereur Trajan en 113 pour célébrer une victoire.</a:t>
            </a:r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7"/>
            <a:ext cx="4824536" cy="36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29309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arrow" panose="020B0606020202030204" pitchFamily="34" charset="0"/>
              </a:rPr>
              <a:t>L’écriture manuscrite se rapproche de celle que nous utilisons actuellement avec « l’onciale carolingienne ». Elle est créée par les hommes d’Eglise de Charlemagne vers 800, lors de la réforme de l’écriture manuscrite. Elle sera reprise à l’apparition de l’imprimerie, dans les années 1470, pour créer les caractères minuscules. </a:t>
            </a:r>
            <a:endParaRPr lang="fr-F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5719" cy="100608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1026" name="Picture 2" descr="https://s.qwant.com/thumbr/?u=http%3A%2F%2F4.bp.blogspot.com%2F-DU6BO0z1cpc%2FUMCmYxfxFqI%2FAAAAAAAEXvk%2F6ukz-ccZzF0%2Fs1600%2F471350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2" y="260648"/>
            <a:ext cx="3571923" cy="52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27984" y="1916832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Narrow" panose="020B0606020202030204" pitchFamily="34" charset="0"/>
              </a:rPr>
              <a:t>La majuscule en début de phrase est un héritage de l’organisation des écrits religieux du Moyen-Âge.</a:t>
            </a:r>
          </a:p>
          <a:p>
            <a:endParaRPr lang="fr-FR" sz="2800" dirty="0">
              <a:latin typeface="Arial Narrow" panose="020B0606020202030204" pitchFamily="34" charset="0"/>
            </a:endParaRPr>
          </a:p>
          <a:p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857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3810000" cy="25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3501008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Narrow" panose="020B0606020202030204" pitchFamily="34" charset="0"/>
              </a:rPr>
              <a:t>Le sarcophage d’</a:t>
            </a:r>
            <a:r>
              <a:rPr lang="fr-FR" sz="2800" dirty="0" err="1" smtClean="0">
                <a:latin typeface="Arial Narrow" panose="020B0606020202030204" pitchFamily="34" charset="0"/>
              </a:rPr>
              <a:t>Ahiram</a:t>
            </a:r>
            <a:r>
              <a:rPr lang="fr-FR" sz="2800" dirty="0" smtClean="0">
                <a:latin typeface="Arial Narrow" panose="020B0606020202030204" pitchFamily="34" charset="0"/>
              </a:rPr>
              <a:t>, roi phénicien de Byblos, date de -1000 environ. Il est le plus ancien exemple d’inscription d’alphabet phénicien. En 2005, l’UNESCO classe  l’inscription y figurant dans le registre de la Mémoire du Monde. Ce registre répertorie des éléments présentant un intérêt universel. </a:t>
            </a:r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Revenons sur l’alphabet Phénicien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Il existe des hypothèses de chercheurs sur la structure de cet alphabet. Il est composé de 22 lettres et est décomposé en deux parties. </a:t>
            </a:r>
          </a:p>
          <a:p>
            <a:r>
              <a:rPr lang="fr-FR" dirty="0" smtClean="0"/>
              <a:t>La première lettre de chaque partie a un rapport avec le taureau. En effet, « aleph » signifiait taureau et « </a:t>
            </a:r>
            <a:r>
              <a:rPr lang="fr-FR" dirty="0" err="1" smtClean="0"/>
              <a:t>lamed</a:t>
            </a:r>
            <a:r>
              <a:rPr lang="fr-FR" dirty="0" smtClean="0"/>
              <a:t> » signifiait « le crochet » du bouvier, l’outil permettant de dompter le taureau. </a:t>
            </a:r>
          </a:p>
          <a:p>
            <a:r>
              <a:rPr lang="fr-FR" dirty="0" smtClean="0"/>
              <a:t>Mais dans les langues sémitiques, les mots ont deux significations, l’une concrète et l’autre abstraite. Or, ces deux lettres signifiaient aussi « apprends »</a:t>
            </a:r>
          </a:p>
          <a:p>
            <a:r>
              <a:rPr lang="fr-FR" dirty="0" smtClean="0"/>
              <a:t>Le maître enseignait l’alphabet à l’aide des doigts de la main. Il disait « aleph ! », les deux mains fermées puis récitait l’alphabet : </a:t>
            </a:r>
          </a:p>
          <a:p>
            <a:r>
              <a:rPr lang="fr-FR" dirty="0" err="1" smtClean="0"/>
              <a:t>Bèt</a:t>
            </a:r>
            <a:r>
              <a:rPr lang="fr-FR" dirty="0" smtClean="0"/>
              <a:t> = 1        </a:t>
            </a:r>
            <a:r>
              <a:rPr lang="fr-FR" dirty="0" err="1" smtClean="0"/>
              <a:t>Guimel</a:t>
            </a:r>
            <a:r>
              <a:rPr lang="fr-FR" dirty="0" smtClean="0"/>
              <a:t> = 2        </a:t>
            </a:r>
            <a:r>
              <a:rPr lang="fr-FR" dirty="0" err="1" smtClean="0"/>
              <a:t>Dalèt</a:t>
            </a:r>
            <a:r>
              <a:rPr lang="fr-FR" dirty="0" smtClean="0"/>
              <a:t> = 3        Hé = 4        </a:t>
            </a:r>
            <a:r>
              <a:rPr lang="fr-FR" dirty="0" err="1" smtClean="0"/>
              <a:t>Vav</a:t>
            </a:r>
            <a:r>
              <a:rPr lang="fr-FR" dirty="0" smtClean="0"/>
              <a:t> = 5	et ainsi de suite jusque </a:t>
            </a:r>
            <a:r>
              <a:rPr lang="fr-FR" dirty="0" err="1" smtClean="0"/>
              <a:t>Kaph</a:t>
            </a:r>
            <a:r>
              <a:rPr lang="fr-FR" dirty="0" smtClean="0"/>
              <a:t> = 10</a:t>
            </a:r>
          </a:p>
          <a:p>
            <a:r>
              <a:rPr lang="fr-FR" dirty="0" smtClean="0"/>
              <a:t>Il recommençait en commençant par « </a:t>
            </a:r>
            <a:r>
              <a:rPr lang="fr-FR" dirty="0" err="1" smtClean="0"/>
              <a:t>lamèd</a:t>
            </a:r>
            <a:r>
              <a:rPr lang="fr-FR" dirty="0" smtClean="0"/>
              <a:t> ! » (apprends !)</a:t>
            </a:r>
          </a:p>
          <a:p>
            <a:r>
              <a:rPr lang="fr-FR" dirty="0" smtClean="0"/>
              <a:t>Si on applique ce système à notre propre alphabet, ABC aurait donné le mot abécédaire et </a:t>
            </a:r>
            <a:r>
              <a:rPr lang="fr-FR" dirty="0" err="1" smtClean="0"/>
              <a:t>LMN</a:t>
            </a:r>
            <a:r>
              <a:rPr lang="fr-FR" dirty="0" smtClean="0"/>
              <a:t> (</a:t>
            </a:r>
            <a:r>
              <a:rPr lang="fr-FR" dirty="0" err="1" smtClean="0"/>
              <a:t>èl</a:t>
            </a:r>
            <a:r>
              <a:rPr lang="fr-FR" dirty="0" smtClean="0"/>
              <a:t>, </a:t>
            </a:r>
            <a:r>
              <a:rPr lang="fr-FR" dirty="0" err="1" smtClean="0"/>
              <a:t>èm</a:t>
            </a:r>
            <a:r>
              <a:rPr lang="fr-FR" dirty="0" smtClean="0"/>
              <a:t>, </a:t>
            </a:r>
            <a:r>
              <a:rPr lang="fr-FR" dirty="0" err="1" smtClean="0"/>
              <a:t>èn</a:t>
            </a:r>
            <a:r>
              <a:rPr lang="fr-FR" dirty="0" smtClean="0"/>
              <a:t>) le mot élémentaire. </a:t>
            </a:r>
            <a:r>
              <a:rPr lang="fr-FR" dirty="0" err="1" smtClean="0"/>
              <a:t>Elementa</a:t>
            </a:r>
            <a:r>
              <a:rPr lang="fr-FR" dirty="0" smtClean="0"/>
              <a:t> en latin signifie « lettres de l’alphabet »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564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Sur quoi reposerait l’hypothèse d’un alphabet récité avec les doigts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Tout d’abord cette pratique est rencontrée dans de nombreuses civilisations. Puis, le nom des lettres appuie cette hypothèse.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La dernière lettre de la première série « </a:t>
            </a:r>
            <a:r>
              <a:rPr lang="fr-FR" sz="2400" dirty="0" err="1" smtClean="0"/>
              <a:t>Kaph</a:t>
            </a:r>
            <a:r>
              <a:rPr lang="fr-FR" sz="2400" dirty="0" smtClean="0"/>
              <a:t> » signifie « paume de la main ».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La dernière lettre de la deuxième série « </a:t>
            </a:r>
            <a:r>
              <a:rPr lang="fr-FR" sz="2400" dirty="0" err="1" smtClean="0"/>
              <a:t>Tav</a:t>
            </a:r>
            <a:r>
              <a:rPr lang="fr-FR" sz="2400" dirty="0" smtClean="0"/>
              <a:t> » signifie « signe » ou « faire signe ». </a:t>
            </a:r>
          </a:p>
        </p:txBody>
      </p:sp>
    </p:spTree>
    <p:extLst>
      <p:ext uri="{BB962C8B-B14F-4D97-AF65-F5344CB8AC3E}">
        <p14:creationId xmlns:p14="http://schemas.microsoft.com/office/powerpoint/2010/main" val="308373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conclure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forme des lettres que nous utilisons a une origine et un sens.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L’ordre de l’alphabet n’est pas aléatoire mais répond à une logique d’ordre philosophique, selon les chercheurs.</a:t>
            </a:r>
          </a:p>
        </p:txBody>
      </p:sp>
    </p:spTree>
    <p:extLst>
      <p:ext uri="{BB962C8B-B14F-4D97-AF65-F5344CB8AC3E}">
        <p14:creationId xmlns:p14="http://schemas.microsoft.com/office/powerpoint/2010/main" val="12785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aller plus loin…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8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60" y="3717032"/>
            <a:ext cx="4019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s2.qwant.com/thumbr/0x0/e/1/a112b02e14392db8df106210046c73/b_1_q_0_p_0.jpg?u=https%3A%2F%2Fmedia.scoutwiki.org%2Fimages%2Fthumb%2F9%2F9d%2FAsseret_hadibrote.jpg%2F250px-Asseret_hadibrote.jpg&amp;q=0&amp;b=1&amp;p=0&amp;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024"/>
            <a:ext cx="3955194" cy="28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44008" y="404664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Narrow" panose="020B0606020202030204" pitchFamily="34" charset="0"/>
              </a:rPr>
              <a:t>Cette logique d’équilibre se retrouve sur les 10 Commandements remis à Moïse au Mont Sinaï. En effet, les tables sont divisées en deux parties égales. </a:t>
            </a:r>
          </a:p>
          <a:p>
            <a:endParaRPr lang="fr-FR" sz="2800" dirty="0"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3717032"/>
            <a:ext cx="3955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 plus, elles commencent, selon l’alphabet hébreux par « Aleph » et « </a:t>
            </a:r>
            <a:r>
              <a:rPr lang="fr-FR" sz="2800" dirty="0" err="1"/>
              <a:t>Lamèd</a:t>
            </a:r>
            <a:r>
              <a:rPr lang="fr-FR" sz="2800" dirty="0"/>
              <a:t> 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967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latin typeface="Arial Narrow" panose="020B0606020202030204" pitchFamily="34" charset="0"/>
              </a:rPr>
              <a:t>Sources : 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« L’alphabet expliqué aux enfants » de Marc-Alain </a:t>
            </a:r>
            <a:r>
              <a:rPr lang="fr-FR" dirty="0" err="1" smtClean="0">
                <a:latin typeface="Arial Narrow" panose="020B0606020202030204" pitchFamily="34" charset="0"/>
              </a:rPr>
              <a:t>Ouaknin</a:t>
            </a:r>
            <a:r>
              <a:rPr lang="fr-FR" dirty="0" smtClean="0">
                <a:latin typeface="Arial Narrow" panose="020B0606020202030204" pitchFamily="34" charset="0"/>
              </a:rPr>
              <a:t>, Seuil.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« Une histoire de l’alphabet, la vie secrète des lettres de A à Z » de David </a:t>
            </a:r>
            <a:r>
              <a:rPr lang="fr-FR" dirty="0" err="1" smtClean="0">
                <a:latin typeface="Arial Narrow" panose="020B0606020202030204" pitchFamily="34" charset="0"/>
              </a:rPr>
              <a:t>Sacks</a:t>
            </a:r>
            <a:r>
              <a:rPr lang="fr-FR" dirty="0" smtClean="0">
                <a:latin typeface="Arial Narrow" panose="020B0606020202030204" pitchFamily="34" charset="0"/>
              </a:rPr>
              <a:t>, les éditions de l’Homme. 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les images sont issues de recherches sur le net. </a:t>
            </a:r>
            <a:endParaRPr lang="fr-FR" dirty="0" smtClean="0">
              <a:latin typeface="Arial Narrow" panose="020B0606020202030204" pitchFamily="34" charset="0"/>
            </a:endParaRPr>
          </a:p>
          <a:p>
            <a:pPr lvl="1"/>
            <a:endParaRPr lang="fr-FR" dirty="0">
              <a:latin typeface="Arial Narrow" panose="020B0606020202030204" pitchFamily="34" charset="0"/>
            </a:endParaRPr>
          </a:p>
          <a:p>
            <a:pPr lvl="1"/>
            <a:endParaRPr lang="fr-FR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fr-FR" dirty="0">
                <a:latin typeface="Arial Narrow" panose="020B0606020202030204" pitchFamily="34" charset="0"/>
              </a:rPr>
              <a:t>	</a:t>
            </a:r>
            <a:r>
              <a:rPr lang="fr-FR" dirty="0" smtClean="0">
                <a:latin typeface="Arial Narrow" panose="020B0606020202030204" pitchFamily="34" charset="0"/>
              </a:rPr>
              <a:t>Créé avec Powerpoint Office 2010</a:t>
            </a:r>
            <a:endParaRPr lang="fr-FR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ieroglyp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76470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Pour écrire,  les égyptiens utilisaient les hiéroglyphes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1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Ziggurat d’Ur, située dans le sud-est de l’Irak, construite en – 2100.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s://s.qwant.com/thumbr/?u=http%3A%2F%2Ftechtravel.ch%2Fupload%2Fimages%2F677-800pxancientzigguratataliairbaseiraq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6805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272808" cy="48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544522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fr-FR" sz="2800" dirty="0">
                <a:latin typeface="Arial Narrow" panose="020B0606020202030204" pitchFamily="34" charset="0"/>
              </a:rPr>
              <a:t>Porte d’Ishtar à Babylone, </a:t>
            </a:r>
            <a:r>
              <a:rPr lang="fr-FR" sz="2800" dirty="0" smtClean="0">
                <a:latin typeface="Arial Narrow" panose="020B0606020202030204" pitchFamily="34" charset="0"/>
              </a:rPr>
              <a:t>à environ 100km au sud de Bagdad, construite </a:t>
            </a:r>
            <a:r>
              <a:rPr lang="fr-FR" sz="2800" dirty="0">
                <a:latin typeface="Arial Narrow" panose="020B0606020202030204" pitchFamily="34" charset="0"/>
              </a:rPr>
              <a:t>en </a:t>
            </a:r>
            <a:r>
              <a:rPr lang="fr-FR" sz="2800" dirty="0" smtClean="0">
                <a:latin typeface="Arial Narrow" panose="020B0606020202030204" pitchFamily="34" charset="0"/>
              </a:rPr>
              <a:t>– 580.</a:t>
            </a:r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819472"/>
            <a:ext cx="5712598" cy="835292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592" y="1268760"/>
            <a:ext cx="7344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En Mésopotamie</a:t>
            </a:r>
            <a:r>
              <a:rPr lang="fr-FR" sz="4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, </a:t>
            </a:r>
            <a:r>
              <a:rPr lang="fr-FR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l’écriture </a:t>
            </a:r>
            <a:r>
              <a:rPr lang="fr-FR" sz="4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Cunéiforme était utilisée.</a:t>
            </a:r>
            <a:endParaRPr lang="fr-FR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https://s.qwant.com/thumbr/?u=http%3A%2F%2Fle-lutin-savant.com%2Fg-antiquite-geographie.img%2FBabylone-gardes-Nabuchodonosor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4" y="188640"/>
            <a:ext cx="86409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75656" y="3501008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Entre l’Egypte et la Mésopotamie </a:t>
            </a:r>
            <a:r>
              <a:rPr lang="fr-F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existait </a:t>
            </a:r>
            <a:r>
              <a:rPr lang="fr-FR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un petit pays appelé la Phénicie.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683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60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62068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C’était un pays de marins et de commerçants. Comme ils voyageaient beaucoup, ils avaient besoin de communiquer. Ils </a:t>
            </a:r>
            <a:endParaRPr lang="fr-FR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s’inspirèrent des</a:t>
            </a:r>
          </a:p>
          <a:p>
            <a:r>
              <a:rPr lang="fr-F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hiéroglyphes égyptiens</a:t>
            </a:r>
          </a:p>
          <a:p>
            <a:r>
              <a:rPr lang="fr-F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et inventèrent</a:t>
            </a:r>
          </a:p>
          <a:p>
            <a:r>
              <a:rPr lang="fr-FR" sz="28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l’alphabet </a:t>
            </a:r>
            <a:r>
              <a:rPr lang="fr-FR" sz="2800" u="sng" dirty="0">
                <a:solidFill>
                  <a:schemeClr val="bg1"/>
                </a:solidFill>
                <a:latin typeface="Arial Narrow" panose="020B0606020202030204" pitchFamily="34" charset="0"/>
              </a:rPr>
              <a:t>phénicien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fr-F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325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3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684</Words>
  <Application>Microsoft Office PowerPoint</Application>
  <PresentationFormat>Affichage à l'écran (4:3)</PresentationFormat>
  <Paragraphs>71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Histoire de l’alphabet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</vt:lpstr>
      <vt:lpstr>Présentation PowerPoint</vt:lpstr>
      <vt:lpstr>Présentation PowerPoint</vt:lpstr>
      <vt:lpstr>Présentation PowerPoint</vt:lpstr>
      <vt:lpstr>Revenons sur l’alphabet Phénicien</vt:lpstr>
      <vt:lpstr>Sur quoi reposerait l’hypothèse d’un alphabet récité avec les doigts ? </vt:lpstr>
      <vt:lpstr>Pour conclure</vt:lpstr>
      <vt:lpstr>Pour aller plus loin…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l’alphabet</dc:title>
  <dc:creator>Aurélien NICOLAS</dc:creator>
  <cp:lastModifiedBy>Aurélien NICOLAS</cp:lastModifiedBy>
  <cp:revision>62</cp:revision>
  <dcterms:created xsi:type="dcterms:W3CDTF">2015-09-05T01:14:48Z</dcterms:created>
  <dcterms:modified xsi:type="dcterms:W3CDTF">2016-11-22T22:37:57Z</dcterms:modified>
</cp:coreProperties>
</file>