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96" r:id="rId6"/>
    <p:sldId id="263" r:id="rId7"/>
    <p:sldId id="266" r:id="rId8"/>
    <p:sldId id="295" r:id="rId9"/>
    <p:sldId id="294" r:id="rId10"/>
    <p:sldId id="268" r:id="rId11"/>
    <p:sldId id="270" r:id="rId12"/>
    <p:sldId id="292" r:id="rId13"/>
    <p:sldId id="272" r:id="rId14"/>
    <p:sldId id="274" r:id="rId15"/>
    <p:sldId id="275" r:id="rId16"/>
    <p:sldId id="276" r:id="rId17"/>
    <p:sldId id="277" r:id="rId18"/>
    <p:sldId id="279" r:id="rId19"/>
    <p:sldId id="280" r:id="rId20"/>
    <p:sldId id="283" r:id="rId21"/>
    <p:sldId id="293" r:id="rId22"/>
    <p:sldId id="281" r:id="rId23"/>
    <p:sldId id="284" r:id="rId24"/>
    <p:sldId id="286" r:id="rId25"/>
    <p:sldId id="287" r:id="rId26"/>
    <p:sldId id="288" r:id="rId27"/>
    <p:sldId id="289" r:id="rId28"/>
    <p:sldId id="290" r:id="rId29"/>
    <p:sldId id="291" r:id="rId3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3372" y="-13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C0DFC-DCEA-457D-9327-BA49D2A24094}" type="datetimeFigureOut">
              <a:rPr lang="fr-FR" smtClean="0"/>
              <a:t>23/11/2016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5E394-6EBD-41EB-A035-3435B125CF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8415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C0DFC-DCEA-457D-9327-BA49D2A24094}" type="datetimeFigureOut">
              <a:rPr lang="fr-FR" smtClean="0"/>
              <a:t>23/11/2016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5E394-6EBD-41EB-A035-3435B125CF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6415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C0DFC-DCEA-457D-9327-BA49D2A24094}" type="datetimeFigureOut">
              <a:rPr lang="fr-FR" smtClean="0"/>
              <a:t>23/11/2016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5E394-6EBD-41EB-A035-3435B125CF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9569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C0DFC-DCEA-457D-9327-BA49D2A24094}" type="datetimeFigureOut">
              <a:rPr lang="fr-FR" smtClean="0"/>
              <a:t>23/11/2016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5E394-6EBD-41EB-A035-3435B125CF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6365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C0DFC-DCEA-457D-9327-BA49D2A24094}" type="datetimeFigureOut">
              <a:rPr lang="fr-FR" smtClean="0"/>
              <a:t>23/11/2016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5E394-6EBD-41EB-A035-3435B125CF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5332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C0DFC-DCEA-457D-9327-BA49D2A24094}" type="datetimeFigureOut">
              <a:rPr lang="fr-FR" smtClean="0"/>
              <a:t>23/11/2016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5E394-6EBD-41EB-A035-3435B125CF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6419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C0DFC-DCEA-457D-9327-BA49D2A24094}" type="datetimeFigureOut">
              <a:rPr lang="fr-FR" smtClean="0"/>
              <a:t>23/11/2016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5E394-6EBD-41EB-A035-3435B125CF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5072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C0DFC-DCEA-457D-9327-BA49D2A24094}" type="datetimeFigureOut">
              <a:rPr lang="fr-FR" smtClean="0"/>
              <a:t>23/11/2016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5E394-6EBD-41EB-A035-3435B125CF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7316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C0DFC-DCEA-457D-9327-BA49D2A24094}" type="datetimeFigureOut">
              <a:rPr lang="fr-FR" smtClean="0"/>
              <a:t>23/11/2016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5E394-6EBD-41EB-A035-3435B125CF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1720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C0DFC-DCEA-457D-9327-BA49D2A24094}" type="datetimeFigureOut">
              <a:rPr lang="fr-FR" smtClean="0"/>
              <a:t>23/11/2016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5E394-6EBD-41EB-A035-3435B125CF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9039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C0DFC-DCEA-457D-9327-BA49D2A24094}" type="datetimeFigureOut">
              <a:rPr lang="fr-FR" smtClean="0"/>
              <a:t>23/11/2016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5E394-6EBD-41EB-A035-3435B125CF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6065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CC0DFC-DCEA-457D-9327-BA49D2A24094}" type="datetimeFigureOut">
              <a:rPr lang="fr-FR" smtClean="0"/>
              <a:t>23/11/2016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A5E394-6EBD-41EB-A035-3435B125CF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07437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>
                <a:latin typeface="Arial Narrow" panose="020B0606020202030204" pitchFamily="34" charset="0"/>
              </a:rPr>
              <a:t>Histoire de l’alphabet</a:t>
            </a:r>
            <a:endParaRPr lang="fr-FR" dirty="0">
              <a:latin typeface="Arial Narrow" panose="020B060602020203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257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8559544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395536" y="4869160"/>
            <a:ext cx="84249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latin typeface="Arial Narrow" panose="020B0606020202030204" pitchFamily="34" charset="0"/>
              </a:rPr>
              <a:t>La date de l’invention de cet alphabet est estimée </a:t>
            </a:r>
          </a:p>
          <a:p>
            <a:pPr algn="ctr"/>
            <a:r>
              <a:rPr lang="fr-FR" sz="3200" dirty="0" smtClean="0">
                <a:latin typeface="Arial Narrow" panose="020B0606020202030204" pitchFamily="34" charset="0"/>
              </a:rPr>
              <a:t>aux environs de  – 1050 </a:t>
            </a:r>
            <a:endParaRPr lang="fr-FR" sz="32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960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2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9218" name="Picture 2" descr="https://s.qwant.com/thumbr/?u=http%3A%2F%2Fkadmous.org%2Fwp%2Fwp-content%2Fuploads%2Feurope-phoenician-princes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88640"/>
            <a:ext cx="8256917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539552" y="980728"/>
            <a:ext cx="796888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charset="0"/>
              <a:buChar char="•"/>
            </a:pPr>
            <a:r>
              <a:rPr lang="fr-FR" sz="3200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D’après </a:t>
            </a:r>
            <a:r>
              <a:rPr lang="fr-FR" sz="3200" dirty="0">
                <a:solidFill>
                  <a:srgbClr val="FFFF00"/>
                </a:solidFill>
                <a:latin typeface="Arial Narrow" panose="020B0606020202030204" pitchFamily="34" charset="0"/>
              </a:rPr>
              <a:t>la légende, il y avait un dieu dans </a:t>
            </a:r>
            <a:r>
              <a:rPr lang="fr-FR" sz="3200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un </a:t>
            </a:r>
            <a:r>
              <a:rPr lang="fr-FR" sz="3200" dirty="0">
                <a:solidFill>
                  <a:srgbClr val="FFFF00"/>
                </a:solidFill>
                <a:latin typeface="Arial Narrow" panose="020B0606020202030204" pitchFamily="34" charset="0"/>
              </a:rPr>
              <a:t>pays voisin de la Phénicie, appelé </a:t>
            </a:r>
            <a:r>
              <a:rPr lang="fr-FR" sz="3200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Zeus</a:t>
            </a:r>
          </a:p>
          <a:p>
            <a:r>
              <a:rPr lang="fr-FR" sz="3200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.</a:t>
            </a:r>
          </a:p>
          <a:p>
            <a:pPr marL="571500" indent="-571500">
              <a:buFont typeface="Arial" charset="0"/>
              <a:buChar char="•"/>
            </a:pPr>
            <a:r>
              <a:rPr lang="fr-FR" sz="3200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Étant amoureux d’une princesse phénicienne appelée Europe, il l’enleva en se transformant en taureau et l’emmena chez lui en Grèce.</a:t>
            </a:r>
          </a:p>
          <a:p>
            <a:pPr marL="571500" indent="-571500">
              <a:buFont typeface="Arial" charset="0"/>
              <a:buChar char="•"/>
            </a:pPr>
            <a:endParaRPr lang="fr-FR" sz="3200" dirty="0" smtClean="0">
              <a:solidFill>
                <a:srgbClr val="FFFF00"/>
              </a:solidFill>
              <a:latin typeface="Arial Narrow" panose="020B0606020202030204" pitchFamily="34" charset="0"/>
            </a:endParaRPr>
          </a:p>
          <a:p>
            <a:pPr marL="571500" indent="-571500">
              <a:buFont typeface="Arial" charset="0"/>
              <a:buChar char="•"/>
            </a:pPr>
            <a:r>
              <a:rPr lang="fr-FR" sz="3200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Le </a:t>
            </a:r>
            <a:r>
              <a:rPr lang="fr-FR" sz="3200" dirty="0">
                <a:solidFill>
                  <a:srgbClr val="FFFF00"/>
                </a:solidFill>
                <a:latin typeface="Arial Narrow" panose="020B0606020202030204" pitchFamily="34" charset="0"/>
              </a:rPr>
              <a:t>roi de Phénicie </a:t>
            </a:r>
            <a:r>
              <a:rPr lang="fr-FR" sz="3200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envoya </a:t>
            </a:r>
            <a:r>
              <a:rPr lang="fr-FR" sz="3200" dirty="0">
                <a:solidFill>
                  <a:srgbClr val="FFFF00"/>
                </a:solidFill>
                <a:latin typeface="Arial Narrow" panose="020B0606020202030204" pitchFamily="34" charset="0"/>
              </a:rPr>
              <a:t>son fils Cadmos la chercher. Il ne </a:t>
            </a:r>
            <a:r>
              <a:rPr lang="fr-FR" sz="3200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devait </a:t>
            </a:r>
            <a:r>
              <a:rPr lang="fr-FR" sz="3200" dirty="0">
                <a:solidFill>
                  <a:srgbClr val="FFFF00"/>
                </a:solidFill>
                <a:latin typeface="Arial Narrow" panose="020B0606020202030204" pitchFamily="34" charset="0"/>
              </a:rPr>
              <a:t>pas revenir avant de l’avoir retrouvée</a:t>
            </a:r>
            <a:r>
              <a:rPr lang="fr-FR" sz="3200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.</a:t>
            </a:r>
            <a:endParaRPr lang="fr-FR" sz="3200" dirty="0">
              <a:solidFill>
                <a:srgbClr val="FFFF00"/>
              </a:solidFill>
              <a:latin typeface="Arial Narrow" panose="020B0606020202030204" pitchFamily="34" charset="0"/>
            </a:endParaRPr>
          </a:p>
          <a:p>
            <a:endParaRPr lang="fr-FR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496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04664"/>
            <a:ext cx="5184576" cy="6187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323528" y="1052736"/>
            <a:ext cx="78488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charset="0"/>
              <a:buChar char="•"/>
            </a:pPr>
            <a:r>
              <a:rPr lang="fr-FR" sz="3600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Mais </a:t>
            </a:r>
            <a:r>
              <a:rPr lang="fr-FR" sz="3600" dirty="0">
                <a:solidFill>
                  <a:srgbClr val="FFFF00"/>
                </a:solidFill>
                <a:latin typeface="Arial Narrow" panose="020B0606020202030204" pitchFamily="34" charset="0"/>
              </a:rPr>
              <a:t>Cadmos n’arriva jamais à retrouver sa sœur Europe. Il finit sa vie en Grèce et apprit l’écriture phénicienne aux grecs</a:t>
            </a:r>
            <a:r>
              <a:rPr lang="fr-FR" sz="3600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23528" y="4365104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charset="0"/>
              <a:buChar char="•"/>
            </a:pPr>
            <a:r>
              <a:rPr lang="fr-FR" sz="3600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Les </a:t>
            </a:r>
            <a:r>
              <a:rPr lang="fr-FR" sz="3600" dirty="0">
                <a:solidFill>
                  <a:srgbClr val="FFFF00"/>
                </a:solidFill>
                <a:latin typeface="Arial Narrow" panose="020B0606020202030204" pitchFamily="34" charset="0"/>
              </a:rPr>
              <a:t>grecs ne parlant pas la même </a:t>
            </a:r>
            <a:r>
              <a:rPr lang="fr-FR" sz="3600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langue, </a:t>
            </a:r>
            <a:r>
              <a:rPr lang="fr-FR" sz="3600" dirty="0">
                <a:solidFill>
                  <a:srgbClr val="FFFF00"/>
                </a:solidFill>
                <a:latin typeface="Arial Narrow" panose="020B0606020202030204" pitchFamily="34" charset="0"/>
              </a:rPr>
              <a:t>transformèrent cet alphabet</a:t>
            </a:r>
            <a:r>
              <a:rPr lang="fr-FR" sz="3600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.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2029348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1266" name="Picture 2" descr="https://s.qwant.com/thumbr/?u=http%3A%2F%2Flingalog.net%2Fdokuwiki%2F_media%2Fcours%2Fjpc%2Fstic%2Ftrx%2Fph_nici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7920880" cy="6336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899592" y="3510300"/>
            <a:ext cx="734481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FF0000"/>
                </a:solidFill>
                <a:latin typeface="Arial Narrow" panose="020B0606020202030204" pitchFamily="34" charset="0"/>
              </a:rPr>
              <a:t>Alors que chez les phéniciens chaque nom de lettre correspondait à quelque chose, par exemple « </a:t>
            </a:r>
            <a:r>
              <a:rPr lang="fr-FR" sz="3200" b="1" dirty="0" err="1">
                <a:solidFill>
                  <a:srgbClr val="FF0000"/>
                </a:solidFill>
                <a:latin typeface="Arial Narrow" panose="020B0606020202030204" pitchFamily="34" charset="0"/>
              </a:rPr>
              <a:t>Nun</a:t>
            </a:r>
            <a:r>
              <a:rPr lang="fr-FR" sz="3200" b="1" dirty="0">
                <a:solidFill>
                  <a:srgbClr val="FF0000"/>
                </a:solidFill>
                <a:latin typeface="Arial Narrow" panose="020B0606020202030204" pitchFamily="34" charset="0"/>
              </a:rPr>
              <a:t> » signifiait « serpent » ou « </a:t>
            </a:r>
            <a:r>
              <a:rPr lang="fr-FR" sz="32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Aleph</a:t>
            </a:r>
            <a:r>
              <a:rPr lang="fr-FR" sz="3200" b="1" dirty="0">
                <a:solidFill>
                  <a:srgbClr val="FF0000"/>
                </a:solidFill>
                <a:latin typeface="Arial Narrow" panose="020B0606020202030204" pitchFamily="34" charset="0"/>
              </a:rPr>
              <a:t> » signifiait « taureau », chez les grecs le nom des lettres ne </a:t>
            </a:r>
            <a:r>
              <a:rPr lang="fr-FR" sz="32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signifiait </a:t>
            </a:r>
            <a:r>
              <a:rPr lang="fr-FR" sz="3200" b="1" dirty="0">
                <a:solidFill>
                  <a:srgbClr val="FF0000"/>
                </a:solidFill>
                <a:latin typeface="Arial Narrow" panose="020B0606020202030204" pitchFamily="34" charset="0"/>
              </a:rPr>
              <a:t>rien d’autre.</a:t>
            </a:r>
          </a:p>
          <a:p>
            <a:endParaRPr lang="fr-FR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502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latin typeface="Arial Narrow" panose="020B0606020202030204" pitchFamily="34" charset="0"/>
              </a:rPr>
              <a:t>Une fois que les grecs eurent un alphabet, leur civilisation eut beaucoup d’influence autour de la mer </a:t>
            </a:r>
            <a:r>
              <a:rPr lang="fr-FR" dirty="0">
                <a:latin typeface="Arial Narrow" panose="020B0606020202030204" pitchFamily="34" charset="0"/>
              </a:rPr>
              <a:t>M</a:t>
            </a:r>
            <a:r>
              <a:rPr lang="fr-FR" dirty="0" smtClean="0">
                <a:latin typeface="Arial Narrow" panose="020B0606020202030204" pitchFamily="34" charset="0"/>
              </a:rPr>
              <a:t>éditerranée.</a:t>
            </a:r>
          </a:p>
          <a:p>
            <a:r>
              <a:rPr lang="fr-FR" dirty="0" smtClean="0">
                <a:latin typeface="Arial Narrow" panose="020B0606020202030204" pitchFamily="34" charset="0"/>
              </a:rPr>
              <a:t>Ils transmirent leur alphabet aux étrusques qui vivaient dans l’actuelle Italie.</a:t>
            </a:r>
            <a:endParaRPr lang="fr-FR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674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2290" name="Picture 2" descr="https://s.qwant.com/thumbr/?u=http%3A%2F%2Fupload.wikimedia.org%2Fwikipedia%2Fcommons%2Fthumb%2F2%2F25%2FEtruskischer_Meister_002.jpg%2F440px-Etruskischer_Meister_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188640"/>
            <a:ext cx="8533951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683568" y="2996952"/>
            <a:ext cx="777686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On connait peu de choses du peuple Etrusque. On sait surtout qu’ils développèrent une technique très performante des aqueducs, dont les romains s’inspirèrent.</a:t>
            </a:r>
            <a:endParaRPr lang="fr-FR" sz="3200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410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latin typeface="Arial Narrow" panose="020B0606020202030204" pitchFamily="34" charset="0"/>
              </a:rPr>
              <a:t>Il y avait à côté du peuple étrusque une petite ville, alors sans importance, appelée Rome.</a:t>
            </a:r>
          </a:p>
          <a:p>
            <a:r>
              <a:rPr lang="fr-FR" dirty="0" smtClean="0">
                <a:latin typeface="Arial Narrow" panose="020B0606020202030204" pitchFamily="34" charset="0"/>
              </a:rPr>
              <a:t>Sous influence étrusque, elle </a:t>
            </a:r>
            <a:r>
              <a:rPr lang="fr-FR" dirty="0" err="1" smtClean="0">
                <a:latin typeface="Arial Narrow" panose="020B0606020202030204" pitchFamily="34" charset="0"/>
              </a:rPr>
              <a:t>intègra</a:t>
            </a:r>
            <a:r>
              <a:rPr lang="fr-FR" dirty="0" smtClean="0">
                <a:latin typeface="Arial Narrow" panose="020B0606020202030204" pitchFamily="34" charset="0"/>
              </a:rPr>
              <a:t> leur alphabet en l’adaptant à leur langue, le </a:t>
            </a:r>
            <a:r>
              <a:rPr lang="fr-FR" u="sng" dirty="0" smtClean="0">
                <a:latin typeface="Arial Narrow" panose="020B0606020202030204" pitchFamily="34" charset="0"/>
              </a:rPr>
              <a:t>latin</a:t>
            </a:r>
            <a:r>
              <a:rPr lang="fr-FR" dirty="0" smtClean="0">
                <a:latin typeface="Arial Narrow" panose="020B0606020202030204" pitchFamily="34" charset="0"/>
              </a:rPr>
              <a:t>.</a:t>
            </a:r>
            <a:endParaRPr lang="fr-FR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015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3314" name="Picture 2" descr="https://s.qwant.com/thumbr/?u=http%3A%2F%2Fcalligraphia.planete-typographie.com%2Fpages_histoire%2Fimages%2Fmod_cap_r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76672"/>
            <a:ext cx="4410075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15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4338" name="Picture 2" descr="https://s.qwant.com/thumbr/?u=http%3A%2F%2Ffr.questmachine.org%2Fencyclopedie%2Fillustrations%2Fillustrations_articles%2Fromain5.JPG-13200689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6583"/>
            <a:ext cx="7560840" cy="630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1547664" y="2492896"/>
            <a:ext cx="57606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FFFF00"/>
                </a:solidFill>
                <a:latin typeface="Arial Narrow" panose="020B0606020202030204" pitchFamily="34" charset="0"/>
              </a:rPr>
              <a:t>La cité de </a:t>
            </a:r>
            <a:r>
              <a:rPr lang="fr-FR" sz="2800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Rome grandit, s’imposa </a:t>
            </a:r>
            <a:r>
              <a:rPr lang="fr-FR" sz="2800">
                <a:solidFill>
                  <a:srgbClr val="FFFF00"/>
                </a:solidFill>
                <a:latin typeface="Arial Narrow" panose="020B0606020202030204" pitchFamily="34" charset="0"/>
              </a:rPr>
              <a:t>aux </a:t>
            </a:r>
            <a:r>
              <a:rPr lang="fr-FR" sz="2800" smtClean="0">
                <a:solidFill>
                  <a:srgbClr val="FFFF00"/>
                </a:solidFill>
                <a:latin typeface="Arial Narrow" panose="020B0606020202030204" pitchFamily="34" charset="0"/>
              </a:rPr>
              <a:t>étrusques, </a:t>
            </a:r>
            <a:r>
              <a:rPr lang="fr-FR" sz="2800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conquit </a:t>
            </a:r>
            <a:r>
              <a:rPr lang="fr-FR" sz="2800" dirty="0">
                <a:solidFill>
                  <a:srgbClr val="FFFF00"/>
                </a:solidFill>
                <a:latin typeface="Arial Narrow" panose="020B0606020202030204" pitchFamily="34" charset="0"/>
              </a:rPr>
              <a:t>tout le pourtour de la mer </a:t>
            </a:r>
            <a:r>
              <a:rPr lang="fr-FR" sz="2800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Méditerranée </a:t>
            </a:r>
            <a:r>
              <a:rPr lang="fr-FR" sz="2800">
                <a:solidFill>
                  <a:srgbClr val="FFFF00"/>
                </a:solidFill>
                <a:latin typeface="Arial Narrow" panose="020B0606020202030204" pitchFamily="34" charset="0"/>
              </a:rPr>
              <a:t>et </a:t>
            </a:r>
            <a:r>
              <a:rPr lang="fr-FR" sz="2800" smtClean="0">
                <a:solidFill>
                  <a:srgbClr val="FFFF00"/>
                </a:solidFill>
                <a:latin typeface="Arial Narrow" panose="020B0606020202030204" pitchFamily="34" charset="0"/>
              </a:rPr>
              <a:t>transmit </a:t>
            </a:r>
            <a:r>
              <a:rPr lang="fr-FR" sz="2800" dirty="0">
                <a:solidFill>
                  <a:srgbClr val="FFFF00"/>
                </a:solidFill>
                <a:latin typeface="Arial Narrow" panose="020B0606020202030204" pitchFamily="34" charset="0"/>
              </a:rPr>
              <a:t>sa langue, le </a:t>
            </a:r>
            <a:r>
              <a:rPr lang="fr-FR" sz="2800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latin, </a:t>
            </a:r>
            <a:r>
              <a:rPr lang="fr-FR" sz="2800" dirty="0">
                <a:solidFill>
                  <a:srgbClr val="FFFF00"/>
                </a:solidFill>
                <a:latin typeface="Arial Narrow" panose="020B0606020202030204" pitchFamily="34" charset="0"/>
              </a:rPr>
              <a:t>dans tous les pays conquis. </a:t>
            </a:r>
          </a:p>
          <a:p>
            <a:endParaRPr lang="fr-FR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939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5362" name="Picture 2" descr="https://s.qwant.com/thumbr/?u=http%3A%2F%2Fwww.rome-roma.net%2Fphotos%2Fcolisee-colosseo%2FColosseo-Roma-36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332656"/>
            <a:ext cx="8538283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971600" y="1196752"/>
            <a:ext cx="73448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FFFF00"/>
                </a:solidFill>
                <a:latin typeface="Arial Narrow" panose="020B0606020202030204" pitchFamily="34" charset="0"/>
              </a:rPr>
              <a:t>L’Empire </a:t>
            </a:r>
            <a:r>
              <a:rPr lang="fr-FR" sz="2800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Romain rayonna </a:t>
            </a:r>
            <a:r>
              <a:rPr lang="fr-FR" sz="2800" dirty="0">
                <a:solidFill>
                  <a:srgbClr val="FFFF00"/>
                </a:solidFill>
                <a:latin typeface="Arial Narrow" panose="020B0606020202030204" pitchFamily="34" charset="0"/>
              </a:rPr>
              <a:t>pendant plus de 500 ans avant de </a:t>
            </a:r>
            <a:r>
              <a:rPr lang="fr-FR" sz="2800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disparaître, </a:t>
            </a:r>
            <a:r>
              <a:rPr lang="fr-FR" sz="2800" dirty="0">
                <a:solidFill>
                  <a:srgbClr val="FFFF00"/>
                </a:solidFill>
                <a:latin typeface="Arial Narrow" panose="020B0606020202030204" pitchFamily="34" charset="0"/>
              </a:rPr>
              <a:t>mais son influence est toujours présente dans notre pays. </a:t>
            </a:r>
          </a:p>
          <a:p>
            <a:endParaRPr lang="fr-FR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200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 descr="F:\Histoire de l'alphabet\égypte antiqu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352928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539552" y="404664"/>
            <a:ext cx="79208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L’écriture devient un besoin dans les premières sociétés organisées et hiérarchisées. Elle apparait de manière presque simultanée vers  – 3500 en Egypte et en Mésopotamie, deux contrées voisines.</a:t>
            </a:r>
            <a:endParaRPr lang="fr-FR" sz="28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792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     </a:t>
            </a:r>
            <a:endParaRPr lang="fr-F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4428492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5148064" y="692696"/>
            <a:ext cx="352839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Arial Narrow" panose="020B0606020202030204" pitchFamily="34" charset="0"/>
              </a:rPr>
              <a:t>Le modèle d’alphabet que nous utilisons est issu d’un monument romain : la colonne Trajane, construite par l’empereur Trajan en 113 pour célébrer une victoire.</a:t>
            </a:r>
            <a:endParaRPr lang="fr-FR" sz="28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032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332657"/>
            <a:ext cx="4824536" cy="361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611560" y="4293096"/>
            <a:ext cx="79928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Arial Narrow" panose="020B0606020202030204" pitchFamily="34" charset="0"/>
              </a:rPr>
              <a:t>L’écriture manuscrite se rapproche de celle que nous utilisons actuellement avec « l’onciale carolingienne ». Elle est créée par les hommes d’Eglise de Charlemagne vers 800, lors de la réforme de l’écriture manuscrite. Elle sera reprise à l’apparition de l’imprimerie, dans les années 1470, pour créer les caractères minuscules. </a:t>
            </a:r>
            <a:endParaRPr lang="fr-FR" sz="2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804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45719" cy="100608"/>
          </a:xfrm>
        </p:spPr>
        <p:txBody>
          <a:bodyPr>
            <a:normAutofit fontScale="25000" lnSpcReduction="20000"/>
          </a:bodyPr>
          <a:lstStyle/>
          <a:p>
            <a:endParaRPr lang="fr-FR" dirty="0"/>
          </a:p>
        </p:txBody>
      </p:sp>
      <p:pic>
        <p:nvPicPr>
          <p:cNvPr id="1026" name="Picture 2" descr="https://s.qwant.com/thumbr/?u=http%3A%2F%2F4.bp.blogspot.com%2F-DU6BO0z1cpc%2FUMCmYxfxFqI%2FAAAAAAAEXvk%2F6ukz-ccZzF0%2Fs1600%2F4713509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782" y="260648"/>
            <a:ext cx="3571923" cy="5243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4427984" y="1916832"/>
            <a:ext cx="41044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Arial Narrow" panose="020B0606020202030204" pitchFamily="34" charset="0"/>
              </a:rPr>
              <a:t>La majuscule en début de phrase est un héritage de l’organisation des écrits religieux du Moyen-Âge.</a:t>
            </a:r>
          </a:p>
          <a:p>
            <a:endParaRPr lang="fr-FR" sz="2800" dirty="0">
              <a:latin typeface="Arial Narrow" panose="020B0606020202030204" pitchFamily="34" charset="0"/>
            </a:endParaRPr>
          </a:p>
          <a:p>
            <a:endParaRPr lang="fr-FR" sz="28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69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285750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60648"/>
            <a:ext cx="3810000" cy="2531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755576" y="3501008"/>
            <a:ext cx="76328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Arial Narrow" panose="020B0606020202030204" pitchFamily="34" charset="0"/>
              </a:rPr>
              <a:t>Le sarcophage d’</a:t>
            </a:r>
            <a:r>
              <a:rPr lang="fr-FR" sz="2800" dirty="0" err="1" smtClean="0">
                <a:latin typeface="Arial Narrow" panose="020B0606020202030204" pitchFamily="34" charset="0"/>
              </a:rPr>
              <a:t>Ahiram</a:t>
            </a:r>
            <a:r>
              <a:rPr lang="fr-FR" sz="2800" dirty="0" smtClean="0">
                <a:latin typeface="Arial Narrow" panose="020B0606020202030204" pitchFamily="34" charset="0"/>
              </a:rPr>
              <a:t>, roi phénicien de Byblos, date de -1000 environ. Il est le plus ancien exemple d’inscription d’alphabet phénicien. En 2005, l’UNESCO classe  l’inscription y figurant dans le registre de la Mémoire du Monde. Ce registre répertorie des éléments présentant un intérêt universel. </a:t>
            </a:r>
            <a:endParaRPr lang="fr-FR" sz="28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369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Revenons sur l’alphabet Phénicien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fr-FR" dirty="0" smtClean="0"/>
              <a:t>Il existe des hypothèses de chercheurs sur la structure de cet alphabet. Il est composé de 22 lettres et est décomposé en deux parties. </a:t>
            </a:r>
          </a:p>
          <a:p>
            <a:r>
              <a:rPr lang="fr-FR" dirty="0" smtClean="0"/>
              <a:t>La première lettre de chaque partie a un rapport avec le taureau. En effet, « aleph » signifiait taureau et « </a:t>
            </a:r>
            <a:r>
              <a:rPr lang="fr-FR" dirty="0" err="1" smtClean="0"/>
              <a:t>lamed</a:t>
            </a:r>
            <a:r>
              <a:rPr lang="fr-FR" dirty="0" smtClean="0"/>
              <a:t> » signifiait « le crochet » du bouvier, l’outil permettant de dompter le taureau. </a:t>
            </a:r>
          </a:p>
          <a:p>
            <a:r>
              <a:rPr lang="fr-FR" dirty="0" smtClean="0"/>
              <a:t>Mais dans les langues sémitiques, les mots ont deux significations, l’une concrète et l’autre abstraite. Or, ces deux lettres signifiaient aussi « apprends »</a:t>
            </a:r>
          </a:p>
          <a:p>
            <a:r>
              <a:rPr lang="fr-FR" dirty="0" smtClean="0"/>
              <a:t>Le maître enseignait l’alphabet à l’aide des doigts de la main. Il disait « aleph ! », les deux mains fermées puis récitait l’alphabet : </a:t>
            </a:r>
          </a:p>
          <a:p>
            <a:r>
              <a:rPr lang="fr-FR" dirty="0" err="1" smtClean="0"/>
              <a:t>Bèt</a:t>
            </a:r>
            <a:r>
              <a:rPr lang="fr-FR" dirty="0" smtClean="0"/>
              <a:t> = 1        </a:t>
            </a:r>
            <a:r>
              <a:rPr lang="fr-FR" dirty="0" err="1" smtClean="0"/>
              <a:t>Guimel</a:t>
            </a:r>
            <a:r>
              <a:rPr lang="fr-FR" dirty="0" smtClean="0"/>
              <a:t> = 2        </a:t>
            </a:r>
            <a:r>
              <a:rPr lang="fr-FR" dirty="0" err="1" smtClean="0"/>
              <a:t>Dalèt</a:t>
            </a:r>
            <a:r>
              <a:rPr lang="fr-FR" dirty="0" smtClean="0"/>
              <a:t> = 3        Hé = 4        </a:t>
            </a:r>
            <a:r>
              <a:rPr lang="fr-FR" dirty="0" err="1" smtClean="0"/>
              <a:t>Vav</a:t>
            </a:r>
            <a:r>
              <a:rPr lang="fr-FR" dirty="0" smtClean="0"/>
              <a:t> = 5	et ainsi de suite jusque </a:t>
            </a:r>
            <a:r>
              <a:rPr lang="fr-FR" dirty="0" err="1" smtClean="0"/>
              <a:t>Kaph</a:t>
            </a:r>
            <a:r>
              <a:rPr lang="fr-FR" dirty="0" smtClean="0"/>
              <a:t> = 10</a:t>
            </a:r>
          </a:p>
          <a:p>
            <a:r>
              <a:rPr lang="fr-FR" dirty="0" smtClean="0"/>
              <a:t>Il recommençait en commençant par « </a:t>
            </a:r>
            <a:r>
              <a:rPr lang="fr-FR" dirty="0" err="1" smtClean="0"/>
              <a:t>lamèd</a:t>
            </a:r>
            <a:r>
              <a:rPr lang="fr-FR" dirty="0" smtClean="0"/>
              <a:t> ! » (apprends !)</a:t>
            </a:r>
          </a:p>
          <a:p>
            <a:r>
              <a:rPr lang="fr-FR" dirty="0" smtClean="0"/>
              <a:t>Si on applique ce système à notre propre alphabet, ABC aurait donné le mot abécédaire et </a:t>
            </a:r>
            <a:r>
              <a:rPr lang="fr-FR" dirty="0" err="1" smtClean="0"/>
              <a:t>LMN</a:t>
            </a:r>
            <a:r>
              <a:rPr lang="fr-FR" dirty="0" smtClean="0"/>
              <a:t> (</a:t>
            </a:r>
            <a:r>
              <a:rPr lang="fr-FR" dirty="0" err="1" smtClean="0"/>
              <a:t>èl</a:t>
            </a:r>
            <a:r>
              <a:rPr lang="fr-FR" dirty="0" smtClean="0"/>
              <a:t>, </a:t>
            </a:r>
            <a:r>
              <a:rPr lang="fr-FR" dirty="0" err="1" smtClean="0"/>
              <a:t>èm</a:t>
            </a:r>
            <a:r>
              <a:rPr lang="fr-FR" dirty="0" smtClean="0"/>
              <a:t>, </a:t>
            </a:r>
            <a:r>
              <a:rPr lang="fr-FR" dirty="0" err="1" smtClean="0"/>
              <a:t>èn</a:t>
            </a:r>
            <a:r>
              <a:rPr lang="fr-FR" dirty="0" smtClean="0"/>
              <a:t>) le mot élémentaire. </a:t>
            </a:r>
            <a:r>
              <a:rPr lang="fr-FR" dirty="0" err="1" smtClean="0"/>
              <a:t>Elementa</a:t>
            </a:r>
            <a:r>
              <a:rPr lang="fr-FR" dirty="0" smtClean="0"/>
              <a:t> en latin signifie « lettres de l’alphabet »</a:t>
            </a:r>
          </a:p>
          <a:p>
            <a:endParaRPr lang="fr-FR" dirty="0"/>
          </a:p>
          <a:p>
            <a:pPr marL="0" indent="0">
              <a:buNone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4056447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Sur quoi reposerait l’hypothèse d’un alphabet récité avec les doigts ?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dirty="0" smtClean="0"/>
              <a:t>Tout d’abord cette pratique est rencontrée dans de nombreuses civilisations. Puis, le nom des lettres appuie cette hypothèse.</a:t>
            </a:r>
          </a:p>
          <a:p>
            <a:pPr marL="0" indent="0">
              <a:buNone/>
            </a:pPr>
            <a:endParaRPr lang="fr-FR" sz="2400" dirty="0" smtClean="0"/>
          </a:p>
          <a:p>
            <a:r>
              <a:rPr lang="fr-FR" sz="2400" dirty="0" smtClean="0"/>
              <a:t>La dernière lettre de la première série « </a:t>
            </a:r>
            <a:r>
              <a:rPr lang="fr-FR" sz="2400" dirty="0" err="1" smtClean="0"/>
              <a:t>Kaph</a:t>
            </a:r>
            <a:r>
              <a:rPr lang="fr-FR" sz="2400" dirty="0" smtClean="0"/>
              <a:t> » signifie « paume de la main ».</a:t>
            </a:r>
          </a:p>
          <a:p>
            <a:pPr marL="0" indent="0">
              <a:buNone/>
            </a:pPr>
            <a:endParaRPr lang="fr-FR" sz="2400" dirty="0" smtClean="0"/>
          </a:p>
          <a:p>
            <a:r>
              <a:rPr lang="fr-FR" sz="2400" dirty="0" smtClean="0"/>
              <a:t>La dernière lettre de la deuxième série « </a:t>
            </a:r>
            <a:r>
              <a:rPr lang="fr-FR" sz="2400" dirty="0" err="1" smtClean="0"/>
              <a:t>Tav</a:t>
            </a:r>
            <a:r>
              <a:rPr lang="fr-FR" sz="2400" dirty="0" smtClean="0"/>
              <a:t> » signifie « signe » ou « faire signe ». </a:t>
            </a:r>
          </a:p>
        </p:txBody>
      </p:sp>
    </p:spTree>
    <p:extLst>
      <p:ext uri="{BB962C8B-B14F-4D97-AF65-F5344CB8AC3E}">
        <p14:creationId xmlns:p14="http://schemas.microsoft.com/office/powerpoint/2010/main" val="3083738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Pour conclure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La forme des lettres que nous utilisons a une origine et un sens.</a:t>
            </a:r>
          </a:p>
          <a:p>
            <a:endParaRPr lang="fr-FR" dirty="0"/>
          </a:p>
          <a:p>
            <a:endParaRPr lang="fr-FR" dirty="0" smtClean="0"/>
          </a:p>
          <a:p>
            <a:r>
              <a:rPr lang="fr-FR" dirty="0" smtClean="0"/>
              <a:t>L’ordre de l’alphabet n’est pas aléatoire mais répond à une logique d’ordre philosophique, selon les chercheurs.</a:t>
            </a:r>
          </a:p>
        </p:txBody>
      </p:sp>
    </p:spTree>
    <p:extLst>
      <p:ext uri="{BB962C8B-B14F-4D97-AF65-F5344CB8AC3E}">
        <p14:creationId xmlns:p14="http://schemas.microsoft.com/office/powerpoint/2010/main" val="1278567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Pour aller plus loin…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1583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960" y="3717032"/>
            <a:ext cx="401955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https://s2.qwant.com/thumbr/0x0/e/1/a112b02e14392db8df106210046c73/b_1_q_0_p_0.jpg?u=https%3A%2F%2Fmedia.scoutwiki.org%2Fimages%2Fthumb%2F9%2F9d%2FAsseret_hadibrote.jpg%2F250px-Asseret_hadibrote.jpg&amp;q=0&amp;b=1&amp;p=0&amp;a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81024"/>
            <a:ext cx="3955194" cy="2895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4644008" y="404664"/>
            <a:ext cx="396044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Arial Narrow" panose="020B0606020202030204" pitchFamily="34" charset="0"/>
              </a:rPr>
              <a:t>Cette logique d’équilibre se retrouve sur les 10 Commandements remis à Moïse au Mont Sinaï. En effet, les tables sont divisées en deux parties égales. </a:t>
            </a:r>
          </a:p>
          <a:p>
            <a:endParaRPr lang="fr-FR" sz="2800" dirty="0">
              <a:latin typeface="Arial Narrow" panose="020B060602020203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67544" y="3717032"/>
            <a:ext cx="395519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De plus, elles commencent, selon l’alphabet hébreux par « Aleph » et « </a:t>
            </a:r>
            <a:r>
              <a:rPr lang="fr-FR" sz="2800" dirty="0" err="1"/>
              <a:t>Lamèd</a:t>
            </a:r>
            <a:r>
              <a:rPr lang="fr-FR" sz="2800" dirty="0"/>
              <a:t> »</a:t>
            </a:r>
          </a:p>
          <a:p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29671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u="sng" dirty="0" smtClean="0">
                <a:latin typeface="Arial Narrow" panose="020B0606020202030204" pitchFamily="34" charset="0"/>
              </a:rPr>
              <a:t>Sources : </a:t>
            </a:r>
          </a:p>
          <a:p>
            <a:pPr lvl="1"/>
            <a:r>
              <a:rPr lang="fr-FR" dirty="0">
                <a:latin typeface="Arial Narrow" panose="020B0606020202030204" pitchFamily="34" charset="0"/>
              </a:rPr>
              <a:t> </a:t>
            </a:r>
            <a:r>
              <a:rPr lang="fr-FR" dirty="0" smtClean="0">
                <a:latin typeface="Arial Narrow" panose="020B0606020202030204" pitchFamily="34" charset="0"/>
              </a:rPr>
              <a:t>« L’alphabet expliqué aux enfants » de Marc-Alain </a:t>
            </a:r>
            <a:r>
              <a:rPr lang="fr-FR" dirty="0" err="1" smtClean="0">
                <a:latin typeface="Arial Narrow" panose="020B0606020202030204" pitchFamily="34" charset="0"/>
              </a:rPr>
              <a:t>Ouaknin</a:t>
            </a:r>
            <a:r>
              <a:rPr lang="fr-FR" dirty="0" smtClean="0">
                <a:latin typeface="Arial Narrow" panose="020B0606020202030204" pitchFamily="34" charset="0"/>
              </a:rPr>
              <a:t>, Seuil.</a:t>
            </a:r>
          </a:p>
          <a:p>
            <a:pPr lvl="1"/>
            <a:r>
              <a:rPr lang="fr-FR" dirty="0">
                <a:latin typeface="Arial Narrow" panose="020B0606020202030204" pitchFamily="34" charset="0"/>
              </a:rPr>
              <a:t> </a:t>
            </a:r>
            <a:r>
              <a:rPr lang="fr-FR" dirty="0" smtClean="0">
                <a:latin typeface="Arial Narrow" panose="020B0606020202030204" pitchFamily="34" charset="0"/>
              </a:rPr>
              <a:t>« Une histoire de l’alphabet, la vie secrète des lettres de A à Z » de David </a:t>
            </a:r>
            <a:r>
              <a:rPr lang="fr-FR" dirty="0" err="1" smtClean="0">
                <a:latin typeface="Arial Narrow" panose="020B0606020202030204" pitchFamily="34" charset="0"/>
              </a:rPr>
              <a:t>Sacks</a:t>
            </a:r>
            <a:r>
              <a:rPr lang="fr-FR" dirty="0" smtClean="0">
                <a:latin typeface="Arial Narrow" panose="020B0606020202030204" pitchFamily="34" charset="0"/>
              </a:rPr>
              <a:t>, les éditions de l’Homme. </a:t>
            </a:r>
          </a:p>
          <a:p>
            <a:pPr lvl="1"/>
            <a:r>
              <a:rPr lang="fr-FR" dirty="0">
                <a:latin typeface="Arial Narrow" panose="020B0606020202030204" pitchFamily="34" charset="0"/>
              </a:rPr>
              <a:t> </a:t>
            </a:r>
            <a:r>
              <a:rPr lang="fr-FR" dirty="0" smtClean="0">
                <a:latin typeface="Arial Narrow" panose="020B0606020202030204" pitchFamily="34" charset="0"/>
              </a:rPr>
              <a:t>les images sont issues de recherches sur le net. </a:t>
            </a:r>
          </a:p>
          <a:p>
            <a:pPr lvl="1"/>
            <a:endParaRPr lang="fr-FR" dirty="0">
              <a:latin typeface="Arial Narrow" panose="020B0606020202030204" pitchFamily="34" charset="0"/>
            </a:endParaRPr>
          </a:p>
          <a:p>
            <a:pPr lvl="1"/>
            <a:endParaRPr lang="fr-FR" dirty="0" smtClean="0">
              <a:latin typeface="Arial Narrow" panose="020B0606020202030204" pitchFamily="34" charset="0"/>
            </a:endParaRPr>
          </a:p>
          <a:p>
            <a:pPr marL="457200" lvl="1" indent="0">
              <a:buNone/>
            </a:pPr>
            <a:r>
              <a:rPr lang="fr-FR" dirty="0">
                <a:latin typeface="Arial Narrow" panose="020B0606020202030204" pitchFamily="34" charset="0"/>
              </a:rPr>
              <a:t>	</a:t>
            </a:r>
            <a:r>
              <a:rPr lang="fr-FR" dirty="0" smtClean="0">
                <a:latin typeface="Arial Narrow" panose="020B0606020202030204" pitchFamily="34" charset="0"/>
              </a:rPr>
              <a:t>Créé avec Powerpoint Office </a:t>
            </a:r>
            <a:r>
              <a:rPr lang="fr-FR" dirty="0" smtClean="0">
                <a:latin typeface="Arial Narrow" panose="020B0606020202030204" pitchFamily="34" charset="0"/>
              </a:rPr>
              <a:t>2010</a:t>
            </a:r>
          </a:p>
          <a:p>
            <a:pPr marL="457200" lvl="1" indent="0">
              <a:buNone/>
            </a:pPr>
            <a:r>
              <a:rPr lang="fr-FR" dirty="0">
                <a:latin typeface="Arial Narrow" panose="020B0606020202030204" pitchFamily="34" charset="0"/>
              </a:rPr>
              <a:t>	</a:t>
            </a:r>
            <a:r>
              <a:rPr lang="fr-FR" dirty="0" smtClean="0">
                <a:latin typeface="Arial Narrow" panose="020B0606020202030204" pitchFamily="34" charset="0"/>
              </a:rPr>
              <a:t>Lyon 2016</a:t>
            </a:r>
            <a:endParaRPr lang="fr-FR" dirty="0" smtClean="0">
              <a:latin typeface="Arial Narrow" panose="020B0606020202030204" pitchFamily="34" charset="0"/>
            </a:endParaRPr>
          </a:p>
          <a:p>
            <a:pPr marL="457200" lvl="1" indent="0">
              <a:buNone/>
            </a:pPr>
            <a:endParaRPr lang="fr-FR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17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 descr="Hieroglyph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352928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539552" y="764704"/>
            <a:ext cx="79208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Pour écrire,  les égyptiens utilisaient les hiéroglyphes</a:t>
            </a:r>
            <a:r>
              <a:rPr lang="fr-FR" dirty="0">
                <a:solidFill>
                  <a:srgbClr val="FFFF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64155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fr-FR" dirty="0" smtClean="0">
              <a:latin typeface="Arial Narrow" panose="020B0606020202030204" pitchFamily="34" charset="0"/>
            </a:endParaRPr>
          </a:p>
          <a:p>
            <a:endParaRPr lang="fr-FR" dirty="0">
              <a:latin typeface="Arial Narrow" panose="020B0606020202030204" pitchFamily="34" charset="0"/>
            </a:endParaRPr>
          </a:p>
          <a:p>
            <a:endParaRPr lang="fr-FR" dirty="0" smtClean="0">
              <a:latin typeface="Arial Narrow" panose="020B0606020202030204" pitchFamily="34" charset="0"/>
            </a:endParaRPr>
          </a:p>
          <a:p>
            <a:endParaRPr lang="fr-FR" dirty="0">
              <a:latin typeface="Arial Narrow" panose="020B0606020202030204" pitchFamily="34" charset="0"/>
            </a:endParaRPr>
          </a:p>
          <a:p>
            <a:endParaRPr lang="fr-FR" dirty="0" smtClean="0">
              <a:latin typeface="Arial Narrow" panose="020B0606020202030204" pitchFamily="34" charset="0"/>
            </a:endParaRPr>
          </a:p>
          <a:p>
            <a:endParaRPr lang="fr-FR" dirty="0">
              <a:latin typeface="Arial Narrow" panose="020B0606020202030204" pitchFamily="34" charset="0"/>
            </a:endParaRPr>
          </a:p>
          <a:p>
            <a:endParaRPr lang="fr-FR" dirty="0" smtClean="0">
              <a:latin typeface="Arial Narrow" panose="020B0606020202030204" pitchFamily="34" charset="0"/>
            </a:endParaRPr>
          </a:p>
          <a:p>
            <a:r>
              <a:rPr lang="fr-FR" dirty="0" smtClean="0">
                <a:latin typeface="Arial Narrow" panose="020B0606020202030204" pitchFamily="34" charset="0"/>
              </a:rPr>
              <a:t>Ziggurat d’Ur, située dans le sud-est de l’Irak, construite en – 2100.</a:t>
            </a:r>
            <a:endParaRPr lang="fr-FR" dirty="0">
              <a:latin typeface="Arial Narrow" panose="020B0606020202030204" pitchFamily="34" charset="0"/>
            </a:endParaRPr>
          </a:p>
        </p:txBody>
      </p:sp>
      <p:pic>
        <p:nvPicPr>
          <p:cNvPr id="3074" name="Picture 2" descr="https://s.qwant.com/thumbr/?u=http%3A%2F%2Ftechtravel.ch%2Fupload%2Fimages%2F677-800pxancientzigguratataliairbaseiraq2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88640"/>
            <a:ext cx="8768055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9770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7272808" cy="4836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467544" y="5445224"/>
            <a:ext cx="76328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8"/>
            <a:r>
              <a:rPr lang="fr-FR" sz="2800" dirty="0">
                <a:latin typeface="Arial Narrow" panose="020B0606020202030204" pitchFamily="34" charset="0"/>
              </a:rPr>
              <a:t>Porte d’Ishtar à Babylone, </a:t>
            </a:r>
            <a:r>
              <a:rPr lang="fr-FR" sz="2800" dirty="0" smtClean="0">
                <a:latin typeface="Arial Narrow" panose="020B0606020202030204" pitchFamily="34" charset="0"/>
              </a:rPr>
              <a:t>à environ 100km au sud de Bagdad, construite </a:t>
            </a:r>
            <a:r>
              <a:rPr lang="fr-FR" sz="2800" dirty="0">
                <a:latin typeface="Arial Narrow" panose="020B0606020202030204" pitchFamily="34" charset="0"/>
              </a:rPr>
              <a:t>en </a:t>
            </a:r>
            <a:r>
              <a:rPr lang="fr-FR" sz="2800" dirty="0" smtClean="0">
                <a:latin typeface="Arial Narrow" panose="020B0606020202030204" pitchFamily="34" charset="0"/>
              </a:rPr>
              <a:t>– 580.</a:t>
            </a:r>
            <a:endParaRPr lang="fr-FR" sz="28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640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-819472"/>
            <a:ext cx="5712598" cy="8352928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62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899592" y="1268760"/>
            <a:ext cx="734481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solidFill>
                  <a:srgbClr val="FFFF00"/>
                </a:solidFill>
                <a:latin typeface="Arial Narrow" panose="020B0606020202030204" pitchFamily="34" charset="0"/>
              </a:rPr>
              <a:t>En Mésopotamie</a:t>
            </a:r>
            <a:r>
              <a:rPr lang="fr-FR" sz="4000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, </a:t>
            </a:r>
            <a:r>
              <a:rPr lang="fr-FR" sz="4000" dirty="0">
                <a:solidFill>
                  <a:srgbClr val="FFFF00"/>
                </a:solidFill>
                <a:latin typeface="Arial Narrow" panose="020B0606020202030204" pitchFamily="34" charset="0"/>
              </a:rPr>
              <a:t>l’écriture </a:t>
            </a:r>
            <a:r>
              <a:rPr lang="fr-FR" sz="4000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Cunéiforme était utilisée.</a:t>
            </a:r>
            <a:endParaRPr lang="fr-FR" sz="4000" dirty="0">
              <a:solidFill>
                <a:srgbClr val="FFFF00"/>
              </a:solidFill>
              <a:latin typeface="Arial Narrow" panose="020B0606020202030204" pitchFamily="34" charset="0"/>
            </a:endParaRPr>
          </a:p>
          <a:p>
            <a:pPr algn="ctr"/>
            <a:endParaRPr lang="fr-F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653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170" name="Picture 2" descr="https://s.qwant.com/thumbr/?u=http%3A%2F%2Fle-lutin-savant.com%2Fg-antiquite-geographie.img%2FBabylone-gardes-Nabuchodonosor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44" y="188640"/>
            <a:ext cx="8640956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1475656" y="3501008"/>
            <a:ext cx="597666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FF00"/>
                </a:solidFill>
                <a:latin typeface="Arial Narrow" panose="020B0606020202030204" pitchFamily="34" charset="0"/>
              </a:rPr>
              <a:t>Entre l’Egypte et la Mésopotamie </a:t>
            </a:r>
            <a:r>
              <a:rPr lang="fr-FR" sz="3200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existait </a:t>
            </a:r>
            <a:r>
              <a:rPr lang="fr-FR" sz="3200" dirty="0">
                <a:solidFill>
                  <a:srgbClr val="FFFF00"/>
                </a:solidFill>
                <a:latin typeface="Arial Narrow" panose="020B0606020202030204" pitchFamily="34" charset="0"/>
              </a:rPr>
              <a:t>un petit pays appelé la Phénicie.</a:t>
            </a:r>
          </a:p>
          <a:p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3268350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8136904" cy="60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755576" y="620688"/>
            <a:ext cx="75608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  <a:latin typeface="Arial Narrow" panose="020B0606020202030204" pitchFamily="34" charset="0"/>
              </a:rPr>
              <a:t>C’était un pays de marins et de commerçants. Comme ils voyageaient beaucoup, ils avaient besoin de communiquer. Ils </a:t>
            </a:r>
            <a:endParaRPr lang="fr-FR" sz="280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fr-FR" sz="28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s’inspirèrent des</a:t>
            </a:r>
          </a:p>
          <a:p>
            <a:r>
              <a:rPr lang="fr-FR" sz="28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hiéroglyphes égyptiens</a:t>
            </a:r>
          </a:p>
          <a:p>
            <a:r>
              <a:rPr lang="fr-FR" sz="28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et inventèrent</a:t>
            </a:r>
          </a:p>
          <a:p>
            <a:r>
              <a:rPr lang="fr-FR" sz="2800" u="sng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l’alphabet </a:t>
            </a:r>
            <a:r>
              <a:rPr lang="fr-FR" sz="2800" u="sng" dirty="0">
                <a:solidFill>
                  <a:schemeClr val="bg1"/>
                </a:solidFill>
                <a:latin typeface="Arial Narrow" panose="020B0606020202030204" pitchFamily="34" charset="0"/>
              </a:rPr>
              <a:t>phénicien</a:t>
            </a:r>
            <a:r>
              <a:rPr lang="fr-FR" sz="2800" dirty="0">
                <a:solidFill>
                  <a:schemeClr val="bg1"/>
                </a:solidFill>
                <a:latin typeface="Arial Narrow" panose="020B0606020202030204" pitchFamily="34" charset="0"/>
              </a:rPr>
              <a:t>.</a:t>
            </a:r>
          </a:p>
          <a:p>
            <a:endParaRPr lang="fr-FR" sz="28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endParaRPr lang="fr-FR" sz="28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367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8493250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536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571</TotalTime>
  <Words>684</Words>
  <Application>Microsoft Office PowerPoint</Application>
  <PresentationFormat>Affichage à l'écran (4:3)</PresentationFormat>
  <Paragraphs>72</Paragraphs>
  <Slides>29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0" baseType="lpstr">
      <vt:lpstr>Thème Office</vt:lpstr>
      <vt:lpstr>Histoire de l’alphabet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2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      </vt:lpstr>
      <vt:lpstr>Présentation PowerPoint</vt:lpstr>
      <vt:lpstr>Présentation PowerPoint</vt:lpstr>
      <vt:lpstr>Présentation PowerPoint</vt:lpstr>
      <vt:lpstr>Revenons sur l’alphabet Phénicien</vt:lpstr>
      <vt:lpstr>Sur quoi reposerait l’hypothèse d’un alphabet récité avec les doigts ? </vt:lpstr>
      <vt:lpstr>Pour conclure</vt:lpstr>
      <vt:lpstr>Pour aller plus loin…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Histoire de l’alphabet</dc:title>
  <dc:creator>Aurélien NICOLAS</dc:creator>
  <cp:lastModifiedBy>Aurélien NICOLAS</cp:lastModifiedBy>
  <cp:revision>63</cp:revision>
  <dcterms:created xsi:type="dcterms:W3CDTF">2015-09-05T01:14:48Z</dcterms:created>
  <dcterms:modified xsi:type="dcterms:W3CDTF">2016-11-22T23:14:27Z</dcterms:modified>
</cp:coreProperties>
</file>