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27"/>
  </p:notesMasterIdLst>
  <p:handoutMasterIdLst>
    <p:handoutMasterId r:id="rId28"/>
  </p:handoutMasterIdLst>
  <p:sldIdLst>
    <p:sldId id="258" r:id="rId3"/>
    <p:sldId id="275" r:id="rId4"/>
    <p:sldId id="257" r:id="rId5"/>
    <p:sldId id="263" r:id="rId6"/>
    <p:sldId id="267" r:id="rId7"/>
    <p:sldId id="268" r:id="rId8"/>
    <p:sldId id="269" r:id="rId9"/>
    <p:sldId id="276" r:id="rId10"/>
    <p:sldId id="277" r:id="rId11"/>
    <p:sldId id="278" r:id="rId12"/>
    <p:sldId id="279" r:id="rId13"/>
    <p:sldId id="280" r:id="rId14"/>
    <p:sldId id="281" r:id="rId15"/>
    <p:sldId id="282" r:id="rId16"/>
    <p:sldId id="283" r:id="rId17"/>
    <p:sldId id="284" r:id="rId18"/>
    <p:sldId id="274" r:id="rId19"/>
    <p:sldId id="270" r:id="rId20"/>
    <p:sldId id="271" r:id="rId21"/>
    <p:sldId id="272" r:id="rId22"/>
    <p:sldId id="273" r:id="rId23"/>
    <p:sldId id="264" r:id="rId24"/>
    <p:sldId id="265" r:id="rId25"/>
    <p:sldId id="266" r:id="rId2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8E5"/>
    <a:srgbClr val="123A61"/>
    <a:srgbClr val="00A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75065" autoAdjust="0"/>
  </p:normalViewPr>
  <p:slideViewPr>
    <p:cSldViewPr snapToGrid="0" snapToObjects="1">
      <p:cViewPr varScale="1">
        <p:scale>
          <a:sx n="106" d="100"/>
          <a:sy n="106" d="100"/>
        </p:scale>
        <p:origin x="906"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30A23-3E98-F64D-859B-DE462771A158}" type="datetimeFigureOut">
              <a:t>04/10/2016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DBF0C-04E2-7C4F-92D3-BB9F31F7BD3A}" type="slidenum">
              <a:t>‹N°›</a:t>
            </a:fld>
            <a:endParaRPr lang="fr-FR"/>
          </a:p>
        </p:txBody>
      </p:sp>
    </p:spTree>
    <p:extLst>
      <p:ext uri="{BB962C8B-B14F-4D97-AF65-F5344CB8AC3E}">
        <p14:creationId xmlns:p14="http://schemas.microsoft.com/office/powerpoint/2010/main" val="3561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684B1-0360-4F07-B0A1-1E240223DA77}" type="datetimeFigureOut">
              <a:rPr lang="fr-FR" smtClean="0"/>
              <a:t>04/10/2016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129DA-0C38-4D2D-8EB8-D4C7DD970B8F}" type="slidenum">
              <a:rPr lang="fr-FR" smtClean="0"/>
              <a:t>‹N°›</a:t>
            </a:fld>
            <a:endParaRPr lang="fr-FR"/>
          </a:p>
        </p:txBody>
      </p:sp>
    </p:spTree>
    <p:extLst>
      <p:ext uri="{BB962C8B-B14F-4D97-AF65-F5344CB8AC3E}">
        <p14:creationId xmlns:p14="http://schemas.microsoft.com/office/powerpoint/2010/main" val="335276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4</a:t>
            </a:fld>
            <a:endParaRPr lang="fr-FR"/>
          </a:p>
        </p:txBody>
      </p:sp>
    </p:spTree>
    <p:extLst>
      <p:ext uri="{BB962C8B-B14F-4D97-AF65-F5344CB8AC3E}">
        <p14:creationId xmlns:p14="http://schemas.microsoft.com/office/powerpoint/2010/main" val="253328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 candidat de 20 ans qui sort d’une classe préparatoire et qui réagit sans se démonter à une question aussi incongrue fait preuve d’une singulière résistance au stress et d’une étonnante flexibilité : c’est bien là les qualités que l’on souhaite en l’occurrence détecter.</a:t>
            </a:r>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7</a:t>
            </a:fld>
            <a:endParaRPr lang="fr-FR"/>
          </a:p>
        </p:txBody>
      </p:sp>
    </p:spTree>
    <p:extLst>
      <p:ext uri="{BB962C8B-B14F-4D97-AF65-F5344CB8AC3E}">
        <p14:creationId xmlns:p14="http://schemas.microsoft.com/office/powerpoint/2010/main" val="143181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10</a:t>
            </a:fld>
            <a:endParaRPr lang="fr-FR"/>
          </a:p>
        </p:txBody>
      </p:sp>
    </p:spTree>
    <p:extLst>
      <p:ext uri="{BB962C8B-B14F-4D97-AF65-F5344CB8AC3E}">
        <p14:creationId xmlns:p14="http://schemas.microsoft.com/office/powerpoint/2010/main" val="414065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secrétaire exprime une émotion. En la reformulant en Adulte, le cadre permet à la</a:t>
            </a:r>
          </a:p>
          <a:p>
            <a:r>
              <a:rPr lang="fr-FR" sz="1200" b="0" i="0" u="none" strike="noStrike" kern="1200" baseline="0" dirty="0" smtClean="0">
                <a:solidFill>
                  <a:schemeClr val="tx1"/>
                </a:solidFill>
                <a:latin typeface="+mn-lt"/>
                <a:ea typeface="+mn-ea"/>
                <a:cs typeface="+mn-cs"/>
              </a:rPr>
              <a:t>conversation d’évoluer vers du rationnel.</a:t>
            </a:r>
          </a:p>
          <a:p>
            <a:r>
              <a:rPr lang="fr-FR" sz="1200" b="0" i="0" u="none" strike="noStrike" kern="1200" baseline="0" dirty="0" smtClean="0">
                <a:solidFill>
                  <a:schemeClr val="tx1"/>
                </a:solidFill>
                <a:latin typeface="+mn-lt"/>
                <a:ea typeface="+mn-ea"/>
                <a:cs typeface="+mn-cs"/>
              </a:rPr>
              <a:t>Une autre façon de croiser la transaction aurait été de brancher l’Enfant en disant par</a:t>
            </a:r>
          </a:p>
          <a:p>
            <a:r>
              <a:rPr lang="fr-FR" sz="1200" b="0" i="0" u="none" strike="noStrike" kern="1200" baseline="0" dirty="0" smtClean="0">
                <a:solidFill>
                  <a:schemeClr val="tx1"/>
                </a:solidFill>
                <a:latin typeface="+mn-lt"/>
                <a:ea typeface="+mn-ea"/>
                <a:cs typeface="+mn-cs"/>
              </a:rPr>
              <a:t>exemple : « Attendez, je vais ouvrir la fenêtre. »</a:t>
            </a:r>
          </a:p>
          <a:p>
            <a:r>
              <a:rPr lang="fr-FR" sz="1200" b="0" i="0" u="none" strike="noStrike" kern="1200" baseline="0" dirty="0" smtClean="0">
                <a:solidFill>
                  <a:schemeClr val="tx1"/>
                </a:solidFill>
                <a:latin typeface="+mn-lt"/>
                <a:ea typeface="+mn-ea"/>
                <a:cs typeface="+mn-cs"/>
              </a:rPr>
              <a:t>Toute l’énergie canalisée par l’interlocutrice dans une relation Enfant-Parent attendue</a:t>
            </a:r>
          </a:p>
          <a:p>
            <a:r>
              <a:rPr lang="fr-FR" sz="1200" b="0" i="0" u="none" strike="noStrike" kern="1200" baseline="0" dirty="0" smtClean="0">
                <a:solidFill>
                  <a:schemeClr val="tx1"/>
                </a:solidFill>
                <a:latin typeface="+mn-lt"/>
                <a:ea typeface="+mn-ea"/>
                <a:cs typeface="+mn-cs"/>
              </a:rPr>
              <a:t>aurait alors éclaté sous forme d’éclat de colère, d’éclat en sanglots ou d’éclat de rire.</a:t>
            </a:r>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11</a:t>
            </a:fld>
            <a:endParaRPr lang="fr-FR"/>
          </a:p>
        </p:txBody>
      </p:sp>
    </p:spTree>
    <p:extLst>
      <p:ext uri="{BB962C8B-B14F-4D97-AF65-F5344CB8AC3E}">
        <p14:creationId xmlns:p14="http://schemas.microsoft.com/office/powerpoint/2010/main" val="225448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12</a:t>
            </a:fld>
            <a:endParaRPr lang="fr-FR"/>
          </a:p>
        </p:txBody>
      </p:sp>
    </p:spTree>
    <p:extLst>
      <p:ext uri="{BB962C8B-B14F-4D97-AF65-F5344CB8AC3E}">
        <p14:creationId xmlns:p14="http://schemas.microsoft.com/office/powerpoint/2010/main" val="103453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transactions cachées sont à l’origine de jeux à trois rôles : Persécuteur, Victime et Sauveur qui peuvent se révéler coûteux en énergie (voir la structuration du Temps).</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Si la transaction au niveau social cache un échange émotionnel, il peut s’agir d’humour (cas n° 1).</a:t>
            </a:r>
          </a:p>
          <a:p>
            <a:r>
              <a:rPr lang="fr-FR" sz="1200" b="0" i="0" u="none" strike="noStrike" kern="1200" baseline="0" dirty="0" smtClean="0">
                <a:solidFill>
                  <a:schemeClr val="tx1"/>
                </a:solidFill>
                <a:latin typeface="+mn-lt"/>
                <a:ea typeface="+mn-ea"/>
                <a:cs typeface="+mn-cs"/>
              </a:rPr>
              <a:t>- Si la transaction au niveau social cache un jugement de valeur, il peut s’agir d’ironie (cas n° 2).</a:t>
            </a:r>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13</a:t>
            </a:fld>
            <a:endParaRPr lang="fr-FR"/>
          </a:p>
        </p:txBody>
      </p:sp>
    </p:spTree>
    <p:extLst>
      <p:ext uri="{BB962C8B-B14F-4D97-AF65-F5344CB8AC3E}">
        <p14:creationId xmlns:p14="http://schemas.microsoft.com/office/powerpoint/2010/main" val="13544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smtClean="0">
                <a:solidFill>
                  <a:schemeClr val="tx1"/>
                </a:solidFill>
                <a:latin typeface="+mn-lt"/>
                <a:ea typeface="+mn-ea"/>
                <a:cs typeface="+mn-cs"/>
              </a:rPr>
              <a:t>Malheureusement, cette distinction apparemment claire entre « influence » et « manipulation » qui permet de se donner bonne conscience, perd de sa netteté parce</a:t>
            </a:r>
          </a:p>
          <a:p>
            <a:r>
              <a:rPr lang="fr-FR" sz="1200" b="0" i="0" u="none" strike="noStrike" kern="1200" baseline="0" smtClean="0">
                <a:solidFill>
                  <a:schemeClr val="tx1"/>
                </a:solidFill>
                <a:latin typeface="+mn-lt"/>
                <a:ea typeface="+mn-ea"/>
                <a:cs typeface="+mn-cs"/>
              </a:rPr>
              <a:t>que l’on peut être plus ou moins bien informé des objectifs de chacun. </a:t>
            </a:r>
          </a:p>
          <a:p>
            <a:endParaRPr lang="fr-FR" sz="1200" b="0" i="0" u="none" strike="noStrike" kern="1200" baseline="0" smtClean="0">
              <a:solidFill>
                <a:schemeClr val="tx1"/>
              </a:solidFill>
              <a:latin typeface="+mn-lt"/>
              <a:ea typeface="+mn-ea"/>
              <a:cs typeface="+mn-cs"/>
            </a:endParaRPr>
          </a:p>
          <a:p>
            <a:r>
              <a:rPr lang="fr-FR" sz="1200" b="0" i="0" u="none" strike="noStrike" kern="1200" baseline="0" smtClean="0">
                <a:solidFill>
                  <a:schemeClr val="tx1"/>
                </a:solidFill>
                <a:latin typeface="+mn-lt"/>
                <a:ea typeface="+mn-ea"/>
                <a:cs typeface="+mn-cs"/>
              </a:rPr>
              <a:t>Le subordonné qui sollicite un rendez-vous auprès de son chef débordé risque fort un refus s’il utilise une transaction inégalitaire qui programme une réponse Parent.</a:t>
            </a:r>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14</a:t>
            </a:fld>
            <a:endParaRPr lang="fr-FR"/>
          </a:p>
        </p:txBody>
      </p:sp>
    </p:spTree>
    <p:extLst>
      <p:ext uri="{BB962C8B-B14F-4D97-AF65-F5344CB8AC3E}">
        <p14:creationId xmlns:p14="http://schemas.microsoft.com/office/powerpoint/2010/main" val="148767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C129DA-0C38-4D2D-8EB8-D4C7DD970B8F}" type="slidenum">
              <a:rPr lang="fr-FR" smtClean="0"/>
              <a:t>15</a:t>
            </a:fld>
            <a:endParaRPr lang="fr-FR"/>
          </a:p>
        </p:txBody>
      </p:sp>
    </p:spTree>
    <p:extLst>
      <p:ext uri="{BB962C8B-B14F-4D97-AF65-F5344CB8AC3E}">
        <p14:creationId xmlns:p14="http://schemas.microsoft.com/office/powerpoint/2010/main" val="747365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90441" y="662334"/>
            <a:ext cx="7793216" cy="487434"/>
          </a:xfrm>
          <a:prstGeom prst="rect">
            <a:avLst/>
          </a:prstGeom>
        </p:spPr>
        <p:txBody>
          <a:bodyPr tIns="0" bIns="0" anchor="t" anchorCtr="0">
            <a:noAutofit/>
          </a:bodyPr>
          <a:lstStyle>
            <a:lvl1pPr marL="457200" indent="-457200" algn="l">
              <a:buFontTx/>
              <a:buBlip>
                <a:blip r:embed="rId3"/>
              </a:buBlip>
              <a:defRPr sz="300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TITRE DE VOTRE PRÉSENTATION</a:t>
            </a:r>
          </a:p>
        </p:txBody>
      </p:sp>
      <p:sp>
        <p:nvSpPr>
          <p:cNvPr id="3" name="Sous-titre 2"/>
          <p:cNvSpPr>
            <a:spLocks noGrp="1"/>
          </p:cNvSpPr>
          <p:nvPr>
            <p:ph type="subTitle" idx="1" hasCustomPrompt="1"/>
          </p:nvPr>
        </p:nvSpPr>
        <p:spPr>
          <a:xfrm>
            <a:off x="1181101" y="1149768"/>
            <a:ext cx="5181600" cy="338554"/>
          </a:xfrm>
          <a:prstGeom prst="rect">
            <a:avLst/>
          </a:prstGeom>
        </p:spPr>
        <p:txBody>
          <a:bodyPr wrap="square" lIns="0" tIns="0" bIns="0">
            <a:spAutoFit/>
          </a:bodyPr>
          <a:lstStyle>
            <a:lvl1pPr marL="0" indent="0" algn="l">
              <a:buNone/>
              <a:defRPr sz="2200">
                <a:solidFill>
                  <a:srgbClr val="3198E5"/>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PLACEZ VOTRE SOUS TITRE ICI</a:t>
            </a:r>
          </a:p>
        </p:txBody>
      </p:sp>
      <p:sp>
        <p:nvSpPr>
          <p:cNvPr id="4" name="Espace réservé de la date 3"/>
          <p:cNvSpPr>
            <a:spLocks noGrp="1"/>
          </p:cNvSpPr>
          <p:nvPr>
            <p:ph type="dt" sz="half" idx="10"/>
          </p:nvPr>
        </p:nvSpPr>
        <p:spPr>
          <a:xfrm>
            <a:off x="8171560" y="4767263"/>
            <a:ext cx="972440" cy="273844"/>
          </a:xfrm>
        </p:spPr>
        <p:txBody>
          <a:bodyPr/>
          <a:lstStyle>
            <a:lvl1pPr>
              <a:defRPr sz="800">
                <a:solidFill>
                  <a:srgbClr val="3198E5"/>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Tree>
    <p:extLst>
      <p:ext uri="{BB962C8B-B14F-4D97-AF65-F5344CB8AC3E}">
        <p14:creationId xmlns:p14="http://schemas.microsoft.com/office/powerpoint/2010/main" val="8906941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3812977"/>
            <a:ext cx="5486400" cy="425054"/>
          </a:xfrm>
          <a:prstGeom prst="rect">
            <a:avLst/>
          </a:prstGeom>
        </p:spPr>
        <p:txBody>
          <a:bodyPr anchor="b">
            <a:noAutofit/>
          </a:bodyPr>
          <a:lstStyle>
            <a:lvl1pPr marL="457200" indent="-457200" algn="l">
              <a:buSzPct val="120000"/>
              <a:buFontTx/>
              <a:buBlip>
                <a:blip r:embed="rId3"/>
              </a:buBlip>
              <a:defRPr sz="2600" b="1">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Contenu</a:t>
            </a:r>
          </a:p>
        </p:txBody>
      </p:sp>
      <p:sp>
        <p:nvSpPr>
          <p:cNvPr id="3" name="Espace réservé pour une image  2"/>
          <p:cNvSpPr>
            <a:spLocks noGrp="1"/>
          </p:cNvSpPr>
          <p:nvPr>
            <p:ph type="pic" idx="1"/>
          </p:nvPr>
        </p:nvSpPr>
        <p:spPr>
          <a:xfrm>
            <a:off x="1792288" y="962121"/>
            <a:ext cx="5486400" cy="2747818"/>
          </a:xfrm>
          <a:prstGeom prst="rect">
            <a:avLst/>
          </a:prstGeom>
          <a:ln w="57150" cap="sq" cmpd="sng">
            <a:solidFill>
              <a:srgbClr val="3198E5"/>
            </a:solidFill>
            <a:miter lim="800000"/>
          </a:ln>
        </p:spPr>
        <p:txBody>
          <a:bodyPr anchor="ctr" anchorCtr="0">
            <a:normAutofit/>
          </a:bodyPr>
          <a:lstStyle>
            <a:lvl1pPr marL="0" indent="0" algn="ctr">
              <a:buNone/>
              <a:defRPr sz="1800">
                <a:solidFill>
                  <a:srgbClr val="3198E5"/>
                </a:solidFill>
                <a:latin typeface="Segoe UI Semilight" panose="020B0402040204020203" pitchFamily="34" charset="0"/>
                <a:cs typeface="Segoe UI Semilight" panose="020B04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286000" y="4238030"/>
            <a:ext cx="4992688" cy="438739"/>
          </a:xfrm>
          <a:prstGeom prst="rect">
            <a:avLst/>
          </a:prstGeom>
        </p:spPr>
        <p:txBody>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6" name="Espace réservé du pied de page 5"/>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7" name="Espace réservé du numéro de diapositive 6"/>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Espace réservé du texte 10"/>
          <p:cNvSpPr>
            <a:spLocks noGrp="1"/>
          </p:cNvSpPr>
          <p:nvPr>
            <p:ph type="body" sz="quarter" idx="14"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10" name="Espace réservé du texte 10"/>
          <p:cNvSpPr>
            <a:spLocks noGrp="1"/>
          </p:cNvSpPr>
          <p:nvPr>
            <p:ph type="body" sz="quarter" idx="15" hasCustomPrompt="1"/>
          </p:nvPr>
        </p:nvSpPr>
        <p:spPr>
          <a:xfrm>
            <a:off x="317421" y="116918"/>
            <a:ext cx="2273379" cy="241394"/>
          </a:xfrm>
          <a:prstGeom prst="rect">
            <a:avLst/>
          </a:prstGeom>
        </p:spPr>
        <p:txBody>
          <a:bodyPr lIns="0" tIns="0" rIns="0" bIns="0">
            <a:noAutofit/>
          </a:bodyPr>
          <a:lstStyle>
            <a:lvl1pPr marL="0" indent="0">
              <a:buFontTx/>
              <a:buNone/>
              <a:defRPr sz="1600">
                <a:solidFill>
                  <a:schemeClr val="bg1"/>
                </a:solidFill>
                <a:latin typeface="Segoe UI Semilight" panose="020B0402040204020203" pitchFamily="34" charset="0"/>
                <a:cs typeface="Segoe UI Semilight" panose="020B0402040204020203" pitchFamily="34" charset="0"/>
              </a:defRPr>
            </a:lvl1pPr>
          </a:lstStyle>
          <a:p>
            <a:pPr lvl="0"/>
            <a:r>
              <a:rPr lang="fr-FR"/>
              <a:t>Chapitre 1</a:t>
            </a:r>
          </a:p>
        </p:txBody>
      </p:sp>
    </p:spTree>
    <p:extLst>
      <p:ext uri="{BB962C8B-B14F-4D97-AF65-F5344CB8AC3E}">
        <p14:creationId xmlns:p14="http://schemas.microsoft.com/office/powerpoint/2010/main" val="30349354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hap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80753" y="1488323"/>
            <a:ext cx="4280049" cy="1291587"/>
          </a:xfrm>
          <a:prstGeom prst="rect">
            <a:avLst/>
          </a:prstGeom>
        </p:spPr>
        <p:txBody>
          <a:bodyPr tIns="0" bIns="0" anchor="t">
            <a:normAutofit/>
          </a:bodyPr>
          <a:lstStyle>
            <a:lvl1pPr algn="l">
              <a:lnSpc>
                <a:spcPts val="3780"/>
              </a:lnSpc>
              <a:defRPr sz="3400"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PLACEZ LE TITRE </a:t>
            </a:r>
            <a:br>
              <a:rPr lang="fr-FR" dirty="0"/>
            </a:br>
            <a:r>
              <a:rPr lang="fr-FR" dirty="0"/>
              <a:t>DU CHAPITRE ICI</a:t>
            </a:r>
          </a:p>
        </p:txBody>
      </p:sp>
      <p:sp>
        <p:nvSpPr>
          <p:cNvPr id="4" name="Espace réservé de la date 3"/>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6" name="Espace réservé du numéro de diapositive 5"/>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3358120" y="1027282"/>
            <a:ext cx="3188535" cy="400110"/>
          </a:xfrm>
          <a:prstGeom prst="rect">
            <a:avLst/>
          </a:prstGeom>
        </p:spPr>
        <p:txBody>
          <a:bodyPr wrap="square" lIns="0" tIns="0" bIns="0">
            <a:spAutoFit/>
          </a:bodyPr>
          <a:lstStyle>
            <a:lvl1pPr marL="342900" indent="-342900" algn="l">
              <a:buSzPct val="120000"/>
              <a:buFontTx/>
              <a:buBlip>
                <a:blip r:embed="rId3"/>
              </a:buBlip>
              <a:defRPr sz="2600" baseline="0">
                <a:solidFill>
                  <a:srgbClr val="3198E5"/>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 Chapitre 1</a:t>
            </a:r>
          </a:p>
        </p:txBody>
      </p:sp>
    </p:spTree>
    <p:extLst>
      <p:ext uri="{BB962C8B-B14F-4D97-AF65-F5344CB8AC3E}">
        <p14:creationId xmlns:p14="http://schemas.microsoft.com/office/powerpoint/2010/main" val="918733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4" name="Espace réservé du pied de page 3"/>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2657341" y="2281999"/>
            <a:ext cx="3309937" cy="453402"/>
          </a:xfrm>
          <a:prstGeom prst="rect">
            <a:avLst/>
          </a:prstGeom>
        </p:spPr>
        <p:txBody>
          <a:bodyPr vert="horz" lIns="0" bIns="0"/>
          <a:lstStyle>
            <a:lvl1pPr marL="342900" indent="-342900">
              <a:buSzPct val="120000"/>
              <a:buFontTx/>
              <a:buBlip>
                <a:blip r:embed="rId3"/>
              </a:buBlip>
              <a:defRPr sz="2600">
                <a:solidFill>
                  <a:srgbClr val="3198E5"/>
                </a:solidFill>
                <a:latin typeface="Segoe UI Semilight" panose="020B0402040204020203" pitchFamily="34" charset="0"/>
                <a:cs typeface="Segoe UI Semilight" panose="020B0402040204020203" pitchFamily="34" charset="0"/>
              </a:defRPr>
            </a:lvl1pPr>
          </a:lstStyle>
          <a:p>
            <a:pPr lvl="0"/>
            <a:r>
              <a:rPr lang="fr-FR" dirty="0"/>
              <a:t> Chapitre 1</a:t>
            </a:r>
          </a:p>
        </p:txBody>
      </p:sp>
      <p:sp>
        <p:nvSpPr>
          <p:cNvPr id="15" name="Espace réservé du texte 14"/>
          <p:cNvSpPr>
            <a:spLocks noGrp="1"/>
          </p:cNvSpPr>
          <p:nvPr>
            <p:ph type="body" sz="quarter" idx="15" hasCustomPrompt="1"/>
          </p:nvPr>
        </p:nvSpPr>
        <p:spPr>
          <a:xfrm>
            <a:off x="3168606" y="2770738"/>
            <a:ext cx="4201449" cy="1269460"/>
          </a:xfrm>
          <a:prstGeom prst="rect">
            <a:avLst/>
          </a:prstGeom>
        </p:spPr>
        <p:txBody>
          <a:bodyPr vert="horz" lIns="0" tIns="0" bIns="0"/>
          <a:lstStyle>
            <a:lvl1pPr marL="0" indent="0">
              <a:lnSpc>
                <a:spcPts val="3840"/>
              </a:lnSpc>
              <a:buFontTx/>
              <a:buNone/>
              <a:defRPr sz="34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PLACEZ LE TITRE DU CHAPITRE ICI</a:t>
            </a:r>
          </a:p>
        </p:txBody>
      </p:sp>
    </p:spTree>
    <p:extLst>
      <p:ext uri="{BB962C8B-B14F-4D97-AF65-F5344CB8AC3E}">
        <p14:creationId xmlns:p14="http://schemas.microsoft.com/office/powerpoint/2010/main" val="2712229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09039" y="114258"/>
            <a:ext cx="1467142" cy="244053"/>
          </a:xfrm>
          <a:prstGeom prst="rect">
            <a:avLst/>
          </a:prstGeom>
        </p:spPr>
        <p:txBody>
          <a:bodyPr lIns="0" tIns="0" rIns="0" bIns="0" anchor="t" anchorCtr="0">
            <a:noAutofit/>
          </a:bodyPr>
          <a:lstStyle>
            <a:lvl1pPr algn="l">
              <a:defRPr sz="1600">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562517" y="1119615"/>
            <a:ext cx="7887629" cy="3394472"/>
          </a:xfrm>
          <a:prstGeom prst="rect">
            <a:avLst/>
          </a:prstGeom>
        </p:spPr>
        <p:txBody>
          <a:bodyPr/>
          <a:lstStyle>
            <a:lvl1pPr marL="342900" indent="-342900">
              <a:buSzPct val="120000"/>
              <a:buFontTx/>
              <a:buBlip>
                <a:blip r:embed="rId3"/>
              </a:buBlip>
              <a:defRPr sz="260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000">
                <a:solidFill>
                  <a:srgbClr val="000000"/>
                </a:solidFill>
                <a:latin typeface="Segoe UI Semilight" panose="020B0402040204020203" pitchFamily="34" charset="0"/>
                <a:cs typeface="Segoe UI Semilight" panose="020B0402040204020203" pitchFamily="34" charset="0"/>
              </a:defRPr>
            </a:lvl2pPr>
            <a:lvl3pPr>
              <a:defRPr sz="1800">
                <a:solidFill>
                  <a:srgbClr val="000000"/>
                </a:solidFill>
                <a:latin typeface="Segoe UI Semilight" panose="020B0402040204020203" pitchFamily="34" charset="0"/>
                <a:cs typeface="Segoe UI Semilight" panose="020B0402040204020203" pitchFamily="34" charset="0"/>
              </a:defRPr>
            </a:lvl3pPr>
            <a:lvl4pPr>
              <a:defRPr sz="1600">
                <a:solidFill>
                  <a:schemeClr val="tx1"/>
                </a:solidFill>
                <a:latin typeface="Segoe UI Semilight" panose="020B0402040204020203" pitchFamily="34" charset="0"/>
                <a:cs typeface="Segoe UI Semilight" panose="020B0402040204020203" pitchFamily="34" charset="0"/>
              </a:defRPr>
            </a:lvl4pPr>
            <a:lvl5pPr>
              <a:defRPr sz="1600">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5" name="Espace réservé du pied de page 4"/>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3294668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Espace réservé du texte 10"/>
          <p:cNvSpPr>
            <a:spLocks noGrp="1"/>
          </p:cNvSpPr>
          <p:nvPr>
            <p:ph type="body" sz="quarter" idx="13"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3" name="Espace réservé du contenu 2"/>
          <p:cNvSpPr>
            <a:spLocks noGrp="1"/>
          </p:cNvSpPr>
          <p:nvPr>
            <p:ph sz="half" idx="1"/>
          </p:nvPr>
        </p:nvSpPr>
        <p:spPr>
          <a:xfrm>
            <a:off x="1087320" y="1694935"/>
            <a:ext cx="3251110" cy="2545556"/>
          </a:xfrm>
          <a:prstGeom prst="rect">
            <a:avLst/>
          </a:prstGeom>
        </p:spPr>
        <p:txBody>
          <a:bodyPr lIns="0" tIns="0" rIns="0" bIns="0">
            <a:normAutofit/>
          </a:bodyPr>
          <a:lstStyle>
            <a:lvl1pPr marL="0" indent="0">
              <a:buFontTx/>
              <a:buNone/>
              <a:defRPr sz="1400">
                <a:latin typeface="Segoe UI Semilight" panose="020B0402040204020203" pitchFamily="34" charset="0"/>
                <a:cs typeface="Segoe UI Semilight" panose="020B04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4" name="Espace réservé du contenu 3"/>
          <p:cNvSpPr>
            <a:spLocks noGrp="1"/>
          </p:cNvSpPr>
          <p:nvPr>
            <p:ph sz="half" idx="2"/>
          </p:nvPr>
        </p:nvSpPr>
        <p:spPr>
          <a:xfrm>
            <a:off x="5136530" y="1694935"/>
            <a:ext cx="3296822" cy="2545556"/>
          </a:xfrm>
          <a:prstGeom prst="rect">
            <a:avLst/>
          </a:prstGeom>
        </p:spPr>
        <p:txBody>
          <a:bodyPr vert="horz" lIns="0" tIns="0" rIns="0" bIns="0" rtlCol="0">
            <a:normAutofit/>
          </a:bodyPr>
          <a:lstStyle>
            <a:lvl1pPr marL="342900" indent="-342900">
              <a:buFontTx/>
              <a:buNone/>
              <a:defRPr lang="fr-FR" sz="1400">
                <a:latin typeface="Segoe UI Semilight" panose="020B0402040204020203" pitchFamily="34" charset="0"/>
                <a:cs typeface="Segoe UI Semilight" panose="020B0402040204020203" pitchFamily="34" charset="0"/>
              </a:defRPr>
            </a:lvl1pPr>
            <a:lvl2pPr>
              <a:defRPr lang="fr-FR" sz="2400"/>
            </a:lvl2pPr>
            <a:lvl3pPr>
              <a:defRPr lang="fr-FR" sz="2000"/>
            </a:lvl3pPr>
            <a:lvl4pPr>
              <a:defRPr lang="fr-FR" sz="1800"/>
            </a:lvl4pPr>
            <a:lvl5pPr>
              <a:defRPr lang="fr-FR" sz="1800"/>
            </a:lvl5pPr>
          </a:lstStyle>
          <a:p>
            <a:pPr marL="0" lvl="0" indent="0">
              <a:buFontTx/>
              <a:buNone/>
            </a:pPr>
            <a:r>
              <a:rPr lang="fr-FR" smtClean="0"/>
              <a:t>Modifiez les styles du texte du masque</a:t>
            </a:r>
          </a:p>
        </p:txBody>
      </p:sp>
      <p:sp>
        <p:nvSpPr>
          <p:cNvPr id="5" name="Espace réservé de la date 4"/>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6" name="Espace réservé du pied de page 5"/>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7" name="Espace réservé du numéro de diapositive 6"/>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2" name="Titre 11"/>
          <p:cNvSpPr>
            <a:spLocks noGrp="1"/>
          </p:cNvSpPr>
          <p:nvPr>
            <p:ph type="title" hasCustomPrompt="1"/>
          </p:nvPr>
        </p:nvSpPr>
        <p:spPr>
          <a:xfrm>
            <a:off x="314226" y="116388"/>
            <a:ext cx="2491325" cy="229512"/>
          </a:xfrm>
          <a:prstGeom prst="rect">
            <a:avLst/>
          </a:prstGeom>
        </p:spPr>
        <p:txBody>
          <a:bodyPr vert="horz" lIns="0" tIns="0" rIns="0" bIns="0" rtlCol="0" anchor="t" anchorCtr="0">
            <a:noAutofit/>
          </a:bodyPr>
          <a:lstStyle>
            <a:lvl1pPr algn="l">
              <a:lnSpc>
                <a:spcPts val="1920"/>
              </a:lnSpc>
              <a:defRPr lang="fr-FR" sz="1600">
                <a:solidFill>
                  <a:schemeClr val="bg1"/>
                </a:solidFill>
                <a:latin typeface="Segoe UI Semilight" panose="020B0402040204020203" pitchFamily="34" charset="0"/>
                <a:cs typeface="Segoe UI Semilight" panose="020B0402040204020203" pitchFamily="34" charset="0"/>
              </a:defRPr>
            </a:lvl1pPr>
          </a:lstStyle>
          <a:p>
            <a:pPr marL="0" lvl="0" algn="l"/>
            <a:r>
              <a:rPr lang="fr-FR" dirty="0"/>
              <a:t>Chapitre 1</a:t>
            </a:r>
          </a:p>
        </p:txBody>
      </p:sp>
      <p:sp>
        <p:nvSpPr>
          <p:cNvPr id="15" name="Espace réservé du texte 14"/>
          <p:cNvSpPr>
            <a:spLocks noGrp="1"/>
          </p:cNvSpPr>
          <p:nvPr>
            <p:ph type="body" sz="quarter" idx="15" hasCustomPrompt="1"/>
          </p:nvPr>
        </p:nvSpPr>
        <p:spPr>
          <a:xfrm>
            <a:off x="4569646" y="1105372"/>
            <a:ext cx="3124904" cy="589563"/>
          </a:xfrm>
          <a:prstGeom prst="rect">
            <a:avLst/>
          </a:prstGeom>
        </p:spPr>
        <p:txBody>
          <a:bodyPr vert="horz" lIns="91440" tIns="45720" rIns="91440" bIns="45720" rtlCol="0">
            <a:normAutofit/>
          </a:bodyPr>
          <a:lstStyle>
            <a:lvl1pPr marL="342900" indent="-342900">
              <a:buSzPct val="120000"/>
              <a:buFontTx/>
              <a:buBlip>
                <a:blip r:embed="rId3"/>
              </a:buBlip>
              <a:defRPr lang="fr-FR" sz="26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lang="fr-FR" sz="2000">
                <a:solidFill>
                  <a:srgbClr val="000000"/>
                </a:solidFill>
                <a:latin typeface="SegoeBook"/>
                <a:cs typeface="SegoeBook"/>
              </a:defRPr>
            </a:lvl2pPr>
            <a:lvl3pPr>
              <a:defRPr lang="fr-FR" sz="1800">
                <a:solidFill>
                  <a:srgbClr val="000000"/>
                </a:solidFill>
                <a:latin typeface="SegoeBook"/>
                <a:cs typeface="SegoeBook"/>
              </a:defRPr>
            </a:lvl3pPr>
            <a:lvl4pPr>
              <a:defRPr lang="fr-FR" sz="1600">
                <a:latin typeface="SegoeBook"/>
                <a:cs typeface="SegoeBook"/>
              </a:defRPr>
            </a:lvl4pPr>
            <a:lvl5pPr>
              <a:defRPr lang="fr-FR" sz="1600">
                <a:latin typeface="SegoeBook"/>
                <a:cs typeface="SegoeBook"/>
              </a:defRPr>
            </a:lvl5pPr>
          </a:lstStyle>
          <a:p>
            <a:pPr lvl="0">
              <a:buSzPct val="120000"/>
              <a:buFontTx/>
              <a:buBlip>
                <a:blip r:embed="rId3"/>
              </a:buBlip>
            </a:pPr>
            <a:r>
              <a:rPr lang="fr-FR" dirty="0"/>
              <a:t> Contenu</a:t>
            </a:r>
          </a:p>
        </p:txBody>
      </p:sp>
      <p:sp>
        <p:nvSpPr>
          <p:cNvPr id="16" name="Espace réservé du texte 14"/>
          <p:cNvSpPr>
            <a:spLocks noGrp="1"/>
          </p:cNvSpPr>
          <p:nvPr>
            <p:ph type="body" sz="quarter" idx="16" hasCustomPrompt="1"/>
          </p:nvPr>
        </p:nvSpPr>
        <p:spPr>
          <a:xfrm>
            <a:off x="611560" y="1105372"/>
            <a:ext cx="3124904" cy="589563"/>
          </a:xfrm>
          <a:prstGeom prst="rect">
            <a:avLst/>
          </a:prstGeom>
        </p:spPr>
        <p:txBody>
          <a:bodyPr vert="horz" lIns="91440" tIns="45720" rIns="91440" bIns="45720" rtlCol="0">
            <a:normAutofit/>
          </a:bodyPr>
          <a:lstStyle>
            <a:lvl1pPr marL="457200" indent="-457200">
              <a:buSzPct val="121000"/>
              <a:buFontTx/>
              <a:buBlip>
                <a:blip r:embed="rId3"/>
              </a:buBlip>
              <a:defRPr lang="fr-FR" sz="26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buSzPct val="120000"/>
              <a:buFontTx/>
              <a:buBlip>
                <a:blip r:embed="rId3"/>
              </a:buBlip>
            </a:pPr>
            <a:r>
              <a:rPr lang="fr-FR"/>
              <a:t>Contenu</a:t>
            </a:r>
          </a:p>
        </p:txBody>
      </p:sp>
    </p:spTree>
    <p:extLst>
      <p:ext uri="{BB962C8B-B14F-4D97-AF65-F5344CB8AC3E}">
        <p14:creationId xmlns:p14="http://schemas.microsoft.com/office/powerpoint/2010/main" val="10875097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7421" y="109206"/>
            <a:ext cx="1479899" cy="225959"/>
          </a:xfrm>
          <a:prstGeom prst="rect">
            <a:avLst/>
          </a:prstGeom>
        </p:spPr>
        <p:txBody>
          <a:bodyPr lIns="0" tIns="0" rIns="0" bIns="0" anchor="t" anchorCtr="0">
            <a:noAutofit/>
          </a:bodyPr>
          <a:lstStyle>
            <a:lvl1pPr algn="l">
              <a:defRPr sz="1600">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texte 2"/>
          <p:cNvSpPr>
            <a:spLocks noGrp="1"/>
          </p:cNvSpPr>
          <p:nvPr>
            <p:ph type="body" idx="1" hasCustomPrompt="1"/>
          </p:nvPr>
        </p:nvSpPr>
        <p:spPr>
          <a:xfrm>
            <a:off x="457200" y="1151335"/>
            <a:ext cx="4040188" cy="479822"/>
          </a:xfrm>
          <a:prstGeom prst="rect">
            <a:avLst/>
          </a:prstGeom>
        </p:spPr>
        <p:txBody>
          <a:bodyPr lIns="0" tIns="0" rIns="0" bIns="0" anchor="t" anchorCtr="0">
            <a:noAutofit/>
          </a:bodyPr>
          <a:lstStyle>
            <a:lvl1pPr marL="457200" indent="-457200">
              <a:buSzPct val="120000"/>
              <a:buFontTx/>
              <a:buBlip>
                <a:blip r:embed="rId3"/>
              </a:buBlip>
              <a:defRPr sz="2600" b="1">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Contenu</a:t>
            </a:r>
          </a:p>
        </p:txBody>
      </p:sp>
      <p:sp>
        <p:nvSpPr>
          <p:cNvPr id="5" name="Espace réservé du texte 4"/>
          <p:cNvSpPr>
            <a:spLocks noGrp="1"/>
          </p:cNvSpPr>
          <p:nvPr>
            <p:ph type="body" sz="quarter" idx="3" hasCustomPrompt="1"/>
          </p:nvPr>
        </p:nvSpPr>
        <p:spPr>
          <a:xfrm>
            <a:off x="4645026" y="1151335"/>
            <a:ext cx="3813123" cy="479822"/>
          </a:xfrm>
          <a:prstGeom prst="rect">
            <a:avLst/>
          </a:prstGeom>
        </p:spPr>
        <p:txBody>
          <a:bodyPr lIns="0" tIns="0" rIns="0" bIns="0" anchor="t" anchorCtr="0">
            <a:noAutofit/>
          </a:bodyPr>
          <a:lstStyle>
            <a:lvl1pPr marL="457200" indent="-457200">
              <a:buSzPct val="120000"/>
              <a:buFontTx/>
              <a:buBlip>
                <a:blip r:embed="rId3"/>
              </a:buBlip>
              <a:defRPr sz="2600" b="1">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Contenu</a:t>
            </a:r>
          </a:p>
        </p:txBody>
      </p:sp>
      <p:sp>
        <p:nvSpPr>
          <p:cNvPr id="7" name="Espace réservé de la date 6"/>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8" name="Espace réservé du pied de page 7"/>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9" name="Espace réservé du numéro de diapositive 8"/>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4"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13" name="Espace réservé du graphique 12"/>
          <p:cNvSpPr>
            <a:spLocks noGrp="1"/>
          </p:cNvSpPr>
          <p:nvPr>
            <p:ph type="chart" sz="quarter" idx="15"/>
          </p:nvPr>
        </p:nvSpPr>
        <p:spPr>
          <a:xfrm>
            <a:off x="528638" y="1928813"/>
            <a:ext cx="3656012" cy="2532062"/>
          </a:xfrm>
          <a:prstGeom prst="rect">
            <a:avLst/>
          </a:prstGeom>
          <a:ln w="57150" cap="sq" cmpd="sng">
            <a:solidFill>
              <a:srgbClr val="3198E5"/>
            </a:solidFill>
            <a:miter lim="800000"/>
          </a:ln>
        </p:spPr>
        <p:txBody>
          <a:bodyPr lIns="0" tIns="0" bIns="0" anchor="ctr" anchorCtr="0">
            <a:normAutofit/>
          </a:bodyPr>
          <a:lstStyle>
            <a:lvl1pPr marL="0" indent="0" algn="ctr">
              <a:buFontTx/>
              <a:buNone/>
              <a:defRPr sz="1800">
                <a:solidFill>
                  <a:srgbClr val="3198E5"/>
                </a:solidFill>
                <a:latin typeface="Segoe UI Semilight" panose="020B0402040204020203" pitchFamily="34" charset="0"/>
                <a:cs typeface="Segoe UI Semilight" panose="020B0402040204020203" pitchFamily="34" charset="0"/>
              </a:defRPr>
            </a:lvl1pPr>
          </a:lstStyle>
          <a:p>
            <a:r>
              <a:rPr lang="fr-FR" smtClean="0"/>
              <a:t>Cliquez sur l'icône pour ajouter un graphique</a:t>
            </a:r>
            <a:endParaRPr lang="fr-FR"/>
          </a:p>
        </p:txBody>
      </p:sp>
      <p:sp>
        <p:nvSpPr>
          <p:cNvPr id="15" name="Espace réservé du graphique 14"/>
          <p:cNvSpPr>
            <a:spLocks noGrp="1"/>
          </p:cNvSpPr>
          <p:nvPr>
            <p:ph type="chart" sz="quarter" idx="16"/>
          </p:nvPr>
        </p:nvSpPr>
        <p:spPr>
          <a:xfrm>
            <a:off x="4705350" y="1928813"/>
            <a:ext cx="3752799" cy="2532062"/>
          </a:xfrm>
          <a:prstGeom prst="rect">
            <a:avLst/>
          </a:prstGeom>
          <a:ln w="57150" cap="sq" cmpd="sng">
            <a:solidFill>
              <a:srgbClr val="3198E5"/>
            </a:solidFill>
            <a:miter lim="800000"/>
          </a:ln>
        </p:spPr>
        <p:txBody>
          <a:bodyPr lIns="0" tIns="0" bIns="0" anchor="ctr" anchorCtr="0">
            <a:normAutofit/>
          </a:bodyPr>
          <a:lstStyle>
            <a:lvl1pPr marL="0" indent="0" algn="ctr">
              <a:buFontTx/>
              <a:buNone/>
              <a:defRPr sz="1800">
                <a:solidFill>
                  <a:srgbClr val="3198E5"/>
                </a:solidFill>
                <a:latin typeface="Segoe UI Semilight" panose="020B0402040204020203" pitchFamily="34" charset="0"/>
                <a:cs typeface="Segoe UI Semilight" panose="020B0402040204020203" pitchFamily="34" charset="0"/>
              </a:defRPr>
            </a:lvl1pPr>
          </a:lstStyle>
          <a:p>
            <a:r>
              <a:rPr lang="fr-FR" smtClean="0"/>
              <a:t>Cliquez sur l'icône pour ajouter un graphique</a:t>
            </a:r>
            <a:endParaRPr lang="fr-FR"/>
          </a:p>
        </p:txBody>
      </p:sp>
    </p:spTree>
    <p:extLst>
      <p:ext uri="{BB962C8B-B14F-4D97-AF65-F5344CB8AC3E}">
        <p14:creationId xmlns:p14="http://schemas.microsoft.com/office/powerpoint/2010/main" val="37430573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4" name="Espace réservé du pied de page 3"/>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7" name="Espace réservé du texte 10"/>
          <p:cNvSpPr>
            <a:spLocks noGrp="1"/>
          </p:cNvSpPr>
          <p:nvPr>
            <p:ph type="body" sz="quarter" idx="13"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10" name="Espace réservé du texte 9"/>
          <p:cNvSpPr>
            <a:spLocks noGrp="1"/>
          </p:cNvSpPr>
          <p:nvPr>
            <p:ph type="body" sz="quarter" idx="14" hasCustomPrompt="1"/>
          </p:nvPr>
        </p:nvSpPr>
        <p:spPr>
          <a:xfrm>
            <a:off x="314912" y="115910"/>
            <a:ext cx="2023708" cy="219622"/>
          </a:xfrm>
          <a:prstGeom prst="rect">
            <a:avLst/>
          </a:prstGeom>
        </p:spPr>
        <p:txBody>
          <a:bodyPr vert="horz" wrap="square" lIns="0" tIns="0" rIns="0" bIns="0" rtlCol="0" anchor="t" anchorCtr="0">
            <a:noAutofit/>
          </a:bodyPr>
          <a:lstStyle>
            <a:lvl1pPr marL="0" indent="0">
              <a:buFontTx/>
              <a:buNone/>
              <a:defRPr lang="fr-FR" sz="1600">
                <a:solidFill>
                  <a:schemeClr val="bg1"/>
                </a:solidFill>
                <a:latin typeface="Segoe UI Semilight" panose="020B0402040204020203" pitchFamily="34" charset="0"/>
                <a:ea typeface="+mj-ea"/>
                <a:cs typeface="Segoe UI Semilight" panose="020B0402040204020203" pitchFamily="34" charset="0"/>
              </a:defRPr>
            </a:lvl1pPr>
            <a:lvl2pPr>
              <a:defRPr lang="fr-FR"/>
            </a:lvl2pPr>
            <a:lvl3pPr>
              <a:defRPr lang="fr-FR"/>
            </a:lvl3pPr>
            <a:lvl4pPr>
              <a:defRPr lang="fr-FR"/>
            </a:lvl4pPr>
            <a:lvl5pPr>
              <a:defRPr lang="fr-FR"/>
            </a:lvl5pPr>
          </a:lstStyle>
          <a:p>
            <a:pPr marL="0" lvl="0">
              <a:lnSpc>
                <a:spcPts val="1920"/>
              </a:lnSpc>
              <a:spcBef>
                <a:spcPct val="0"/>
              </a:spcBef>
              <a:buNone/>
            </a:pPr>
            <a:r>
              <a:rPr lang="fr-FR" dirty="0"/>
              <a:t>Chapitre 1</a:t>
            </a:r>
          </a:p>
        </p:txBody>
      </p:sp>
    </p:spTree>
    <p:extLst>
      <p:ext uri="{BB962C8B-B14F-4D97-AF65-F5344CB8AC3E}">
        <p14:creationId xmlns:p14="http://schemas.microsoft.com/office/powerpoint/2010/main" val="3882522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4" name="Espace réservé du numéro de diapositive 3"/>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6" name="Espace réservé du pied de page 3"/>
          <p:cNvSpPr>
            <a:spLocks noGrp="1"/>
          </p:cNvSpPr>
          <p:nvPr>
            <p:ph type="ftr" sz="quarter" idx="11"/>
          </p:nvPr>
        </p:nvSpPr>
        <p:spPr>
          <a:xfrm>
            <a:off x="3124200" y="4767263"/>
            <a:ext cx="2895600" cy="273844"/>
          </a:xfrm>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Tree>
    <p:extLst>
      <p:ext uri="{BB962C8B-B14F-4D97-AF65-F5344CB8AC3E}">
        <p14:creationId xmlns:p14="http://schemas.microsoft.com/office/powerpoint/2010/main" val="30862527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au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039091" y="1685636"/>
            <a:ext cx="2247515" cy="2801697"/>
          </a:xfrm>
          <a:prstGeom prst="rect">
            <a:avLst/>
          </a:prstGeom>
        </p:spPr>
        <p:txBody>
          <a:bodyPr vert="horz" lIns="0" tIns="0" rIns="0" bIns="0" rtlCol="0">
            <a:noAutofit/>
          </a:bodyPr>
          <a:lstStyle>
            <a:lvl1pPr marL="0" indent="-342900">
              <a:spcBef>
                <a:spcPts val="300"/>
              </a:spcBef>
              <a:buFontTx/>
              <a:buNone/>
              <a:defRPr lang="fr-FR" sz="1400">
                <a:latin typeface="Segoe UI Semilight" panose="020B0402040204020203" pitchFamily="34" charset="0"/>
                <a:cs typeface="Segoe UI Semilight" panose="020B0402040204020203" pitchFamily="34" charset="0"/>
              </a:defRPr>
            </a:lvl1pPr>
          </a:lstStyle>
          <a:p>
            <a:pPr marL="0" lvl="0" indent="0">
              <a:buFontTx/>
              <a:buNone/>
            </a:pPr>
            <a:r>
              <a:rPr lang="fr-FR" smtClean="0"/>
              <a:t>Modifiez les styles du texte du masque</a:t>
            </a:r>
          </a:p>
        </p:txBody>
      </p:sp>
      <p:sp>
        <p:nvSpPr>
          <p:cNvPr id="5" name="Espace réservé de la date 4"/>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6" name="Espace réservé du pied de page 5"/>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7" name="Espace réservé du numéro de diapositive 6"/>
          <p:cNvSpPr>
            <a:spLocks noGrp="1"/>
          </p:cNvSpPr>
          <p:nvPr>
            <p:ph type="sldNum" sz="quarter" idx="12"/>
          </p:nvPr>
        </p:nvSpPr>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0"/>
          <p:cNvSpPr>
            <a:spLocks noGrp="1"/>
          </p:cNvSpPr>
          <p:nvPr>
            <p:ph type="body" sz="quarter" idx="14" hasCustomPrompt="1"/>
          </p:nvPr>
        </p:nvSpPr>
        <p:spPr>
          <a:xfrm>
            <a:off x="317421" y="358311"/>
            <a:ext cx="3557405" cy="27282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14" name="Espace réservé du texte 9"/>
          <p:cNvSpPr>
            <a:spLocks noGrp="1"/>
          </p:cNvSpPr>
          <p:nvPr>
            <p:ph type="body" sz="quarter" idx="15" hasCustomPrompt="1"/>
          </p:nvPr>
        </p:nvSpPr>
        <p:spPr>
          <a:xfrm>
            <a:off x="323793" y="124792"/>
            <a:ext cx="2023708" cy="219622"/>
          </a:xfrm>
          <a:prstGeom prst="rect">
            <a:avLst/>
          </a:prstGeom>
        </p:spPr>
        <p:txBody>
          <a:bodyPr vert="horz" wrap="square" lIns="0" tIns="0" rIns="0" bIns="0" rtlCol="0" anchor="t" anchorCtr="0">
            <a:noAutofit/>
          </a:bodyPr>
          <a:lstStyle>
            <a:lvl1pPr marL="0" indent="0">
              <a:buFontTx/>
              <a:buNone/>
              <a:defRPr lang="fr-FR" sz="1600">
                <a:solidFill>
                  <a:schemeClr val="bg1"/>
                </a:solidFill>
                <a:latin typeface="Segoe UI Semilight" panose="020B0402040204020203" pitchFamily="34" charset="0"/>
                <a:ea typeface="+mj-ea"/>
                <a:cs typeface="Segoe UI Semilight" panose="020B0402040204020203" pitchFamily="34" charset="0"/>
              </a:defRPr>
            </a:lvl1pPr>
            <a:lvl2pPr>
              <a:defRPr lang="fr-FR"/>
            </a:lvl2pPr>
            <a:lvl3pPr>
              <a:defRPr lang="fr-FR"/>
            </a:lvl3pPr>
            <a:lvl4pPr>
              <a:defRPr lang="fr-FR"/>
            </a:lvl4pPr>
            <a:lvl5pPr>
              <a:defRPr lang="fr-FR"/>
            </a:lvl5pPr>
          </a:lstStyle>
          <a:p>
            <a:pPr marL="0" lvl="0">
              <a:lnSpc>
                <a:spcPts val="1920"/>
              </a:lnSpc>
              <a:spcBef>
                <a:spcPct val="0"/>
              </a:spcBef>
              <a:buNone/>
            </a:pPr>
            <a:r>
              <a:rPr lang="fr-FR" dirty="0"/>
              <a:t>Chapitre 1</a:t>
            </a:r>
          </a:p>
        </p:txBody>
      </p:sp>
      <p:sp>
        <p:nvSpPr>
          <p:cNvPr id="18" name="Espace réservé du texte 17"/>
          <p:cNvSpPr>
            <a:spLocks noGrp="1"/>
          </p:cNvSpPr>
          <p:nvPr>
            <p:ph type="body" sz="quarter" idx="17" hasCustomPrompt="1"/>
          </p:nvPr>
        </p:nvSpPr>
        <p:spPr>
          <a:xfrm>
            <a:off x="568807" y="1176866"/>
            <a:ext cx="2694708" cy="501073"/>
          </a:xfrm>
          <a:prstGeom prst="rect">
            <a:avLst/>
          </a:prstGeom>
        </p:spPr>
        <p:txBody>
          <a:bodyPr lIns="0" tIns="0" rIns="0" bIns="0">
            <a:noAutofit/>
          </a:bodyPr>
          <a:lstStyle>
            <a:lvl1pPr marL="342900" indent="-342900">
              <a:buSzPct val="120000"/>
              <a:buFontTx/>
              <a:buBlip>
                <a:blip r:embed="rId3"/>
              </a:buBlip>
              <a:defRPr sz="26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 Contenu</a:t>
            </a:r>
          </a:p>
        </p:txBody>
      </p:sp>
      <p:sp>
        <p:nvSpPr>
          <p:cNvPr id="22" name="Espace réservé du tableau 21"/>
          <p:cNvSpPr>
            <a:spLocks noGrp="1"/>
          </p:cNvSpPr>
          <p:nvPr>
            <p:ph type="tbl" sz="quarter" idx="19"/>
          </p:nvPr>
        </p:nvSpPr>
        <p:spPr>
          <a:xfrm>
            <a:off x="4210243" y="1190962"/>
            <a:ext cx="4476558" cy="3296371"/>
          </a:xfrm>
          <a:prstGeom prst="rect">
            <a:avLst/>
          </a:prstGeom>
          <a:ln w="57150" cap="sq" cmpd="sng">
            <a:solidFill>
              <a:srgbClr val="3198E5"/>
            </a:solidFill>
            <a:miter lim="800000"/>
          </a:ln>
        </p:spPr>
        <p:txBody>
          <a:bodyPr anchor="ctr" anchorCtr="0">
            <a:normAutofit/>
          </a:bodyPr>
          <a:lstStyle>
            <a:lvl1pPr marL="0" indent="0" algn="ctr">
              <a:buFontTx/>
              <a:buNone/>
              <a:defRPr sz="1800">
                <a:solidFill>
                  <a:srgbClr val="3198E5"/>
                </a:solidFill>
                <a:latin typeface="Segoe UI Semilight" panose="020B0402040204020203" pitchFamily="34" charset="0"/>
                <a:cs typeface="Segoe UI Semilight" panose="020B0402040204020203" pitchFamily="34" charset="0"/>
              </a:defRPr>
            </a:lvl1pPr>
          </a:lstStyle>
          <a:p>
            <a:r>
              <a:rPr lang="fr-FR" smtClean="0"/>
              <a:t>Cliquez sur l'icône pour ajouter un tableau</a:t>
            </a:r>
            <a:endParaRPr lang="fr-FR"/>
          </a:p>
        </p:txBody>
      </p:sp>
    </p:spTree>
    <p:extLst>
      <p:ext uri="{BB962C8B-B14F-4D97-AF65-F5344CB8AC3E}">
        <p14:creationId xmlns:p14="http://schemas.microsoft.com/office/powerpoint/2010/main" val="1248174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04/10/2016</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1">
                    <a:tint val="75000"/>
                  </a:schemeClr>
                </a:solidFill>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Tree>
    <p:extLst>
      <p:ext uri="{BB962C8B-B14F-4D97-AF65-F5344CB8AC3E}">
        <p14:creationId xmlns:p14="http://schemas.microsoft.com/office/powerpoint/2010/main" val="744477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L’analyse transactionnelle</a:t>
            </a:r>
            <a:endParaRPr lang="fr-FR" dirty="0"/>
          </a:p>
        </p:txBody>
      </p:sp>
      <p:sp>
        <p:nvSpPr>
          <p:cNvPr id="3" name="Sous-titre 2"/>
          <p:cNvSpPr>
            <a:spLocks noGrp="1"/>
          </p:cNvSpPr>
          <p:nvPr>
            <p:ph type="subTitle" idx="13"/>
          </p:nvPr>
        </p:nvSpPr>
        <p:spPr>
          <a:xfrm>
            <a:off x="3358120" y="1027282"/>
            <a:ext cx="5420120" cy="400110"/>
          </a:xfrm>
        </p:spPr>
        <p:txBody>
          <a:bodyPr/>
          <a:lstStyle/>
          <a:p>
            <a:r>
              <a:rPr lang="fr-FR" dirty="0" smtClean="0"/>
              <a:t>Les 3 états du moi</a:t>
            </a:r>
            <a:endParaRPr lang="fr-FR" dirty="0"/>
          </a:p>
        </p:txBody>
      </p:sp>
    </p:spTree>
    <p:extLst>
      <p:ext uri="{BB962C8B-B14F-4D97-AF65-F5344CB8AC3E}">
        <p14:creationId xmlns:p14="http://schemas.microsoft.com/office/powerpoint/2010/main" val="358134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9613" y="1672220"/>
            <a:ext cx="3119215" cy="2905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A : Où avez-vous mis le dossier Y ?</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r>
              <a:rPr lang="fr-FR" sz="1600" dirty="0" smtClean="0">
                <a:solidFill>
                  <a:schemeClr val="tx1"/>
                </a:solidFill>
              </a:rPr>
              <a:t>B : Dans le second tiroir</a:t>
            </a:r>
            <a:endParaRPr lang="fr-FR" sz="1600" dirty="0">
              <a:solidFill>
                <a:schemeClr val="tx1"/>
              </a:solidFill>
            </a:endParaRPr>
          </a:p>
        </p:txBody>
      </p:sp>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05098" y="841223"/>
            <a:ext cx="8853443" cy="830997"/>
          </a:xfrm>
          <a:prstGeom prst="rect">
            <a:avLst/>
          </a:prstGeom>
        </p:spPr>
        <p:txBody>
          <a:bodyPr wrap="square">
            <a:spAutoFit/>
          </a:bodyPr>
          <a:lstStyle/>
          <a:p>
            <a:pPr algn="just"/>
            <a:r>
              <a:rPr lang="fr-FR" sz="1600" b="1" dirty="0" smtClean="0">
                <a:solidFill>
                  <a:srgbClr val="123A61"/>
                </a:solidFill>
                <a:latin typeface="Arial-BoldMT"/>
              </a:rPr>
              <a:t>1 La </a:t>
            </a:r>
            <a:r>
              <a:rPr lang="fr-FR" sz="1600" b="1" dirty="0">
                <a:solidFill>
                  <a:srgbClr val="123A61"/>
                </a:solidFill>
                <a:latin typeface="Arial-BoldMT"/>
              </a:rPr>
              <a:t>transaction parallèle</a:t>
            </a:r>
            <a:endParaRPr lang="fr-FR" sz="1600" dirty="0">
              <a:solidFill>
                <a:srgbClr val="123A61"/>
              </a:solidFill>
            </a:endParaRPr>
          </a:p>
          <a:p>
            <a:pPr algn="just" defTabSz="0"/>
            <a:r>
              <a:rPr lang="fr-FR" sz="1600" dirty="0" smtClean="0"/>
              <a:t>Une transaction </a:t>
            </a:r>
            <a:r>
              <a:rPr lang="fr-FR" sz="1600" dirty="0"/>
              <a:t>est parallèle </a:t>
            </a:r>
            <a:r>
              <a:rPr lang="fr-FR" sz="1600" dirty="0" smtClean="0"/>
              <a:t>ou		 complémentaire:</a:t>
            </a:r>
          </a:p>
          <a:p>
            <a:pPr algn="just" defTabSz="0"/>
            <a:r>
              <a:rPr lang="fr-FR" sz="1600" dirty="0" smtClean="0"/>
              <a:t>L’échange </a:t>
            </a:r>
            <a:r>
              <a:rPr lang="fr-FR" sz="1600" dirty="0"/>
              <a:t>est </a:t>
            </a:r>
            <a:r>
              <a:rPr lang="fr-FR" sz="1600" dirty="0" smtClean="0"/>
              <a:t>équilibré, il </a:t>
            </a:r>
            <a:r>
              <a:rPr lang="fr-FR" sz="1600" dirty="0"/>
              <a:t>n’entraîne ni heurt ni conflit mais </a:t>
            </a:r>
            <a:r>
              <a:rPr lang="fr-FR" sz="1600" dirty="0" smtClean="0"/>
              <a:t>le </a:t>
            </a:r>
            <a:r>
              <a:rPr lang="fr-FR" sz="1600" dirty="0"/>
              <a:t>caractère productif n’est pas assuré.</a:t>
            </a:r>
          </a:p>
        </p:txBody>
      </p:sp>
      <p:grpSp>
        <p:nvGrpSpPr>
          <p:cNvPr id="12" name="Groupe 11"/>
          <p:cNvGrpSpPr/>
          <p:nvPr/>
        </p:nvGrpSpPr>
        <p:grpSpPr>
          <a:xfrm>
            <a:off x="2517336" y="2186329"/>
            <a:ext cx="579432" cy="1745092"/>
            <a:chOff x="1794617" y="2444097"/>
            <a:chExt cx="579432" cy="1745092"/>
          </a:xfrm>
        </p:grpSpPr>
        <p:sp>
          <p:nvSpPr>
            <p:cNvPr id="9" name="Ellipse 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13" name="Groupe 12"/>
          <p:cNvGrpSpPr/>
          <p:nvPr/>
        </p:nvGrpSpPr>
        <p:grpSpPr>
          <a:xfrm>
            <a:off x="543258" y="2186329"/>
            <a:ext cx="579432" cy="1745092"/>
            <a:chOff x="1794617" y="2444097"/>
            <a:chExt cx="579432" cy="1745092"/>
          </a:xfrm>
        </p:grpSpPr>
        <p:sp>
          <p:nvSpPr>
            <p:cNvPr id="14" name="Ellipse 13"/>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5" name="Ellipse 14"/>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6" name="Ellipse 15"/>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19" name="Connecteur droit avec flèche 18"/>
          <p:cNvCxnSpPr/>
          <p:nvPr/>
        </p:nvCxnSpPr>
        <p:spPr>
          <a:xfrm>
            <a:off x="1226822" y="2990507"/>
            <a:ext cx="13204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flipV="1">
            <a:off x="1122690" y="3131521"/>
            <a:ext cx="1322364" cy="2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758726" y="1672220"/>
            <a:ext cx="3119215" cy="2905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600" dirty="0" smtClean="0">
                <a:solidFill>
                  <a:schemeClr val="tx1"/>
                </a:solidFill>
              </a:rPr>
              <a:t>A : J’ai peur !</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r>
              <a:rPr lang="fr-FR" sz="1600" dirty="0" smtClean="0">
                <a:solidFill>
                  <a:schemeClr val="tx1"/>
                </a:solidFill>
              </a:rPr>
              <a:t>B : ne crains rien, je suis là</a:t>
            </a:r>
            <a:endParaRPr lang="fr-FR" sz="1600" dirty="0">
              <a:solidFill>
                <a:schemeClr val="tx1"/>
              </a:solidFill>
            </a:endParaRPr>
          </a:p>
        </p:txBody>
      </p:sp>
      <p:grpSp>
        <p:nvGrpSpPr>
          <p:cNvPr id="27" name="Groupe 26"/>
          <p:cNvGrpSpPr/>
          <p:nvPr/>
        </p:nvGrpSpPr>
        <p:grpSpPr>
          <a:xfrm>
            <a:off x="6946449" y="2186329"/>
            <a:ext cx="579432" cy="1745092"/>
            <a:chOff x="1794617" y="2444097"/>
            <a:chExt cx="579432" cy="1745092"/>
          </a:xfrm>
        </p:grpSpPr>
        <p:sp>
          <p:nvSpPr>
            <p:cNvPr id="28" name="Ellipse 27"/>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29" name="Ellipse 28"/>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0" name="Ellipse 29"/>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31" name="Groupe 30"/>
          <p:cNvGrpSpPr/>
          <p:nvPr/>
        </p:nvGrpSpPr>
        <p:grpSpPr>
          <a:xfrm>
            <a:off x="4972371" y="2186329"/>
            <a:ext cx="579432" cy="1745092"/>
            <a:chOff x="1794617" y="2444097"/>
            <a:chExt cx="579432" cy="1745092"/>
          </a:xfrm>
        </p:grpSpPr>
        <p:sp>
          <p:nvSpPr>
            <p:cNvPr id="32" name="Ellipse 31"/>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3" name="Ellipse 32"/>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4" name="Ellipse 33"/>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sp>
        <p:nvSpPr>
          <p:cNvPr id="37" name="Rectangle 36"/>
          <p:cNvSpPr/>
          <p:nvPr/>
        </p:nvSpPr>
        <p:spPr>
          <a:xfrm>
            <a:off x="760114" y="4584284"/>
            <a:ext cx="2567973" cy="338554"/>
          </a:xfrm>
          <a:prstGeom prst="rect">
            <a:avLst/>
          </a:prstGeom>
        </p:spPr>
        <p:txBody>
          <a:bodyPr wrap="square">
            <a:spAutoFit/>
          </a:bodyPr>
          <a:lstStyle/>
          <a:p>
            <a:pPr algn="just" defTabSz="0"/>
            <a:r>
              <a:rPr lang="fr-FR" sz="1600" dirty="0" smtClean="0"/>
              <a:t>Transaction égalitaire</a:t>
            </a:r>
            <a:endParaRPr lang="fr-FR" sz="1600" dirty="0"/>
          </a:p>
        </p:txBody>
      </p:sp>
      <p:sp>
        <p:nvSpPr>
          <p:cNvPr id="38" name="Rectangle 37"/>
          <p:cNvSpPr/>
          <p:nvPr/>
        </p:nvSpPr>
        <p:spPr>
          <a:xfrm>
            <a:off x="5034346" y="4553303"/>
            <a:ext cx="2567973" cy="338554"/>
          </a:xfrm>
          <a:prstGeom prst="rect">
            <a:avLst/>
          </a:prstGeom>
        </p:spPr>
        <p:txBody>
          <a:bodyPr wrap="square">
            <a:spAutoFit/>
          </a:bodyPr>
          <a:lstStyle/>
          <a:p>
            <a:pPr algn="just" defTabSz="0"/>
            <a:r>
              <a:rPr lang="fr-FR" sz="1600" dirty="0" smtClean="0"/>
              <a:t>Transaction inégalitaire</a:t>
            </a:r>
            <a:endParaRPr lang="fr-FR" sz="1600" dirty="0"/>
          </a:p>
        </p:txBody>
      </p:sp>
      <p:cxnSp>
        <p:nvCxnSpPr>
          <p:cNvPr id="40" name="Connecteur droit avec flèche 39"/>
          <p:cNvCxnSpPr/>
          <p:nvPr/>
        </p:nvCxnSpPr>
        <p:spPr>
          <a:xfrm flipV="1">
            <a:off x="5551582" y="2529640"/>
            <a:ext cx="1373360" cy="886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H="1">
            <a:off x="5576521" y="2762329"/>
            <a:ext cx="1373360" cy="872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5396524" y="3264361"/>
            <a:ext cx="310117" cy="307777"/>
          </a:xfrm>
          <a:prstGeom prst="rect">
            <a:avLst/>
          </a:prstGeom>
        </p:spPr>
        <p:txBody>
          <a:bodyPr wrap="square">
            <a:spAutoFit/>
          </a:bodyPr>
          <a:lstStyle/>
          <a:p>
            <a:pPr algn="just" defTabSz="0"/>
            <a:r>
              <a:rPr lang="fr-FR" sz="1400" dirty="0" smtClean="0"/>
              <a:t>A</a:t>
            </a:r>
            <a:endParaRPr lang="fr-FR" sz="1400" dirty="0"/>
          </a:p>
        </p:txBody>
      </p:sp>
      <p:sp>
        <p:nvSpPr>
          <p:cNvPr id="45" name="Rectangle 44"/>
          <p:cNvSpPr/>
          <p:nvPr/>
        </p:nvSpPr>
        <p:spPr>
          <a:xfrm>
            <a:off x="6828179" y="2544498"/>
            <a:ext cx="310117" cy="307777"/>
          </a:xfrm>
          <a:prstGeom prst="rect">
            <a:avLst/>
          </a:prstGeom>
        </p:spPr>
        <p:txBody>
          <a:bodyPr wrap="square">
            <a:spAutoFit/>
          </a:bodyPr>
          <a:lstStyle/>
          <a:p>
            <a:pPr algn="just" defTabSz="0"/>
            <a:r>
              <a:rPr lang="fr-FR" sz="1400" dirty="0" smtClean="0"/>
              <a:t>B</a:t>
            </a:r>
            <a:endParaRPr lang="fr-FR" sz="1400" dirty="0"/>
          </a:p>
        </p:txBody>
      </p:sp>
      <p:sp>
        <p:nvSpPr>
          <p:cNvPr id="50" name="Rectangle 49"/>
          <p:cNvSpPr/>
          <p:nvPr/>
        </p:nvSpPr>
        <p:spPr>
          <a:xfrm>
            <a:off x="1035091" y="2809566"/>
            <a:ext cx="310117" cy="307777"/>
          </a:xfrm>
          <a:prstGeom prst="rect">
            <a:avLst/>
          </a:prstGeom>
        </p:spPr>
        <p:txBody>
          <a:bodyPr wrap="square">
            <a:spAutoFit/>
          </a:bodyPr>
          <a:lstStyle/>
          <a:p>
            <a:pPr algn="just" defTabSz="0"/>
            <a:r>
              <a:rPr lang="fr-FR" sz="1400" dirty="0" smtClean="0"/>
              <a:t>A</a:t>
            </a:r>
            <a:endParaRPr lang="fr-FR" sz="1400" dirty="0"/>
          </a:p>
        </p:txBody>
      </p:sp>
      <p:sp>
        <p:nvSpPr>
          <p:cNvPr id="51" name="Rectangle 50"/>
          <p:cNvSpPr/>
          <p:nvPr/>
        </p:nvSpPr>
        <p:spPr>
          <a:xfrm>
            <a:off x="2354115" y="2980618"/>
            <a:ext cx="310117" cy="307777"/>
          </a:xfrm>
          <a:prstGeom prst="rect">
            <a:avLst/>
          </a:prstGeom>
        </p:spPr>
        <p:txBody>
          <a:bodyPr wrap="square">
            <a:spAutoFit/>
          </a:bodyPr>
          <a:lstStyle/>
          <a:p>
            <a:pPr algn="just" defTabSz="0"/>
            <a:r>
              <a:rPr lang="fr-FR" sz="1400" dirty="0" smtClean="0"/>
              <a:t>B</a:t>
            </a:r>
            <a:endParaRPr lang="fr-FR" sz="1400" dirty="0"/>
          </a:p>
        </p:txBody>
      </p:sp>
    </p:spTree>
    <p:extLst>
      <p:ext uri="{BB962C8B-B14F-4D97-AF65-F5344CB8AC3E}">
        <p14:creationId xmlns:p14="http://schemas.microsoft.com/office/powerpoint/2010/main" val="13683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9613" y="2088730"/>
            <a:ext cx="3031035" cy="3054770"/>
          </a:xfrm>
          <a:prstGeom prst="rect">
            <a:avLst/>
          </a:prstGeom>
        </p:spPr>
        <p:style>
          <a:lnRef idx="2">
            <a:schemeClr val="accent1"/>
          </a:lnRef>
          <a:fillRef idx="1">
            <a:schemeClr val="lt1"/>
          </a:fillRef>
          <a:effectRef idx="0">
            <a:schemeClr val="accent1"/>
          </a:effectRef>
          <a:fontRef idx="minor">
            <a:schemeClr val="dk1"/>
          </a:fontRef>
        </p:style>
        <p:txBody>
          <a:bodyPr lIns="72000" tIns="0" rIns="72000" bIns="0" rtlCol="0" anchor="t" anchorCtr="0"/>
          <a:lstStyle/>
          <a:p>
            <a:r>
              <a:rPr lang="fr-FR" sz="1400" dirty="0" smtClean="0">
                <a:solidFill>
                  <a:schemeClr val="tx1"/>
                </a:solidFill>
              </a:rPr>
              <a:t>A </a:t>
            </a:r>
            <a:r>
              <a:rPr lang="fr-FR" sz="1400" dirty="0">
                <a:solidFill>
                  <a:schemeClr val="tx1"/>
                </a:solidFill>
              </a:rPr>
              <a:t>: Connaissez-vous seulement le cours du </a:t>
            </a:r>
            <a:r>
              <a:rPr lang="fr-FR" sz="1400" dirty="0" smtClean="0">
                <a:solidFill>
                  <a:schemeClr val="tx1"/>
                </a:solidFill>
              </a:rPr>
              <a:t>dollar </a:t>
            </a:r>
            <a:r>
              <a:rPr lang="fr-FR" sz="1400" dirty="0">
                <a:solidFill>
                  <a:schemeClr val="tx1"/>
                </a:solidFill>
              </a:rPr>
              <a:t>?</a:t>
            </a:r>
            <a:endParaRPr lang="fr-FR" sz="1400" dirty="0" smtClean="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r>
              <a:rPr lang="fr-FR" sz="1400" dirty="0" smtClean="0"/>
              <a:t>B: vous </a:t>
            </a:r>
            <a:r>
              <a:rPr lang="fr-FR" sz="1400" dirty="0"/>
              <a:t>n’êtes pas ici pour me donner des leçons d’économie et si vous étiez compétent on </a:t>
            </a:r>
            <a:r>
              <a:rPr lang="fr-FR" sz="1400" dirty="0" smtClean="0"/>
              <a:t>s’en serait </a:t>
            </a:r>
            <a:r>
              <a:rPr lang="fr-FR" sz="1400" dirty="0"/>
              <a:t>aperçu.</a:t>
            </a:r>
            <a:endParaRPr lang="fr-FR" sz="1400" dirty="0">
              <a:solidFill>
                <a:schemeClr val="tx1"/>
              </a:solidFill>
            </a:endParaRPr>
          </a:p>
        </p:txBody>
      </p:sp>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05684" y="765291"/>
            <a:ext cx="8853443" cy="1323439"/>
          </a:xfrm>
          <a:prstGeom prst="rect">
            <a:avLst/>
          </a:prstGeom>
        </p:spPr>
        <p:txBody>
          <a:bodyPr wrap="square">
            <a:spAutoFit/>
          </a:bodyPr>
          <a:lstStyle/>
          <a:p>
            <a:pPr algn="just"/>
            <a:r>
              <a:rPr lang="fr-FR" sz="1600" b="1" dirty="0" smtClean="0">
                <a:solidFill>
                  <a:srgbClr val="123A61"/>
                </a:solidFill>
                <a:latin typeface="Arial-BoldMT"/>
              </a:rPr>
              <a:t>2 La </a:t>
            </a:r>
            <a:r>
              <a:rPr lang="fr-FR" sz="1600" b="1" dirty="0">
                <a:solidFill>
                  <a:srgbClr val="123A61"/>
                </a:solidFill>
                <a:latin typeface="Arial-BoldMT"/>
              </a:rPr>
              <a:t>transaction </a:t>
            </a:r>
            <a:r>
              <a:rPr lang="fr-FR" sz="1600" b="1" dirty="0" smtClean="0">
                <a:solidFill>
                  <a:srgbClr val="123A61"/>
                </a:solidFill>
                <a:latin typeface="Arial-BoldMT"/>
              </a:rPr>
              <a:t>croisée</a:t>
            </a:r>
            <a:endParaRPr lang="fr-FR" sz="1600" dirty="0">
              <a:solidFill>
                <a:srgbClr val="123A61"/>
              </a:solidFill>
            </a:endParaRPr>
          </a:p>
          <a:p>
            <a:r>
              <a:rPr lang="fr-FR" sz="1600" dirty="0"/>
              <a:t>La transaction est croisée lorsque c’est un autre état du moi que celui qui est </a:t>
            </a:r>
            <a:r>
              <a:rPr lang="fr-FR" sz="1600" dirty="0" smtClean="0"/>
              <a:t>sollicité qui </a:t>
            </a:r>
            <a:r>
              <a:rPr lang="fr-FR" sz="1600" dirty="0"/>
              <a:t>répond à celui qui l’a sollicité.</a:t>
            </a:r>
          </a:p>
          <a:p>
            <a:r>
              <a:rPr lang="fr-FR" sz="1600" dirty="0"/>
              <a:t>Le risque de ce type de transaction est de provoquer un </a:t>
            </a:r>
            <a:r>
              <a:rPr lang="fr-FR" sz="1600" dirty="0" smtClean="0"/>
              <a:t>éclat, </a:t>
            </a:r>
            <a:r>
              <a:rPr lang="fr-FR" sz="1600" dirty="0"/>
              <a:t>un conflit dans </a:t>
            </a:r>
            <a:r>
              <a:rPr lang="fr-FR" sz="1600" dirty="0" smtClean="0"/>
              <a:t>la relation</a:t>
            </a:r>
            <a:r>
              <a:rPr lang="fr-FR" sz="1600" dirty="0"/>
              <a:t>, ce qui peut constituer un élément d’échec ou un renouvellement </a:t>
            </a:r>
            <a:r>
              <a:rPr lang="fr-FR" sz="1600" dirty="0" smtClean="0"/>
              <a:t>vers autre chose.</a:t>
            </a:r>
            <a:endParaRPr lang="fr-FR" sz="1600" dirty="0"/>
          </a:p>
        </p:txBody>
      </p:sp>
      <p:grpSp>
        <p:nvGrpSpPr>
          <p:cNvPr id="12" name="Groupe 11"/>
          <p:cNvGrpSpPr/>
          <p:nvPr/>
        </p:nvGrpSpPr>
        <p:grpSpPr>
          <a:xfrm>
            <a:off x="2517336" y="2602839"/>
            <a:ext cx="579432" cy="1745092"/>
            <a:chOff x="1794617" y="2444097"/>
            <a:chExt cx="579432" cy="1745092"/>
          </a:xfrm>
        </p:grpSpPr>
        <p:sp>
          <p:nvSpPr>
            <p:cNvPr id="9" name="Ellipse 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13" name="Groupe 12"/>
          <p:cNvGrpSpPr/>
          <p:nvPr/>
        </p:nvGrpSpPr>
        <p:grpSpPr>
          <a:xfrm>
            <a:off x="543258" y="2602839"/>
            <a:ext cx="579432" cy="1745092"/>
            <a:chOff x="1794617" y="2444097"/>
            <a:chExt cx="579432" cy="1745092"/>
          </a:xfrm>
        </p:grpSpPr>
        <p:sp>
          <p:nvSpPr>
            <p:cNvPr id="14" name="Ellipse 13"/>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5" name="Ellipse 14"/>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6" name="Ellipse 15"/>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19" name="Connecteur droit avec flèche 18"/>
          <p:cNvCxnSpPr/>
          <p:nvPr/>
        </p:nvCxnSpPr>
        <p:spPr>
          <a:xfrm>
            <a:off x="1219825" y="2961008"/>
            <a:ext cx="1190991" cy="1027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a:off x="1180245" y="3071189"/>
            <a:ext cx="1239013" cy="9174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758726" y="2088730"/>
            <a:ext cx="3119215" cy="3054770"/>
          </a:xfrm>
          <a:prstGeom prst="rect">
            <a:avLst/>
          </a:prstGeom>
        </p:spPr>
        <p:style>
          <a:lnRef idx="2">
            <a:schemeClr val="accent1"/>
          </a:lnRef>
          <a:fillRef idx="1">
            <a:schemeClr val="lt1"/>
          </a:fillRef>
          <a:effectRef idx="0">
            <a:schemeClr val="accent1"/>
          </a:effectRef>
          <a:fontRef idx="minor">
            <a:schemeClr val="dk1"/>
          </a:fontRef>
        </p:style>
        <p:txBody>
          <a:bodyPr lIns="72000" tIns="0" rIns="72000" bIns="0" rtlCol="0" anchor="t" anchorCtr="0"/>
          <a:lstStyle/>
          <a:p>
            <a:r>
              <a:rPr lang="fr-FR" sz="1400" dirty="0" smtClean="0"/>
              <a:t>A : J’en </a:t>
            </a:r>
            <a:r>
              <a:rPr lang="fr-FR" sz="1400" dirty="0"/>
              <a:t>ai marre de cette machine, je vais la jeter par la fenêtre </a:t>
            </a:r>
            <a:r>
              <a:rPr lang="fr-FR" sz="1400" dirty="0" smtClean="0"/>
              <a:t>!</a:t>
            </a:r>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r>
              <a:rPr lang="fr-FR" sz="1400" dirty="0" smtClean="0"/>
              <a:t> B : Vous </a:t>
            </a:r>
            <a:r>
              <a:rPr lang="fr-FR" sz="1400" dirty="0"/>
              <a:t>avez l’air en colère !</a:t>
            </a:r>
            <a:endParaRPr lang="fr-FR" sz="1400"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p:txBody>
      </p:sp>
      <p:grpSp>
        <p:nvGrpSpPr>
          <p:cNvPr id="27" name="Groupe 26"/>
          <p:cNvGrpSpPr/>
          <p:nvPr/>
        </p:nvGrpSpPr>
        <p:grpSpPr>
          <a:xfrm>
            <a:off x="6946449" y="2602839"/>
            <a:ext cx="579432" cy="1745092"/>
            <a:chOff x="1794617" y="2444097"/>
            <a:chExt cx="579432" cy="1745092"/>
          </a:xfrm>
        </p:grpSpPr>
        <p:sp>
          <p:nvSpPr>
            <p:cNvPr id="28" name="Ellipse 27"/>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29" name="Ellipse 28"/>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0" name="Ellipse 29"/>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31" name="Groupe 30"/>
          <p:cNvGrpSpPr/>
          <p:nvPr/>
        </p:nvGrpSpPr>
        <p:grpSpPr>
          <a:xfrm>
            <a:off x="4972371" y="2602839"/>
            <a:ext cx="579432" cy="1745092"/>
            <a:chOff x="1794617" y="2444097"/>
            <a:chExt cx="579432" cy="1745092"/>
          </a:xfrm>
        </p:grpSpPr>
        <p:sp>
          <p:nvSpPr>
            <p:cNvPr id="32" name="Ellipse 31"/>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3" name="Ellipse 32"/>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4" name="Ellipse 33"/>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40" name="Connecteur droit avec flèche 39"/>
          <p:cNvCxnSpPr/>
          <p:nvPr/>
        </p:nvCxnSpPr>
        <p:spPr>
          <a:xfrm flipV="1">
            <a:off x="5576521" y="3023664"/>
            <a:ext cx="1373360" cy="886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stCxn id="29" idx="2"/>
            <a:endCxn id="33" idx="6"/>
          </p:cNvCxnSpPr>
          <p:nvPr/>
        </p:nvCxnSpPr>
        <p:spPr>
          <a:xfrm flipH="1">
            <a:off x="5548371" y="3466839"/>
            <a:ext cx="13980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rot="19540221">
            <a:off x="5458067" y="3620232"/>
            <a:ext cx="310117" cy="307777"/>
          </a:xfrm>
          <a:prstGeom prst="rect">
            <a:avLst/>
          </a:prstGeom>
        </p:spPr>
        <p:txBody>
          <a:bodyPr wrap="square">
            <a:spAutoFit/>
          </a:bodyPr>
          <a:lstStyle/>
          <a:p>
            <a:pPr algn="just" defTabSz="0"/>
            <a:r>
              <a:rPr lang="fr-FR" sz="1400" dirty="0" smtClean="0"/>
              <a:t>A</a:t>
            </a:r>
            <a:endParaRPr lang="fr-FR" sz="1400" dirty="0"/>
          </a:p>
        </p:txBody>
      </p:sp>
      <p:sp>
        <p:nvSpPr>
          <p:cNvPr id="45" name="Rectangle 44"/>
          <p:cNvSpPr/>
          <p:nvPr/>
        </p:nvSpPr>
        <p:spPr>
          <a:xfrm>
            <a:off x="6769273" y="3214373"/>
            <a:ext cx="310117" cy="307777"/>
          </a:xfrm>
          <a:prstGeom prst="rect">
            <a:avLst/>
          </a:prstGeom>
        </p:spPr>
        <p:txBody>
          <a:bodyPr wrap="square">
            <a:spAutoFit/>
          </a:bodyPr>
          <a:lstStyle/>
          <a:p>
            <a:pPr algn="just" defTabSz="0"/>
            <a:r>
              <a:rPr lang="fr-FR" sz="1400" dirty="0" smtClean="0"/>
              <a:t>B</a:t>
            </a:r>
            <a:endParaRPr lang="fr-FR" sz="1400" dirty="0"/>
          </a:p>
        </p:txBody>
      </p:sp>
      <p:sp>
        <p:nvSpPr>
          <p:cNvPr id="50" name="Rectangle 49"/>
          <p:cNvSpPr/>
          <p:nvPr/>
        </p:nvSpPr>
        <p:spPr>
          <a:xfrm rot="2499535">
            <a:off x="1176382" y="2745972"/>
            <a:ext cx="310117" cy="307777"/>
          </a:xfrm>
          <a:prstGeom prst="rect">
            <a:avLst/>
          </a:prstGeom>
        </p:spPr>
        <p:txBody>
          <a:bodyPr wrap="square">
            <a:spAutoFit/>
          </a:bodyPr>
          <a:lstStyle/>
          <a:p>
            <a:pPr algn="just" defTabSz="0"/>
            <a:r>
              <a:rPr lang="fr-FR" sz="1400" dirty="0" smtClean="0"/>
              <a:t>A</a:t>
            </a:r>
            <a:endParaRPr lang="fr-FR" sz="1400" dirty="0"/>
          </a:p>
        </p:txBody>
      </p:sp>
      <p:sp>
        <p:nvSpPr>
          <p:cNvPr id="51" name="Rectangle 50"/>
          <p:cNvSpPr/>
          <p:nvPr/>
        </p:nvSpPr>
        <p:spPr>
          <a:xfrm rot="19246682">
            <a:off x="2168078" y="2869776"/>
            <a:ext cx="310117" cy="307777"/>
          </a:xfrm>
          <a:prstGeom prst="rect">
            <a:avLst/>
          </a:prstGeom>
        </p:spPr>
        <p:txBody>
          <a:bodyPr wrap="square">
            <a:spAutoFit/>
          </a:bodyPr>
          <a:lstStyle/>
          <a:p>
            <a:pPr algn="just" defTabSz="0"/>
            <a:r>
              <a:rPr lang="fr-FR" sz="1400" dirty="0" smtClean="0"/>
              <a:t>B</a:t>
            </a:r>
            <a:endParaRPr lang="fr-FR" sz="1400" dirty="0"/>
          </a:p>
        </p:txBody>
      </p:sp>
    </p:spTree>
    <p:extLst>
      <p:ext uri="{BB962C8B-B14F-4D97-AF65-F5344CB8AC3E}">
        <p14:creationId xmlns:p14="http://schemas.microsoft.com/office/powerpoint/2010/main" val="298950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2519" y="1858176"/>
            <a:ext cx="3031035" cy="3054770"/>
          </a:xfrm>
          <a:prstGeom prst="rect">
            <a:avLst/>
          </a:prstGeom>
        </p:spPr>
        <p:style>
          <a:lnRef idx="2">
            <a:schemeClr val="accent1"/>
          </a:lnRef>
          <a:fillRef idx="1">
            <a:schemeClr val="lt1"/>
          </a:fillRef>
          <a:effectRef idx="0">
            <a:schemeClr val="accent1"/>
          </a:effectRef>
          <a:fontRef idx="minor">
            <a:schemeClr val="dk1"/>
          </a:fontRef>
        </p:style>
        <p:txBody>
          <a:bodyPr lIns="72000" tIns="0" rIns="72000" bIns="0" rtlCol="0" anchor="t" anchorCtr="0"/>
          <a:lstStyle/>
          <a:p>
            <a:r>
              <a:rPr lang="fr-FR" sz="1400" dirty="0"/>
              <a:t>L’étudiant</a:t>
            </a:r>
            <a:r>
              <a:rPr lang="fr-FR" sz="1400" dirty="0" smtClean="0">
                <a:solidFill>
                  <a:schemeClr val="tx1"/>
                </a:solidFill>
              </a:rPr>
              <a:t> </a:t>
            </a:r>
            <a:r>
              <a:rPr lang="fr-FR" sz="1400" dirty="0">
                <a:solidFill>
                  <a:schemeClr val="tx1"/>
                </a:solidFill>
              </a:rPr>
              <a:t>: J’ai vu que tu n’étais pas au </a:t>
            </a:r>
            <a:r>
              <a:rPr lang="fr-FR" sz="1400" dirty="0" smtClean="0">
                <a:solidFill>
                  <a:schemeClr val="tx1"/>
                </a:solidFill>
              </a:rPr>
              <a:t>cours, </a:t>
            </a:r>
            <a:r>
              <a:rPr lang="fr-FR" sz="1400" dirty="0">
                <a:solidFill>
                  <a:schemeClr val="tx1"/>
                </a:solidFill>
              </a:rPr>
              <a:t>je t’ai pris le cours </a:t>
            </a:r>
            <a:r>
              <a:rPr lang="fr-FR" sz="1400" dirty="0" smtClean="0">
                <a:solidFill>
                  <a:schemeClr val="tx1"/>
                </a:solidFill>
              </a:rPr>
              <a:t>tu le récupère  chez moi quand tu veux.</a:t>
            </a: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endParaRPr lang="fr-FR" sz="1400" dirty="0" smtClean="0"/>
          </a:p>
          <a:p>
            <a:r>
              <a:rPr lang="fr-FR" sz="1400" dirty="0" smtClean="0"/>
              <a:t>L’étudiante : </a:t>
            </a:r>
            <a:r>
              <a:rPr lang="fr-FR" sz="1400" dirty="0"/>
              <a:t>C’est gentil d’y avoir </a:t>
            </a:r>
            <a:r>
              <a:rPr lang="fr-FR" sz="1400" dirty="0" smtClean="0"/>
              <a:t>pensé, </a:t>
            </a:r>
            <a:r>
              <a:rPr lang="fr-FR" sz="1400" dirty="0"/>
              <a:t>je passerai chez toi ce soir</a:t>
            </a:r>
            <a:endParaRPr lang="fr-FR" sz="1400" dirty="0">
              <a:solidFill>
                <a:schemeClr val="tx1"/>
              </a:solidFill>
            </a:endParaRPr>
          </a:p>
        </p:txBody>
      </p:sp>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05684" y="765291"/>
            <a:ext cx="8853443" cy="830997"/>
          </a:xfrm>
          <a:prstGeom prst="rect">
            <a:avLst/>
          </a:prstGeom>
        </p:spPr>
        <p:txBody>
          <a:bodyPr wrap="square">
            <a:spAutoFit/>
          </a:bodyPr>
          <a:lstStyle/>
          <a:p>
            <a:pPr algn="just"/>
            <a:r>
              <a:rPr lang="fr-FR" sz="1600" b="1" dirty="0" smtClean="0">
                <a:solidFill>
                  <a:srgbClr val="123A61"/>
                </a:solidFill>
                <a:latin typeface="Arial-BoldMT"/>
              </a:rPr>
              <a:t>3 La </a:t>
            </a:r>
            <a:r>
              <a:rPr lang="fr-FR" sz="1600" b="1" dirty="0">
                <a:solidFill>
                  <a:srgbClr val="123A61"/>
                </a:solidFill>
                <a:latin typeface="Arial-BoldMT"/>
              </a:rPr>
              <a:t>transaction </a:t>
            </a:r>
            <a:r>
              <a:rPr lang="fr-FR" sz="1600" b="1" dirty="0" smtClean="0">
                <a:solidFill>
                  <a:srgbClr val="123A61"/>
                </a:solidFill>
                <a:latin typeface="Arial-BoldMT"/>
              </a:rPr>
              <a:t>cachée</a:t>
            </a:r>
            <a:endParaRPr lang="fr-FR" sz="1600" dirty="0">
              <a:solidFill>
                <a:srgbClr val="123A61"/>
              </a:solidFill>
            </a:endParaRPr>
          </a:p>
          <a:p>
            <a:r>
              <a:rPr lang="fr-FR" sz="1600" dirty="0"/>
              <a:t>Elles sont doubles, elles se déroulent apparemment à un niveau social et recèlent </a:t>
            </a:r>
            <a:r>
              <a:rPr lang="fr-FR" sz="1600" dirty="0" smtClean="0"/>
              <a:t>un niveau psychologique </a:t>
            </a:r>
            <a:r>
              <a:rPr lang="fr-FR" sz="1600" dirty="0"/>
              <a:t>caché.</a:t>
            </a:r>
            <a:endParaRPr lang="fr-FR" sz="1600" dirty="0"/>
          </a:p>
        </p:txBody>
      </p:sp>
      <p:grpSp>
        <p:nvGrpSpPr>
          <p:cNvPr id="12" name="Groupe 11"/>
          <p:cNvGrpSpPr/>
          <p:nvPr/>
        </p:nvGrpSpPr>
        <p:grpSpPr>
          <a:xfrm>
            <a:off x="2517336" y="2521561"/>
            <a:ext cx="579432" cy="1745092"/>
            <a:chOff x="1794617" y="2444097"/>
            <a:chExt cx="579432" cy="1745092"/>
          </a:xfrm>
        </p:grpSpPr>
        <p:sp>
          <p:nvSpPr>
            <p:cNvPr id="9" name="Ellipse 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13" name="Groupe 12"/>
          <p:cNvGrpSpPr/>
          <p:nvPr/>
        </p:nvGrpSpPr>
        <p:grpSpPr>
          <a:xfrm>
            <a:off x="543258" y="2521561"/>
            <a:ext cx="579432" cy="1745092"/>
            <a:chOff x="1794617" y="2444097"/>
            <a:chExt cx="579432" cy="1745092"/>
          </a:xfrm>
        </p:grpSpPr>
        <p:sp>
          <p:nvSpPr>
            <p:cNvPr id="14" name="Ellipse 13"/>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5" name="Ellipse 14"/>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6" name="Ellipse 15"/>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19" name="Connecteur droit avec flèche 18"/>
          <p:cNvCxnSpPr>
            <a:stCxn id="15" idx="6"/>
            <a:endCxn id="10" idx="2"/>
          </p:cNvCxnSpPr>
          <p:nvPr/>
        </p:nvCxnSpPr>
        <p:spPr>
          <a:xfrm>
            <a:off x="1119258" y="3385561"/>
            <a:ext cx="13980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a:off x="1115827" y="3573540"/>
            <a:ext cx="1339868" cy="2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041364" y="3126264"/>
            <a:ext cx="310117" cy="307777"/>
          </a:xfrm>
          <a:prstGeom prst="rect">
            <a:avLst/>
          </a:prstGeom>
        </p:spPr>
        <p:txBody>
          <a:bodyPr wrap="square">
            <a:spAutoFit/>
          </a:bodyPr>
          <a:lstStyle/>
          <a:p>
            <a:pPr algn="just" defTabSz="0"/>
            <a:r>
              <a:rPr lang="fr-FR" sz="1400" dirty="0" smtClean="0"/>
              <a:t>A</a:t>
            </a:r>
            <a:endParaRPr lang="fr-FR" sz="1400" dirty="0"/>
          </a:p>
        </p:txBody>
      </p:sp>
      <p:sp>
        <p:nvSpPr>
          <p:cNvPr id="51" name="Rectangle 50"/>
          <p:cNvSpPr/>
          <p:nvPr/>
        </p:nvSpPr>
        <p:spPr>
          <a:xfrm>
            <a:off x="2194362" y="3344553"/>
            <a:ext cx="310117" cy="307777"/>
          </a:xfrm>
          <a:prstGeom prst="rect">
            <a:avLst/>
          </a:prstGeom>
        </p:spPr>
        <p:txBody>
          <a:bodyPr wrap="square">
            <a:spAutoFit/>
          </a:bodyPr>
          <a:lstStyle/>
          <a:p>
            <a:pPr algn="just" defTabSz="0"/>
            <a:r>
              <a:rPr lang="fr-FR" sz="1400" dirty="0" smtClean="0"/>
              <a:t>B</a:t>
            </a:r>
            <a:endParaRPr lang="fr-FR" sz="1400" dirty="0"/>
          </a:p>
        </p:txBody>
      </p:sp>
      <p:cxnSp>
        <p:nvCxnSpPr>
          <p:cNvPr id="35" name="Connecteur droit avec flèche 34"/>
          <p:cNvCxnSpPr/>
          <p:nvPr/>
        </p:nvCxnSpPr>
        <p:spPr>
          <a:xfrm>
            <a:off x="1136764" y="3943976"/>
            <a:ext cx="139807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H="1">
            <a:off x="1133333" y="4131955"/>
            <a:ext cx="1339868" cy="2783"/>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058870" y="3684679"/>
            <a:ext cx="310117" cy="307777"/>
          </a:xfrm>
          <a:prstGeom prst="rect">
            <a:avLst/>
          </a:prstGeom>
        </p:spPr>
        <p:txBody>
          <a:bodyPr wrap="square">
            <a:spAutoFit/>
          </a:bodyPr>
          <a:lstStyle/>
          <a:p>
            <a:pPr algn="just" defTabSz="0"/>
            <a:r>
              <a:rPr lang="fr-FR" sz="1400" dirty="0" smtClean="0"/>
              <a:t>A</a:t>
            </a:r>
            <a:endParaRPr lang="fr-FR" sz="1400" dirty="0"/>
          </a:p>
        </p:txBody>
      </p:sp>
      <p:sp>
        <p:nvSpPr>
          <p:cNvPr id="38" name="Rectangle 37"/>
          <p:cNvSpPr/>
          <p:nvPr/>
        </p:nvSpPr>
        <p:spPr>
          <a:xfrm>
            <a:off x="2211868" y="3902968"/>
            <a:ext cx="310117" cy="307777"/>
          </a:xfrm>
          <a:prstGeom prst="rect">
            <a:avLst/>
          </a:prstGeom>
        </p:spPr>
        <p:txBody>
          <a:bodyPr wrap="square">
            <a:spAutoFit/>
          </a:bodyPr>
          <a:lstStyle/>
          <a:p>
            <a:pPr algn="just" defTabSz="0"/>
            <a:r>
              <a:rPr lang="fr-FR" sz="1400" dirty="0" smtClean="0"/>
              <a:t>B</a:t>
            </a:r>
            <a:endParaRPr lang="fr-FR" sz="1400" dirty="0"/>
          </a:p>
        </p:txBody>
      </p:sp>
      <p:sp>
        <p:nvSpPr>
          <p:cNvPr id="8" name="Rectangle 7"/>
          <p:cNvSpPr/>
          <p:nvPr/>
        </p:nvSpPr>
        <p:spPr>
          <a:xfrm>
            <a:off x="3902557" y="2192963"/>
            <a:ext cx="4572000" cy="1938992"/>
          </a:xfrm>
          <a:prstGeom prst="rect">
            <a:avLst/>
          </a:prstGeom>
        </p:spPr>
        <p:txBody>
          <a:bodyPr>
            <a:spAutoFit/>
          </a:bodyPr>
          <a:lstStyle/>
          <a:p>
            <a:pPr algn="just">
              <a:lnSpc>
                <a:spcPct val="150000"/>
              </a:lnSpc>
            </a:pPr>
            <a:r>
              <a:rPr lang="fr-FR" sz="1600" dirty="0"/>
              <a:t>Apparemment la transaction est rationnelle, on peut </a:t>
            </a:r>
            <a:r>
              <a:rPr lang="fr-FR" sz="1600" dirty="0" smtClean="0"/>
              <a:t>cependant croire, </a:t>
            </a:r>
            <a:r>
              <a:rPr lang="fr-FR" sz="1600" dirty="0"/>
              <a:t>suivant les </a:t>
            </a:r>
            <a:r>
              <a:rPr lang="fr-FR" sz="1600" dirty="0" smtClean="0"/>
              <a:t>circonstances et </a:t>
            </a:r>
            <a:r>
              <a:rPr lang="fr-FR" sz="1600" dirty="0"/>
              <a:t>le ton, que des enjeux d’ordre émotionnel ne sont pas totalement absents de </a:t>
            </a:r>
            <a:r>
              <a:rPr lang="fr-FR" sz="1600" dirty="0" smtClean="0"/>
              <a:t>la proposition </a:t>
            </a:r>
            <a:r>
              <a:rPr lang="fr-FR" sz="1600" dirty="0"/>
              <a:t>de rencontre et de la réponse.</a:t>
            </a:r>
          </a:p>
        </p:txBody>
      </p:sp>
    </p:spTree>
    <p:extLst>
      <p:ext uri="{BB962C8B-B14F-4D97-AF65-F5344CB8AC3E}">
        <p14:creationId xmlns:p14="http://schemas.microsoft.com/office/powerpoint/2010/main" val="221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37" grpId="0"/>
      <p:bldP spid="37" grpId="1"/>
      <p:bldP spid="38" grpId="0"/>
      <p:bldP spid="38"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2519" y="1858175"/>
            <a:ext cx="3031035" cy="3197401"/>
          </a:xfrm>
          <a:prstGeom prst="rect">
            <a:avLst/>
          </a:prstGeom>
        </p:spPr>
        <p:style>
          <a:lnRef idx="2">
            <a:schemeClr val="accent1"/>
          </a:lnRef>
          <a:fillRef idx="1">
            <a:schemeClr val="lt1"/>
          </a:fillRef>
          <a:effectRef idx="0">
            <a:schemeClr val="accent1"/>
          </a:effectRef>
          <a:fontRef idx="minor">
            <a:schemeClr val="dk1"/>
          </a:fontRef>
        </p:style>
        <p:txBody>
          <a:bodyPr lIns="72000" tIns="0" rIns="72000" bIns="0" rtlCol="0" anchor="t" anchorCtr="0"/>
          <a:lstStyle/>
          <a:p>
            <a:r>
              <a:rPr lang="fr-FR" sz="1400" dirty="0" smtClean="0"/>
              <a:t>A : Tu </a:t>
            </a:r>
            <a:r>
              <a:rPr lang="fr-FR" sz="1400" dirty="0"/>
              <a:t>as vu que le voisin a déjà </a:t>
            </a:r>
            <a:r>
              <a:rPr lang="fr-FR" sz="1400" dirty="0" smtClean="0"/>
              <a:t>tondu toute la pelouse de son </a:t>
            </a:r>
            <a:r>
              <a:rPr lang="fr-FR" sz="1400" dirty="0"/>
              <a:t>jardin ?</a:t>
            </a: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endParaRPr lang="fr-FR" sz="1400" dirty="0" smtClean="0"/>
          </a:p>
          <a:p>
            <a:endParaRPr lang="fr-FR" sz="1400" dirty="0" smtClean="0"/>
          </a:p>
          <a:p>
            <a:endParaRPr lang="fr-FR" sz="1400" dirty="0" smtClean="0"/>
          </a:p>
          <a:p>
            <a:endParaRPr lang="fr-FR" sz="1400" dirty="0" smtClean="0"/>
          </a:p>
          <a:p>
            <a:r>
              <a:rPr lang="fr-FR" sz="1400" dirty="0" smtClean="0"/>
              <a:t>B : Oui</a:t>
            </a:r>
            <a:r>
              <a:rPr lang="fr-FR" sz="1400" dirty="0"/>
              <a:t>, j’ai vu... et la voisine a fait toute la lessive !</a:t>
            </a:r>
            <a:endParaRPr lang="fr-FR" sz="1400" dirty="0">
              <a:solidFill>
                <a:schemeClr val="tx1"/>
              </a:solidFill>
            </a:endParaRPr>
          </a:p>
        </p:txBody>
      </p:sp>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10761" y="781805"/>
            <a:ext cx="8853443" cy="830997"/>
          </a:xfrm>
          <a:prstGeom prst="rect">
            <a:avLst/>
          </a:prstGeom>
        </p:spPr>
        <p:txBody>
          <a:bodyPr wrap="square">
            <a:spAutoFit/>
          </a:bodyPr>
          <a:lstStyle/>
          <a:p>
            <a:pPr algn="just"/>
            <a:r>
              <a:rPr lang="fr-FR" sz="1600" b="1" dirty="0" smtClean="0">
                <a:solidFill>
                  <a:srgbClr val="123A61"/>
                </a:solidFill>
                <a:latin typeface="Arial-BoldMT"/>
              </a:rPr>
              <a:t>3 La </a:t>
            </a:r>
            <a:r>
              <a:rPr lang="fr-FR" sz="1600" b="1" dirty="0">
                <a:solidFill>
                  <a:srgbClr val="123A61"/>
                </a:solidFill>
                <a:latin typeface="Arial-BoldMT"/>
              </a:rPr>
              <a:t>transaction </a:t>
            </a:r>
            <a:r>
              <a:rPr lang="fr-FR" sz="1600" b="1" dirty="0" smtClean="0">
                <a:solidFill>
                  <a:srgbClr val="123A61"/>
                </a:solidFill>
                <a:latin typeface="Arial-BoldMT"/>
              </a:rPr>
              <a:t>cachée</a:t>
            </a:r>
          </a:p>
          <a:p>
            <a:pPr algn="just"/>
            <a:endParaRPr lang="fr-FR" sz="1600" b="1" dirty="0">
              <a:solidFill>
                <a:srgbClr val="123A61"/>
              </a:solidFill>
              <a:latin typeface="Arial-BoldMT"/>
            </a:endParaRPr>
          </a:p>
          <a:p>
            <a:pPr algn="just"/>
            <a:r>
              <a:rPr lang="fr-FR" sz="1600" i="1" dirty="0" smtClean="0"/>
              <a:t>Un </a:t>
            </a:r>
            <a:r>
              <a:rPr lang="fr-FR" sz="1600" i="1" dirty="0"/>
              <a:t>époux rentre chez lui et s’affale dans son fauteuil favori ; son épouse l’interpelle</a:t>
            </a:r>
            <a:endParaRPr lang="fr-FR" sz="1600" i="1" dirty="0"/>
          </a:p>
        </p:txBody>
      </p:sp>
      <p:grpSp>
        <p:nvGrpSpPr>
          <p:cNvPr id="12" name="Groupe 11"/>
          <p:cNvGrpSpPr/>
          <p:nvPr/>
        </p:nvGrpSpPr>
        <p:grpSpPr>
          <a:xfrm>
            <a:off x="2517336" y="2521561"/>
            <a:ext cx="579432" cy="1745092"/>
            <a:chOff x="1794617" y="2444097"/>
            <a:chExt cx="579432" cy="1745092"/>
          </a:xfrm>
        </p:grpSpPr>
        <p:sp>
          <p:nvSpPr>
            <p:cNvPr id="9" name="Ellipse 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13" name="Groupe 12"/>
          <p:cNvGrpSpPr/>
          <p:nvPr/>
        </p:nvGrpSpPr>
        <p:grpSpPr>
          <a:xfrm>
            <a:off x="543258" y="2521561"/>
            <a:ext cx="579432" cy="1745092"/>
            <a:chOff x="1794617" y="2444097"/>
            <a:chExt cx="579432" cy="1745092"/>
          </a:xfrm>
        </p:grpSpPr>
        <p:sp>
          <p:nvSpPr>
            <p:cNvPr id="14" name="Ellipse 13"/>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5" name="Ellipse 14"/>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6" name="Ellipse 15"/>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19" name="Connecteur droit avec flèche 18"/>
          <p:cNvCxnSpPr/>
          <p:nvPr/>
        </p:nvCxnSpPr>
        <p:spPr>
          <a:xfrm>
            <a:off x="1122689" y="3315146"/>
            <a:ext cx="13980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a:off x="1119258" y="3503125"/>
            <a:ext cx="1339868" cy="2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044795" y="3055849"/>
            <a:ext cx="310117" cy="307777"/>
          </a:xfrm>
          <a:prstGeom prst="rect">
            <a:avLst/>
          </a:prstGeom>
        </p:spPr>
        <p:txBody>
          <a:bodyPr wrap="square">
            <a:spAutoFit/>
          </a:bodyPr>
          <a:lstStyle/>
          <a:p>
            <a:pPr algn="just" defTabSz="0"/>
            <a:r>
              <a:rPr lang="fr-FR" sz="1400" dirty="0" smtClean="0"/>
              <a:t>A</a:t>
            </a:r>
            <a:endParaRPr lang="fr-FR" sz="1400" dirty="0"/>
          </a:p>
        </p:txBody>
      </p:sp>
      <p:sp>
        <p:nvSpPr>
          <p:cNvPr id="51" name="Rectangle 50"/>
          <p:cNvSpPr/>
          <p:nvPr/>
        </p:nvSpPr>
        <p:spPr>
          <a:xfrm>
            <a:off x="2197793" y="3274138"/>
            <a:ext cx="310117" cy="307777"/>
          </a:xfrm>
          <a:prstGeom prst="rect">
            <a:avLst/>
          </a:prstGeom>
        </p:spPr>
        <p:txBody>
          <a:bodyPr wrap="square">
            <a:spAutoFit/>
          </a:bodyPr>
          <a:lstStyle/>
          <a:p>
            <a:pPr algn="just" defTabSz="0"/>
            <a:r>
              <a:rPr lang="fr-FR" sz="1400" dirty="0" smtClean="0"/>
              <a:t>B</a:t>
            </a:r>
            <a:endParaRPr lang="fr-FR" sz="1400" dirty="0"/>
          </a:p>
        </p:txBody>
      </p:sp>
      <p:cxnSp>
        <p:nvCxnSpPr>
          <p:cNvPr id="35" name="Connecteur droit avec flèche 34"/>
          <p:cNvCxnSpPr/>
          <p:nvPr/>
        </p:nvCxnSpPr>
        <p:spPr>
          <a:xfrm>
            <a:off x="1126121" y="2738922"/>
            <a:ext cx="139807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H="1">
            <a:off x="1122690" y="2926901"/>
            <a:ext cx="1339868" cy="2783"/>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048227" y="2479625"/>
            <a:ext cx="310117" cy="307777"/>
          </a:xfrm>
          <a:prstGeom prst="rect">
            <a:avLst/>
          </a:prstGeom>
        </p:spPr>
        <p:txBody>
          <a:bodyPr wrap="square">
            <a:spAutoFit/>
          </a:bodyPr>
          <a:lstStyle/>
          <a:p>
            <a:pPr algn="just" defTabSz="0"/>
            <a:r>
              <a:rPr lang="fr-FR" sz="1400" dirty="0" smtClean="0"/>
              <a:t>A</a:t>
            </a:r>
            <a:endParaRPr lang="fr-FR" sz="1400" dirty="0"/>
          </a:p>
        </p:txBody>
      </p:sp>
      <p:sp>
        <p:nvSpPr>
          <p:cNvPr id="38" name="Rectangle 37"/>
          <p:cNvSpPr/>
          <p:nvPr/>
        </p:nvSpPr>
        <p:spPr>
          <a:xfrm>
            <a:off x="2201225" y="2697914"/>
            <a:ext cx="310117" cy="307777"/>
          </a:xfrm>
          <a:prstGeom prst="rect">
            <a:avLst/>
          </a:prstGeom>
        </p:spPr>
        <p:txBody>
          <a:bodyPr wrap="square">
            <a:spAutoFit/>
          </a:bodyPr>
          <a:lstStyle/>
          <a:p>
            <a:pPr algn="just" defTabSz="0"/>
            <a:r>
              <a:rPr lang="fr-FR" sz="1400" dirty="0" smtClean="0"/>
              <a:t>B</a:t>
            </a:r>
            <a:endParaRPr lang="fr-FR" sz="1400" dirty="0"/>
          </a:p>
        </p:txBody>
      </p:sp>
      <p:sp>
        <p:nvSpPr>
          <p:cNvPr id="8" name="Rectangle 7"/>
          <p:cNvSpPr/>
          <p:nvPr/>
        </p:nvSpPr>
        <p:spPr>
          <a:xfrm>
            <a:off x="3857204" y="2326736"/>
            <a:ext cx="4572000" cy="1200329"/>
          </a:xfrm>
          <a:prstGeom prst="rect">
            <a:avLst/>
          </a:prstGeom>
        </p:spPr>
        <p:txBody>
          <a:bodyPr>
            <a:spAutoFit/>
          </a:bodyPr>
          <a:lstStyle/>
          <a:p>
            <a:pPr>
              <a:lnSpc>
                <a:spcPct val="150000"/>
              </a:lnSpc>
            </a:pPr>
            <a:r>
              <a:rPr lang="fr-FR" sz="1600" dirty="0"/>
              <a:t>Apparemment il s’agit d’un échange d’informations qui cache à peine des jugements </a:t>
            </a:r>
            <a:r>
              <a:rPr lang="fr-FR" sz="1600" dirty="0" smtClean="0"/>
              <a:t>de valeur </a:t>
            </a:r>
            <a:r>
              <a:rPr lang="fr-FR" sz="1600" dirty="0"/>
              <a:t>et un conflit </a:t>
            </a:r>
            <a:r>
              <a:rPr lang="fr-FR" sz="1600" dirty="0" smtClean="0"/>
              <a:t>latent.</a:t>
            </a:r>
            <a:endParaRPr lang="fr-FR" sz="1600" dirty="0"/>
          </a:p>
        </p:txBody>
      </p:sp>
    </p:spTree>
    <p:extLst>
      <p:ext uri="{BB962C8B-B14F-4D97-AF65-F5344CB8AC3E}">
        <p14:creationId xmlns:p14="http://schemas.microsoft.com/office/powerpoint/2010/main" val="12739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37" grpId="0"/>
      <p:bldP spid="37" grpId="1"/>
      <p:bldP spid="38" grpId="0"/>
      <p:bldP spid="38"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0761" y="1851080"/>
            <a:ext cx="8554247" cy="3197401"/>
          </a:xfrm>
          <a:prstGeom prst="rect">
            <a:avLst/>
          </a:prstGeom>
        </p:spPr>
        <p:style>
          <a:lnRef idx="2">
            <a:schemeClr val="accent1"/>
          </a:lnRef>
          <a:fillRef idx="1">
            <a:schemeClr val="lt1"/>
          </a:fillRef>
          <a:effectRef idx="0">
            <a:schemeClr val="accent1"/>
          </a:effectRef>
          <a:fontRef idx="minor">
            <a:schemeClr val="dk1"/>
          </a:fontRef>
        </p:style>
        <p:txBody>
          <a:bodyPr lIns="72000" tIns="0" rIns="72000" bIns="0" numCol="2" rtlCol="0" anchor="t" anchorCtr="0"/>
          <a:lstStyle/>
          <a:p>
            <a:pPr>
              <a:tabLst>
                <a:tab pos="3587750" algn="l"/>
              </a:tabLst>
            </a:pPr>
            <a:r>
              <a:rPr lang="fr-FR" sz="1400" dirty="0" smtClean="0"/>
              <a:t>A : </a:t>
            </a:r>
            <a:r>
              <a:rPr lang="fr-FR" sz="1400" dirty="0"/>
              <a:t>Subordonné (timidement) : Monsieur le directeur, </a:t>
            </a:r>
            <a:endParaRPr lang="fr-FR" sz="1400" dirty="0" smtClean="0"/>
          </a:p>
          <a:p>
            <a:pPr>
              <a:tabLst>
                <a:tab pos="3587750" algn="l"/>
              </a:tabLst>
            </a:pPr>
            <a:r>
              <a:rPr lang="fr-FR" sz="1400" dirty="0" smtClean="0"/>
              <a:t>est-ce vous pourriez</a:t>
            </a:r>
            <a:r>
              <a:rPr lang="fr-FR" sz="1400" dirty="0"/>
              <a:t>, s’il vous plaît, me recevoir ?</a:t>
            </a:r>
            <a:endParaRPr lang="fr-FR" dirty="0" smtClean="0"/>
          </a:p>
          <a:p>
            <a:pPr algn="ctr"/>
            <a:endParaRPr lang="fr-FR" dirty="0"/>
          </a:p>
          <a:p>
            <a:pPr algn="ctr"/>
            <a:endParaRPr lang="fr-FR" dirty="0" smtClean="0"/>
          </a:p>
          <a:p>
            <a:pPr algn="ctr"/>
            <a:endParaRPr lang="fr-FR" dirty="0"/>
          </a:p>
          <a:p>
            <a:pPr algn="ctr"/>
            <a:endParaRPr lang="fr-FR"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r>
              <a:rPr lang="fr-FR" sz="1400" dirty="0" smtClean="0"/>
              <a:t>B : Directeur </a:t>
            </a:r>
            <a:r>
              <a:rPr lang="fr-FR" sz="1400" dirty="0"/>
              <a:t>: On verra ça plus tard </a:t>
            </a:r>
            <a:r>
              <a:rPr lang="fr-FR" sz="1400" dirty="0" smtClean="0"/>
              <a:t>!</a:t>
            </a:r>
          </a:p>
          <a:p>
            <a:endParaRPr lang="fr-FR" sz="1400" dirty="0"/>
          </a:p>
          <a:p>
            <a:r>
              <a:rPr lang="fr-FR" sz="1400" dirty="0" smtClean="0">
                <a:solidFill>
                  <a:srgbClr val="3198E5"/>
                </a:solidFill>
              </a:rPr>
              <a:t>Monsieur </a:t>
            </a:r>
            <a:r>
              <a:rPr lang="fr-FR" sz="1400" dirty="0">
                <a:solidFill>
                  <a:srgbClr val="3198E5"/>
                </a:solidFill>
              </a:rPr>
              <a:t>le directeur est-ce que vous préférez me recevoir cet après-midi ou demain matin ?</a:t>
            </a:r>
          </a:p>
          <a:p>
            <a:endParaRPr lang="fr-FR" sz="1400"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a:p>
            <a:r>
              <a:rPr lang="fr-FR" sz="1400" dirty="0">
                <a:solidFill>
                  <a:srgbClr val="3198E5"/>
                </a:solidFill>
              </a:rPr>
              <a:t>Je suis très occupé, venez demain matin !</a:t>
            </a:r>
            <a:endParaRPr lang="fr-FR" sz="1400" dirty="0">
              <a:solidFill>
                <a:srgbClr val="3198E5"/>
              </a:solidFill>
            </a:endParaRPr>
          </a:p>
        </p:txBody>
      </p:sp>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10761" y="781805"/>
            <a:ext cx="8853443" cy="1077218"/>
          </a:xfrm>
          <a:prstGeom prst="rect">
            <a:avLst/>
          </a:prstGeom>
        </p:spPr>
        <p:txBody>
          <a:bodyPr wrap="square">
            <a:spAutoFit/>
          </a:bodyPr>
          <a:lstStyle/>
          <a:p>
            <a:pPr algn="just"/>
            <a:r>
              <a:rPr lang="fr-FR" sz="1600" b="1" dirty="0" smtClean="0">
                <a:solidFill>
                  <a:srgbClr val="123A61"/>
                </a:solidFill>
                <a:latin typeface="Arial-BoldMT"/>
              </a:rPr>
              <a:t>4  Les </a:t>
            </a:r>
            <a:r>
              <a:rPr lang="fr-FR" sz="1600" b="1" dirty="0">
                <a:solidFill>
                  <a:srgbClr val="123A61"/>
                </a:solidFill>
                <a:latin typeface="Arial-BoldMT"/>
              </a:rPr>
              <a:t>transactions angulaires</a:t>
            </a:r>
          </a:p>
          <a:p>
            <a:r>
              <a:rPr lang="fr-FR" sz="1600" dirty="0"/>
              <a:t>Elles visent consciemment deux niveaux. L’Adulte gère la situation pour manipuler </a:t>
            </a:r>
            <a:r>
              <a:rPr lang="fr-FR" sz="1600" dirty="0" smtClean="0"/>
              <a:t>de façon </a:t>
            </a:r>
            <a:r>
              <a:rPr lang="fr-FR" sz="1600" dirty="0"/>
              <a:t>volontaire.</a:t>
            </a:r>
          </a:p>
          <a:p>
            <a:r>
              <a:rPr lang="fr-FR" sz="1600" dirty="0"/>
              <a:t>Une transaction est une manipulation lorsque l’un des deux partenaires n’est pas </a:t>
            </a:r>
            <a:r>
              <a:rPr lang="fr-FR" sz="1600" dirty="0" smtClean="0"/>
              <a:t>au courant </a:t>
            </a:r>
            <a:r>
              <a:rPr lang="fr-FR" sz="1600" dirty="0"/>
              <a:t>des objectifs poursuivis. Lorsque les deux sont informés, il s’agit d’influence.</a:t>
            </a:r>
            <a:endParaRPr lang="fr-FR" sz="1600" i="1" dirty="0"/>
          </a:p>
        </p:txBody>
      </p:sp>
      <p:grpSp>
        <p:nvGrpSpPr>
          <p:cNvPr id="12" name="Groupe 11"/>
          <p:cNvGrpSpPr/>
          <p:nvPr/>
        </p:nvGrpSpPr>
        <p:grpSpPr>
          <a:xfrm>
            <a:off x="2517336" y="2521561"/>
            <a:ext cx="579432" cy="1745092"/>
            <a:chOff x="1794617" y="2444097"/>
            <a:chExt cx="579432" cy="1745092"/>
          </a:xfrm>
        </p:grpSpPr>
        <p:sp>
          <p:nvSpPr>
            <p:cNvPr id="9" name="Ellipse 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13" name="Groupe 12"/>
          <p:cNvGrpSpPr/>
          <p:nvPr/>
        </p:nvGrpSpPr>
        <p:grpSpPr>
          <a:xfrm>
            <a:off x="543258" y="2521561"/>
            <a:ext cx="579432" cy="1745092"/>
            <a:chOff x="1794617" y="2444097"/>
            <a:chExt cx="579432" cy="1745092"/>
          </a:xfrm>
        </p:grpSpPr>
        <p:sp>
          <p:nvSpPr>
            <p:cNvPr id="14" name="Ellipse 13"/>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5" name="Ellipse 14"/>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16" name="Ellipse 15"/>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19" name="Connecteur droit avec flèche 18"/>
          <p:cNvCxnSpPr/>
          <p:nvPr/>
        </p:nvCxnSpPr>
        <p:spPr>
          <a:xfrm flipV="1">
            <a:off x="1165870" y="2910695"/>
            <a:ext cx="1297340" cy="1018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a:off x="1281879" y="3097561"/>
            <a:ext cx="1190757" cy="925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rot="19378945">
            <a:off x="1043859" y="3628130"/>
            <a:ext cx="310117" cy="307777"/>
          </a:xfrm>
          <a:prstGeom prst="rect">
            <a:avLst/>
          </a:prstGeom>
        </p:spPr>
        <p:txBody>
          <a:bodyPr wrap="square">
            <a:spAutoFit/>
          </a:bodyPr>
          <a:lstStyle/>
          <a:p>
            <a:pPr algn="just" defTabSz="0"/>
            <a:r>
              <a:rPr lang="fr-FR" sz="1400" dirty="0" smtClean="0"/>
              <a:t>A</a:t>
            </a:r>
            <a:endParaRPr lang="fr-FR" sz="1400" dirty="0"/>
          </a:p>
        </p:txBody>
      </p:sp>
      <p:sp>
        <p:nvSpPr>
          <p:cNvPr id="51" name="Rectangle 50"/>
          <p:cNvSpPr/>
          <p:nvPr/>
        </p:nvSpPr>
        <p:spPr>
          <a:xfrm rot="19227679">
            <a:off x="2365709" y="2902179"/>
            <a:ext cx="310117" cy="307777"/>
          </a:xfrm>
          <a:prstGeom prst="rect">
            <a:avLst/>
          </a:prstGeom>
        </p:spPr>
        <p:txBody>
          <a:bodyPr wrap="square">
            <a:spAutoFit/>
          </a:bodyPr>
          <a:lstStyle/>
          <a:p>
            <a:pPr algn="just" defTabSz="0"/>
            <a:r>
              <a:rPr lang="fr-FR" sz="1400" dirty="0" smtClean="0"/>
              <a:t>B</a:t>
            </a:r>
            <a:endParaRPr lang="fr-FR" sz="1400" dirty="0"/>
          </a:p>
        </p:txBody>
      </p:sp>
      <p:sp>
        <p:nvSpPr>
          <p:cNvPr id="8" name="Rectangle 7"/>
          <p:cNvSpPr/>
          <p:nvPr/>
        </p:nvSpPr>
        <p:spPr>
          <a:xfrm>
            <a:off x="3571163" y="2911500"/>
            <a:ext cx="2107685" cy="1077218"/>
          </a:xfrm>
          <a:prstGeom prst="rect">
            <a:avLst/>
          </a:prstGeom>
        </p:spPr>
        <p:txBody>
          <a:bodyPr wrap="square">
            <a:spAutoFit/>
          </a:bodyPr>
          <a:lstStyle/>
          <a:p>
            <a:r>
              <a:rPr lang="fr-FR" sz="1600" dirty="0">
                <a:solidFill>
                  <a:srgbClr val="3198E5"/>
                </a:solidFill>
              </a:rPr>
              <a:t>En utilisant la transaction angulaire, il augmente ses chances d’être reçu.</a:t>
            </a:r>
            <a:endParaRPr lang="fr-FR" sz="1600" dirty="0">
              <a:solidFill>
                <a:srgbClr val="3198E5"/>
              </a:solidFill>
            </a:endParaRPr>
          </a:p>
        </p:txBody>
      </p:sp>
      <p:grpSp>
        <p:nvGrpSpPr>
          <p:cNvPr id="28" name="Groupe 27"/>
          <p:cNvGrpSpPr/>
          <p:nvPr/>
        </p:nvGrpSpPr>
        <p:grpSpPr>
          <a:xfrm>
            <a:off x="7657630" y="2551190"/>
            <a:ext cx="579432" cy="1745092"/>
            <a:chOff x="1794617" y="2444097"/>
            <a:chExt cx="579432" cy="1745092"/>
          </a:xfrm>
        </p:grpSpPr>
        <p:sp>
          <p:nvSpPr>
            <p:cNvPr id="29" name="Ellipse 28"/>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0" name="Ellipse 29"/>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1" name="Ellipse 30"/>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grpSp>
        <p:nvGrpSpPr>
          <p:cNvPr id="32" name="Groupe 31"/>
          <p:cNvGrpSpPr/>
          <p:nvPr/>
        </p:nvGrpSpPr>
        <p:grpSpPr>
          <a:xfrm>
            <a:off x="5683552" y="2551190"/>
            <a:ext cx="579432" cy="1745092"/>
            <a:chOff x="1794617" y="2444097"/>
            <a:chExt cx="579432" cy="1745092"/>
          </a:xfrm>
        </p:grpSpPr>
        <p:sp>
          <p:nvSpPr>
            <p:cNvPr id="33" name="Ellipse 32"/>
            <p:cNvSpPr/>
            <p:nvPr/>
          </p:nvSpPr>
          <p:spPr>
            <a:xfrm>
              <a:off x="1794617" y="2444097"/>
              <a:ext cx="576000" cy="57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P</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4" name="Ellipse 33"/>
            <p:cNvSpPr/>
            <p:nvPr/>
          </p:nvSpPr>
          <p:spPr>
            <a:xfrm>
              <a:off x="1794617" y="3020097"/>
              <a:ext cx="576000" cy="57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A</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39" name="Ellipse 38"/>
            <p:cNvSpPr/>
            <p:nvPr/>
          </p:nvSpPr>
          <p:spPr>
            <a:xfrm>
              <a:off x="1798049" y="3613189"/>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ln w="0"/>
                  <a:solidFill>
                    <a:schemeClr val="tx1"/>
                  </a:solidFill>
                  <a:effectLst>
                    <a:outerShdw blurRad="38100" dist="19050" dir="2700000" algn="tl" rotWithShape="0">
                      <a:schemeClr val="dk1">
                        <a:alpha val="40000"/>
                      </a:schemeClr>
                    </a:outerShdw>
                  </a:effectLst>
                </a:rPr>
                <a:t>E</a:t>
              </a:r>
              <a:endParaRPr lang="fr-FR" sz="2400" dirty="0">
                <a:ln w="0"/>
                <a:solidFill>
                  <a:schemeClr val="tx1"/>
                </a:solidFill>
                <a:effectLst>
                  <a:outerShdw blurRad="38100" dist="19050" dir="2700000" algn="tl" rotWithShape="0">
                    <a:schemeClr val="dk1">
                      <a:alpha val="40000"/>
                    </a:schemeClr>
                  </a:outerShdw>
                </a:effectLst>
              </a:endParaRPr>
            </a:p>
          </p:txBody>
        </p:sp>
      </p:grpSp>
      <p:cxnSp>
        <p:nvCxnSpPr>
          <p:cNvPr id="40" name="Connecteur droit avec flèche 39"/>
          <p:cNvCxnSpPr/>
          <p:nvPr/>
        </p:nvCxnSpPr>
        <p:spPr>
          <a:xfrm>
            <a:off x="6335708" y="2868308"/>
            <a:ext cx="1270927" cy="1061302"/>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a:off x="6335708" y="3497833"/>
            <a:ext cx="12944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rot="2789814">
            <a:off x="6326738" y="2714274"/>
            <a:ext cx="270809" cy="308068"/>
          </a:xfrm>
          <a:prstGeom prst="rect">
            <a:avLst/>
          </a:prstGeom>
        </p:spPr>
        <p:txBody>
          <a:bodyPr wrap="square">
            <a:spAutoFit/>
          </a:bodyPr>
          <a:lstStyle/>
          <a:p>
            <a:pPr algn="just" defTabSz="0"/>
            <a:r>
              <a:rPr lang="fr-FR" sz="1400" dirty="0" smtClean="0"/>
              <a:t>A</a:t>
            </a:r>
            <a:endParaRPr lang="fr-FR" sz="1400" dirty="0"/>
          </a:p>
        </p:txBody>
      </p:sp>
      <p:sp>
        <p:nvSpPr>
          <p:cNvPr id="43" name="Rectangle 42"/>
          <p:cNvSpPr/>
          <p:nvPr/>
        </p:nvSpPr>
        <p:spPr>
          <a:xfrm rot="2562824">
            <a:off x="7109241" y="3895384"/>
            <a:ext cx="310117" cy="307777"/>
          </a:xfrm>
          <a:prstGeom prst="rect">
            <a:avLst/>
          </a:prstGeom>
        </p:spPr>
        <p:txBody>
          <a:bodyPr wrap="square">
            <a:spAutoFit/>
          </a:bodyPr>
          <a:lstStyle/>
          <a:p>
            <a:pPr algn="just" defTabSz="0"/>
            <a:r>
              <a:rPr lang="fr-FR" sz="1400" dirty="0" smtClean="0"/>
              <a:t>B</a:t>
            </a:r>
            <a:endParaRPr lang="fr-FR" sz="1400" dirty="0"/>
          </a:p>
        </p:txBody>
      </p:sp>
      <p:cxnSp>
        <p:nvCxnSpPr>
          <p:cNvPr id="44" name="Connecteur droit avec flèche 43"/>
          <p:cNvCxnSpPr/>
          <p:nvPr/>
        </p:nvCxnSpPr>
        <p:spPr>
          <a:xfrm flipH="1" flipV="1">
            <a:off x="6225904" y="3014221"/>
            <a:ext cx="1166616" cy="99406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7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8"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dirty="0"/>
              <a:t>On peut distinguer cinq sortes de transactions</a:t>
            </a:r>
            <a:endParaRPr lang="fr-FR" sz="2000" dirty="0"/>
          </a:p>
        </p:txBody>
      </p:sp>
      <p:sp>
        <p:nvSpPr>
          <p:cNvPr id="7" name="Rectangle 6"/>
          <p:cNvSpPr/>
          <p:nvPr/>
        </p:nvSpPr>
        <p:spPr>
          <a:xfrm>
            <a:off x="210761" y="781805"/>
            <a:ext cx="8853443" cy="338554"/>
          </a:xfrm>
          <a:prstGeom prst="rect">
            <a:avLst/>
          </a:prstGeom>
        </p:spPr>
        <p:txBody>
          <a:bodyPr wrap="square">
            <a:spAutoFit/>
          </a:bodyPr>
          <a:lstStyle/>
          <a:p>
            <a:pPr algn="just"/>
            <a:r>
              <a:rPr lang="fr-FR" sz="1600" b="1" dirty="0" smtClean="0">
                <a:solidFill>
                  <a:srgbClr val="123A61"/>
                </a:solidFill>
                <a:latin typeface="Arial-BoldMT"/>
              </a:rPr>
              <a:t>5  Les </a:t>
            </a:r>
            <a:r>
              <a:rPr lang="fr-FR" sz="1600" b="1" dirty="0">
                <a:solidFill>
                  <a:srgbClr val="123A61"/>
                </a:solidFill>
                <a:latin typeface="Arial-BoldMT"/>
              </a:rPr>
              <a:t>transactions </a:t>
            </a:r>
            <a:r>
              <a:rPr lang="fr-FR" sz="1600" b="1" dirty="0" smtClean="0">
                <a:solidFill>
                  <a:srgbClr val="123A61"/>
                </a:solidFill>
                <a:latin typeface="Arial-BoldMT"/>
              </a:rPr>
              <a:t>tangentes</a:t>
            </a:r>
            <a:endParaRPr lang="fr-FR" sz="1600" b="1" dirty="0">
              <a:solidFill>
                <a:srgbClr val="123A61"/>
              </a:solidFill>
              <a:latin typeface="Arial-BoldMT"/>
            </a:endParaRPr>
          </a:p>
        </p:txBody>
      </p:sp>
      <p:sp>
        <p:nvSpPr>
          <p:cNvPr id="2" name="Rectangle 1"/>
          <p:cNvSpPr/>
          <p:nvPr/>
        </p:nvSpPr>
        <p:spPr>
          <a:xfrm>
            <a:off x="329612" y="1308434"/>
            <a:ext cx="8480755" cy="3139321"/>
          </a:xfrm>
          <a:prstGeom prst="rect">
            <a:avLst/>
          </a:prstGeom>
        </p:spPr>
        <p:txBody>
          <a:bodyPr wrap="square">
            <a:spAutoFit/>
          </a:bodyPr>
          <a:lstStyle/>
          <a:p>
            <a:r>
              <a:rPr lang="fr-FR" dirty="0">
                <a:latin typeface="TimesNewRomanPSMT"/>
              </a:rPr>
              <a:t>En prenant la tangente, l’interlocuteur cherche à se sortir d’une situation difficile et </a:t>
            </a:r>
            <a:r>
              <a:rPr lang="fr-FR" dirty="0" smtClean="0">
                <a:latin typeface="TimesNewRomanPSMT"/>
              </a:rPr>
              <a:t>à reprendre </a:t>
            </a:r>
            <a:r>
              <a:rPr lang="fr-FR" dirty="0">
                <a:latin typeface="TimesNewRomanPSMT"/>
              </a:rPr>
              <a:t>le pouvoir. Il n’y a pas que dans les milieux politiques que l’on </a:t>
            </a:r>
            <a:r>
              <a:rPr lang="fr-FR" dirty="0" smtClean="0">
                <a:latin typeface="TimesNewRomanPSMT"/>
              </a:rPr>
              <a:t> rencontre cette </a:t>
            </a:r>
            <a:r>
              <a:rPr lang="fr-FR" dirty="0">
                <a:latin typeface="TimesNewRomanPSMT"/>
              </a:rPr>
              <a:t>technique</a:t>
            </a:r>
            <a:r>
              <a:rPr lang="fr-FR" dirty="0" smtClean="0">
                <a:latin typeface="TimesNewRomanPSMT"/>
              </a:rPr>
              <a:t>.</a:t>
            </a:r>
          </a:p>
          <a:p>
            <a:endParaRPr lang="fr-FR" dirty="0" smtClean="0">
              <a:latin typeface="TimesNewRomanPSMT"/>
            </a:endParaRPr>
          </a:p>
          <a:p>
            <a:r>
              <a:rPr lang="fr-FR" dirty="0" smtClean="0">
                <a:latin typeface="TimesNewRomanPSMT"/>
              </a:rPr>
              <a:t>Exemple: </a:t>
            </a:r>
          </a:p>
          <a:p>
            <a:r>
              <a:rPr lang="fr-FR" dirty="0" smtClean="0">
                <a:latin typeface="TimesNewRomanPSMT"/>
              </a:rPr>
              <a:t> </a:t>
            </a:r>
            <a:endParaRPr lang="fr-FR" dirty="0">
              <a:latin typeface="TimesNewRomanPSMT"/>
            </a:endParaRPr>
          </a:p>
          <a:p>
            <a:r>
              <a:rPr lang="fr-FR" i="1" dirty="0" smtClean="0">
                <a:latin typeface="TimesNewRomanPSMT"/>
              </a:rPr>
              <a:t>Le </a:t>
            </a:r>
            <a:r>
              <a:rPr lang="fr-FR" i="1" dirty="0">
                <a:latin typeface="TimesNewRomanPSMT"/>
              </a:rPr>
              <a:t>journaliste </a:t>
            </a:r>
            <a:r>
              <a:rPr lang="fr-FR" dirty="0">
                <a:latin typeface="TimesNewRomanPSMT"/>
              </a:rPr>
              <a:t>: Monsieur X, pensez-vous avoir les qualités pour être président </a:t>
            </a:r>
            <a:r>
              <a:rPr lang="fr-FR" dirty="0" smtClean="0">
                <a:latin typeface="TimesNewRomanPSMT"/>
              </a:rPr>
              <a:t>?</a:t>
            </a:r>
          </a:p>
          <a:p>
            <a:endParaRPr lang="fr-FR" dirty="0">
              <a:latin typeface="TimesNewRomanPSMT"/>
            </a:endParaRPr>
          </a:p>
          <a:p>
            <a:endParaRPr lang="fr-FR" dirty="0">
              <a:latin typeface="TimesNewRomanPSMT"/>
            </a:endParaRPr>
          </a:p>
          <a:p>
            <a:r>
              <a:rPr lang="fr-FR" i="1" dirty="0">
                <a:latin typeface="TimesNewRomanPSMT"/>
              </a:rPr>
              <a:t>Le candidat </a:t>
            </a:r>
            <a:r>
              <a:rPr lang="fr-FR" dirty="0">
                <a:latin typeface="TimesNewRomanPSMT"/>
              </a:rPr>
              <a:t>: C’est une bonne question et je vous remercie de l’avoir posée, et je </a:t>
            </a:r>
            <a:r>
              <a:rPr lang="fr-FR" dirty="0" smtClean="0">
                <a:latin typeface="TimesNewRomanPSMT"/>
              </a:rPr>
              <a:t>me demande </a:t>
            </a:r>
            <a:r>
              <a:rPr lang="fr-FR" dirty="0">
                <a:latin typeface="TimesNewRomanPSMT"/>
              </a:rPr>
              <a:t>en effet si l’actuel président a les qualités pour le rester en effet...</a:t>
            </a:r>
            <a:endParaRPr lang="fr-FR" dirty="0"/>
          </a:p>
        </p:txBody>
      </p:sp>
    </p:spTree>
    <p:extLst>
      <p:ext uri="{BB962C8B-B14F-4D97-AF65-F5344CB8AC3E}">
        <p14:creationId xmlns:p14="http://schemas.microsoft.com/office/powerpoint/2010/main" val="410769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14911" y="115910"/>
            <a:ext cx="3787531" cy="576068"/>
          </a:xfrm>
        </p:spPr>
        <p:txBody>
          <a:bodyPr lIns="0" tIns="0" rIns="0" bIns="0">
            <a:noAutofit/>
          </a:bodyPr>
          <a:lstStyle/>
          <a:p>
            <a:r>
              <a:rPr lang="fr-FR" sz="3200">
                <a:latin typeface="Segoe UI Black" panose="020B0A02040204020203" pitchFamily="34" charset="0"/>
                <a:ea typeface="Segoe UI Black" panose="020B0A02040204020203" pitchFamily="34" charset="0"/>
                <a:cs typeface="Segoe UI Black" panose="020B0A02040204020203" pitchFamily="34" charset="0"/>
              </a:rPr>
              <a:t>Entraînez-vous</a:t>
            </a:r>
            <a:endParaRPr lang="fr-FR" sz="32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68950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6"/>
            <a:ext cx="5510355" cy="521812"/>
          </a:xfrm>
        </p:spPr>
        <p:txBody>
          <a:bodyPr>
            <a:noAutofit/>
          </a:bodyPr>
          <a:lstStyle/>
          <a:p>
            <a:r>
              <a:rPr lang="fr-FR" sz="2000" dirty="0" smtClean="0"/>
              <a:t>2 Communiquer par la transaction</a:t>
            </a:r>
          </a:p>
          <a:p>
            <a:r>
              <a:rPr lang="fr-FR" sz="2000" dirty="0" smtClean="0"/>
              <a:t>a- Les Principes</a:t>
            </a:r>
            <a:endParaRPr lang="fr-FR" sz="2000" dirty="0"/>
          </a:p>
        </p:txBody>
      </p:sp>
      <p:sp>
        <p:nvSpPr>
          <p:cNvPr id="2" name="Rectangle 1"/>
          <p:cNvSpPr/>
          <p:nvPr/>
        </p:nvSpPr>
        <p:spPr>
          <a:xfrm>
            <a:off x="329613" y="844787"/>
            <a:ext cx="7585356" cy="369332"/>
          </a:xfrm>
          <a:prstGeom prst="rect">
            <a:avLst/>
          </a:prstGeom>
        </p:spPr>
        <p:txBody>
          <a:bodyPr wrap="square">
            <a:spAutoFit/>
          </a:bodyPr>
          <a:lstStyle/>
          <a:p>
            <a:r>
              <a:rPr lang="fr-FR" dirty="0"/>
              <a:t>On distingue les transaction parallèles / obliques / croisées :</a:t>
            </a:r>
          </a:p>
        </p:txBody>
      </p:sp>
      <p:pic>
        <p:nvPicPr>
          <p:cNvPr id="3" name="Image 2"/>
          <p:cNvPicPr>
            <a:picLocks noChangeAspect="1"/>
          </p:cNvPicPr>
          <p:nvPr/>
        </p:nvPicPr>
        <p:blipFill>
          <a:blip r:embed="rId2"/>
          <a:stretch>
            <a:fillRect/>
          </a:stretch>
        </p:blipFill>
        <p:spPr>
          <a:xfrm>
            <a:off x="1055915" y="1500518"/>
            <a:ext cx="7547882" cy="3016518"/>
          </a:xfrm>
          <a:prstGeom prst="rect">
            <a:avLst/>
          </a:prstGeom>
        </p:spPr>
      </p:pic>
    </p:spTree>
    <p:extLst>
      <p:ext uri="{BB962C8B-B14F-4D97-AF65-F5344CB8AC3E}">
        <p14:creationId xmlns:p14="http://schemas.microsoft.com/office/powerpoint/2010/main" val="375416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6"/>
            <a:ext cx="5510355" cy="521812"/>
          </a:xfrm>
        </p:spPr>
        <p:txBody>
          <a:bodyPr>
            <a:noAutofit/>
          </a:bodyPr>
          <a:lstStyle/>
          <a:p>
            <a:r>
              <a:rPr lang="fr-FR" sz="2000" dirty="0" smtClean="0"/>
              <a:t>2 Communiquer par la transaction</a:t>
            </a:r>
          </a:p>
          <a:p>
            <a:r>
              <a:rPr lang="fr-FR" sz="2000" dirty="0" smtClean="0"/>
              <a:t>a- Les Principes</a:t>
            </a:r>
            <a:endParaRPr lang="fr-FR" sz="2000" dirty="0"/>
          </a:p>
        </p:txBody>
      </p:sp>
      <p:sp>
        <p:nvSpPr>
          <p:cNvPr id="2" name="Rectangle 1"/>
          <p:cNvSpPr/>
          <p:nvPr/>
        </p:nvSpPr>
        <p:spPr>
          <a:xfrm>
            <a:off x="329613" y="844787"/>
            <a:ext cx="7585356" cy="369332"/>
          </a:xfrm>
          <a:prstGeom prst="rect">
            <a:avLst/>
          </a:prstGeom>
        </p:spPr>
        <p:txBody>
          <a:bodyPr wrap="square">
            <a:spAutoFit/>
          </a:bodyPr>
          <a:lstStyle/>
          <a:p>
            <a:r>
              <a:rPr lang="fr-FR" dirty="0"/>
              <a:t>On distingue les transaction parallèles / obliques / croisées :</a:t>
            </a:r>
          </a:p>
        </p:txBody>
      </p:sp>
      <p:pic>
        <p:nvPicPr>
          <p:cNvPr id="3" name="Image 2"/>
          <p:cNvPicPr>
            <a:picLocks noChangeAspect="1"/>
          </p:cNvPicPr>
          <p:nvPr/>
        </p:nvPicPr>
        <p:blipFill>
          <a:blip r:embed="rId2">
            <a:duotone>
              <a:prstClr val="black"/>
              <a:schemeClr val="accent5">
                <a:tint val="45000"/>
                <a:satMod val="400000"/>
              </a:schemeClr>
            </a:duotone>
          </a:blip>
          <a:stretch>
            <a:fillRect/>
          </a:stretch>
        </p:blipFill>
        <p:spPr>
          <a:xfrm>
            <a:off x="1475531" y="1599567"/>
            <a:ext cx="6439438" cy="3065385"/>
          </a:xfrm>
          <a:prstGeom prst="rect">
            <a:avLst/>
          </a:prstGeom>
        </p:spPr>
      </p:pic>
    </p:spTree>
    <p:extLst>
      <p:ext uri="{BB962C8B-B14F-4D97-AF65-F5344CB8AC3E}">
        <p14:creationId xmlns:p14="http://schemas.microsoft.com/office/powerpoint/2010/main" val="2230417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6"/>
            <a:ext cx="5510355" cy="521812"/>
          </a:xfrm>
        </p:spPr>
        <p:txBody>
          <a:bodyPr>
            <a:noAutofit/>
          </a:bodyPr>
          <a:lstStyle/>
          <a:p>
            <a:r>
              <a:rPr lang="fr-FR" sz="2000" dirty="0" smtClean="0"/>
              <a:t>2 Communiquer par la transaction</a:t>
            </a:r>
          </a:p>
          <a:p>
            <a:r>
              <a:rPr lang="fr-FR" sz="2000" dirty="0" smtClean="0"/>
              <a:t>a- Les Principes</a:t>
            </a:r>
            <a:endParaRPr lang="fr-FR" sz="2000" dirty="0"/>
          </a:p>
        </p:txBody>
      </p:sp>
      <p:sp>
        <p:nvSpPr>
          <p:cNvPr id="2" name="Rectangle 1"/>
          <p:cNvSpPr/>
          <p:nvPr/>
        </p:nvSpPr>
        <p:spPr>
          <a:xfrm>
            <a:off x="329613" y="844787"/>
            <a:ext cx="7585356" cy="369332"/>
          </a:xfrm>
          <a:prstGeom prst="rect">
            <a:avLst/>
          </a:prstGeom>
        </p:spPr>
        <p:txBody>
          <a:bodyPr wrap="square">
            <a:spAutoFit/>
          </a:bodyPr>
          <a:lstStyle/>
          <a:p>
            <a:r>
              <a:rPr lang="fr-FR" dirty="0"/>
              <a:t>On distingue les transaction parallèles / obliques / croisées :</a:t>
            </a:r>
          </a:p>
        </p:txBody>
      </p:sp>
      <p:pic>
        <p:nvPicPr>
          <p:cNvPr id="4" name="Image 3"/>
          <p:cNvPicPr>
            <a:picLocks noChangeAspect="1"/>
          </p:cNvPicPr>
          <p:nvPr/>
        </p:nvPicPr>
        <p:blipFill>
          <a:blip r:embed="rId2">
            <a:duotone>
              <a:prstClr val="black"/>
              <a:schemeClr val="accent6">
                <a:tint val="45000"/>
                <a:satMod val="400000"/>
              </a:schemeClr>
            </a:duotone>
          </a:blip>
          <a:stretch>
            <a:fillRect/>
          </a:stretch>
        </p:blipFill>
        <p:spPr>
          <a:xfrm>
            <a:off x="1120461" y="1214119"/>
            <a:ext cx="7080051" cy="3592686"/>
          </a:xfrm>
          <a:prstGeom prst="rect">
            <a:avLst/>
          </a:prstGeom>
        </p:spPr>
      </p:pic>
    </p:spTree>
    <p:extLst>
      <p:ext uri="{BB962C8B-B14F-4D97-AF65-F5344CB8AC3E}">
        <p14:creationId xmlns:p14="http://schemas.microsoft.com/office/powerpoint/2010/main" val="107166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17421" y="221900"/>
            <a:ext cx="3557405" cy="272821"/>
          </a:xfrm>
        </p:spPr>
        <p:txBody>
          <a:bodyPr>
            <a:normAutofit fontScale="92500"/>
          </a:bodyPr>
          <a:lstStyle/>
          <a:p>
            <a:r>
              <a:rPr lang="fr-FR" dirty="0" smtClean="0"/>
              <a:t>D’où vient l’AT (Analyse Transactionnelle) ?</a:t>
            </a:r>
            <a:endParaRPr lang="fr-FR" dirty="0"/>
          </a:p>
        </p:txBody>
      </p:sp>
      <p:pic>
        <p:nvPicPr>
          <p:cNvPr id="6" name="Image 5"/>
          <p:cNvPicPr>
            <a:picLocks noChangeAspect="1"/>
          </p:cNvPicPr>
          <p:nvPr/>
        </p:nvPicPr>
        <p:blipFill>
          <a:blip r:embed="rId2"/>
          <a:stretch>
            <a:fillRect/>
          </a:stretch>
        </p:blipFill>
        <p:spPr>
          <a:xfrm>
            <a:off x="207343" y="851292"/>
            <a:ext cx="887058" cy="1106953"/>
          </a:xfrm>
          <a:prstGeom prst="rect">
            <a:avLst/>
          </a:prstGeom>
        </p:spPr>
      </p:pic>
      <p:sp>
        <p:nvSpPr>
          <p:cNvPr id="7" name="Rectangle 6"/>
          <p:cNvSpPr/>
          <p:nvPr/>
        </p:nvSpPr>
        <p:spPr>
          <a:xfrm>
            <a:off x="1094401" y="755114"/>
            <a:ext cx="7124400" cy="1077218"/>
          </a:xfrm>
          <a:prstGeom prst="rect">
            <a:avLst/>
          </a:prstGeom>
        </p:spPr>
        <p:txBody>
          <a:bodyPr wrap="square">
            <a:spAutoFit/>
          </a:bodyPr>
          <a:lstStyle/>
          <a:p>
            <a:pPr algn="just"/>
            <a:endParaRPr lang="fr-FR" sz="1600" dirty="0">
              <a:solidFill>
                <a:srgbClr val="000000"/>
              </a:solidFill>
              <a:latin typeface="Arial" panose="020B0604020202020204" pitchFamily="34" charset="0"/>
            </a:endParaRPr>
          </a:p>
          <a:p>
            <a:pPr algn="just"/>
            <a:r>
              <a:rPr lang="fr-FR" sz="1600" dirty="0" smtClean="0">
                <a:solidFill>
                  <a:srgbClr val="000000"/>
                </a:solidFill>
                <a:latin typeface="Arial" panose="020B0604020202020204" pitchFamily="34" charset="0"/>
              </a:rPr>
              <a:t>L’analyse </a:t>
            </a:r>
            <a:r>
              <a:rPr lang="fr-FR" sz="1600" dirty="0">
                <a:solidFill>
                  <a:srgbClr val="000000"/>
                </a:solidFill>
                <a:latin typeface="Arial" panose="020B0604020202020204" pitchFamily="34" charset="0"/>
              </a:rPr>
              <a:t>transactionnelle a été créée par Eric BERNE à la fin des années 50. Médecin psychiatre américain, il a mis au point une approche pragmatique et simple des rapports </a:t>
            </a:r>
            <a:r>
              <a:rPr lang="fr-FR" sz="1600" dirty="0" smtClean="0">
                <a:solidFill>
                  <a:srgbClr val="000000"/>
                </a:solidFill>
                <a:latin typeface="Arial" panose="020B0604020202020204" pitchFamily="34" charset="0"/>
              </a:rPr>
              <a:t>humains. </a:t>
            </a:r>
            <a:endParaRPr lang="fr-FR" sz="1600" dirty="0"/>
          </a:p>
        </p:txBody>
      </p:sp>
      <p:sp>
        <p:nvSpPr>
          <p:cNvPr id="8" name="Rectangle 7"/>
          <p:cNvSpPr/>
          <p:nvPr/>
        </p:nvSpPr>
        <p:spPr>
          <a:xfrm>
            <a:off x="892628" y="3370731"/>
            <a:ext cx="7757886" cy="1323439"/>
          </a:xfrm>
          <a:prstGeom prst="rect">
            <a:avLst/>
          </a:prstGeom>
        </p:spPr>
        <p:txBody>
          <a:bodyPr wrap="square">
            <a:spAutoFit/>
          </a:bodyPr>
          <a:lstStyle/>
          <a:p>
            <a:pPr algn="just"/>
            <a:r>
              <a:rPr lang="fr-FR" sz="1600" dirty="0" smtClean="0"/>
              <a:t>De </a:t>
            </a:r>
            <a:r>
              <a:rPr lang="fr-FR" sz="1600" dirty="0"/>
              <a:t>la naissance à l’âge adulte l’être grandit et passe par des états différents. Eric BERNE a montré que l’individu ne dépasse pas les différents états par lesquels il est passé, mais qu’il les intègre. </a:t>
            </a:r>
            <a:endParaRPr lang="fr-FR" sz="1600" dirty="0" smtClean="0"/>
          </a:p>
          <a:p>
            <a:pPr algn="just"/>
            <a:r>
              <a:rPr lang="fr-FR" sz="1600" dirty="0" smtClean="0"/>
              <a:t>Aussi</a:t>
            </a:r>
            <a:r>
              <a:rPr lang="fr-FR" sz="1600" dirty="0"/>
              <a:t>, à l’âge adulte, </a:t>
            </a:r>
            <a:r>
              <a:rPr lang="fr-FR" sz="1600" dirty="0" smtClean="0"/>
              <a:t>il y a coexistence </a:t>
            </a:r>
            <a:r>
              <a:rPr lang="fr-FR" sz="1600" dirty="0"/>
              <a:t>en nous de tous ces états. Les états sont les suivants : </a:t>
            </a:r>
            <a:r>
              <a:rPr lang="fr-FR" sz="1600" dirty="0" smtClean="0"/>
              <a:t>un </a:t>
            </a:r>
            <a:r>
              <a:rPr lang="fr-FR" sz="1600" dirty="0"/>
              <a:t>parent, un enfant un </a:t>
            </a:r>
            <a:r>
              <a:rPr lang="fr-FR" sz="1600" dirty="0" smtClean="0"/>
              <a:t>adulte</a:t>
            </a:r>
            <a:endParaRPr lang="fr-FR" sz="1600" dirty="0"/>
          </a:p>
        </p:txBody>
      </p:sp>
      <p:sp>
        <p:nvSpPr>
          <p:cNvPr id="2" name="Rectangle 1"/>
          <p:cNvSpPr/>
          <p:nvPr/>
        </p:nvSpPr>
        <p:spPr>
          <a:xfrm>
            <a:off x="892628" y="2314816"/>
            <a:ext cx="8186057" cy="830997"/>
          </a:xfrm>
          <a:prstGeom prst="rect">
            <a:avLst/>
          </a:prstGeom>
        </p:spPr>
        <p:txBody>
          <a:bodyPr wrap="square">
            <a:spAutoFit/>
          </a:bodyPr>
          <a:lstStyle/>
          <a:p>
            <a:pPr algn="just"/>
            <a:r>
              <a:rPr lang="fr-FR" sz="1600" dirty="0"/>
              <a:t>L’AT a connu un succès important auprès du public, avant d’être reconnue par les professionnels. Aujourd’hui cette approche comportementaliste des relations humaines est très utilisée pour étudier les relations dans les organisations, les entreprises, l’éducation.</a:t>
            </a:r>
          </a:p>
        </p:txBody>
      </p:sp>
    </p:spTree>
    <p:extLst>
      <p:ext uri="{BB962C8B-B14F-4D97-AF65-F5344CB8AC3E}">
        <p14:creationId xmlns:p14="http://schemas.microsoft.com/office/powerpoint/2010/main" val="6844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6"/>
            <a:ext cx="5510355" cy="521812"/>
          </a:xfrm>
        </p:spPr>
        <p:txBody>
          <a:bodyPr>
            <a:noAutofit/>
          </a:bodyPr>
          <a:lstStyle/>
          <a:p>
            <a:r>
              <a:rPr lang="fr-FR" sz="2000" dirty="0" smtClean="0"/>
              <a:t>2 Communiquer par la transaction</a:t>
            </a:r>
          </a:p>
          <a:p>
            <a:r>
              <a:rPr lang="fr-FR" sz="2000" dirty="0" smtClean="0"/>
              <a:t>b- Identifier son interlocuteur</a:t>
            </a:r>
            <a:endParaRPr lang="fr-FR" sz="2000" dirty="0"/>
          </a:p>
        </p:txBody>
      </p:sp>
      <p:sp>
        <p:nvSpPr>
          <p:cNvPr id="3" name="Rectangle 2"/>
          <p:cNvSpPr/>
          <p:nvPr/>
        </p:nvSpPr>
        <p:spPr>
          <a:xfrm>
            <a:off x="71135" y="1437085"/>
            <a:ext cx="9144000" cy="1754326"/>
          </a:xfrm>
          <a:prstGeom prst="rect">
            <a:avLst/>
          </a:prstGeom>
        </p:spPr>
        <p:txBody>
          <a:bodyPr wrap="square">
            <a:spAutoFit/>
          </a:bodyPr>
          <a:lstStyle/>
          <a:p>
            <a:pPr algn="ctr">
              <a:lnSpc>
                <a:spcPct val="200000"/>
              </a:lnSpc>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Une bonne communication réside dans l’art d’identifier le MOI dominant chez le collaborateur ou chez le client, afin de déclencher une transaction parallèle ou oblique. </a:t>
            </a:r>
            <a:endParaRPr lang="fr-FR" dirty="0" smtClean="0">
              <a:latin typeface="Arial" panose="020B0604020202020204" pitchFamily="34" charset="0"/>
              <a:ea typeface="Times New Roman" panose="02020603050405020304" pitchFamily="18" charset="0"/>
              <a:cs typeface="Times New Roman" panose="02020603050405020304" pitchFamily="18" charset="0"/>
            </a:endParaRPr>
          </a:p>
          <a:p>
            <a:pPr algn="ctr">
              <a:lnSpc>
                <a:spcPct val="200000"/>
              </a:lnSpc>
              <a:spcAft>
                <a:spcPts val="0"/>
              </a:spcAft>
            </a:pPr>
            <a:r>
              <a:rPr lang="fr-FR" dirty="0" smtClean="0">
                <a:latin typeface="Arial" panose="020B0604020202020204" pitchFamily="34" charset="0"/>
                <a:ea typeface="Times New Roman" panose="02020603050405020304" pitchFamily="18" charset="0"/>
                <a:cs typeface="Times New Roman" panose="02020603050405020304" pitchFamily="18" charset="0"/>
              </a:rPr>
              <a:t>Toute </a:t>
            </a:r>
            <a:r>
              <a:rPr lang="fr-FR" dirty="0">
                <a:latin typeface="Arial" panose="020B0604020202020204" pitchFamily="34" charset="0"/>
                <a:ea typeface="Times New Roman" panose="02020603050405020304" pitchFamily="18" charset="0"/>
                <a:cs typeface="Times New Roman" panose="02020603050405020304" pitchFamily="18" charset="0"/>
              </a:rPr>
              <a:t>communication croisée serait condamnée à l’échec.</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99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6"/>
            <a:ext cx="5510355" cy="521812"/>
          </a:xfrm>
        </p:spPr>
        <p:txBody>
          <a:bodyPr>
            <a:noAutofit/>
          </a:bodyPr>
          <a:lstStyle/>
          <a:p>
            <a:r>
              <a:rPr lang="fr-FR" sz="2000" dirty="0" smtClean="0"/>
              <a:t>2 Communiquer par la transaction</a:t>
            </a:r>
          </a:p>
          <a:p>
            <a:r>
              <a:rPr lang="fr-FR" sz="2000" dirty="0" smtClean="0"/>
              <a:t>b- Identifier son interlocuteur</a:t>
            </a:r>
            <a:endParaRPr 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4158874015"/>
              </p:ext>
            </p:extLst>
          </p:nvPr>
        </p:nvGraphicFramePr>
        <p:xfrm>
          <a:off x="329613" y="891607"/>
          <a:ext cx="8603085" cy="4040999"/>
        </p:xfrm>
        <a:graphic>
          <a:graphicData uri="http://schemas.openxmlformats.org/drawingml/2006/table">
            <a:tbl>
              <a:tblPr>
                <a:tableStyleId>{21E4AEA4-8DFA-4A89-87EB-49C32662AFE0}</a:tableStyleId>
              </a:tblPr>
              <a:tblGrid>
                <a:gridCol w="2867695"/>
                <a:gridCol w="2867695"/>
                <a:gridCol w="2867695"/>
              </a:tblGrid>
              <a:tr h="4040999">
                <a:tc>
                  <a:txBody>
                    <a:bodyPr/>
                    <a:lstStyle/>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b="1" u="none" strike="noStrike" cap="small" dirty="0">
                          <a:effectLst/>
                          <a:latin typeface="Segoe UI" panose="020B0502040204020203" pitchFamily="34" charset="0"/>
                          <a:ea typeface="Segoe UI" panose="020B0502040204020203" pitchFamily="34" charset="0"/>
                          <a:cs typeface="Segoe UI" panose="020B0502040204020203" pitchFamily="34" charset="0"/>
                        </a:rPr>
                        <a:t>Un enfant</a:t>
                      </a:r>
                      <a:endParaRPr lang="fr-FR" sz="1200" b="1"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comportement</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Tendance à la colère, à la bouderie. Ne cherche pas à s’exprimer en public. A tendance à ne pas tenir ses engagement. Adopte une attitude décalée avec le  contexte. Les yeux baissés, à du mal à fixer un supérieur.</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expression.</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Adopte des expressions d’adolescent : « </a:t>
                      </a:r>
                      <a:r>
                        <a:rPr lang="fr-FR" sz="1200" dirty="0" err="1">
                          <a:effectLst/>
                          <a:latin typeface="Segoe UI" panose="020B0502040204020203" pitchFamily="34" charset="0"/>
                          <a:ea typeface="Segoe UI" panose="020B0502040204020203" pitchFamily="34" charset="0"/>
                          <a:cs typeface="Segoe UI" panose="020B0502040204020203" pitchFamily="34" charset="0"/>
                        </a:rPr>
                        <a:t>wouah</a:t>
                      </a:r>
                      <a:r>
                        <a:rPr lang="fr-FR" sz="1200" dirty="0">
                          <a:effectLst/>
                          <a:latin typeface="Segoe UI" panose="020B0502040204020203" pitchFamily="34" charset="0"/>
                          <a:ea typeface="Segoe UI" panose="020B0502040204020203" pitchFamily="34" charset="0"/>
                          <a:cs typeface="Segoe UI" panose="020B0502040204020203" pitchFamily="34" charset="0"/>
                        </a:rPr>
                        <a:t> / cool / ca le fait pas / c’est clair / ca craint ». Parle vite, paraît excité, ou paniqué.</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Ses gestes</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Mange ses stylos. Ne tient pas sur sa chaise. S’étire. Tourne ses cheveux avec un doigt. </a:t>
                      </a:r>
                      <a:r>
                        <a:rPr lang="fr-FR" sz="1200" dirty="0" err="1">
                          <a:effectLst/>
                          <a:latin typeface="Segoe UI" panose="020B0502040204020203" pitchFamily="34" charset="0"/>
                          <a:ea typeface="Segoe UI" panose="020B0502040204020203" pitchFamily="34" charset="0"/>
                          <a:cs typeface="Segoe UI" panose="020B0502040204020203" pitchFamily="34" charset="0"/>
                        </a:rPr>
                        <a:t>Mache</a:t>
                      </a:r>
                      <a:r>
                        <a:rPr lang="fr-FR" sz="1200" dirty="0">
                          <a:effectLst/>
                          <a:latin typeface="Segoe UI" panose="020B0502040204020203" pitchFamily="34" charset="0"/>
                          <a:ea typeface="Segoe UI" panose="020B0502040204020203" pitchFamily="34" charset="0"/>
                          <a:cs typeface="Segoe UI" panose="020B0502040204020203" pitchFamily="34" charset="0"/>
                        </a:rPr>
                        <a:t> du </a:t>
                      </a:r>
                      <a:r>
                        <a:rPr lang="fr-FR" sz="1200" dirty="0" err="1">
                          <a:effectLst/>
                          <a:latin typeface="Segoe UI" panose="020B0502040204020203" pitchFamily="34" charset="0"/>
                          <a:ea typeface="Segoe UI" panose="020B0502040204020203" pitchFamily="34" charset="0"/>
                          <a:cs typeface="Segoe UI" panose="020B0502040204020203" pitchFamily="34" charset="0"/>
                        </a:rPr>
                        <a:t>chewing</a:t>
                      </a:r>
                      <a:r>
                        <a:rPr lang="fr-FR" sz="1200" dirty="0">
                          <a:effectLst/>
                          <a:latin typeface="Segoe UI" panose="020B0502040204020203" pitchFamily="34" charset="0"/>
                          <a:ea typeface="Segoe UI" panose="020B0502040204020203" pitchFamily="34" charset="0"/>
                          <a:cs typeface="Segoe UI" panose="020B0502040204020203" pitchFamily="34" charset="0"/>
                        </a:rPr>
                        <a:t> </a:t>
                      </a:r>
                      <a:r>
                        <a:rPr lang="fr-FR" sz="1200" dirty="0" err="1">
                          <a:effectLst/>
                          <a:latin typeface="Segoe UI" panose="020B0502040204020203" pitchFamily="34" charset="0"/>
                          <a:ea typeface="Segoe UI" panose="020B0502040204020203" pitchFamily="34" charset="0"/>
                          <a:cs typeface="Segoe UI" panose="020B0502040204020203" pitchFamily="34" charset="0"/>
                        </a:rPr>
                        <a:t>gum</a:t>
                      </a:r>
                      <a:r>
                        <a:rPr lang="fr-FR" sz="1200" dirty="0">
                          <a:effectLst/>
                          <a:latin typeface="Segoe UI" panose="020B0502040204020203" pitchFamily="34" charset="0"/>
                          <a:ea typeface="Segoe UI" panose="020B0502040204020203" pitchFamily="34" charset="0"/>
                          <a:cs typeface="Segoe UI" panose="020B0502040204020203" pitchFamily="34" charset="0"/>
                        </a:rPr>
                        <a:t>.</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endParaRPr lang="fr-FR"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4155" marR="54155" marT="0" marB="0"/>
                </a:tc>
                <a:tc>
                  <a:txBody>
                    <a:bodyPr/>
                    <a:lstStyle/>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b="1" u="none" strike="noStrike" cap="small" dirty="0">
                          <a:effectLst/>
                          <a:latin typeface="Segoe UI" panose="020B0502040204020203" pitchFamily="34" charset="0"/>
                          <a:ea typeface="Segoe UI" panose="020B0502040204020203" pitchFamily="34" charset="0"/>
                          <a:cs typeface="Segoe UI" panose="020B0502040204020203" pitchFamily="34" charset="0"/>
                        </a:rPr>
                        <a:t>Un parent</a:t>
                      </a:r>
                      <a:endParaRPr lang="fr-FR" sz="1200" b="1"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comportement </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Conseille facilement. Manifeste un certain fondement. Donne facilement des ordres et n’hésite pas à recadrer ses collaborateurs. Pas de non dit. </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Regards rassurants ou sévères.</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expression.</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Langage impliquant l’autre : « c’est bien / vous devez / vous pouvez « . Voix peu discrète et ton ferme.</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Ses gestes </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Toute geste manifestant l’autorité : index pointé, sourcils sévères, bras croisés.</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ja-JP" sz="1200" dirty="0">
                          <a:effectLst/>
                          <a:latin typeface="Segoe UI" panose="020B0502040204020203" pitchFamily="34" charset="0"/>
                          <a:cs typeface="Segoe UI" panose="020B0502040204020203" pitchFamily="34" charset="0"/>
                        </a:rPr>
                        <a:t> </a:t>
                      </a:r>
                      <a:endParaRPr lang="fr-FR"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4155" marR="54155" marT="0" marB="0"/>
                </a:tc>
                <a:tc>
                  <a:txBody>
                    <a:bodyPr/>
                    <a:lstStyle/>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b="1" u="none" strike="noStrike" cap="small" dirty="0">
                          <a:effectLst/>
                          <a:latin typeface="Segoe UI" panose="020B0502040204020203" pitchFamily="34" charset="0"/>
                          <a:ea typeface="Segoe UI" panose="020B0502040204020203" pitchFamily="34" charset="0"/>
                          <a:cs typeface="Segoe UI" panose="020B0502040204020203" pitchFamily="34" charset="0"/>
                        </a:rPr>
                        <a:t>Un adulte</a:t>
                      </a:r>
                      <a:endParaRPr lang="fr-FR" sz="1200" b="1" u="sng" dirty="0">
                        <a:effectLst/>
                        <a:latin typeface="Segoe UI" panose="020B0502040204020203" pitchFamily="34" charset="0"/>
                        <a:ea typeface="Segoe UI" panose="020B0502040204020203" pitchFamily="34" charset="0"/>
                        <a:cs typeface="Segoe UI" panose="020B0502040204020203" pitchFamily="34" charset="0"/>
                      </a:endParaRPr>
                    </a:p>
                    <a:p>
                      <a:pPr algn="ctr">
                        <a:spcAft>
                          <a:spcPts val="0"/>
                        </a:spcAft>
                      </a:pPr>
                      <a:r>
                        <a:rPr lang="fr-FR" sz="1200" u="none" strike="noStrike" cap="small" dirty="0">
                          <a:effectLst/>
                          <a:latin typeface="Segoe UI" panose="020B0502040204020203" pitchFamily="34" charset="0"/>
                          <a:ea typeface="Segoe UI" panose="020B0502040204020203" pitchFamily="34" charset="0"/>
                          <a:cs typeface="Segoe UI" panose="020B0502040204020203" pitchFamily="34" charset="0"/>
                        </a:rPr>
                        <a:t> </a:t>
                      </a:r>
                      <a:endParaRPr lang="fr-FR" sz="1200" u="sng" dirty="0">
                        <a:effectLst/>
                        <a:latin typeface="Segoe UI" panose="020B0502040204020203" pitchFamily="34" charset="0"/>
                        <a:ea typeface="Segoe UI" panose="020B0502040204020203" pitchFamily="34" charset="0"/>
                        <a:cs typeface="Segoe UI" panose="020B0502040204020203" pitchFamily="34" charset="0"/>
                      </a:endParaRP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comportement</a:t>
                      </a: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Ecoute. Analyse. Se montre réaliste. Pas de décision hâtive.</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Son expression.</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Reformule ce que dit l’autre. Evoque les avantages et inconvénients. Propose souvent deux solutions alternatives. Voix calme.</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 </a:t>
                      </a:r>
                    </a:p>
                    <a:p>
                      <a:pPr>
                        <a:spcAft>
                          <a:spcPts val="0"/>
                        </a:spcAft>
                      </a:pPr>
                      <a:r>
                        <a:rPr lang="fr-FR" sz="1200" b="1" dirty="0">
                          <a:effectLst/>
                          <a:latin typeface="Segoe UI" panose="020B0502040204020203" pitchFamily="34" charset="0"/>
                          <a:ea typeface="Segoe UI" panose="020B0502040204020203" pitchFamily="34" charset="0"/>
                          <a:cs typeface="Segoe UI" panose="020B0502040204020203" pitchFamily="34" charset="0"/>
                        </a:rPr>
                        <a:t>Ses gestes</a:t>
                      </a:r>
                    </a:p>
                    <a:p>
                      <a:pPr>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Posture droite, toujours en appui. Ne se balance pas sur sa chaise. Sert chaleureusement les mains.</a:t>
                      </a:r>
                    </a:p>
                    <a:p>
                      <a:pPr>
                        <a:spcAft>
                          <a:spcPts val="0"/>
                        </a:spcAft>
                      </a:pPr>
                      <a:r>
                        <a:rPr lang="ja-JP" sz="1200" dirty="0">
                          <a:effectLst/>
                          <a:latin typeface="Segoe UI" panose="020B0502040204020203" pitchFamily="34" charset="0"/>
                          <a:cs typeface="Segoe UI" panose="020B0502040204020203" pitchFamily="34" charset="0"/>
                        </a:rPr>
                        <a:t> </a:t>
                      </a:r>
                      <a:endParaRPr lang="fr-FR"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4155" marR="54155" marT="0" marB="0"/>
                </a:tc>
              </a:tr>
            </a:tbl>
          </a:graphicData>
        </a:graphic>
      </p:graphicFrame>
    </p:spTree>
    <p:extLst>
      <p:ext uri="{BB962C8B-B14F-4D97-AF65-F5344CB8AC3E}">
        <p14:creationId xmlns:p14="http://schemas.microsoft.com/office/powerpoint/2010/main" val="236446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436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sp>
        <p:nvSpPr>
          <p:cNvPr id="4" name="Espace réservé du texte 3"/>
          <p:cNvSpPr>
            <a:spLocks noGrp="1"/>
          </p:cNvSpPr>
          <p:nvPr>
            <p:ph type="body" sz="quarter" idx="15"/>
          </p:nvPr>
        </p:nvSpPr>
        <p:spPr/>
        <p:txBody>
          <a:bodyPr/>
          <a:lstStyle/>
          <a:p>
            <a:endParaRPr lang="fr-FR"/>
          </a:p>
        </p:txBody>
      </p:sp>
      <p:sp>
        <p:nvSpPr>
          <p:cNvPr id="5" name="Espace réservé du texte 4"/>
          <p:cNvSpPr>
            <a:spLocks noGrp="1"/>
          </p:cNvSpPr>
          <p:nvPr>
            <p:ph type="body" sz="quarter" idx="17"/>
          </p:nvPr>
        </p:nvSpPr>
        <p:spPr/>
        <p:txBody>
          <a:bodyPr/>
          <a:lstStyle/>
          <a:p>
            <a:endParaRPr lang="fr-FR"/>
          </a:p>
        </p:txBody>
      </p:sp>
      <p:sp>
        <p:nvSpPr>
          <p:cNvPr id="6" name="Espace réservé du tableau 5"/>
          <p:cNvSpPr>
            <a:spLocks noGrp="1"/>
          </p:cNvSpPr>
          <p:nvPr>
            <p:ph type="tbl" sz="quarter" idx="19"/>
          </p:nvPr>
        </p:nvSpPr>
        <p:spPr/>
      </p:sp>
    </p:spTree>
    <p:extLst>
      <p:ext uri="{BB962C8B-B14F-4D97-AF65-F5344CB8AC3E}">
        <p14:creationId xmlns:p14="http://schemas.microsoft.com/office/powerpoint/2010/main" val="2362763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dirty="0"/>
          </a:p>
        </p:txBody>
      </p:sp>
      <p:sp>
        <p:nvSpPr>
          <p:cNvPr id="5" name="Espace réservé du texte 4"/>
          <p:cNvSpPr>
            <a:spLocks noGrp="1"/>
          </p:cNvSpPr>
          <p:nvPr>
            <p:ph type="body" sz="quarter" idx="14"/>
          </p:nvPr>
        </p:nvSpPr>
        <p:spPr/>
        <p:txBody>
          <a:bodyPr/>
          <a:lstStyle/>
          <a:p>
            <a:endParaRPr lang="fr-FR"/>
          </a:p>
        </p:txBody>
      </p:sp>
      <p:sp>
        <p:nvSpPr>
          <p:cNvPr id="6" name="Espace réservé du texte 5"/>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298095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6181" y="759255"/>
            <a:ext cx="6906827" cy="1197454"/>
          </a:xfrm>
        </p:spPr>
        <p:txBody>
          <a:bodyPr/>
          <a:lstStyle/>
          <a:p>
            <a:pPr marL="0" indent="0" algn="ctr">
              <a:buNone/>
            </a:pPr>
            <a:r>
              <a:rPr lang="fr-FR" sz="2000" dirty="0" smtClean="0"/>
              <a:t>Nous communiquons selon 3 états. Chacun les possède, quel que soit son âge et son expérience : </a:t>
            </a:r>
          </a:p>
        </p:txBody>
      </p:sp>
      <p:sp>
        <p:nvSpPr>
          <p:cNvPr id="4" name="Espace réservé du texte 3"/>
          <p:cNvSpPr>
            <a:spLocks noGrp="1"/>
          </p:cNvSpPr>
          <p:nvPr>
            <p:ph type="body" sz="quarter" idx="13"/>
          </p:nvPr>
        </p:nvSpPr>
        <p:spPr>
          <a:xfrm>
            <a:off x="317421" y="221900"/>
            <a:ext cx="3557405" cy="272821"/>
          </a:xfrm>
        </p:spPr>
        <p:txBody>
          <a:bodyPr>
            <a:noAutofit/>
          </a:bodyPr>
          <a:lstStyle/>
          <a:p>
            <a:r>
              <a:rPr lang="fr-FR" sz="2000" dirty="0" smtClean="0"/>
              <a:t>1 Qui sommes nous ?</a:t>
            </a:r>
            <a:endParaRPr lang="fr-FR" sz="2000" dirty="0"/>
          </a:p>
        </p:txBody>
      </p:sp>
      <p:pic>
        <p:nvPicPr>
          <p:cNvPr id="5" name="Image 4"/>
          <p:cNvPicPr>
            <a:picLocks noChangeAspect="1"/>
          </p:cNvPicPr>
          <p:nvPr/>
        </p:nvPicPr>
        <p:blipFill>
          <a:blip r:embed="rId2">
            <a:duotone>
              <a:prstClr val="black"/>
              <a:schemeClr val="accent3">
                <a:tint val="45000"/>
                <a:satMod val="400000"/>
              </a:schemeClr>
            </a:duotone>
          </a:blip>
          <a:stretch>
            <a:fillRect/>
          </a:stretch>
        </p:blipFill>
        <p:spPr>
          <a:xfrm>
            <a:off x="2760688" y="2084833"/>
            <a:ext cx="5091599" cy="2243328"/>
          </a:xfrm>
          <a:prstGeom prst="rect">
            <a:avLst/>
          </a:prstGeom>
        </p:spPr>
      </p:pic>
    </p:spTree>
    <p:extLst>
      <p:ext uri="{BB962C8B-B14F-4D97-AF65-F5344CB8AC3E}">
        <p14:creationId xmlns:p14="http://schemas.microsoft.com/office/powerpoint/2010/main" val="28552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78781513"/>
              </p:ext>
            </p:extLst>
          </p:nvPr>
        </p:nvGraphicFramePr>
        <p:xfrm>
          <a:off x="317421" y="780288"/>
          <a:ext cx="8422783" cy="4363212"/>
        </p:xfrm>
        <a:graphic>
          <a:graphicData uri="http://schemas.openxmlformats.org/drawingml/2006/table">
            <a:tbl>
              <a:tblPr/>
              <a:tblGrid>
                <a:gridCol w="1230685"/>
                <a:gridCol w="7192098"/>
              </a:tblGrid>
              <a:tr h="1402461">
                <a:tc>
                  <a:txBody>
                    <a:bodyPr/>
                    <a:lstStyle/>
                    <a:p>
                      <a:pPr algn="ctr">
                        <a:spcAft>
                          <a:spcPts val="0"/>
                        </a:spcAft>
                      </a:pPr>
                      <a:r>
                        <a:rPr lang="fr-FR" sz="1200" b="1" cap="small" dirty="0">
                          <a:effectLst/>
                          <a:latin typeface="Segoe UI" panose="020B0502040204020203" pitchFamily="34" charset="0"/>
                          <a:ea typeface="Segoe UI" panose="020B0502040204020203" pitchFamily="34" charset="0"/>
                          <a:cs typeface="Segoe UI" panose="020B0502040204020203" pitchFamily="34" charset="0"/>
                        </a:rPr>
                        <a:t>Le parent</a:t>
                      </a:r>
                      <a:endParaRPr lang="fr-FR" sz="1200" b="1" dirty="0">
                        <a:effectLst/>
                        <a:latin typeface="Segoe UI" panose="020B0502040204020203" pitchFamily="34" charset="0"/>
                        <a:ea typeface="Segoe UI" panose="020B0502040204020203" pitchFamily="34" charset="0"/>
                        <a:cs typeface="Segoe UI" panose="020B0502040204020203" pitchFamily="34" charset="0"/>
                      </a:endParaRPr>
                    </a:p>
                  </a:txBody>
                  <a:tcPr marL="34600" marR="34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Notre expérience </a:t>
                      </a:r>
                      <a:r>
                        <a:rPr lang="fr-FR" sz="1200" dirty="0" smtClean="0">
                          <a:effectLst/>
                          <a:latin typeface="Segoe UI" panose="020B0502040204020203" pitchFamily="34" charset="0"/>
                          <a:ea typeface="Segoe UI" panose="020B0502040204020203" pitchFamily="34" charset="0"/>
                          <a:cs typeface="Segoe UI" panose="020B0502040204020203" pitchFamily="34" charset="0"/>
                        </a:rPr>
                        <a:t>générale</a:t>
                      </a:r>
                    </a:p>
                    <a:p>
                      <a:pPr algn="just">
                        <a:spcAft>
                          <a:spcPts val="0"/>
                        </a:spcAft>
                      </a:pPr>
                      <a:r>
                        <a:rPr lang="fr-FR" sz="1200" dirty="0" smtClean="0">
                          <a:effectLst/>
                          <a:latin typeface="Segoe UI" panose="020B0502040204020203" pitchFamily="34" charset="0"/>
                          <a:ea typeface="Segoe UI" panose="020B0502040204020203" pitchFamily="34" charset="0"/>
                          <a:cs typeface="Segoe UI" panose="020B0502040204020203" pitchFamily="34" charset="0"/>
                        </a:rPr>
                        <a:t>Nos </a:t>
                      </a:r>
                      <a:r>
                        <a:rPr lang="fr-FR" sz="1200" dirty="0">
                          <a:effectLst/>
                          <a:latin typeface="Segoe UI" panose="020B0502040204020203" pitchFamily="34" charset="0"/>
                          <a:ea typeface="Segoe UI" panose="020B0502040204020203" pitchFamily="34" charset="0"/>
                          <a:cs typeface="Segoe UI" panose="020B0502040204020203" pitchFamily="34" charset="0"/>
                        </a:rPr>
                        <a:t>valeurs </a:t>
                      </a:r>
                      <a:r>
                        <a:rPr lang="fr-FR" sz="1200" dirty="0" smtClean="0">
                          <a:effectLst/>
                          <a:latin typeface="Segoe UI" panose="020B0502040204020203" pitchFamily="34" charset="0"/>
                          <a:ea typeface="Segoe UI" panose="020B0502040204020203" pitchFamily="34" charset="0"/>
                          <a:cs typeface="Segoe UI" panose="020B0502040204020203" pitchFamily="34" charset="0"/>
                        </a:rPr>
                        <a:t>construites au </a:t>
                      </a:r>
                      <a:r>
                        <a:rPr lang="fr-FR" sz="1200" dirty="0">
                          <a:effectLst/>
                          <a:latin typeface="Segoe UI" panose="020B0502040204020203" pitchFamily="34" charset="0"/>
                          <a:ea typeface="Segoe UI" panose="020B0502040204020203" pitchFamily="34" charset="0"/>
                          <a:cs typeface="Segoe UI" panose="020B0502040204020203" pitchFamily="34" charset="0"/>
                        </a:rPr>
                        <a:t>contact </a:t>
                      </a:r>
                      <a:r>
                        <a:rPr lang="fr-FR" sz="1200" dirty="0" smtClean="0">
                          <a:effectLst/>
                          <a:latin typeface="Segoe UI" panose="020B0502040204020203" pitchFamily="34" charset="0"/>
                          <a:ea typeface="Segoe UI" panose="020B0502040204020203" pitchFamily="34" charset="0"/>
                          <a:cs typeface="Segoe UI" panose="020B0502040204020203" pitchFamily="34" charset="0"/>
                        </a:rPr>
                        <a:t>de nos </a:t>
                      </a:r>
                      <a:r>
                        <a:rPr lang="fr-FR" sz="1200" dirty="0">
                          <a:effectLst/>
                          <a:latin typeface="Segoe UI" panose="020B0502040204020203" pitchFamily="34" charset="0"/>
                          <a:ea typeface="Segoe UI" panose="020B0502040204020203" pitchFamily="34" charset="0"/>
                          <a:cs typeface="Segoe UI" panose="020B0502040204020203" pitchFamily="34" charset="0"/>
                        </a:rPr>
                        <a:t>propres parents, nos professeurs, nos modèles.</a:t>
                      </a:r>
                    </a:p>
                    <a:p>
                      <a:pPr algn="just">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Le MOI parent s’exprime spontanément lorsque nous cherchons à dominer une autre personne, à imposer notre autorité, ou à l’inverse lorsque s’exprime notre besoin de protéger l’autre.</a:t>
                      </a:r>
                    </a:p>
                    <a:p>
                      <a:pPr algn="just">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Ce MOI s’exerce à tout âge. Un enfant qui cherche à dominer ou à entraîner les autres dans une cour d’école exprime un MOI parent.</a:t>
                      </a:r>
                    </a:p>
                  </a:txBody>
                  <a:tcPr marL="34600" marR="34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948">
                <a:tc>
                  <a:txBody>
                    <a:bodyPr/>
                    <a:lstStyle/>
                    <a:p>
                      <a:pPr algn="ctr">
                        <a:spcAft>
                          <a:spcPts val="0"/>
                        </a:spcAft>
                      </a:pPr>
                      <a:r>
                        <a:rPr lang="fr-FR" sz="1200" b="1" cap="small" dirty="0">
                          <a:effectLst/>
                          <a:latin typeface="Segoe UI" panose="020B0502040204020203" pitchFamily="34" charset="0"/>
                          <a:ea typeface="Segoe UI" panose="020B0502040204020203" pitchFamily="34" charset="0"/>
                          <a:cs typeface="Segoe UI" panose="020B0502040204020203" pitchFamily="34" charset="0"/>
                        </a:rPr>
                        <a:t>L’enfant</a:t>
                      </a:r>
                      <a:endParaRPr lang="fr-FR" sz="1200" b="1" dirty="0">
                        <a:effectLst/>
                        <a:latin typeface="Segoe UI" panose="020B0502040204020203" pitchFamily="34" charset="0"/>
                        <a:ea typeface="Segoe UI" panose="020B0502040204020203" pitchFamily="34" charset="0"/>
                        <a:cs typeface="Segoe UI" panose="020B0502040204020203" pitchFamily="34" charset="0"/>
                      </a:endParaRPr>
                    </a:p>
                  </a:txBody>
                  <a:tcPr marL="34600" marR="34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Nous avons tous été « enfant », et cet enfant ne vieillit pas, malgré les apparences. Le MOI enfant s’exprime: </a:t>
                      </a:r>
                    </a:p>
                    <a:p>
                      <a:pPr marL="342900" lvl="0" indent="-342900" algn="just">
                        <a:spcAft>
                          <a:spcPts val="0"/>
                        </a:spcAft>
                        <a:buFont typeface="Symbol" panose="05050102010706020507" pitchFamily="18" charset="2"/>
                        <a:buChar char=""/>
                        <a:tabLst>
                          <a:tab pos="457200" algn="l"/>
                        </a:tabLst>
                      </a:pPr>
                      <a:r>
                        <a:rPr lang="fr-FR" sz="1200" dirty="0">
                          <a:effectLst/>
                          <a:latin typeface="Segoe UI" panose="020B0502040204020203" pitchFamily="34" charset="0"/>
                          <a:ea typeface="Segoe UI" panose="020B0502040204020203" pitchFamily="34" charset="0"/>
                          <a:cs typeface="Segoe UI" panose="020B0502040204020203" pitchFamily="34" charset="0"/>
                        </a:rPr>
                        <a:t>Lorsque nous voulons agir sans contrainte, et avec créativité, sans forcément tenir compte des autres. La spontanéité s’exprime à travers des expressions comme « génial », « ça va être top / nul »</a:t>
                      </a:r>
                    </a:p>
                    <a:p>
                      <a:pPr marL="342900" lvl="0" indent="-342900" algn="just">
                        <a:spcAft>
                          <a:spcPts val="0"/>
                        </a:spcAft>
                        <a:buFont typeface="Symbol" panose="05050102010706020507" pitchFamily="18" charset="2"/>
                        <a:buChar char=""/>
                        <a:tabLst>
                          <a:tab pos="457200" algn="l"/>
                        </a:tabLst>
                      </a:pPr>
                      <a:r>
                        <a:rPr lang="fr-FR" sz="1200" dirty="0">
                          <a:effectLst/>
                          <a:latin typeface="Segoe UI" panose="020B0502040204020203" pitchFamily="34" charset="0"/>
                          <a:ea typeface="Segoe UI" panose="020B0502040204020203" pitchFamily="34" charset="0"/>
                          <a:cs typeface="Segoe UI" panose="020B0502040204020203" pitchFamily="34" charset="0"/>
                        </a:rPr>
                        <a:t>Lorsque nous agissons au contraire en intégrant toutes les contraintes, ne cherchant pas à les dépasser / contester, adoptant un comportement de soumission. Cela nuit à l’expression des désirs, et conduit à une perte de créativité.</a:t>
                      </a:r>
                    </a:p>
                    <a:p>
                      <a:pPr marL="342900" lvl="0" indent="-342900" algn="just">
                        <a:spcAft>
                          <a:spcPts val="0"/>
                        </a:spcAft>
                        <a:buFont typeface="Symbol" panose="05050102010706020507" pitchFamily="18" charset="2"/>
                        <a:buChar char=""/>
                        <a:tabLst>
                          <a:tab pos="457200" algn="l"/>
                        </a:tabLst>
                      </a:pPr>
                      <a:r>
                        <a:rPr lang="fr-FR" sz="1200" dirty="0">
                          <a:effectLst/>
                          <a:latin typeface="Segoe UI" panose="020B0502040204020203" pitchFamily="34" charset="0"/>
                          <a:ea typeface="Segoe UI" panose="020B0502040204020203" pitchFamily="34" charset="0"/>
                          <a:cs typeface="Segoe UI" panose="020B0502040204020203" pitchFamily="34" charset="0"/>
                        </a:rPr>
                        <a:t>Lorsque nous adoptons une attitude d’opposition systématique rejetant tout forme de proposition, à l’image d’un adolescent traversant une crise.</a:t>
                      </a:r>
                    </a:p>
                  </a:txBody>
                  <a:tcPr marL="34600" marR="34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803">
                <a:tc>
                  <a:txBody>
                    <a:bodyPr/>
                    <a:lstStyle/>
                    <a:p>
                      <a:pPr algn="ctr">
                        <a:spcAft>
                          <a:spcPts val="0"/>
                        </a:spcAft>
                      </a:pPr>
                      <a:r>
                        <a:rPr lang="fr-FR" sz="1200" b="1" cap="small" dirty="0">
                          <a:effectLst/>
                          <a:latin typeface="Segoe UI" panose="020B0502040204020203" pitchFamily="34" charset="0"/>
                          <a:ea typeface="Segoe UI" panose="020B0502040204020203" pitchFamily="34" charset="0"/>
                          <a:cs typeface="Segoe UI" panose="020B0502040204020203" pitchFamily="34" charset="0"/>
                        </a:rPr>
                        <a:t>L’adulte</a:t>
                      </a:r>
                      <a:endParaRPr lang="fr-FR" sz="1200" b="1" dirty="0">
                        <a:effectLst/>
                        <a:latin typeface="Segoe UI" panose="020B0502040204020203" pitchFamily="34" charset="0"/>
                        <a:ea typeface="Segoe UI" panose="020B0502040204020203" pitchFamily="34" charset="0"/>
                        <a:cs typeface="Segoe UI" panose="020B0502040204020203" pitchFamily="34" charset="0"/>
                      </a:endParaRPr>
                    </a:p>
                  </a:txBody>
                  <a:tcPr marL="34600" marR="34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spcAft>
                          <a:spcPts val="0"/>
                        </a:spcAft>
                      </a:pPr>
                      <a:r>
                        <a:rPr lang="fr-FR" sz="1200" dirty="0">
                          <a:effectLst/>
                          <a:latin typeface="Segoe UI" panose="020B0502040204020203" pitchFamily="34" charset="0"/>
                          <a:ea typeface="Segoe UI" panose="020B0502040204020203" pitchFamily="34" charset="0"/>
                          <a:cs typeface="Segoe UI" panose="020B0502040204020203" pitchFamily="34" charset="0"/>
                        </a:rPr>
                        <a:t>Cet état du MOI se manifeste lorsque nous sommes pleinement rationnel. A toute situation nous opposons un raisonnement construit et raisonné, pesant le pour et le contre. Cette attitude est manifeste dans une démarche de résolution de problème ou de négociation. On  peut préférer une telle attitude chez un manager, attitude qui facilite la résolution de conflits dans une équipe par exemple… mais un tel manager manquerait cruellement de chaleur humaine</a:t>
                      </a:r>
                    </a:p>
                  </a:txBody>
                  <a:tcPr marL="34600" marR="34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Espace réservé du texte 3"/>
          <p:cNvSpPr>
            <a:spLocks noGrp="1"/>
          </p:cNvSpPr>
          <p:nvPr>
            <p:ph type="body" sz="quarter" idx="13"/>
          </p:nvPr>
        </p:nvSpPr>
        <p:spPr>
          <a:xfrm>
            <a:off x="317421" y="221900"/>
            <a:ext cx="3557405" cy="272821"/>
          </a:xfrm>
        </p:spPr>
        <p:txBody>
          <a:bodyPr>
            <a:noAutofit/>
          </a:bodyPr>
          <a:lstStyle/>
          <a:p>
            <a:r>
              <a:rPr lang="fr-FR" sz="2000" dirty="0" smtClean="0"/>
              <a:t>1 Qui sommes nous ?</a:t>
            </a:r>
            <a:endParaRPr lang="fr-FR" sz="2000" dirty="0"/>
          </a:p>
        </p:txBody>
      </p:sp>
    </p:spTree>
    <p:extLst>
      <p:ext uri="{BB962C8B-B14F-4D97-AF65-F5344CB8AC3E}">
        <p14:creationId xmlns:p14="http://schemas.microsoft.com/office/powerpoint/2010/main" val="159203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17421" y="221900"/>
            <a:ext cx="3557405" cy="272821"/>
          </a:xfrm>
        </p:spPr>
        <p:txBody>
          <a:bodyPr>
            <a:noAutofit/>
          </a:bodyPr>
          <a:lstStyle/>
          <a:p>
            <a:r>
              <a:rPr lang="fr-FR" sz="2000" dirty="0" smtClean="0"/>
              <a:t>1 Qui sommes nous ?</a:t>
            </a:r>
            <a:endParaRPr lang="fr-FR" sz="2000" dirty="0"/>
          </a:p>
        </p:txBody>
      </p:sp>
      <p:sp>
        <p:nvSpPr>
          <p:cNvPr id="2" name="Rectangle 1"/>
          <p:cNvSpPr/>
          <p:nvPr/>
        </p:nvSpPr>
        <p:spPr>
          <a:xfrm>
            <a:off x="658368" y="724638"/>
            <a:ext cx="8058912" cy="923330"/>
          </a:xfrm>
          <a:prstGeom prst="rect">
            <a:avLst/>
          </a:prstGeom>
        </p:spPr>
        <p:txBody>
          <a:bodyPr wrap="square">
            <a:spAutoFit/>
          </a:bodyPr>
          <a:lstStyle/>
          <a:p>
            <a:pPr algn="ctr">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Le poids de chacun des 3 MOI n’est pas identique d’une personnalité d’individu à une autre. Par ailleurs l’expression de chaque MOI génère des avantages et inconvénients :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832571" y="1647968"/>
            <a:ext cx="7393239" cy="3220817"/>
          </a:xfrm>
          <a:prstGeom prst="rect">
            <a:avLst/>
          </a:prstGeom>
        </p:spPr>
      </p:pic>
    </p:spTree>
    <p:extLst>
      <p:ext uri="{BB962C8B-B14F-4D97-AF65-F5344CB8AC3E}">
        <p14:creationId xmlns:p14="http://schemas.microsoft.com/office/powerpoint/2010/main" val="1435431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180576"/>
            <a:ext cx="5510355" cy="521812"/>
          </a:xfrm>
        </p:spPr>
        <p:txBody>
          <a:bodyPr>
            <a:noAutofit/>
          </a:bodyPr>
          <a:lstStyle/>
          <a:p>
            <a:r>
              <a:rPr lang="fr-FR" sz="2000" dirty="0" smtClean="0"/>
              <a:t>2 Communiquer par la </a:t>
            </a:r>
            <a:r>
              <a:rPr lang="fr-FR" sz="2000" dirty="0" smtClean="0"/>
              <a:t>transaction</a:t>
            </a:r>
            <a:endParaRPr lang="fr-FR" sz="2000" dirty="0" smtClean="0"/>
          </a:p>
        </p:txBody>
      </p:sp>
      <p:sp>
        <p:nvSpPr>
          <p:cNvPr id="4" name="Rectangle 3"/>
          <p:cNvSpPr/>
          <p:nvPr/>
        </p:nvSpPr>
        <p:spPr>
          <a:xfrm>
            <a:off x="168541" y="1023653"/>
            <a:ext cx="8925059" cy="3139321"/>
          </a:xfrm>
          <a:prstGeom prst="rect">
            <a:avLst/>
          </a:prstGeom>
        </p:spPr>
        <p:txBody>
          <a:bodyPr wrap="square">
            <a:spAutoFit/>
          </a:bodyPr>
          <a:lstStyle/>
          <a:p>
            <a:r>
              <a:rPr lang="fr-FR" dirty="0"/>
              <a:t>Toute communication d’un message se fait pas l’intermédiaire d’un ou plusieurs des 3 MOI</a:t>
            </a:r>
            <a:r>
              <a:rPr lang="fr-FR" dirty="0" smtClean="0"/>
              <a:t>.</a:t>
            </a:r>
          </a:p>
          <a:p>
            <a:endParaRPr lang="fr-FR" dirty="0"/>
          </a:p>
          <a:p>
            <a:r>
              <a:rPr lang="fr-FR" dirty="0" smtClean="0"/>
              <a:t>Lorsque </a:t>
            </a:r>
            <a:r>
              <a:rPr lang="fr-FR" dirty="0"/>
              <a:t>nous émettons un message, nous exprimons un MOI, le  MOI solliciteur, </a:t>
            </a:r>
            <a:endParaRPr lang="fr-FR" dirty="0" smtClean="0"/>
          </a:p>
          <a:p>
            <a:endParaRPr lang="fr-FR" dirty="0" smtClean="0"/>
          </a:p>
          <a:p>
            <a:r>
              <a:rPr lang="fr-FR" dirty="0" smtClean="0"/>
              <a:t>le </a:t>
            </a:r>
            <a:r>
              <a:rPr lang="fr-FR" dirty="0"/>
              <a:t>destinataire du message exprime un MOI, le MOI sollicité, </a:t>
            </a:r>
            <a:endParaRPr lang="fr-FR" dirty="0" smtClean="0"/>
          </a:p>
          <a:p>
            <a:endParaRPr lang="fr-FR" dirty="0"/>
          </a:p>
          <a:p>
            <a:r>
              <a:rPr lang="fr-FR" dirty="0" smtClean="0"/>
              <a:t>Il </a:t>
            </a:r>
            <a:r>
              <a:rPr lang="fr-FR" dirty="0"/>
              <a:t>en résulte des communications, appelées « </a:t>
            </a:r>
            <a:r>
              <a:rPr lang="fr-FR" dirty="0" smtClean="0"/>
              <a:t>transactions »</a:t>
            </a:r>
          </a:p>
          <a:p>
            <a:endParaRPr lang="fr-FR" dirty="0"/>
          </a:p>
          <a:p>
            <a:endParaRPr lang="fr-FR" dirty="0" smtClean="0"/>
          </a:p>
          <a:p>
            <a:endParaRPr lang="fr-FR" dirty="0"/>
          </a:p>
          <a:p>
            <a:pPr algn="ctr"/>
            <a:r>
              <a:rPr lang="fr-FR" b="1" i="1" dirty="0" smtClean="0">
                <a:solidFill>
                  <a:srgbClr val="FF0000"/>
                </a:solidFill>
              </a:rPr>
              <a:t>Nous communiquons tous </a:t>
            </a:r>
            <a:r>
              <a:rPr lang="fr-FR" b="1" i="1" dirty="0">
                <a:solidFill>
                  <a:srgbClr val="FF0000"/>
                </a:solidFill>
              </a:rPr>
              <a:t>en fonction de </a:t>
            </a:r>
            <a:r>
              <a:rPr lang="fr-FR" b="1" i="1" dirty="0" smtClean="0">
                <a:solidFill>
                  <a:srgbClr val="FF0000"/>
                </a:solidFill>
              </a:rPr>
              <a:t>nos </a:t>
            </a:r>
            <a:r>
              <a:rPr lang="fr-FR" b="1" i="1" dirty="0">
                <a:solidFill>
                  <a:srgbClr val="FF0000"/>
                </a:solidFill>
              </a:rPr>
              <a:t>PAE et </a:t>
            </a:r>
            <a:r>
              <a:rPr lang="fr-FR" b="1" i="1" dirty="0" smtClean="0">
                <a:solidFill>
                  <a:srgbClr val="FF0000"/>
                </a:solidFill>
              </a:rPr>
              <a:t>des circonstances</a:t>
            </a:r>
            <a:endParaRPr lang="fr-FR" b="1" i="1" dirty="0" smtClean="0">
              <a:solidFill>
                <a:srgbClr val="FF0000"/>
              </a:solidFill>
            </a:endParaRPr>
          </a:p>
        </p:txBody>
      </p:sp>
    </p:spTree>
    <p:extLst>
      <p:ext uri="{BB962C8B-B14F-4D97-AF65-F5344CB8AC3E}">
        <p14:creationId xmlns:p14="http://schemas.microsoft.com/office/powerpoint/2010/main" val="2067075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b="1" dirty="0"/>
              <a:t>Comment fonctionnent les « transactions »</a:t>
            </a:r>
            <a:endParaRPr lang="fr-FR" sz="2000" dirty="0"/>
          </a:p>
        </p:txBody>
      </p:sp>
      <p:sp>
        <p:nvSpPr>
          <p:cNvPr id="3" name="Rectangle 2"/>
          <p:cNvSpPr/>
          <p:nvPr/>
        </p:nvSpPr>
        <p:spPr>
          <a:xfrm>
            <a:off x="180000" y="1039186"/>
            <a:ext cx="8964000" cy="2585323"/>
          </a:xfrm>
          <a:prstGeom prst="rect">
            <a:avLst/>
          </a:prstGeom>
        </p:spPr>
        <p:txBody>
          <a:bodyPr wrap="square">
            <a:spAutoFit/>
          </a:bodyPr>
          <a:lstStyle/>
          <a:p>
            <a:r>
              <a:rPr lang="fr-FR" dirty="0" smtClean="0"/>
              <a:t>Lors </a:t>
            </a:r>
            <a:r>
              <a:rPr lang="fr-FR" dirty="0"/>
              <a:t>de l’épreuve d’entretien pour l’entrée dans une </a:t>
            </a:r>
            <a:r>
              <a:rPr lang="fr-FR" dirty="0" smtClean="0"/>
              <a:t>grande école </a:t>
            </a:r>
            <a:r>
              <a:rPr lang="fr-FR" dirty="0"/>
              <a:t>commerciale, </a:t>
            </a:r>
            <a:r>
              <a:rPr lang="fr-FR" dirty="0" smtClean="0"/>
              <a:t>on pose aux candidats qui ont déjà des parcours solides une </a:t>
            </a:r>
            <a:r>
              <a:rPr lang="fr-FR" dirty="0"/>
              <a:t>question surprenante</a:t>
            </a:r>
            <a:r>
              <a:rPr lang="fr-FR" dirty="0" smtClean="0"/>
              <a:t>.</a:t>
            </a:r>
            <a:r>
              <a:rPr lang="fr-FR" dirty="0"/>
              <a:t> </a:t>
            </a:r>
            <a:endParaRPr lang="fr-FR" dirty="0" smtClean="0"/>
          </a:p>
          <a:p>
            <a:endParaRPr lang="fr-FR" dirty="0" smtClean="0"/>
          </a:p>
          <a:p>
            <a:pPr algn="just"/>
            <a:r>
              <a:rPr lang="fr-FR" i="1" dirty="0" smtClean="0">
                <a:solidFill>
                  <a:srgbClr val="FF0000"/>
                </a:solidFill>
              </a:rPr>
              <a:t>« la </a:t>
            </a:r>
            <a:r>
              <a:rPr lang="fr-FR" i="1" dirty="0">
                <a:solidFill>
                  <a:srgbClr val="FF0000"/>
                </a:solidFill>
              </a:rPr>
              <a:t>TRU (Société de transport des </a:t>
            </a:r>
            <a:r>
              <a:rPr lang="fr-FR" i="1" dirty="0" smtClean="0">
                <a:solidFill>
                  <a:srgbClr val="FF0000"/>
                </a:solidFill>
              </a:rPr>
              <a:t>résidus urbains</a:t>
            </a:r>
            <a:r>
              <a:rPr lang="fr-FR" i="1" dirty="0">
                <a:solidFill>
                  <a:srgbClr val="FF0000"/>
                </a:solidFill>
              </a:rPr>
              <a:t>) organise </a:t>
            </a:r>
            <a:r>
              <a:rPr lang="fr-FR" i="1" dirty="0" smtClean="0">
                <a:solidFill>
                  <a:srgbClr val="FF0000"/>
                </a:solidFill>
              </a:rPr>
              <a:t>fréquemment dans </a:t>
            </a:r>
            <a:r>
              <a:rPr lang="fr-FR" i="1" dirty="0">
                <a:solidFill>
                  <a:srgbClr val="FF0000"/>
                </a:solidFill>
              </a:rPr>
              <a:t>nos régions des concours de jets </a:t>
            </a:r>
            <a:r>
              <a:rPr lang="fr-FR" i="1" dirty="0" smtClean="0">
                <a:solidFill>
                  <a:srgbClr val="FF0000"/>
                </a:solidFill>
              </a:rPr>
              <a:t>d’ordures </a:t>
            </a:r>
            <a:r>
              <a:rPr lang="fr-FR" i="1" dirty="0">
                <a:solidFill>
                  <a:srgbClr val="FF0000"/>
                </a:solidFill>
              </a:rPr>
              <a:t>: concours de longueur, </a:t>
            </a:r>
            <a:r>
              <a:rPr lang="fr-FR" i="1" dirty="0" smtClean="0">
                <a:solidFill>
                  <a:srgbClr val="FF0000"/>
                </a:solidFill>
              </a:rPr>
              <a:t>de hauteur</a:t>
            </a:r>
            <a:r>
              <a:rPr lang="fr-FR" i="1" dirty="0">
                <a:solidFill>
                  <a:srgbClr val="FF0000"/>
                </a:solidFill>
              </a:rPr>
              <a:t>... </a:t>
            </a:r>
            <a:r>
              <a:rPr lang="fr-FR" i="1" dirty="0" smtClean="0">
                <a:solidFill>
                  <a:srgbClr val="FF0000"/>
                </a:solidFill>
              </a:rPr>
              <a:t>Pourriez-vous </a:t>
            </a:r>
            <a:r>
              <a:rPr lang="fr-FR" i="1" dirty="0">
                <a:solidFill>
                  <a:srgbClr val="FF0000"/>
                </a:solidFill>
              </a:rPr>
              <a:t>envisager d’y participer ? </a:t>
            </a:r>
            <a:r>
              <a:rPr lang="fr-FR" i="1" dirty="0" smtClean="0">
                <a:solidFill>
                  <a:srgbClr val="FF0000"/>
                </a:solidFill>
              </a:rPr>
              <a:t>»</a:t>
            </a:r>
          </a:p>
          <a:p>
            <a:pPr algn="just"/>
            <a:endParaRPr lang="fr-FR" i="1" dirty="0">
              <a:solidFill>
                <a:srgbClr val="FF0000"/>
              </a:solidFill>
            </a:endParaRPr>
          </a:p>
          <a:p>
            <a:pPr algn="just"/>
            <a:endParaRPr lang="fr-FR" i="1" dirty="0" smtClean="0">
              <a:solidFill>
                <a:srgbClr val="FF0000"/>
              </a:solidFill>
            </a:endParaRPr>
          </a:p>
          <a:p>
            <a:pPr algn="just"/>
            <a:r>
              <a:rPr lang="fr-FR" i="1" dirty="0" smtClean="0"/>
              <a:t>Et vous que répondriez-vous ?</a:t>
            </a:r>
            <a:endParaRPr lang="fr-FR" i="1" dirty="0"/>
          </a:p>
        </p:txBody>
      </p:sp>
    </p:spTree>
    <p:extLst>
      <p:ext uri="{BB962C8B-B14F-4D97-AF65-F5344CB8AC3E}">
        <p14:creationId xmlns:p14="http://schemas.microsoft.com/office/powerpoint/2010/main" val="256275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b="1" dirty="0"/>
              <a:t>Comment fonctionnent les « transactions »</a:t>
            </a:r>
            <a:endParaRPr lang="fr-FR" sz="2000" dirty="0"/>
          </a:p>
        </p:txBody>
      </p:sp>
      <p:sp>
        <p:nvSpPr>
          <p:cNvPr id="3" name="Rectangle 2"/>
          <p:cNvSpPr/>
          <p:nvPr/>
        </p:nvSpPr>
        <p:spPr>
          <a:xfrm>
            <a:off x="150406" y="1244151"/>
            <a:ext cx="8964000" cy="3293209"/>
          </a:xfrm>
          <a:prstGeom prst="rect">
            <a:avLst/>
          </a:prstGeom>
        </p:spPr>
        <p:txBody>
          <a:bodyPr wrap="square">
            <a:spAutoFit/>
          </a:bodyPr>
          <a:lstStyle/>
          <a:p>
            <a:r>
              <a:rPr lang="fr-FR" sz="1600" dirty="0" smtClean="0"/>
              <a:t>Voici quelques réponses :</a:t>
            </a:r>
          </a:p>
          <a:p>
            <a:endParaRPr lang="fr-FR" sz="1600" dirty="0"/>
          </a:p>
          <a:p>
            <a:r>
              <a:rPr lang="fr-FR" sz="1600" dirty="0" smtClean="0"/>
              <a:t>— Un </a:t>
            </a:r>
            <a:r>
              <a:rPr lang="fr-FR" sz="1600" dirty="0"/>
              <a:t>jeu aussi navrant ne saurait être proposé sérieusement ici !</a:t>
            </a:r>
          </a:p>
          <a:p>
            <a:pPr>
              <a:lnSpc>
                <a:spcPct val="200000"/>
              </a:lnSpc>
            </a:pPr>
            <a:r>
              <a:rPr lang="fr-FR" sz="1600" dirty="0"/>
              <a:t>— Qu’est-ce que je ne ferais pas pour entrer dans votre école !</a:t>
            </a:r>
          </a:p>
          <a:p>
            <a:pPr>
              <a:lnSpc>
                <a:spcPct val="200000"/>
              </a:lnSpc>
            </a:pPr>
            <a:r>
              <a:rPr lang="fr-FR" sz="1600" dirty="0"/>
              <a:t>— Je pense que cette question bizarre a pour but de vérifier si j’ai le sens de </a:t>
            </a:r>
            <a:r>
              <a:rPr lang="fr-FR" sz="1600" dirty="0" smtClean="0"/>
              <a:t>l’humour, j’en </a:t>
            </a:r>
            <a:r>
              <a:rPr lang="fr-FR" sz="1600" dirty="0"/>
              <a:t>ai.</a:t>
            </a:r>
          </a:p>
          <a:p>
            <a:pPr>
              <a:lnSpc>
                <a:spcPct val="200000"/>
              </a:lnSpc>
            </a:pPr>
            <a:r>
              <a:rPr lang="fr-FR" sz="1600" dirty="0"/>
              <a:t>— Qu’est-ce qu’on gagne ?</a:t>
            </a:r>
          </a:p>
          <a:p>
            <a:pPr>
              <a:lnSpc>
                <a:spcPct val="200000"/>
              </a:lnSpc>
            </a:pPr>
            <a:r>
              <a:rPr lang="fr-FR" sz="1600" dirty="0"/>
              <a:t>— Si cela peut vous faire plaisir !</a:t>
            </a:r>
          </a:p>
          <a:p>
            <a:pPr>
              <a:lnSpc>
                <a:spcPct val="200000"/>
              </a:lnSpc>
            </a:pPr>
            <a:r>
              <a:rPr lang="fr-FR" sz="1600" dirty="0"/>
              <a:t>— Et vous, vous joueriez, vous ?</a:t>
            </a:r>
            <a:endParaRPr lang="fr-FR" sz="1600" i="1" dirty="0">
              <a:solidFill>
                <a:srgbClr val="FF0000"/>
              </a:solidFill>
            </a:endParaRPr>
          </a:p>
        </p:txBody>
      </p:sp>
    </p:spTree>
    <p:extLst>
      <p:ext uri="{BB962C8B-B14F-4D97-AF65-F5344CB8AC3E}">
        <p14:creationId xmlns:p14="http://schemas.microsoft.com/office/powerpoint/2010/main" val="417614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3"/>
          </p:nvPr>
        </p:nvSpPr>
        <p:spPr>
          <a:xfrm>
            <a:off x="329613" y="36575"/>
            <a:ext cx="8605587" cy="808211"/>
          </a:xfrm>
        </p:spPr>
        <p:txBody>
          <a:bodyPr>
            <a:noAutofit/>
          </a:bodyPr>
          <a:lstStyle/>
          <a:p>
            <a:r>
              <a:rPr lang="fr-FR" sz="2000" dirty="0" smtClean="0"/>
              <a:t>2 Communiquer par la transaction</a:t>
            </a:r>
          </a:p>
          <a:p>
            <a:r>
              <a:rPr lang="fr-FR" sz="2000" b="1" dirty="0"/>
              <a:t>Comment fonctionnent les « transactions »</a:t>
            </a:r>
            <a:endParaRPr lang="fr-FR" sz="2000" dirty="0"/>
          </a:p>
        </p:txBody>
      </p:sp>
      <p:sp>
        <p:nvSpPr>
          <p:cNvPr id="3" name="Rectangle 2"/>
          <p:cNvSpPr/>
          <p:nvPr/>
        </p:nvSpPr>
        <p:spPr>
          <a:xfrm>
            <a:off x="150406" y="1244151"/>
            <a:ext cx="8964000" cy="2554545"/>
          </a:xfrm>
          <a:prstGeom prst="rect">
            <a:avLst/>
          </a:prstGeom>
        </p:spPr>
        <p:txBody>
          <a:bodyPr wrap="square">
            <a:spAutoFit/>
          </a:bodyPr>
          <a:lstStyle/>
          <a:p>
            <a:pPr algn="just"/>
            <a:r>
              <a:rPr lang="fr-FR" sz="1600" dirty="0"/>
              <a:t>Chacun utilise des ornières transactionnelles en fonction de son PAE et </a:t>
            </a:r>
            <a:r>
              <a:rPr lang="fr-FR" sz="1600" dirty="0" smtClean="0"/>
              <a:t>des circonstances</a:t>
            </a:r>
            <a:r>
              <a:rPr lang="fr-FR" sz="1600" dirty="0"/>
              <a:t>. </a:t>
            </a:r>
            <a:endParaRPr lang="fr-FR" sz="1600" dirty="0" smtClean="0"/>
          </a:p>
          <a:p>
            <a:pPr algn="just"/>
            <a:endParaRPr lang="fr-FR" sz="1600" dirty="0" smtClean="0"/>
          </a:p>
          <a:p>
            <a:pPr algn="just"/>
            <a:r>
              <a:rPr lang="fr-FR" sz="1600" dirty="0" smtClean="0"/>
              <a:t>L’un </a:t>
            </a:r>
            <a:r>
              <a:rPr lang="fr-FR" sz="1600" dirty="0"/>
              <a:t>des intérêts de connaître le PAE, c’est qu’il permettra de considérer </a:t>
            </a:r>
            <a:r>
              <a:rPr lang="fr-FR" sz="1600" dirty="0" smtClean="0"/>
              <a:t>qu’une transaction</a:t>
            </a:r>
            <a:r>
              <a:rPr lang="fr-FR" sz="1600" dirty="0"/>
              <a:t>, unité de base des relations humaines, est une relation entre deux </a:t>
            </a:r>
            <a:r>
              <a:rPr lang="fr-FR" sz="1600" dirty="0" smtClean="0"/>
              <a:t>PAE branchés </a:t>
            </a:r>
            <a:r>
              <a:rPr lang="fr-FR" sz="1600" dirty="0"/>
              <a:t>ou pas sur la même longueur d’ondes</a:t>
            </a:r>
            <a:r>
              <a:rPr lang="fr-FR" sz="1600" dirty="0" smtClean="0"/>
              <a:t>.</a:t>
            </a:r>
          </a:p>
          <a:p>
            <a:pPr algn="just"/>
            <a:endParaRPr lang="fr-FR" sz="1600" dirty="0"/>
          </a:p>
          <a:p>
            <a:pPr algn="just"/>
            <a:r>
              <a:rPr lang="fr-FR" sz="1600" dirty="0"/>
              <a:t>Une relation est une chaîne de </a:t>
            </a:r>
            <a:r>
              <a:rPr lang="fr-FR" sz="1600" dirty="0" smtClean="0"/>
              <a:t>transactions. Le </a:t>
            </a:r>
            <a:r>
              <a:rPr lang="fr-FR" sz="1600" dirty="0"/>
              <a:t>mot « transaction » suppose un échange au sens « </a:t>
            </a:r>
            <a:r>
              <a:rPr lang="fr-FR" sz="1600" dirty="0" smtClean="0"/>
              <a:t>aller-retour </a:t>
            </a:r>
            <a:r>
              <a:rPr lang="fr-FR" sz="1600" dirty="0"/>
              <a:t>» mais aussi au </a:t>
            </a:r>
            <a:r>
              <a:rPr lang="fr-FR" sz="1600" dirty="0" smtClean="0"/>
              <a:t>sens économique </a:t>
            </a:r>
            <a:r>
              <a:rPr lang="fr-FR" sz="1600" dirty="0"/>
              <a:t>; la balance de l’échange détermine la nature du contrat relationnel</a:t>
            </a:r>
            <a:r>
              <a:rPr lang="fr-FR" sz="1600" dirty="0" smtClean="0"/>
              <a:t>.</a:t>
            </a:r>
          </a:p>
          <a:p>
            <a:pPr algn="just"/>
            <a:endParaRPr lang="fr-FR" sz="1600" dirty="0"/>
          </a:p>
          <a:p>
            <a:pPr algn="just"/>
            <a:r>
              <a:rPr lang="fr-FR" sz="1600" dirty="0"/>
              <a:t>Les états du moi s’attirent ou se repoussent comme les pôles d’un aimant.</a:t>
            </a:r>
            <a:endParaRPr lang="fr-FR" sz="1600" i="1" dirty="0">
              <a:solidFill>
                <a:srgbClr val="FF0000"/>
              </a:solidFill>
            </a:endParaRPr>
          </a:p>
        </p:txBody>
      </p:sp>
    </p:spTree>
    <p:extLst>
      <p:ext uri="{BB962C8B-B14F-4D97-AF65-F5344CB8AC3E}">
        <p14:creationId xmlns:p14="http://schemas.microsoft.com/office/powerpoint/2010/main" val="3772391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SINESS_PC.potx" id="{BAFF1E8F-C020-4019-A3CB-49C21C7085B6}" vid="{52D4BC55-2C62-42F5-8F27-D3E87096B17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9C92F6-C5F8-482F-AC56-6D57797396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business - Thème Abstrait</Template>
  <TotalTime>0</TotalTime>
  <Words>1730</Words>
  <Application>Microsoft Office PowerPoint</Application>
  <PresentationFormat>Affichage à l'écran (16:9)</PresentationFormat>
  <Paragraphs>340</Paragraphs>
  <Slides>24</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24</vt:i4>
      </vt:variant>
    </vt:vector>
  </HeadingPairs>
  <TitlesOfParts>
    <vt:vector size="36" baseType="lpstr">
      <vt:lpstr>ＭＳ Ｐゴシック</vt:lpstr>
      <vt:lpstr>Arial</vt:lpstr>
      <vt:lpstr>Arial-BoldMT</vt:lpstr>
      <vt:lpstr>Calibri</vt:lpstr>
      <vt:lpstr>Segoe UI</vt:lpstr>
      <vt:lpstr>Segoe UI Black</vt:lpstr>
      <vt:lpstr>Segoe UI Semilight</vt:lpstr>
      <vt:lpstr>SegoeBook</vt:lpstr>
      <vt:lpstr>Symbol</vt:lpstr>
      <vt:lpstr>Times New Roman</vt:lpstr>
      <vt:lpstr>TimesNewRomanPSMT</vt:lpstr>
      <vt:lpstr>Thème Office</vt:lpstr>
      <vt:lpstr>L’analyse transactionnelle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2016-04-07T07:32:43Z</dcterms:created>
  <dcterms:modified xsi:type="dcterms:W3CDTF">2016-10-04T13:00:46Z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TC043347429991</vt:lpwstr>
  </property>
</Properties>
</file>