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73" r:id="rId3"/>
    <p:sldId id="257" r:id="rId4"/>
    <p:sldId id="258" r:id="rId5"/>
    <p:sldId id="275" r:id="rId6"/>
    <p:sldId id="267" r:id="rId7"/>
    <p:sldId id="260" r:id="rId8"/>
    <p:sldId id="261" r:id="rId9"/>
    <p:sldId id="269" r:id="rId10"/>
    <p:sldId id="276" r:id="rId11"/>
    <p:sldId id="277" r:id="rId12"/>
    <p:sldId id="278" r:id="rId1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9"/>
    <p:restoredTop sz="62611"/>
  </p:normalViewPr>
  <p:slideViewPr>
    <p:cSldViewPr snapToGrid="0" snapToObjects="1">
      <p:cViewPr>
        <p:scale>
          <a:sx n="50" d="100"/>
          <a:sy n="50" d="100"/>
        </p:scale>
        <p:origin x="2792" y="2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9BFCBD-4B8C-AF4D-A780-F07CB951940A}" type="datetimeFigureOut">
              <a:rPr lang="fr-FR" smtClean="0"/>
              <a:t>03/11/2016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00E071-E92A-BB43-9CA9-D4B1F8E96EE9}" type="slidenum">
              <a:rPr lang="fr-FR" smtClean="0"/>
              <a:t>‹#›</a:t>
            </a:fld>
            <a:endParaRPr lang="fr-FR"/>
          </a:p>
        </p:txBody>
      </p:sp>
    </p:spTree>
    <p:extLst>
      <p:ext uri="{BB962C8B-B14F-4D97-AF65-F5344CB8AC3E}">
        <p14:creationId xmlns:p14="http://schemas.microsoft.com/office/powerpoint/2010/main" val="4243492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3CCD6-4937-9243-8C2B-7CA6047CD354}" type="datetimeFigureOut">
              <a:rPr lang="fr-FR" smtClean="0"/>
              <a:t>03/11/2016</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7615C-A64F-B048-88AA-22A397D2A001}" type="slidenum">
              <a:rPr lang="fr-FR" smtClean="0"/>
              <a:t>‹#›</a:t>
            </a:fld>
            <a:endParaRPr lang="fr-FR"/>
          </a:p>
        </p:txBody>
      </p:sp>
    </p:spTree>
    <p:extLst>
      <p:ext uri="{BB962C8B-B14F-4D97-AF65-F5344CB8AC3E}">
        <p14:creationId xmlns:p14="http://schemas.microsoft.com/office/powerpoint/2010/main" val="165608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Titre</a:t>
            </a:r>
            <a:r>
              <a:rPr lang="fr-FR" baseline="0" dirty="0" smtClean="0"/>
              <a:t> + Sommaire (1: généralités, 2: Définitions, 3: Pour/contre, 4: les religions, 5: recommandations, 6: cas pratiques)</a:t>
            </a:r>
            <a:endParaRPr lang="fr-FR" dirty="0"/>
          </a:p>
        </p:txBody>
      </p:sp>
      <p:sp>
        <p:nvSpPr>
          <p:cNvPr id="4" name="Espace réservé du numéro de diapositive 3"/>
          <p:cNvSpPr>
            <a:spLocks noGrp="1"/>
          </p:cNvSpPr>
          <p:nvPr>
            <p:ph type="sldNum" sz="quarter" idx="10"/>
          </p:nvPr>
        </p:nvSpPr>
        <p:spPr/>
        <p:txBody>
          <a:bodyPr/>
          <a:lstStyle/>
          <a:p>
            <a:fld id="{A637615C-A64F-B048-88AA-22A397D2A001}" type="slidenum">
              <a:rPr lang="fr-FR" smtClean="0"/>
              <a:t>1</a:t>
            </a:fld>
            <a:endParaRPr lang="fr-FR"/>
          </a:p>
        </p:txBody>
      </p:sp>
    </p:spTree>
    <p:extLst>
      <p:ext uri="{BB962C8B-B14F-4D97-AF65-F5344CB8AC3E}">
        <p14:creationId xmlns:p14="http://schemas.microsoft.com/office/powerpoint/2010/main" val="1713735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637615C-A64F-B048-88AA-22A397D2A001}" type="slidenum">
              <a:rPr lang="fr-FR" smtClean="0"/>
              <a:t>10</a:t>
            </a:fld>
            <a:endParaRPr lang="fr-FR"/>
          </a:p>
        </p:txBody>
      </p:sp>
    </p:spTree>
    <p:extLst>
      <p:ext uri="{BB962C8B-B14F-4D97-AF65-F5344CB8AC3E}">
        <p14:creationId xmlns:p14="http://schemas.microsoft.com/office/powerpoint/2010/main" val="115160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Quid</a:t>
            </a:r>
            <a:r>
              <a:rPr lang="fr-FR" sz="1200" kern="1200" baseline="0" dirty="0" smtClean="0">
                <a:solidFill>
                  <a:schemeClr val="tx1"/>
                </a:solidFill>
                <a:effectLst/>
                <a:latin typeface="+mn-lt"/>
                <a:ea typeface="+mn-ea"/>
                <a:cs typeface="+mn-cs"/>
              </a:rPr>
              <a:t> des </a:t>
            </a:r>
            <a:r>
              <a:rPr lang="fr-FR" sz="1200" kern="1200" baseline="0" dirty="0" err="1" smtClean="0">
                <a:solidFill>
                  <a:schemeClr val="tx1"/>
                </a:solidFill>
                <a:effectLst/>
                <a:latin typeface="+mn-lt"/>
                <a:ea typeface="+mn-ea"/>
                <a:cs typeface="+mn-cs"/>
              </a:rPr>
              <a:t>orexigènes</a:t>
            </a:r>
            <a:r>
              <a:rPr lang="fr-FR" sz="1200" kern="1200" baseline="0" dirty="0" smtClean="0">
                <a:solidFill>
                  <a:schemeClr val="tx1"/>
                </a:solidFill>
                <a:effectLst/>
                <a:latin typeface="+mn-lt"/>
                <a:ea typeface="+mn-ea"/>
                <a:cs typeface="+mn-cs"/>
              </a:rPr>
              <a:t>?</a:t>
            </a:r>
          </a:p>
          <a:p>
            <a:r>
              <a:rPr lang="fr-FR" sz="1200" kern="1200" baseline="0" dirty="0" smtClean="0">
                <a:solidFill>
                  <a:schemeClr val="tx1"/>
                </a:solidFill>
                <a:effectLst/>
                <a:latin typeface="+mn-lt"/>
                <a:ea typeface="+mn-ea"/>
                <a:cs typeface="+mn-cs"/>
              </a:rPr>
              <a:t/>
            </a:r>
            <a:br>
              <a:rPr lang="fr-FR" sz="1200" kern="1200" baseline="0" dirty="0" smtClean="0">
                <a:solidFill>
                  <a:schemeClr val="tx1"/>
                </a:solidFill>
                <a:effectLst/>
                <a:latin typeface="+mn-lt"/>
                <a:ea typeface="+mn-ea"/>
                <a:cs typeface="+mn-cs"/>
              </a:rPr>
            </a:br>
            <a:r>
              <a:rPr lang="fr-FR" sz="1200" kern="1200" baseline="0" dirty="0" smtClean="0">
                <a:solidFill>
                  <a:schemeClr val="tx1"/>
                </a:solidFill>
                <a:effectLst/>
                <a:latin typeface="+mn-lt"/>
                <a:ea typeface="+mn-ea"/>
                <a:cs typeface="+mn-cs"/>
              </a:rPr>
              <a:t>Ils vont être indiqués e</a:t>
            </a:r>
            <a:r>
              <a:rPr lang="fr-FR" sz="1200" kern="1200" dirty="0" smtClean="0">
                <a:solidFill>
                  <a:schemeClr val="tx1"/>
                </a:solidFill>
                <a:effectLst/>
                <a:latin typeface="+mn-lt"/>
                <a:ea typeface="+mn-ea"/>
                <a:cs typeface="+mn-cs"/>
              </a:rPr>
              <a:t>n situation palliative ou palliative </a:t>
            </a:r>
            <a:r>
              <a:rPr lang="fr-FR" sz="1200" kern="1200" dirty="0" err="1" smtClean="0">
                <a:solidFill>
                  <a:schemeClr val="tx1"/>
                </a:solidFill>
                <a:effectLst/>
                <a:latin typeface="+mn-lt"/>
                <a:ea typeface="+mn-ea"/>
                <a:cs typeface="+mn-cs"/>
              </a:rPr>
              <a:t>avancée</a:t>
            </a:r>
            <a:r>
              <a:rPr lang="fr-FR" sz="1200" kern="1200" dirty="0" smtClean="0">
                <a:solidFill>
                  <a:schemeClr val="tx1"/>
                </a:solidFill>
                <a:effectLst/>
                <a:latin typeface="+mn-lt"/>
                <a:ea typeface="+mn-ea"/>
                <a:cs typeface="+mn-cs"/>
              </a:rPr>
              <a:t>, pour améliorer la QV des patients dénutris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pour lesquels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la PDP est </a:t>
            </a:r>
            <a:r>
              <a:rPr lang="fr-FR" sz="1200" kern="1200" dirty="0" err="1" smtClean="0">
                <a:solidFill>
                  <a:schemeClr val="tx1"/>
                </a:solidFill>
                <a:effectLst/>
                <a:latin typeface="+mn-lt"/>
                <a:ea typeface="+mn-ea"/>
                <a:cs typeface="+mn-cs"/>
              </a:rPr>
              <a:t>préjudiciable</a:t>
            </a:r>
            <a:r>
              <a:rPr lang="fr-FR" sz="1200" kern="1200" dirty="0" smtClean="0">
                <a:solidFill>
                  <a:schemeClr val="tx1"/>
                </a:solidFill>
                <a:effectLst/>
                <a:latin typeface="+mn-lt"/>
                <a:ea typeface="+mn-ea"/>
                <a:cs typeface="+mn-cs"/>
              </a:rPr>
              <a:t> à</a:t>
            </a:r>
            <a:r>
              <a:rPr lang="fr-FR" sz="1200" kern="1200" baseline="0" dirty="0" smtClean="0">
                <a:solidFill>
                  <a:schemeClr val="tx1"/>
                </a:solidFill>
                <a:effectLst/>
                <a:latin typeface="+mn-lt"/>
                <a:ea typeface="+mn-ea"/>
                <a:cs typeface="+mn-cs"/>
              </a:rPr>
              <a:t> leur</a:t>
            </a:r>
            <a:r>
              <a:rPr lang="fr-FR" sz="1200" kern="1200" dirty="0" smtClean="0">
                <a:solidFill>
                  <a:schemeClr val="tx1"/>
                </a:solidFill>
                <a:effectLst/>
                <a:latin typeface="+mn-lt"/>
                <a:ea typeface="+mn-ea"/>
                <a:cs typeface="+mn-cs"/>
              </a:rPr>
              <a:t> projet de vie ou qui se plaignent</a:t>
            </a:r>
            <a:r>
              <a:rPr lang="fr-FR" sz="1200" kern="1200" baseline="0" dirty="0" smtClean="0">
                <a:solidFill>
                  <a:schemeClr val="tx1"/>
                </a:solidFill>
                <a:effectLst/>
                <a:latin typeface="+mn-lt"/>
                <a:ea typeface="+mn-ea"/>
                <a:cs typeface="+mn-cs"/>
              </a:rPr>
              <a:t> de moins manger. Le traitement </a:t>
            </a:r>
            <a:r>
              <a:rPr lang="fr-FR" sz="1200" kern="1200" dirty="0" err="1" smtClean="0">
                <a:solidFill>
                  <a:schemeClr val="tx1"/>
                </a:solidFill>
                <a:effectLst/>
                <a:latin typeface="+mn-lt"/>
                <a:ea typeface="+mn-ea"/>
                <a:cs typeface="+mn-cs"/>
              </a:rPr>
              <a:t>orexigène</a:t>
            </a:r>
            <a:r>
              <a:rPr lang="fr-FR" sz="1200" kern="1200" dirty="0" smtClean="0">
                <a:solidFill>
                  <a:schemeClr val="tx1"/>
                </a:solidFill>
                <a:effectLst/>
                <a:latin typeface="+mn-lt"/>
                <a:ea typeface="+mn-ea"/>
                <a:cs typeface="+mn-cs"/>
              </a:rPr>
              <a:t> sera instauré</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en </a:t>
            </a:r>
            <a:r>
              <a:rPr lang="fr-FR" sz="1200" kern="1200" dirty="0" err="1" smtClean="0">
                <a:solidFill>
                  <a:schemeClr val="tx1"/>
                </a:solidFill>
                <a:effectLst/>
                <a:latin typeface="+mn-lt"/>
                <a:ea typeface="+mn-ea"/>
                <a:cs typeface="+mn-cs"/>
              </a:rPr>
              <a:t>parallèle</a:t>
            </a:r>
            <a:r>
              <a:rPr lang="fr-FR" sz="1200" kern="1200" dirty="0" smtClean="0">
                <a:solidFill>
                  <a:schemeClr val="tx1"/>
                </a:solidFill>
                <a:effectLst/>
                <a:latin typeface="+mn-lt"/>
                <a:ea typeface="+mn-ea"/>
                <a:cs typeface="+mn-cs"/>
              </a:rPr>
              <a:t> des mesures </a:t>
            </a:r>
            <a:r>
              <a:rPr lang="fr-FR" sz="1200" kern="1200" dirty="0" err="1" smtClean="0">
                <a:solidFill>
                  <a:schemeClr val="tx1"/>
                </a:solidFill>
                <a:effectLst/>
                <a:latin typeface="+mn-lt"/>
                <a:ea typeface="+mn-ea"/>
                <a:cs typeface="+mn-cs"/>
              </a:rPr>
              <a:t>diététiques</a:t>
            </a:r>
            <a:r>
              <a:rPr lang="fr-FR" sz="1200" kern="1200" dirty="0" smtClean="0">
                <a:solidFill>
                  <a:schemeClr val="tx1"/>
                </a:solidFill>
                <a:effectLst/>
                <a:latin typeface="+mn-lt"/>
                <a:ea typeface="+mn-ea"/>
                <a:cs typeface="+mn-cs"/>
              </a:rPr>
              <a:t> et de la </a:t>
            </a:r>
            <a:r>
              <a:rPr lang="fr-FR" sz="1200" kern="1200" dirty="0" err="1" smtClean="0">
                <a:solidFill>
                  <a:schemeClr val="tx1"/>
                </a:solidFill>
                <a:effectLst/>
                <a:latin typeface="+mn-lt"/>
                <a:ea typeface="+mn-ea"/>
                <a:cs typeface="+mn-cs"/>
              </a:rPr>
              <a:t>complémentation</a:t>
            </a:r>
            <a:r>
              <a:rPr lang="fr-FR" sz="1200" kern="1200" dirty="0" smtClean="0">
                <a:solidFill>
                  <a:schemeClr val="tx1"/>
                </a:solidFill>
                <a:effectLst/>
                <a:latin typeface="+mn-lt"/>
                <a:ea typeface="+mn-ea"/>
                <a:cs typeface="+mn-cs"/>
              </a:rPr>
              <a:t> nutritionnelle orale </a:t>
            </a:r>
            <a:r>
              <a:rPr lang="fr-FR" sz="1200" b="0" i="1" kern="1200" dirty="0" smtClean="0">
                <a:solidFill>
                  <a:schemeClr val="tx1"/>
                </a:solidFill>
                <a:effectLst/>
                <a:latin typeface="+mn-lt"/>
                <a:ea typeface="+mn-ea"/>
                <a:cs typeface="+mn-cs"/>
              </a:rPr>
              <a:t>(avis d’experts). </a:t>
            </a:r>
            <a:br>
              <a:rPr lang="fr-FR" sz="1200" b="0" i="1" kern="1200" dirty="0" smtClean="0">
                <a:solidFill>
                  <a:schemeClr val="tx1"/>
                </a:solidFill>
                <a:effectLst/>
                <a:latin typeface="+mn-lt"/>
                <a:ea typeface="+mn-ea"/>
                <a:cs typeface="+mn-cs"/>
              </a:rPr>
            </a:br>
            <a:r>
              <a:rPr lang="fr-FR" sz="1200" b="0" i="1" kern="1200" dirty="0" smtClean="0">
                <a:solidFill>
                  <a:schemeClr val="tx1"/>
                </a:solidFill>
                <a:effectLst/>
                <a:latin typeface="+mn-lt"/>
                <a:ea typeface="+mn-ea"/>
                <a:cs typeface="+mn-cs"/>
              </a:rPr>
              <a:t>Les deux</a:t>
            </a:r>
            <a:r>
              <a:rPr lang="fr-FR" sz="1200" b="0" i="1" kern="1200" baseline="0" dirty="0" smtClean="0">
                <a:solidFill>
                  <a:schemeClr val="tx1"/>
                </a:solidFill>
                <a:effectLst/>
                <a:latin typeface="+mn-lt"/>
                <a:ea typeface="+mn-ea"/>
                <a:cs typeface="+mn-cs"/>
              </a:rPr>
              <a:t> médicaments utilisables sont </a:t>
            </a:r>
            <a:r>
              <a:rPr lang="fr-FR" sz="1200" kern="1200" dirty="0" smtClean="0">
                <a:solidFill>
                  <a:schemeClr val="tx1"/>
                </a:solidFill>
                <a:effectLst/>
                <a:latin typeface="+mn-lt"/>
                <a:ea typeface="+mn-ea"/>
                <a:cs typeface="+mn-cs"/>
              </a:rPr>
              <a:t>l’</a:t>
            </a:r>
            <a:r>
              <a:rPr lang="fr-FR" sz="1200" kern="1200" dirty="0" err="1" smtClean="0">
                <a:solidFill>
                  <a:schemeClr val="tx1"/>
                </a:solidFill>
                <a:effectLst/>
                <a:latin typeface="+mn-lt"/>
                <a:ea typeface="+mn-ea"/>
                <a:cs typeface="+mn-cs"/>
              </a:rPr>
              <a:t>acétate</a:t>
            </a:r>
            <a:r>
              <a:rPr lang="fr-FR" sz="1200" kern="1200" dirty="0" smtClean="0">
                <a:solidFill>
                  <a:schemeClr val="tx1"/>
                </a:solidFill>
                <a:effectLst/>
                <a:latin typeface="+mn-lt"/>
                <a:ea typeface="+mn-ea"/>
                <a:cs typeface="+mn-cs"/>
              </a:rPr>
              <a:t> de </a:t>
            </a:r>
            <a:r>
              <a:rPr lang="fr-FR" sz="1200" kern="1200" dirty="0" err="1" smtClean="0">
                <a:solidFill>
                  <a:schemeClr val="tx1"/>
                </a:solidFill>
                <a:effectLst/>
                <a:latin typeface="+mn-lt"/>
                <a:ea typeface="+mn-ea"/>
                <a:cs typeface="+mn-cs"/>
              </a:rPr>
              <a:t>mégestrol</a:t>
            </a:r>
            <a:r>
              <a:rPr lang="fr-FR" sz="1200" kern="1200" dirty="0" smtClean="0">
                <a:solidFill>
                  <a:schemeClr val="tx1"/>
                </a:solidFill>
                <a:effectLst/>
                <a:latin typeface="+mn-lt"/>
                <a:ea typeface="+mn-ea"/>
                <a:cs typeface="+mn-cs"/>
              </a:rPr>
              <a:t> utilisable</a:t>
            </a:r>
            <a:r>
              <a:rPr lang="fr-FR" sz="1200" kern="1200" baseline="0" dirty="0" smtClean="0">
                <a:solidFill>
                  <a:schemeClr val="tx1"/>
                </a:solidFill>
                <a:effectLst/>
                <a:latin typeface="+mn-lt"/>
                <a:ea typeface="+mn-ea"/>
                <a:cs typeface="+mn-cs"/>
              </a:rPr>
              <a:t> à 160 à 480 mg/j, </a:t>
            </a:r>
            <a:r>
              <a:rPr lang="fr-FR" sz="1200" kern="1200" dirty="0" smtClean="0">
                <a:solidFill>
                  <a:schemeClr val="tx1"/>
                </a:solidFill>
                <a:effectLst/>
                <a:latin typeface="+mn-lt"/>
                <a:ea typeface="+mn-ea"/>
                <a:cs typeface="+mn-cs"/>
              </a:rPr>
              <a:t>ou l’</a:t>
            </a:r>
            <a:r>
              <a:rPr lang="fr-FR" sz="1200" kern="1200" dirty="0" err="1" smtClean="0">
                <a:solidFill>
                  <a:schemeClr val="tx1"/>
                </a:solidFill>
                <a:effectLst/>
                <a:latin typeface="+mn-lt"/>
                <a:ea typeface="+mn-ea"/>
                <a:cs typeface="+mn-cs"/>
              </a:rPr>
              <a:t>acétate</a:t>
            </a:r>
            <a:r>
              <a:rPr lang="fr-FR" sz="1200" kern="1200" dirty="0" smtClean="0">
                <a:solidFill>
                  <a:schemeClr val="tx1"/>
                </a:solidFill>
                <a:effectLst/>
                <a:latin typeface="+mn-lt"/>
                <a:ea typeface="+mn-ea"/>
                <a:cs typeface="+mn-cs"/>
              </a:rPr>
              <a:t> de </a:t>
            </a:r>
            <a:r>
              <a:rPr lang="fr-FR" sz="1200" kern="1200" dirty="0" err="1" smtClean="0">
                <a:solidFill>
                  <a:schemeClr val="tx1"/>
                </a:solidFill>
                <a:effectLst/>
                <a:latin typeface="+mn-lt"/>
                <a:ea typeface="+mn-ea"/>
                <a:cs typeface="+mn-cs"/>
              </a:rPr>
              <a:t>médroxyprogestérone</a:t>
            </a:r>
            <a:r>
              <a:rPr lang="fr-FR" sz="1200" kern="1200" dirty="0" smtClean="0">
                <a:solidFill>
                  <a:schemeClr val="tx1"/>
                </a:solidFill>
                <a:effectLst/>
                <a:latin typeface="+mn-lt"/>
                <a:ea typeface="+mn-ea"/>
                <a:cs typeface="+mn-cs"/>
              </a:rPr>
              <a:t> </a:t>
            </a:r>
            <a:r>
              <a:rPr lang="fr-FR" sz="1200" b="0" i="1" kern="1200" dirty="0" smtClean="0">
                <a:solidFill>
                  <a:schemeClr val="tx1"/>
                </a:solidFill>
                <a:effectLst/>
                <a:latin typeface="+mn-lt"/>
                <a:ea typeface="+mn-ea"/>
                <a:cs typeface="+mn-cs"/>
              </a:rPr>
              <a:t>à</a:t>
            </a:r>
            <a:r>
              <a:rPr lang="fr-FR" sz="1200" b="0" i="1" kern="1200" baseline="0" dirty="0" smtClean="0">
                <a:solidFill>
                  <a:schemeClr val="tx1"/>
                </a:solidFill>
                <a:effectLst/>
                <a:latin typeface="+mn-lt"/>
                <a:ea typeface="+mn-ea"/>
                <a:cs typeface="+mn-cs"/>
              </a:rPr>
              <a:t> 500 à 1000 mg/j </a:t>
            </a:r>
            <a:r>
              <a:rPr lang="fr-FR" sz="1200" kern="1200" dirty="0" smtClean="0">
                <a:solidFill>
                  <a:schemeClr val="tx1"/>
                </a:solidFill>
                <a:effectLst/>
                <a:latin typeface="+mn-lt"/>
                <a:ea typeface="+mn-ea"/>
                <a:cs typeface="+mn-cs"/>
              </a:rPr>
              <a:t>en traitement de moyenne </a:t>
            </a:r>
            <a:r>
              <a:rPr lang="fr-FR" sz="1200" kern="1200" dirty="0" err="1" smtClean="0">
                <a:solidFill>
                  <a:schemeClr val="tx1"/>
                </a:solidFill>
                <a:effectLst/>
                <a:latin typeface="+mn-lt"/>
                <a:ea typeface="+mn-ea"/>
                <a:cs typeface="+mn-cs"/>
              </a:rPr>
              <a:t>durée</a:t>
            </a:r>
            <a:r>
              <a:rPr lang="fr-FR" sz="1200" kern="1200" dirty="0" smtClean="0">
                <a:solidFill>
                  <a:schemeClr val="tx1"/>
                </a:solidFill>
                <a:effectLst/>
                <a:latin typeface="+mn-lt"/>
                <a:ea typeface="+mn-ea"/>
                <a:cs typeface="+mn-cs"/>
              </a:rPr>
              <a:t> </a:t>
            </a:r>
            <a:r>
              <a:rPr lang="fr-FR" sz="1200" b="0" i="1" kern="1200" dirty="0" smtClean="0">
                <a:solidFill>
                  <a:schemeClr val="tx1"/>
                </a:solidFill>
                <a:effectLst/>
                <a:latin typeface="+mn-lt"/>
                <a:ea typeface="+mn-ea"/>
                <a:cs typeface="+mn-cs"/>
              </a:rPr>
              <a:t>(2 à 3 mois)</a:t>
            </a:r>
            <a:r>
              <a:rPr lang="fr-FR" sz="1200" b="0" i="0" kern="1200" dirty="0" smtClean="0">
                <a:solidFill>
                  <a:schemeClr val="tx1"/>
                </a:solidFill>
                <a:effectLst/>
                <a:latin typeface="+mn-lt"/>
                <a:ea typeface="+mn-ea"/>
                <a:cs typeface="+mn-cs"/>
              </a:rPr>
              <a:t>;</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Les corticoïdes sont utilisables </a:t>
            </a:r>
            <a:r>
              <a:rPr lang="fr-FR" sz="1200" kern="1200" dirty="0" smtClean="0">
                <a:solidFill>
                  <a:schemeClr val="tx1"/>
                </a:solidFill>
                <a:effectLst/>
                <a:latin typeface="+mn-lt"/>
                <a:ea typeface="+mn-ea"/>
                <a:cs typeface="+mn-cs"/>
              </a:rPr>
              <a:t>en traitement de courte </a:t>
            </a:r>
            <a:r>
              <a:rPr lang="fr-FR" sz="1200" kern="1200" dirty="0" err="1" smtClean="0">
                <a:solidFill>
                  <a:schemeClr val="tx1"/>
                </a:solidFill>
                <a:effectLst/>
                <a:latin typeface="+mn-lt"/>
                <a:ea typeface="+mn-ea"/>
                <a:cs typeface="+mn-cs"/>
              </a:rPr>
              <a:t>durée</a:t>
            </a:r>
            <a:r>
              <a:rPr lang="fr-FR" sz="1200" kern="1200" dirty="0" smtClean="0">
                <a:solidFill>
                  <a:schemeClr val="tx1"/>
                </a:solidFill>
                <a:effectLst/>
                <a:latin typeface="+mn-lt"/>
                <a:ea typeface="+mn-ea"/>
                <a:cs typeface="+mn-cs"/>
              </a:rPr>
              <a:t> </a:t>
            </a:r>
            <a:r>
              <a:rPr lang="fr-FR" sz="1200" b="0" i="1" kern="1200" dirty="0" smtClean="0">
                <a:solidFill>
                  <a:schemeClr val="tx1"/>
                </a:solidFill>
                <a:effectLst/>
                <a:latin typeface="+mn-lt"/>
                <a:ea typeface="+mn-ea"/>
                <a:cs typeface="+mn-cs"/>
              </a:rPr>
              <a:t>(2 semaines).</a:t>
            </a:r>
            <a:r>
              <a:rPr lang="fr-FR" sz="1200" b="0" i="1" kern="1200" baseline="0" dirty="0" smtClean="0">
                <a:solidFill>
                  <a:schemeClr val="tx1"/>
                </a:solidFill>
                <a:effectLst/>
                <a:latin typeface="+mn-lt"/>
                <a:ea typeface="+mn-ea"/>
                <a:cs typeface="+mn-cs"/>
              </a:rPr>
              <a:t> On pourra utiliser par exemple de la prednisone</a:t>
            </a:r>
            <a:r>
              <a:rPr lang="fr-FR" sz="1200" b="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 une dose initiale entre 30 et 60 mg par jour </a:t>
            </a:r>
            <a:r>
              <a:rPr lang="fr-FR" sz="1200" b="0" i="1" kern="1200" dirty="0" smtClean="0">
                <a:solidFill>
                  <a:schemeClr val="tx1"/>
                </a:solidFill>
                <a:effectLst/>
                <a:latin typeface="+mn-lt"/>
                <a:ea typeface="+mn-ea"/>
                <a:cs typeface="+mn-cs"/>
              </a:rPr>
              <a:t>(0,5 à 1 mg.kg-1 par jour) (ou de </a:t>
            </a:r>
            <a:r>
              <a:rPr lang="fr-FR" sz="1200" b="0" i="1" kern="1200" dirty="0" err="1" smtClean="0">
                <a:solidFill>
                  <a:schemeClr val="tx1"/>
                </a:solidFill>
                <a:effectLst/>
                <a:latin typeface="+mn-lt"/>
                <a:ea typeface="+mn-ea"/>
                <a:cs typeface="+mn-cs"/>
              </a:rPr>
              <a:t>dexaméthasone</a:t>
            </a:r>
            <a:r>
              <a:rPr lang="fr-FR" sz="1200" b="0" i="1" kern="1200" dirty="0" smtClean="0">
                <a:solidFill>
                  <a:schemeClr val="tx1"/>
                </a:solidFill>
                <a:effectLst/>
                <a:latin typeface="+mn-lt"/>
                <a:ea typeface="+mn-ea"/>
                <a:cs typeface="+mn-cs"/>
              </a:rPr>
              <a:t> 4 à 8 mg par jour) (avis d’experts) </a:t>
            </a:r>
            <a:r>
              <a:rPr lang="fr-FR" sz="1200" kern="1200" dirty="0" smtClean="0">
                <a:solidFill>
                  <a:schemeClr val="tx1"/>
                </a:solidFill>
                <a:effectLst/>
                <a:latin typeface="+mn-lt"/>
                <a:ea typeface="+mn-ea"/>
                <a:cs typeface="+mn-cs"/>
              </a:rPr>
              <a:t>avec </a:t>
            </a:r>
            <a:r>
              <a:rPr lang="fr-FR" sz="1200" kern="1200" dirty="0" err="1" smtClean="0">
                <a:solidFill>
                  <a:schemeClr val="tx1"/>
                </a:solidFill>
                <a:effectLst/>
                <a:latin typeface="+mn-lt"/>
                <a:ea typeface="+mn-ea"/>
                <a:cs typeface="+mn-cs"/>
              </a:rPr>
              <a:t>nécessaire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réévaluation</a:t>
            </a:r>
            <a:r>
              <a:rPr lang="fr-FR" sz="1200" kern="1200" dirty="0" smtClean="0">
                <a:solidFill>
                  <a:schemeClr val="tx1"/>
                </a:solidFill>
                <a:effectLst/>
                <a:latin typeface="+mn-lt"/>
                <a:ea typeface="+mn-ea"/>
                <a:cs typeface="+mn-cs"/>
              </a:rPr>
              <a:t> pour une poursuite du traitement n’</a:t>
            </a:r>
            <a:r>
              <a:rPr lang="fr-FR" sz="1200" kern="1200" dirty="0" err="1" smtClean="0">
                <a:solidFill>
                  <a:schemeClr val="tx1"/>
                </a:solidFill>
                <a:effectLst/>
                <a:latin typeface="+mn-lt"/>
                <a:ea typeface="+mn-ea"/>
                <a:cs typeface="+mn-cs"/>
              </a:rPr>
              <a:t>excédant</a:t>
            </a:r>
            <a:r>
              <a:rPr lang="fr-FR" sz="1200" kern="1200" dirty="0" smtClean="0">
                <a:solidFill>
                  <a:schemeClr val="tx1"/>
                </a:solidFill>
                <a:effectLst/>
                <a:latin typeface="+mn-lt"/>
                <a:ea typeface="+mn-ea"/>
                <a:cs typeface="+mn-cs"/>
              </a:rPr>
              <a:t> pas 4 semaines.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637615C-A64F-B048-88AA-22A397D2A001}" type="slidenum">
              <a:rPr lang="fr-FR" smtClean="0"/>
              <a:t>11</a:t>
            </a:fld>
            <a:endParaRPr lang="fr-FR"/>
          </a:p>
        </p:txBody>
      </p:sp>
    </p:spTree>
    <p:extLst>
      <p:ext uri="{BB962C8B-B14F-4D97-AF65-F5344CB8AC3E}">
        <p14:creationId xmlns:p14="http://schemas.microsoft.com/office/powerpoint/2010/main" val="1200964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A</a:t>
            </a:r>
            <a:r>
              <a:rPr lang="fr-FR" sz="1200" kern="1200" baseline="0" dirty="0" smtClean="0">
                <a:solidFill>
                  <a:schemeClr val="tx1"/>
                </a:solidFill>
                <a:effectLst/>
                <a:latin typeface="+mn-lt"/>
                <a:ea typeface="+mn-ea"/>
                <a:cs typeface="+mn-cs"/>
              </a:rPr>
              <a:t> présent nous allons finir par ce qui est le plus sujet au questionnement, à savoir la place de l’alimentation artificielle.</a:t>
            </a:r>
            <a:br>
              <a:rPr lang="fr-FR" sz="1200" kern="1200" baseline="0" dirty="0" smtClean="0">
                <a:solidFill>
                  <a:schemeClr val="tx1"/>
                </a:solidFill>
                <a:effectLst/>
                <a:latin typeface="+mn-lt"/>
                <a:ea typeface="+mn-ea"/>
                <a:cs typeface="+mn-cs"/>
              </a:rPr>
            </a:br>
            <a:r>
              <a:rPr lang="fr-FR" sz="1200" kern="1200" baseline="0" dirty="0" smtClean="0">
                <a:solidFill>
                  <a:schemeClr val="tx1"/>
                </a:solidFill>
                <a:effectLst/>
                <a:latin typeface="+mn-lt"/>
                <a:ea typeface="+mn-ea"/>
                <a:cs typeface="+mn-cs"/>
              </a:rPr>
              <a:t/>
            </a:r>
            <a:br>
              <a:rPr lang="fr-FR" sz="1200" kern="1200" baseline="0" dirty="0" smtClean="0">
                <a:solidFill>
                  <a:schemeClr val="tx1"/>
                </a:solidFill>
                <a:effectLst/>
                <a:latin typeface="+mn-lt"/>
                <a:ea typeface="+mn-ea"/>
                <a:cs typeface="+mn-cs"/>
              </a:rPr>
            </a:br>
            <a:r>
              <a:rPr lang="fr-FR" sz="1200" kern="1200" baseline="0" dirty="0" smtClean="0">
                <a:solidFill>
                  <a:schemeClr val="tx1"/>
                </a:solidFill>
                <a:effectLst/>
                <a:latin typeface="+mn-lt"/>
                <a:ea typeface="+mn-ea"/>
                <a:cs typeface="+mn-cs"/>
              </a:rPr>
              <a:t>Cette dernière ne doit être introduite que pour améliorer la QV des patients en permettant de corriger les symptômes qui sont liés à la dénutrition. Elle n’est pas systématique. Les patients avec un état nutritionnel normal et des apports suffisants ne doivent pas systématiquement être supplémentés. Egalement, la mise en route d’une nutrition artificielle n’est pas recommandée si l’espérance de vie du patient est inférieure à 3 mois et si le patient est très altéré (OMS &gt; 3). Dans ce cas, il est nécessaire d’avoir une discussion multidisciplinaire, dont la décision sera notée dans le dossier médical du patient.</a:t>
            </a:r>
            <a:br>
              <a:rPr lang="fr-FR" sz="1200" kern="1200" baseline="0" dirty="0" smtClean="0">
                <a:solidFill>
                  <a:schemeClr val="tx1"/>
                </a:solidFill>
                <a:effectLst/>
                <a:latin typeface="+mn-lt"/>
                <a:ea typeface="+mn-ea"/>
                <a:cs typeface="+mn-cs"/>
              </a:rPr>
            </a:br>
            <a:r>
              <a:rPr lang="fr-FR" sz="1200" kern="1200" baseline="0" dirty="0" smtClean="0">
                <a:solidFill>
                  <a:schemeClr val="tx1"/>
                </a:solidFill>
                <a:effectLst/>
                <a:latin typeface="+mn-lt"/>
                <a:ea typeface="+mn-ea"/>
                <a:cs typeface="+mn-cs"/>
              </a:rPr>
              <a:t/>
            </a:r>
            <a:br>
              <a:rPr lang="fr-FR" sz="1200" kern="1200" baseline="0" dirty="0" smtClean="0">
                <a:solidFill>
                  <a:schemeClr val="tx1"/>
                </a:solidFill>
                <a:effectLst/>
                <a:latin typeface="+mn-lt"/>
                <a:ea typeface="+mn-ea"/>
                <a:cs typeface="+mn-cs"/>
              </a:rPr>
            </a:br>
            <a:r>
              <a:rPr lang="fr-FR" sz="1200" kern="1200" baseline="0" dirty="0" smtClean="0">
                <a:solidFill>
                  <a:schemeClr val="tx1"/>
                </a:solidFill>
                <a:effectLst/>
                <a:latin typeface="+mn-lt"/>
                <a:ea typeface="+mn-ea"/>
                <a:cs typeface="+mn-cs"/>
              </a:rPr>
              <a:t>Lorsque la nutrition artificielle est recommandée, la voie entérale reste la voie de prédilection. On utilisera une SNG lorsque la durée sera inférieure à 3 semaines, ou une gastrostomie pour des durées plus longues. La pose de gastrostomie devra se faire à distance d’une CT pour diminuer le risque infectieux. Bien évidemment il sera nécessaire d’avoir une discussion au cas par cas et notamment avec le patient. L’utilisation de la voie entérale suppose que le tube digestif est utilisable et accessible. </a:t>
            </a:r>
          </a:p>
          <a:p>
            <a:r>
              <a:rPr lang="fr-FR" sz="1200" kern="1200" baseline="0" dirty="0" smtClean="0">
                <a:solidFill>
                  <a:schemeClr val="tx1"/>
                </a:solidFill>
                <a:effectLst/>
                <a:latin typeface="+mn-lt"/>
                <a:ea typeface="+mn-ea"/>
                <a:cs typeface="+mn-cs"/>
              </a:rPr>
              <a:t/>
            </a:r>
            <a:br>
              <a:rPr lang="fr-FR" sz="1200" kern="1200" baseline="0" dirty="0" smtClean="0">
                <a:solidFill>
                  <a:schemeClr val="tx1"/>
                </a:solidFill>
                <a:effectLst/>
                <a:latin typeface="+mn-lt"/>
                <a:ea typeface="+mn-ea"/>
                <a:cs typeface="+mn-cs"/>
              </a:rPr>
            </a:br>
            <a:r>
              <a:rPr lang="fr-FR" sz="1200" kern="1200" baseline="0" dirty="0" smtClean="0">
                <a:solidFill>
                  <a:schemeClr val="tx1"/>
                </a:solidFill>
                <a:effectLst/>
                <a:latin typeface="+mn-lt"/>
                <a:ea typeface="+mn-ea"/>
                <a:cs typeface="+mn-cs"/>
              </a:rPr>
              <a:t>Dans le cas contraire, on aura recours à la NPE en favorisant les perfusions discontinues et en évitant de perfuser les jours de CT pour diminuer le risque infectieux.</a:t>
            </a:r>
            <a:br>
              <a:rPr lang="fr-FR" sz="1200" kern="1200" baseline="0" dirty="0" smtClean="0">
                <a:solidFill>
                  <a:schemeClr val="tx1"/>
                </a:solidFill>
                <a:effectLst/>
                <a:latin typeface="+mn-lt"/>
                <a:ea typeface="+mn-ea"/>
                <a:cs typeface="+mn-cs"/>
              </a:rPr>
            </a:br>
            <a:r>
              <a:rPr lang="fr-FR" sz="1200" kern="1200" baseline="0" dirty="0" smtClean="0">
                <a:solidFill>
                  <a:schemeClr val="tx1"/>
                </a:solidFill>
                <a:effectLst/>
                <a:latin typeface="+mn-lt"/>
                <a:ea typeface="+mn-ea"/>
                <a:cs typeface="+mn-cs"/>
              </a:rPr>
              <a:t/>
            </a:r>
            <a:br>
              <a:rPr lang="fr-FR" sz="1200" kern="1200" baseline="0" dirty="0" smtClean="0">
                <a:solidFill>
                  <a:schemeClr val="tx1"/>
                </a:solidFill>
                <a:effectLst/>
                <a:latin typeface="+mn-lt"/>
                <a:ea typeface="+mn-ea"/>
                <a:cs typeface="+mn-cs"/>
              </a:rPr>
            </a:br>
            <a:r>
              <a:rPr lang="fr-FR" sz="1200" kern="1200" baseline="0" dirty="0" smtClean="0">
                <a:solidFill>
                  <a:schemeClr val="tx1"/>
                </a:solidFill>
                <a:effectLst/>
                <a:latin typeface="+mn-lt"/>
                <a:ea typeface="+mn-ea"/>
                <a:cs typeface="+mn-cs"/>
              </a:rPr>
              <a:t>En oncologie on se souviendra que les besoins sont de 30 à 35 kcal/kg/jour.</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Dans tous les cas, si une nutrition artificielle est mise en place, une </a:t>
            </a:r>
            <a:r>
              <a:rPr lang="fr-FR" sz="1200" kern="1200" dirty="0" err="1" smtClean="0">
                <a:solidFill>
                  <a:schemeClr val="tx1"/>
                </a:solidFill>
                <a:effectLst/>
                <a:latin typeface="+mn-lt"/>
                <a:ea typeface="+mn-ea"/>
                <a:cs typeface="+mn-cs"/>
              </a:rPr>
              <a:t>réévaluation</a:t>
            </a:r>
            <a:r>
              <a:rPr lang="fr-FR" sz="1200" kern="1200" dirty="0" smtClean="0">
                <a:solidFill>
                  <a:schemeClr val="tx1"/>
                </a:solidFill>
                <a:effectLst/>
                <a:latin typeface="+mn-lt"/>
                <a:ea typeface="+mn-ea"/>
                <a:cs typeface="+mn-cs"/>
              </a:rPr>
              <a:t> 15 jours </a:t>
            </a:r>
            <a:r>
              <a:rPr lang="fr-FR" sz="1200" kern="1200" dirty="0" err="1" smtClean="0">
                <a:solidFill>
                  <a:schemeClr val="tx1"/>
                </a:solidFill>
                <a:effectLst/>
                <a:latin typeface="+mn-lt"/>
                <a:ea typeface="+mn-ea"/>
                <a:cs typeface="+mn-cs"/>
              </a:rPr>
              <a:t>après</a:t>
            </a:r>
            <a:r>
              <a:rPr lang="fr-FR" sz="1200" kern="1200" dirty="0" smtClean="0">
                <a:solidFill>
                  <a:schemeClr val="tx1"/>
                </a:solidFill>
                <a:effectLst/>
                <a:latin typeface="+mn-lt"/>
                <a:ea typeface="+mn-ea"/>
                <a:cs typeface="+mn-cs"/>
              </a:rPr>
              <a:t> est </a:t>
            </a:r>
            <a:r>
              <a:rPr lang="fr-FR" sz="1200" kern="1200" dirty="0" err="1" smtClean="0">
                <a:solidFill>
                  <a:schemeClr val="tx1"/>
                </a:solidFill>
                <a:effectLst/>
                <a:latin typeface="+mn-lt"/>
                <a:ea typeface="+mn-ea"/>
                <a:cs typeface="+mn-cs"/>
              </a:rPr>
              <a:t>recommandée</a:t>
            </a:r>
            <a:r>
              <a:rPr lang="fr-FR" sz="1200" kern="1200" dirty="0" smtClean="0">
                <a:solidFill>
                  <a:schemeClr val="tx1"/>
                </a:solidFill>
                <a:effectLst/>
                <a:latin typeface="+mn-lt"/>
                <a:ea typeface="+mn-ea"/>
                <a:cs typeface="+mn-cs"/>
              </a:rPr>
              <a:t> </a:t>
            </a:r>
            <a:r>
              <a:rPr lang="fr-FR" sz="1200" b="0" i="1" kern="1200" dirty="0" smtClean="0">
                <a:solidFill>
                  <a:schemeClr val="tx1"/>
                </a:solidFill>
                <a:effectLst/>
                <a:latin typeface="+mn-lt"/>
                <a:ea typeface="+mn-ea"/>
                <a:cs typeface="+mn-cs"/>
              </a:rPr>
              <a:t>(avis d’experts). </a:t>
            </a:r>
            <a:endParaRPr lang="fr-FR" dirty="0"/>
          </a:p>
        </p:txBody>
      </p:sp>
      <p:sp>
        <p:nvSpPr>
          <p:cNvPr id="4" name="Espace réservé du numéro de diapositive 3"/>
          <p:cNvSpPr>
            <a:spLocks noGrp="1"/>
          </p:cNvSpPr>
          <p:nvPr>
            <p:ph type="sldNum" sz="quarter" idx="10"/>
          </p:nvPr>
        </p:nvSpPr>
        <p:spPr/>
        <p:txBody>
          <a:bodyPr/>
          <a:lstStyle/>
          <a:p>
            <a:fld id="{A637615C-A64F-B048-88AA-22A397D2A001}" type="slidenum">
              <a:rPr lang="fr-FR" smtClean="0"/>
              <a:t>12</a:t>
            </a:fld>
            <a:endParaRPr lang="fr-FR"/>
          </a:p>
        </p:txBody>
      </p:sp>
    </p:spTree>
    <p:extLst>
      <p:ext uri="{BB962C8B-B14F-4D97-AF65-F5344CB8AC3E}">
        <p14:creationId xmlns:p14="http://schemas.microsoft.com/office/powerpoint/2010/main" val="128135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u="sng" dirty="0" smtClean="0"/>
              <a:t>Définition: </a:t>
            </a:r>
            <a:r>
              <a:rPr lang="fr-FR" dirty="0" smtClean="0"/>
              <a:t/>
            </a:r>
            <a:br>
              <a:rPr lang="fr-FR" dirty="0" smtClean="0"/>
            </a:br>
            <a:r>
              <a:rPr lang="fr-FR" dirty="0" smtClean="0"/>
              <a:t>- Anorexie:</a:t>
            </a:r>
            <a:r>
              <a:rPr lang="fr-FR" baseline="0" dirty="0" smtClean="0"/>
              <a:t> perte appétit</a:t>
            </a:r>
          </a:p>
          <a:p>
            <a:r>
              <a:rPr lang="fr-FR" baseline="0" dirty="0" smtClean="0"/>
              <a:t>- Cachexie: AEG + amaigrissement qui mène à la </a:t>
            </a:r>
            <a:r>
              <a:rPr lang="fr-FR" baseline="0" dirty="0" err="1" smtClean="0"/>
              <a:t>sarcopénie</a:t>
            </a:r>
            <a:r>
              <a:rPr lang="fr-FR" baseline="0" dirty="0" smtClean="0"/>
              <a:t/>
            </a:r>
            <a:br>
              <a:rPr lang="fr-FR" baseline="0" dirty="0" smtClean="0"/>
            </a:br>
            <a:r>
              <a:rPr lang="fr-FR" baseline="0" dirty="0" smtClean="0"/>
              <a:t/>
            </a:r>
            <a:br>
              <a:rPr lang="fr-FR" baseline="0" dirty="0" smtClean="0"/>
            </a:br>
            <a:r>
              <a:rPr lang="fr-FR" baseline="0" dirty="0" smtClean="0"/>
              <a:t>Mauvais pronostic en terme de survie, notamment en pathologie cancéreuse mais toutes causes (perte réserve fonctionnelle).</a:t>
            </a:r>
            <a:br>
              <a:rPr lang="fr-FR" baseline="0" dirty="0" smtClean="0"/>
            </a:br>
            <a:r>
              <a:rPr lang="fr-FR" baseline="0" dirty="0" smtClean="0"/>
              <a:t/>
            </a:r>
            <a:br>
              <a:rPr lang="fr-FR" baseline="0" dirty="0" smtClean="0"/>
            </a:br>
            <a:r>
              <a:rPr lang="fr-FR" baseline="0" dirty="0" smtClean="0"/>
              <a:t/>
            </a:r>
            <a:br>
              <a:rPr lang="fr-FR" baseline="0" dirty="0" smtClean="0"/>
            </a:br>
            <a:r>
              <a:rPr lang="fr-FR" baseline="0" dirty="0" smtClean="0"/>
              <a:t>L’anorexie est un symptôme fréquent en oncologie. On estime environ que 50% et même 65% des patients en phase avancés de cancer présentent une diminution des apports alimentaires.</a:t>
            </a:r>
            <a:br>
              <a:rPr lang="fr-FR" baseline="0" dirty="0" smtClean="0"/>
            </a:br>
            <a:r>
              <a:rPr lang="fr-FR" baseline="0" dirty="0" smtClean="0"/>
              <a:t>Les causes de l’anorexie sont multiples: le syndrome d’anorexie cachexie lié au cancer, les douleurs, les atteintes buccales qui entrainent une baisse de l’appétit.</a:t>
            </a:r>
            <a:br>
              <a:rPr lang="fr-FR" baseline="0" dirty="0" smtClean="0"/>
            </a:br>
            <a:r>
              <a:rPr lang="fr-FR" baseline="0" dirty="0" smtClean="0"/>
              <a:t>L’alimentation jouit dans notre société de représentations multiples, avec une forte valeur symbolique. Nous verrons par la suite pourquoi il n’est pas si simple de l’arrêter.</a:t>
            </a:r>
            <a:br>
              <a:rPr lang="fr-FR" baseline="0" dirty="0" smtClean="0"/>
            </a:br>
            <a:r>
              <a:rPr lang="fr-FR" baseline="0" dirty="0" smtClean="0"/>
              <a:t>Mais aussi, pour les soignants eux-mêmes l’alimentation n’est pas un soin, un traitement comme un autre et son arrêt peut être mal vécu par les membres d’une équipe.</a:t>
            </a:r>
            <a:br>
              <a:rPr lang="fr-FR" baseline="0" dirty="0" smtClean="0"/>
            </a:br>
            <a:r>
              <a:rPr lang="fr-FR" baseline="0" dirty="0" smtClean="0"/>
              <a:t>Enfin nous savons que la cachexie est un facteur de mauvais pronostic de survie, et que la déshydratation accélère la fin de vie.</a:t>
            </a:r>
            <a:br>
              <a:rPr lang="fr-FR" baseline="0" dirty="0" smtClean="0"/>
            </a:br>
            <a:r>
              <a:rPr lang="fr-FR" baseline="0" dirty="0" smtClean="0"/>
              <a:t>Il serait plus simple de laisser l’alimentation et l’hydratation jusqu’au bout. Cependant, le faut-il? </a:t>
            </a:r>
            <a:br>
              <a:rPr lang="fr-FR" baseline="0" dirty="0" smtClean="0"/>
            </a:br>
            <a:r>
              <a:rPr lang="fr-FR" baseline="0" dirty="0" smtClean="0"/>
              <a:t/>
            </a:r>
            <a:br>
              <a:rPr lang="fr-FR" baseline="0" dirty="0" smtClean="0"/>
            </a:br>
            <a:r>
              <a:rPr lang="fr-FR" baseline="0" dirty="0" smtClean="0"/>
              <a:t/>
            </a:r>
            <a:br>
              <a:rPr lang="fr-FR" baseline="0" dirty="0" smtClean="0"/>
            </a:br>
            <a:endParaRPr lang="fr-FR" dirty="0"/>
          </a:p>
        </p:txBody>
      </p:sp>
      <p:sp>
        <p:nvSpPr>
          <p:cNvPr id="4" name="Espace réservé du numéro de diapositive 3"/>
          <p:cNvSpPr>
            <a:spLocks noGrp="1"/>
          </p:cNvSpPr>
          <p:nvPr>
            <p:ph type="sldNum" sz="quarter" idx="10"/>
          </p:nvPr>
        </p:nvSpPr>
        <p:spPr/>
        <p:txBody>
          <a:bodyPr/>
          <a:lstStyle/>
          <a:p>
            <a:fld id="{A637615C-A64F-B048-88AA-22A397D2A001}" type="slidenum">
              <a:rPr lang="fr-FR" smtClean="0"/>
              <a:t>2</a:t>
            </a:fld>
            <a:endParaRPr lang="fr-FR"/>
          </a:p>
        </p:txBody>
      </p:sp>
    </p:spTree>
    <p:extLst>
      <p:ext uri="{BB962C8B-B14F-4D97-AF65-F5344CB8AC3E}">
        <p14:creationId xmlns:p14="http://schemas.microsoft.com/office/powerpoint/2010/main" val="122224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a:t>
            </a:r>
            <a:r>
              <a:rPr lang="fr-FR" b="1" dirty="0" smtClean="0"/>
              <a:t>phase palliative : </a:t>
            </a:r>
            <a:r>
              <a:rPr lang="fr-FR" dirty="0" smtClean="0"/>
              <a:t>la maladie ne peut être guérie mais stabilisée. Les objectifs des traitements vont être d’améliorer</a:t>
            </a:r>
            <a:r>
              <a:rPr lang="fr-FR" baseline="0" dirty="0" smtClean="0"/>
              <a:t> la survie.</a:t>
            </a:r>
          </a:p>
          <a:p>
            <a:endParaRPr lang="fr-FR" dirty="0" smtClean="0"/>
          </a:p>
          <a:p>
            <a:r>
              <a:rPr lang="fr-FR" dirty="0" smtClean="0"/>
              <a:t>La </a:t>
            </a:r>
            <a:r>
              <a:rPr lang="fr-FR" b="1" dirty="0" smtClean="0"/>
              <a:t>phase palliative avancée: </a:t>
            </a:r>
            <a:r>
              <a:rPr lang="fr-FR" dirty="0" smtClean="0"/>
              <a:t>la maladie progresse rapidement malgré d’</a:t>
            </a:r>
            <a:r>
              <a:rPr lang="fr-FR" dirty="0" err="1" smtClean="0"/>
              <a:t>éventuels</a:t>
            </a:r>
            <a:r>
              <a:rPr lang="fr-FR" dirty="0" smtClean="0"/>
              <a:t> traitements. Le délai se compte généralement en mois. L’amélioration de la qualité de vie sera recherchée</a:t>
            </a:r>
            <a:r>
              <a:rPr lang="fr-FR" baseline="0" dirty="0" smtClean="0"/>
              <a:t> par les traitements.</a:t>
            </a:r>
            <a:br>
              <a:rPr lang="fr-FR" baseline="0" dirty="0" smtClean="0"/>
            </a:br>
            <a:endParaRPr lang="fr-FR" dirty="0" smtClean="0"/>
          </a:p>
          <a:p>
            <a:r>
              <a:rPr lang="fr-FR" dirty="0" smtClean="0"/>
              <a:t>La </a:t>
            </a:r>
            <a:r>
              <a:rPr lang="fr-FR" b="1" dirty="0" smtClean="0"/>
              <a:t>phase terminale: </a:t>
            </a:r>
            <a:r>
              <a:rPr lang="fr-FR" dirty="0" smtClean="0"/>
              <a:t>le décès est attendu dans le </a:t>
            </a:r>
            <a:r>
              <a:rPr lang="fr-FR" i="0" dirty="0" smtClean="0"/>
              <a:t>mois. Les traitements</a:t>
            </a:r>
            <a:r>
              <a:rPr lang="fr-FR" i="0" baseline="0" dirty="0" smtClean="0"/>
              <a:t> seront introduits pour soulager les symptômes d’inconfort.</a:t>
            </a:r>
            <a:br>
              <a:rPr lang="fr-FR" i="0" baseline="0" dirty="0" smtClean="0"/>
            </a:br>
            <a:endParaRPr lang="fr-FR" i="0" dirty="0" smtClean="0"/>
          </a:p>
          <a:p>
            <a:r>
              <a:rPr lang="fr-FR" dirty="0" smtClean="0"/>
              <a:t>En sachant que les soignants</a:t>
            </a:r>
            <a:r>
              <a:rPr lang="fr-FR" baseline="0" dirty="0" smtClean="0"/>
              <a:t> surestiment l’espérance de vie des malades en phase avancée de cancer dans 45% des cas</a:t>
            </a:r>
            <a:r>
              <a:rPr lang="fr-FR" baseline="0" dirty="0" smtClean="0"/>
              <a:t>.</a:t>
            </a:r>
            <a:endParaRPr lang="fr-FR" baseline="0" dirty="0" smtClean="0"/>
          </a:p>
        </p:txBody>
      </p:sp>
      <p:sp>
        <p:nvSpPr>
          <p:cNvPr id="4" name="Espace réservé du numéro de diapositive 3"/>
          <p:cNvSpPr>
            <a:spLocks noGrp="1"/>
          </p:cNvSpPr>
          <p:nvPr>
            <p:ph type="sldNum" sz="quarter" idx="10"/>
          </p:nvPr>
        </p:nvSpPr>
        <p:spPr/>
        <p:txBody>
          <a:bodyPr/>
          <a:lstStyle/>
          <a:p>
            <a:fld id="{A637615C-A64F-B048-88AA-22A397D2A001}" type="slidenum">
              <a:rPr lang="fr-FR" smtClean="0"/>
              <a:t>3</a:t>
            </a:fld>
            <a:endParaRPr lang="fr-FR"/>
          </a:p>
        </p:txBody>
      </p:sp>
    </p:spTree>
    <p:extLst>
      <p:ext uri="{BB962C8B-B14F-4D97-AF65-F5344CB8AC3E}">
        <p14:creationId xmlns:p14="http://schemas.microsoft.com/office/powerpoint/2010/main" val="10212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b="1" u="sng" dirty="0" smtClean="0"/>
              <a:t>Les représentations</a:t>
            </a:r>
            <a:r>
              <a:rPr lang="fr-FR" b="1" u="sng" baseline="0" dirty="0" smtClean="0"/>
              <a:t> de l’alimentation</a:t>
            </a:r>
          </a:p>
          <a:p>
            <a:pPr algn="l"/>
            <a:r>
              <a:rPr lang="fr-FR" b="1" baseline="0" dirty="0" smtClean="0"/>
              <a:t/>
            </a:r>
            <a:br>
              <a:rPr lang="fr-FR" b="1" baseline="0" dirty="0" smtClean="0"/>
            </a:br>
            <a:r>
              <a:rPr lang="fr-FR" b="1" dirty="0" smtClean="0"/>
              <a:t>Croissance</a:t>
            </a:r>
            <a:r>
              <a:rPr lang="fr-FR" dirty="0" smtClean="0"/>
              <a:t>: premier lien avec la mère, la tétée, manger pour grandir, avoir des forces</a:t>
            </a:r>
          </a:p>
          <a:p>
            <a:pPr algn="l"/>
            <a:r>
              <a:rPr lang="fr-FR" dirty="0" smtClean="0"/>
              <a:t/>
            </a:r>
            <a:br>
              <a:rPr lang="fr-FR" dirty="0" smtClean="0"/>
            </a:br>
            <a:r>
              <a:rPr lang="fr-FR" b="1" dirty="0" smtClean="0"/>
              <a:t>Social</a:t>
            </a:r>
            <a:r>
              <a:rPr lang="fr-FR" dirty="0" smtClean="0"/>
              <a:t>: repas de famille, repas d’affaires</a:t>
            </a:r>
            <a:br>
              <a:rPr lang="fr-FR" dirty="0" smtClean="0"/>
            </a:br>
            <a:endParaRPr lang="fr-FR" dirty="0" smtClean="0"/>
          </a:p>
          <a:p>
            <a:pPr algn="l"/>
            <a:r>
              <a:rPr lang="fr-FR" dirty="0" smtClean="0"/>
              <a:t>Alimentation</a:t>
            </a:r>
            <a:r>
              <a:rPr lang="fr-FR" b="1" dirty="0" smtClean="0"/>
              <a:t> plaisir </a:t>
            </a:r>
            <a:r>
              <a:rPr lang="fr-FR" dirty="0" smtClean="0"/>
              <a:t>des sens </a:t>
            </a:r>
          </a:p>
          <a:p>
            <a:pPr algn="l"/>
            <a:r>
              <a:rPr lang="fr-FR" dirty="0" smtClean="0"/>
              <a:t/>
            </a:r>
            <a:br>
              <a:rPr lang="fr-FR" dirty="0" smtClean="0"/>
            </a:br>
            <a:r>
              <a:rPr lang="fr-FR" b="1" dirty="0" smtClean="0"/>
              <a:t>Image</a:t>
            </a:r>
            <a:r>
              <a:rPr lang="fr-FR" dirty="0" smtClean="0"/>
              <a:t> du corps, notamment dans le monde occidental</a:t>
            </a:r>
            <a:r>
              <a:rPr lang="fr-FR" baseline="0" dirty="0" smtClean="0"/>
              <a:t> avec la notion de </a:t>
            </a:r>
            <a:r>
              <a:rPr lang="fr-FR" dirty="0" smtClean="0"/>
              <a:t>manger sain</a:t>
            </a:r>
            <a:br>
              <a:rPr lang="fr-FR" dirty="0" smtClean="0"/>
            </a:br>
            <a:r>
              <a:rPr lang="fr-FR" dirty="0" smtClean="0"/>
              <a:t/>
            </a:r>
            <a:br>
              <a:rPr lang="fr-FR" dirty="0" smtClean="0"/>
            </a:br>
            <a:r>
              <a:rPr lang="fr-FR" b="1" dirty="0" smtClean="0"/>
              <a:t>Religieux</a:t>
            </a:r>
            <a:r>
              <a:rPr lang="fr-FR" dirty="0" smtClean="0"/>
              <a:t>: donner à manger à celui qui a faim</a:t>
            </a:r>
            <a:br>
              <a:rPr lang="fr-FR" dirty="0" smtClean="0"/>
            </a:br>
            <a:r>
              <a:rPr lang="fr-FR" dirty="0" smtClean="0"/>
              <a:t/>
            </a:r>
            <a:br>
              <a:rPr lang="fr-FR" dirty="0" smtClean="0"/>
            </a:br>
            <a:r>
              <a:rPr lang="fr-FR" b="1" dirty="0" smtClean="0"/>
              <a:t>Dénutrition</a:t>
            </a:r>
            <a:r>
              <a:rPr lang="fr-FR" dirty="0" smtClean="0"/>
              <a:t>: camps de concentration, Afrique</a:t>
            </a:r>
          </a:p>
          <a:p>
            <a:endParaRPr lang="fr-FR" dirty="0"/>
          </a:p>
        </p:txBody>
      </p:sp>
      <p:sp>
        <p:nvSpPr>
          <p:cNvPr id="4" name="Espace réservé du numéro de diapositive 3"/>
          <p:cNvSpPr>
            <a:spLocks noGrp="1"/>
          </p:cNvSpPr>
          <p:nvPr>
            <p:ph type="sldNum" sz="quarter" idx="10"/>
          </p:nvPr>
        </p:nvSpPr>
        <p:spPr/>
        <p:txBody>
          <a:bodyPr/>
          <a:lstStyle/>
          <a:p>
            <a:fld id="{A637615C-A64F-B048-88AA-22A397D2A001}" type="slidenum">
              <a:rPr lang="fr-FR" smtClean="0"/>
              <a:t>4</a:t>
            </a:fld>
            <a:endParaRPr lang="fr-FR"/>
          </a:p>
        </p:txBody>
      </p:sp>
    </p:spTree>
    <p:extLst>
      <p:ext uri="{BB962C8B-B14F-4D97-AF65-F5344CB8AC3E}">
        <p14:creationId xmlns:p14="http://schemas.microsoft.com/office/powerpoint/2010/main" val="1352791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dirty="0" smtClean="0"/>
              <a:t>S’il existe un questionnement sur la nécessité de poursuivre ou pas l’alimentation</a:t>
            </a:r>
            <a:r>
              <a:rPr lang="fr-FR" sz="1200" baseline="0" dirty="0" smtClean="0"/>
              <a:t> et l’hydratation en fin de vie, c’est que des effets bénéfiques réels existent que l’on choisisse l’une ou l’autre des possibilités. Pour prendre une décision juste, adaptée au patient et à chaque situation, il est nécessaire de connaître les conséquences de la poursuivre ou de l’arrêt de ces thérapeutiques.</a:t>
            </a:r>
            <a:br>
              <a:rPr lang="fr-FR" sz="1200" baseline="0" dirty="0" smtClean="0"/>
            </a:br>
            <a:r>
              <a:rPr lang="fr-FR" sz="1200" baseline="0" dirty="0" smtClean="0"/>
              <a:t/>
            </a:r>
            <a:br>
              <a:rPr lang="fr-FR" sz="1200" baseline="0" dirty="0" smtClean="0"/>
            </a:br>
            <a:r>
              <a:rPr lang="fr-FR" sz="1200" b="1" u="sng" baseline="0" dirty="0" smtClean="0"/>
              <a:t>Arguments pour le maintien de l’hydratation </a:t>
            </a:r>
            <a:r>
              <a:rPr lang="fr-FR" sz="1200" dirty="0" smtClean="0"/>
              <a:t/>
            </a:r>
            <a:br>
              <a:rPr lang="fr-FR" sz="1200" dirty="0" smtClean="0"/>
            </a:br>
            <a:r>
              <a:rPr lang="fr-FR" sz="1200" dirty="0" smtClean="0"/>
              <a:t>Déshydratation et DHE ➣ </a:t>
            </a:r>
            <a:r>
              <a:rPr lang="fr-FR" sz="1200" b="1" dirty="0" smtClean="0"/>
              <a:t>confusion, agitation =&gt;</a:t>
            </a:r>
            <a:r>
              <a:rPr lang="fr-FR" sz="1200" b="1" baseline="0" dirty="0" smtClean="0"/>
              <a:t> </a:t>
            </a:r>
            <a:r>
              <a:rPr lang="fr-FR" sz="1200" dirty="0" smtClean="0"/>
              <a:t>Maintenir des </a:t>
            </a:r>
            <a:r>
              <a:rPr lang="fr-FR" sz="1200" b="1" dirty="0" smtClean="0"/>
              <a:t>fonctions cognitives </a:t>
            </a:r>
            <a:r>
              <a:rPr lang="fr-FR" sz="1200" dirty="0" smtClean="0"/>
              <a:t>et </a:t>
            </a:r>
            <a:r>
              <a:rPr lang="fr-FR" sz="1200" b="1" dirty="0" smtClean="0"/>
              <a:t>favoriser la communication</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Diminution de la filtration glomérulaire ➣  </a:t>
            </a:r>
            <a:r>
              <a:rPr lang="fr-FR" sz="1200" b="1" dirty="0" smtClean="0"/>
              <a:t>insuffisance rénale</a:t>
            </a:r>
            <a:br>
              <a:rPr lang="fr-FR" sz="1200" b="1" dirty="0" smtClean="0"/>
            </a:br>
            <a:r>
              <a:rPr lang="fr-FR" sz="1200" dirty="0" smtClean="0"/>
              <a:t>Arrêt = </a:t>
            </a:r>
            <a:r>
              <a:rPr lang="fr-FR" sz="1200" b="1" dirty="0" smtClean="0"/>
              <a:t>abandon du malade </a:t>
            </a:r>
            <a:r>
              <a:rPr lang="fr-FR" sz="1200" dirty="0" smtClean="0"/>
              <a:t>?</a:t>
            </a:r>
          </a:p>
          <a:p>
            <a:pPr algn="l"/>
            <a:endParaRPr lang="fr-FR" sz="1200" dirty="0" smtClean="0"/>
          </a:p>
          <a:p>
            <a:pPr algn="l"/>
            <a:r>
              <a:rPr lang="fr-FR" sz="1200" b="1" u="sng" dirty="0" smtClean="0"/>
              <a:t>Arguments</a:t>
            </a:r>
            <a:r>
              <a:rPr lang="fr-FR" sz="1200" b="1" u="sng" baseline="0" dirty="0" smtClean="0"/>
              <a:t> pour le maintien de l’alimentation</a:t>
            </a:r>
            <a:r>
              <a:rPr lang="fr-FR" sz="1200" baseline="0" dirty="0" smtClean="0"/>
              <a:t/>
            </a:r>
            <a:br>
              <a:rPr lang="fr-FR" sz="1200" baseline="0" dirty="0" smtClean="0"/>
            </a:br>
            <a:r>
              <a:rPr lang="fr-FR" sz="1200" dirty="0" smtClean="0"/>
              <a:t>La dénutrition entraine l’amyotrophie qui favorise l’alitement prolongé ➣escarres</a:t>
            </a:r>
          </a:p>
          <a:p>
            <a:pPr algn="l"/>
            <a:r>
              <a:rPr lang="fr-FR" sz="1200" dirty="0" smtClean="0"/>
              <a:t>La renutrition pourrait </a:t>
            </a:r>
            <a:r>
              <a:rPr lang="fr-FR" sz="1200" b="1" dirty="0" smtClean="0"/>
              <a:t>éviter ou favoriser la cicatrisation des escarres</a:t>
            </a:r>
            <a:r>
              <a:rPr lang="fr-FR" sz="1200" dirty="0" smtClean="0"/>
              <a:t/>
            </a:r>
            <a:br>
              <a:rPr lang="fr-FR" sz="1200" dirty="0" smtClean="0"/>
            </a:br>
            <a:r>
              <a:rPr lang="fr-FR" sz="1200" dirty="0" smtClean="0"/>
              <a:t>Dénutrition ➣ dépression immunitaire ➣ infections =&gt; diminuer le risque infectieux</a:t>
            </a:r>
            <a:br>
              <a:rPr lang="fr-FR" sz="1200" dirty="0" smtClean="0"/>
            </a:br>
            <a:r>
              <a:rPr lang="fr-FR" sz="1400" dirty="0" smtClean="0"/>
              <a:t>La NPE </a:t>
            </a:r>
            <a:r>
              <a:rPr lang="fr-FR" sz="1400" b="1" dirty="0" smtClean="0"/>
              <a:t>permet de passer un cap </a:t>
            </a:r>
            <a:r>
              <a:rPr lang="fr-FR" sz="1400" dirty="0" smtClean="0"/>
              <a:t>si la NE est impossible</a:t>
            </a:r>
          </a:p>
          <a:p>
            <a:pPr algn="l"/>
            <a:r>
              <a:rPr lang="fr-FR" sz="1400" dirty="0" smtClean="0"/>
              <a:t>Améliorer la sensation d’</a:t>
            </a:r>
            <a:r>
              <a:rPr lang="fr-FR" sz="1400" b="1" dirty="0" smtClean="0"/>
              <a:t>épuisement physique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effectLst/>
              </a:rPr>
              <a:t/>
            </a:r>
            <a:br>
              <a:rPr lang="fr-FR" dirty="0" smtClean="0">
                <a:effectLst/>
              </a:rPr>
            </a:br>
            <a:r>
              <a:rPr lang="fr-FR" b="1" u="sng" dirty="0" smtClean="0">
                <a:effectLst/>
              </a:rPr>
              <a:t>Arguments contre le maintien</a:t>
            </a:r>
            <a:r>
              <a:rPr lang="fr-FR" b="1" u="sng" baseline="0" dirty="0" smtClean="0">
                <a:effectLst/>
              </a:rPr>
              <a:t> de l’hydratation</a:t>
            </a:r>
            <a:r>
              <a:rPr lang="fr-FR" baseline="0" dirty="0" smtClean="0">
                <a:effectLst/>
              </a:rPr>
              <a:t/>
            </a:r>
            <a:br>
              <a:rPr lang="fr-FR" baseline="0" dirty="0" smtClean="0">
                <a:effectLst/>
              </a:rPr>
            </a:br>
            <a:r>
              <a:rPr lang="fr-FR" dirty="0" smtClean="0"/>
              <a:t>En fin de vie, la</a:t>
            </a:r>
            <a:r>
              <a:rPr lang="fr-FR" baseline="0" dirty="0" smtClean="0"/>
              <a:t> grande majorité des patients n’a pas de sensation de soif du fait d’une moindre perception de cette dernière.</a:t>
            </a:r>
            <a:br>
              <a:rPr lang="fr-FR" baseline="0" dirty="0" smtClean="0"/>
            </a:br>
            <a:r>
              <a:rPr lang="fr-FR" baseline="0" dirty="0" smtClean="0"/>
              <a:t>Souvent, la soif n’est que l’expression de la sécheresse buccale, laquelle nécessite des soins de bouche. </a:t>
            </a:r>
            <a:br>
              <a:rPr lang="fr-FR" baseline="0" dirty="0" smtClean="0"/>
            </a:br>
            <a:r>
              <a:rPr lang="fr-FR" baseline="0" dirty="0" smtClean="0"/>
              <a:t>Des études ont montré qu’il n’existait pas de corrélation entre la soif, et l’état de déshydratation.</a:t>
            </a:r>
            <a:br>
              <a:rPr lang="fr-FR" baseline="0" dirty="0" smtClean="0"/>
            </a:br>
            <a:r>
              <a:rPr lang="fr-FR" baseline="0" dirty="0" smtClean="0"/>
              <a:t>Il n’existe pas d’amélioration de la sensation de soif par une hydratation IV. </a:t>
            </a:r>
            <a:br>
              <a:rPr lang="fr-FR" baseline="0" dirty="0" smtClean="0"/>
            </a:br>
            <a:r>
              <a:rPr lang="fr-FR" baseline="0" dirty="0" smtClean="0"/>
              <a:t>Déshydratation et DHE entrainent la </a:t>
            </a:r>
            <a:r>
              <a:rPr lang="fr-FR" dirty="0" smtClean="0"/>
              <a:t>sécrétion d’opioïdes</a:t>
            </a:r>
            <a:r>
              <a:rPr lang="fr-FR" baseline="0" dirty="0" smtClean="0"/>
              <a:t> ayant un effet anesthésique du SNC et qui</a:t>
            </a:r>
            <a:r>
              <a:rPr lang="fr-FR" dirty="0" smtClean="0"/>
              <a:t> </a:t>
            </a:r>
            <a:r>
              <a:rPr lang="fr-FR" b="1" dirty="0" smtClean="0"/>
              <a:t>diminueraient le niveau de conscience </a:t>
            </a:r>
            <a:r>
              <a:rPr lang="fr-FR" dirty="0" smtClean="0"/>
              <a:t>et la </a:t>
            </a:r>
            <a:r>
              <a:rPr lang="fr-FR" b="1" dirty="0" smtClean="0"/>
              <a:t>souffrance morale.</a:t>
            </a: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Moindre</a:t>
            </a:r>
            <a:r>
              <a:rPr lang="fr-FR" b="1" baseline="0" dirty="0" smtClean="0"/>
              <a:t> production d’urines = moindre besoin d’aller uriner, moins de toilette, moins de recours au sondage.</a:t>
            </a:r>
          </a:p>
          <a:p>
            <a:pPr algn="l"/>
            <a:r>
              <a:rPr lang="fr-FR" b="1" baseline="0" dirty="0" smtClean="0"/>
              <a:t>Arrêter une hydratation permet une réduction des sécrétions.</a:t>
            </a:r>
            <a:br>
              <a:rPr lang="fr-FR" b="1" baseline="0" dirty="0" smtClean="0"/>
            </a:br>
            <a:r>
              <a:rPr lang="fr-FR" b="1" dirty="0" smtClean="0"/>
              <a:t>Pas d’influence sur la survie et le soulagement </a:t>
            </a:r>
            <a:r>
              <a:rPr lang="fr-FR" dirty="0" smtClean="0"/>
              <a:t>des symptômes.</a:t>
            </a:r>
          </a:p>
          <a:p>
            <a:pPr algn="l"/>
            <a:r>
              <a:rPr lang="fr-FR" dirty="0" smtClean="0"/>
              <a:t>Source d’</a:t>
            </a:r>
            <a:r>
              <a:rPr lang="fr-FR" b="1" dirty="0" smtClean="0"/>
              <a:t>angoisse et d’agitation </a:t>
            </a:r>
            <a:r>
              <a:rPr lang="fr-FR" b="0" dirty="0" smtClean="0"/>
              <a:t>(injection</a:t>
            </a:r>
            <a:r>
              <a:rPr lang="fr-FR" b="0" baseline="0" dirty="0" smtClean="0"/>
              <a:t> SC, perfusion</a:t>
            </a:r>
            <a:r>
              <a:rPr lang="mr-IN" b="0" baseline="0" dirty="0" smtClean="0"/>
              <a:t>…</a:t>
            </a:r>
            <a:r>
              <a:rPr lang="fr-FR" b="0" baseline="0" dirty="0" smtClean="0"/>
              <a:t>)</a:t>
            </a:r>
            <a:endParaRPr lang="fr-FR" dirty="0" smtClean="0"/>
          </a:p>
          <a:p>
            <a:pPr algn="l"/>
            <a:r>
              <a:rPr lang="fr-FR" dirty="0" smtClean="0"/>
              <a:t>Techniques</a:t>
            </a:r>
            <a:r>
              <a:rPr lang="fr-FR" b="1" dirty="0" smtClean="0"/>
              <a:t> non sans risque (infectieux,</a:t>
            </a:r>
            <a:r>
              <a:rPr lang="fr-FR" b="1" baseline="0" dirty="0" smtClean="0"/>
              <a:t> h</a:t>
            </a:r>
            <a:r>
              <a:rPr lang="fr-FR" b="1" dirty="0" smtClean="0"/>
              <a:t>ématomes, douleur, œdème </a:t>
            </a:r>
            <a:r>
              <a:rPr lang="fr-FR" dirty="0" smtClean="0"/>
              <a:t>en cas de recours à la voie SC).</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Ethiquement: s’agit-il d’une thérapeutique</a:t>
            </a:r>
            <a:r>
              <a:rPr lang="fr-FR" b="1" dirty="0" smtClean="0"/>
              <a:t> déraisonnable? En</a:t>
            </a:r>
            <a:r>
              <a:rPr lang="fr-FR" b="1" baseline="0" dirty="0" smtClean="0"/>
              <a:t> effet, elle p</a:t>
            </a:r>
            <a:r>
              <a:rPr lang="fr-FR" b="1" dirty="0" smtClean="0"/>
              <a:t>rolonge </a:t>
            </a:r>
            <a:r>
              <a:rPr lang="fr-FR" dirty="0" smtClean="0"/>
              <a:t>le processus de mort.</a:t>
            </a:r>
            <a:r>
              <a:rPr lang="fr-FR" baseline="0" dirty="0" smtClean="0"/>
              <a:t> </a:t>
            </a:r>
            <a:r>
              <a:rPr lang="fr-FR" b="1" baseline="0" dirty="0" smtClean="0"/>
              <a:t>On </a:t>
            </a:r>
            <a:r>
              <a:rPr lang="fr-FR" b="1" baseline="0" dirty="0" err="1" smtClean="0"/>
              <a:t>rejeterait</a:t>
            </a:r>
            <a:r>
              <a:rPr lang="fr-FR" b="1" baseline="0" dirty="0" smtClean="0"/>
              <a:t> l’idée qui fait que</a:t>
            </a:r>
            <a:r>
              <a:rPr lang="fr-FR" dirty="0" smtClean="0"/>
              <a:t> la mort est un processus naturel.</a:t>
            </a:r>
          </a:p>
          <a:p>
            <a:pPr algn="l"/>
            <a:r>
              <a:rPr lang="fr-FR" b="1" dirty="0" smtClean="0"/>
              <a:t/>
            </a:r>
            <a:br>
              <a:rPr lang="fr-FR" b="1" dirty="0" smtClean="0"/>
            </a:br>
            <a:r>
              <a:rPr lang="fr-FR" b="1" u="sng" dirty="0" smtClean="0"/>
              <a:t>Arguments</a:t>
            </a:r>
            <a:r>
              <a:rPr lang="fr-FR" b="1" u="sng" baseline="0" dirty="0" smtClean="0"/>
              <a:t> contre le maintien de l’alimentation</a:t>
            </a:r>
            <a:r>
              <a:rPr lang="fr-FR" b="1" baseline="0" dirty="0" smtClean="0"/>
              <a:t/>
            </a:r>
            <a:br>
              <a:rPr lang="fr-FR" b="1" baseline="0" dirty="0" smtClean="0"/>
            </a:br>
            <a:r>
              <a:rPr lang="fr-FR" b="0" baseline="0" dirty="0" smtClean="0"/>
              <a:t>L’alimentation, comme l’hydratation prolonge la vie, et donc </a:t>
            </a:r>
            <a:r>
              <a:rPr lang="fr-FR" b="1" baseline="0" dirty="0" smtClean="0"/>
              <a:t>peut prolonger l’agonie.</a:t>
            </a:r>
            <a:br>
              <a:rPr lang="fr-FR" b="1" baseline="0" dirty="0" smtClean="0"/>
            </a:br>
            <a:r>
              <a:rPr lang="fr-FR" dirty="0" smtClean="0"/>
              <a:t>Plusieurs études menées chez l’animal ont</a:t>
            </a:r>
            <a:r>
              <a:rPr lang="fr-FR" baseline="0" dirty="0" smtClean="0"/>
              <a:t> montré que la nutrition « nourrirait » la tumeur et favoriserait la croissance tumorale.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réduction progressive des apports réduit l’apparition des </a:t>
            </a:r>
            <a:r>
              <a:rPr lang="fr-FR" b="1" dirty="0" smtClean="0"/>
              <a:t>troubles trophiques </a:t>
            </a:r>
            <a:r>
              <a:rPr lang="fr-FR" b="0" dirty="0" smtClean="0"/>
              <a:t>(buccaux,</a:t>
            </a:r>
            <a:r>
              <a:rPr lang="fr-FR" b="0" baseline="0" dirty="0" smtClean="0"/>
              <a:t> notamment, et en l’absence d’escarre lors de l’arrêt il est probable que les malades n’en présentent pas par la suite). </a:t>
            </a:r>
            <a:r>
              <a:rPr lang="fr-FR" dirty="0" smtClean="0"/>
              <a:t>L’effet protecteur vis-à-vis du risque d’escarres </a:t>
            </a:r>
            <a:r>
              <a:rPr lang="fr-FR" b="1" dirty="0" smtClean="0"/>
              <a:t>est discuté.</a:t>
            </a:r>
            <a:r>
              <a:rPr lang="fr-FR" b="0" baseline="0" dirty="0" smtClean="0"/>
              <a:t/>
            </a:r>
            <a:br>
              <a:rPr lang="fr-FR" b="0" baseline="0" dirty="0" smtClean="0"/>
            </a:br>
            <a:r>
              <a:rPr lang="fr-FR" sz="1200" kern="1200" dirty="0" smtClean="0">
                <a:solidFill>
                  <a:schemeClr val="tx1"/>
                </a:solidFill>
                <a:effectLst/>
                <a:latin typeface="+mn-lt"/>
                <a:ea typeface="+mn-ea"/>
                <a:cs typeface="+mn-cs"/>
              </a:rPr>
              <a:t>Le jeûne prolongé peut être toléré et même provoquer un état de bien-être par accumulation de corps cétoniques et production d’endorphine endogène.</a:t>
            </a:r>
            <a:endParaRPr lang="fr-FR" dirty="0" smtClean="0"/>
          </a:p>
          <a:p>
            <a:pPr algn="l"/>
            <a:r>
              <a:rPr lang="fr-FR" dirty="0" smtClean="0"/>
              <a:t>La nutrition entérale par sonde nasogastrique ou par gastrostomie expose au risque de pneumopathie d’inhalation, dont le risque est majoré chez les cancéreux du fait d’une </a:t>
            </a:r>
            <a:r>
              <a:rPr lang="fr-FR" dirty="0" err="1" smtClean="0"/>
              <a:t>gastroparésie</a:t>
            </a:r>
            <a:r>
              <a:rPr lang="fr-FR" dirty="0" smtClean="0"/>
              <a:t>, de problèmes mécaniques ou fonctionnels digestifs majorés par les médicaments.</a:t>
            </a:r>
          </a:p>
          <a:p>
            <a:pPr algn="l"/>
            <a:r>
              <a:rPr lang="fr-FR" dirty="0" smtClean="0"/>
              <a:t>La nutrition parentérale, outre la surcharge volumique, n’est pas dénuée de risque infectieux des sites d’injection, de pneumothorax, d’hydrothorax, de thrombose veineuse.</a:t>
            </a:r>
          </a:p>
          <a:p>
            <a:pPr algn="l"/>
            <a:r>
              <a:rPr lang="fr-FR" dirty="0" smtClean="0"/>
              <a:t>Ethique : technique de prolongement de la vie ? </a:t>
            </a:r>
            <a:r>
              <a:rPr lang="fr-FR" b="1" dirty="0" smtClean="0"/>
              <a:t>Acharnement thérapeutique?</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smtClean="0"/>
          </a:p>
          <a:p>
            <a:endParaRPr lang="fr-FR" dirty="0" smtClean="0">
              <a:effectLst/>
            </a:endParaRPr>
          </a:p>
          <a:p>
            <a:endParaRPr lang="fr-FR" dirty="0"/>
          </a:p>
        </p:txBody>
      </p:sp>
      <p:sp>
        <p:nvSpPr>
          <p:cNvPr id="4" name="Espace réservé du numéro de diapositive 3"/>
          <p:cNvSpPr>
            <a:spLocks noGrp="1"/>
          </p:cNvSpPr>
          <p:nvPr>
            <p:ph type="sldNum" sz="quarter" idx="10"/>
          </p:nvPr>
        </p:nvSpPr>
        <p:spPr/>
        <p:txBody>
          <a:bodyPr/>
          <a:lstStyle/>
          <a:p>
            <a:fld id="{A637615C-A64F-B048-88AA-22A397D2A001}" type="slidenum">
              <a:rPr lang="fr-FR" smtClean="0"/>
              <a:t>5</a:t>
            </a:fld>
            <a:endParaRPr lang="fr-FR"/>
          </a:p>
        </p:txBody>
      </p:sp>
    </p:spTree>
    <p:extLst>
      <p:ext uri="{BB962C8B-B14F-4D97-AF65-F5344CB8AC3E}">
        <p14:creationId xmlns:p14="http://schemas.microsoft.com/office/powerpoint/2010/main" val="265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b="1" u="sng" dirty="0" smtClean="0"/>
              <a:t>Pour</a:t>
            </a:r>
            <a:r>
              <a:rPr lang="fr-FR" b="1" u="sng" baseline="0" dirty="0" smtClean="0"/>
              <a:t> l’Eglise Catholique et le </a:t>
            </a:r>
            <a:r>
              <a:rPr lang="fr-FR" b="1" u="sng" baseline="0" dirty="0" err="1" smtClean="0"/>
              <a:t>Judaisme</a:t>
            </a:r>
            <a:r>
              <a:rPr lang="fr-FR" b="1" u="sng" baseline="0" dirty="0" smtClean="0"/>
              <a:t>:</a:t>
            </a:r>
            <a:r>
              <a:rPr lang="fr-FR" baseline="0" dirty="0" smtClean="0"/>
              <a:t/>
            </a:r>
            <a:br>
              <a:rPr lang="fr-FR" baseline="0" dirty="0" smtClean="0"/>
            </a:br>
            <a:r>
              <a:rPr lang="fr-FR" dirty="0" smtClean="0"/>
              <a:t>L’alimentation et l’hydratation sont un soin</a:t>
            </a:r>
            <a:r>
              <a:rPr lang="fr-FR" baseline="0" dirty="0" smtClean="0"/>
              <a:t> ordinaire. Ainsi ils </a:t>
            </a:r>
            <a:r>
              <a:rPr lang="fr-FR" dirty="0" smtClean="0"/>
              <a:t>doivent être maintenues par voie naturelle</a:t>
            </a:r>
            <a:r>
              <a:rPr lang="fr-FR" baseline="0" dirty="0" smtClean="0"/>
              <a:t> </a:t>
            </a:r>
            <a:r>
              <a:rPr lang="fr-FR" dirty="0" smtClean="0"/>
              <a:t>aussi longtemps que possible. En cas de véritable impossibilité, ou de risques de « fausse route » mettant en danger la vie du malade, il convient de recourir à une voie artificielle. Seules des raisons graves dûment reconnues (non assimilation des nutriments par l’organisme, souffrance disproportionnée entraînée par l’apport de ceux-ci, mise en danger de la vie du malade du fait de risques d’infections ou de régurgitation) peuvent conduire dans certains cas à limiter voire suspendre l’apport de nutriments. Une telle limitation ou abstention ne doit jamais devenir un moyen d’abréger la vie. »</a:t>
            </a:r>
          </a:p>
          <a:p>
            <a:pPr algn="l"/>
            <a:endParaRPr lang="fr-FR" dirty="0" smtClean="0"/>
          </a:p>
          <a:p>
            <a:pPr algn="l"/>
            <a:r>
              <a:rPr lang="fr-FR" b="1" u="sng" dirty="0" smtClean="0"/>
              <a:t>Pour l’Islam:</a:t>
            </a:r>
          </a:p>
          <a:p>
            <a:pPr algn="l"/>
            <a:r>
              <a:rPr lang="fr-FR" dirty="0" smtClean="0"/>
              <a:t>Pour l’Islam la nutrition parentérale en fin de vie est un traitement médical qui s’intègre aux soins du corps qui sont dus aux mourants. Cependant, si cette thérapeutique s’avère inutile à la préservation de l’intégrité corporelle, voire plus nocive que bienfaisante, elle peut être suspendue en dehors de toute intention d’abréger le cours de la vie du malade. </a:t>
            </a:r>
          </a:p>
          <a:p>
            <a:endParaRPr lang="fr-FR" dirty="0"/>
          </a:p>
        </p:txBody>
      </p:sp>
      <p:sp>
        <p:nvSpPr>
          <p:cNvPr id="4" name="Espace réservé du numéro de diapositive 3"/>
          <p:cNvSpPr>
            <a:spLocks noGrp="1"/>
          </p:cNvSpPr>
          <p:nvPr>
            <p:ph type="sldNum" sz="quarter" idx="10"/>
          </p:nvPr>
        </p:nvSpPr>
        <p:spPr/>
        <p:txBody>
          <a:bodyPr/>
          <a:lstStyle/>
          <a:p>
            <a:fld id="{A637615C-A64F-B048-88AA-22A397D2A001}" type="slidenum">
              <a:rPr lang="fr-FR" smtClean="0"/>
              <a:t>6</a:t>
            </a:fld>
            <a:endParaRPr lang="fr-FR"/>
          </a:p>
        </p:txBody>
      </p:sp>
    </p:spTree>
    <p:extLst>
      <p:ext uri="{BB962C8B-B14F-4D97-AF65-F5344CB8AC3E}">
        <p14:creationId xmlns:p14="http://schemas.microsoft.com/office/powerpoint/2010/main" val="1193519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637615C-A64F-B048-88AA-22A397D2A001}" type="slidenum">
              <a:rPr lang="fr-FR" smtClean="0"/>
              <a:t>7</a:t>
            </a:fld>
            <a:endParaRPr lang="fr-FR"/>
          </a:p>
        </p:txBody>
      </p:sp>
    </p:spTree>
    <p:extLst>
      <p:ext uri="{BB962C8B-B14F-4D97-AF65-F5344CB8AC3E}">
        <p14:creationId xmlns:p14="http://schemas.microsoft.com/office/powerpoint/2010/main" val="1484850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637615C-A64F-B048-88AA-22A397D2A001}" type="slidenum">
              <a:rPr lang="fr-FR" smtClean="0"/>
              <a:t>8</a:t>
            </a:fld>
            <a:endParaRPr lang="fr-FR"/>
          </a:p>
        </p:txBody>
      </p:sp>
    </p:spTree>
    <p:extLst>
      <p:ext uri="{BB962C8B-B14F-4D97-AF65-F5344CB8AC3E}">
        <p14:creationId xmlns:p14="http://schemas.microsoft.com/office/powerpoint/2010/main" val="137784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637615C-A64F-B048-88AA-22A397D2A001}" type="slidenum">
              <a:rPr lang="fr-FR" smtClean="0"/>
              <a:t>9</a:t>
            </a:fld>
            <a:endParaRPr lang="fr-FR"/>
          </a:p>
        </p:txBody>
      </p:sp>
    </p:spTree>
    <p:extLst>
      <p:ext uri="{BB962C8B-B14F-4D97-AF65-F5344CB8AC3E}">
        <p14:creationId xmlns:p14="http://schemas.microsoft.com/office/powerpoint/2010/main" val="1885283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Chapitre">
    <p:spTree>
      <p:nvGrpSpPr>
        <p:cNvPr id="1" name=""/>
        <p:cNvGrpSpPr/>
        <p:nvPr/>
      </p:nvGrpSpPr>
      <p:grpSpPr>
        <a:xfrm>
          <a:off x="0" y="0"/>
          <a:ext cx="0" cy="0"/>
          <a:chOff x="0" y="0"/>
          <a:chExt cx="0" cy="0"/>
        </a:xfrm>
      </p:grpSpPr>
      <p:sp>
        <p:nvSpPr>
          <p:cNvPr id="8" name="Espace réservé du texte 7"/>
          <p:cNvSpPr>
            <a:spLocks noGrp="1"/>
          </p:cNvSpPr>
          <p:nvPr>
            <p:ph type="body" sz="quarter" idx="10" hasCustomPrompt="1"/>
          </p:nvPr>
        </p:nvSpPr>
        <p:spPr>
          <a:xfrm>
            <a:off x="1069975" y="1822670"/>
            <a:ext cx="7392988" cy="1107394"/>
          </a:xfrm>
        </p:spPr>
        <p:txBody>
          <a:bodyPr>
            <a:normAutofit/>
          </a:bodyPr>
          <a:lstStyle>
            <a:lvl1pPr>
              <a:defRPr sz="4000">
                <a:solidFill>
                  <a:schemeClr val="accent1"/>
                </a:solidFill>
              </a:defRPr>
            </a:lvl1pPr>
          </a:lstStyle>
          <a:p>
            <a:pPr lvl="0"/>
            <a:r>
              <a:rPr lang="fr-FR" dirty="0" smtClean="0"/>
              <a:t>Titre Chapitre</a:t>
            </a:r>
            <a:endParaRPr lang="fr-FR" dirty="0"/>
          </a:p>
        </p:txBody>
      </p:sp>
      <p:sp>
        <p:nvSpPr>
          <p:cNvPr id="11" name="Espace réservé du texte 7"/>
          <p:cNvSpPr>
            <a:spLocks noGrp="1"/>
          </p:cNvSpPr>
          <p:nvPr>
            <p:ph type="body" sz="quarter" idx="11" hasCustomPrompt="1"/>
          </p:nvPr>
        </p:nvSpPr>
        <p:spPr>
          <a:xfrm>
            <a:off x="1069975" y="3274099"/>
            <a:ext cx="7392988" cy="1107394"/>
          </a:xfrm>
        </p:spPr>
        <p:txBody>
          <a:bodyPr>
            <a:normAutofit/>
          </a:bodyPr>
          <a:lstStyle>
            <a:lvl1pPr>
              <a:defRPr sz="2800">
                <a:solidFill>
                  <a:schemeClr val="accent2"/>
                </a:solidFill>
              </a:defRPr>
            </a:lvl1pPr>
          </a:lstStyle>
          <a:p>
            <a:pPr lvl="0"/>
            <a:r>
              <a:rPr lang="fr-FR" dirty="0" smtClean="0"/>
              <a:t>Sous-titre chapitre</a:t>
            </a:r>
            <a:endParaRPr lang="fr-FR" dirty="0"/>
          </a:p>
        </p:txBody>
      </p:sp>
    </p:spTree>
    <p:extLst>
      <p:ext uri="{BB962C8B-B14F-4D97-AF65-F5344CB8AC3E}">
        <p14:creationId xmlns:p14="http://schemas.microsoft.com/office/powerpoint/2010/main" val="3187173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contenu à puces">
    <p:spTree>
      <p:nvGrpSpPr>
        <p:cNvPr id="1" name=""/>
        <p:cNvGrpSpPr/>
        <p:nvPr/>
      </p:nvGrpSpPr>
      <p:grpSpPr>
        <a:xfrm>
          <a:off x="0" y="0"/>
          <a:ext cx="0" cy="0"/>
          <a:chOff x="0" y="0"/>
          <a:chExt cx="0" cy="0"/>
        </a:xfrm>
      </p:grpSpPr>
      <p:sp>
        <p:nvSpPr>
          <p:cNvPr id="4" name="Espace réservé du contenu 3"/>
          <p:cNvSpPr>
            <a:spLocks noGrp="1"/>
          </p:cNvSpPr>
          <p:nvPr>
            <p:ph sz="quarter" idx="10"/>
          </p:nvPr>
        </p:nvSpPr>
        <p:spPr>
          <a:xfrm>
            <a:off x="752475" y="797169"/>
            <a:ext cx="7756525" cy="4854331"/>
          </a:xfrm>
        </p:spPr>
        <p:txBody>
          <a:bodyPr/>
          <a:lstStyle>
            <a:lvl1pPr>
              <a:defRPr sz="2600"/>
            </a:lvl1pPr>
            <a:lvl2pPr marL="742950" indent="-285750">
              <a:buFont typeface="Arial"/>
              <a:buChar char="•"/>
              <a:defRPr>
                <a:solidFill>
                  <a:schemeClr val="accent2"/>
                </a:solidFill>
              </a:defRPr>
            </a:lvl2pPr>
            <a:lvl3pPr marL="1143000" indent="-228600">
              <a:buFont typeface="Wingdings" charset="2"/>
              <a:buChar char="・"/>
              <a:defRPr/>
            </a:lvl3pPr>
            <a:lvl4pPr marL="1600200" indent="-228600">
              <a:buFont typeface="Lucida Grande"/>
              <a:buChar char="・"/>
              <a:defRPr/>
            </a:lvl4pPr>
            <a:lvl5pPr marL="2057400" indent="-228600">
              <a:buFont typeface="Lucida Grande"/>
              <a:buChar cha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400235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contenu texte simple">
    <p:spTree>
      <p:nvGrpSpPr>
        <p:cNvPr id="1" name=""/>
        <p:cNvGrpSpPr/>
        <p:nvPr/>
      </p:nvGrpSpPr>
      <p:grpSpPr>
        <a:xfrm>
          <a:off x="0" y="0"/>
          <a:ext cx="0" cy="0"/>
          <a:chOff x="0" y="0"/>
          <a:chExt cx="0" cy="0"/>
        </a:xfrm>
      </p:grpSpPr>
      <p:sp>
        <p:nvSpPr>
          <p:cNvPr id="3" name="Espace réservé du contenu 3"/>
          <p:cNvSpPr>
            <a:spLocks noGrp="1"/>
          </p:cNvSpPr>
          <p:nvPr>
            <p:ph sz="quarter" idx="10"/>
          </p:nvPr>
        </p:nvSpPr>
        <p:spPr>
          <a:xfrm>
            <a:off x="752475" y="797169"/>
            <a:ext cx="7756525" cy="4854331"/>
          </a:xfrm>
        </p:spPr>
        <p:txBody>
          <a:bodyPr/>
          <a:lstStyle>
            <a:lvl1pPr>
              <a:defRPr sz="2400"/>
            </a:lvl1pPr>
            <a:lvl2pPr marL="457200" indent="0">
              <a:buFont typeface="Arial"/>
              <a:buNone/>
              <a:defRPr/>
            </a:lvl2pPr>
            <a:lvl3pPr marL="914400" indent="0">
              <a:buFont typeface="Wingdings" charset="2"/>
              <a:buNone/>
              <a:defRPr/>
            </a:lvl3pPr>
            <a:lvl4pPr marL="1371600" indent="0">
              <a:buFont typeface="Lucida Grande"/>
              <a:buNone/>
              <a:defRPr/>
            </a:lvl4pPr>
            <a:lvl5pPr marL="1828800" indent="0">
              <a:buFont typeface="Lucida Grande"/>
              <a:buNone/>
              <a:defRPr/>
            </a:lvl5pPr>
          </a:lstStyle>
          <a:p>
            <a:pPr lvl="0"/>
            <a:r>
              <a:rPr lang="fr-FR" dirty="0" smtClean="0"/>
              <a:t>Cliquez pour modifier les styles du texte du masque</a:t>
            </a:r>
          </a:p>
        </p:txBody>
      </p:sp>
    </p:spTree>
    <p:extLst>
      <p:ext uri="{BB962C8B-B14F-4D97-AF65-F5344CB8AC3E}">
        <p14:creationId xmlns:p14="http://schemas.microsoft.com/office/powerpoint/2010/main" val="73622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Texte Simple + Exergue">
    <p:spTree>
      <p:nvGrpSpPr>
        <p:cNvPr id="1" name=""/>
        <p:cNvGrpSpPr/>
        <p:nvPr/>
      </p:nvGrpSpPr>
      <p:grpSpPr>
        <a:xfrm>
          <a:off x="0" y="0"/>
          <a:ext cx="0" cy="0"/>
          <a:chOff x="0" y="0"/>
          <a:chExt cx="0" cy="0"/>
        </a:xfrm>
      </p:grpSpPr>
      <p:sp>
        <p:nvSpPr>
          <p:cNvPr id="3" name="Espace réservé du contenu 3"/>
          <p:cNvSpPr>
            <a:spLocks noGrp="1"/>
          </p:cNvSpPr>
          <p:nvPr>
            <p:ph sz="quarter" idx="10"/>
          </p:nvPr>
        </p:nvSpPr>
        <p:spPr>
          <a:xfrm>
            <a:off x="752475" y="797170"/>
            <a:ext cx="7756525" cy="2858616"/>
          </a:xfrm>
        </p:spPr>
        <p:txBody>
          <a:bodyPr numCol="1"/>
          <a:lstStyle>
            <a:lvl1pPr>
              <a:defRPr sz="2400"/>
            </a:lvl1pPr>
            <a:lvl2pPr marL="457200" indent="0">
              <a:buFont typeface="Arial"/>
              <a:buNone/>
              <a:defRPr/>
            </a:lvl2pPr>
            <a:lvl3pPr marL="914400" indent="0">
              <a:buFont typeface="Wingdings" charset="2"/>
              <a:buNone/>
              <a:defRPr/>
            </a:lvl3pPr>
            <a:lvl4pPr marL="1371600" indent="0">
              <a:buFont typeface="Lucida Grande"/>
              <a:buNone/>
              <a:defRPr/>
            </a:lvl4pPr>
            <a:lvl5pPr marL="1828800" indent="0">
              <a:buFont typeface="Lucida Grande"/>
              <a:buNone/>
              <a:defRPr/>
            </a:lvl5pPr>
          </a:lstStyle>
          <a:p>
            <a:pPr lvl="0"/>
            <a:r>
              <a:rPr lang="fr-FR" dirty="0" smtClean="0"/>
              <a:t>Cliquez pour modifier les styles du texte du masque</a:t>
            </a:r>
          </a:p>
        </p:txBody>
      </p:sp>
      <p:sp>
        <p:nvSpPr>
          <p:cNvPr id="4" name="Espace réservé du contenu 3"/>
          <p:cNvSpPr>
            <a:spLocks noGrp="1"/>
          </p:cNvSpPr>
          <p:nvPr>
            <p:ph sz="quarter" idx="11" hasCustomPrompt="1"/>
          </p:nvPr>
        </p:nvSpPr>
        <p:spPr>
          <a:xfrm>
            <a:off x="970643" y="3998268"/>
            <a:ext cx="7538357" cy="1553446"/>
          </a:xfrm>
          <a:ln>
            <a:solidFill>
              <a:srgbClr val="4F81BD"/>
            </a:solidFill>
          </a:ln>
        </p:spPr>
        <p:txBody>
          <a:bodyPr numCol="1">
            <a:normAutofit/>
          </a:bodyPr>
          <a:lstStyle>
            <a:lvl1pPr algn="l">
              <a:defRPr sz="2000" b="0" i="1" baseline="0">
                <a:solidFill>
                  <a:schemeClr val="accent1"/>
                </a:solidFill>
              </a:defRPr>
            </a:lvl1pPr>
            <a:lvl2pPr marL="457200" indent="0">
              <a:buFont typeface="Arial"/>
              <a:buNone/>
              <a:defRPr/>
            </a:lvl2pPr>
            <a:lvl3pPr marL="914400" indent="0">
              <a:buFont typeface="Wingdings" charset="2"/>
              <a:buNone/>
              <a:defRPr/>
            </a:lvl3pPr>
            <a:lvl4pPr marL="1371600" indent="0">
              <a:buFont typeface="Lucida Grande"/>
              <a:buNone/>
              <a:defRPr/>
            </a:lvl4pPr>
            <a:lvl5pPr marL="1828800" indent="0">
              <a:buFont typeface="Lucida Grande"/>
              <a:buNone/>
              <a:defRPr/>
            </a:lvl5pPr>
          </a:lstStyle>
          <a:p>
            <a:pPr lvl="0"/>
            <a:r>
              <a:rPr lang="fr-FR" dirty="0" smtClean="0"/>
              <a:t>Texte en exergue</a:t>
            </a:r>
          </a:p>
        </p:txBody>
      </p:sp>
      <p:cxnSp>
        <p:nvCxnSpPr>
          <p:cNvPr id="6" name="Connecteur droit 5"/>
          <p:cNvCxnSpPr/>
          <p:nvPr userDrawn="1"/>
        </p:nvCxnSpPr>
        <p:spPr>
          <a:xfrm>
            <a:off x="752475" y="3998268"/>
            <a:ext cx="0" cy="1553446"/>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235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826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remerciement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982210"/>
            <a:ext cx="8229600" cy="1143000"/>
          </a:xfrm>
        </p:spPr>
        <p:txBody>
          <a:bodyPr/>
          <a:lstStyle/>
          <a:p>
            <a:r>
              <a:rPr lang="fr-FR" dirty="0" smtClean="0"/>
              <a:t>Remerciements</a:t>
            </a:r>
            <a:endParaRPr lang="fr-FR" dirty="0"/>
          </a:p>
        </p:txBody>
      </p:sp>
      <p:sp>
        <p:nvSpPr>
          <p:cNvPr id="3" name="Espace réservé du contenu 3"/>
          <p:cNvSpPr>
            <a:spLocks noGrp="1"/>
          </p:cNvSpPr>
          <p:nvPr>
            <p:ph sz="quarter" idx="10"/>
          </p:nvPr>
        </p:nvSpPr>
        <p:spPr>
          <a:xfrm>
            <a:off x="457200" y="2476500"/>
            <a:ext cx="8229600" cy="3202214"/>
          </a:xfrm>
        </p:spPr>
        <p:txBody>
          <a:bodyPr numCol="1"/>
          <a:lstStyle>
            <a:lvl1pPr>
              <a:defRPr sz="2400"/>
            </a:lvl1pPr>
            <a:lvl2pPr marL="457200" indent="0">
              <a:buFont typeface="Arial"/>
              <a:buNone/>
              <a:defRPr/>
            </a:lvl2pPr>
            <a:lvl3pPr marL="914400" indent="0">
              <a:buFont typeface="Wingdings" charset="2"/>
              <a:buNone/>
              <a:defRPr/>
            </a:lvl3pPr>
            <a:lvl4pPr marL="1371600" indent="0">
              <a:buFont typeface="Lucida Grande"/>
              <a:buNone/>
              <a:defRPr/>
            </a:lvl4pPr>
            <a:lvl5pPr marL="1828800" indent="0">
              <a:buFont typeface="Lucida Grande"/>
              <a:buNone/>
              <a:defRPr/>
            </a:lvl5pPr>
          </a:lstStyle>
          <a:p>
            <a:pPr lvl="0"/>
            <a:r>
              <a:rPr lang="fr-FR" dirty="0" smtClean="0"/>
              <a:t>Cliquez pour modifier les styles du texte du masque</a:t>
            </a:r>
          </a:p>
        </p:txBody>
      </p:sp>
    </p:spTree>
    <p:extLst>
      <p:ext uri="{BB962C8B-B14F-4D97-AF65-F5344CB8AC3E}">
        <p14:creationId xmlns:p14="http://schemas.microsoft.com/office/powerpoint/2010/main" val="2145936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emf"/><Relationship Id="rId9" Type="http://schemas.openxmlformats.org/officeDocument/2006/relationships/image" Target="../media/image2.emf"/><Relationship Id="rId10" Type="http://schemas.openxmlformats.org/officeDocument/2006/relationships/image" Target="../media/image3.emf"/><Relationship Id="rId11"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8"/>
          <a:stretch>
            <a:fillRect/>
          </a:stretch>
        </p:blipFill>
        <p:spPr>
          <a:xfrm>
            <a:off x="7656806" y="5301208"/>
            <a:ext cx="1487193" cy="1556791"/>
          </a:xfrm>
          <a:prstGeom prst="rect">
            <a:avLst/>
          </a:prstGeom>
        </p:spPr>
      </p:pic>
      <p:pic>
        <p:nvPicPr>
          <p:cNvPr id="7" name="Image 6"/>
          <p:cNvPicPr>
            <a:picLocks noChangeAspect="1"/>
          </p:cNvPicPr>
          <p:nvPr userDrawn="1"/>
        </p:nvPicPr>
        <p:blipFill>
          <a:blip r:embed="rId9"/>
          <a:stretch>
            <a:fillRect/>
          </a:stretch>
        </p:blipFill>
        <p:spPr>
          <a:xfrm>
            <a:off x="0" y="0"/>
            <a:ext cx="1433286" cy="1351384"/>
          </a:xfrm>
          <a:prstGeom prst="rect">
            <a:avLst/>
          </a:prstGeom>
        </p:spPr>
      </p:pic>
      <p:sp>
        <p:nvSpPr>
          <p:cNvPr id="2" name="Espace réservé du titre 1"/>
          <p:cNvSpPr>
            <a:spLocks noGrp="1"/>
          </p:cNvSpPr>
          <p:nvPr>
            <p:ph type="title"/>
          </p:nvPr>
        </p:nvSpPr>
        <p:spPr>
          <a:xfrm>
            <a:off x="457200" y="2025424"/>
            <a:ext cx="8229600" cy="1143000"/>
          </a:xfrm>
          <a:prstGeom prst="rect">
            <a:avLst/>
          </a:prstGeom>
        </p:spPr>
        <p:txBody>
          <a:bodyPr vert="horz" lIns="91440" tIns="45720" rIns="91440" bIns="45720" rtlCol="0" anchor="ctr">
            <a:normAutofit/>
          </a:bodyPr>
          <a:lstStyle/>
          <a:p>
            <a:r>
              <a:rPr lang="fr-FR" dirty="0" smtClean="0"/>
              <a:t>Titre de la session</a:t>
            </a:r>
            <a:endParaRPr lang="fr-FR" dirty="0"/>
          </a:p>
        </p:txBody>
      </p:sp>
      <p:sp>
        <p:nvSpPr>
          <p:cNvPr id="3" name="Espace réservé du texte 2"/>
          <p:cNvSpPr>
            <a:spLocks noGrp="1"/>
          </p:cNvSpPr>
          <p:nvPr>
            <p:ph type="body" idx="1"/>
          </p:nvPr>
        </p:nvSpPr>
        <p:spPr>
          <a:xfrm>
            <a:off x="457200" y="3320143"/>
            <a:ext cx="8229600" cy="671286"/>
          </a:xfrm>
          <a:prstGeom prst="rect">
            <a:avLst/>
          </a:prstGeom>
        </p:spPr>
        <p:txBody>
          <a:bodyPr vert="horz" lIns="91440" tIns="45720" rIns="91440" bIns="45720" rtlCol="0">
            <a:normAutofit/>
          </a:bodyPr>
          <a:lstStyle/>
          <a:p>
            <a:pPr lvl="0"/>
            <a:r>
              <a:rPr lang="fr-FR" dirty="0" smtClean="0"/>
              <a:t>Nom &amp; Prénom intervenant</a:t>
            </a:r>
            <a:endParaRPr lang="fr-FR" dirty="0"/>
          </a:p>
        </p:txBody>
      </p:sp>
      <p:pic>
        <p:nvPicPr>
          <p:cNvPr id="11" name="Image 10"/>
          <p:cNvPicPr>
            <a:picLocks noChangeAspect="1"/>
          </p:cNvPicPr>
          <p:nvPr userDrawn="1"/>
        </p:nvPicPr>
        <p:blipFill>
          <a:blip r:embed="rId10"/>
          <a:stretch>
            <a:fillRect/>
          </a:stretch>
        </p:blipFill>
        <p:spPr>
          <a:xfrm>
            <a:off x="156904" y="6045806"/>
            <a:ext cx="2337739" cy="630312"/>
          </a:xfrm>
          <a:prstGeom prst="rect">
            <a:avLst/>
          </a:prstGeom>
        </p:spPr>
      </p:pic>
      <p:pic>
        <p:nvPicPr>
          <p:cNvPr id="4" name="Image 3"/>
          <p:cNvPicPr>
            <a:picLocks noChangeAspect="1"/>
          </p:cNvPicPr>
          <p:nvPr userDrawn="1"/>
        </p:nvPicPr>
        <p:blipFill>
          <a:blip r:embed="rId11"/>
          <a:stretch>
            <a:fillRect/>
          </a:stretch>
        </p:blipFill>
        <p:spPr>
          <a:xfrm>
            <a:off x="7099300" y="6456135"/>
            <a:ext cx="1587500" cy="177800"/>
          </a:xfrm>
          <a:prstGeom prst="rect">
            <a:avLst/>
          </a:prstGeom>
        </p:spPr>
      </p:pic>
    </p:spTree>
    <p:extLst>
      <p:ext uri="{BB962C8B-B14F-4D97-AF65-F5344CB8AC3E}">
        <p14:creationId xmlns:p14="http://schemas.microsoft.com/office/powerpoint/2010/main" val="56451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457200" rtl="0" eaLnBrk="1" latinLnBrk="0" hangingPunct="1">
        <a:spcBef>
          <a:spcPct val="0"/>
        </a:spcBef>
        <a:buNone/>
        <a:defRPr sz="4000" kern="1200">
          <a:solidFill>
            <a:schemeClr val="accent4"/>
          </a:solidFill>
          <a:latin typeface="+mj-lt"/>
          <a:ea typeface="+mj-ea"/>
          <a:cs typeface="+mj-cs"/>
        </a:defRPr>
      </a:lvl1pPr>
    </p:titleStyle>
    <p:bodyStyle>
      <a:lvl1pPr marL="0" indent="0" algn="ctr" defTabSz="457200" rtl="0" eaLnBrk="1" latinLnBrk="0" hangingPunct="1">
        <a:spcBef>
          <a:spcPct val="20000"/>
        </a:spcBef>
        <a:buFont typeface="Arial"/>
        <a:buNone/>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gif"/><Relationship Id="rId7" Type="http://schemas.openxmlformats.org/officeDocument/2006/relationships/image" Target="../media/image9.jpg"/><Relationship Id="rId8" Type="http://schemas.openxmlformats.org/officeDocument/2006/relationships/image" Target="../media/image10.jpg"/><Relationship Id="rId9"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p:cNvSpPr>
            <a:spLocks noGrp="1"/>
          </p:cNvSpPr>
          <p:nvPr>
            <p:ph type="body" sz="quarter" idx="10"/>
          </p:nvPr>
        </p:nvSpPr>
        <p:spPr>
          <a:xfrm>
            <a:off x="1069975" y="1822670"/>
            <a:ext cx="7392988" cy="1107394"/>
          </a:xfrm>
        </p:spPr>
        <p:txBody>
          <a:bodyPr>
            <a:normAutofit fontScale="62500" lnSpcReduction="20000"/>
          </a:bodyPr>
          <a:lstStyle/>
          <a:p>
            <a:r>
              <a:rPr lang="fr-FR" dirty="0"/>
              <a:t>« Alimentation en phase palliative, palliative avancée et terminale : état des connaissances et mise en situation au travers de </a:t>
            </a:r>
            <a:r>
              <a:rPr lang="fr-FR" dirty="0" smtClean="0"/>
              <a:t>cas </a:t>
            </a:r>
            <a:r>
              <a:rPr lang="fr-FR" dirty="0"/>
              <a:t>pratiques »</a:t>
            </a:r>
          </a:p>
        </p:txBody>
      </p:sp>
      <p:sp>
        <p:nvSpPr>
          <p:cNvPr id="6" name="Espace réservé du texte 2"/>
          <p:cNvSpPr>
            <a:spLocks noGrp="1"/>
          </p:cNvSpPr>
          <p:nvPr>
            <p:ph type="body" sz="quarter" idx="11"/>
          </p:nvPr>
        </p:nvSpPr>
        <p:spPr>
          <a:xfrm>
            <a:off x="2846644" y="3590894"/>
            <a:ext cx="3839650" cy="1241630"/>
          </a:xfrm>
        </p:spPr>
        <p:txBody>
          <a:bodyPr>
            <a:normAutofit fontScale="85000" lnSpcReduction="20000"/>
          </a:bodyPr>
          <a:lstStyle/>
          <a:p>
            <a:r>
              <a:rPr lang="fr-FR" sz="2000" dirty="0" smtClean="0"/>
              <a:t>Jeudi 24 novembre 2016</a:t>
            </a:r>
          </a:p>
          <a:p>
            <a:endParaRPr lang="fr-FR" sz="2000" dirty="0"/>
          </a:p>
          <a:p>
            <a:r>
              <a:rPr lang="fr-FR" sz="2000" dirty="0" smtClean="0"/>
              <a:t>MARIN Anthony </a:t>
            </a:r>
            <a:br>
              <a:rPr lang="fr-FR" sz="2000" dirty="0" smtClean="0"/>
            </a:br>
            <a:r>
              <a:rPr lang="fr-FR" sz="2000" dirty="0" smtClean="0"/>
              <a:t>Interne en Médecine</a:t>
            </a:r>
            <a:br>
              <a:rPr lang="fr-FR" sz="2000" dirty="0" smtClean="0"/>
            </a:br>
            <a:r>
              <a:rPr lang="fr-FR" sz="2000" dirty="0" smtClean="0"/>
              <a:t>DESC Médecine Palliative</a:t>
            </a:r>
            <a:endParaRPr lang="fr-FR" sz="2000" dirty="0"/>
          </a:p>
        </p:txBody>
      </p:sp>
    </p:spTree>
    <p:extLst>
      <p:ext uri="{BB962C8B-B14F-4D97-AF65-F5344CB8AC3E}">
        <p14:creationId xmlns:p14="http://schemas.microsoft.com/office/powerpoint/2010/main" val="3868174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lstStyle/>
          <a:p>
            <a:pPr algn="l"/>
            <a:r>
              <a:rPr lang="fr-FR" b="1" u="sng" dirty="0" smtClean="0"/>
              <a:t>Compléments nutritionnels oraux</a:t>
            </a:r>
          </a:p>
          <a:p>
            <a:pPr algn="l"/>
            <a:r>
              <a:rPr lang="fr-FR" dirty="0"/>
              <a:t/>
            </a:r>
            <a:br>
              <a:rPr lang="fr-FR" dirty="0"/>
            </a:br>
            <a:endParaRPr lang="fr-FR" dirty="0" smtClean="0"/>
          </a:p>
          <a:p>
            <a:pPr algn="l"/>
            <a:r>
              <a:rPr lang="fr-FR" dirty="0" smtClean="0"/>
              <a:t>But? </a:t>
            </a:r>
            <a:r>
              <a:rPr lang="fr-FR" b="1" dirty="0" smtClean="0"/>
              <a:t>Limiter</a:t>
            </a:r>
            <a:r>
              <a:rPr lang="fr-FR" dirty="0" smtClean="0"/>
              <a:t> la perte de poids</a:t>
            </a:r>
            <a:br>
              <a:rPr lang="fr-FR" dirty="0" smtClean="0"/>
            </a:br>
            <a:r>
              <a:rPr lang="fr-FR" dirty="0" smtClean="0"/>
              <a:t/>
            </a:r>
            <a:br>
              <a:rPr lang="fr-FR" dirty="0" smtClean="0"/>
            </a:br>
            <a:r>
              <a:rPr lang="fr-FR" dirty="0" smtClean="0"/>
              <a:t>Qui? Le patient </a:t>
            </a:r>
            <a:r>
              <a:rPr lang="fr-FR" b="1" dirty="0" smtClean="0"/>
              <a:t>dénutri</a:t>
            </a:r>
            <a:r>
              <a:rPr lang="fr-FR" dirty="0" smtClean="0"/>
              <a:t> en situation palliative/palliative avancée</a:t>
            </a:r>
            <a:br>
              <a:rPr lang="fr-FR" dirty="0" smtClean="0"/>
            </a:br>
            <a:r>
              <a:rPr lang="fr-FR" dirty="0" smtClean="0"/>
              <a:t/>
            </a:r>
            <a:br>
              <a:rPr lang="fr-FR" dirty="0" smtClean="0"/>
            </a:br>
            <a:r>
              <a:rPr lang="fr-FR" dirty="0" smtClean="0"/>
              <a:t>Hors CT, recommandations CNO enrichis en </a:t>
            </a:r>
            <a:r>
              <a:rPr lang="fr-FR" b="1" dirty="0" err="1" smtClean="0"/>
              <a:t>omega</a:t>
            </a:r>
            <a:r>
              <a:rPr lang="fr-FR" b="1" dirty="0" smtClean="0"/>
              <a:t> Ω-3 </a:t>
            </a:r>
            <a:r>
              <a:rPr lang="fr-FR" dirty="0" smtClean="0"/>
              <a:t>pendant 8 semaines</a:t>
            </a:r>
            <a:endParaRPr lang="fr-FR" dirty="0"/>
          </a:p>
        </p:txBody>
      </p:sp>
      <p:pic>
        <p:nvPicPr>
          <p:cNvPr id="2050" name="Picture 2"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600" y="1041400"/>
            <a:ext cx="238125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181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701675" y="593969"/>
            <a:ext cx="8391525" cy="4854331"/>
          </a:xfrm>
        </p:spPr>
        <p:txBody>
          <a:bodyPr>
            <a:normAutofit fontScale="92500"/>
          </a:bodyPr>
          <a:lstStyle/>
          <a:p>
            <a:pPr algn="l"/>
            <a:r>
              <a:rPr lang="fr-FR" b="1" u="sng" dirty="0" smtClean="0"/>
              <a:t>Les </a:t>
            </a:r>
            <a:r>
              <a:rPr lang="fr-FR" b="1" u="sng" dirty="0" err="1" smtClean="0"/>
              <a:t>orexigènes</a:t>
            </a:r>
            <a:r>
              <a:rPr lang="fr-FR" b="1" u="sng" dirty="0" smtClean="0"/>
              <a:t/>
            </a:r>
            <a:br>
              <a:rPr lang="fr-FR" b="1" u="sng" dirty="0" smtClean="0"/>
            </a:br>
            <a:r>
              <a:rPr lang="fr-FR" b="1" u="sng" dirty="0" smtClean="0"/>
              <a:t/>
            </a:r>
            <a:br>
              <a:rPr lang="fr-FR" b="1" u="sng" dirty="0" smtClean="0"/>
            </a:br>
            <a:r>
              <a:rPr lang="fr-FR" dirty="0" smtClean="0"/>
              <a:t>But? Améliorer la </a:t>
            </a:r>
            <a:r>
              <a:rPr lang="fr-FR" b="1" dirty="0" smtClean="0"/>
              <a:t>QV</a:t>
            </a:r>
            <a:r>
              <a:rPr lang="fr-FR" dirty="0" smtClean="0"/>
              <a:t/>
            </a:r>
            <a:br>
              <a:rPr lang="fr-FR" dirty="0" smtClean="0"/>
            </a:br>
            <a:r>
              <a:rPr lang="fr-FR" dirty="0" smtClean="0"/>
              <a:t/>
            </a:r>
            <a:br>
              <a:rPr lang="fr-FR" dirty="0" smtClean="0"/>
            </a:br>
            <a:r>
              <a:rPr lang="fr-FR" dirty="0" smtClean="0"/>
              <a:t>Qui? Le </a:t>
            </a:r>
            <a:r>
              <a:rPr lang="fr-FR" dirty="0"/>
              <a:t>patient </a:t>
            </a:r>
            <a:r>
              <a:rPr lang="fr-FR" b="1" dirty="0"/>
              <a:t>dénutri</a:t>
            </a:r>
            <a:r>
              <a:rPr lang="fr-FR" dirty="0"/>
              <a:t> en situation palliative/palliative avancée </a:t>
            </a:r>
            <a:r>
              <a:rPr lang="fr-FR" dirty="0" smtClean="0"/>
              <a:t/>
            </a:r>
            <a:br>
              <a:rPr lang="fr-FR" dirty="0" smtClean="0"/>
            </a:br>
            <a:r>
              <a:rPr lang="fr-FR" dirty="0" smtClean="0"/>
              <a:t/>
            </a:r>
            <a:br>
              <a:rPr lang="fr-FR" dirty="0" smtClean="0"/>
            </a:br>
            <a:r>
              <a:rPr lang="fr-FR" dirty="0" smtClean="0"/>
              <a:t>Quoi? </a:t>
            </a:r>
            <a:r>
              <a:rPr lang="fr-FR" b="1" dirty="0" smtClean="0"/>
              <a:t>MEGACE®</a:t>
            </a:r>
            <a:r>
              <a:rPr lang="fr-FR" dirty="0" smtClean="0"/>
              <a:t>160 à 480 mg/j et </a:t>
            </a:r>
            <a:r>
              <a:rPr lang="fr-FR" b="1" dirty="0" smtClean="0"/>
              <a:t>FARLUTAL®</a:t>
            </a:r>
            <a:r>
              <a:rPr lang="fr-FR" dirty="0" smtClean="0"/>
              <a:t>500 à 1000 mg/j (2 à 3 mois), grade A</a:t>
            </a:r>
            <a:br>
              <a:rPr lang="fr-FR" dirty="0" smtClean="0"/>
            </a:br>
            <a:r>
              <a:rPr lang="fr-FR" dirty="0" smtClean="0"/>
              <a:t>Possiblement CTC </a:t>
            </a:r>
            <a:r>
              <a:rPr lang="fr-FR" b="1" dirty="0" err="1" smtClean="0"/>
              <a:t>prednisolone</a:t>
            </a:r>
            <a:r>
              <a:rPr lang="fr-FR" dirty="0" smtClean="0"/>
              <a:t> 0,5 à 1 mg/kg/j ou </a:t>
            </a:r>
            <a:r>
              <a:rPr lang="fr-FR" dirty="0" err="1" smtClean="0"/>
              <a:t>dexaméthasone</a:t>
            </a:r>
            <a:r>
              <a:rPr lang="fr-FR" dirty="0" smtClean="0"/>
              <a:t> 4 à 8 mg/j maxi 4 semaines, grade B</a:t>
            </a:r>
            <a:br>
              <a:rPr lang="fr-FR" dirty="0" smtClean="0"/>
            </a:br>
            <a:r>
              <a:rPr lang="fr-FR" dirty="0" smtClean="0"/>
              <a:t/>
            </a:r>
            <a:br>
              <a:rPr lang="fr-FR" dirty="0" smtClean="0"/>
            </a:br>
            <a:r>
              <a:rPr lang="fr-FR" dirty="0" smtClean="0"/>
              <a:t>Association avec </a:t>
            </a:r>
            <a:r>
              <a:rPr lang="fr-FR" b="1" dirty="0" smtClean="0"/>
              <a:t>mesures diététiques et CNO</a:t>
            </a:r>
            <a:r>
              <a:rPr lang="fr-FR" dirty="0" smtClean="0"/>
              <a:t/>
            </a:r>
            <a:br>
              <a:rPr lang="fr-FR" dirty="0" smtClean="0"/>
            </a:br>
            <a:endParaRPr lang="fr-FR" b="1" u="sng" dirty="0"/>
          </a:p>
        </p:txBody>
      </p:sp>
    </p:spTree>
    <p:extLst>
      <p:ext uri="{BB962C8B-B14F-4D97-AF65-F5344CB8AC3E}">
        <p14:creationId xmlns:p14="http://schemas.microsoft.com/office/powerpoint/2010/main" val="1506846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normAutofit fontScale="92500" lnSpcReduction="20000"/>
          </a:bodyPr>
          <a:lstStyle/>
          <a:p>
            <a:pPr algn="l"/>
            <a:r>
              <a:rPr lang="fr-FR" b="1" u="sng" dirty="0" smtClean="0"/>
              <a:t>L’alimentation artificielle</a:t>
            </a:r>
            <a:br>
              <a:rPr lang="fr-FR" b="1" u="sng" dirty="0" smtClean="0"/>
            </a:br>
            <a:r>
              <a:rPr lang="fr-FR" b="1" u="sng" dirty="0" smtClean="0"/>
              <a:t/>
            </a:r>
            <a:br>
              <a:rPr lang="fr-FR" b="1" u="sng" dirty="0" smtClean="0"/>
            </a:br>
            <a:r>
              <a:rPr lang="fr-FR" dirty="0" smtClean="0"/>
              <a:t>But? Améliorer la </a:t>
            </a:r>
            <a:r>
              <a:rPr lang="fr-FR" b="1" dirty="0" smtClean="0"/>
              <a:t>QV,</a:t>
            </a:r>
            <a:r>
              <a:rPr lang="fr-FR" dirty="0" smtClean="0"/>
              <a:t> </a:t>
            </a:r>
            <a:r>
              <a:rPr lang="fr-FR" b="1" dirty="0" smtClean="0"/>
              <a:t>traiter les symptômes </a:t>
            </a:r>
            <a:r>
              <a:rPr lang="fr-FR" dirty="0" smtClean="0"/>
              <a:t>associés à la dénutrition</a:t>
            </a:r>
            <a:br>
              <a:rPr lang="fr-FR" dirty="0" smtClean="0"/>
            </a:br>
            <a:r>
              <a:rPr lang="fr-FR" dirty="0" smtClean="0"/>
              <a:t/>
            </a:r>
            <a:br>
              <a:rPr lang="fr-FR" dirty="0" smtClean="0"/>
            </a:br>
            <a:r>
              <a:rPr lang="fr-FR" dirty="0" smtClean="0"/>
              <a:t>Qui? Le patient </a:t>
            </a:r>
            <a:r>
              <a:rPr lang="fr-FR" b="1" dirty="0" smtClean="0"/>
              <a:t>dénutri</a:t>
            </a:r>
            <a:r>
              <a:rPr lang="fr-FR" dirty="0" smtClean="0"/>
              <a:t> et/ou </a:t>
            </a:r>
            <a:r>
              <a:rPr lang="fr-FR" b="1" dirty="0" err="1" smtClean="0"/>
              <a:t>ingesta</a:t>
            </a:r>
            <a:r>
              <a:rPr lang="fr-FR" b="1" dirty="0" smtClean="0"/>
              <a:t> insuffisants</a:t>
            </a:r>
            <a:r>
              <a:rPr lang="fr-FR" dirty="0" smtClean="0"/>
              <a:t/>
            </a:r>
            <a:br>
              <a:rPr lang="fr-FR" dirty="0" smtClean="0"/>
            </a:br>
            <a:r>
              <a:rPr lang="fr-FR" dirty="0" smtClean="0"/>
              <a:t/>
            </a:r>
            <a:br>
              <a:rPr lang="fr-FR" dirty="0" smtClean="0"/>
            </a:br>
            <a:r>
              <a:rPr lang="fr-FR" dirty="0" smtClean="0"/>
              <a:t>Quand? Espérance de vie </a:t>
            </a:r>
            <a:r>
              <a:rPr lang="fr-FR" b="1" dirty="0" smtClean="0"/>
              <a:t>&gt; 3 mois</a:t>
            </a:r>
            <a:r>
              <a:rPr lang="fr-FR" dirty="0" smtClean="0"/>
              <a:t/>
            </a:r>
            <a:br>
              <a:rPr lang="fr-FR" dirty="0" smtClean="0"/>
            </a:br>
            <a:r>
              <a:rPr lang="fr-FR" dirty="0" smtClean="0"/>
              <a:t/>
            </a:r>
            <a:br>
              <a:rPr lang="fr-FR" dirty="0" smtClean="0"/>
            </a:br>
            <a:r>
              <a:rPr lang="fr-FR" dirty="0" smtClean="0"/>
              <a:t>Comment? Voie </a:t>
            </a:r>
            <a:r>
              <a:rPr lang="fr-FR" b="1" dirty="0" smtClean="0"/>
              <a:t>ENTERALE +++ </a:t>
            </a:r>
            <a:r>
              <a:rPr lang="fr-FR" dirty="0" smtClean="0"/>
              <a:t>si possible, via SNG ou gastrostomie (&gt; 21 jours), ou parentérale</a:t>
            </a:r>
            <a:br>
              <a:rPr lang="fr-FR" dirty="0" smtClean="0"/>
            </a:br>
            <a:r>
              <a:rPr lang="fr-FR" dirty="0" smtClean="0"/>
              <a:t/>
            </a:r>
            <a:br>
              <a:rPr lang="fr-FR" dirty="0" smtClean="0"/>
            </a:br>
            <a:r>
              <a:rPr lang="fr-FR" dirty="0" smtClean="0"/>
              <a:t>Combien? </a:t>
            </a:r>
            <a:r>
              <a:rPr lang="fr-FR" b="1" dirty="0" smtClean="0"/>
              <a:t>30 à 35 kcal/kg/j</a:t>
            </a:r>
            <a:r>
              <a:rPr lang="fr-FR" b="1" u="sng" dirty="0" smtClean="0"/>
              <a:t/>
            </a:r>
            <a:br>
              <a:rPr lang="fr-FR" b="1" u="sng" dirty="0" smtClean="0"/>
            </a:br>
            <a:r>
              <a:rPr lang="fr-FR" b="1" u="sng" dirty="0" smtClean="0"/>
              <a:t/>
            </a:r>
            <a:br>
              <a:rPr lang="fr-FR" b="1" u="sng" dirty="0" smtClean="0"/>
            </a:br>
            <a:r>
              <a:rPr lang="fr-FR" b="1" u="sng" dirty="0" smtClean="0"/>
              <a:t>Toujours discussion </a:t>
            </a:r>
            <a:r>
              <a:rPr lang="fr-FR" b="1" u="sng" dirty="0" err="1" smtClean="0"/>
              <a:t>multidisiplinaire</a:t>
            </a:r>
            <a:r>
              <a:rPr lang="fr-FR" b="1" u="sng" dirty="0" smtClean="0"/>
              <a:t>, au cas par cas, avec le patient +++</a:t>
            </a:r>
            <a:endParaRPr lang="fr-FR" b="1" u="sng" dirty="0"/>
          </a:p>
        </p:txBody>
      </p:sp>
    </p:spTree>
    <p:extLst>
      <p:ext uri="{BB962C8B-B14F-4D97-AF65-F5344CB8AC3E}">
        <p14:creationId xmlns:p14="http://schemas.microsoft.com/office/powerpoint/2010/main" val="959887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1"/>
          <p:cNvSpPr>
            <a:spLocks noGrp="1"/>
          </p:cNvSpPr>
          <p:nvPr>
            <p:ph sz="quarter" idx="10"/>
          </p:nvPr>
        </p:nvSpPr>
        <p:spPr>
          <a:xfrm>
            <a:off x="1605915" y="322479"/>
            <a:ext cx="7827645" cy="5042001"/>
          </a:xfrm>
        </p:spPr>
        <p:txBody>
          <a:bodyPr>
            <a:normAutofit fontScale="25000" lnSpcReduction="20000"/>
          </a:bodyPr>
          <a:lstStyle/>
          <a:p>
            <a:pPr algn="l">
              <a:lnSpc>
                <a:spcPct val="120000"/>
              </a:lnSpc>
            </a:pPr>
            <a:endParaRPr lang="fr-FR" sz="4700" dirty="0" smtClean="0"/>
          </a:p>
          <a:p>
            <a:pPr algn="l">
              <a:lnSpc>
                <a:spcPct val="120000"/>
              </a:lnSpc>
            </a:pPr>
            <a:r>
              <a:rPr lang="fr-FR" sz="8400" dirty="0" smtClean="0"/>
              <a:t>Prévalence anorexie : </a:t>
            </a:r>
            <a:r>
              <a:rPr lang="fr-FR" sz="8400" b="1" dirty="0" smtClean="0"/>
              <a:t>50 à  65%</a:t>
            </a:r>
            <a:r>
              <a:rPr lang="fr-FR" sz="8400" baseline="30000" dirty="0" smtClean="0"/>
              <a:t>1</a:t>
            </a:r>
            <a:br>
              <a:rPr lang="fr-FR" sz="8400" baseline="30000" dirty="0" smtClean="0"/>
            </a:br>
            <a:r>
              <a:rPr lang="fr-FR" sz="8400" baseline="30000" dirty="0" smtClean="0"/>
              <a:t/>
            </a:r>
            <a:br>
              <a:rPr lang="fr-FR" sz="8400" baseline="30000" dirty="0" smtClean="0"/>
            </a:br>
            <a:r>
              <a:rPr lang="fr-FR" sz="8400" b="1" dirty="0" smtClean="0"/>
              <a:t>Etiologies multiples </a:t>
            </a:r>
            <a:r>
              <a:rPr lang="fr-FR" sz="8400" dirty="0" smtClean="0"/>
              <a:t>(CAC syndrome, douleur, atteinte buccale</a:t>
            </a:r>
            <a:r>
              <a:rPr lang="mr-IN" sz="8400" dirty="0" smtClean="0"/>
              <a:t>…</a:t>
            </a:r>
            <a:r>
              <a:rPr lang="fr-FR" sz="8400" dirty="0" smtClean="0"/>
              <a:t>)</a:t>
            </a:r>
            <a:r>
              <a:rPr lang="fr-FR" sz="8400" b="1" dirty="0" smtClean="0"/>
              <a:t/>
            </a:r>
            <a:br>
              <a:rPr lang="fr-FR" sz="8400" b="1" dirty="0" smtClean="0"/>
            </a:br>
            <a:endParaRPr lang="fr-FR" sz="8400" b="1" dirty="0"/>
          </a:p>
          <a:p>
            <a:pPr algn="l">
              <a:lnSpc>
                <a:spcPct val="120000"/>
              </a:lnSpc>
            </a:pPr>
            <a:r>
              <a:rPr lang="fr-FR" sz="8400" b="1" dirty="0" smtClean="0"/>
              <a:t>Représentations multiples </a:t>
            </a:r>
          </a:p>
          <a:p>
            <a:pPr algn="l">
              <a:lnSpc>
                <a:spcPct val="120000"/>
              </a:lnSpc>
            </a:pPr>
            <a:r>
              <a:rPr lang="fr-FR" sz="8400" dirty="0" smtClean="0"/>
              <a:t/>
            </a:r>
            <a:br>
              <a:rPr lang="fr-FR" sz="8400" dirty="0" smtClean="0"/>
            </a:br>
            <a:r>
              <a:rPr lang="fr-FR" sz="8400" b="1" dirty="0" smtClean="0"/>
              <a:t>Difficultés</a:t>
            </a:r>
            <a:r>
              <a:rPr lang="fr-FR" sz="8400" dirty="0" smtClean="0"/>
              <a:t> pour les soignants</a:t>
            </a:r>
          </a:p>
          <a:p>
            <a:pPr algn="l">
              <a:lnSpc>
                <a:spcPct val="120000"/>
              </a:lnSpc>
            </a:pPr>
            <a:endParaRPr lang="fr-FR" sz="8400" dirty="0"/>
          </a:p>
          <a:p>
            <a:pPr algn="l">
              <a:lnSpc>
                <a:spcPct val="120000"/>
              </a:lnSpc>
            </a:pPr>
            <a:r>
              <a:rPr lang="fr-FR" sz="8400" dirty="0"/>
              <a:t>Cachexie = facteur </a:t>
            </a:r>
            <a:r>
              <a:rPr lang="fr-FR" sz="8400" b="1" dirty="0"/>
              <a:t>mauvais pronostic de survie</a:t>
            </a:r>
          </a:p>
          <a:p>
            <a:pPr algn="l">
              <a:lnSpc>
                <a:spcPct val="120000"/>
              </a:lnSpc>
            </a:pPr>
            <a:endParaRPr lang="fr-FR" sz="8400" b="1" dirty="0"/>
          </a:p>
          <a:p>
            <a:pPr algn="l">
              <a:lnSpc>
                <a:spcPct val="120000"/>
              </a:lnSpc>
            </a:pPr>
            <a:r>
              <a:rPr lang="fr-FR" sz="8400" dirty="0"/>
              <a:t>La déshydratation </a:t>
            </a:r>
            <a:r>
              <a:rPr lang="fr-FR" sz="8400" b="1" dirty="0"/>
              <a:t>accélère la fin de </a:t>
            </a:r>
            <a:r>
              <a:rPr lang="fr-FR" sz="8400" b="1" dirty="0" smtClean="0"/>
              <a:t>vie</a:t>
            </a:r>
            <a:r>
              <a:rPr lang="fr-FR" sz="8400" dirty="0" smtClean="0"/>
              <a:t/>
            </a:r>
            <a:br>
              <a:rPr lang="fr-FR" sz="8400" dirty="0" smtClean="0"/>
            </a:br>
            <a:endParaRPr lang="fr-FR" sz="8400" dirty="0" smtClean="0"/>
          </a:p>
          <a:p>
            <a:pPr algn="l">
              <a:lnSpc>
                <a:spcPct val="120000"/>
              </a:lnSpc>
            </a:pPr>
            <a:r>
              <a:rPr lang="fr-FR" sz="8400" b="1" i="1" dirty="0" smtClean="0">
                <a:solidFill>
                  <a:schemeClr val="accent6"/>
                </a:solidFill>
              </a:rPr>
              <a:t>Faut-il les maintenir jusqu’au bout?</a:t>
            </a:r>
            <a:r>
              <a:rPr lang="fr-FR" sz="8400" dirty="0" smtClean="0"/>
              <a:t/>
            </a:r>
            <a:br>
              <a:rPr lang="fr-FR" sz="8400" dirty="0" smtClean="0"/>
            </a:br>
            <a:endParaRPr lang="fr-FR" sz="4700" dirty="0" smtClean="0"/>
          </a:p>
          <a:p>
            <a:pPr algn="l">
              <a:lnSpc>
                <a:spcPct val="120000"/>
              </a:lnSpc>
            </a:pPr>
            <a:endParaRPr lang="fr-FR" sz="4000" dirty="0"/>
          </a:p>
          <a:p>
            <a:pPr algn="l">
              <a:lnSpc>
                <a:spcPct val="120000"/>
              </a:lnSpc>
            </a:pPr>
            <a:r>
              <a:rPr lang="fr-FR" sz="4000" dirty="0" smtClean="0"/>
              <a:t>1</a:t>
            </a:r>
            <a:r>
              <a:rPr lang="fr-FR" sz="4000" dirty="0"/>
              <a:t>. </a:t>
            </a:r>
            <a:r>
              <a:rPr lang="fr-FR" sz="4000" dirty="0" err="1" smtClean="0"/>
              <a:t>Laviano</a:t>
            </a:r>
            <a:r>
              <a:rPr lang="fr-FR" sz="4000" dirty="0" smtClean="0"/>
              <a:t> </a:t>
            </a:r>
            <a:r>
              <a:rPr lang="fr-FR" sz="4000" dirty="0"/>
              <a:t>A, </a:t>
            </a:r>
            <a:r>
              <a:rPr lang="fr-FR" sz="4000" dirty="0" err="1"/>
              <a:t>Meguid</a:t>
            </a:r>
            <a:r>
              <a:rPr lang="fr-FR" sz="4000" dirty="0"/>
              <a:t> MM, </a:t>
            </a:r>
            <a:r>
              <a:rPr lang="fr-FR" sz="4000" dirty="0" err="1"/>
              <a:t>Inui</a:t>
            </a:r>
            <a:r>
              <a:rPr lang="fr-FR" sz="4000" dirty="0"/>
              <a:t> A, </a:t>
            </a:r>
            <a:r>
              <a:rPr lang="fr-FR" sz="4000" dirty="0" err="1"/>
              <a:t>Muscaritoli</a:t>
            </a:r>
            <a:r>
              <a:rPr lang="fr-FR" sz="4000" dirty="0"/>
              <a:t> M, Rossi-</a:t>
            </a:r>
            <a:r>
              <a:rPr lang="fr-FR" sz="4000" dirty="0" err="1"/>
              <a:t>Fanelli</a:t>
            </a:r>
            <a:r>
              <a:rPr lang="fr-FR" sz="4000" dirty="0"/>
              <a:t> F. </a:t>
            </a:r>
            <a:r>
              <a:rPr lang="fr-FR" sz="4000" dirty="0" err="1"/>
              <a:t>Therapy</a:t>
            </a:r>
            <a:r>
              <a:rPr lang="fr-FR" sz="4000" dirty="0"/>
              <a:t> Insight: cancer </a:t>
            </a:r>
            <a:r>
              <a:rPr lang="fr-FR" sz="4000" dirty="0" err="1"/>
              <a:t>anorexia</a:t>
            </a:r>
            <a:r>
              <a:rPr lang="fr-FR" sz="4000" dirty="0"/>
              <a:t>–</a:t>
            </a:r>
            <a:r>
              <a:rPr lang="fr-FR" sz="4000" dirty="0" err="1"/>
              <a:t>cachexia</a:t>
            </a:r>
            <a:r>
              <a:rPr lang="fr-FR" sz="4000" dirty="0"/>
              <a:t> syndrome—</a:t>
            </a:r>
            <a:r>
              <a:rPr lang="fr-FR" sz="4000" dirty="0" err="1"/>
              <a:t>when</a:t>
            </a:r>
            <a:r>
              <a:rPr lang="fr-FR" sz="4000" dirty="0"/>
              <a:t> all </a:t>
            </a:r>
            <a:r>
              <a:rPr lang="fr-FR" sz="4000" dirty="0" err="1"/>
              <a:t>you</a:t>
            </a:r>
            <a:r>
              <a:rPr lang="fr-FR" sz="4000" dirty="0"/>
              <a:t> </a:t>
            </a:r>
            <a:r>
              <a:rPr lang="fr-FR" sz="4000" dirty="0" err="1"/>
              <a:t>can</a:t>
            </a:r>
            <a:r>
              <a:rPr lang="fr-FR" sz="4000" dirty="0"/>
              <a:t> </a:t>
            </a:r>
            <a:r>
              <a:rPr lang="fr-FR" sz="4000" dirty="0" err="1"/>
              <a:t>eat</a:t>
            </a:r>
            <a:r>
              <a:rPr lang="fr-FR" sz="4000" dirty="0"/>
              <a:t> </a:t>
            </a:r>
            <a:r>
              <a:rPr lang="fr-FR" sz="4000" dirty="0" err="1"/>
              <a:t>is</a:t>
            </a:r>
            <a:r>
              <a:rPr lang="fr-FR" sz="4000" dirty="0"/>
              <a:t> </a:t>
            </a:r>
            <a:r>
              <a:rPr lang="fr-FR" sz="4000" dirty="0" err="1"/>
              <a:t>yourself</a:t>
            </a:r>
            <a:r>
              <a:rPr lang="fr-FR" sz="4000" dirty="0"/>
              <a:t>. Nature </a:t>
            </a:r>
            <a:r>
              <a:rPr lang="fr-FR" sz="4000" dirty="0" err="1"/>
              <a:t>Clinical</a:t>
            </a:r>
            <a:r>
              <a:rPr lang="fr-FR" sz="4000" dirty="0"/>
              <a:t> Practice </a:t>
            </a:r>
            <a:r>
              <a:rPr lang="fr-FR" sz="4000" dirty="0" err="1"/>
              <a:t>Oncology</a:t>
            </a:r>
            <a:r>
              <a:rPr lang="fr-FR" sz="4000" dirty="0"/>
              <a:t>. 2005;2(3):158–65.</a:t>
            </a:r>
          </a:p>
          <a:p>
            <a:pPr algn="l">
              <a:lnSpc>
                <a:spcPct val="120000"/>
              </a:lnSpc>
            </a:pPr>
            <a:endParaRPr lang="fr-FR" dirty="0"/>
          </a:p>
        </p:txBody>
      </p:sp>
    </p:spTree>
    <p:extLst>
      <p:ext uri="{BB962C8B-B14F-4D97-AF65-F5344CB8AC3E}">
        <p14:creationId xmlns:p14="http://schemas.microsoft.com/office/powerpoint/2010/main" val="1450702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1"/>
          <p:cNvSpPr>
            <a:spLocks noGrp="1"/>
          </p:cNvSpPr>
          <p:nvPr>
            <p:ph sz="quarter" idx="10"/>
          </p:nvPr>
        </p:nvSpPr>
        <p:spPr>
          <a:xfrm>
            <a:off x="1605915" y="797166"/>
            <a:ext cx="7756525" cy="5813496"/>
          </a:xfrm>
        </p:spPr>
        <p:txBody>
          <a:bodyPr>
            <a:normAutofit lnSpcReduction="10000"/>
          </a:bodyPr>
          <a:lstStyle/>
          <a:p>
            <a:pPr algn="l"/>
            <a:r>
              <a:rPr lang="fr-FR" u="sng" dirty="0" smtClean="0"/>
              <a:t>3 </a:t>
            </a:r>
            <a:r>
              <a:rPr lang="fr-FR" b="1" u="sng" dirty="0" smtClean="0"/>
              <a:t>phases</a:t>
            </a:r>
            <a:r>
              <a:rPr lang="fr-FR" u="sng" dirty="0" smtClean="0"/>
              <a:t> de la maladie</a:t>
            </a:r>
            <a:r>
              <a:rPr lang="fr-FR" u="sng" baseline="30000" dirty="0" smtClean="0"/>
              <a:t>2</a:t>
            </a:r>
          </a:p>
          <a:p>
            <a:pPr algn="l"/>
            <a:endParaRPr lang="fr-FR" dirty="0" smtClean="0"/>
          </a:p>
          <a:p>
            <a:pPr algn="l"/>
            <a:r>
              <a:rPr lang="fr-FR" dirty="0" smtClean="0"/>
              <a:t>La </a:t>
            </a:r>
            <a:r>
              <a:rPr lang="fr-FR" b="1" dirty="0"/>
              <a:t>phase palliative </a:t>
            </a:r>
            <a:r>
              <a:rPr lang="fr-FR" dirty="0"/>
              <a:t>➣ </a:t>
            </a:r>
            <a:r>
              <a:rPr lang="fr-FR" dirty="0" smtClean="0"/>
              <a:t>gain </a:t>
            </a:r>
            <a:r>
              <a:rPr lang="fr-FR" dirty="0"/>
              <a:t>en </a:t>
            </a:r>
            <a:r>
              <a:rPr lang="fr-FR" u="sng" dirty="0" smtClean="0"/>
              <a:t>survie</a:t>
            </a:r>
            <a:r>
              <a:rPr lang="fr-FR" dirty="0" smtClean="0"/>
              <a:t> </a:t>
            </a:r>
          </a:p>
          <a:p>
            <a:pPr algn="l"/>
            <a:r>
              <a:rPr lang="fr-FR" dirty="0" smtClean="0"/>
              <a:t/>
            </a:r>
            <a:br>
              <a:rPr lang="fr-FR" dirty="0" smtClean="0"/>
            </a:br>
            <a:endParaRPr lang="fr-FR" dirty="0"/>
          </a:p>
          <a:p>
            <a:pPr algn="l"/>
            <a:r>
              <a:rPr lang="fr-FR" dirty="0"/>
              <a:t>La </a:t>
            </a:r>
            <a:r>
              <a:rPr lang="fr-FR" b="1" dirty="0"/>
              <a:t>phase palliative </a:t>
            </a:r>
            <a:r>
              <a:rPr lang="fr-FR" b="1" dirty="0" smtClean="0"/>
              <a:t>avancée </a:t>
            </a:r>
            <a:r>
              <a:rPr lang="fr-FR" dirty="0"/>
              <a:t>➣ </a:t>
            </a:r>
            <a:r>
              <a:rPr lang="fr-FR" dirty="0" smtClean="0"/>
              <a:t>gain en </a:t>
            </a:r>
            <a:r>
              <a:rPr lang="fr-FR" u="sng" dirty="0" smtClean="0"/>
              <a:t>qualité de vie</a:t>
            </a:r>
            <a:br>
              <a:rPr lang="fr-FR" u="sng" dirty="0" smtClean="0"/>
            </a:br>
            <a:endParaRPr lang="fr-FR" u="sng" dirty="0" smtClean="0"/>
          </a:p>
          <a:p>
            <a:pPr algn="l"/>
            <a:endParaRPr lang="fr-FR" dirty="0" smtClean="0"/>
          </a:p>
          <a:p>
            <a:pPr algn="l"/>
            <a:r>
              <a:rPr lang="fr-FR" dirty="0" smtClean="0"/>
              <a:t>La </a:t>
            </a:r>
            <a:r>
              <a:rPr lang="fr-FR" b="1" dirty="0"/>
              <a:t>phase </a:t>
            </a:r>
            <a:r>
              <a:rPr lang="fr-FR" b="1" dirty="0" smtClean="0"/>
              <a:t>terminale </a:t>
            </a:r>
            <a:r>
              <a:rPr lang="fr-FR" dirty="0" smtClean="0"/>
              <a:t>(décès &lt; 1 mois) </a:t>
            </a:r>
            <a:r>
              <a:rPr lang="fr-FR" dirty="0"/>
              <a:t>➣ </a:t>
            </a:r>
            <a:r>
              <a:rPr lang="fr-FR" dirty="0" smtClean="0"/>
              <a:t>traitement de </a:t>
            </a:r>
            <a:r>
              <a:rPr lang="fr-FR" u="sng" dirty="0" smtClean="0"/>
              <a:t>l’inconfort </a:t>
            </a:r>
          </a:p>
          <a:p>
            <a:pPr algn="l"/>
            <a:endParaRPr lang="fr-FR" u="sng" dirty="0"/>
          </a:p>
          <a:p>
            <a:pPr algn="l"/>
            <a:endParaRPr lang="fr-FR" sz="1100" dirty="0" smtClean="0"/>
          </a:p>
          <a:p>
            <a:pPr algn="l"/>
            <a:endParaRPr lang="fr-FR" sz="1100" dirty="0"/>
          </a:p>
          <a:p>
            <a:pPr algn="l"/>
            <a:endParaRPr lang="fr-FR" sz="1100" dirty="0" smtClean="0"/>
          </a:p>
          <a:p>
            <a:pPr algn="l"/>
            <a:r>
              <a:rPr lang="fr-FR" sz="1000" dirty="0" smtClean="0"/>
              <a:t>2. Recommandations </a:t>
            </a:r>
            <a:r>
              <a:rPr lang="fr-FR" sz="1000" dirty="0"/>
              <a:t>professionnelles de la </a:t>
            </a:r>
            <a:r>
              <a:rPr lang="fr-FR" sz="1000" dirty="0" err="1"/>
              <a:t>Sociéte</a:t>
            </a:r>
            <a:r>
              <a:rPr lang="fr-FR" sz="1000" dirty="0"/>
              <a:t>́ Francophone Nutrition Clinique et </a:t>
            </a:r>
            <a:r>
              <a:rPr lang="fr-FR" sz="1000" dirty="0" err="1" smtClean="0"/>
              <a:t>Métabolisme</a:t>
            </a:r>
            <a:r>
              <a:rPr lang="fr-FR" sz="1000" dirty="0" smtClean="0"/>
              <a:t>. </a:t>
            </a:r>
            <a:r>
              <a:rPr lang="fr-FR" sz="1000" dirty="0"/>
              <a:t>Nutrition chez le patient adulte atteint de </a:t>
            </a:r>
            <a:r>
              <a:rPr lang="fr-FR" sz="1000" dirty="0" smtClean="0"/>
              <a:t>cancer. </a:t>
            </a:r>
            <a:r>
              <a:rPr lang="fr-FR" sz="1000" dirty="0" err="1" smtClean="0"/>
              <a:t>Nov</a:t>
            </a:r>
            <a:r>
              <a:rPr lang="fr-FR" sz="1000" dirty="0" smtClean="0"/>
              <a:t> 2012.</a:t>
            </a:r>
            <a:endParaRPr lang="fr-FR" sz="1000" dirty="0"/>
          </a:p>
          <a:p>
            <a:pPr algn="l"/>
            <a:endParaRPr lang="fr-FR" u="sng" dirty="0"/>
          </a:p>
        </p:txBody>
      </p:sp>
      <p:sp>
        <p:nvSpPr>
          <p:cNvPr id="4" name="Flèche vers le bas 3"/>
          <p:cNvSpPr/>
          <p:nvPr/>
        </p:nvSpPr>
        <p:spPr>
          <a:xfrm>
            <a:off x="4153859" y="2266162"/>
            <a:ext cx="74930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Flèche vers le bas 4"/>
          <p:cNvSpPr/>
          <p:nvPr/>
        </p:nvSpPr>
        <p:spPr>
          <a:xfrm>
            <a:off x="4123379" y="3481455"/>
            <a:ext cx="74930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4992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26" y="1330036"/>
            <a:ext cx="2566271" cy="2119746"/>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9650" y="2417399"/>
            <a:ext cx="2692006" cy="1823498"/>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7605" y="2368012"/>
            <a:ext cx="2798449" cy="2035149"/>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7933" y="4403161"/>
            <a:ext cx="2253723" cy="2230582"/>
          </a:xfrm>
          <a:prstGeom prst="rect">
            <a:avLst/>
          </a:prstGeom>
        </p:spPr>
      </p:pic>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2873" y="105841"/>
            <a:ext cx="2913182" cy="1875360"/>
          </a:xfrm>
          <a:prstGeom prst="rect">
            <a:avLst/>
          </a:prstGeom>
        </p:spPr>
      </p:pic>
      <p:pic>
        <p:nvPicPr>
          <p:cNvPr id="13" name="Imag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2813" y="132753"/>
            <a:ext cx="2828843" cy="2122382"/>
          </a:xfrm>
          <a:prstGeom prst="rect">
            <a:avLst/>
          </a:prstGeom>
        </p:spPr>
      </p:pic>
      <p:pic>
        <p:nvPicPr>
          <p:cNvPr id="14" name="Imag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326" y="3555842"/>
            <a:ext cx="2538646" cy="2459947"/>
          </a:xfrm>
          <a:prstGeom prst="rect">
            <a:avLst/>
          </a:prstGeom>
        </p:spPr>
      </p:pic>
    </p:spTree>
    <p:extLst>
      <p:ext uri="{BB962C8B-B14F-4D97-AF65-F5344CB8AC3E}">
        <p14:creationId xmlns:p14="http://schemas.microsoft.com/office/powerpoint/2010/main" val="308811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926785235"/>
              </p:ext>
            </p:extLst>
          </p:nvPr>
        </p:nvGraphicFramePr>
        <p:xfrm>
          <a:off x="1290917" y="2343895"/>
          <a:ext cx="7207624" cy="2926080"/>
        </p:xfrm>
        <a:graphic>
          <a:graphicData uri="http://schemas.openxmlformats.org/drawingml/2006/table">
            <a:tbl>
              <a:tblPr firstRow="1" bandRow="1">
                <a:tableStyleId>{5C22544A-7EE6-4342-B048-85BDC9FD1C3A}</a:tableStyleId>
              </a:tblPr>
              <a:tblGrid>
                <a:gridCol w="3695137"/>
                <a:gridCol w="3512487"/>
              </a:tblGrid>
              <a:tr h="687296">
                <a:tc>
                  <a:txBody>
                    <a:bodyPr/>
                    <a:lstStyle/>
                    <a:p>
                      <a:pPr algn="l"/>
                      <a:r>
                        <a:rPr lang="fr-FR" sz="1000" dirty="0" smtClean="0">
                          <a:solidFill>
                            <a:schemeClr val="accent6"/>
                          </a:solidFill>
                        </a:rPr>
                        <a:t>Déshydratation et DHE ➣ </a:t>
                      </a:r>
                      <a:r>
                        <a:rPr lang="fr-FR" sz="1000" b="1" dirty="0" smtClean="0">
                          <a:solidFill>
                            <a:schemeClr val="accent6"/>
                          </a:solidFill>
                        </a:rPr>
                        <a:t>confusion, agitation</a:t>
                      </a:r>
                    </a:p>
                    <a:p>
                      <a:pPr algn="l"/>
                      <a:r>
                        <a:rPr lang="fr-FR" sz="1000" dirty="0" smtClean="0">
                          <a:solidFill>
                            <a:schemeClr val="accent6"/>
                          </a:solidFill>
                        </a:rPr>
                        <a:t>Diminution de la filtration glomérulaire ➣  </a:t>
                      </a:r>
                      <a:r>
                        <a:rPr lang="fr-FR" sz="1000" b="1" dirty="0" smtClean="0">
                          <a:solidFill>
                            <a:schemeClr val="accent6"/>
                          </a:solidFill>
                        </a:rPr>
                        <a:t>insuffisance rénale</a:t>
                      </a:r>
                      <a:endParaRPr lang="fr-FR" sz="1000" dirty="0" smtClean="0">
                        <a:solidFill>
                          <a:schemeClr val="accent6"/>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000" dirty="0" smtClean="0">
                          <a:solidFill>
                            <a:schemeClr val="accent6"/>
                          </a:solidFill>
                        </a:rPr>
                        <a:t>Arrêt = </a:t>
                      </a:r>
                      <a:r>
                        <a:rPr lang="fr-FR" sz="1000" b="1" dirty="0" smtClean="0">
                          <a:solidFill>
                            <a:schemeClr val="accent6"/>
                          </a:solidFill>
                        </a:rPr>
                        <a:t>abandon du malade </a:t>
                      </a:r>
                      <a:r>
                        <a:rPr lang="fr-FR" sz="1000" dirty="0" smtClean="0">
                          <a:solidFill>
                            <a:schemeClr val="accent6"/>
                          </a:solidFill>
                        </a:rPr>
                        <a:t>?</a:t>
                      </a:r>
                      <a:br>
                        <a:rPr lang="fr-FR" sz="1000" dirty="0" smtClean="0">
                          <a:solidFill>
                            <a:schemeClr val="accent6"/>
                          </a:solidFill>
                        </a:rPr>
                      </a:br>
                      <a:endParaRPr lang="fr-FR" sz="1000" b="1" dirty="0" smtClean="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fr-FR" sz="1000" dirty="0" smtClean="0">
                          <a:solidFill>
                            <a:schemeClr val="accent6"/>
                          </a:solidFill>
                        </a:rPr>
                        <a:t>Dénutrition ➣ </a:t>
                      </a:r>
                      <a:r>
                        <a:rPr lang="fr-FR" sz="1000" b="1" dirty="0" smtClean="0">
                          <a:solidFill>
                            <a:schemeClr val="accent6"/>
                          </a:solidFill>
                        </a:rPr>
                        <a:t>amyotrophie</a:t>
                      </a:r>
                      <a:r>
                        <a:rPr lang="fr-FR" sz="1000" dirty="0" smtClean="0">
                          <a:solidFill>
                            <a:schemeClr val="accent6"/>
                          </a:solidFill>
                        </a:rPr>
                        <a:t> ➣ </a:t>
                      </a:r>
                      <a:r>
                        <a:rPr lang="fr-FR" sz="1000" b="1" dirty="0" smtClean="0">
                          <a:solidFill>
                            <a:schemeClr val="accent6"/>
                          </a:solidFill>
                        </a:rPr>
                        <a:t>alitement prolongé </a:t>
                      </a:r>
                      <a:r>
                        <a:rPr lang="fr-FR" sz="1000" dirty="0" smtClean="0">
                          <a:solidFill>
                            <a:schemeClr val="accent6"/>
                          </a:solidFill>
                        </a:rPr>
                        <a:t>➣ </a:t>
                      </a:r>
                      <a:r>
                        <a:rPr lang="fr-FR" sz="1000" b="1" dirty="0" smtClean="0">
                          <a:solidFill>
                            <a:schemeClr val="accent6"/>
                          </a:solidFill>
                        </a:rPr>
                        <a:t>escarres</a:t>
                      </a:r>
                      <a:r>
                        <a:rPr lang="fr-FR" sz="1000" dirty="0" smtClean="0">
                          <a:solidFill>
                            <a:schemeClr val="accent6"/>
                          </a:solidFill>
                        </a:rPr>
                        <a:t/>
                      </a:r>
                      <a:br>
                        <a:rPr lang="fr-FR" sz="1000" dirty="0" smtClean="0">
                          <a:solidFill>
                            <a:schemeClr val="accent6"/>
                          </a:solidFill>
                        </a:rPr>
                      </a:br>
                      <a:r>
                        <a:rPr lang="fr-FR" sz="1000" dirty="0" smtClean="0">
                          <a:solidFill>
                            <a:schemeClr val="accent6"/>
                          </a:solidFill>
                        </a:rPr>
                        <a:t>Dénutrition ➣ dépression immunitaire ➣ </a:t>
                      </a:r>
                      <a:r>
                        <a:rPr lang="fr-FR" sz="1000" b="1" dirty="0" smtClean="0">
                          <a:solidFill>
                            <a:schemeClr val="accent6"/>
                          </a:solidFill>
                        </a:rPr>
                        <a:t>infections</a:t>
                      </a:r>
                      <a:endParaRPr lang="fr-FR" sz="1000" dirty="0" smtClean="0">
                        <a:solidFill>
                          <a:schemeClr val="accent6"/>
                        </a:solidFill>
                      </a:endParaRPr>
                    </a:p>
                    <a:p>
                      <a:pPr algn="l"/>
                      <a:r>
                        <a:rPr lang="fr-FR" sz="1000" b="1" dirty="0" smtClean="0">
                          <a:solidFill>
                            <a:schemeClr val="accent6"/>
                          </a:solidFill>
                        </a:rPr>
                        <a:t>Passer un cap </a:t>
                      </a:r>
                      <a:r>
                        <a:rPr lang="fr-FR" sz="1000" dirty="0" smtClean="0">
                          <a:solidFill>
                            <a:schemeClr val="accent6"/>
                          </a:solidFill>
                        </a:rPr>
                        <a:t>si la NE est impossible</a:t>
                      </a:r>
                    </a:p>
                    <a:p>
                      <a:pPr algn="l"/>
                      <a:r>
                        <a:rPr lang="fr-FR" sz="1000" dirty="0" smtClean="0">
                          <a:solidFill>
                            <a:schemeClr val="accent6"/>
                          </a:solidFill>
                        </a:rPr>
                        <a:t>Améliorer la sensation d’</a:t>
                      </a:r>
                      <a:r>
                        <a:rPr lang="fr-FR" sz="1000" b="1" dirty="0" smtClean="0">
                          <a:solidFill>
                            <a:schemeClr val="accent6"/>
                          </a:solidFill>
                        </a:rPr>
                        <a:t>épuisement physique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8492">
                <a:tc>
                  <a:txBody>
                    <a:bodyPr/>
                    <a:lstStyle/>
                    <a:p>
                      <a:pPr algn="l"/>
                      <a:r>
                        <a:rPr lang="fr-FR" sz="1000" b="1" dirty="0" smtClean="0">
                          <a:solidFill>
                            <a:schemeClr val="accent6"/>
                          </a:solidFill>
                        </a:rPr>
                        <a:t>Moindre perception de la soif </a:t>
                      </a:r>
                      <a:r>
                        <a:rPr lang="fr-FR" sz="1000" dirty="0" smtClean="0">
                          <a:solidFill>
                            <a:schemeClr val="accent6"/>
                          </a:solidFill>
                        </a:rPr>
                        <a:t>avec l’âge</a:t>
                      </a:r>
                    </a:p>
                    <a:p>
                      <a:pPr algn="l"/>
                      <a:r>
                        <a:rPr lang="fr-FR" sz="1000" b="1" dirty="0" smtClean="0">
                          <a:solidFill>
                            <a:schemeClr val="accent6"/>
                          </a:solidFill>
                        </a:rPr>
                        <a:t>Corrélation soif/bouche sèche</a:t>
                      </a:r>
                      <a:endParaRPr lang="fr-FR" sz="1000" dirty="0" smtClean="0">
                        <a:solidFill>
                          <a:schemeClr val="accent6"/>
                        </a:solidFill>
                      </a:endParaRPr>
                    </a:p>
                    <a:p>
                      <a:pPr algn="l"/>
                      <a:r>
                        <a:rPr lang="fr-FR" sz="1000" b="1" dirty="0" smtClean="0">
                          <a:solidFill>
                            <a:schemeClr val="accent6"/>
                          </a:solidFill>
                        </a:rPr>
                        <a:t>Pas de corrélation </a:t>
                      </a:r>
                      <a:r>
                        <a:rPr lang="fr-FR" sz="1000" dirty="0" smtClean="0">
                          <a:solidFill>
                            <a:schemeClr val="accent6"/>
                          </a:solidFill>
                        </a:rPr>
                        <a:t>soif/déshydratation</a:t>
                      </a:r>
                    </a:p>
                    <a:p>
                      <a:pPr algn="l"/>
                      <a:r>
                        <a:rPr lang="fr-FR" sz="1000" dirty="0" smtClean="0">
                          <a:solidFill>
                            <a:schemeClr val="accent6"/>
                          </a:solidFill>
                        </a:rPr>
                        <a:t>L’hydratation IV </a:t>
                      </a:r>
                      <a:r>
                        <a:rPr lang="fr-FR" sz="1000" b="1" dirty="0" smtClean="0">
                          <a:solidFill>
                            <a:schemeClr val="accent6"/>
                          </a:solidFill>
                        </a:rPr>
                        <a:t>n’améliore pas la sensation de soif</a:t>
                      </a:r>
                      <a:endParaRPr lang="fr-FR" sz="1000" dirty="0" smtClean="0">
                        <a:solidFill>
                          <a:schemeClr val="accent6"/>
                        </a:solidFill>
                      </a:endParaRPr>
                    </a:p>
                    <a:p>
                      <a:pPr algn="l"/>
                      <a:r>
                        <a:rPr lang="fr-FR" sz="1000" dirty="0" smtClean="0">
                          <a:solidFill>
                            <a:schemeClr val="accent6"/>
                          </a:solidFill>
                        </a:rPr>
                        <a:t>Déshydratation et DHE ➣  sécrétions d’opioïdes ➣ </a:t>
                      </a:r>
                      <a:r>
                        <a:rPr lang="fr-FR" sz="1000" b="1" dirty="0" smtClean="0">
                          <a:solidFill>
                            <a:schemeClr val="accent6"/>
                          </a:solidFill>
                        </a:rPr>
                        <a:t>anesthésique du SNC</a:t>
                      </a:r>
                      <a:endParaRPr lang="fr-FR" sz="1000" dirty="0" smtClean="0">
                        <a:solidFill>
                          <a:schemeClr val="accent6"/>
                        </a:solidFill>
                      </a:endParaRPr>
                    </a:p>
                    <a:p>
                      <a:pPr algn="l"/>
                      <a:r>
                        <a:rPr lang="fr-FR" sz="1000" b="1" dirty="0" smtClean="0">
                          <a:solidFill>
                            <a:schemeClr val="accent6"/>
                          </a:solidFill>
                        </a:rPr>
                        <a:t>Moindre production d’urine</a:t>
                      </a:r>
                      <a:endParaRPr lang="fr-FR" sz="1000" dirty="0" smtClean="0">
                        <a:solidFill>
                          <a:schemeClr val="accent6"/>
                        </a:solidFill>
                      </a:endParaRPr>
                    </a:p>
                    <a:p>
                      <a:pPr algn="l"/>
                      <a:r>
                        <a:rPr lang="fr-FR" sz="1000" b="1" dirty="0" smtClean="0">
                          <a:solidFill>
                            <a:schemeClr val="accent6"/>
                          </a:solidFill>
                        </a:rPr>
                        <a:t>Réduction</a:t>
                      </a:r>
                      <a:r>
                        <a:rPr lang="fr-FR" sz="1000" dirty="0" smtClean="0">
                          <a:solidFill>
                            <a:schemeClr val="accent6"/>
                          </a:solidFill>
                        </a:rPr>
                        <a:t> </a:t>
                      </a:r>
                      <a:r>
                        <a:rPr lang="fr-FR" sz="1000" b="1" dirty="0" smtClean="0">
                          <a:solidFill>
                            <a:schemeClr val="accent6"/>
                          </a:solidFill>
                        </a:rPr>
                        <a:t>des sécrétions</a:t>
                      </a:r>
                      <a:r>
                        <a:rPr lang="fr-FR" sz="1000" dirty="0" smtClean="0">
                          <a:solidFill>
                            <a:schemeClr val="accent6"/>
                          </a:solidFill>
                        </a:rPr>
                        <a:t>, des œdèmes et de l’ascite</a:t>
                      </a:r>
                      <a:br>
                        <a:rPr lang="fr-FR" sz="1000" dirty="0" smtClean="0">
                          <a:solidFill>
                            <a:schemeClr val="accent6"/>
                          </a:solidFill>
                        </a:rPr>
                      </a:br>
                      <a:r>
                        <a:rPr lang="fr-FR" sz="1000" b="1" dirty="0" smtClean="0">
                          <a:solidFill>
                            <a:schemeClr val="accent6"/>
                          </a:solidFill>
                        </a:rPr>
                        <a:t>Pas d’influence sur la survie et le soulagement </a:t>
                      </a:r>
                      <a:r>
                        <a:rPr lang="fr-FR" sz="1000" dirty="0" smtClean="0">
                          <a:solidFill>
                            <a:schemeClr val="accent6"/>
                          </a:solidFill>
                        </a:rPr>
                        <a:t>des symptômes</a:t>
                      </a:r>
                    </a:p>
                    <a:p>
                      <a:pPr algn="l"/>
                      <a:r>
                        <a:rPr lang="fr-FR" sz="1000" dirty="0" smtClean="0">
                          <a:solidFill>
                            <a:schemeClr val="accent6"/>
                          </a:solidFill>
                        </a:rPr>
                        <a:t>Thérapeutique</a:t>
                      </a:r>
                      <a:r>
                        <a:rPr lang="fr-FR" sz="1000" b="1" dirty="0" smtClean="0">
                          <a:solidFill>
                            <a:schemeClr val="accent6"/>
                          </a:solidFill>
                        </a:rPr>
                        <a:t> déraisonnable</a:t>
                      </a:r>
                      <a:endParaRPr lang="fr-FR" sz="1000" dirty="0" smtClean="0">
                        <a:solidFill>
                          <a:schemeClr val="accent6"/>
                        </a:solidFill>
                      </a:endParaRPr>
                    </a:p>
                    <a:p>
                      <a:pPr algn="l"/>
                      <a:r>
                        <a:rPr lang="fr-FR" sz="1000" b="1" dirty="0" smtClean="0">
                          <a:solidFill>
                            <a:schemeClr val="accent6"/>
                          </a:solidFill>
                        </a:rPr>
                        <a:t>Prolonge </a:t>
                      </a:r>
                      <a:r>
                        <a:rPr lang="fr-FR" sz="1000" dirty="0" smtClean="0">
                          <a:solidFill>
                            <a:schemeClr val="accent6"/>
                          </a:solidFill>
                        </a:rPr>
                        <a:t>le processus de mort</a:t>
                      </a:r>
                    </a:p>
                    <a:p>
                      <a:pPr algn="l"/>
                      <a:r>
                        <a:rPr lang="fr-FR" sz="1000" dirty="0" smtClean="0">
                          <a:solidFill>
                            <a:schemeClr val="accent6"/>
                          </a:solidFill>
                        </a:rPr>
                        <a:t>Source d’</a:t>
                      </a:r>
                      <a:r>
                        <a:rPr lang="fr-FR" sz="1000" b="1" dirty="0" smtClean="0">
                          <a:solidFill>
                            <a:schemeClr val="accent6"/>
                          </a:solidFill>
                        </a:rPr>
                        <a:t>angoisse et d’agitation</a:t>
                      </a:r>
                      <a:endParaRPr lang="fr-FR" sz="1000" dirty="0" smtClean="0">
                        <a:solidFill>
                          <a:schemeClr val="accent6"/>
                        </a:solidFill>
                      </a:endParaRPr>
                    </a:p>
                    <a:p>
                      <a:pPr algn="l"/>
                      <a:r>
                        <a:rPr lang="fr-FR" sz="1000" dirty="0" smtClean="0">
                          <a:solidFill>
                            <a:schemeClr val="accent6"/>
                          </a:solidFill>
                        </a:rPr>
                        <a:t>Techniques</a:t>
                      </a:r>
                      <a:r>
                        <a:rPr lang="fr-FR" sz="1000" b="1" dirty="0" smtClean="0">
                          <a:solidFill>
                            <a:schemeClr val="accent6"/>
                          </a:solidFill>
                        </a:rPr>
                        <a:t> non sans risque</a:t>
                      </a:r>
                      <a:endParaRPr lang="fr-FR" sz="1000" dirty="0" smtClean="0">
                        <a:solidFill>
                          <a:schemeClr val="accent6"/>
                        </a:solidFill>
                      </a:endParaRPr>
                    </a:p>
                    <a:p>
                      <a:pPr algn="l"/>
                      <a:r>
                        <a:rPr lang="fr-FR" sz="1000" b="1" dirty="0" smtClean="0">
                          <a:solidFill>
                            <a:schemeClr val="accent6"/>
                          </a:solidFill>
                        </a:rPr>
                        <a:t>Déni</a:t>
                      </a:r>
                      <a:r>
                        <a:rPr lang="fr-FR" sz="1000" dirty="0" smtClean="0">
                          <a:solidFill>
                            <a:schemeClr val="accent6"/>
                          </a:solidFill>
                        </a:rPr>
                        <a:t> du fait que la mort est un processus naturel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fr-FR" sz="1000" dirty="0" smtClean="0">
                          <a:solidFill>
                            <a:schemeClr val="accent6"/>
                          </a:solidFill>
                        </a:rPr>
                        <a:t>Anorexie </a:t>
                      </a:r>
                      <a:r>
                        <a:rPr lang="fr-FR" sz="1000" b="1" dirty="0" smtClean="0">
                          <a:solidFill>
                            <a:schemeClr val="accent6"/>
                          </a:solidFill>
                        </a:rPr>
                        <a:t>fréquente </a:t>
                      </a:r>
                      <a:r>
                        <a:rPr lang="fr-FR" sz="1000" dirty="0" smtClean="0">
                          <a:solidFill>
                            <a:schemeClr val="accent6"/>
                          </a:solidFill>
                        </a:rPr>
                        <a:t>en phase</a:t>
                      </a:r>
                      <a:r>
                        <a:rPr lang="fr-FR" sz="1000" baseline="0" dirty="0" smtClean="0">
                          <a:solidFill>
                            <a:schemeClr val="accent6"/>
                          </a:solidFill>
                        </a:rPr>
                        <a:t> avancée de cancer</a:t>
                      </a:r>
                      <a:r>
                        <a:rPr lang="fr-FR" sz="1000" dirty="0" smtClean="0">
                          <a:solidFill>
                            <a:schemeClr val="accent6"/>
                          </a:solidFill>
                        </a:rPr>
                        <a:t/>
                      </a:r>
                      <a:br>
                        <a:rPr lang="fr-FR" sz="1000" dirty="0" smtClean="0">
                          <a:solidFill>
                            <a:schemeClr val="accent6"/>
                          </a:solidFill>
                        </a:rPr>
                      </a:br>
                      <a:r>
                        <a:rPr lang="fr-FR" sz="1000" dirty="0" smtClean="0">
                          <a:solidFill>
                            <a:schemeClr val="accent6"/>
                          </a:solidFill>
                        </a:rPr>
                        <a:t>Peut </a:t>
                      </a:r>
                      <a:r>
                        <a:rPr lang="fr-FR" sz="1000" b="1" dirty="0" smtClean="0">
                          <a:solidFill>
                            <a:schemeClr val="accent6"/>
                          </a:solidFill>
                        </a:rPr>
                        <a:t>prolonger la vie/l’agonie</a:t>
                      </a:r>
                      <a:endParaRPr lang="fr-FR" sz="1000" dirty="0" smtClean="0">
                        <a:solidFill>
                          <a:schemeClr val="accent6"/>
                        </a:solidFill>
                      </a:endParaRPr>
                    </a:p>
                    <a:p>
                      <a:pPr algn="l"/>
                      <a:r>
                        <a:rPr lang="fr-FR" sz="1000" dirty="0" smtClean="0">
                          <a:solidFill>
                            <a:schemeClr val="accent6"/>
                          </a:solidFill>
                        </a:rPr>
                        <a:t>Favorise la </a:t>
                      </a:r>
                      <a:r>
                        <a:rPr lang="fr-FR" sz="1000" b="1" dirty="0" smtClean="0">
                          <a:solidFill>
                            <a:schemeClr val="accent6"/>
                          </a:solidFill>
                        </a:rPr>
                        <a:t>prolifération</a:t>
                      </a:r>
                      <a:r>
                        <a:rPr lang="fr-FR" sz="1000" dirty="0" smtClean="0">
                          <a:solidFill>
                            <a:schemeClr val="accent6"/>
                          </a:solidFill>
                        </a:rPr>
                        <a:t> des cellules cancéreuses et la dissémination métastasique</a:t>
                      </a:r>
                    </a:p>
                    <a:p>
                      <a:pPr algn="l"/>
                      <a:r>
                        <a:rPr lang="fr-FR" sz="1000" dirty="0" smtClean="0">
                          <a:solidFill>
                            <a:schemeClr val="accent6"/>
                          </a:solidFill>
                        </a:rPr>
                        <a:t>La réduction progressive des apports réduit l’apparition des </a:t>
                      </a:r>
                      <a:r>
                        <a:rPr lang="fr-FR" sz="1000" b="1" dirty="0" smtClean="0">
                          <a:solidFill>
                            <a:schemeClr val="accent6"/>
                          </a:solidFill>
                        </a:rPr>
                        <a:t>troubles trophiques</a:t>
                      </a:r>
                      <a:endParaRPr lang="fr-FR" sz="1000" dirty="0" smtClean="0">
                        <a:solidFill>
                          <a:schemeClr val="accent6"/>
                        </a:solidFill>
                      </a:endParaRPr>
                    </a:p>
                    <a:p>
                      <a:pPr algn="l"/>
                      <a:r>
                        <a:rPr lang="fr-FR" sz="1000" dirty="0" smtClean="0">
                          <a:solidFill>
                            <a:schemeClr val="accent6"/>
                          </a:solidFill>
                        </a:rPr>
                        <a:t>Jeûne prolongé ➣ accumulation de corps cétoniques, production d’endorphine endogène ➣ état</a:t>
                      </a:r>
                      <a:r>
                        <a:rPr lang="fr-FR" sz="1000" b="1" dirty="0" smtClean="0">
                          <a:solidFill>
                            <a:schemeClr val="accent6"/>
                          </a:solidFill>
                        </a:rPr>
                        <a:t> de bien-être</a:t>
                      </a:r>
                      <a:endParaRPr lang="fr-FR" sz="1000" dirty="0" smtClean="0">
                        <a:solidFill>
                          <a:schemeClr val="accent6"/>
                        </a:solidFill>
                      </a:endParaRPr>
                    </a:p>
                    <a:p>
                      <a:pPr algn="l"/>
                      <a:r>
                        <a:rPr lang="fr-FR" sz="1000" dirty="0" smtClean="0">
                          <a:solidFill>
                            <a:schemeClr val="accent6"/>
                          </a:solidFill>
                        </a:rPr>
                        <a:t>L’effet protecteur vis-à-vis du risque d’escarres </a:t>
                      </a:r>
                      <a:r>
                        <a:rPr lang="fr-FR" sz="1000" b="1" dirty="0" smtClean="0">
                          <a:solidFill>
                            <a:schemeClr val="accent6"/>
                          </a:solidFill>
                        </a:rPr>
                        <a:t>est discuté</a:t>
                      </a:r>
                      <a:endParaRPr lang="fr-FR" sz="1000" dirty="0" smtClean="0">
                        <a:solidFill>
                          <a:schemeClr val="accent6"/>
                        </a:solidFill>
                      </a:endParaRPr>
                    </a:p>
                    <a:p>
                      <a:pPr algn="l"/>
                      <a:r>
                        <a:rPr lang="fr-FR" sz="1000" dirty="0" smtClean="0">
                          <a:solidFill>
                            <a:schemeClr val="accent6"/>
                          </a:solidFill>
                        </a:rPr>
                        <a:t>L’alimentation artificielle expose à </a:t>
                      </a:r>
                      <a:r>
                        <a:rPr lang="fr-FR" sz="1000" b="1" dirty="0" smtClean="0">
                          <a:solidFill>
                            <a:schemeClr val="accent6"/>
                          </a:solidFill>
                        </a:rPr>
                        <a:t>diverses complications</a:t>
                      </a:r>
                      <a:endParaRPr lang="fr-FR" sz="1000" dirty="0" smtClean="0">
                        <a:solidFill>
                          <a:schemeClr val="accent6"/>
                        </a:solidFill>
                      </a:endParaRPr>
                    </a:p>
                    <a:p>
                      <a:pPr algn="l"/>
                      <a:r>
                        <a:rPr lang="fr-FR" sz="1000" dirty="0" smtClean="0">
                          <a:solidFill>
                            <a:schemeClr val="accent6"/>
                          </a:solidFill>
                        </a:rPr>
                        <a:t>Ethique : technique de prolongement de la vie ? </a:t>
                      </a:r>
                      <a:r>
                        <a:rPr lang="fr-FR" sz="1000" b="1" dirty="0" smtClean="0">
                          <a:solidFill>
                            <a:schemeClr val="accent6"/>
                          </a:solidFill>
                        </a:rPr>
                        <a:t>Acharnement thérapeutique?</a:t>
                      </a:r>
                    </a:p>
                    <a:p>
                      <a:endParaRPr lang="fr-FR" sz="10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026" name="Picture 2"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789" y="1122038"/>
            <a:ext cx="1424826" cy="9498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ficher l'image d'origin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4099" y="1121522"/>
            <a:ext cx="1425600" cy="95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5641" y="2343895"/>
            <a:ext cx="52931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5400" b="1" cap="none" spc="0" smtClean="0">
                <a:ln/>
                <a:solidFill>
                  <a:schemeClr val="accent4"/>
                </a:solidFill>
                <a:effectLst/>
              </a:rPr>
              <a:t>+</a:t>
            </a:r>
            <a:endParaRPr lang="fr-FR" sz="5400" b="1" cap="none" spc="0" dirty="0">
              <a:ln/>
              <a:solidFill>
                <a:schemeClr val="accent4"/>
              </a:solidFill>
              <a:effectLst/>
            </a:endParaRPr>
          </a:p>
        </p:txBody>
      </p:sp>
      <p:sp>
        <p:nvSpPr>
          <p:cNvPr id="7" name="Rectangle 6"/>
          <p:cNvSpPr/>
          <p:nvPr/>
        </p:nvSpPr>
        <p:spPr>
          <a:xfrm>
            <a:off x="622139" y="3579905"/>
            <a:ext cx="3962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5400" b="1" dirty="0">
                <a:ln/>
                <a:solidFill>
                  <a:schemeClr val="accent4"/>
                </a:solidFill>
              </a:rPr>
              <a:t>-</a:t>
            </a:r>
            <a:endParaRPr lang="fr-FR" sz="5400" b="1" cap="none" spc="0" dirty="0">
              <a:ln/>
              <a:solidFill>
                <a:schemeClr val="accent4"/>
              </a:solidFill>
              <a:effectLst/>
            </a:endParaRPr>
          </a:p>
        </p:txBody>
      </p:sp>
    </p:spTree>
    <p:extLst>
      <p:ext uri="{BB962C8B-B14F-4D97-AF65-F5344CB8AC3E}">
        <p14:creationId xmlns:p14="http://schemas.microsoft.com/office/powerpoint/2010/main" val="1680754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normAutofit fontScale="77500" lnSpcReduction="20000"/>
          </a:bodyPr>
          <a:lstStyle/>
          <a:p>
            <a:pPr algn="l"/>
            <a:r>
              <a:rPr lang="fr-FR" b="1" u="sng" dirty="0" smtClean="0"/>
              <a:t>La position des 3 grandes religions</a:t>
            </a:r>
          </a:p>
          <a:p>
            <a:pPr algn="l"/>
            <a:endParaRPr lang="fr-FR" b="1" u="sng" dirty="0"/>
          </a:p>
          <a:p>
            <a:pPr algn="l"/>
            <a:r>
              <a:rPr lang="fr-FR" u="sng" dirty="0" smtClean="0"/>
              <a:t>Pour l’Eglise Catholique et le Judaïsme</a:t>
            </a:r>
            <a:r>
              <a:rPr lang="fr-FR" dirty="0" smtClean="0"/>
              <a:t/>
            </a:r>
            <a:br>
              <a:rPr lang="fr-FR" dirty="0" smtClean="0"/>
            </a:br>
            <a:r>
              <a:rPr lang="fr-FR" dirty="0" smtClean="0"/>
              <a:t/>
            </a:r>
            <a:br>
              <a:rPr lang="fr-FR" dirty="0" smtClean="0"/>
            </a:br>
            <a:r>
              <a:rPr lang="fr-FR" b="1" dirty="0" smtClean="0"/>
              <a:t>Soin ordinaire </a:t>
            </a:r>
            <a:r>
              <a:rPr lang="fr-FR" dirty="0" smtClean="0"/>
              <a:t>qui doit être maintenu</a:t>
            </a:r>
            <a:r>
              <a:rPr lang="fr-FR" b="1" dirty="0" smtClean="0"/>
              <a:t> </a:t>
            </a:r>
            <a:r>
              <a:rPr lang="fr-FR" b="1" dirty="0" smtClean="0"/>
              <a:t>tant que possible </a:t>
            </a:r>
            <a:r>
              <a:rPr lang="fr-FR" dirty="0" smtClean="0"/>
              <a:t/>
            </a:r>
            <a:br>
              <a:rPr lang="fr-FR" dirty="0" smtClean="0"/>
            </a:br>
            <a:endParaRPr lang="fr-FR" dirty="0" smtClean="0"/>
          </a:p>
          <a:p>
            <a:pPr algn="l"/>
            <a:r>
              <a:rPr lang="fr-FR" dirty="0" smtClean="0"/>
              <a:t>Si impossibilité ou risques </a:t>
            </a:r>
            <a:r>
              <a:rPr lang="fr-FR" dirty="0"/>
              <a:t>de « fausse route » </a:t>
            </a:r>
            <a:r>
              <a:rPr lang="fr-FR" sz="2800" dirty="0"/>
              <a:t>➣ </a:t>
            </a:r>
            <a:r>
              <a:rPr lang="fr-FR" sz="2800" dirty="0" smtClean="0"/>
              <a:t> </a:t>
            </a:r>
            <a:r>
              <a:rPr lang="fr-FR" b="1" dirty="0" smtClean="0"/>
              <a:t>voie artificielle</a:t>
            </a:r>
          </a:p>
          <a:p>
            <a:pPr algn="l"/>
            <a:endParaRPr lang="fr-FR" dirty="0"/>
          </a:p>
          <a:p>
            <a:pPr algn="l"/>
            <a:r>
              <a:rPr lang="fr-FR" b="1" dirty="0" smtClean="0"/>
              <a:t>Si </a:t>
            </a:r>
            <a:r>
              <a:rPr lang="fr-FR" b="1" dirty="0" smtClean="0"/>
              <a:t>raisons </a:t>
            </a:r>
            <a:r>
              <a:rPr lang="fr-FR" b="1" dirty="0" smtClean="0"/>
              <a:t>graves </a:t>
            </a:r>
            <a:r>
              <a:rPr lang="fr-FR" sz="2800" dirty="0"/>
              <a:t>➣ </a:t>
            </a:r>
            <a:r>
              <a:rPr lang="fr-FR" sz="2800" dirty="0" smtClean="0"/>
              <a:t> </a:t>
            </a:r>
            <a:r>
              <a:rPr lang="fr-FR" dirty="0" smtClean="0"/>
              <a:t>possibilité de limitation </a:t>
            </a:r>
            <a:r>
              <a:rPr lang="fr-FR" dirty="0"/>
              <a:t>voire </a:t>
            </a:r>
            <a:r>
              <a:rPr lang="fr-FR" dirty="0" smtClean="0"/>
              <a:t>suspension</a:t>
            </a:r>
          </a:p>
          <a:p>
            <a:pPr algn="l"/>
            <a:endParaRPr lang="fr-FR" dirty="0"/>
          </a:p>
          <a:p>
            <a:pPr algn="l"/>
            <a:r>
              <a:rPr lang="fr-FR" u="sng" dirty="0" smtClean="0"/>
              <a:t>Pour l’Islam</a:t>
            </a:r>
          </a:p>
          <a:p>
            <a:pPr algn="l"/>
            <a:endParaRPr lang="fr-FR" dirty="0"/>
          </a:p>
          <a:p>
            <a:pPr algn="l"/>
            <a:r>
              <a:rPr lang="fr-FR" dirty="0" smtClean="0"/>
              <a:t>NPE = </a:t>
            </a:r>
            <a:r>
              <a:rPr lang="fr-FR" b="1" dirty="0" smtClean="0"/>
              <a:t>traitement médical </a:t>
            </a:r>
            <a:r>
              <a:rPr lang="fr-FR" dirty="0" smtClean="0"/>
              <a:t/>
            </a:r>
            <a:br>
              <a:rPr lang="fr-FR" dirty="0" smtClean="0"/>
            </a:br>
            <a:r>
              <a:rPr lang="fr-FR" dirty="0" smtClean="0"/>
              <a:t/>
            </a:r>
            <a:br>
              <a:rPr lang="fr-FR" dirty="0" smtClean="0"/>
            </a:br>
            <a:r>
              <a:rPr lang="fr-FR" b="1" dirty="0" smtClean="0"/>
              <a:t>Soins du corps </a:t>
            </a:r>
            <a:r>
              <a:rPr lang="fr-FR" dirty="0" smtClean="0"/>
              <a:t>dus aux mourants</a:t>
            </a:r>
            <a:br>
              <a:rPr lang="fr-FR" dirty="0" smtClean="0"/>
            </a:br>
            <a:r>
              <a:rPr lang="fr-FR" dirty="0" smtClean="0"/>
              <a:t/>
            </a:r>
            <a:br>
              <a:rPr lang="fr-FR" dirty="0" smtClean="0"/>
            </a:br>
            <a:r>
              <a:rPr lang="fr-FR" b="1" dirty="0" smtClean="0"/>
              <a:t>Suspension possible</a:t>
            </a:r>
          </a:p>
          <a:p>
            <a:pPr algn="l"/>
            <a:endParaRPr lang="fr-FR" b="1" u="sng" dirty="0"/>
          </a:p>
          <a:p>
            <a:pPr algn="l"/>
            <a:endParaRPr lang="fr-FR" b="1" u="sng" dirty="0" smtClean="0"/>
          </a:p>
        </p:txBody>
      </p:sp>
    </p:spTree>
    <p:extLst>
      <p:ext uri="{BB962C8B-B14F-4D97-AF65-F5344CB8AC3E}">
        <p14:creationId xmlns:p14="http://schemas.microsoft.com/office/powerpoint/2010/main" val="493750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normAutofit fontScale="85000" lnSpcReduction="20000"/>
          </a:bodyPr>
          <a:lstStyle/>
          <a:p>
            <a:pPr algn="l"/>
            <a:r>
              <a:rPr lang="fr-FR" b="1" u="sng" dirty="0" smtClean="0"/>
              <a:t>Que dit la Loi?</a:t>
            </a:r>
            <a:r>
              <a:rPr lang="fr-FR" dirty="0" smtClean="0"/>
              <a:t/>
            </a:r>
            <a:br>
              <a:rPr lang="fr-FR" dirty="0" smtClean="0"/>
            </a:br>
            <a:r>
              <a:rPr lang="fr-FR" dirty="0" smtClean="0"/>
              <a:t/>
            </a:r>
            <a:br>
              <a:rPr lang="fr-FR" dirty="0" smtClean="0"/>
            </a:br>
            <a:r>
              <a:rPr lang="fr-FR" dirty="0" smtClean="0"/>
              <a:t>Loi </a:t>
            </a:r>
            <a:r>
              <a:rPr lang="fr-FR" dirty="0" err="1" smtClean="0"/>
              <a:t>Clayes-Leonetti</a:t>
            </a:r>
            <a:r>
              <a:rPr lang="fr-FR" dirty="0"/>
              <a:t> </a:t>
            </a:r>
            <a:r>
              <a:rPr lang="fr-FR" dirty="0" smtClean="0"/>
              <a:t>n</a:t>
            </a:r>
            <a:r>
              <a:rPr lang="fr-FR" dirty="0"/>
              <a:t>° 2016-87 du 2 février 2016 créant de nouveaux droits en faveur des malades et des personnes en fin de vie (1</a:t>
            </a:r>
            <a:r>
              <a:rPr lang="fr-FR" dirty="0" smtClean="0"/>
              <a:t>)</a:t>
            </a:r>
          </a:p>
          <a:p>
            <a:pPr algn="l"/>
            <a:endParaRPr lang="fr-FR" dirty="0"/>
          </a:p>
          <a:p>
            <a:pPr algn="l"/>
            <a:r>
              <a:rPr lang="fr-FR" dirty="0"/>
              <a:t>« Art. L. 1110-5-1.-Les actes mentionnés à l'article L. 1110-5 </a:t>
            </a:r>
            <a:r>
              <a:rPr lang="fr-FR" b="1" dirty="0"/>
              <a:t>ne doivent pas être mis en œuvre ou poursuivis </a:t>
            </a:r>
            <a:r>
              <a:rPr lang="fr-FR" dirty="0"/>
              <a:t>lorsqu'ils résultent d'une obstination déraisonnable. Lorsqu'ils apparaissent </a:t>
            </a:r>
            <a:r>
              <a:rPr lang="fr-FR" b="1" dirty="0"/>
              <a:t>inutiles, disproportionnés ou lorsqu'ils n'ont d'autre effet que le seul maintien artificiel de la vie</a:t>
            </a:r>
            <a:r>
              <a:rPr lang="fr-FR" dirty="0"/>
              <a:t>, ils peuvent être suspendus ou ne pas être entrepris, conformément à la volonté du patient et, si ce dernier est hors d'état d'exprimer sa volonté, à l'issue d'une procédure collégiale définie par voie réglementaire. </a:t>
            </a:r>
            <a:br>
              <a:rPr lang="fr-FR" dirty="0"/>
            </a:br>
            <a:r>
              <a:rPr lang="fr-FR" dirty="0"/>
              <a:t>« </a:t>
            </a:r>
            <a:r>
              <a:rPr lang="fr-FR" b="1" dirty="0"/>
              <a:t>La nutrition et l'hydratation artificielles constituent des traitements </a:t>
            </a:r>
            <a:r>
              <a:rPr lang="fr-FR" dirty="0"/>
              <a:t>qui peuvent être arrêtés </a:t>
            </a:r>
            <a:r>
              <a:rPr lang="fr-FR" dirty="0" smtClean="0"/>
              <a:t>(</a:t>
            </a:r>
            <a:r>
              <a:rPr lang="mr-IN" dirty="0" smtClean="0"/>
              <a:t>…</a:t>
            </a:r>
            <a:r>
              <a:rPr lang="fr-FR" dirty="0" smtClean="0"/>
              <a:t>).</a:t>
            </a:r>
            <a:endParaRPr lang="fr-FR" dirty="0"/>
          </a:p>
        </p:txBody>
      </p:sp>
    </p:spTree>
    <p:extLst>
      <p:ext uri="{BB962C8B-B14F-4D97-AF65-F5344CB8AC3E}">
        <p14:creationId xmlns:p14="http://schemas.microsoft.com/office/powerpoint/2010/main" val="930477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752475" y="797170"/>
            <a:ext cx="8185463" cy="567992"/>
          </a:xfrm>
        </p:spPr>
        <p:txBody>
          <a:bodyPr/>
          <a:lstStyle/>
          <a:p>
            <a:r>
              <a:rPr lang="fr-FR" b="1" u="sng" dirty="0" smtClean="0"/>
              <a:t>Recommandations: généralités</a:t>
            </a:r>
            <a:endParaRPr lang="fr-FR" b="1" u="sng" dirty="0"/>
          </a:p>
          <a:p>
            <a:endParaRPr lang="fr-FR" dirty="0" smtClean="0"/>
          </a:p>
        </p:txBody>
      </p:sp>
      <p:sp>
        <p:nvSpPr>
          <p:cNvPr id="3" name="ZoneTexte 2"/>
          <p:cNvSpPr txBox="1"/>
          <p:nvPr/>
        </p:nvSpPr>
        <p:spPr>
          <a:xfrm>
            <a:off x="1068946" y="2073499"/>
            <a:ext cx="7521262" cy="2585323"/>
          </a:xfrm>
          <a:prstGeom prst="rect">
            <a:avLst/>
          </a:prstGeom>
          <a:noFill/>
        </p:spPr>
        <p:txBody>
          <a:bodyPr wrap="square" rtlCol="0">
            <a:spAutoFit/>
          </a:bodyPr>
          <a:lstStyle/>
          <a:p>
            <a:r>
              <a:rPr lang="fr-FR" dirty="0" smtClean="0"/>
              <a:t>Prise en charge </a:t>
            </a:r>
            <a:r>
              <a:rPr lang="fr-FR" b="1" dirty="0" smtClean="0"/>
              <a:t>adaptée à chaque patient</a:t>
            </a:r>
            <a:r>
              <a:rPr lang="fr-FR" b="1" dirty="0"/>
              <a:t> </a:t>
            </a:r>
            <a:r>
              <a:rPr lang="fr-FR" dirty="0" smtClean="0"/>
              <a:t>+++</a:t>
            </a:r>
            <a:br>
              <a:rPr lang="fr-FR" dirty="0" smtClean="0"/>
            </a:br>
            <a:r>
              <a:rPr lang="fr-FR" dirty="0" smtClean="0"/>
              <a:t/>
            </a:r>
            <a:br>
              <a:rPr lang="fr-FR" dirty="0" smtClean="0"/>
            </a:br>
            <a:r>
              <a:rPr lang="fr-FR" dirty="0" smtClean="0"/>
              <a:t>Différencier phase palliative/palliative avancée </a:t>
            </a:r>
            <a:r>
              <a:rPr lang="fr-FR" b="1" dirty="0" smtClean="0"/>
              <a:t>vs</a:t>
            </a:r>
            <a:r>
              <a:rPr lang="fr-FR" dirty="0" smtClean="0"/>
              <a:t> phase terminale</a:t>
            </a:r>
            <a:br>
              <a:rPr lang="fr-FR" dirty="0" smtClean="0"/>
            </a:br>
            <a:r>
              <a:rPr lang="fr-FR" dirty="0" smtClean="0"/>
              <a:t/>
            </a:r>
            <a:br>
              <a:rPr lang="fr-FR" dirty="0" smtClean="0"/>
            </a:br>
            <a:r>
              <a:rPr lang="fr-FR" dirty="0" smtClean="0"/>
              <a:t>Dénutri vs pas dénutri, plainte </a:t>
            </a:r>
            <a:r>
              <a:rPr lang="fr-FR" dirty="0" err="1" smtClean="0"/>
              <a:t>hypophagique</a:t>
            </a:r>
            <a:r>
              <a:rPr lang="fr-FR" dirty="0" smtClean="0"/>
              <a:t>, projet de vie</a:t>
            </a:r>
            <a:br>
              <a:rPr lang="fr-FR" dirty="0" smtClean="0"/>
            </a:br>
            <a:r>
              <a:rPr lang="fr-FR" dirty="0" smtClean="0"/>
              <a:t/>
            </a:r>
            <a:br>
              <a:rPr lang="fr-FR" dirty="0" smtClean="0"/>
            </a:br>
            <a:r>
              <a:rPr lang="fr-FR" dirty="0" smtClean="0"/>
              <a:t>Possibilité alimentation orale, fonctionnalité tube digestif</a:t>
            </a:r>
            <a:br>
              <a:rPr lang="fr-FR" dirty="0" smtClean="0"/>
            </a:br>
            <a:r>
              <a:rPr lang="fr-FR" dirty="0" smtClean="0"/>
              <a:t/>
            </a:r>
            <a:br>
              <a:rPr lang="fr-FR" dirty="0" smtClean="0"/>
            </a:br>
            <a:endParaRPr lang="fr-FR" dirty="0"/>
          </a:p>
        </p:txBody>
      </p:sp>
    </p:spTree>
    <p:extLst>
      <p:ext uri="{BB962C8B-B14F-4D97-AF65-F5344CB8AC3E}">
        <p14:creationId xmlns:p14="http://schemas.microsoft.com/office/powerpoint/2010/main" val="553475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37127" y="1120462"/>
            <a:ext cx="7856112" cy="5909310"/>
          </a:xfrm>
          <a:prstGeom prst="rect">
            <a:avLst/>
          </a:prstGeom>
          <a:noFill/>
        </p:spPr>
        <p:txBody>
          <a:bodyPr wrap="square" rtlCol="0">
            <a:spAutoFit/>
          </a:bodyPr>
          <a:lstStyle/>
          <a:p>
            <a:r>
              <a:rPr lang="fr-FR" b="1" u="sng" dirty="0" smtClean="0"/>
              <a:t>Le conseil diététique:</a:t>
            </a:r>
            <a:r>
              <a:rPr lang="fr-FR" dirty="0" smtClean="0"/>
              <a:t/>
            </a:r>
            <a:br>
              <a:rPr lang="fr-FR" dirty="0" smtClean="0"/>
            </a:br>
            <a:r>
              <a:rPr lang="fr-FR" dirty="0" smtClean="0"/>
              <a:t/>
            </a:r>
            <a:br>
              <a:rPr lang="fr-FR" dirty="0" smtClean="0"/>
            </a:br>
            <a:endParaRPr lang="fr-FR" dirty="0" smtClean="0"/>
          </a:p>
          <a:p>
            <a:endParaRPr lang="fr-FR" dirty="0"/>
          </a:p>
          <a:p>
            <a:endParaRPr lang="fr-FR" dirty="0" smtClean="0"/>
          </a:p>
          <a:p>
            <a:endParaRPr lang="fr-FR" dirty="0"/>
          </a:p>
          <a:p>
            <a:endParaRPr lang="fr-FR" dirty="0" smtClean="0"/>
          </a:p>
          <a:p>
            <a:endParaRPr lang="fr-FR" dirty="0"/>
          </a:p>
          <a:p>
            <a:r>
              <a:rPr lang="fr-FR" dirty="0" smtClean="0"/>
              <a:t/>
            </a:r>
            <a:br>
              <a:rPr lang="fr-FR" dirty="0" smtClean="0"/>
            </a:br>
            <a:r>
              <a:rPr lang="fr-FR" dirty="0" smtClean="0"/>
              <a:t/>
            </a:r>
            <a:br>
              <a:rPr lang="fr-FR" dirty="0" smtClean="0"/>
            </a:br>
            <a:r>
              <a:rPr lang="fr-FR" dirty="0" smtClean="0"/>
              <a:t>But? </a:t>
            </a:r>
            <a:r>
              <a:rPr lang="fr-FR" b="1" dirty="0" smtClean="0"/>
              <a:t>E</a:t>
            </a:r>
            <a:r>
              <a:rPr lang="fr-FR" b="1" dirty="0" smtClean="0"/>
              <a:t>valuation</a:t>
            </a:r>
            <a:r>
              <a:rPr lang="fr-FR" dirty="0" smtClean="0"/>
              <a:t> </a:t>
            </a:r>
            <a:r>
              <a:rPr lang="fr-FR" dirty="0"/>
              <a:t>de l’</a:t>
            </a:r>
            <a:r>
              <a:rPr lang="fr-FR" dirty="0" err="1"/>
              <a:t>état</a:t>
            </a:r>
            <a:r>
              <a:rPr lang="fr-FR" dirty="0"/>
              <a:t> nutritionnel et des </a:t>
            </a:r>
            <a:r>
              <a:rPr lang="fr-FR" dirty="0" err="1"/>
              <a:t>ingesta</a:t>
            </a:r>
            <a:r>
              <a:rPr lang="fr-FR" dirty="0"/>
              <a:t> </a:t>
            </a:r>
            <a:r>
              <a:rPr lang="fr-FR" dirty="0" smtClean="0"/>
              <a:t>et </a:t>
            </a:r>
            <a:r>
              <a:rPr lang="fr-FR" b="1" dirty="0"/>
              <a:t>conseils</a:t>
            </a:r>
            <a:r>
              <a:rPr lang="fr-FR" dirty="0"/>
              <a:t> </a:t>
            </a:r>
            <a:r>
              <a:rPr lang="fr-FR" dirty="0" err="1"/>
              <a:t>diététiques</a:t>
            </a:r>
            <a:r>
              <a:rPr lang="fr-FR" dirty="0"/>
              <a:t> </a:t>
            </a:r>
            <a:r>
              <a:rPr lang="fr-FR" dirty="0" err="1"/>
              <a:t>adaptés</a:t>
            </a:r>
            <a:r>
              <a:rPr lang="fr-FR" dirty="0"/>
              <a:t> aux besoins </a:t>
            </a:r>
            <a:r>
              <a:rPr lang="fr-FR" dirty="0" err="1"/>
              <a:t>identifiés</a:t>
            </a:r>
            <a:r>
              <a:rPr lang="fr-FR" dirty="0"/>
              <a:t> </a:t>
            </a:r>
            <a:r>
              <a:rPr lang="fr-FR" dirty="0" smtClean="0"/>
              <a:t>par un </a:t>
            </a:r>
            <a:r>
              <a:rPr lang="fr-FR" b="1" dirty="0" smtClean="0"/>
              <a:t>expert</a:t>
            </a:r>
            <a:r>
              <a:rPr lang="fr-FR" dirty="0" smtClean="0"/>
              <a:t> en nutrition.</a:t>
            </a:r>
            <a:endParaRPr lang="fr-FR" dirty="0"/>
          </a:p>
          <a:p>
            <a:r>
              <a:rPr lang="fr-FR" dirty="0" smtClean="0"/>
              <a:t/>
            </a:r>
            <a:br>
              <a:rPr lang="fr-FR" dirty="0" smtClean="0"/>
            </a:br>
            <a:r>
              <a:rPr lang="fr-FR" dirty="0" smtClean="0"/>
              <a:t>Pour </a:t>
            </a:r>
            <a:r>
              <a:rPr lang="fr-FR" dirty="0" smtClean="0"/>
              <a:t>qui? </a:t>
            </a:r>
            <a:r>
              <a:rPr lang="fr-FR" dirty="0" smtClean="0"/>
              <a:t>Le </a:t>
            </a:r>
            <a:r>
              <a:rPr lang="fr-FR" dirty="0" smtClean="0"/>
              <a:t>patient </a:t>
            </a:r>
            <a:r>
              <a:rPr lang="fr-FR" b="1" dirty="0" smtClean="0"/>
              <a:t>dénutri</a:t>
            </a:r>
            <a:r>
              <a:rPr lang="fr-FR" dirty="0" smtClean="0"/>
              <a:t/>
            </a:r>
            <a:br>
              <a:rPr lang="fr-FR" dirty="0" smtClean="0"/>
            </a:br>
            <a:r>
              <a:rPr lang="fr-FR" dirty="0" smtClean="0"/>
              <a:t/>
            </a:r>
            <a:br>
              <a:rPr lang="fr-FR" dirty="0" smtClean="0"/>
            </a:br>
            <a:r>
              <a:rPr lang="fr-FR" dirty="0" smtClean="0"/>
              <a:t>Quand</a:t>
            </a:r>
            <a:r>
              <a:rPr lang="fr-FR" dirty="0" smtClean="0"/>
              <a:t>? </a:t>
            </a:r>
            <a:r>
              <a:rPr lang="fr-FR" dirty="0" smtClean="0"/>
              <a:t>Perte </a:t>
            </a:r>
            <a:r>
              <a:rPr lang="fr-FR" dirty="0" smtClean="0"/>
              <a:t>de poids </a:t>
            </a:r>
            <a:r>
              <a:rPr lang="fr-FR" b="1" dirty="0" smtClean="0"/>
              <a:t>préjudiciable</a:t>
            </a:r>
            <a:r>
              <a:rPr lang="fr-FR" dirty="0" smtClean="0"/>
              <a:t> au projet de vie, plainte </a:t>
            </a:r>
            <a:r>
              <a:rPr lang="fr-FR" b="1" dirty="0" err="1" smtClean="0"/>
              <a:t>aphagique</a:t>
            </a: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t>
            </a:r>
            <a:endParaRPr lang="fr-FR" dirty="0"/>
          </a:p>
        </p:txBody>
      </p:sp>
      <p:pic>
        <p:nvPicPr>
          <p:cNvPr id="1026" name="Picture 2"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433" y="16764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960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uverture">
  <a:themeElements>
    <a:clrScheme name="Theme CSSC 2016">
      <a:dk1>
        <a:srgbClr val="093990"/>
      </a:dk1>
      <a:lt1>
        <a:sysClr val="window" lastClr="FFFFFF"/>
      </a:lt1>
      <a:dk2>
        <a:srgbClr val="093990"/>
      </a:dk2>
      <a:lt2>
        <a:srgbClr val="E6E6E6"/>
      </a:lt2>
      <a:accent1>
        <a:srgbClr val="E5007A"/>
      </a:accent1>
      <a:accent2>
        <a:srgbClr val="5D2C5C"/>
      </a:accent2>
      <a:accent3>
        <a:srgbClr val="6DB13C"/>
      </a:accent3>
      <a:accent4>
        <a:srgbClr val="009DEA"/>
      </a:accent4>
      <a:accent5>
        <a:srgbClr val="093990"/>
      </a:accent5>
      <a:accent6>
        <a:srgbClr val="0F0A30"/>
      </a:accent6>
      <a:hlink>
        <a:srgbClr val="E5007A"/>
      </a:hlink>
      <a:folHlink>
        <a:srgbClr val="5D2C5C"/>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841</TotalTime>
  <Words>373</Words>
  <Application>Microsoft Macintosh PowerPoint</Application>
  <PresentationFormat>Présentation à l'écran (4:3)</PresentationFormat>
  <Paragraphs>135</Paragraphs>
  <Slides>12</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Calibri</vt:lpstr>
      <vt:lpstr>Lucida Grande</vt:lpstr>
      <vt:lpstr>Mangal</vt:lpstr>
      <vt:lpstr>Wingdings</vt:lpstr>
      <vt:lpstr>Arial</vt:lpstr>
      <vt:lpstr>Couverture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Altilab</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Caroline Henrion</dc:creator>
  <cp:lastModifiedBy>MARIN Anthony</cp:lastModifiedBy>
  <cp:revision>73</cp:revision>
  <dcterms:created xsi:type="dcterms:W3CDTF">2016-09-16T07:45:12Z</dcterms:created>
  <dcterms:modified xsi:type="dcterms:W3CDTF">2016-11-03T07:44:18Z</dcterms:modified>
</cp:coreProperties>
</file>