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26" autoAdjust="0"/>
  </p:normalViewPr>
  <p:slideViewPr>
    <p:cSldViewPr snapToGrid="0" snapToObjects="1">
      <p:cViewPr varScale="1">
        <p:scale>
          <a:sx n="95" d="100"/>
          <a:sy n="95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1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1055"/>
            <a:ext cx="7772400" cy="1942181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Cambria"/>
                <a:cs typeface="Cambria"/>
              </a:rPr>
              <a:t>L’aide au développement, philanthropie ou renouveau de l’impérialisme?</a:t>
            </a:r>
            <a:endParaRPr lang="fr-FR" sz="32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8" y="822346"/>
            <a:ext cx="7646772" cy="30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6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II </a:t>
            </a:r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– </a:t>
            </a:r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Une aide publique au développement appropriée par les récipiendaires</a:t>
            </a:r>
            <a:b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B) Une instrumentalisation de l’aide au développement par les organisations et les acteurs politiques locaux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735"/>
            <a:ext cx="8229600" cy="4411914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latin typeface="Cambria"/>
                <a:cs typeface="Cambria"/>
              </a:rPr>
              <a:t>Développement de </a:t>
            </a:r>
            <a:r>
              <a:rPr lang="fr-FR" sz="2800" b="1" dirty="0" smtClean="0">
                <a:latin typeface="Cambria"/>
                <a:cs typeface="Cambria"/>
              </a:rPr>
              <a:t>« stratégies opportunistes » </a:t>
            </a:r>
            <a:r>
              <a:rPr lang="fr-FR" sz="2800" dirty="0" smtClean="0">
                <a:latin typeface="Cambria"/>
                <a:cs typeface="Cambria"/>
              </a:rPr>
              <a:t>face à l’aide au développement, </a:t>
            </a:r>
            <a:r>
              <a:rPr lang="fr-FR" sz="2800" b="1" dirty="0" smtClean="0">
                <a:latin typeface="Cambria"/>
                <a:cs typeface="Cambria"/>
              </a:rPr>
              <a:t>de la part des organisations et acteurs locaux</a:t>
            </a:r>
          </a:p>
          <a:p>
            <a:pPr algn="just"/>
            <a:r>
              <a:rPr lang="fr-FR" sz="2800" b="1" dirty="0" smtClean="0">
                <a:latin typeface="Cambria"/>
                <a:cs typeface="Cambria"/>
              </a:rPr>
              <a:t>Potentiel détournement de l’aide au développement par les courtiers locaux: </a:t>
            </a:r>
            <a:br>
              <a:rPr lang="fr-FR" sz="2800" b="1" dirty="0" smtClean="0">
                <a:latin typeface="Cambria"/>
                <a:cs typeface="Cambria"/>
              </a:rPr>
            </a:br>
            <a:r>
              <a:rPr lang="fr-FR" sz="2800" b="1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800" b="1" dirty="0" smtClean="0">
                <a:latin typeface="Cambria"/>
                <a:cs typeface="Cambria"/>
              </a:rPr>
              <a:t>prélèvement de « péages » </a:t>
            </a:r>
            <a:br>
              <a:rPr lang="fr-FR" sz="2800" b="1" dirty="0" smtClean="0">
                <a:latin typeface="Cambria"/>
                <a:cs typeface="Cambria"/>
              </a:rPr>
            </a:br>
            <a:r>
              <a:rPr lang="fr-FR" sz="2800" b="1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800" b="1" dirty="0" smtClean="0">
                <a:latin typeface="Cambria"/>
                <a:cs typeface="Cambria"/>
              </a:rPr>
              <a:t>contournement des conditions fixées par les donateurs</a:t>
            </a:r>
            <a:r>
              <a:rPr lang="fr-FR" sz="2800" b="1" dirty="0">
                <a:latin typeface="Cambria"/>
                <a:cs typeface="Cambria"/>
              </a:rPr>
              <a:t/>
            </a:r>
            <a:br>
              <a:rPr lang="fr-FR" sz="2800" b="1" dirty="0">
                <a:latin typeface="Cambria"/>
                <a:cs typeface="Cambria"/>
              </a:rPr>
            </a:br>
            <a:r>
              <a:rPr lang="fr-FR" sz="2800" b="1" dirty="0" smtClean="0">
                <a:latin typeface="Cambria"/>
                <a:cs typeface="Cambria"/>
                <a:sym typeface="Wingdings"/>
              </a:rPr>
              <a:t>détournement de fonds</a:t>
            </a:r>
            <a:endParaRPr lang="fr-FR" sz="2800" b="1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7252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908"/>
          </a:xfrm>
        </p:spPr>
        <p:txBody>
          <a:bodyPr/>
          <a:lstStyle/>
          <a:p>
            <a:r>
              <a:rPr lang="en-US" sz="3200" u="sng" dirty="0" smtClean="0">
                <a:latin typeface="Cambria"/>
                <a:cs typeface="Cambria"/>
              </a:rPr>
              <a:t>Plan</a:t>
            </a:r>
            <a:endParaRPr lang="en-US" sz="3200" u="sng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041"/>
            <a:ext cx="8229600" cy="51916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u="sng" dirty="0" smtClean="0">
                <a:latin typeface="Cambria"/>
                <a:cs typeface="Cambria"/>
              </a:rPr>
              <a:t>Introduction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Cambria"/>
                <a:cs typeface="Cambria"/>
              </a:rPr>
              <a:t>I – </a:t>
            </a:r>
            <a:r>
              <a:rPr lang="fr-FR" sz="2800" b="1" dirty="0" smtClean="0">
                <a:latin typeface="Cambria"/>
                <a:cs typeface="Cambria"/>
              </a:rPr>
              <a:t>L’aide au développement: instrument de reproduction des rapport de domination nord/sud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Des rapports s’exprimant à travers de nouvelles formes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Les indicateurs de mesure de développement: un instrument de domination?</a:t>
            </a:r>
          </a:p>
          <a:p>
            <a:pPr marL="0" indent="0" algn="just">
              <a:buNone/>
            </a:pPr>
            <a:r>
              <a:rPr lang="fr-FR" sz="2800" b="1" dirty="0" smtClean="0">
                <a:latin typeface="Cambria"/>
                <a:cs typeface="Cambria"/>
              </a:rPr>
              <a:t>II </a:t>
            </a:r>
            <a:r>
              <a:rPr lang="en-US" sz="2800" b="1" dirty="0" smtClean="0">
                <a:latin typeface="Cambria"/>
                <a:cs typeface="Cambria"/>
              </a:rPr>
              <a:t>–</a:t>
            </a:r>
            <a:r>
              <a:rPr lang="fr-FR" sz="2800" b="1" dirty="0" smtClean="0">
                <a:latin typeface="Cambria"/>
                <a:cs typeface="Cambria"/>
              </a:rPr>
              <a:t> Une aide publique au développement appropriée par les récipiendaires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Les stratégies d’appropriation de l’aide au développement par les populations bénéficiaires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Une instrumentalisation de l’aide au développement par les organisations et les acteurs politiques locaux</a:t>
            </a:r>
          </a:p>
          <a:p>
            <a:pPr marL="0" indent="0" algn="just">
              <a:buNone/>
            </a:pPr>
            <a:r>
              <a:rPr lang="fr-FR" sz="2800" u="sng" dirty="0" smtClean="0">
                <a:latin typeface="Cambria"/>
                <a:cs typeface="Cambria"/>
              </a:rPr>
              <a:t>Conclusion </a:t>
            </a:r>
            <a:endParaRPr lang="fr-FR" sz="2800" u="sng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750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252" y="434814"/>
            <a:ext cx="8169257" cy="58981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800" u="sng" dirty="0" smtClean="0">
                <a:solidFill>
                  <a:schemeClr val="tx1"/>
                </a:solidFill>
                <a:latin typeface="Cambria"/>
                <a:cs typeface="Cambria"/>
              </a:rPr>
              <a:t>Trois principales critiques de l’aide au développement: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Cambria"/>
                <a:cs typeface="Cambria"/>
              </a:rPr>
              <a:t>Courant néo-marxiste: </a:t>
            </a:r>
            <a:r>
              <a:rPr lang="fr-FR" sz="2800" dirty="0">
                <a:solidFill>
                  <a:srgbClr val="000000"/>
                </a:solidFill>
                <a:latin typeface="Cambria"/>
                <a:cs typeface="Cambria"/>
              </a:rPr>
              <a:t>l’aide au développement est un « instrument de domination » des pays du Nord sur les pays du </a:t>
            </a: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Sud.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« Critique populiste »: remise en cause de la forme de l’aide.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« Critique néo-libérale »: elle met en avant les effets pervers de l’aide. </a:t>
            </a:r>
          </a:p>
          <a:p>
            <a:pPr marL="457200" indent="-457200" algn="just">
              <a:buFontTx/>
              <a:buChar char="-"/>
            </a:pPr>
            <a:endParaRPr lang="fr-FR" sz="28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pPr algn="just"/>
            <a:r>
              <a:rPr lang="fr-FR" sz="2800" u="sng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Pb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: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l’aide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au développement renvoie-t-elle à une aide désintéressée ou représente-t-elle plutôt une nouvelle forme d’impérialisme ?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Pour résumer, l’aide au développement relève-t-elle d’un « geste altruiste et désintéressé » ou bien les pays occidentaux veulent-ils d’abord préserver leurs intérêts (commerciaux, etc.) ?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A) Des 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rapports s’exprimant à travers de nouvelles 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formes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45"/>
            <a:ext cx="8229600" cy="4456002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0"/>
              <a:buChar char="è"/>
            </a:pPr>
            <a:r>
              <a:rPr lang="fr-FR" sz="2600" dirty="0" smtClean="0">
                <a:latin typeface="Cambria"/>
                <a:cs typeface="Cambria"/>
              </a:rPr>
              <a:t>Certains </a:t>
            </a:r>
            <a:r>
              <a:rPr lang="fr-FR" sz="2600" dirty="0">
                <a:latin typeface="Cambria"/>
                <a:cs typeface="Cambria"/>
              </a:rPr>
              <a:t>effets du système impérialiste demeurent mais s’expriment de manières très </a:t>
            </a:r>
            <a:r>
              <a:rPr lang="fr-FR" sz="2600" dirty="0" smtClean="0">
                <a:latin typeface="Cambria"/>
                <a:cs typeface="Cambria"/>
              </a:rPr>
              <a:t>différentes</a:t>
            </a:r>
          </a:p>
          <a:p>
            <a:pPr algn="just">
              <a:buFont typeface="Wingdings" charset="0"/>
              <a:buChar char="è"/>
            </a:pPr>
            <a:r>
              <a:rPr lang="fr-FR" sz="2600" dirty="0">
                <a:latin typeface="Cambria"/>
                <a:cs typeface="Cambria"/>
              </a:rPr>
              <a:t> </a:t>
            </a:r>
            <a:r>
              <a:rPr lang="fr-FR" sz="2600" dirty="0" smtClean="0">
                <a:latin typeface="Cambria"/>
                <a:cs typeface="Cambria"/>
              </a:rPr>
              <a:t>La « domination » est moins visible et se fait par de nouveaux moyens</a:t>
            </a: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D’un point de vue historique, il n’y a pas de rupture </a:t>
            </a:r>
            <a:r>
              <a:rPr lang="en-US" sz="2600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600" dirty="0" smtClean="0">
                <a:latin typeface="Cambria"/>
                <a:cs typeface="Cambria"/>
              </a:rPr>
              <a:t> Nouvelle phase des rapports entre pays capitalistes et anciennes colonies.</a:t>
            </a:r>
            <a:endParaRPr lang="fr-FR" sz="2600" dirty="0">
              <a:latin typeface="Cambria"/>
              <a:cs typeface="Cambria"/>
            </a:endParaRP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Présence de nouveaux acteurs.</a:t>
            </a: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Une aide sans conditions?</a:t>
            </a:r>
          </a:p>
          <a:p>
            <a:pPr algn="just"/>
            <a:r>
              <a:rPr lang="fr-FR" sz="2600" dirty="0" smtClean="0">
                <a:latin typeface="Cambria"/>
                <a:cs typeface="Cambria"/>
              </a:rPr>
              <a:t>Organisations porteuses d’une vision uniforme du monde</a:t>
            </a:r>
          </a:p>
        </p:txBody>
      </p:sp>
    </p:spTree>
    <p:extLst>
      <p:ext uri="{BB962C8B-B14F-4D97-AF65-F5344CB8AC3E}">
        <p14:creationId xmlns:p14="http://schemas.microsoft.com/office/powerpoint/2010/main" val="166676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5" y="784762"/>
            <a:ext cx="7446582" cy="51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A) Des 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>rapports s’exprimant à travers de nouvelles 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formes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45"/>
            <a:ext cx="8229600" cy="4456002"/>
          </a:xfrm>
        </p:spPr>
        <p:txBody>
          <a:bodyPr>
            <a:normAutofit/>
          </a:bodyPr>
          <a:lstStyle/>
          <a:p>
            <a:pPr algn="just"/>
            <a:r>
              <a:rPr lang="fr-FR" sz="2600" dirty="0" smtClean="0">
                <a:latin typeface="Cambria"/>
                <a:cs typeface="Cambria"/>
              </a:rPr>
              <a:t>L’aide trouve ça légitimité dans le « </a:t>
            </a:r>
            <a:r>
              <a:rPr lang="fr-FR" sz="2600" dirty="0" err="1" smtClean="0">
                <a:latin typeface="Cambria"/>
                <a:cs typeface="Cambria"/>
              </a:rPr>
              <a:t>framing</a:t>
            </a:r>
            <a:r>
              <a:rPr lang="fr-FR" sz="2600" dirty="0" smtClean="0">
                <a:latin typeface="Cambria"/>
                <a:cs typeface="Cambria"/>
              </a:rPr>
              <a:t> » (cadrage) des évènements et des problèmes dans lesquels elle intervient</a:t>
            </a:r>
          </a:p>
          <a:p>
            <a:r>
              <a:rPr lang="fr-FR" sz="2600" dirty="0" smtClean="0">
                <a:latin typeface="Cambria"/>
                <a:cs typeface="Cambria"/>
              </a:rPr>
              <a:t>La présence de l’ancienne métropole n’est plus indispensable</a:t>
            </a:r>
          </a:p>
        </p:txBody>
      </p:sp>
    </p:spTree>
    <p:extLst>
      <p:ext uri="{BB962C8B-B14F-4D97-AF65-F5344CB8AC3E}">
        <p14:creationId xmlns:p14="http://schemas.microsoft.com/office/powerpoint/2010/main" val="366295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>B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) Les indicateurs de mesure de développement: un instrument de domination?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735"/>
            <a:ext cx="8229600" cy="4411914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>
                <a:latin typeface="Cambria"/>
                <a:cs typeface="Cambria"/>
              </a:rPr>
              <a:t>Construction des mesures du développement s’inscrit « dans les courants de pensée dominants et sont au service de politiques de développement et de coopération »</a:t>
            </a:r>
          </a:p>
          <a:p>
            <a:pPr algn="just"/>
            <a:r>
              <a:rPr lang="fr-FR" sz="2400" dirty="0" smtClean="0">
                <a:latin typeface="Cambria"/>
                <a:cs typeface="Cambria"/>
              </a:rPr>
              <a:t>Enjeux pour les acteurs du développement: utiliser ces indicateurs et peser dans leur élaboration et dans leur évaluation pour imposer leur conception de l’aide et contr</a:t>
            </a:r>
            <a:r>
              <a:rPr lang="fr-FR" sz="2400" dirty="0" smtClean="0">
                <a:latin typeface="Cambria"/>
                <a:cs typeface="Cambria"/>
              </a:rPr>
              <a:t>ôler sa mise en œuvre</a:t>
            </a:r>
          </a:p>
          <a:p>
            <a:pPr algn="just"/>
            <a:r>
              <a:rPr lang="fr-FR" sz="2400" dirty="0" smtClean="0">
                <a:latin typeface="Cambria"/>
                <a:cs typeface="Cambria"/>
              </a:rPr>
              <a:t>Indicateurs ont une dimension politique même s’ils sont présentés dans </a:t>
            </a:r>
            <a:r>
              <a:rPr lang="fr-FR" sz="2400" dirty="0" smtClean="0">
                <a:latin typeface="Cambria"/>
                <a:cs typeface="Cambria"/>
              </a:rPr>
              <a:t>des termes scientifiques</a:t>
            </a:r>
            <a:endParaRPr lang="fr-FR" sz="24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1412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II </a:t>
            </a:r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– </a:t>
            </a:r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Une aide publique au développement appropriée par les récipiendaires</a:t>
            </a:r>
            <a:b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A) Les stratégies d’appropriation de l’aide au développement par les populations bénéficiaires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5684"/>
            <a:ext cx="8229600" cy="4264965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latin typeface="Cambria"/>
                <a:cs typeface="Cambria"/>
              </a:rPr>
              <a:t>Aide extérieure perçue</a:t>
            </a:r>
            <a:r>
              <a:rPr lang="fr-FR" sz="2800" dirty="0">
                <a:latin typeface="Cambria"/>
                <a:cs typeface="Cambria"/>
              </a:rPr>
              <a:t> </a:t>
            </a:r>
            <a:r>
              <a:rPr lang="fr-FR" sz="2800" dirty="0" smtClean="0">
                <a:latin typeface="Cambria"/>
                <a:cs typeface="Cambria"/>
              </a:rPr>
              <a:t>comme une opportunité éco et un complément aux revenus générés par les « stratégies de débrouilles » </a:t>
            </a:r>
            <a:r>
              <a:rPr lang="fr-FR" sz="2800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800" b="1" dirty="0" smtClean="0">
                <a:latin typeface="Cambria"/>
                <a:cs typeface="Cambria"/>
                <a:sym typeface="Wingdings"/>
              </a:rPr>
              <a:t>stratégies de contournement des conditionnalités</a:t>
            </a:r>
            <a:r>
              <a:rPr lang="fr-FR" sz="2800" dirty="0" smtClean="0">
                <a:latin typeface="Cambria"/>
                <a:cs typeface="Cambria"/>
                <a:sym typeface="Wingdings"/>
              </a:rPr>
              <a:t>, </a:t>
            </a:r>
            <a:r>
              <a:rPr lang="fr-FR" sz="2800" u="sng" dirty="0" smtClean="0">
                <a:latin typeface="Cambria"/>
                <a:cs typeface="Cambria"/>
                <a:sym typeface="Wingdings"/>
              </a:rPr>
              <a:t>ex:</a:t>
            </a:r>
            <a:r>
              <a:rPr lang="fr-FR" sz="2800" dirty="0" smtClean="0">
                <a:latin typeface="Cambria"/>
                <a:cs typeface="Cambria"/>
                <a:sym typeface="Wingdings"/>
              </a:rPr>
              <a:t> « location » d’enfants reconnus malnutris et d’épouses, etc.</a:t>
            </a:r>
          </a:p>
          <a:p>
            <a:pPr algn="just"/>
            <a:r>
              <a:rPr lang="fr-FR" sz="2800" b="1" dirty="0" smtClean="0">
                <a:latin typeface="Cambria"/>
                <a:cs typeface="Cambria"/>
              </a:rPr>
              <a:t>Aliments des distributions gratuites revendus par les bénéficiaires à des commerçants</a:t>
            </a:r>
          </a:p>
        </p:txBody>
      </p:sp>
    </p:spTree>
    <p:extLst>
      <p:ext uri="{BB962C8B-B14F-4D97-AF65-F5344CB8AC3E}">
        <p14:creationId xmlns:p14="http://schemas.microsoft.com/office/powerpoint/2010/main" val="750223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237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L’aide au développement, philanthropie ou renouveau de l’impérialisme?</vt:lpstr>
      <vt:lpstr>Plan</vt:lpstr>
      <vt:lpstr>PowerPoint Presentation</vt:lpstr>
      <vt:lpstr>PowerPoint Presentation</vt:lpstr>
      <vt:lpstr>I – L’aide au développement: instrument de reproduction des rapport de domination nord/sud A) Des rapports s’exprimant à travers de nouvelles formes</vt:lpstr>
      <vt:lpstr>PowerPoint Presentation</vt:lpstr>
      <vt:lpstr>I – L’aide au développement: instrument de reproduction des rapport de domination nord/sud A) Des rapports s’exprimant à travers de nouvelles formes</vt:lpstr>
      <vt:lpstr>I – L’aide au développement: instrument de reproduction des rapport de domination nord/sud B) Les indicateurs de mesure de développement: un instrument de domination?</vt:lpstr>
      <vt:lpstr>II – Une aide publique au développement appropriée par les récipiendaires A) Les stratégies d’appropriation de l’aide au développement par les populations bénéficiaires</vt:lpstr>
      <vt:lpstr>II – Une aide publique au développement appropriée par les récipiendaires B) Une instrumentalisation de l’aide au développement par les organisations et les acteurs politiques locaux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L’aide au développement, philanthropie ou renouveau de l’impérialisme?</dc:title>
  <dc:creator>Wade Maguette</dc:creator>
  <cp:lastModifiedBy>Claire Rabezandriantsoa Djiva Kamal</cp:lastModifiedBy>
  <cp:revision>12</cp:revision>
  <dcterms:created xsi:type="dcterms:W3CDTF">2016-10-19T23:55:06Z</dcterms:created>
  <dcterms:modified xsi:type="dcterms:W3CDTF">2016-10-20T11:54:05Z</dcterms:modified>
</cp:coreProperties>
</file>