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323" r:id="rId2"/>
    <p:sldId id="257" r:id="rId3"/>
    <p:sldId id="322" r:id="rId4"/>
    <p:sldId id="258" r:id="rId5"/>
    <p:sldId id="260" r:id="rId6"/>
    <p:sldId id="259" r:id="rId7"/>
    <p:sldId id="261" r:id="rId8"/>
    <p:sldId id="262" r:id="rId9"/>
    <p:sldId id="263" r:id="rId10"/>
    <p:sldId id="265" r:id="rId11"/>
    <p:sldId id="264" r:id="rId12"/>
    <p:sldId id="267" r:id="rId13"/>
    <p:sldId id="266" r:id="rId14"/>
    <p:sldId id="268" r:id="rId15"/>
    <p:sldId id="269" r:id="rId16"/>
    <p:sldId id="270" r:id="rId17"/>
    <p:sldId id="271" r:id="rId18"/>
    <p:sldId id="272" r:id="rId19"/>
    <p:sldId id="274" r:id="rId20"/>
    <p:sldId id="273" r:id="rId21"/>
    <p:sldId id="275" r:id="rId22"/>
    <p:sldId id="276" r:id="rId23"/>
    <p:sldId id="277" r:id="rId24"/>
    <p:sldId id="278" r:id="rId25"/>
    <p:sldId id="279" r:id="rId26"/>
    <p:sldId id="281" r:id="rId27"/>
    <p:sldId id="280" r:id="rId28"/>
    <p:sldId id="282" r:id="rId29"/>
    <p:sldId id="284" r:id="rId30"/>
    <p:sldId id="283" r:id="rId31"/>
    <p:sldId id="286" r:id="rId32"/>
    <p:sldId id="285" r:id="rId33"/>
    <p:sldId id="287" r:id="rId34"/>
    <p:sldId id="288" r:id="rId35"/>
    <p:sldId id="289" r:id="rId36"/>
    <p:sldId id="290" r:id="rId37"/>
    <p:sldId id="291" r:id="rId38"/>
    <p:sldId id="293" r:id="rId39"/>
    <p:sldId id="292" r:id="rId40"/>
    <p:sldId id="294" r:id="rId41"/>
    <p:sldId id="295" r:id="rId42"/>
    <p:sldId id="296" r:id="rId43"/>
    <p:sldId id="300" r:id="rId44"/>
    <p:sldId id="297" r:id="rId45"/>
    <p:sldId id="301" r:id="rId46"/>
    <p:sldId id="298" r:id="rId47"/>
    <p:sldId id="299" r:id="rId48"/>
    <p:sldId id="302" r:id="rId49"/>
    <p:sldId id="304" r:id="rId50"/>
    <p:sldId id="303" r:id="rId51"/>
    <p:sldId id="305" r:id="rId52"/>
    <p:sldId id="306" r:id="rId53"/>
    <p:sldId id="307" r:id="rId54"/>
    <p:sldId id="310" r:id="rId55"/>
    <p:sldId id="308" r:id="rId56"/>
    <p:sldId id="309" r:id="rId57"/>
    <p:sldId id="312" r:id="rId58"/>
    <p:sldId id="313" r:id="rId59"/>
    <p:sldId id="311" r:id="rId60"/>
    <p:sldId id="314" r:id="rId61"/>
    <p:sldId id="316" r:id="rId62"/>
    <p:sldId id="315" r:id="rId63"/>
    <p:sldId id="319" r:id="rId64"/>
    <p:sldId id="321" r:id="rId65"/>
    <p:sldId id="324" r:id="rId66"/>
  </p:sldIdLst>
  <p:sldSz cx="9144000" cy="5143500" type="screen16x9"/>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EwEduSSqY9jdIQp/W1OIA==" hashData="A2RTf2GkhtgYOksw1SnueknZubU="/>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3" d="100"/>
          <a:sy n="123" d="100"/>
        </p:scale>
        <p:origin x="-90" y="-420"/>
      </p:cViewPr>
      <p:guideLst>
        <p:guide orient="horz" pos="162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4D12DE-5B70-4029-8B72-D043EB590C23}" type="datetimeFigureOut">
              <a:rPr lang="zh-TW" altLang="en-US" smtClean="0"/>
              <a:pPr/>
              <a:t>2016/6/22</a:t>
            </a:fld>
            <a:endParaRPr lang="zh-TW" altLang="en-US"/>
          </a:p>
        </p:txBody>
      </p:sp>
      <p:sp>
        <p:nvSpPr>
          <p:cNvPr id="4" name="投影片圖像版面配置區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8E49C8A-BC67-427D-8690-3A2C5614EF4B}" type="slidenum">
              <a:rPr lang="zh-TW" altLang="en-US" smtClean="0"/>
              <a:pPr/>
              <a:t>‹#›</a:t>
            </a:fld>
            <a:endParaRPr lang="zh-TW" altLang="en-US"/>
          </a:p>
        </p:txBody>
      </p:sp>
    </p:spTree>
    <p:extLst>
      <p:ext uri="{BB962C8B-B14F-4D97-AF65-F5344CB8AC3E}">
        <p14:creationId xmlns="" xmlns:p14="http://schemas.microsoft.com/office/powerpoint/2010/main" val="3820245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597819"/>
            <a:ext cx="7772400" cy="1102519"/>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0B0E0FE2-76D4-4911-A31F-6194835D99C2}" type="datetime1">
              <a:rPr lang="zh-TW" altLang="en-US" smtClean="0"/>
              <a:pPr/>
              <a:t>2016/6/22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F1B0798-64A1-41AB-BDC4-D65E6EFDD724}" type="slidenum">
              <a:rPr lang="zh-TW" altLang="en-US" smtClean="0"/>
              <a:pPr/>
              <a:t>‹#›</a:t>
            </a:fld>
            <a:endParaRPr lang="zh-TW" altLang="en-US"/>
          </a:p>
        </p:txBody>
      </p:sp>
    </p:spTree>
    <p:extLst>
      <p:ext uri="{BB962C8B-B14F-4D97-AF65-F5344CB8AC3E}">
        <p14:creationId xmlns="" xmlns:p14="http://schemas.microsoft.com/office/powerpoint/2010/main" val="3316515267"/>
      </p:ext>
    </p:extLst>
  </p:cSld>
  <p:clrMapOvr>
    <a:masterClrMapping/>
  </p:clrMapOvr>
  <p:transition spd="slow">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29C875FB-C782-4137-81FC-487EF8953DB5}" type="datetime1">
              <a:rPr lang="zh-TW" altLang="en-US" smtClean="0"/>
              <a:pPr/>
              <a:t>2016/6/22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F1B0798-64A1-41AB-BDC4-D65E6EFDD724}" type="slidenum">
              <a:rPr lang="zh-TW" altLang="en-US" smtClean="0"/>
              <a:pPr/>
              <a:t>‹#›</a:t>
            </a:fld>
            <a:endParaRPr lang="zh-TW" altLang="en-US"/>
          </a:p>
        </p:txBody>
      </p:sp>
    </p:spTree>
    <p:extLst>
      <p:ext uri="{BB962C8B-B14F-4D97-AF65-F5344CB8AC3E}">
        <p14:creationId xmlns="" xmlns:p14="http://schemas.microsoft.com/office/powerpoint/2010/main" val="3087145316"/>
      </p:ext>
    </p:extLst>
  </p:cSld>
  <p:clrMapOvr>
    <a:masterClrMapping/>
  </p:clrMapOvr>
  <p:transition spd="slow">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3305176"/>
            <a:ext cx="7772400" cy="1021556"/>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8EAE6D83-F1D4-4582-BA2A-D330EB8A2FF0}" type="datetime1">
              <a:rPr lang="zh-TW" altLang="en-US" smtClean="0"/>
              <a:pPr/>
              <a:t>2016/6/22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F1B0798-64A1-41AB-BDC4-D65E6EFDD724}" type="slidenum">
              <a:rPr lang="zh-TW" altLang="en-US" smtClean="0"/>
              <a:pPr/>
              <a:t>‹#›</a:t>
            </a:fld>
            <a:endParaRPr lang="zh-TW" altLang="en-US"/>
          </a:p>
        </p:txBody>
      </p:sp>
    </p:spTree>
    <p:extLst>
      <p:ext uri="{BB962C8B-B14F-4D97-AF65-F5344CB8AC3E}">
        <p14:creationId xmlns="" xmlns:p14="http://schemas.microsoft.com/office/powerpoint/2010/main" val="1554901848"/>
      </p:ext>
    </p:extLst>
  </p:cSld>
  <p:clrMapOvr>
    <a:masterClrMapping/>
  </p:clrMapOvr>
  <p:transition spd="slow">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4307150B-2B5E-44BC-89EB-8DE79CFA953A}" type="datetime1">
              <a:rPr lang="zh-TW" altLang="en-US" smtClean="0"/>
              <a:pPr/>
              <a:t>2016/6/22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5F1B0798-64A1-41AB-BDC4-D65E6EFDD724}" type="slidenum">
              <a:rPr lang="zh-TW" altLang="en-US" smtClean="0"/>
              <a:pPr/>
              <a:t>‹#›</a:t>
            </a:fld>
            <a:endParaRPr lang="zh-TW" altLang="en-US"/>
          </a:p>
        </p:txBody>
      </p:sp>
    </p:spTree>
    <p:extLst>
      <p:ext uri="{BB962C8B-B14F-4D97-AF65-F5344CB8AC3E}">
        <p14:creationId xmlns="" xmlns:p14="http://schemas.microsoft.com/office/powerpoint/2010/main" val="1198273423"/>
      </p:ext>
    </p:extLst>
  </p:cSld>
  <p:clrMapOvr>
    <a:masterClrMapping/>
  </p:clrMapOvr>
  <p:transition spd="slow">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05979"/>
            <a:ext cx="8229600" cy="85725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A649AADA-D940-4EEC-B217-638349DC4F53}" type="datetime1">
              <a:rPr lang="zh-TW" altLang="en-US" smtClean="0"/>
              <a:pPr/>
              <a:t>2016/6/22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5F1B0798-64A1-41AB-BDC4-D65E6EFDD724}" type="slidenum">
              <a:rPr lang="zh-TW" altLang="en-US" smtClean="0"/>
              <a:pPr/>
              <a:t>‹#›</a:t>
            </a:fld>
            <a:endParaRPr lang="zh-TW" altLang="en-US"/>
          </a:p>
        </p:txBody>
      </p:sp>
    </p:spTree>
    <p:extLst>
      <p:ext uri="{BB962C8B-B14F-4D97-AF65-F5344CB8AC3E}">
        <p14:creationId xmlns="" xmlns:p14="http://schemas.microsoft.com/office/powerpoint/2010/main" val="760473306"/>
      </p:ext>
    </p:extLst>
  </p:cSld>
  <p:clrMapOvr>
    <a:masterClrMapping/>
  </p:clrMapOvr>
  <p:transition spd="slow">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89331A99-F35F-44B1-80D1-C3F71B3B218F}" type="datetime1">
              <a:rPr lang="zh-TW" altLang="en-US" smtClean="0"/>
              <a:pPr/>
              <a:t>2016/6/22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a:t>
            </a:fld>
            <a:endParaRPr lang="zh-TW" altLang="en-US"/>
          </a:p>
        </p:txBody>
      </p:sp>
    </p:spTree>
    <p:extLst>
      <p:ext uri="{BB962C8B-B14F-4D97-AF65-F5344CB8AC3E}">
        <p14:creationId xmlns="" xmlns:p14="http://schemas.microsoft.com/office/powerpoint/2010/main" val="538640751"/>
      </p:ext>
    </p:extLst>
  </p:cSld>
  <p:clrMapOvr>
    <a:masterClrMapping/>
  </p:clrMapOvr>
  <p:transition spd="slow">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93DA3BF0-12FD-4467-9BE5-EC003682C54F}" type="datetime1">
              <a:rPr lang="zh-TW" altLang="en-US" smtClean="0"/>
              <a:pPr/>
              <a:t>2016/6/22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5F1B0798-64A1-41AB-BDC4-D65E6EFDD724}" type="slidenum">
              <a:rPr lang="zh-TW" altLang="en-US" smtClean="0"/>
              <a:pPr/>
              <a:t>‹#›</a:t>
            </a:fld>
            <a:endParaRPr lang="zh-TW" altLang="en-US"/>
          </a:p>
        </p:txBody>
      </p:sp>
    </p:spTree>
    <p:extLst>
      <p:ext uri="{BB962C8B-B14F-4D97-AF65-F5344CB8AC3E}">
        <p14:creationId xmlns="" xmlns:p14="http://schemas.microsoft.com/office/powerpoint/2010/main" val="1378355305"/>
      </p:ext>
    </p:extLst>
  </p:cSld>
  <p:clrMapOvr>
    <a:masterClrMapping/>
  </p:clrMapOvr>
  <p:transition spd="slow">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04787"/>
            <a:ext cx="3008313" cy="871538"/>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7C179107-38E8-4706-BBE7-AD855C4BB914}" type="datetime1">
              <a:rPr lang="zh-TW" altLang="en-US" smtClean="0"/>
              <a:pPr/>
              <a:t>2016/6/22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5F1B0798-64A1-41AB-BDC4-D65E6EFDD724}" type="slidenum">
              <a:rPr lang="zh-TW" altLang="en-US" smtClean="0"/>
              <a:pPr/>
              <a:t>‹#›</a:t>
            </a:fld>
            <a:endParaRPr lang="zh-TW" altLang="en-US"/>
          </a:p>
        </p:txBody>
      </p:sp>
    </p:spTree>
    <p:extLst>
      <p:ext uri="{BB962C8B-B14F-4D97-AF65-F5344CB8AC3E}">
        <p14:creationId xmlns="" xmlns:p14="http://schemas.microsoft.com/office/powerpoint/2010/main" val="293092952"/>
      </p:ext>
    </p:extLst>
  </p:cSld>
  <p:clrMapOvr>
    <a:masterClrMapping/>
  </p:clrMapOvr>
  <p:transition spd="slow">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3600450"/>
            <a:ext cx="5486400" cy="425054"/>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zh-TW" altLang="en-US"/>
          </a:p>
        </p:txBody>
      </p:sp>
      <p:sp>
        <p:nvSpPr>
          <p:cNvPr id="4" name="文字版面配置區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8F667820-74A7-4AC5-BCAA-53AF29934223}" type="datetime1">
              <a:rPr lang="zh-TW" altLang="en-US" smtClean="0"/>
              <a:pPr/>
              <a:t>2016/6/22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5F1B0798-64A1-41AB-BDC4-D65E6EFDD724}" type="slidenum">
              <a:rPr lang="zh-TW" altLang="en-US" smtClean="0"/>
              <a:pPr/>
              <a:t>‹#›</a:t>
            </a:fld>
            <a:endParaRPr lang="zh-TW" altLang="en-US"/>
          </a:p>
        </p:txBody>
      </p:sp>
    </p:spTree>
    <p:extLst>
      <p:ext uri="{BB962C8B-B14F-4D97-AF65-F5344CB8AC3E}">
        <p14:creationId xmlns="" xmlns:p14="http://schemas.microsoft.com/office/powerpoint/2010/main" val="1777289560"/>
      </p:ext>
    </p:extLst>
  </p:cSld>
  <p:clrMapOvr>
    <a:masterClrMapping/>
  </p:clrMapOvr>
  <p:transition spd="slow">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50562C9E-B94F-4828-A2AB-3A692D2C8C7A}" type="datetime1">
              <a:rPr lang="zh-TW" altLang="en-US" smtClean="0"/>
              <a:pPr/>
              <a:t>2016/6/22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F1B0798-64A1-41AB-BDC4-D65E6EFDD724}" type="slidenum">
              <a:rPr lang="zh-TW" altLang="en-US" smtClean="0"/>
              <a:pPr/>
              <a:t>‹#›</a:t>
            </a:fld>
            <a:endParaRPr lang="zh-TW" altLang="en-US"/>
          </a:p>
        </p:txBody>
      </p:sp>
    </p:spTree>
    <p:extLst>
      <p:ext uri="{BB962C8B-B14F-4D97-AF65-F5344CB8AC3E}">
        <p14:creationId xmlns="" xmlns:p14="http://schemas.microsoft.com/office/powerpoint/2010/main" val="531589297"/>
      </p:ext>
    </p:extLst>
  </p:cSld>
  <p:clrMapOvr>
    <a:masterClrMapping/>
  </p:clrMapOvr>
  <p:transition spd="slow">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154781"/>
            <a:ext cx="2057400" cy="329088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154781"/>
            <a:ext cx="6019800" cy="329088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854EBD7C-D124-48EE-88AB-5D0EA1022AD5}" type="datetime1">
              <a:rPr lang="zh-TW" altLang="en-US" smtClean="0"/>
              <a:pPr/>
              <a:t>2016/6/22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F1B0798-64A1-41AB-BDC4-D65E6EFDD724}" type="slidenum">
              <a:rPr lang="zh-TW" altLang="en-US" smtClean="0"/>
              <a:pPr/>
              <a:t>‹#›</a:t>
            </a:fld>
            <a:endParaRPr lang="zh-TW" altLang="en-US"/>
          </a:p>
        </p:txBody>
      </p:sp>
    </p:spTree>
    <p:extLst>
      <p:ext uri="{BB962C8B-B14F-4D97-AF65-F5344CB8AC3E}">
        <p14:creationId xmlns="" xmlns:p14="http://schemas.microsoft.com/office/powerpoint/2010/main" val="2310489551"/>
      </p:ext>
    </p:extLst>
  </p:cSld>
  <p:clrMapOvr>
    <a:masterClrMapping/>
  </p:clrMapOvr>
  <p:transition spd="slow">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3114011-8325-42F1-9D86-47B9C03A5F2B}" type="datetime1">
              <a:rPr lang="zh-TW" altLang="en-US" smtClean="0"/>
              <a:pPr/>
              <a:t>2016/6/22</a:t>
            </a:fld>
            <a:endParaRPr lang="zh-TW" altLang="en-US"/>
          </a:p>
        </p:txBody>
      </p:sp>
      <p:sp>
        <p:nvSpPr>
          <p:cNvPr id="5" name="頁尾版面配置區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676456" y="4855079"/>
            <a:ext cx="467544"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F1B0798-64A1-41AB-BDC4-D65E6EFDD724}" type="slidenum">
              <a:rPr lang="zh-TW" altLang="en-US" smtClean="0"/>
              <a:pPr/>
              <a:t>‹#›</a:t>
            </a:fld>
            <a:endParaRPr lang="zh-TW" altLang="en-US"/>
          </a:p>
        </p:txBody>
      </p:sp>
    </p:spTree>
    <p:extLst>
      <p:ext uri="{BB962C8B-B14F-4D97-AF65-F5344CB8AC3E}">
        <p14:creationId xmlns="" xmlns:p14="http://schemas.microsoft.com/office/powerpoint/2010/main" val="352113534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random/>
  </p:transition>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hyperlink" Target="http://www.bigfun.be/"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21506" name="Picture 2" descr="https://cdn-images-1.medium.com/max/2000/1*hf-nkZIw6PUyXYJDM-jHQg.jpeg"/>
          <p:cNvPicPr>
            <a:picLocks noChangeAspect="1" noChangeArrowheads="1"/>
          </p:cNvPicPr>
          <p:nvPr/>
        </p:nvPicPr>
        <p:blipFill rotWithShape="1">
          <a:blip r:embed="rId3" cstate="screen">
            <a:extLst>
              <a:ext uri="{28A0092B-C50C-407E-A947-70E740481C1C}">
                <a14:useLocalDpi xmlns="" xmlns:a14="http://schemas.microsoft.com/office/drawing/2010/main"/>
              </a:ext>
            </a:extLst>
          </a:blip>
          <a:srcRect/>
          <a:stretch/>
        </p:blipFill>
        <p:spPr bwMode="auto">
          <a:xfrm>
            <a:off x="0" y="-1"/>
            <a:ext cx="9144000" cy="5143501"/>
          </a:xfrm>
          <a:prstGeom prst="rect">
            <a:avLst/>
          </a:prstGeom>
          <a:noFill/>
          <a:extLst>
            <a:ext uri="{909E8E84-426E-40DD-AFC4-6F175D3DCCD1}">
              <a14:hiddenFill xmlns="" xmlns:a14="http://schemas.microsoft.com/office/drawing/2010/main">
                <a:solidFill>
                  <a:srgbClr val="FFFFFF"/>
                </a:solidFill>
              </a14:hiddenFill>
            </a:ext>
          </a:extLst>
        </p:spPr>
      </p:pic>
      <p:sp>
        <p:nvSpPr>
          <p:cNvPr id="6" name="投影片編號版面配置區 5"/>
          <p:cNvSpPr>
            <a:spLocks noGrp="1"/>
          </p:cNvSpPr>
          <p:nvPr>
            <p:ph type="sldNum" sz="quarter" idx="12"/>
          </p:nvPr>
        </p:nvSpPr>
        <p:spPr/>
        <p:txBody>
          <a:bodyPr/>
          <a:lstStyle/>
          <a:p>
            <a:fld id="{BF22F510-83A4-443E-8646-0E2BB0E3A07E}" type="slidenum">
              <a:rPr lang="zh-TW" altLang="en-US" smtClean="0"/>
              <a:pPr/>
              <a:t>1</a:t>
            </a:fld>
            <a:endParaRPr lang="zh-TW" altLang="en-US"/>
          </a:p>
        </p:txBody>
      </p:sp>
      <p:sp>
        <p:nvSpPr>
          <p:cNvPr id="7" name="矩形 6"/>
          <p:cNvSpPr/>
          <p:nvPr/>
        </p:nvSpPr>
        <p:spPr>
          <a:xfrm>
            <a:off x="323528" y="172037"/>
            <a:ext cx="8424936" cy="369332"/>
          </a:xfrm>
          <a:prstGeom prst="rect">
            <a:avLst/>
          </a:prstGeom>
          <a:solidFill>
            <a:schemeClr val="accent3">
              <a:lumMod val="75000"/>
              <a:alpha val="50000"/>
            </a:schemeClr>
          </a:solidFill>
        </p:spPr>
        <p:txBody>
          <a:bodyPr wrap="square">
            <a:spAutoFit/>
          </a:bodyPr>
          <a:lstStyle/>
          <a:p>
            <a:pPr algn="ctr"/>
            <a:r>
              <a:rPr lang="en-US" altLang="zh-TW" b="1" dirty="0" smtClean="0"/>
              <a:t>2 </a:t>
            </a:r>
            <a:r>
              <a:rPr lang="en-US" altLang="zh-TW" b="1" dirty="0"/>
              <a:t>Million Photos in 8 </a:t>
            </a:r>
            <a:r>
              <a:rPr lang="en-US" altLang="zh-TW" b="1" dirty="0" smtClean="0"/>
              <a:t>Years : </a:t>
            </a:r>
            <a:r>
              <a:rPr lang="en-US" altLang="zh-TW" b="1" dirty="0"/>
              <a:t>Pete Souza on Photographing President </a:t>
            </a:r>
            <a:r>
              <a:rPr lang="en-US" altLang="zh-TW" b="1" dirty="0" smtClean="0"/>
              <a:t>Obama (1)</a:t>
            </a:r>
            <a:endParaRPr lang="zh-TW" altLang="en-US" b="1" dirty="0"/>
          </a:p>
        </p:txBody>
      </p:sp>
      <p:pic>
        <p:nvPicPr>
          <p:cNvPr id="10" name="Picture 9" descr="CD (ani).gif"/>
          <p:cNvPicPr>
            <a:picLocks noChangeAspect="1"/>
          </p:cNvPicPr>
          <p:nvPr/>
        </p:nvPicPr>
        <p:blipFill>
          <a:blip r:embed="rId4" cstate="print">
            <a:duotone>
              <a:prstClr val="black"/>
              <a:schemeClr val="accent3">
                <a:tint val="45000"/>
                <a:satMod val="400000"/>
              </a:schemeClr>
            </a:duotone>
          </a:blip>
          <a:stretch>
            <a:fillRect/>
          </a:stretch>
        </p:blipFill>
        <p:spPr>
          <a:xfrm>
            <a:off x="251520" y="4443958"/>
            <a:ext cx="504056" cy="504056"/>
          </a:xfrm>
          <a:prstGeom prst="rect">
            <a:avLst/>
          </a:prstGeom>
        </p:spPr>
      </p:pic>
      <p:sp>
        <p:nvSpPr>
          <p:cNvPr id="11" name="矩形 6"/>
          <p:cNvSpPr/>
          <p:nvPr/>
        </p:nvSpPr>
        <p:spPr>
          <a:xfrm>
            <a:off x="827584" y="4515966"/>
            <a:ext cx="4320480" cy="307777"/>
          </a:xfrm>
          <a:prstGeom prst="rect">
            <a:avLst/>
          </a:prstGeom>
        </p:spPr>
        <p:txBody>
          <a:bodyPr wrap="square">
            <a:spAutoFit/>
          </a:bodyPr>
          <a:lstStyle/>
          <a:p>
            <a:r>
              <a:rPr lang="en-US" altLang="zh-TW" sz="1400" b="1" dirty="0" smtClean="0">
                <a:solidFill>
                  <a:schemeClr val="accent3">
                    <a:lumMod val="40000"/>
                    <a:lumOff val="60000"/>
                  </a:schemeClr>
                </a:solidFill>
                <a:ea typeface="微軟正黑體" panose="020B0604030504040204" pitchFamily="34" charset="-120"/>
              </a:rPr>
              <a:t>Music : </a:t>
            </a:r>
            <a:r>
              <a:rPr lang="de-DE" altLang="zh-TW" sz="1400" b="1" dirty="0">
                <a:solidFill>
                  <a:schemeClr val="accent3">
                    <a:lumMod val="40000"/>
                    <a:lumOff val="60000"/>
                  </a:schemeClr>
                </a:solidFill>
                <a:ea typeface="微軟正黑體" panose="020B0604030504040204" pitchFamily="34" charset="-120"/>
              </a:rPr>
              <a:t>Johann Strauss II - Vienna Blood Waltz </a:t>
            </a:r>
            <a:endParaRPr lang="zh-TW" altLang="en-US" sz="1400" b="1" dirty="0">
              <a:solidFill>
                <a:schemeClr val="accent3">
                  <a:lumMod val="40000"/>
                  <a:lumOff val="60000"/>
                </a:schemeClr>
              </a:solidFill>
              <a:ea typeface="微軟正黑體" panose="020B0604030504040204" pitchFamily="34" charset="-120"/>
            </a:endParaRPr>
          </a:p>
        </p:txBody>
      </p:sp>
      <p:sp>
        <p:nvSpPr>
          <p:cNvPr id="8" name="TextBox 7"/>
          <p:cNvSpPr txBox="1"/>
          <p:nvPr/>
        </p:nvSpPr>
        <p:spPr>
          <a:xfrm>
            <a:off x="7524328" y="4371950"/>
            <a:ext cx="1224136" cy="646331"/>
          </a:xfrm>
          <a:prstGeom prst="rect">
            <a:avLst/>
          </a:prstGeom>
          <a:noFill/>
        </p:spPr>
        <p:txBody>
          <a:bodyPr wrap="square" rtlCol="0">
            <a:spAutoFit/>
          </a:bodyPr>
          <a:lstStyle/>
          <a:p>
            <a:pPr algn="ctr"/>
            <a:r>
              <a:rPr lang="nl-BE" b="1" dirty="0" smtClean="0">
                <a:solidFill>
                  <a:schemeClr val="accent3">
                    <a:lumMod val="40000"/>
                    <a:lumOff val="60000"/>
                  </a:schemeClr>
                </a:solidFill>
              </a:rPr>
              <a:t>MANUAL</a:t>
            </a:r>
            <a:br>
              <a:rPr lang="nl-BE" b="1" dirty="0" smtClean="0">
                <a:solidFill>
                  <a:schemeClr val="accent3">
                    <a:lumMod val="40000"/>
                    <a:lumOff val="60000"/>
                  </a:schemeClr>
                </a:solidFill>
              </a:rPr>
            </a:br>
            <a:r>
              <a:rPr lang="nl-BE" b="1" dirty="0" smtClean="0">
                <a:solidFill>
                  <a:schemeClr val="accent3">
                    <a:lumMod val="40000"/>
                    <a:lumOff val="60000"/>
                  </a:schemeClr>
                </a:solidFill>
              </a:rPr>
              <a:t>ADVANCE</a:t>
            </a:r>
            <a:endParaRPr lang="nl-BE" b="1" dirty="0">
              <a:solidFill>
                <a:schemeClr val="accent3">
                  <a:lumMod val="40000"/>
                  <a:lumOff val="60000"/>
                </a:schemeClr>
              </a:solidFill>
            </a:endParaRPr>
          </a:p>
        </p:txBody>
      </p:sp>
    </p:spTree>
    <p:extLst>
      <p:ext uri="{BB962C8B-B14F-4D97-AF65-F5344CB8AC3E}">
        <p14:creationId xmlns="" xmlns:p14="http://schemas.microsoft.com/office/powerpoint/2010/main" val="811062227"/>
      </p:ext>
    </p:extLst>
  </p:cSld>
  <p:clrMapOvr>
    <a:masterClrMapping/>
  </p:clrMapOvr>
  <p:transition spd="slow">
    <p:fade/>
    <p:sndAc>
      <p:stSnd loop="1">
        <p:snd r:embed="rId2" name="Johann Strauss II - Vienna Blood Waltz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animEffect transition="in" filter="fade">
                                      <p:cBhvr>
                                        <p:cTn id="9" dur="2000"/>
                                        <p:tgtEl>
                                          <p:spTgt spid="7"/>
                                        </p:tgtEl>
                                      </p:cBhvr>
                                    </p:animEffect>
                                  </p:childTnLst>
                                </p:cTn>
                              </p:par>
                            </p:childTnLst>
                          </p:cTn>
                        </p:par>
                        <p:par>
                          <p:cTn id="10" fill="hold">
                            <p:stCondLst>
                              <p:cond delay="2000"/>
                            </p:stCondLst>
                            <p:childTnLst>
                              <p:par>
                                <p:cTn id="11" presetID="9" presetClass="entr" presetSubtype="0" fill="hold" nodeType="after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dissolve">
                                      <p:cBhvr>
                                        <p:cTn id="13" dur="2000"/>
                                        <p:tgtEl>
                                          <p:spTgt spid="10"/>
                                        </p:tgtEl>
                                      </p:cBhvr>
                                    </p:animEffect>
                                  </p:childTnLst>
                                </p:cTn>
                              </p:par>
                              <p:par>
                                <p:cTn id="14" presetID="41" presetClass="entr" presetSubtype="0" fill="hold" grpId="0" nodeType="withEffect">
                                  <p:stCondLst>
                                    <p:cond delay="500"/>
                                  </p:stCondLst>
                                  <p:iterate type="lt">
                                    <p:tmPct val="10000"/>
                                  </p:iterate>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1"/>
                                        </p:tgtEl>
                                        <p:attrNameLst>
                                          <p:attrName>ppt_y</p:attrName>
                                        </p:attrNameLst>
                                      </p:cBhvr>
                                      <p:tavLst>
                                        <p:tav tm="0">
                                          <p:val>
                                            <p:strVal val="#ppt_y"/>
                                          </p:val>
                                        </p:tav>
                                        <p:tav tm="100000">
                                          <p:val>
                                            <p:strVal val="#ppt_y"/>
                                          </p:val>
                                        </p:tav>
                                      </p:tavLst>
                                    </p:anim>
                                    <p:anim calcmode="lin" valueType="num">
                                      <p:cBhvr>
                                        <p:cTn id="18"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1"/>
                                        </p:tgtEl>
                                      </p:cBhvr>
                                    </p:animEffect>
                                  </p:childTnLst>
                                </p:cTn>
                              </p:par>
                            </p:childTnLst>
                          </p:cTn>
                        </p:par>
                        <p:par>
                          <p:cTn id="21" fill="hold">
                            <p:stCondLst>
                              <p:cond delay="4850"/>
                            </p:stCondLst>
                            <p:childTnLst>
                              <p:par>
                                <p:cTn id="22" presetID="37"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900" decel="100000" fill="hold"/>
                                        <p:tgtEl>
                                          <p:spTgt spid="8"/>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2 Million Photos in 8 Years -  Pete Souza on Photographing President Obama\001.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1"/>
            <a:ext cx="9144000" cy="514349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5004048" y="2510195"/>
            <a:ext cx="4032448" cy="400110"/>
          </a:xfrm>
          <a:prstGeom prst="rect">
            <a:avLst/>
          </a:prstGeom>
        </p:spPr>
        <p:txBody>
          <a:bodyPr wrap="square">
            <a:spAutoFit/>
          </a:bodyPr>
          <a:lstStyle/>
          <a:p>
            <a:r>
              <a:rPr lang="en-US" altLang="zh-TW" sz="1000" dirty="0"/>
              <a:t>#1 Barack Obama And Ella Rhodes, Daughter Of Deputy National Security Advisor Ben Rhodes</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2</a:t>
            </a:fld>
            <a:endParaRPr lang="zh-TW" altLang="en-US"/>
          </a:p>
        </p:txBody>
      </p:sp>
    </p:spTree>
    <p:extLst>
      <p:ext uri="{BB962C8B-B14F-4D97-AF65-F5344CB8AC3E}">
        <p14:creationId xmlns="" xmlns:p14="http://schemas.microsoft.com/office/powerpoint/2010/main" val="151422267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682697" y="267494"/>
            <a:ext cx="7272808" cy="2862322"/>
          </a:xfrm>
          <a:prstGeom prst="rect">
            <a:avLst/>
          </a:prstGeom>
        </p:spPr>
        <p:txBody>
          <a:bodyPr wrap="square">
            <a:spAutoFit/>
          </a:bodyPr>
          <a:lstStyle/>
          <a:p>
            <a:pPr algn="ctr">
              <a:lnSpc>
                <a:spcPct val="150000"/>
              </a:lnSpc>
            </a:pPr>
            <a:r>
              <a:rPr lang="en-US" altLang="zh-TW" sz="1200" dirty="0"/>
              <a:t>Few jobs look cooler on a business card than "Official White House Photographer." But that's precisely the job of Pete Souza, the man who's spent the last eight years documenting Barack Obama's two terms in The Oval Office.</a:t>
            </a:r>
          </a:p>
          <a:p>
            <a:pPr algn="ctr">
              <a:lnSpc>
                <a:spcPct val="150000"/>
              </a:lnSpc>
            </a:pPr>
            <a:r>
              <a:rPr lang="en-US" altLang="zh-TW" sz="1200" dirty="0"/>
              <a:t>"When you add up (the president's) day, and all the things that I photograph, I take a lot of pictures," said the photographer in a short interview for BBC </a:t>
            </a:r>
            <a:r>
              <a:rPr lang="en-US" altLang="zh-TW" sz="1200" dirty="0" err="1"/>
              <a:t>Newsnight</a:t>
            </a:r>
            <a:r>
              <a:rPr lang="en-US" altLang="zh-TW" sz="1200" dirty="0"/>
              <a:t>. "Someone in my office who monitors this said that I'll probably end up taking, at the end of eight years, two million photographs."</a:t>
            </a:r>
          </a:p>
          <a:p>
            <a:pPr algn="ctr">
              <a:lnSpc>
                <a:spcPct val="150000"/>
              </a:lnSpc>
            </a:pPr>
            <a:endParaRPr lang="en-US" altLang="zh-TW" sz="1200" dirty="0" smtClean="0"/>
          </a:p>
          <a:p>
            <a:pPr algn="ctr">
              <a:lnSpc>
                <a:spcPct val="150000"/>
              </a:lnSpc>
            </a:pPr>
            <a:r>
              <a:rPr lang="en-US" altLang="zh-TW" sz="1200" dirty="0" smtClean="0"/>
              <a:t>Souza</a:t>
            </a:r>
            <a:r>
              <a:rPr lang="en-US" altLang="zh-TW" sz="1200" dirty="0"/>
              <a:t>, who was also Ronald Reagan's official photographer from 1983 to 1989, actually took his first pictures of Obama back in 2005. “He’s walking around Red Square, he’s on a sidewalk, and nobody knows who he is," said the photographer. Just four years later however, Obama was elected as the 44th President of the United States</a:t>
            </a:r>
            <a:r>
              <a:rPr lang="en-US" altLang="zh-TW" sz="1200" dirty="0" smtClean="0"/>
              <a:t>.</a:t>
            </a:r>
          </a:p>
          <a:p>
            <a:pPr algn="ctr">
              <a:lnSpc>
                <a:spcPct val="150000"/>
              </a:lnSpc>
            </a:pPr>
            <a:r>
              <a:rPr lang="en-US" altLang="zh-TW" sz="1200" dirty="0" smtClean="0"/>
              <a:t>--Bored Panda</a:t>
            </a:r>
            <a:endParaRPr lang="zh-TW" altLang="en-US" sz="1200" dirty="0"/>
          </a:p>
        </p:txBody>
      </p:sp>
      <p:pic>
        <p:nvPicPr>
          <p:cNvPr id="26626" name="Picture 2" descr="http://img.saobiz.net/d/2016/06/nhiep-anh-obama-2_02.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066711" y="3129816"/>
            <a:ext cx="2218897" cy="1612398"/>
          </a:xfrm>
          <a:prstGeom prst="rect">
            <a:avLst/>
          </a:prstGeom>
          <a:noFill/>
          <a:extLst>
            <a:ext uri="{909E8E84-426E-40DD-AFC4-6F175D3DCCD1}">
              <a14:hiddenFill xmlns="" xmlns:a14="http://schemas.microsoft.com/office/drawing/2010/main">
                <a:solidFill>
                  <a:srgbClr val="FFFFFF"/>
                </a:solidFill>
              </a14:hiddenFill>
            </a:ext>
          </a:extLst>
        </p:spPr>
      </p:pic>
      <p:pic>
        <p:nvPicPr>
          <p:cNvPr id="1026" name="Picture 2" descr="obama"/>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l="6646" r="3894" b="6465"/>
          <a:stretch/>
        </p:blipFill>
        <p:spPr bwMode="auto">
          <a:xfrm>
            <a:off x="1183341" y="3129816"/>
            <a:ext cx="2850778" cy="1612398"/>
          </a:xfrm>
          <a:prstGeom prst="rect">
            <a:avLst/>
          </a:prstGeom>
          <a:noFill/>
          <a:extLst>
            <a:ext uri="{909E8E84-426E-40DD-AFC4-6F175D3DCCD1}">
              <a14:hiddenFill xmlns="" xmlns:a14="http://schemas.microsoft.com/office/drawing/2010/main">
                <a:solidFill>
                  <a:srgbClr val="FFFFFF"/>
                </a:solidFill>
              </a14:hiddenFill>
            </a:ext>
          </a:extLst>
        </p:spPr>
      </p:pic>
      <p:sp>
        <p:nvSpPr>
          <p:cNvPr id="3" name="投影片編號版面配置區 2"/>
          <p:cNvSpPr>
            <a:spLocks noGrp="1"/>
          </p:cNvSpPr>
          <p:nvPr>
            <p:ph type="sldNum" sz="quarter" idx="12"/>
          </p:nvPr>
        </p:nvSpPr>
        <p:spPr/>
        <p:txBody>
          <a:bodyPr/>
          <a:lstStyle/>
          <a:p>
            <a:fld id="{5F1B0798-64A1-41AB-BDC4-D65E6EFDD724}" type="slidenum">
              <a:rPr lang="zh-TW" altLang="en-US" smtClean="0"/>
              <a:pPr/>
              <a:t>3</a:t>
            </a:fld>
            <a:endParaRPr lang="zh-TW" altLang="en-US"/>
          </a:p>
        </p:txBody>
      </p:sp>
    </p:spTree>
    <p:extLst>
      <p:ext uri="{BB962C8B-B14F-4D97-AF65-F5344CB8AC3E}">
        <p14:creationId xmlns="" xmlns:p14="http://schemas.microsoft.com/office/powerpoint/2010/main" val="96337954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3000"/>
                                        <p:tgtEl>
                                          <p:spTgt spid="5"/>
                                        </p:tgtEl>
                                      </p:cBhvr>
                                    </p:animEffect>
                                  </p:childTnLst>
                                </p:cTn>
                              </p:par>
                            </p:childTnLst>
                          </p:cTn>
                        </p:par>
                        <p:par>
                          <p:cTn id="8" fill="hold">
                            <p:stCondLst>
                              <p:cond delay="3000"/>
                            </p:stCondLst>
                            <p:childTnLst>
                              <p:par>
                                <p:cTn id="9" presetID="6" presetClass="entr" presetSubtype="32" fill="hold" nodeType="afterEffect">
                                  <p:stCondLst>
                                    <p:cond delay="1000"/>
                                  </p:stCondLst>
                                  <p:childTnLst>
                                    <p:set>
                                      <p:cBhvr>
                                        <p:cTn id="10" dur="1" fill="hold">
                                          <p:stCondLst>
                                            <p:cond delay="0"/>
                                          </p:stCondLst>
                                        </p:cTn>
                                        <p:tgtEl>
                                          <p:spTgt spid="1026"/>
                                        </p:tgtEl>
                                        <p:attrNameLst>
                                          <p:attrName>style.visibility</p:attrName>
                                        </p:attrNameLst>
                                      </p:cBhvr>
                                      <p:to>
                                        <p:strVal val="visible"/>
                                      </p:to>
                                    </p:set>
                                    <p:animEffect transition="in" filter="circle(out)">
                                      <p:cBhvr>
                                        <p:cTn id="11" dur="2000"/>
                                        <p:tgtEl>
                                          <p:spTgt spid="1026"/>
                                        </p:tgtEl>
                                      </p:cBhvr>
                                    </p:animEffect>
                                  </p:childTnLst>
                                </p:cTn>
                              </p:par>
                            </p:childTnLst>
                          </p:cTn>
                        </p:par>
                        <p:par>
                          <p:cTn id="12" fill="hold">
                            <p:stCondLst>
                              <p:cond delay="6000"/>
                            </p:stCondLst>
                            <p:childTnLst>
                              <p:par>
                                <p:cTn id="13" presetID="6" presetClass="entr" presetSubtype="32" fill="hold" nodeType="afterEffect">
                                  <p:stCondLst>
                                    <p:cond delay="1000"/>
                                  </p:stCondLst>
                                  <p:childTnLst>
                                    <p:set>
                                      <p:cBhvr>
                                        <p:cTn id="14" dur="1" fill="hold">
                                          <p:stCondLst>
                                            <p:cond delay="0"/>
                                          </p:stCondLst>
                                        </p:cTn>
                                        <p:tgtEl>
                                          <p:spTgt spid="26626"/>
                                        </p:tgtEl>
                                        <p:attrNameLst>
                                          <p:attrName>style.visibility</p:attrName>
                                        </p:attrNameLst>
                                      </p:cBhvr>
                                      <p:to>
                                        <p:strVal val="visible"/>
                                      </p:to>
                                    </p:set>
                                    <p:animEffect transition="in" filter="circle(out)">
                                      <p:cBhvr>
                                        <p:cTn id="15" dur="20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50" name="Picture 2" descr="D:\新下載資料\2 Million Photos in 8 Years -  Pete Souza on Photographing President Obama\002.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1"/>
            <a:ext cx="9144000" cy="514349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539552" y="1635646"/>
            <a:ext cx="3816424" cy="246221"/>
          </a:xfrm>
          <a:prstGeom prst="rect">
            <a:avLst/>
          </a:prstGeom>
        </p:spPr>
        <p:txBody>
          <a:bodyPr wrap="square">
            <a:spAutoFit/>
          </a:bodyPr>
          <a:lstStyle/>
          <a:p>
            <a:r>
              <a:rPr lang="en-US" altLang="zh-TW" sz="1000" dirty="0"/>
              <a:t>#2 President Barack Obama Fist-Bumps Custodian Lawrence Lipscomb</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4</a:t>
            </a:fld>
            <a:endParaRPr lang="zh-TW" altLang="en-US"/>
          </a:p>
        </p:txBody>
      </p:sp>
    </p:spTree>
    <p:extLst>
      <p:ext uri="{BB962C8B-B14F-4D97-AF65-F5344CB8AC3E}">
        <p14:creationId xmlns="" xmlns:p14="http://schemas.microsoft.com/office/powerpoint/2010/main" val="1638213948"/>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3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098" name="Picture 2" descr="D:\新下載資料\2 Million Photos in 8 Years -  Pete Souza on Photographing President Obama\004.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3131840" y="3507854"/>
            <a:ext cx="4572000" cy="246221"/>
          </a:xfrm>
          <a:prstGeom prst="rect">
            <a:avLst/>
          </a:prstGeom>
        </p:spPr>
        <p:txBody>
          <a:bodyPr>
            <a:spAutoFit/>
          </a:bodyPr>
          <a:lstStyle/>
          <a:p>
            <a:r>
              <a:rPr lang="en-US" altLang="zh-TW" sz="1000" dirty="0"/>
              <a:t>#3 A Young Boy Reaches Up To Compare The President's Hair To His Own</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5</a:t>
            </a:fld>
            <a:endParaRPr lang="zh-TW" altLang="en-US"/>
          </a:p>
        </p:txBody>
      </p:sp>
    </p:spTree>
    <p:extLst>
      <p:ext uri="{BB962C8B-B14F-4D97-AF65-F5344CB8AC3E}">
        <p14:creationId xmlns="" xmlns:p14="http://schemas.microsoft.com/office/powerpoint/2010/main" val="1083005205"/>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descr="D:\新下載資料\2 Million Photos in 8 Years -  Pete Souza on Photographing President Obama\003.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15666"/>
          <a:stretch/>
        </p:blipFill>
        <p:spPr bwMode="auto">
          <a:xfrm>
            <a:off x="-1" y="-1"/>
            <a:ext cx="9144001" cy="514350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899592" y="2787774"/>
            <a:ext cx="4572000" cy="246221"/>
          </a:xfrm>
          <a:prstGeom prst="rect">
            <a:avLst/>
          </a:prstGeom>
        </p:spPr>
        <p:txBody>
          <a:bodyPr>
            <a:spAutoFit/>
          </a:bodyPr>
          <a:lstStyle/>
          <a:p>
            <a:r>
              <a:rPr lang="en-US" altLang="zh-TW" sz="1000" dirty="0"/>
              <a:t>#4 President Obama Delivers A Colorful Farewell As He Leaves Jamaica</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6</a:t>
            </a:fld>
            <a:endParaRPr lang="zh-TW" altLang="en-US"/>
          </a:p>
        </p:txBody>
      </p:sp>
    </p:spTree>
    <p:extLst>
      <p:ext uri="{BB962C8B-B14F-4D97-AF65-F5344CB8AC3E}">
        <p14:creationId xmlns="" xmlns:p14="http://schemas.microsoft.com/office/powerpoint/2010/main" val="227579170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3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122" name="Picture 2" descr="D:\新下載資料\2 Million Photos in 8 Years -  Pete Souza on Photographing President Obama\005.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4403703" y="3867894"/>
            <a:ext cx="4572000" cy="246221"/>
          </a:xfrm>
          <a:prstGeom prst="rect">
            <a:avLst/>
          </a:prstGeom>
        </p:spPr>
        <p:txBody>
          <a:bodyPr>
            <a:spAutoFit/>
          </a:bodyPr>
          <a:lstStyle/>
          <a:p>
            <a:r>
              <a:rPr lang="en-US" altLang="zh-TW" sz="1000" dirty="0"/>
              <a:t>#5 President Barack Obama Kisses First Lady Michelle Obama For The "Kiss Cam"</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7</a:t>
            </a:fld>
            <a:endParaRPr lang="zh-TW" altLang="en-US"/>
          </a:p>
        </p:txBody>
      </p:sp>
    </p:spTree>
    <p:extLst>
      <p:ext uri="{BB962C8B-B14F-4D97-AF65-F5344CB8AC3E}">
        <p14:creationId xmlns="" xmlns:p14="http://schemas.microsoft.com/office/powerpoint/2010/main" val="3165589864"/>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7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146" name="Picture 2" descr="D:\新下載資料\2 Million Photos in 8 Years -  Pete Souza on Photographing President Obama\006.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3203848" y="1910030"/>
            <a:ext cx="4572000" cy="400110"/>
          </a:xfrm>
          <a:prstGeom prst="rect">
            <a:avLst/>
          </a:prstGeom>
        </p:spPr>
        <p:txBody>
          <a:bodyPr>
            <a:spAutoFit/>
          </a:bodyPr>
          <a:lstStyle/>
          <a:p>
            <a:r>
              <a:rPr lang="en-US" altLang="zh-TW" sz="1000" dirty="0"/>
              <a:t>#6 President Barack Obama Jokingly Puts His Toe On The Scale As Trip Director Marvin Nicholson Weighs Himself</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8</a:t>
            </a:fld>
            <a:endParaRPr lang="zh-TW" altLang="en-US"/>
          </a:p>
        </p:txBody>
      </p:sp>
    </p:spTree>
    <p:extLst>
      <p:ext uri="{BB962C8B-B14F-4D97-AF65-F5344CB8AC3E}">
        <p14:creationId xmlns="" xmlns:p14="http://schemas.microsoft.com/office/powerpoint/2010/main" val="638625205"/>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05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7170" name="Picture 2" descr="D:\新下載資料\2 Million Photos in 8 Years -  Pete Souza on Photographing President Obama\007.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1"/>
            <a:ext cx="9144000" cy="514350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395536" y="3003798"/>
            <a:ext cx="4572000" cy="246221"/>
          </a:xfrm>
          <a:prstGeom prst="rect">
            <a:avLst/>
          </a:prstGeom>
        </p:spPr>
        <p:txBody>
          <a:bodyPr>
            <a:spAutoFit/>
          </a:bodyPr>
          <a:lstStyle/>
          <a:p>
            <a:r>
              <a:rPr lang="en-US" altLang="zh-TW" sz="1000" dirty="0"/>
              <a:t>#7 President Barack Obama With First Lady Michelle Obama Meets Prince George</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9</a:t>
            </a:fld>
            <a:endParaRPr lang="zh-TW" altLang="en-US"/>
          </a:p>
        </p:txBody>
      </p:sp>
    </p:spTree>
    <p:extLst>
      <p:ext uri="{BB962C8B-B14F-4D97-AF65-F5344CB8AC3E}">
        <p14:creationId xmlns="" xmlns:p14="http://schemas.microsoft.com/office/powerpoint/2010/main" val="318977539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7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9218" name="Picture 2" descr="D:\新下載資料\2 Million Photos in 8 Years -  Pete Souza on Photographing President Obama\009.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9782" b="5884"/>
          <a:stretch/>
        </p:blipFill>
        <p:spPr bwMode="auto">
          <a:xfrm>
            <a:off x="0" y="0"/>
            <a:ext cx="9143999"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251520" y="1851670"/>
            <a:ext cx="2484976" cy="246221"/>
          </a:xfrm>
          <a:prstGeom prst="rect">
            <a:avLst/>
          </a:prstGeom>
        </p:spPr>
        <p:txBody>
          <a:bodyPr wrap="none">
            <a:spAutoFit/>
          </a:bodyPr>
          <a:lstStyle/>
          <a:p>
            <a:r>
              <a:rPr lang="en-US" altLang="zh-TW" sz="1000" dirty="0"/>
              <a:t>#8 Barack Obama Crawling With Ella Rhodes</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10</a:t>
            </a:fld>
            <a:endParaRPr lang="zh-TW" altLang="en-US"/>
          </a:p>
        </p:txBody>
      </p:sp>
    </p:spTree>
    <p:extLst>
      <p:ext uri="{BB962C8B-B14F-4D97-AF65-F5344CB8AC3E}">
        <p14:creationId xmlns="" xmlns:p14="http://schemas.microsoft.com/office/powerpoint/2010/main" val="207315707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8194" name="Picture 2" descr="D:\新下載資料\2 Million Photos in 8 Years -  Pete Souza on Photographing President Obama\008.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7812" b="7812"/>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3203848" y="2787774"/>
            <a:ext cx="1162498" cy="246221"/>
          </a:xfrm>
          <a:prstGeom prst="rect">
            <a:avLst/>
          </a:prstGeom>
        </p:spPr>
        <p:txBody>
          <a:bodyPr wrap="none">
            <a:spAutoFit/>
          </a:bodyPr>
          <a:lstStyle/>
          <a:p>
            <a:r>
              <a:rPr lang="en-US" altLang="zh-TW" sz="1000" dirty="0"/>
              <a:t>#9 Playing With Bo</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11</a:t>
            </a:fld>
            <a:endParaRPr lang="zh-TW" altLang="en-US"/>
          </a:p>
        </p:txBody>
      </p:sp>
    </p:spTree>
    <p:extLst>
      <p:ext uri="{BB962C8B-B14F-4D97-AF65-F5344CB8AC3E}">
        <p14:creationId xmlns="" xmlns:p14="http://schemas.microsoft.com/office/powerpoint/2010/main" val="17597665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1266" name="Picture 2" descr="D:\新下載資料\2 Million Photos in 8 Years -  Pete Souza on Photographing President Obama\011.jpg"/>
          <p:cNvPicPr>
            <a:picLocks noChangeAspect="1" noChangeArrowheads="1"/>
          </p:cNvPicPr>
          <p:nvPr/>
        </p:nvPicPr>
        <p:blipFill>
          <a:blip r:embed="rId2" cstate="screen">
            <a:extLst>
              <a:ext uri="{28A0092B-C50C-407E-A947-70E740481C1C}">
                <a14:useLocalDpi xmlns="" xmlns:a14="http://schemas.microsoft.com/office/drawing/2010/main"/>
              </a:ext>
            </a:extLst>
          </a:blip>
          <a:srcRect/>
          <a:stretch>
            <a:fillRect/>
          </a:stretch>
        </p:blipFill>
        <p:spPr bwMode="auto">
          <a:xfrm>
            <a:off x="716260" y="0"/>
            <a:ext cx="7711484" cy="514349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971600" y="4515966"/>
            <a:ext cx="2125903" cy="246221"/>
          </a:xfrm>
          <a:prstGeom prst="rect">
            <a:avLst/>
          </a:prstGeom>
        </p:spPr>
        <p:txBody>
          <a:bodyPr wrap="none">
            <a:spAutoFit/>
          </a:bodyPr>
          <a:lstStyle/>
          <a:p>
            <a:r>
              <a:rPr lang="en-US" altLang="zh-TW" sz="1000" dirty="0"/>
              <a:t>#10 Family Portrait In The Oval Office</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12</a:t>
            </a:fld>
            <a:endParaRPr lang="zh-TW" altLang="en-US"/>
          </a:p>
        </p:txBody>
      </p:sp>
    </p:spTree>
    <p:extLst>
      <p:ext uri="{BB962C8B-B14F-4D97-AF65-F5344CB8AC3E}">
        <p14:creationId xmlns="" xmlns:p14="http://schemas.microsoft.com/office/powerpoint/2010/main" val="1868398336"/>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0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42" name="Picture 2" descr="D:\新下載資料\2 Million Photos in 8 Years -  Pete Souza on Photographing President Obama\010.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8475"/>
          <a:stretch/>
        </p:blipFill>
        <p:spPr bwMode="auto">
          <a:xfrm>
            <a:off x="354988" y="0"/>
            <a:ext cx="8429624"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3419872" y="4371950"/>
            <a:ext cx="3512336" cy="400110"/>
          </a:xfrm>
          <a:prstGeom prst="rect">
            <a:avLst/>
          </a:prstGeom>
        </p:spPr>
        <p:txBody>
          <a:bodyPr wrap="square">
            <a:spAutoFit/>
          </a:bodyPr>
          <a:lstStyle/>
          <a:p>
            <a:r>
              <a:rPr lang="en-US" altLang="zh-TW" sz="1000" dirty="0">
                <a:solidFill>
                  <a:schemeClr val="bg1"/>
                </a:solidFill>
              </a:rPr>
              <a:t>#11 The President Shows His Fun Side, Playing The Villain To A Three-Year-Old Spider-Man</a:t>
            </a:r>
            <a:endParaRPr lang="zh-TW" altLang="en-US" sz="1000" dirty="0">
              <a:solidFill>
                <a:schemeClr val="bg1"/>
              </a:solidFill>
            </a:endParaRPr>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13</a:t>
            </a:fld>
            <a:endParaRPr lang="zh-TW" altLang="en-US"/>
          </a:p>
        </p:txBody>
      </p:sp>
    </p:spTree>
    <p:extLst>
      <p:ext uri="{BB962C8B-B14F-4D97-AF65-F5344CB8AC3E}">
        <p14:creationId xmlns="" xmlns:p14="http://schemas.microsoft.com/office/powerpoint/2010/main" val="1089086111"/>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2290" name="Picture 2" descr="D:\新下載資料\2 Million Photos in 8 Years -  Pete Souza on Photographing President Obama\012.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611560" y="2465013"/>
            <a:ext cx="4572000" cy="400110"/>
          </a:xfrm>
          <a:prstGeom prst="rect">
            <a:avLst/>
          </a:prstGeom>
        </p:spPr>
        <p:txBody>
          <a:bodyPr>
            <a:spAutoFit/>
          </a:bodyPr>
          <a:lstStyle/>
          <a:p>
            <a:r>
              <a:rPr lang="en-US" altLang="zh-TW" sz="1000" dirty="0"/>
              <a:t>#12 President Barack Obama And First Lady Michelle Obama Share A Private Moment</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14</a:t>
            </a:fld>
            <a:endParaRPr lang="zh-TW" altLang="en-US"/>
          </a:p>
        </p:txBody>
      </p:sp>
    </p:spTree>
    <p:extLst>
      <p:ext uri="{BB962C8B-B14F-4D97-AF65-F5344CB8AC3E}">
        <p14:creationId xmlns="" xmlns:p14="http://schemas.microsoft.com/office/powerpoint/2010/main" val="361376565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8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3314" name="Picture 2" descr="D:\新下載資料\2 Million Photos in 8 Years -  Pete Souza on Photographing President Obama\013.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2195736" y="0"/>
            <a:ext cx="4767715"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2391451" y="4659982"/>
            <a:ext cx="4572000" cy="400110"/>
          </a:xfrm>
          <a:prstGeom prst="rect">
            <a:avLst/>
          </a:prstGeom>
        </p:spPr>
        <p:txBody>
          <a:bodyPr>
            <a:spAutoFit/>
          </a:bodyPr>
          <a:lstStyle/>
          <a:p>
            <a:r>
              <a:rPr lang="en-US" altLang="zh-TW" sz="1000" dirty="0"/>
              <a:t>#13 President Barack Obama Holds Six-Month-Old Talia Neufeld, Daughter Of Departing Staff Member Adam Neufeld</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15</a:t>
            </a:fld>
            <a:endParaRPr lang="zh-TW" altLang="en-US"/>
          </a:p>
        </p:txBody>
      </p:sp>
    </p:spTree>
    <p:extLst>
      <p:ext uri="{BB962C8B-B14F-4D97-AF65-F5344CB8AC3E}">
        <p14:creationId xmlns="" xmlns:p14="http://schemas.microsoft.com/office/powerpoint/2010/main" val="3349790589"/>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2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4338" name="Picture 2" descr="D:\新下載資料\2 Million Photos in 8 Years -  Pete Souza on Photographing President Obama\014.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36512" y="-21199"/>
            <a:ext cx="9180512" cy="516469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395536" y="3795886"/>
            <a:ext cx="3456384" cy="246221"/>
          </a:xfrm>
          <a:prstGeom prst="rect">
            <a:avLst/>
          </a:prstGeom>
        </p:spPr>
        <p:txBody>
          <a:bodyPr wrap="square">
            <a:spAutoFit/>
          </a:bodyPr>
          <a:lstStyle/>
          <a:p>
            <a:r>
              <a:rPr lang="en-US" altLang="zh-TW" sz="1000" dirty="0">
                <a:solidFill>
                  <a:schemeClr val="bg1"/>
                </a:solidFill>
              </a:rPr>
              <a:t>#14 Skeptical Infants Peer At The POTUS Through A Window</a:t>
            </a:r>
            <a:endParaRPr lang="zh-TW" altLang="en-US" sz="1000" dirty="0">
              <a:solidFill>
                <a:schemeClr val="bg1"/>
              </a:solidFill>
            </a:endParaRPr>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16</a:t>
            </a:fld>
            <a:endParaRPr lang="zh-TW" altLang="en-US"/>
          </a:p>
        </p:txBody>
      </p:sp>
    </p:spTree>
    <p:extLst>
      <p:ext uri="{BB962C8B-B14F-4D97-AF65-F5344CB8AC3E}">
        <p14:creationId xmlns="" xmlns:p14="http://schemas.microsoft.com/office/powerpoint/2010/main" val="3421498250"/>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8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5362" name="Picture 2" descr="D:\新下載資料\2 Million Photos in 8 Years -  Pete Souza on Photographing President Obama\015.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15579" y="0"/>
            <a:ext cx="7712841"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734343" y="4786834"/>
            <a:ext cx="3096344" cy="246221"/>
          </a:xfrm>
          <a:prstGeom prst="rect">
            <a:avLst/>
          </a:prstGeom>
        </p:spPr>
        <p:txBody>
          <a:bodyPr wrap="square">
            <a:spAutoFit/>
          </a:bodyPr>
          <a:lstStyle/>
          <a:p>
            <a:r>
              <a:rPr lang="en-US" altLang="zh-TW" sz="1000" dirty="0"/>
              <a:t>#15 One-Year-Old Lincoln Rose Smith Learns To Walk</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17</a:t>
            </a:fld>
            <a:endParaRPr lang="zh-TW" altLang="en-US"/>
          </a:p>
        </p:txBody>
      </p:sp>
    </p:spTree>
    <p:extLst>
      <p:ext uri="{BB962C8B-B14F-4D97-AF65-F5344CB8AC3E}">
        <p14:creationId xmlns="" xmlns:p14="http://schemas.microsoft.com/office/powerpoint/2010/main" val="2415648186"/>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6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lstStyle/>
          <a:p>
            <a:endParaRPr lang="zh-TW" altLang="en-US"/>
          </a:p>
        </p:txBody>
      </p:sp>
      <p:pic>
        <p:nvPicPr>
          <p:cNvPr id="16386" name="Picture 2" descr="D:\新下載資料\2 Million Photos in 8 Years -  Pete Souza on Photographing President Obama\016.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b="15625"/>
          <a:stretch/>
        </p:blipFill>
        <p:spPr bwMode="auto">
          <a:xfrm>
            <a:off x="0" y="-1"/>
            <a:ext cx="9143999" cy="514350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323528" y="4227934"/>
            <a:ext cx="4392488" cy="400110"/>
          </a:xfrm>
          <a:prstGeom prst="rect">
            <a:avLst/>
          </a:prstGeom>
          <a:solidFill>
            <a:schemeClr val="accent3">
              <a:lumMod val="75000"/>
              <a:alpha val="50000"/>
            </a:schemeClr>
          </a:solidFill>
        </p:spPr>
        <p:txBody>
          <a:bodyPr wrap="square">
            <a:spAutoFit/>
          </a:bodyPr>
          <a:lstStyle/>
          <a:p>
            <a:r>
              <a:rPr lang="en-US" altLang="zh-TW" sz="1000" dirty="0"/>
              <a:t>#16 President Barack Obama Shares A Pizza Dinner With Individuals Who Wrote Letters To Him, At The </a:t>
            </a:r>
            <a:r>
              <a:rPr lang="en-US" altLang="zh-TW" sz="1000" dirty="0" err="1"/>
              <a:t>Wazee</a:t>
            </a:r>
            <a:r>
              <a:rPr lang="en-US" altLang="zh-TW" sz="1000" dirty="0"/>
              <a:t> Supper Club In Denver, </a:t>
            </a:r>
            <a:r>
              <a:rPr lang="en-US" altLang="zh-TW" sz="1000" dirty="0" err="1"/>
              <a:t>Colo</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18</a:t>
            </a:fld>
            <a:endParaRPr lang="zh-TW" altLang="en-US"/>
          </a:p>
        </p:txBody>
      </p:sp>
    </p:spTree>
    <p:extLst>
      <p:ext uri="{BB962C8B-B14F-4D97-AF65-F5344CB8AC3E}">
        <p14:creationId xmlns="" xmlns:p14="http://schemas.microsoft.com/office/powerpoint/2010/main" val="96853033"/>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9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8434" name="Picture 2" descr="D:\新下載資料\2 Million Photos in 8 Years -  Pete Souza on Photographing President Obama\018.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1547664" y="4587974"/>
            <a:ext cx="4572000" cy="400110"/>
          </a:xfrm>
          <a:prstGeom prst="rect">
            <a:avLst/>
          </a:prstGeom>
        </p:spPr>
        <p:txBody>
          <a:bodyPr>
            <a:spAutoFit/>
          </a:bodyPr>
          <a:lstStyle/>
          <a:p>
            <a:r>
              <a:rPr lang="en-US" altLang="zh-TW" sz="1000" dirty="0"/>
              <a:t>#17 The President Let Out A big Laugh As He Was Being Briefed By The Producers And Mr. Fallon On The 'Slow Jam The News' Segment</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19</a:t>
            </a:fld>
            <a:endParaRPr lang="zh-TW" altLang="en-US"/>
          </a:p>
        </p:txBody>
      </p:sp>
    </p:spTree>
    <p:extLst>
      <p:ext uri="{BB962C8B-B14F-4D97-AF65-F5344CB8AC3E}">
        <p14:creationId xmlns="" xmlns:p14="http://schemas.microsoft.com/office/powerpoint/2010/main" val="3197410228"/>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6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7410" name="Picture 2" descr="D:\新下載資料\2 Million Photos in 8 Years -  Pete Souza on Photographing President Obama\017.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a:stretch/>
        </p:blipFill>
        <p:spPr bwMode="auto">
          <a:xfrm>
            <a:off x="2459164" y="3815"/>
            <a:ext cx="3913036"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2448272" y="4152228"/>
            <a:ext cx="4572000" cy="246221"/>
          </a:xfrm>
          <a:prstGeom prst="rect">
            <a:avLst/>
          </a:prstGeom>
        </p:spPr>
        <p:txBody>
          <a:bodyPr>
            <a:spAutoFit/>
          </a:bodyPr>
          <a:lstStyle/>
          <a:p>
            <a:r>
              <a:rPr lang="en-US" altLang="zh-TW" sz="1000" dirty="0"/>
              <a:t>#18 The President Tosses Around The Ball Before A Meeting In The Oval Office</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20</a:t>
            </a:fld>
            <a:endParaRPr lang="zh-TW" altLang="en-US"/>
          </a:p>
        </p:txBody>
      </p:sp>
    </p:spTree>
    <p:extLst>
      <p:ext uri="{BB962C8B-B14F-4D97-AF65-F5344CB8AC3E}">
        <p14:creationId xmlns="" xmlns:p14="http://schemas.microsoft.com/office/powerpoint/2010/main" val="84909825"/>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6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9458" name="Picture 2" descr="D:\新下載資料\2 Million Photos in 8 Years -  Pete Souza on Photographing President Obama\019.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2699792" y="4763928"/>
            <a:ext cx="5256584" cy="246221"/>
          </a:xfrm>
          <a:prstGeom prst="rect">
            <a:avLst/>
          </a:prstGeom>
        </p:spPr>
        <p:txBody>
          <a:bodyPr wrap="square">
            <a:spAutoFit/>
          </a:bodyPr>
          <a:lstStyle/>
          <a:p>
            <a:r>
              <a:rPr lang="en-US" altLang="zh-TW" sz="1000" dirty="0">
                <a:solidFill>
                  <a:schemeClr val="bg1"/>
                </a:solidFill>
              </a:rPr>
              <a:t>#19 On A Cold Day, The President Races Down The Colonnade With Denis McDonough's Children</a:t>
            </a:r>
            <a:endParaRPr lang="zh-TW" altLang="en-US" sz="1000" dirty="0">
              <a:solidFill>
                <a:schemeClr val="bg1"/>
              </a:solidFill>
            </a:endParaRPr>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21</a:t>
            </a:fld>
            <a:endParaRPr lang="zh-TW" altLang="en-US"/>
          </a:p>
        </p:txBody>
      </p:sp>
    </p:spTree>
    <p:extLst>
      <p:ext uri="{BB962C8B-B14F-4D97-AF65-F5344CB8AC3E}">
        <p14:creationId xmlns="" xmlns:p14="http://schemas.microsoft.com/office/powerpoint/2010/main" val="2857776999"/>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482" name="Picture 2" descr="D:\新下載資料\2 Million Photos in 8 Years -  Pete Souza on Photographing President Obama\020.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755576" y="339502"/>
            <a:ext cx="4572000" cy="400110"/>
          </a:xfrm>
          <a:prstGeom prst="rect">
            <a:avLst/>
          </a:prstGeom>
        </p:spPr>
        <p:txBody>
          <a:bodyPr>
            <a:spAutoFit/>
          </a:bodyPr>
          <a:lstStyle/>
          <a:p>
            <a:r>
              <a:rPr lang="en-US" altLang="zh-TW" sz="1000" dirty="0"/>
              <a:t>#20 President Barack Obama Eats A Peach Following A Town Hall Meeting At Kroger's Supermarket</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22</a:t>
            </a:fld>
            <a:endParaRPr lang="zh-TW" altLang="en-US"/>
          </a:p>
        </p:txBody>
      </p:sp>
    </p:spTree>
    <p:extLst>
      <p:ext uri="{BB962C8B-B14F-4D97-AF65-F5344CB8AC3E}">
        <p14:creationId xmlns="" xmlns:p14="http://schemas.microsoft.com/office/powerpoint/2010/main" val="37534983"/>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4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1506" name="Picture 2" descr="D:\新下載資料\2 Million Photos in 8 Years -  Pete Souza on Photographing President Obama\021.jpg"/>
          <p:cNvPicPr>
            <a:picLocks noChangeAspect="1" noChangeArrowheads="1"/>
          </p:cNvPicPr>
          <p:nvPr/>
        </p:nvPicPr>
        <p:blipFill>
          <a:blip r:embed="rId2" cstate="screen">
            <a:extLst>
              <a:ext uri="{28A0092B-C50C-407E-A947-70E740481C1C}">
                <a14:useLocalDpi xmlns="" xmlns:a14="http://schemas.microsoft.com/office/drawing/2010/main"/>
              </a:ext>
            </a:extLst>
          </a:blip>
          <a:srcRect/>
          <a:stretch>
            <a:fillRect/>
          </a:stretch>
        </p:blipFill>
        <p:spPr bwMode="auto">
          <a:xfrm>
            <a:off x="2634811" y="-1"/>
            <a:ext cx="3874377" cy="514350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179512" y="2596397"/>
            <a:ext cx="4572000" cy="553998"/>
          </a:xfrm>
          <a:prstGeom prst="rect">
            <a:avLst/>
          </a:prstGeom>
        </p:spPr>
        <p:txBody>
          <a:bodyPr>
            <a:spAutoFit/>
          </a:bodyPr>
          <a:lstStyle/>
          <a:p>
            <a:r>
              <a:rPr lang="en-US" altLang="zh-TW" sz="1000" dirty="0"/>
              <a:t>#21 President Barack Obama Watches First Lady Michelle Obama Dance With 106-Year-Old Virginia McLaurin Prior To A Reception Celebrating African American History</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23</a:t>
            </a:fld>
            <a:endParaRPr lang="zh-TW" altLang="en-US"/>
          </a:p>
        </p:txBody>
      </p:sp>
    </p:spTree>
    <p:extLst>
      <p:ext uri="{BB962C8B-B14F-4D97-AF65-F5344CB8AC3E}">
        <p14:creationId xmlns="" xmlns:p14="http://schemas.microsoft.com/office/powerpoint/2010/main" val="157895981"/>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74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2530" name="Picture 2" descr="D:\新下載資料\2 Million Photos in 8 Years -  Pete Souza on Photographing President Obama\022.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4139952" y="3507854"/>
            <a:ext cx="4572000" cy="246221"/>
          </a:xfrm>
          <a:prstGeom prst="rect">
            <a:avLst/>
          </a:prstGeom>
        </p:spPr>
        <p:txBody>
          <a:bodyPr>
            <a:spAutoFit/>
          </a:bodyPr>
          <a:lstStyle/>
          <a:p>
            <a:r>
              <a:rPr lang="en-US" altLang="zh-TW" sz="1000" dirty="0"/>
              <a:t>#22 President Barack Obama And First Lady Michelle Obama</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24</a:t>
            </a:fld>
            <a:endParaRPr lang="zh-TW" altLang="en-US"/>
          </a:p>
        </p:txBody>
      </p:sp>
    </p:spTree>
    <p:extLst>
      <p:ext uri="{BB962C8B-B14F-4D97-AF65-F5344CB8AC3E}">
        <p14:creationId xmlns="" xmlns:p14="http://schemas.microsoft.com/office/powerpoint/2010/main" val="2848456861"/>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8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23554" name="Picture 2" descr="D:\新下載資料\2 Million Photos in 8 Years -  Pete Souza on Photographing President Obama\023.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a:stretch/>
        </p:blipFill>
        <p:spPr bwMode="auto">
          <a:xfrm>
            <a:off x="2858798" y="1"/>
            <a:ext cx="3873442" cy="514349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251538" y="3811896"/>
            <a:ext cx="2808294" cy="553998"/>
          </a:xfrm>
          <a:prstGeom prst="rect">
            <a:avLst/>
          </a:prstGeom>
        </p:spPr>
        <p:txBody>
          <a:bodyPr wrap="square">
            <a:spAutoFit/>
          </a:bodyPr>
          <a:lstStyle/>
          <a:p>
            <a:r>
              <a:rPr lang="en-US" altLang="zh-TW" sz="1000" dirty="0"/>
              <a:t>#23 President Barack Obama's Daughter Sasha Hides Behind The Sofa As She Sneaks Up On Him At The End Of The Day In The Oval Office</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25</a:t>
            </a:fld>
            <a:endParaRPr lang="zh-TW" altLang="en-US"/>
          </a:p>
        </p:txBody>
      </p:sp>
    </p:spTree>
    <p:extLst>
      <p:ext uri="{BB962C8B-B14F-4D97-AF65-F5344CB8AC3E}">
        <p14:creationId xmlns="" xmlns:p14="http://schemas.microsoft.com/office/powerpoint/2010/main" val="3251305750"/>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7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5602" name="Picture 2" descr="D:\新下載資料\2 Million Photos in 8 Years -  Pete Souza on Photographing President Obama\025.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2650331" y="0"/>
            <a:ext cx="363747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矩形 4"/>
          <p:cNvSpPr/>
          <p:nvPr/>
        </p:nvSpPr>
        <p:spPr>
          <a:xfrm>
            <a:off x="2771800" y="3291830"/>
            <a:ext cx="5832648" cy="400110"/>
          </a:xfrm>
          <a:prstGeom prst="rect">
            <a:avLst/>
          </a:prstGeom>
        </p:spPr>
        <p:txBody>
          <a:bodyPr wrap="square">
            <a:spAutoFit/>
          </a:bodyPr>
          <a:lstStyle/>
          <a:p>
            <a:r>
              <a:rPr lang="en-US" altLang="zh-TW" sz="1000" dirty="0"/>
              <a:t>#24 President Barack Obama And First Lady Michelle Obama Dance Together During The Inaugural Ball At The Walter E. Washington Convention Center</a:t>
            </a:r>
            <a:endParaRPr lang="zh-TW" altLang="en-US" sz="1000" dirty="0"/>
          </a:p>
        </p:txBody>
      </p:sp>
      <p:sp>
        <p:nvSpPr>
          <p:cNvPr id="4" name="投影片編號版面配置區 3"/>
          <p:cNvSpPr>
            <a:spLocks noGrp="1"/>
          </p:cNvSpPr>
          <p:nvPr>
            <p:ph type="sldNum" sz="quarter" idx="12"/>
          </p:nvPr>
        </p:nvSpPr>
        <p:spPr/>
        <p:txBody>
          <a:bodyPr/>
          <a:lstStyle/>
          <a:p>
            <a:fld id="{5F1B0798-64A1-41AB-BDC4-D65E6EFDD724}" type="slidenum">
              <a:rPr lang="zh-TW" altLang="en-US" smtClean="0"/>
              <a:pPr/>
              <a:t>26</a:t>
            </a:fld>
            <a:endParaRPr lang="zh-TW" altLang="en-US"/>
          </a:p>
        </p:txBody>
      </p:sp>
    </p:spTree>
    <p:extLst>
      <p:ext uri="{BB962C8B-B14F-4D97-AF65-F5344CB8AC3E}">
        <p14:creationId xmlns="" xmlns:p14="http://schemas.microsoft.com/office/powerpoint/2010/main" val="15465489"/>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655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5"/>
                                        </p:tgtEl>
                                      </p:cBhvr>
                                    </p:animEffect>
                                    <p:set>
                                      <p:cBhvr>
                                        <p:cTn id="15"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4578" name="Picture 2" descr="D:\新下載資料\2 Million Photos in 8 Years -  Pete Souza on Photographing President Obama\024.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矩形 4"/>
          <p:cNvSpPr/>
          <p:nvPr/>
        </p:nvSpPr>
        <p:spPr>
          <a:xfrm>
            <a:off x="899592" y="4743390"/>
            <a:ext cx="4572000" cy="400110"/>
          </a:xfrm>
          <a:prstGeom prst="rect">
            <a:avLst/>
          </a:prstGeom>
        </p:spPr>
        <p:txBody>
          <a:bodyPr>
            <a:spAutoFit/>
          </a:bodyPr>
          <a:lstStyle/>
          <a:p>
            <a:r>
              <a:rPr lang="en-US" altLang="zh-TW" sz="1000" dirty="0">
                <a:solidFill>
                  <a:schemeClr val="bg1"/>
                </a:solidFill>
              </a:rPr>
              <a:t>#25 President Barack Obama Welcomes Stephanie Decker. Decker lost her legs while saving her two children during a tornado in southern Indiana in March</a:t>
            </a:r>
            <a:endParaRPr lang="zh-TW" altLang="en-US" sz="1000" dirty="0">
              <a:solidFill>
                <a:schemeClr val="bg1"/>
              </a:solidFill>
            </a:endParaRPr>
          </a:p>
        </p:txBody>
      </p:sp>
      <p:sp>
        <p:nvSpPr>
          <p:cNvPr id="4" name="投影片編號版面配置區 3"/>
          <p:cNvSpPr>
            <a:spLocks noGrp="1"/>
          </p:cNvSpPr>
          <p:nvPr>
            <p:ph type="sldNum" sz="quarter" idx="12"/>
          </p:nvPr>
        </p:nvSpPr>
        <p:spPr/>
        <p:txBody>
          <a:bodyPr/>
          <a:lstStyle/>
          <a:p>
            <a:fld id="{5F1B0798-64A1-41AB-BDC4-D65E6EFDD724}" type="slidenum">
              <a:rPr lang="zh-TW" altLang="en-US" smtClean="0"/>
              <a:pPr/>
              <a:t>27</a:t>
            </a:fld>
            <a:endParaRPr lang="zh-TW" altLang="en-US"/>
          </a:p>
        </p:txBody>
      </p:sp>
    </p:spTree>
    <p:extLst>
      <p:ext uri="{BB962C8B-B14F-4D97-AF65-F5344CB8AC3E}">
        <p14:creationId xmlns="" xmlns:p14="http://schemas.microsoft.com/office/powerpoint/2010/main" val="123884987"/>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68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5"/>
                                        </p:tgtEl>
                                      </p:cBhvr>
                                    </p:animEffect>
                                    <p:set>
                                      <p:cBhvr>
                                        <p:cTn id="15"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6626" name="Picture 2" descr="D:\新下載資料\2 Million Photos in 8 Years -  Pete Souza on Photographing President Obama\026.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7814" b="7812"/>
          <a:stretch/>
        </p:blipFill>
        <p:spPr bwMode="auto">
          <a:xfrm>
            <a:off x="0" y="0"/>
            <a:ext cx="9143999"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179512" y="2931790"/>
            <a:ext cx="4572000" cy="400110"/>
          </a:xfrm>
          <a:prstGeom prst="rect">
            <a:avLst/>
          </a:prstGeom>
        </p:spPr>
        <p:txBody>
          <a:bodyPr>
            <a:spAutoFit/>
          </a:bodyPr>
          <a:lstStyle/>
          <a:p>
            <a:r>
              <a:rPr lang="en-US" altLang="zh-TW" sz="1000" dirty="0"/>
              <a:t>#26 The President And Members Of The White House Staff Look Out The Window Of Air Force One To View Tornado Damage Over Moore, Oklahoma</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28</a:t>
            </a:fld>
            <a:endParaRPr lang="zh-TW" altLang="en-US"/>
          </a:p>
        </p:txBody>
      </p:sp>
    </p:spTree>
    <p:extLst>
      <p:ext uri="{BB962C8B-B14F-4D97-AF65-F5344CB8AC3E}">
        <p14:creationId xmlns="" xmlns:p14="http://schemas.microsoft.com/office/powerpoint/2010/main" val="307347896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60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8674" name="Picture 2" descr="D:\新下載資料\2 Million Photos in 8 Years -  Pete Souza on Photographing President Obama\028.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631057" y="0"/>
            <a:ext cx="3881886"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矩形 4"/>
          <p:cNvSpPr/>
          <p:nvPr/>
        </p:nvSpPr>
        <p:spPr>
          <a:xfrm>
            <a:off x="345057" y="2715766"/>
            <a:ext cx="4572000" cy="400110"/>
          </a:xfrm>
          <a:prstGeom prst="rect">
            <a:avLst/>
          </a:prstGeom>
        </p:spPr>
        <p:txBody>
          <a:bodyPr>
            <a:spAutoFit/>
          </a:bodyPr>
          <a:lstStyle/>
          <a:p>
            <a:r>
              <a:rPr lang="en-US" altLang="zh-TW" sz="1000" dirty="0"/>
              <a:t>#27 President Barack Obama Plays Basketball With White House Staffers While On Vacation On Martha's Vineyard</a:t>
            </a:r>
            <a:endParaRPr lang="zh-TW" altLang="en-US" sz="1000" dirty="0"/>
          </a:p>
        </p:txBody>
      </p:sp>
      <p:sp>
        <p:nvSpPr>
          <p:cNvPr id="4" name="投影片編號版面配置區 3"/>
          <p:cNvSpPr>
            <a:spLocks noGrp="1"/>
          </p:cNvSpPr>
          <p:nvPr>
            <p:ph type="sldNum" sz="quarter" idx="12"/>
          </p:nvPr>
        </p:nvSpPr>
        <p:spPr/>
        <p:txBody>
          <a:bodyPr/>
          <a:lstStyle/>
          <a:p>
            <a:fld id="{5F1B0798-64A1-41AB-BDC4-D65E6EFDD724}" type="slidenum">
              <a:rPr lang="zh-TW" altLang="en-US" smtClean="0"/>
              <a:pPr/>
              <a:t>29</a:t>
            </a:fld>
            <a:endParaRPr lang="zh-TW" altLang="en-US"/>
          </a:p>
        </p:txBody>
      </p:sp>
    </p:spTree>
    <p:extLst>
      <p:ext uri="{BB962C8B-B14F-4D97-AF65-F5344CB8AC3E}">
        <p14:creationId xmlns="" xmlns:p14="http://schemas.microsoft.com/office/powerpoint/2010/main" val="1813764974"/>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51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5"/>
                                        </p:tgtEl>
                                      </p:cBhvr>
                                    </p:animEffect>
                                    <p:set>
                                      <p:cBhvr>
                                        <p:cTn id="15" dur="1" fill="hold">
                                          <p:stCondLst>
                                            <p:cond delay="124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7650" name="Picture 2" descr="D:\新下載資料\2 Million Photos in 8 Years -  Pete Souza on Photographing President Obama\027.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矩形 4"/>
          <p:cNvSpPr/>
          <p:nvPr/>
        </p:nvSpPr>
        <p:spPr>
          <a:xfrm>
            <a:off x="395536" y="4083918"/>
            <a:ext cx="4572000" cy="553998"/>
          </a:xfrm>
          <a:prstGeom prst="rect">
            <a:avLst/>
          </a:prstGeom>
        </p:spPr>
        <p:txBody>
          <a:bodyPr>
            <a:spAutoFit/>
          </a:bodyPr>
          <a:lstStyle/>
          <a:p>
            <a:r>
              <a:rPr lang="en-US" altLang="zh-TW" sz="1000" dirty="0"/>
              <a:t>#28 President Barack Obama Rides The Elevator To The Private Residence Of The White House After Attending 10 Inaugural Balls And A Long Day, Including Being Sworn In As President</a:t>
            </a:r>
            <a:endParaRPr lang="zh-TW" altLang="en-US" sz="1000" dirty="0"/>
          </a:p>
        </p:txBody>
      </p:sp>
      <p:sp>
        <p:nvSpPr>
          <p:cNvPr id="4" name="投影片編號版面配置區 3"/>
          <p:cNvSpPr>
            <a:spLocks noGrp="1"/>
          </p:cNvSpPr>
          <p:nvPr>
            <p:ph type="sldNum" sz="quarter" idx="12"/>
          </p:nvPr>
        </p:nvSpPr>
        <p:spPr/>
        <p:txBody>
          <a:bodyPr/>
          <a:lstStyle/>
          <a:p>
            <a:fld id="{5F1B0798-64A1-41AB-BDC4-D65E6EFDD724}" type="slidenum">
              <a:rPr lang="zh-TW" altLang="en-US" smtClean="0"/>
              <a:pPr/>
              <a:t>30</a:t>
            </a:fld>
            <a:endParaRPr lang="zh-TW" altLang="en-US"/>
          </a:p>
        </p:txBody>
      </p:sp>
    </p:spTree>
    <p:extLst>
      <p:ext uri="{BB962C8B-B14F-4D97-AF65-F5344CB8AC3E}">
        <p14:creationId xmlns="" xmlns:p14="http://schemas.microsoft.com/office/powerpoint/2010/main" val="578522034"/>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79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5"/>
                                        </p:tgtEl>
                                      </p:cBhvr>
                                    </p:animEffect>
                                    <p:set>
                                      <p:cBhvr>
                                        <p:cTn id="15"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lstStyle/>
          <a:p>
            <a:endParaRPr lang="zh-TW" altLang="en-US"/>
          </a:p>
        </p:txBody>
      </p:sp>
      <p:pic>
        <p:nvPicPr>
          <p:cNvPr id="30722" name="Picture 2" descr="D:\新下載資料\2 Million Photos in 8 Years -  Pete Souza on Photographing President Obama\030.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14377" y="0"/>
            <a:ext cx="7715249" cy="514349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734012" y="4299942"/>
            <a:ext cx="4572000" cy="400110"/>
          </a:xfrm>
          <a:prstGeom prst="rect">
            <a:avLst/>
          </a:prstGeom>
        </p:spPr>
        <p:txBody>
          <a:bodyPr>
            <a:spAutoFit/>
          </a:bodyPr>
          <a:lstStyle/>
          <a:p>
            <a:r>
              <a:rPr lang="en-US" altLang="zh-TW" sz="1000" dirty="0"/>
              <a:t>#29 President Barack Obama Holds The Baby Daughter Of Former Staff Members </a:t>
            </a:r>
            <a:r>
              <a:rPr lang="en-US" altLang="zh-TW" sz="1000" dirty="0" err="1"/>
              <a:t>Darienne</a:t>
            </a:r>
            <a:r>
              <a:rPr lang="en-US" altLang="zh-TW" sz="1000" dirty="0"/>
              <a:t> Page </a:t>
            </a:r>
            <a:r>
              <a:rPr lang="en-US" altLang="zh-TW" sz="1000" dirty="0" err="1"/>
              <a:t>Rakestraw</a:t>
            </a:r>
            <a:r>
              <a:rPr lang="en-US" altLang="zh-TW" sz="1000" dirty="0"/>
              <a:t> And London </a:t>
            </a:r>
            <a:r>
              <a:rPr lang="en-US" altLang="zh-TW" sz="1000" dirty="0" err="1"/>
              <a:t>Rakestraw</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31</a:t>
            </a:fld>
            <a:endParaRPr lang="zh-TW" altLang="en-US"/>
          </a:p>
        </p:txBody>
      </p:sp>
    </p:spTree>
    <p:extLst>
      <p:ext uri="{BB962C8B-B14F-4D97-AF65-F5344CB8AC3E}">
        <p14:creationId xmlns="" xmlns:p14="http://schemas.microsoft.com/office/powerpoint/2010/main" val="2720224211"/>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55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9698" name="Picture 2" descr="D:\新下載資料\2 Million Photos in 8 Years -  Pete Souza on Photographing President Obama\029.jpg"/>
          <p:cNvPicPr>
            <a:picLocks noChangeAspect="1" noChangeArrowheads="1"/>
          </p:cNvPicPr>
          <p:nvPr/>
        </p:nvPicPr>
        <p:blipFill>
          <a:blip r:embed="rId2" cstate="screen">
            <a:extLst>
              <a:ext uri="{28A0092B-C50C-407E-A947-70E740481C1C}">
                <a14:useLocalDpi xmlns="" xmlns:a14="http://schemas.microsoft.com/office/drawing/2010/main"/>
              </a:ext>
            </a:extLst>
          </a:blip>
          <a:srcRect/>
          <a:stretch>
            <a:fillRect/>
          </a:stretch>
        </p:blipFill>
        <p:spPr bwMode="auto">
          <a:xfrm>
            <a:off x="714376" y="1"/>
            <a:ext cx="771525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2123728" y="3926369"/>
            <a:ext cx="4032448" cy="246221"/>
          </a:xfrm>
          <a:prstGeom prst="rect">
            <a:avLst/>
          </a:prstGeom>
        </p:spPr>
        <p:txBody>
          <a:bodyPr wrap="square">
            <a:spAutoFit/>
          </a:bodyPr>
          <a:lstStyle/>
          <a:p>
            <a:r>
              <a:rPr lang="en-US" altLang="zh-TW" sz="1000" dirty="0"/>
              <a:t>#30 President Barack Obama Meets With His Holiness The XIV Dalai Lama</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32</a:t>
            </a:fld>
            <a:endParaRPr lang="zh-TW" altLang="en-US"/>
          </a:p>
        </p:txBody>
      </p:sp>
    </p:spTree>
    <p:extLst>
      <p:ext uri="{BB962C8B-B14F-4D97-AF65-F5344CB8AC3E}">
        <p14:creationId xmlns="" xmlns:p14="http://schemas.microsoft.com/office/powerpoint/2010/main" val="4078008220"/>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3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1746" name="Picture 2" descr="D:\新下載資料\2 Million Photos in 8 Years -  Pete Souza on Photographing President Obama\031.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1"/>
            <a:ext cx="9144000" cy="514350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755576" y="2171639"/>
            <a:ext cx="4572000" cy="400110"/>
          </a:xfrm>
          <a:prstGeom prst="rect">
            <a:avLst/>
          </a:prstGeom>
        </p:spPr>
        <p:txBody>
          <a:bodyPr>
            <a:spAutoFit/>
          </a:bodyPr>
          <a:lstStyle/>
          <a:p>
            <a:r>
              <a:rPr lang="en-US" altLang="zh-TW" sz="1000" dirty="0"/>
              <a:t>#31 The President Plays Peek-A-Boo With The Daughter Of White House Staffer Emmett </a:t>
            </a:r>
            <a:r>
              <a:rPr lang="en-US" altLang="zh-TW" sz="1000" dirty="0" err="1"/>
              <a:t>Beliveau</a:t>
            </a:r>
            <a:r>
              <a:rPr lang="en-US" altLang="zh-TW" sz="1000" dirty="0"/>
              <a:t> In The Outer Oval Office</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33</a:t>
            </a:fld>
            <a:endParaRPr lang="zh-TW" altLang="en-US"/>
          </a:p>
        </p:txBody>
      </p:sp>
    </p:spTree>
    <p:extLst>
      <p:ext uri="{BB962C8B-B14F-4D97-AF65-F5344CB8AC3E}">
        <p14:creationId xmlns="" xmlns:p14="http://schemas.microsoft.com/office/powerpoint/2010/main" val="571386730"/>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35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32770" name="Picture 2" descr="D:\新下載資料\2 Million Photos in 8 Years -  Pete Souza on Photographing President Obama\032.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a:stretch/>
        </p:blipFill>
        <p:spPr bwMode="auto">
          <a:xfrm>
            <a:off x="2602288" y="0"/>
            <a:ext cx="389138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107504" y="2633305"/>
            <a:ext cx="2600392" cy="246221"/>
          </a:xfrm>
          <a:prstGeom prst="rect">
            <a:avLst/>
          </a:prstGeom>
        </p:spPr>
        <p:txBody>
          <a:bodyPr wrap="none">
            <a:spAutoFit/>
          </a:bodyPr>
          <a:lstStyle/>
          <a:p>
            <a:r>
              <a:rPr lang="en-US" altLang="zh-TW" sz="1000" dirty="0"/>
              <a:t>#32 Two Presidents Waiting Near Locked Door</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34</a:t>
            </a:fld>
            <a:endParaRPr lang="zh-TW" altLang="en-US"/>
          </a:p>
        </p:txBody>
      </p:sp>
    </p:spTree>
    <p:extLst>
      <p:ext uri="{BB962C8B-B14F-4D97-AF65-F5344CB8AC3E}">
        <p14:creationId xmlns="" xmlns:p14="http://schemas.microsoft.com/office/powerpoint/2010/main" val="410192403"/>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3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3794" name="Picture 2" descr="D:\新下載資料\2 Million Photos in 8 Years -  Pete Souza on Photographing President Obama\033.jpg"/>
          <p:cNvPicPr>
            <a:picLocks noChangeAspect="1" noChangeArrowheads="1"/>
          </p:cNvPicPr>
          <p:nvPr/>
        </p:nvPicPr>
        <p:blipFill>
          <a:blip r:embed="rId2" cstate="screen">
            <a:extLst>
              <a:ext uri="{28A0092B-C50C-407E-A947-70E740481C1C}">
                <a14:useLocalDpi xmlns="" xmlns:a14="http://schemas.microsoft.com/office/drawing/2010/main"/>
              </a:ext>
            </a:extLst>
          </a:blip>
          <a:srcRect/>
          <a:stretch>
            <a:fillRect/>
          </a:stretch>
        </p:blipFill>
        <p:spPr bwMode="auto">
          <a:xfrm>
            <a:off x="1431758" y="-20318"/>
            <a:ext cx="7748754" cy="5163818"/>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251520" y="4227934"/>
            <a:ext cx="4572000" cy="400110"/>
          </a:xfrm>
          <a:prstGeom prst="rect">
            <a:avLst/>
          </a:prstGeom>
        </p:spPr>
        <p:txBody>
          <a:bodyPr>
            <a:spAutoFit/>
          </a:bodyPr>
          <a:lstStyle/>
          <a:p>
            <a:r>
              <a:rPr lang="en-US" altLang="zh-TW" sz="1000" dirty="0"/>
              <a:t>#33 The President And First Lady Holding Hands At The 50th Anniversary Of Bloody Sunday</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35</a:t>
            </a:fld>
            <a:endParaRPr lang="zh-TW" altLang="en-US"/>
          </a:p>
        </p:txBody>
      </p:sp>
    </p:spTree>
    <p:extLst>
      <p:ext uri="{BB962C8B-B14F-4D97-AF65-F5344CB8AC3E}">
        <p14:creationId xmlns="" xmlns:p14="http://schemas.microsoft.com/office/powerpoint/2010/main" val="2032879587"/>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1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4818" name="Picture 2" descr="D:\新下載資料\2 Million Photos in 8 Years -  Pete Souza on Photographing President Obama\034.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15667"/>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3347864" y="4659982"/>
            <a:ext cx="2103461" cy="246221"/>
          </a:xfrm>
          <a:prstGeom prst="rect">
            <a:avLst/>
          </a:prstGeom>
        </p:spPr>
        <p:txBody>
          <a:bodyPr wrap="none">
            <a:spAutoFit/>
          </a:bodyPr>
          <a:lstStyle/>
          <a:p>
            <a:r>
              <a:rPr lang="en-US" altLang="zh-TW" sz="1000" dirty="0"/>
              <a:t>#34 Obama Family In The Oval Office</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36</a:t>
            </a:fld>
            <a:endParaRPr lang="zh-TW" altLang="en-US"/>
          </a:p>
        </p:txBody>
      </p:sp>
    </p:spTree>
    <p:extLst>
      <p:ext uri="{BB962C8B-B14F-4D97-AF65-F5344CB8AC3E}">
        <p14:creationId xmlns="" xmlns:p14="http://schemas.microsoft.com/office/powerpoint/2010/main" val="265931359"/>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9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5842" name="Picture 2" descr="D:\新下載資料\2 Million Photos in 8 Years -  Pete Souza on Photographing President Obama\035.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1"/>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1115616" y="3291830"/>
            <a:ext cx="4572000" cy="553998"/>
          </a:xfrm>
          <a:prstGeom prst="rect">
            <a:avLst/>
          </a:prstGeom>
        </p:spPr>
        <p:txBody>
          <a:bodyPr>
            <a:spAutoFit/>
          </a:bodyPr>
          <a:lstStyle/>
          <a:p>
            <a:r>
              <a:rPr lang="en-US" altLang="zh-TW" sz="1000" dirty="0"/>
              <a:t>#35 The Two Coaches For Sasha Obama's Basketball Team Couldn't Make It To One Of Her Games, So The President And His Then Personal Aide Filled In As Coaches For This Game</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37</a:t>
            </a:fld>
            <a:endParaRPr lang="zh-TW" altLang="en-US"/>
          </a:p>
        </p:txBody>
      </p:sp>
    </p:spTree>
    <p:extLst>
      <p:ext uri="{BB962C8B-B14F-4D97-AF65-F5344CB8AC3E}">
        <p14:creationId xmlns="" xmlns:p14="http://schemas.microsoft.com/office/powerpoint/2010/main" val="997553350"/>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74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7890" name="Picture 2" descr="D:\新下載資料\2 Million Photos in 8 Years -  Pete Souza on Photographing President Obama\037.jpg"/>
          <p:cNvPicPr>
            <a:picLocks noChangeAspect="1" noChangeArrowheads="1"/>
          </p:cNvPicPr>
          <p:nvPr/>
        </p:nvPicPr>
        <p:blipFill>
          <a:blip r:embed="rId2" cstate="screen">
            <a:extLst>
              <a:ext uri="{28A0092B-C50C-407E-A947-70E740481C1C}">
                <a14:useLocalDpi xmlns="" xmlns:a14="http://schemas.microsoft.com/office/drawing/2010/main"/>
              </a:ext>
            </a:extLst>
          </a:blip>
          <a:srcRect/>
          <a:stretch>
            <a:fillRect/>
          </a:stretch>
        </p:blipFill>
        <p:spPr bwMode="auto">
          <a:xfrm>
            <a:off x="2857500" y="0"/>
            <a:ext cx="3429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0" y="3291830"/>
            <a:ext cx="2857500" cy="553998"/>
          </a:xfrm>
          <a:prstGeom prst="rect">
            <a:avLst/>
          </a:prstGeom>
        </p:spPr>
        <p:txBody>
          <a:bodyPr wrap="square">
            <a:spAutoFit/>
          </a:bodyPr>
          <a:lstStyle/>
          <a:p>
            <a:r>
              <a:rPr lang="en-US" altLang="zh-TW" sz="1000" dirty="0"/>
              <a:t>#36 Eight-Year Old Make-A-Wish Child Janiya Penny Reacts After Meeting President Barack Obama As He Welcomes Her Family To The Oval Office</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38</a:t>
            </a:fld>
            <a:endParaRPr lang="zh-TW" altLang="en-US"/>
          </a:p>
        </p:txBody>
      </p:sp>
    </p:spTree>
    <p:extLst>
      <p:ext uri="{BB962C8B-B14F-4D97-AF65-F5344CB8AC3E}">
        <p14:creationId xmlns="" xmlns:p14="http://schemas.microsoft.com/office/powerpoint/2010/main" val="54878488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63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6866" name="Picture 2" descr="D:\新下載資料\2 Million Photos in 8 Years -  Pete Souza on Photographing President Obama\036.jpg"/>
          <p:cNvPicPr>
            <a:picLocks noChangeAspect="1" noChangeArrowheads="1"/>
          </p:cNvPicPr>
          <p:nvPr/>
        </p:nvPicPr>
        <p:blipFill>
          <a:blip r:embed="rId2" cstate="screen">
            <a:extLst>
              <a:ext uri="{28A0092B-C50C-407E-A947-70E740481C1C}">
                <a14:useLocalDpi xmlns="" xmlns:a14="http://schemas.microsoft.com/office/drawing/2010/main"/>
              </a:ext>
            </a:extLst>
          </a:blip>
          <a:srcRect/>
          <a:stretch>
            <a:fillRect/>
          </a:stretch>
        </p:blipFill>
        <p:spPr bwMode="auto">
          <a:xfrm>
            <a:off x="669925" y="-30163"/>
            <a:ext cx="7802563" cy="5203826"/>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698815" y="4515966"/>
            <a:ext cx="4449249" cy="553998"/>
          </a:xfrm>
          <a:prstGeom prst="rect">
            <a:avLst/>
          </a:prstGeom>
          <a:solidFill>
            <a:schemeClr val="tx2">
              <a:lumMod val="50000"/>
              <a:alpha val="50000"/>
            </a:schemeClr>
          </a:solidFill>
        </p:spPr>
        <p:txBody>
          <a:bodyPr wrap="square">
            <a:spAutoFit/>
          </a:bodyPr>
          <a:lstStyle/>
          <a:p>
            <a:r>
              <a:rPr lang="en-US" altLang="zh-TW" sz="1000" dirty="0"/>
              <a:t>#37 President Barack Obama Runs Around His Desk In The Oval Office With Sarah </a:t>
            </a:r>
            <a:r>
              <a:rPr lang="en-US" altLang="zh-TW" sz="1000" dirty="0" err="1"/>
              <a:t>Froman</a:t>
            </a:r>
            <a:r>
              <a:rPr lang="en-US" altLang="zh-TW" sz="1000" dirty="0"/>
              <a:t>, Daughter Of Nancy Goodman And Mike </a:t>
            </a:r>
            <a:r>
              <a:rPr lang="en-US" altLang="zh-TW" sz="1000" dirty="0" err="1"/>
              <a:t>Froman</a:t>
            </a:r>
            <a:r>
              <a:rPr lang="en-US" altLang="zh-TW" sz="1000" dirty="0"/>
              <a:t>, Deputy National Security Advisor For International Economics</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39</a:t>
            </a:fld>
            <a:endParaRPr lang="zh-TW" altLang="en-US"/>
          </a:p>
        </p:txBody>
      </p:sp>
    </p:spTree>
    <p:extLst>
      <p:ext uri="{BB962C8B-B14F-4D97-AF65-F5344CB8AC3E}">
        <p14:creationId xmlns="" xmlns:p14="http://schemas.microsoft.com/office/powerpoint/2010/main" val="4002786971"/>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85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8914" name="Picture 2" descr="D:\新下載資料\2 Million Photos in 8 Years -  Pete Souza on Photographing President Obama\038.jpg"/>
          <p:cNvPicPr>
            <a:picLocks noChangeAspect="1" noChangeArrowheads="1"/>
          </p:cNvPicPr>
          <p:nvPr/>
        </p:nvPicPr>
        <p:blipFill>
          <a:blip r:embed="rId2" cstate="screen">
            <a:extLst>
              <a:ext uri="{28A0092B-C50C-407E-A947-70E740481C1C}">
                <a14:useLocalDpi xmlns="" xmlns:a14="http://schemas.microsoft.com/office/drawing/2010/main"/>
              </a:ext>
            </a:extLst>
          </a:blip>
          <a:srcRect/>
          <a:stretch>
            <a:fillRect/>
          </a:stretch>
        </p:blipFill>
        <p:spPr bwMode="auto">
          <a:xfrm>
            <a:off x="2857500" y="0"/>
            <a:ext cx="3429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209264" y="2589253"/>
            <a:ext cx="2850568" cy="553998"/>
          </a:xfrm>
          <a:prstGeom prst="rect">
            <a:avLst/>
          </a:prstGeom>
        </p:spPr>
        <p:txBody>
          <a:bodyPr wrap="square">
            <a:spAutoFit/>
          </a:bodyPr>
          <a:lstStyle/>
          <a:p>
            <a:r>
              <a:rPr lang="en-US" altLang="zh-TW" sz="1000" dirty="0"/>
              <a:t>#38 President Barack Obama Welcomes Robby Novak, Known As “Kid President,” To The Oval Office</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40</a:t>
            </a:fld>
            <a:endParaRPr lang="zh-TW" altLang="en-US"/>
          </a:p>
        </p:txBody>
      </p:sp>
    </p:spTree>
    <p:extLst>
      <p:ext uri="{BB962C8B-B14F-4D97-AF65-F5344CB8AC3E}">
        <p14:creationId xmlns="" xmlns:p14="http://schemas.microsoft.com/office/powerpoint/2010/main" val="3072947453"/>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4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9938" name="Picture 2" descr="D:\新下載資料\2 Million Photos in 8 Years -  Pete Souza on Photographing President Obama\039.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7812" b="7812"/>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1979712" y="1995686"/>
            <a:ext cx="4572000" cy="400110"/>
          </a:xfrm>
          <a:prstGeom prst="rect">
            <a:avLst/>
          </a:prstGeom>
        </p:spPr>
        <p:txBody>
          <a:bodyPr>
            <a:spAutoFit/>
          </a:bodyPr>
          <a:lstStyle/>
          <a:p>
            <a:r>
              <a:rPr lang="en-US" altLang="zh-TW" sz="1000" dirty="0"/>
              <a:t>#39 President Barack Obama Sits On The Famed Rosa Parks Bus At The Henry Ford Museum</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41</a:t>
            </a:fld>
            <a:endParaRPr lang="zh-TW" altLang="en-US"/>
          </a:p>
        </p:txBody>
      </p:sp>
    </p:spTree>
    <p:extLst>
      <p:ext uri="{BB962C8B-B14F-4D97-AF65-F5344CB8AC3E}">
        <p14:creationId xmlns="" xmlns:p14="http://schemas.microsoft.com/office/powerpoint/2010/main" val="3584421618"/>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9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lstStyle/>
          <a:p>
            <a:endParaRPr lang="zh-TW" altLang="en-US"/>
          </a:p>
        </p:txBody>
      </p:sp>
      <p:pic>
        <p:nvPicPr>
          <p:cNvPr id="40962" name="Picture 2" descr="D:\新下載資料\2 Million Photos in 8 Years -  Pete Souza on Photographing President Obama\040.jpg"/>
          <p:cNvPicPr>
            <a:picLocks noChangeAspect="1" noChangeArrowheads="1"/>
          </p:cNvPicPr>
          <p:nvPr/>
        </p:nvPicPr>
        <p:blipFill>
          <a:blip r:embed="rId2" cstate="screen">
            <a:extLst>
              <a:ext uri="{28A0092B-C50C-407E-A947-70E740481C1C}">
                <a14:useLocalDpi xmlns="" xmlns:a14="http://schemas.microsoft.com/office/drawing/2010/main"/>
              </a:ext>
            </a:extLst>
          </a:blip>
          <a:srcRect/>
          <a:stretch>
            <a:fillRect/>
          </a:stretch>
        </p:blipFill>
        <p:spPr bwMode="auto">
          <a:xfrm>
            <a:off x="2856200" y="1"/>
            <a:ext cx="3431600" cy="514349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408493" y="339502"/>
            <a:ext cx="4572000" cy="246221"/>
          </a:xfrm>
          <a:prstGeom prst="rect">
            <a:avLst/>
          </a:prstGeom>
        </p:spPr>
        <p:txBody>
          <a:bodyPr>
            <a:spAutoFit/>
          </a:bodyPr>
          <a:lstStyle/>
          <a:p>
            <a:r>
              <a:rPr lang="en-US" altLang="zh-TW" sz="1000" dirty="0"/>
              <a:t>#40 President Barack Obama Looks Out The Green Room Window</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42</a:t>
            </a:fld>
            <a:endParaRPr lang="zh-TW" altLang="en-US"/>
          </a:p>
        </p:txBody>
      </p:sp>
    </p:spTree>
    <p:extLst>
      <p:ext uri="{BB962C8B-B14F-4D97-AF65-F5344CB8AC3E}">
        <p14:creationId xmlns="" xmlns:p14="http://schemas.microsoft.com/office/powerpoint/2010/main" val="484916910"/>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9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5058" name="Picture 2" descr="D:\新下載資料\2 Million Photos in 8 Years -  Pete Souza on Photographing President Obama\044.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1"/>
            <a:ext cx="9144000" cy="514350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1259632" y="1019512"/>
            <a:ext cx="4572000" cy="400110"/>
          </a:xfrm>
          <a:prstGeom prst="rect">
            <a:avLst/>
          </a:prstGeom>
        </p:spPr>
        <p:txBody>
          <a:bodyPr>
            <a:spAutoFit/>
          </a:bodyPr>
          <a:lstStyle/>
          <a:p>
            <a:r>
              <a:rPr lang="en-US" altLang="zh-TW" sz="1000" dirty="0"/>
              <a:t>#41 President Obama Orders Lunch At Five Guys In Washington, D.C. During An Unannounced Lunch Outing</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43</a:t>
            </a:fld>
            <a:endParaRPr lang="zh-TW" altLang="en-US"/>
          </a:p>
        </p:txBody>
      </p:sp>
    </p:spTree>
    <p:extLst>
      <p:ext uri="{BB962C8B-B14F-4D97-AF65-F5344CB8AC3E}">
        <p14:creationId xmlns="" xmlns:p14="http://schemas.microsoft.com/office/powerpoint/2010/main" val="904059283"/>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7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1986" name="Picture 2" descr="D:\新下載資料\2 Million Photos in 8 Years -  Pete Souza on Photographing President Obama\041.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7771" b="7815"/>
          <a:stretch/>
        </p:blipFill>
        <p:spPr bwMode="auto">
          <a:xfrm>
            <a:off x="0" y="0"/>
            <a:ext cx="9143999"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179512" y="987574"/>
            <a:ext cx="3600399" cy="246221"/>
          </a:xfrm>
          <a:prstGeom prst="rect">
            <a:avLst/>
          </a:prstGeom>
        </p:spPr>
        <p:txBody>
          <a:bodyPr wrap="square">
            <a:spAutoFit/>
          </a:bodyPr>
          <a:lstStyle/>
          <a:p>
            <a:r>
              <a:rPr lang="en-US" altLang="zh-TW" sz="1000" dirty="0"/>
              <a:t>#42 President Barack Obama Kisses First Lady Michelle Obama</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44</a:t>
            </a:fld>
            <a:endParaRPr lang="zh-TW" altLang="en-US"/>
          </a:p>
        </p:txBody>
      </p:sp>
    </p:spTree>
    <p:extLst>
      <p:ext uri="{BB962C8B-B14F-4D97-AF65-F5344CB8AC3E}">
        <p14:creationId xmlns="" xmlns:p14="http://schemas.microsoft.com/office/powerpoint/2010/main" val="3512661131"/>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0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6082" name="Picture 2" descr="D:\新下載資料\2 Million Photos in 8 Years -  Pete Souza on Photographing President Obama\045.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1"/>
            <a:ext cx="9144000" cy="514350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755576" y="3291830"/>
            <a:ext cx="4572000" cy="400110"/>
          </a:xfrm>
          <a:prstGeom prst="rect">
            <a:avLst/>
          </a:prstGeom>
        </p:spPr>
        <p:txBody>
          <a:bodyPr>
            <a:spAutoFit/>
          </a:bodyPr>
          <a:lstStyle/>
          <a:p>
            <a:r>
              <a:rPr lang="en-US" altLang="zh-TW" sz="1000" dirty="0"/>
              <a:t>#43 President Barack Obama Plays With Bo, The Obama Family Dog, Aboard Air Force One During A Flight To Hawaii</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45</a:t>
            </a:fld>
            <a:endParaRPr lang="zh-TW" altLang="en-US"/>
          </a:p>
        </p:txBody>
      </p:sp>
    </p:spTree>
    <p:extLst>
      <p:ext uri="{BB962C8B-B14F-4D97-AF65-F5344CB8AC3E}">
        <p14:creationId xmlns="" xmlns:p14="http://schemas.microsoft.com/office/powerpoint/2010/main" val="3857066894"/>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0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3010" name="Picture 2" descr="D:\新下載資料\2 Million Photos in 8 Years -  Pete Souza on Photographing President Obama\042.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7812" b="7812"/>
          <a:stretch/>
        </p:blipFill>
        <p:spPr bwMode="auto">
          <a:xfrm>
            <a:off x="1"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107504" y="3795886"/>
            <a:ext cx="4572000" cy="400110"/>
          </a:xfrm>
          <a:prstGeom prst="rect">
            <a:avLst/>
          </a:prstGeom>
        </p:spPr>
        <p:txBody>
          <a:bodyPr>
            <a:spAutoFit/>
          </a:bodyPr>
          <a:lstStyle/>
          <a:p>
            <a:r>
              <a:rPr lang="en-US" altLang="zh-TW" sz="1000" dirty="0"/>
              <a:t>#44 President Barack Obama Hugs Donna </a:t>
            </a:r>
            <a:r>
              <a:rPr lang="en-US" altLang="zh-TW" sz="1000" dirty="0" err="1"/>
              <a:t>Vanzant</a:t>
            </a:r>
            <a:r>
              <a:rPr lang="en-US" altLang="zh-TW" sz="1000" dirty="0"/>
              <a:t>, The Owner Of North Point Marina, As He Tours Damage From Hurricane Sandy In Brigantine, N.J.</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46</a:t>
            </a:fld>
            <a:endParaRPr lang="zh-TW" altLang="en-US"/>
          </a:p>
        </p:txBody>
      </p:sp>
    </p:spTree>
    <p:extLst>
      <p:ext uri="{BB962C8B-B14F-4D97-AF65-F5344CB8AC3E}">
        <p14:creationId xmlns="" xmlns:p14="http://schemas.microsoft.com/office/powerpoint/2010/main" val="2910131206"/>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63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4034" name="Picture 2" descr="D:\新下載資料\2 Million Photos in 8 Years -  Pete Souza on Photographing President Obama\043.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2915816" y="4170158"/>
            <a:ext cx="4572000" cy="400110"/>
          </a:xfrm>
          <a:prstGeom prst="rect">
            <a:avLst/>
          </a:prstGeom>
        </p:spPr>
        <p:txBody>
          <a:bodyPr>
            <a:spAutoFit/>
          </a:bodyPr>
          <a:lstStyle/>
          <a:p>
            <a:r>
              <a:rPr lang="en-US" altLang="zh-TW" sz="1000" dirty="0"/>
              <a:t>#45 President Barack Obama And First Lady Michelle Obama Dance At The Governors Ball</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47</a:t>
            </a:fld>
            <a:endParaRPr lang="zh-TW" altLang="en-US"/>
          </a:p>
        </p:txBody>
      </p:sp>
    </p:spTree>
    <p:extLst>
      <p:ext uri="{BB962C8B-B14F-4D97-AF65-F5344CB8AC3E}">
        <p14:creationId xmlns="" xmlns:p14="http://schemas.microsoft.com/office/powerpoint/2010/main" val="4026537363"/>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0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7106" name="Picture 2" descr="D:\新下載資料\2 Million Photos in 8 Years -  Pete Souza on Photographing President Obama\046.jpg"/>
          <p:cNvPicPr>
            <a:picLocks noChangeAspect="1" noChangeArrowheads="1"/>
          </p:cNvPicPr>
          <p:nvPr/>
        </p:nvPicPr>
        <p:blipFill>
          <a:blip r:embed="rId2" cstate="screen">
            <a:extLst>
              <a:ext uri="{28A0092B-C50C-407E-A947-70E740481C1C}">
                <a14:useLocalDpi xmlns="" xmlns:a14="http://schemas.microsoft.com/office/drawing/2010/main"/>
              </a:ext>
            </a:extLst>
          </a:blip>
          <a:srcRect/>
          <a:stretch>
            <a:fillRect/>
          </a:stretch>
        </p:blipFill>
        <p:spPr bwMode="auto">
          <a:xfrm>
            <a:off x="-36512" y="0"/>
            <a:ext cx="7716627"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6444208" y="4155926"/>
            <a:ext cx="1164101" cy="246221"/>
          </a:xfrm>
          <a:prstGeom prst="rect">
            <a:avLst/>
          </a:prstGeom>
        </p:spPr>
        <p:txBody>
          <a:bodyPr wrap="none">
            <a:spAutoFit/>
          </a:bodyPr>
          <a:lstStyle/>
          <a:p>
            <a:r>
              <a:rPr lang="en-US" altLang="zh-TW" sz="1000" dirty="0"/>
              <a:t>#46 Barack Obama</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48</a:t>
            </a:fld>
            <a:endParaRPr lang="zh-TW" altLang="en-US"/>
          </a:p>
        </p:txBody>
      </p:sp>
    </p:spTree>
    <p:extLst>
      <p:ext uri="{BB962C8B-B14F-4D97-AF65-F5344CB8AC3E}">
        <p14:creationId xmlns="" xmlns:p14="http://schemas.microsoft.com/office/powerpoint/2010/main" val="2762556829"/>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9154" name="Picture 2" descr="D:\新下載資料\2 Million Photos in 8 Years -  Pete Souza on Photographing President Obama\048.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107504" y="4587974"/>
            <a:ext cx="3960440" cy="400110"/>
          </a:xfrm>
          <a:prstGeom prst="rect">
            <a:avLst/>
          </a:prstGeom>
        </p:spPr>
        <p:txBody>
          <a:bodyPr wrap="square">
            <a:spAutoFit/>
          </a:bodyPr>
          <a:lstStyle/>
          <a:p>
            <a:r>
              <a:rPr lang="en-US" altLang="zh-TW" sz="1000" dirty="0">
                <a:solidFill>
                  <a:schemeClr val="bg1"/>
                </a:solidFill>
              </a:rPr>
              <a:t>#47 President Obama And First Lady Pose For Photos At The Instagram #</a:t>
            </a:r>
            <a:r>
              <a:rPr lang="en-US" altLang="zh-TW" sz="1000" dirty="0" err="1">
                <a:solidFill>
                  <a:schemeClr val="bg1"/>
                </a:solidFill>
              </a:rPr>
              <a:t>GimmeFive</a:t>
            </a:r>
            <a:r>
              <a:rPr lang="en-US" altLang="zh-TW" sz="1000" dirty="0">
                <a:solidFill>
                  <a:schemeClr val="bg1"/>
                </a:solidFill>
              </a:rPr>
              <a:t> Photo Booth In The East Room Of The White House</a:t>
            </a:r>
            <a:endParaRPr lang="zh-TW" altLang="en-US" sz="1000" dirty="0">
              <a:solidFill>
                <a:schemeClr val="bg1"/>
              </a:solidFill>
            </a:endParaRPr>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49</a:t>
            </a:fld>
            <a:endParaRPr lang="zh-TW" altLang="en-US"/>
          </a:p>
        </p:txBody>
      </p:sp>
    </p:spTree>
    <p:extLst>
      <p:ext uri="{BB962C8B-B14F-4D97-AF65-F5344CB8AC3E}">
        <p14:creationId xmlns="" xmlns:p14="http://schemas.microsoft.com/office/powerpoint/2010/main" val="3824404525"/>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65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8130" name="Picture 2" descr="D:\新下載資料\2 Million Photos in 8 Years -  Pete Souza on Photographing President Obama\047.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5288" b="5290"/>
          <a:stretch/>
        </p:blipFill>
        <p:spPr bwMode="auto">
          <a:xfrm>
            <a:off x="0" y="-1"/>
            <a:ext cx="9144000" cy="514350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611560" y="411510"/>
            <a:ext cx="4572000" cy="400110"/>
          </a:xfrm>
          <a:prstGeom prst="rect">
            <a:avLst/>
          </a:prstGeom>
        </p:spPr>
        <p:txBody>
          <a:bodyPr>
            <a:spAutoFit/>
          </a:bodyPr>
          <a:lstStyle/>
          <a:p>
            <a:r>
              <a:rPr lang="en-US" altLang="zh-TW" sz="1000" dirty="0"/>
              <a:t>#48 President Barack Obama And His Daughters Watch On Television As First Lady Michelle Obama Begins Her Speech At The Democratic National Convention</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50</a:t>
            </a:fld>
            <a:endParaRPr lang="zh-TW" altLang="en-US"/>
          </a:p>
        </p:txBody>
      </p:sp>
    </p:spTree>
    <p:extLst>
      <p:ext uri="{BB962C8B-B14F-4D97-AF65-F5344CB8AC3E}">
        <p14:creationId xmlns="" xmlns:p14="http://schemas.microsoft.com/office/powerpoint/2010/main" val="100356236"/>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68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0178" name="Picture 2" descr="D:\新下載資料\2 Million Photos in 8 Years -  Pete Souza on Photographing President Obama\049.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395536" y="3723878"/>
            <a:ext cx="4572000" cy="400110"/>
          </a:xfrm>
          <a:prstGeom prst="rect">
            <a:avLst/>
          </a:prstGeom>
        </p:spPr>
        <p:txBody>
          <a:bodyPr>
            <a:spAutoFit/>
          </a:bodyPr>
          <a:lstStyle/>
          <a:p>
            <a:r>
              <a:rPr lang="en-US" altLang="zh-TW" sz="1000" dirty="0"/>
              <a:t>#49 President Barack Obama Cheers On A Young Child As She Rolls Her Egg Toward The Finish Line During The White House Easter Egg Roll</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51</a:t>
            </a:fld>
            <a:endParaRPr lang="zh-TW" altLang="en-US"/>
          </a:p>
        </p:txBody>
      </p:sp>
    </p:spTree>
    <p:extLst>
      <p:ext uri="{BB962C8B-B14F-4D97-AF65-F5344CB8AC3E}">
        <p14:creationId xmlns="" xmlns:p14="http://schemas.microsoft.com/office/powerpoint/2010/main" val="65469753"/>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9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1202" name="Picture 2" descr="D:\新下載資料\2 Million Photos in 8 Years -  Pete Souza on Photographing President Obama\050.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3059832" y="4731990"/>
            <a:ext cx="4806280" cy="246221"/>
          </a:xfrm>
          <a:prstGeom prst="rect">
            <a:avLst/>
          </a:prstGeom>
        </p:spPr>
        <p:txBody>
          <a:bodyPr wrap="square">
            <a:spAutoFit/>
          </a:bodyPr>
          <a:lstStyle/>
          <a:p>
            <a:r>
              <a:rPr lang="en-US" altLang="zh-TW" sz="1000" dirty="0"/>
              <a:t>#50 Barack Obama Takes One Last Look In The Mirror, Before Going Out To Take Oath</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52</a:t>
            </a:fld>
            <a:endParaRPr lang="zh-TW" altLang="en-US"/>
          </a:p>
        </p:txBody>
      </p:sp>
    </p:spTree>
    <p:extLst>
      <p:ext uri="{BB962C8B-B14F-4D97-AF65-F5344CB8AC3E}">
        <p14:creationId xmlns="" xmlns:p14="http://schemas.microsoft.com/office/powerpoint/2010/main" val="306585194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75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2226" name="Picture 2" descr="D:\新下載資料\2 Million Photos in 8 Years -  Pete Souza on Photographing President Obama\051.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4355976" y="4443958"/>
            <a:ext cx="4572000" cy="400110"/>
          </a:xfrm>
          <a:prstGeom prst="rect">
            <a:avLst/>
          </a:prstGeom>
        </p:spPr>
        <p:txBody>
          <a:bodyPr>
            <a:spAutoFit/>
          </a:bodyPr>
          <a:lstStyle/>
          <a:p>
            <a:r>
              <a:rPr lang="en-US" altLang="zh-TW" sz="1000" dirty="0"/>
              <a:t>#51 President Barack Obama Holds A Baby While Greeting Guests During An Independence Day Celebration</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53</a:t>
            </a:fld>
            <a:endParaRPr lang="zh-TW" altLang="en-US"/>
          </a:p>
        </p:txBody>
      </p:sp>
    </p:spTree>
    <p:extLst>
      <p:ext uri="{BB962C8B-B14F-4D97-AF65-F5344CB8AC3E}">
        <p14:creationId xmlns="" xmlns:p14="http://schemas.microsoft.com/office/powerpoint/2010/main" val="2672548473"/>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75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descr="D:\新下載資料\2 Million Photos in 8 Years -  Pete Souza on Photographing President Obama\054.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7802" b="7802"/>
          <a:stretch/>
        </p:blipFill>
        <p:spPr bwMode="auto">
          <a:xfrm>
            <a:off x="0" y="-1"/>
            <a:ext cx="9144000" cy="514350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3423215" y="3579862"/>
            <a:ext cx="1164101" cy="246221"/>
          </a:xfrm>
          <a:prstGeom prst="rect">
            <a:avLst/>
          </a:prstGeom>
        </p:spPr>
        <p:txBody>
          <a:bodyPr wrap="none">
            <a:spAutoFit/>
          </a:bodyPr>
          <a:lstStyle/>
          <a:p>
            <a:r>
              <a:rPr lang="en-US" altLang="zh-TW" sz="1000" dirty="0"/>
              <a:t>#52 Barack Obama</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54</a:t>
            </a:fld>
            <a:endParaRPr lang="zh-TW" altLang="en-US"/>
          </a:p>
        </p:txBody>
      </p:sp>
    </p:spTree>
    <p:extLst>
      <p:ext uri="{BB962C8B-B14F-4D97-AF65-F5344CB8AC3E}">
        <p14:creationId xmlns="" xmlns:p14="http://schemas.microsoft.com/office/powerpoint/2010/main" val="3184735713"/>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2 Million Photos in 8 Years -  Pete Souza on Photographing President Obama\052.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11961" b="3705"/>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1331640" y="4083918"/>
            <a:ext cx="4572000" cy="400110"/>
          </a:xfrm>
          <a:prstGeom prst="rect">
            <a:avLst/>
          </a:prstGeom>
        </p:spPr>
        <p:txBody>
          <a:bodyPr>
            <a:spAutoFit/>
          </a:bodyPr>
          <a:lstStyle/>
          <a:p>
            <a:r>
              <a:rPr lang="en-US" altLang="zh-TW" sz="1000" dirty="0"/>
              <a:t>#53 President Barack Obama Stands By A Cut-Out Picture Of First Lady Michelle Obama During A Visit To Miami Central High School</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55</a:t>
            </a:fld>
            <a:endParaRPr lang="zh-TW" altLang="en-US"/>
          </a:p>
        </p:txBody>
      </p:sp>
    </p:spTree>
    <p:extLst>
      <p:ext uri="{BB962C8B-B14F-4D97-AF65-F5344CB8AC3E}">
        <p14:creationId xmlns="" xmlns:p14="http://schemas.microsoft.com/office/powerpoint/2010/main" val="2624611445"/>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75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50" name="Picture 2" descr="D:\新下載資料\2 Million Photos in 8 Years -  Pete Souza on Photographing President Obama\053.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4427984" y="4371950"/>
            <a:ext cx="4572000" cy="400110"/>
          </a:xfrm>
          <a:prstGeom prst="rect">
            <a:avLst/>
          </a:prstGeom>
        </p:spPr>
        <p:txBody>
          <a:bodyPr>
            <a:spAutoFit/>
          </a:bodyPr>
          <a:lstStyle/>
          <a:p>
            <a:r>
              <a:rPr lang="en-US" altLang="zh-TW" sz="1000" dirty="0"/>
              <a:t>#54 President Barack Obama Holds 3-D Glasses While Watching The Super Bowl Game At A Super Bowl Party</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56</a:t>
            </a:fld>
            <a:endParaRPr lang="zh-TW" altLang="en-US"/>
          </a:p>
        </p:txBody>
      </p:sp>
    </p:spTree>
    <p:extLst>
      <p:ext uri="{BB962C8B-B14F-4D97-AF65-F5344CB8AC3E}">
        <p14:creationId xmlns="" xmlns:p14="http://schemas.microsoft.com/office/powerpoint/2010/main" val="4136572628"/>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65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122" name="Picture 2" descr="D:\新下載資料\2 Million Photos in 8 Years -  Pete Souza on Photographing President Obama\056.jpg"/>
          <p:cNvPicPr>
            <a:picLocks noChangeAspect="1" noChangeArrowheads="1"/>
          </p:cNvPicPr>
          <p:nvPr/>
        </p:nvPicPr>
        <p:blipFill>
          <a:blip r:embed="rId2" cstate="screen">
            <a:extLst>
              <a:ext uri="{28A0092B-C50C-407E-A947-70E740481C1C}">
                <a14:useLocalDpi xmlns="" xmlns:a14="http://schemas.microsoft.com/office/drawing/2010/main"/>
              </a:ext>
            </a:extLst>
          </a:blip>
          <a:srcRect/>
          <a:stretch>
            <a:fillRect/>
          </a:stretch>
        </p:blipFill>
        <p:spPr bwMode="auto">
          <a:xfrm>
            <a:off x="2843808" y="-18575"/>
            <a:ext cx="3443992" cy="5162075"/>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467544" y="195486"/>
            <a:ext cx="4572000" cy="400110"/>
          </a:xfrm>
          <a:prstGeom prst="rect">
            <a:avLst/>
          </a:prstGeom>
        </p:spPr>
        <p:txBody>
          <a:bodyPr>
            <a:spAutoFit/>
          </a:bodyPr>
          <a:lstStyle/>
          <a:p>
            <a:r>
              <a:rPr lang="en-US" altLang="zh-TW" sz="1000" dirty="0"/>
              <a:t>#55 President Barack Obama Waits In The Green Room Before Being Introduced At The White House Summit On Community Colleges</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57</a:t>
            </a:fld>
            <a:endParaRPr lang="zh-TW" altLang="en-US"/>
          </a:p>
        </p:txBody>
      </p:sp>
    </p:spTree>
    <p:extLst>
      <p:ext uri="{BB962C8B-B14F-4D97-AF65-F5344CB8AC3E}">
        <p14:creationId xmlns="" xmlns:p14="http://schemas.microsoft.com/office/powerpoint/2010/main" val="4229575088"/>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6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146" name="Picture 2" descr="D:\新下載資料\2 Million Photos in 8 Years -  Pete Souza on Photographing President Obama\057.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7825" b="7825"/>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323528" y="3939902"/>
            <a:ext cx="4572000" cy="400110"/>
          </a:xfrm>
          <a:prstGeom prst="rect">
            <a:avLst/>
          </a:prstGeom>
        </p:spPr>
        <p:txBody>
          <a:bodyPr>
            <a:spAutoFit/>
          </a:bodyPr>
          <a:lstStyle/>
          <a:p>
            <a:r>
              <a:rPr lang="en-US" altLang="zh-TW" sz="1000" dirty="0"/>
              <a:t>#56 President Barack Obama Greets Zoe Mahan, Daughter Of Hunter And Kandi Mahan, During A Reception For The 2013 President's Cup Championship Golf Teams</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58</a:t>
            </a:fld>
            <a:endParaRPr lang="zh-TW" altLang="en-US"/>
          </a:p>
        </p:txBody>
      </p:sp>
    </p:spTree>
    <p:extLst>
      <p:ext uri="{BB962C8B-B14F-4D97-AF65-F5344CB8AC3E}">
        <p14:creationId xmlns="" xmlns:p14="http://schemas.microsoft.com/office/powerpoint/2010/main" val="2972982186"/>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69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098" name="Picture 2" descr="D:\新下載資料\2 Million Photos in 8 Years -  Pete Souza on Photographing President Obama\055.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3851920" y="3561932"/>
            <a:ext cx="4572000" cy="400110"/>
          </a:xfrm>
          <a:prstGeom prst="rect">
            <a:avLst/>
          </a:prstGeom>
        </p:spPr>
        <p:txBody>
          <a:bodyPr>
            <a:spAutoFit/>
          </a:bodyPr>
          <a:lstStyle/>
          <a:p>
            <a:r>
              <a:rPr lang="en-US" altLang="zh-TW" sz="1000" dirty="0"/>
              <a:t>#57 President Barack Obama Talks With Aides Outside The U.S. Ambassador's Residence In Paris Before Returning To Washington</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59</a:t>
            </a:fld>
            <a:endParaRPr lang="zh-TW" altLang="en-US"/>
          </a:p>
        </p:txBody>
      </p:sp>
    </p:spTree>
    <p:extLst>
      <p:ext uri="{BB962C8B-B14F-4D97-AF65-F5344CB8AC3E}">
        <p14:creationId xmlns="" xmlns:p14="http://schemas.microsoft.com/office/powerpoint/2010/main" val="2480686318"/>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75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7170" name="Picture 2" descr="D:\新下載資料\2 Million Photos in 8 Years -  Pete Souza on Photographing President Obama\058.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7802" b="7802"/>
          <a:stretch/>
        </p:blipFill>
        <p:spPr bwMode="auto">
          <a:xfrm>
            <a:off x="0" y="-1"/>
            <a:ext cx="9144000" cy="514350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4355976" y="2571749"/>
            <a:ext cx="4572000" cy="553998"/>
          </a:xfrm>
          <a:prstGeom prst="rect">
            <a:avLst/>
          </a:prstGeom>
        </p:spPr>
        <p:txBody>
          <a:bodyPr>
            <a:spAutoFit/>
          </a:bodyPr>
          <a:lstStyle/>
          <a:p>
            <a:r>
              <a:rPr lang="en-US" altLang="zh-TW" sz="1000" dirty="0"/>
              <a:t>#58 Barack Obama, First Lady Michelle Obama And Marian Robinson Welcome Children From Washington, D.C., Maryland And Virginia Schools For Halloween Festivities At The North Portico Of The White House</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60</a:t>
            </a:fld>
            <a:endParaRPr lang="zh-TW" altLang="en-US"/>
          </a:p>
        </p:txBody>
      </p:sp>
    </p:spTree>
    <p:extLst>
      <p:ext uri="{BB962C8B-B14F-4D97-AF65-F5344CB8AC3E}">
        <p14:creationId xmlns="" xmlns:p14="http://schemas.microsoft.com/office/powerpoint/2010/main" val="1881394831"/>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895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9218" name="Picture 2" descr="D:\新下載資料\2 Million Photos in 8 Years -  Pete Souza on Photographing President Obama\060.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1"/>
            <a:ext cx="9144000" cy="514350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179512" y="2715766"/>
            <a:ext cx="4572000" cy="400110"/>
          </a:xfrm>
          <a:prstGeom prst="rect">
            <a:avLst/>
          </a:prstGeom>
        </p:spPr>
        <p:txBody>
          <a:bodyPr>
            <a:spAutoFit/>
          </a:bodyPr>
          <a:lstStyle/>
          <a:p>
            <a:r>
              <a:rPr lang="en-US" altLang="zh-TW" sz="1000" dirty="0"/>
              <a:t>#59 President Barack Obama Greets U.S. Troops At A Mess Hall At Bagram Airfield In Afghanistan</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61</a:t>
            </a:fld>
            <a:endParaRPr lang="zh-TW" altLang="en-US"/>
          </a:p>
        </p:txBody>
      </p:sp>
    </p:spTree>
    <p:extLst>
      <p:ext uri="{BB962C8B-B14F-4D97-AF65-F5344CB8AC3E}">
        <p14:creationId xmlns="" xmlns:p14="http://schemas.microsoft.com/office/powerpoint/2010/main" val="505813264"/>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4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8194" name="Picture 2" descr="D:\新下載資料\2 Million Photos in 8 Years -  Pete Souza on Photographing President Obama\059.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1"/>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1043608" y="2659727"/>
            <a:ext cx="3024336" cy="400110"/>
          </a:xfrm>
          <a:prstGeom prst="rect">
            <a:avLst/>
          </a:prstGeom>
        </p:spPr>
        <p:txBody>
          <a:bodyPr wrap="square">
            <a:spAutoFit/>
          </a:bodyPr>
          <a:lstStyle/>
          <a:p>
            <a:r>
              <a:rPr lang="en-US" altLang="zh-TW" sz="1000" dirty="0"/>
              <a:t>#60 President Barack Obama Smiles While Talking With Russian President Dmitry Medvedev</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62</a:t>
            </a:fld>
            <a:endParaRPr lang="zh-TW" altLang="en-US"/>
          </a:p>
        </p:txBody>
      </p:sp>
    </p:spTree>
    <p:extLst>
      <p:ext uri="{BB962C8B-B14F-4D97-AF65-F5344CB8AC3E}">
        <p14:creationId xmlns="" xmlns:p14="http://schemas.microsoft.com/office/powerpoint/2010/main" val="3197514197"/>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2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2290" name="Picture 2" descr="D:\新下載資料\2 Million Photos in 8 Years -  Pete Souza on Photographing President Obama\063.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720080" y="555526"/>
            <a:ext cx="4572000" cy="400110"/>
          </a:xfrm>
          <a:prstGeom prst="rect">
            <a:avLst/>
          </a:prstGeom>
        </p:spPr>
        <p:txBody>
          <a:bodyPr>
            <a:spAutoFit/>
          </a:bodyPr>
          <a:lstStyle/>
          <a:p>
            <a:r>
              <a:rPr lang="en-US" altLang="zh-TW" sz="1000" dirty="0"/>
              <a:t>#61 President Obama And First Lady, Joined By Family Pets Sunny And Bo, Wait To Greet Visitors In The Blue Room During A White House Tour</a:t>
            </a:r>
            <a:endParaRPr lang="zh-TW" altLang="en-US" sz="1000" dirty="0"/>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63</a:t>
            </a:fld>
            <a:endParaRPr lang="zh-TW" altLang="en-US"/>
          </a:p>
        </p:txBody>
      </p:sp>
    </p:spTree>
    <p:extLst>
      <p:ext uri="{BB962C8B-B14F-4D97-AF65-F5344CB8AC3E}">
        <p14:creationId xmlns="" xmlns:p14="http://schemas.microsoft.com/office/powerpoint/2010/main" val="320948714"/>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605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4338" name="Picture 2" descr="D:\新下載資料\2 Million Photos in 8 Years -  Pete Souza on Photographing President Obama\065.jpg"/>
          <p:cNvPicPr>
            <a:picLocks noChangeAspect="1" noChangeArrowheads="1"/>
          </p:cNvPicPr>
          <p:nvPr/>
        </p:nvPicPr>
        <p:blipFill rotWithShape="1">
          <a:blip r:embed="rId2" cstate="screen">
            <a:extLst>
              <a:ext uri="{28A0092B-C50C-407E-A947-70E740481C1C}">
                <a14:useLocalDpi xmlns="" xmlns:a14="http://schemas.microsoft.com/office/drawing/2010/main"/>
              </a:ext>
            </a:extLst>
          </a:blip>
          <a:srcRect/>
          <a:stretch/>
        </p:blipFill>
        <p:spPr bwMode="auto">
          <a:xfrm>
            <a:off x="0" y="0"/>
            <a:ext cx="9144000" cy="5164038"/>
          </a:xfrm>
          <a:prstGeom prst="rect">
            <a:avLst/>
          </a:prstGeom>
          <a:noFill/>
          <a:extLst>
            <a:ext uri="{909E8E84-426E-40DD-AFC4-6F175D3DCCD1}">
              <a14:hiddenFill xmlns="" xmlns:a14="http://schemas.microsoft.com/office/drawing/2010/main">
                <a:solidFill>
                  <a:srgbClr val="FFFFFF"/>
                </a:solidFill>
              </a14:hiddenFill>
            </a:ext>
          </a:extLst>
        </p:spPr>
      </p:pic>
      <p:sp>
        <p:nvSpPr>
          <p:cNvPr id="4" name="矩形 3"/>
          <p:cNvSpPr/>
          <p:nvPr/>
        </p:nvSpPr>
        <p:spPr>
          <a:xfrm>
            <a:off x="701824" y="1059582"/>
            <a:ext cx="4230216" cy="400110"/>
          </a:xfrm>
          <a:prstGeom prst="rect">
            <a:avLst/>
          </a:prstGeom>
        </p:spPr>
        <p:txBody>
          <a:bodyPr wrap="square">
            <a:spAutoFit/>
          </a:bodyPr>
          <a:lstStyle/>
          <a:p>
            <a:r>
              <a:rPr lang="en-US" altLang="zh-TW" sz="1000" dirty="0">
                <a:solidFill>
                  <a:schemeClr val="bg1"/>
                </a:solidFill>
              </a:rPr>
              <a:t>#62 President Barack Obama And First Lady Michelle Obama Look Out At The Chicago, Ill., Skyline</a:t>
            </a:r>
            <a:endParaRPr lang="zh-TW" altLang="en-US" sz="1000" dirty="0">
              <a:solidFill>
                <a:schemeClr val="bg1"/>
              </a:solidFill>
            </a:endParaRPr>
          </a:p>
        </p:txBody>
      </p:sp>
      <p:sp>
        <p:nvSpPr>
          <p:cNvPr id="5" name="投影片編號版面配置區 4"/>
          <p:cNvSpPr>
            <a:spLocks noGrp="1"/>
          </p:cNvSpPr>
          <p:nvPr>
            <p:ph type="sldNum" sz="quarter" idx="12"/>
          </p:nvPr>
        </p:nvSpPr>
        <p:spPr/>
        <p:txBody>
          <a:bodyPr/>
          <a:lstStyle/>
          <a:p>
            <a:fld id="{5F1B0798-64A1-41AB-BDC4-D65E6EFDD724}" type="slidenum">
              <a:rPr lang="zh-TW" altLang="en-US" smtClean="0"/>
              <a:pPr/>
              <a:t>64</a:t>
            </a:fld>
            <a:endParaRPr lang="zh-TW" altLang="en-US"/>
          </a:p>
        </p:txBody>
      </p:sp>
    </p:spTree>
    <p:extLst>
      <p:ext uri="{BB962C8B-B14F-4D97-AF65-F5344CB8AC3E}">
        <p14:creationId xmlns="" xmlns:p14="http://schemas.microsoft.com/office/powerpoint/2010/main" val="1196166980"/>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45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F1B0798-64A1-41AB-BDC4-D65E6EFDD724}" type="slidenum">
              <a:rPr lang="zh-TW" altLang="en-US" smtClean="0"/>
              <a:pPr/>
              <a:t>65</a:t>
            </a:fld>
            <a:endParaRPr lang="zh-TW" altLang="en-US"/>
          </a:p>
        </p:txBody>
      </p:sp>
      <p:sp>
        <p:nvSpPr>
          <p:cNvPr id="5" name="矩形 7"/>
          <p:cNvSpPr/>
          <p:nvPr/>
        </p:nvSpPr>
        <p:spPr>
          <a:xfrm>
            <a:off x="2367829" y="2139702"/>
            <a:ext cx="3906006" cy="830997"/>
          </a:xfrm>
          <a:prstGeom prst="rect">
            <a:avLst/>
          </a:prstGeom>
        </p:spPr>
        <p:txBody>
          <a:bodyPr wrap="none">
            <a:spAutoFit/>
          </a:bodyPr>
          <a:lstStyle/>
          <a:p>
            <a:pPr algn="ctr"/>
            <a:r>
              <a:rPr lang="en-US" altLang="zh-TW" sz="4800" b="1" dirty="0" smtClean="0">
                <a:solidFill>
                  <a:schemeClr val="tx1">
                    <a:lumMod val="75000"/>
                  </a:schemeClr>
                </a:solidFill>
                <a:ea typeface="微軟正黑體" panose="020B0604030504040204" pitchFamily="34" charset="-120"/>
              </a:rPr>
              <a:t>End Part 1 of 2</a:t>
            </a:r>
            <a:endParaRPr lang="zh-TW" altLang="en-US" sz="4800" b="1" dirty="0">
              <a:solidFill>
                <a:schemeClr val="tx1">
                  <a:lumMod val="75000"/>
                </a:schemeClr>
              </a:solidFill>
              <a:ea typeface="微軟正黑體" panose="020B0604030504040204" pitchFamily="34" charset="-120"/>
            </a:endParaRPr>
          </a:p>
        </p:txBody>
      </p:sp>
      <p:sp>
        <p:nvSpPr>
          <p:cNvPr id="6" name="矩形 5"/>
          <p:cNvSpPr/>
          <p:nvPr/>
        </p:nvSpPr>
        <p:spPr>
          <a:xfrm>
            <a:off x="611560" y="4155926"/>
            <a:ext cx="4320480" cy="461665"/>
          </a:xfrm>
          <a:prstGeom prst="rect">
            <a:avLst/>
          </a:prstGeom>
        </p:spPr>
        <p:txBody>
          <a:bodyPr wrap="square">
            <a:spAutoFit/>
          </a:bodyPr>
          <a:lstStyle/>
          <a:p>
            <a:r>
              <a:rPr lang="en-US" altLang="zh-TW" sz="1200" b="1" dirty="0">
                <a:solidFill>
                  <a:schemeClr val="tx1">
                    <a:lumMod val="75000"/>
                  </a:schemeClr>
                </a:solidFill>
                <a:ea typeface="微軟正黑體" panose="020B0604030504040204" pitchFamily="34" charset="-120"/>
              </a:rPr>
              <a:t>June </a:t>
            </a:r>
            <a:r>
              <a:rPr lang="en-US" altLang="zh-TW" sz="1200" b="1" dirty="0" smtClean="0">
                <a:solidFill>
                  <a:schemeClr val="tx1">
                    <a:lumMod val="75000"/>
                  </a:schemeClr>
                </a:solidFill>
                <a:ea typeface="微軟正黑體" panose="020B0604030504040204" pitchFamily="34" charset="-120"/>
              </a:rPr>
              <a:t>20, 2016 </a:t>
            </a:r>
            <a:r>
              <a:rPr lang="zh-TW" altLang="en-US" sz="1200" b="1" dirty="0">
                <a:solidFill>
                  <a:schemeClr val="tx1">
                    <a:lumMod val="75000"/>
                  </a:schemeClr>
                </a:solidFill>
                <a:latin typeface="微軟正黑體" panose="020B0604030504040204" pitchFamily="34" charset="-120"/>
                <a:ea typeface="微軟正黑體" panose="020B0604030504040204" pitchFamily="34" charset="-120"/>
              </a:rPr>
              <a:t>王文堯</a:t>
            </a:r>
            <a:r>
              <a:rPr lang="zh-TW" altLang="en-US" sz="1200" b="1" dirty="0">
                <a:solidFill>
                  <a:schemeClr val="tx1">
                    <a:lumMod val="75000"/>
                  </a:schemeClr>
                </a:solidFill>
                <a:ea typeface="微軟正黑體" panose="020B0604030504040204" pitchFamily="34" charset="-120"/>
              </a:rPr>
              <a:t> </a:t>
            </a:r>
            <a:r>
              <a:rPr lang="en-US" altLang="zh-TW" sz="1200" b="1" dirty="0">
                <a:solidFill>
                  <a:schemeClr val="tx1">
                    <a:lumMod val="75000"/>
                  </a:schemeClr>
                </a:solidFill>
                <a:ea typeface="微軟正黑體" panose="020B0604030504040204" pitchFamily="34" charset="-120"/>
              </a:rPr>
              <a:t>Kaohsiung Taiwan R.O.C </a:t>
            </a:r>
            <a:r>
              <a:rPr lang="en-US" altLang="zh-TW" sz="1200" b="1" dirty="0" smtClean="0">
                <a:solidFill>
                  <a:schemeClr val="tx1">
                    <a:lumMod val="75000"/>
                  </a:schemeClr>
                </a:solidFill>
                <a:ea typeface="微軟正黑體" panose="020B0604030504040204" pitchFamily="34" charset="-120"/>
              </a:rPr>
              <a:t>  </a:t>
            </a:r>
          </a:p>
          <a:p>
            <a:r>
              <a:rPr lang="en-US" altLang="zh-TW" sz="1200" b="1" dirty="0" smtClean="0">
                <a:solidFill>
                  <a:schemeClr val="tx1">
                    <a:lumMod val="75000"/>
                  </a:schemeClr>
                </a:solidFill>
                <a:ea typeface="微軟正黑體" panose="020B0604030504040204" pitchFamily="34" charset="-120"/>
              </a:rPr>
              <a:t>All </a:t>
            </a:r>
            <a:r>
              <a:rPr lang="en-US" altLang="zh-TW" sz="1200" b="1" dirty="0">
                <a:solidFill>
                  <a:schemeClr val="tx1">
                    <a:lumMod val="75000"/>
                  </a:schemeClr>
                </a:solidFill>
                <a:ea typeface="微軟正黑體" panose="020B0604030504040204" pitchFamily="34" charset="-120"/>
              </a:rPr>
              <a:t>photos were taken </a:t>
            </a:r>
            <a:r>
              <a:rPr lang="en-US" altLang="zh-TW" sz="1200" b="1" dirty="0" smtClean="0">
                <a:solidFill>
                  <a:schemeClr val="tx1">
                    <a:lumMod val="75000"/>
                  </a:schemeClr>
                </a:solidFill>
                <a:ea typeface="微軟正黑體" panose="020B0604030504040204" pitchFamily="34" charset="-120"/>
              </a:rPr>
              <a:t>from The White House &amp; Internet</a:t>
            </a:r>
            <a:endParaRPr lang="zh-TW" altLang="en-US" sz="1200" b="1" dirty="0">
              <a:solidFill>
                <a:schemeClr val="tx1">
                  <a:lumMod val="75000"/>
                </a:schemeClr>
              </a:solidFill>
              <a:ea typeface="微軟正黑體" panose="020B0604030504040204" pitchFamily="34" charset="-120"/>
            </a:endParaRPr>
          </a:p>
        </p:txBody>
      </p:sp>
      <p:sp>
        <p:nvSpPr>
          <p:cNvPr id="7" name="Rectangle 6">
            <a:hlinkClick r:id="rId2"/>
          </p:cNvPr>
          <p:cNvSpPr/>
          <p:nvPr/>
        </p:nvSpPr>
        <p:spPr>
          <a:xfrm>
            <a:off x="5580112" y="4083918"/>
            <a:ext cx="2885726" cy="523220"/>
          </a:xfrm>
          <a:prstGeom prst="rect">
            <a:avLst/>
          </a:prstGeom>
          <a:noFill/>
        </p:spPr>
        <p:txBody>
          <a:bodyPr wrap="none" lIns="91440" tIns="45720" rIns="91440" bIns="45720">
            <a:spAutoFit/>
          </a:bodyPr>
          <a:lstStyle/>
          <a:p>
            <a:pPr algn="ctr"/>
            <a:r>
              <a:rPr lang="en-US" sz="2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Seen on </a:t>
            </a:r>
            <a:r>
              <a:rPr lang="en-US" sz="2800" b="1" cap="none" spc="0" dirty="0" err="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Bigfun.be</a:t>
            </a:r>
            <a:endParaRPr lang="en-US" sz="2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spd="slow"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10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gtEl>
                                        <p:attrNameLst>
                                          <p:attrName>ppt_y</p:attrName>
                                        </p:attrNameLst>
                                      </p:cBhvr>
                                      <p:tavLst>
                                        <p:tav tm="0">
                                          <p:val>
                                            <p:strVal val="#ppt_y"/>
                                          </p:val>
                                        </p:tav>
                                        <p:tav tm="100000">
                                          <p:val>
                                            <p:strVal val="#ppt_y"/>
                                          </p:val>
                                        </p:tav>
                                      </p:tavLst>
                                    </p:anim>
                                    <p:anim calcmode="lin" valueType="num">
                                      <p:cBhvr>
                                        <p:cTn id="17"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theme/theme1.xml><?xml version="1.0" encoding="utf-8"?>
<a:theme xmlns:a="http://schemas.openxmlformats.org/drawingml/2006/main" name="2 Million Photos in 8 Years - Pete Souza on Photographing President Obama (Concentration 2-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 Million Photos in 8 Years - Pete Souza on Photographing President Obama (Concentration 2-1)</Template>
  <TotalTime>17</TotalTime>
  <Words>1426</Words>
  <Application>Microsoft Office PowerPoint</Application>
  <PresentationFormat>On-screen Show (16:9)</PresentationFormat>
  <Paragraphs>139</Paragraphs>
  <Slides>65</Slides>
  <Notes>0</Notes>
  <HiddenSlides>0</HiddenSlides>
  <MMClips>0</MMClips>
  <ScaleCrop>false</ScaleCrop>
  <HeadingPairs>
    <vt:vector size="4" baseType="variant">
      <vt:variant>
        <vt:lpstr>Theme</vt:lpstr>
      </vt:variant>
      <vt:variant>
        <vt:i4>1</vt:i4>
      </vt:variant>
      <vt:variant>
        <vt:lpstr>Slide Titles</vt:lpstr>
      </vt:variant>
      <vt:variant>
        <vt:i4>65</vt:i4>
      </vt:variant>
    </vt:vector>
  </HeadingPairs>
  <TitlesOfParts>
    <vt:vector size="66" baseType="lpstr">
      <vt:lpstr>2 Million Photos in 8 Years - Pete Souza on Photographing President Obama (Concentration 2-1)</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Yao</dc:creator>
  <cp:lastModifiedBy>Bob</cp:lastModifiedBy>
  <cp:revision>4</cp:revision>
  <dcterms:created xsi:type="dcterms:W3CDTF">2016-06-20T14:31:06Z</dcterms:created>
  <dcterms:modified xsi:type="dcterms:W3CDTF">2016-06-22T09:03:42Z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