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0" r:id="rId4"/>
    <p:sldId id="259" r:id="rId5"/>
    <p:sldId id="298" r:id="rId6"/>
    <p:sldId id="281" r:id="rId7"/>
    <p:sldId id="287" r:id="rId8"/>
    <p:sldId id="288" r:id="rId9"/>
    <p:sldId id="300" r:id="rId10"/>
    <p:sldId id="289" r:id="rId11"/>
    <p:sldId id="291" r:id="rId12"/>
    <p:sldId id="301" r:id="rId13"/>
    <p:sldId id="279" r:id="rId14"/>
    <p:sldId id="278" r:id="rId15"/>
    <p:sldId id="267" r:id="rId16"/>
    <p:sldId id="302" r:id="rId17"/>
    <p:sldId id="276" r:id="rId18"/>
    <p:sldId id="268" r:id="rId19"/>
    <p:sldId id="269" r:id="rId20"/>
    <p:sldId id="294" r:id="rId21"/>
    <p:sldId id="292" r:id="rId22"/>
    <p:sldId id="295" r:id="rId23"/>
    <p:sldId id="297" r:id="rId24"/>
    <p:sldId id="296" r:id="rId25"/>
    <p:sldId id="293" r:id="rId26"/>
    <p:sldId id="270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6DIRoXQkGpyWIiggwnV0dQ==" hashData="92CualeLNzHhaccctjEDKuXjA6EoGUovrW5ijcy5YvhLMAMofwRQdqTST7XWRMeu8yZNFwjSHZ7WhJiU7+XBi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50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763B2-A36B-40D6-A806-6BDC93CE2CFE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A3E57-E666-4079-87A5-4E7BFD608D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148337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C0B21-F775-49D7-B491-CD5F95B5A584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DA378-406F-4393-9A4F-07923AA197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055619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CB871-C180-459E-98A4-20C753D8D5E6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A4B8D-B671-4CFC-8E11-B412EBBF99C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1067374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87297-785A-4772-8359-F6C463824A97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4E193-6F21-42B9-AC51-01B5E85E1E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061503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A2162-1600-440B-B374-477D86F21A79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C7727-F542-46E5-AB12-C29753CA2A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1889462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543B7-58E5-4E17-99D1-3E7BB30596FC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B1CD4-D624-4919-A149-25E2E890909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202583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10F69-C757-47B2-9FE4-DF82D1F4FF54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09033-2BA6-4C95-81C4-5721F9B735F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802398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C21FC-634D-42B6-A579-511FFBBE1195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362CE-4EC7-4B35-8CD5-8EFB5AA152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989133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89D4-A116-4AC8-8E6F-AAE1C900EFE5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00CC5-0A91-4644-831C-5AB3804706C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381990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2DD7F-24D4-47C5-BB70-BF882487200B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EB96B-6872-40FE-8063-9CE67A28D5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7198153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8BAAB-5E09-4B00-A4A1-733B0245D3CF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7EB57-03F2-48A0-AEB7-302E68AFD0C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806977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FD8E67-E527-444C-B61A-44410ABD5992}" type="datetimeFigureOut">
              <a:rPr lang="fr-FR"/>
              <a:pPr>
                <a:defRPr/>
              </a:pPr>
              <a:t>18/07/2016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DCA8F2E-963E-4BE3-A5CF-DCF3677EF837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oiture, rolls royce, anglais, angleterre, Spirit of Ecstasy, RR, Londres, Reine, Angleterre, BMW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" y="-963488"/>
            <a:ext cx="9143998" cy="615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400" b="1" spc="300" dirty="0">
              <a:latin typeface="Algeria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dirty="0" smtClean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Saga Rolls-Royce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300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</a:t>
            </a:r>
            <a:r>
              <a:rPr lang="fr-FR" sz="5400" b="1" spc="300" dirty="0" smtClean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t ses </a:t>
            </a:r>
            <a:r>
              <a:rPr lang="fr-FR" sz="5400" b="1" dirty="0" smtClean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statuettes mascotte</a:t>
            </a:r>
            <a:endParaRPr lang="fr-FR" sz="32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Harringto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Harrington" pitchFamily="82" charset="0"/>
              <a:cs typeface="+mn-cs"/>
            </a:endParaRPr>
          </a:p>
        </p:txBody>
      </p:sp>
      <p:pic>
        <p:nvPicPr>
          <p:cNvPr id="2052" name="Image 6" descr="notes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89240"/>
            <a:ext cx="1440681" cy="111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 flipH="1">
            <a:off x="6156175" y="5887610"/>
            <a:ext cx="20162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4000" b="1" dirty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 </a:t>
            </a:r>
            <a:r>
              <a:rPr lang="fr-FR" sz="4000" b="1" dirty="0" smtClean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clic</a:t>
            </a:r>
            <a:endParaRPr lang="fr-FR" sz="4000" b="1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Charles-Rol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813076"/>
            <a:ext cx="3168352" cy="29282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0" y="692150"/>
            <a:ext cx="3635375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 dirty="0">
                <a:latin typeface="Harrington" panose="04040505050A02020702" pitchFamily="82" charset="0"/>
              </a:rPr>
              <a:t>Charles Rolls</a:t>
            </a:r>
          </a:p>
          <a:p>
            <a:pPr algn="ctr" eaLnBrk="1" hangingPunct="1"/>
            <a:r>
              <a:rPr lang="fr-FR" altLang="fr-FR" b="1" dirty="0">
                <a:latin typeface="Harrington" panose="04040505050A02020702" pitchFamily="82" charset="0"/>
              </a:rPr>
              <a:t>Naissance 27 août 1877</a:t>
            </a:r>
            <a:br>
              <a:rPr lang="fr-FR" altLang="fr-FR" b="1" dirty="0">
                <a:latin typeface="Harrington" panose="04040505050A02020702" pitchFamily="82" charset="0"/>
              </a:rPr>
            </a:br>
            <a:r>
              <a:rPr lang="fr-FR" altLang="fr-FR" b="1" dirty="0">
                <a:latin typeface="Harrington" panose="04040505050A02020702" pitchFamily="82" charset="0"/>
              </a:rPr>
              <a:t>Londres </a:t>
            </a:r>
          </a:p>
          <a:p>
            <a:pPr algn="ctr" eaLnBrk="1" hangingPunct="1"/>
            <a:r>
              <a:rPr lang="fr-FR" altLang="fr-FR" b="1" dirty="0">
                <a:latin typeface="Harrington" panose="04040505050A02020702" pitchFamily="82" charset="0"/>
              </a:rPr>
              <a:t>Décès 12 juillet 1910 (à 33 ans)</a:t>
            </a:r>
            <a:br>
              <a:rPr lang="fr-FR" altLang="fr-FR" b="1" dirty="0">
                <a:latin typeface="Harrington" panose="04040505050A02020702" pitchFamily="82" charset="0"/>
              </a:rPr>
            </a:br>
            <a:r>
              <a:rPr lang="fr-FR" altLang="fr-FR" b="1" dirty="0">
                <a:latin typeface="Harrington" panose="04040505050A02020702" pitchFamily="82" charset="0"/>
              </a:rPr>
              <a:t>Bournemouth Nationalité Royaume-Uni Profession Industriel fondateur de Rolls-Royce</a:t>
            </a:r>
          </a:p>
        </p:txBody>
      </p:sp>
      <p:pic>
        <p:nvPicPr>
          <p:cNvPr id="4" name="Picture 2" descr="File:Henry Roy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813076"/>
            <a:ext cx="3096344" cy="29282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4572000" y="692150"/>
            <a:ext cx="4248472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000" b="1" dirty="0">
                <a:latin typeface="Harrington" panose="04040505050A02020702" pitchFamily="82" charset="0"/>
              </a:rPr>
              <a:t>Henri Royce</a:t>
            </a:r>
          </a:p>
          <a:p>
            <a:pPr algn="ctr" eaLnBrk="1" hangingPunct="1"/>
            <a:r>
              <a:rPr lang="fr-FR" altLang="fr-FR" sz="2000" b="1" dirty="0">
                <a:latin typeface="Harrington" panose="04040505050A02020702" pitchFamily="82" charset="0"/>
              </a:rPr>
              <a:t>Naissance 27 mars 1863</a:t>
            </a:r>
          </a:p>
          <a:p>
            <a:pPr algn="ctr" eaLnBrk="1" hangingPunct="1"/>
            <a:r>
              <a:rPr lang="fr-FR" altLang="fr-FR" sz="2000" b="1" dirty="0">
                <a:latin typeface="Harrington" panose="04040505050A02020702" pitchFamily="82" charset="0"/>
              </a:rPr>
              <a:t>Décès 22 avril 1933 (à 70 ans) Nationalité Royaume-Uni Profession Industriel fondateur de Rolls-Royce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462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spc="300" dirty="0">
              <a:latin typeface="Algeria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atin typeface="Harrington" pitchFamily="82" charset="0"/>
                <a:cs typeface="+mn-cs"/>
              </a:rPr>
              <a:t>Les bouchons de radiateurs personnalisés étaient devenus très populaires et quand il fut décidé que la marque prestigieuse Rolls-Royce se devait d'avoir son propre symbole à la proue de ses voitures, </a:t>
            </a:r>
            <a:r>
              <a:rPr lang="fr-FR" sz="4400" b="1" dirty="0" err="1">
                <a:latin typeface="Harrington" pitchFamily="82" charset="0"/>
                <a:cs typeface="+mn-cs"/>
              </a:rPr>
              <a:t>Montagu</a:t>
            </a:r>
            <a:r>
              <a:rPr lang="fr-FR" sz="4400" b="1" dirty="0">
                <a:latin typeface="Harrington" pitchFamily="82" charset="0"/>
                <a:cs typeface="+mn-cs"/>
              </a:rPr>
              <a:t> présenta Charles </a:t>
            </a:r>
            <a:r>
              <a:rPr lang="fr-FR" sz="4400" b="1" dirty="0" err="1">
                <a:latin typeface="Harrington" pitchFamily="82" charset="0"/>
                <a:cs typeface="+mn-cs"/>
              </a:rPr>
              <a:t>Sykes</a:t>
            </a:r>
            <a:r>
              <a:rPr lang="fr-FR" sz="4400" b="1" dirty="0">
                <a:latin typeface="Harrington" pitchFamily="82" charset="0"/>
                <a:cs typeface="+mn-cs"/>
              </a:rPr>
              <a:t> à Claude Johnson, le président-directeur de la marque.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jj-tryskel.hautetfort.com/media/01/02/32105879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6165850"/>
            <a:ext cx="9144000" cy="73818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Lord </a:t>
            </a:r>
            <a:r>
              <a:rPr lang="fr-FR" sz="1400" b="1" dirty="0" err="1">
                <a:solidFill>
                  <a:schemeClr val="tx1"/>
                </a:solidFill>
                <a:latin typeface="Harrington" pitchFamily="82" charset="0"/>
              </a:rPr>
              <a:t>Montagu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 of Beaulieu, un riche amateur de la marque britannique, avait chargé un de ses amis, le peintre et sculpteur Charles </a:t>
            </a:r>
            <a:r>
              <a:rPr lang="fr-FR" sz="1400" b="1" dirty="0" err="1">
                <a:solidFill>
                  <a:schemeClr val="tx1"/>
                </a:solidFill>
                <a:latin typeface="Harrington" pitchFamily="82" charset="0"/>
              </a:rPr>
              <a:t>Sykes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, de créer une statuette pour sa voiture, celle-ci, appelée </a:t>
            </a:r>
            <a:r>
              <a:rPr lang="fr-FR" sz="1400" b="1" i="1" dirty="0">
                <a:solidFill>
                  <a:schemeClr val="tx1"/>
                </a:solidFill>
                <a:latin typeface="Harrington" pitchFamily="82" charset="0"/>
              </a:rPr>
              <a:t>« The </a:t>
            </a:r>
            <a:r>
              <a:rPr lang="fr-FR" sz="1400" b="1" i="1" dirty="0" err="1">
                <a:solidFill>
                  <a:schemeClr val="tx1"/>
                </a:solidFill>
                <a:latin typeface="Harrington" pitchFamily="82" charset="0"/>
              </a:rPr>
              <a:t>Whisper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 » </a:t>
            </a:r>
            <a:r>
              <a:rPr lang="fr-FR" sz="1400" b="1" i="1" dirty="0">
                <a:solidFill>
                  <a:schemeClr val="tx1"/>
                </a:solidFill>
                <a:latin typeface="Harrington" pitchFamily="82" charset="0"/>
              </a:rPr>
              <a:t>(« Le chuchotement »)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 montrait une jeune femme avec ses vêtements au vent et un doigt sur les lèvres.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voiture, rolls royce, anglais, angleterre, Spirit of Ecstasy, RR, Londres, Reine, Angleterre, B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435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1547813" y="0"/>
            <a:ext cx="54721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b="1" i="1">
                <a:solidFill>
                  <a:schemeClr val="bg1"/>
                </a:solidFill>
                <a:latin typeface="Harrington" panose="04040505050A02020702" pitchFamily="82" charset="0"/>
              </a:rPr>
              <a:t>The Whisper</a:t>
            </a:r>
            <a:r>
              <a:rPr lang="fr-FR" altLang="fr-FR" sz="1600" b="1">
                <a:solidFill>
                  <a:schemeClr val="bg1"/>
                </a:solidFill>
                <a:latin typeface="Harrington" panose="04040505050A02020702" pitchFamily="82" charset="0"/>
              </a:rPr>
              <a:t> » </a:t>
            </a:r>
            <a:r>
              <a:rPr lang="fr-FR" altLang="fr-FR" sz="1600" b="1" i="1">
                <a:solidFill>
                  <a:schemeClr val="bg1"/>
                </a:solidFill>
                <a:latin typeface="Harrington" panose="04040505050A02020702" pitchFamily="82" charset="0"/>
              </a:rPr>
              <a:t>(« Le chuchotement »)</a:t>
            </a:r>
            <a:r>
              <a:rPr lang="fr-FR" altLang="fr-FR" sz="1600" b="1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fr-FR" altLang="fr-FR" sz="1600" b="1">
                <a:solidFill>
                  <a:schemeClr val="bg1"/>
                </a:solidFill>
                <a:latin typeface="Harrington" panose="04040505050A02020702" pitchFamily="82" charset="0"/>
              </a:rPr>
              <a:t>Le doigt sur les lèvres symbolisait leur union secrète.</a:t>
            </a:r>
          </a:p>
          <a:p>
            <a:pPr algn="ctr" eaLnBrk="1" hangingPunct="1"/>
            <a:endParaRPr lang="fr-FR" alt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oiture, rolls royce, anglais, angleterre, Spirit of Ecstasy, RR, Londres, Reine, Angleterre, B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83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619250" y="5876925"/>
            <a:ext cx="5832475" cy="95408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b="1" dirty="0">
                <a:latin typeface="Harrington" pitchFamily="82" charset="0"/>
              </a:rPr>
              <a:t>Eleanor </a:t>
            </a:r>
            <a:r>
              <a:rPr lang="fr-FR" sz="1400" b="1" dirty="0" err="1">
                <a:latin typeface="Harrington" pitchFamily="82" charset="0"/>
              </a:rPr>
              <a:t>Velasco</a:t>
            </a:r>
            <a:r>
              <a:rPr lang="fr-FR" sz="1400" b="1" dirty="0">
                <a:latin typeface="Harrington" pitchFamily="82" charset="0"/>
              </a:rPr>
              <a:t> </a:t>
            </a:r>
            <a:r>
              <a:rPr lang="fr-FR" sz="1400" b="1" dirty="0" err="1">
                <a:latin typeface="Harrington" pitchFamily="82" charset="0"/>
              </a:rPr>
              <a:t>Thornton</a:t>
            </a:r>
            <a:r>
              <a:rPr lang="fr-FR" sz="1400" b="1" dirty="0">
                <a:latin typeface="Harrington" pitchFamily="82" charset="0"/>
              </a:rPr>
              <a:t>, modèle et comédienne, est la secrétaire personnelle de Lord </a:t>
            </a:r>
            <a:r>
              <a:rPr lang="fr-FR" sz="1400" b="1" dirty="0" err="1">
                <a:latin typeface="Harrington" pitchFamily="82" charset="0"/>
              </a:rPr>
              <a:t>Montagu</a:t>
            </a:r>
            <a:r>
              <a:rPr lang="fr-FR" sz="1400" b="1" dirty="0">
                <a:latin typeface="Harrington" pitchFamily="82" charset="0"/>
              </a:rPr>
              <a:t>, puis sa maîtresse. Sa rencontre inévitable avec Charles </a:t>
            </a:r>
            <a:r>
              <a:rPr lang="fr-FR" sz="1400" b="1" dirty="0" err="1">
                <a:latin typeface="Harrington" pitchFamily="82" charset="0"/>
              </a:rPr>
              <a:t>Sykes</a:t>
            </a:r>
            <a:r>
              <a:rPr lang="fr-FR" sz="1400" b="1" dirty="0">
                <a:latin typeface="Harrington" pitchFamily="82" charset="0"/>
              </a:rPr>
              <a:t>, qui fait d'elle son modèle fétiche, est le point de départ du mythe.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179388" y="1341438"/>
            <a:ext cx="4211637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b="1">
                <a:latin typeface="Harrington" panose="04040505050A02020702" pitchFamily="82" charset="0"/>
              </a:rPr>
              <a:t>Charles Robinson Sykes, né le 18 décembre 1875 à Brotton, Yorkshire, Angleterre, et mort en 1950, est un peintre et sculpteur anglais, connu pour avoir conçu </a:t>
            </a:r>
            <a:r>
              <a:rPr lang="fr-FR" altLang="fr-FR" b="1" i="1">
                <a:latin typeface="Harrington" panose="04040505050A02020702" pitchFamily="82" charset="0"/>
              </a:rPr>
              <a:t>Spirit of Ecstasy</a:t>
            </a:r>
            <a:r>
              <a:rPr lang="fr-FR" altLang="fr-FR" b="1">
                <a:latin typeface="Harrington" panose="04040505050A02020702" pitchFamily="82" charset="0"/>
              </a:rPr>
              <a:t>, la statuette mascotte des voitures Rolls-Royce.</a:t>
            </a:r>
          </a:p>
          <a:p>
            <a:pPr algn="ctr" eaLnBrk="1" hangingPunct="1"/>
            <a:r>
              <a:rPr lang="fr-FR" altLang="fr-FR" b="1">
                <a:latin typeface="Harrington" panose="04040505050A02020702" pitchFamily="82" charset="0"/>
              </a:rPr>
              <a:t>Il réalise cette sculpture en 1911 à la demande de Claude Johnson, le président-directeur de la marque.</a:t>
            </a:r>
          </a:p>
          <a:p>
            <a:pPr algn="ctr" eaLnBrk="1" hangingPunct="1"/>
            <a:r>
              <a:rPr lang="fr-FR" altLang="fr-FR" b="1">
                <a:latin typeface="Harrington" panose="04040505050A02020702" pitchFamily="82" charset="0"/>
              </a:rPr>
              <a:t>Destinée à orner la proue des véhicules, au sommet du radiateur, la statuette devait inspirer « l'esprit de la Rolls-Royce, précisément : la vitesse et le silence, l'absence de vibrations, une grande puissance mystérieusement couplée avec un bel organisme vivant d'une grâce superbe… ».</a:t>
            </a:r>
          </a:p>
        </p:txBody>
      </p:sp>
      <p:pic>
        <p:nvPicPr>
          <p:cNvPr id="8195" name="Picture 2" descr="https://encrypted-tbn1.gstatic.com/images?q=tbn:ANd9GcQDlrgNxNXSGwvsAERPDDmXiRFaKA68CNSPiWC2oBfDUDkQ6gh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88640"/>
            <a:ext cx="4427537" cy="64807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File:Claude John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88640"/>
            <a:ext cx="5003800" cy="64807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243" name="ZoneTexte 3"/>
          <p:cNvSpPr txBox="1">
            <a:spLocks noChangeArrowheads="1"/>
          </p:cNvSpPr>
          <p:nvPr/>
        </p:nvSpPr>
        <p:spPr bwMode="auto">
          <a:xfrm>
            <a:off x="179388" y="1484313"/>
            <a:ext cx="35290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fr-FR" b="1">
                <a:latin typeface="Harrington" panose="04040505050A02020702" pitchFamily="82" charset="0"/>
              </a:rPr>
              <a:t>Né 24 octobre 1864</a:t>
            </a:r>
            <a:br>
              <a:rPr lang="en-US" altLang="fr-FR" b="1">
                <a:latin typeface="Harrington" panose="04040505050A02020702" pitchFamily="82" charset="0"/>
              </a:rPr>
            </a:br>
            <a:r>
              <a:rPr lang="en-US" altLang="fr-FR" b="1">
                <a:latin typeface="Harrington" panose="04040505050A02020702" pitchFamily="82" charset="0"/>
              </a:rPr>
              <a:t>Datchet, Berkshire, Angleterre</a:t>
            </a:r>
          </a:p>
          <a:p>
            <a:pPr algn="ctr" eaLnBrk="1" hangingPunct="1"/>
            <a:r>
              <a:rPr lang="en-US" altLang="fr-FR" b="1">
                <a:latin typeface="Harrington" panose="04040505050A02020702" pitchFamily="82" charset="0"/>
              </a:rPr>
              <a:t> Mort le 12 April 1926 </a:t>
            </a:r>
            <a:br>
              <a:rPr lang="en-US" altLang="fr-FR" b="1">
                <a:latin typeface="Harrington" panose="04040505050A02020702" pitchFamily="82" charset="0"/>
              </a:rPr>
            </a:br>
            <a:r>
              <a:rPr lang="en-US" altLang="fr-FR" b="1">
                <a:latin typeface="Harrington" panose="04040505050A02020702" pitchFamily="82" charset="0"/>
              </a:rPr>
              <a:t>London, England Nationality United Kingdom Occupation Founding managing director of Rolls-Royce</a:t>
            </a:r>
            <a:endParaRPr lang="fr-FR" altLang="fr-FR" b="1">
              <a:latin typeface="Harrington" panose="04040505050A02020702" pitchFamily="82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4365625"/>
            <a:ext cx="42116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b="1">
                <a:latin typeface="Harrington" panose="04040505050A02020702" pitchFamily="82" charset="0"/>
              </a:rPr>
              <a:t>En 1911, Sykes sculpta la célèbre statuette, une variation du « </a:t>
            </a:r>
            <a:r>
              <a:rPr lang="fr-FR" altLang="fr-FR" b="1" i="1">
                <a:latin typeface="Harrington" panose="04040505050A02020702" pitchFamily="82" charset="0"/>
              </a:rPr>
              <a:t>The Whisper</a:t>
            </a:r>
            <a:r>
              <a:rPr lang="fr-FR" altLang="fr-FR" b="1">
                <a:latin typeface="Harrington" panose="04040505050A02020702" pitchFamily="82" charset="0"/>
              </a:rPr>
              <a:t> ».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D6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sprit d'Exta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13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2051050" y="0"/>
            <a:ext cx="5113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fr-FR" b="1">
                <a:solidFill>
                  <a:schemeClr val="bg1"/>
                </a:solidFill>
                <a:latin typeface="Harrington" panose="04040505050A02020702" pitchFamily="82" charset="0"/>
              </a:rPr>
              <a:t>Spirit of Ecstasy, l’Esprit d’Extase</a:t>
            </a:r>
            <a:endParaRPr lang="fr-FR" altLang="fr-FR" b="1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upload.wikimedia.org/wikipedia/commons/thumb/b/b0/Rolls_Royce_Car_Logo.jpg/800px-Rolls_Royce_Car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b="1" i="1">
                <a:solidFill>
                  <a:schemeClr val="bg1"/>
                </a:solidFill>
                <a:latin typeface="Harrington" panose="04040505050A02020702" pitchFamily="82" charset="0"/>
              </a:rPr>
              <a:t>The spirit of Exstasy</a:t>
            </a:r>
            <a:r>
              <a:rPr lang="fr-FR" altLang="fr-FR" b="1">
                <a:solidFill>
                  <a:schemeClr val="bg1"/>
                </a:solidFill>
                <a:latin typeface="Harrington" panose="04040505050A02020702" pitchFamily="82" charset="0"/>
              </a:rPr>
              <a:t> (« </a:t>
            </a:r>
            <a:r>
              <a:rPr lang="fr-FR" altLang="fr-FR" b="1" i="1">
                <a:solidFill>
                  <a:schemeClr val="bg1"/>
                </a:solidFill>
                <a:latin typeface="Harrington" panose="04040505050A02020702" pitchFamily="82" charset="0"/>
              </a:rPr>
              <a:t>L'Esprit d'extase</a:t>
            </a:r>
            <a:r>
              <a:rPr lang="fr-FR" altLang="fr-FR" b="1">
                <a:solidFill>
                  <a:schemeClr val="bg1"/>
                </a:solidFill>
                <a:latin typeface="Harrington" panose="04040505050A02020702" pitchFamily="82" charset="0"/>
              </a:rPr>
              <a:t> »), sensation ressentie au volant d'une Rolls-Royce.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pirit of Ecstasy, version agenouill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" t="4974" r="2126" b="30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6524625"/>
            <a:ext cx="9144000" cy="36988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Spirit of Ecstasy, version agenouillée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tubs-auto.fr/s/cc_images/cache_2416720014.jpg?t=13356859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6381750"/>
            <a:ext cx="9144000" cy="522288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Dernière version en date en 2011, la </a:t>
            </a:r>
            <a:r>
              <a:rPr lang="fr-FR" sz="1400" b="1" dirty="0" err="1">
                <a:solidFill>
                  <a:schemeClr val="tx1"/>
                </a:solidFill>
                <a:latin typeface="Harrington" pitchFamily="82" charset="0"/>
              </a:rPr>
              <a:t>flying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 lady ornant le prototype expérimental 102 EX, version électrique de la Rolls Royce </a:t>
            </a:r>
            <a:r>
              <a:rPr lang="fr-FR" sz="1400" b="1" dirty="0" err="1">
                <a:solidFill>
                  <a:schemeClr val="tx1"/>
                </a:solidFill>
                <a:latin typeface="Harrington" pitchFamily="82" charset="0"/>
              </a:rPr>
              <a:t>Phantom</a:t>
            </a:r>
            <a:r>
              <a:rPr lang="fr-FR" sz="1400" b="1" dirty="0">
                <a:solidFill>
                  <a:schemeClr val="tx1"/>
                </a:solidFill>
                <a:latin typeface="Harrington" pitchFamily="82" charset="0"/>
              </a:rPr>
              <a:t>. Ici, Spirit of Ecstasy est moulé en polycarbonate translucide, et éclairé en bleu 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photo-voiture.motorlegend.com/large/rolls-royce-autre-autre-656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6308725"/>
            <a:ext cx="9144000" cy="523875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b="1" dirty="0">
                <a:latin typeface="Harrington" pitchFamily="82" charset="0"/>
              </a:rPr>
              <a:t>Cette Rolls Royce </a:t>
            </a:r>
            <a:r>
              <a:rPr lang="fr-FR" sz="1400" b="1" dirty="0" err="1">
                <a:latin typeface="Harrington" pitchFamily="82" charset="0"/>
              </a:rPr>
              <a:t>Silver</a:t>
            </a:r>
            <a:r>
              <a:rPr lang="fr-FR" sz="1400" b="1" dirty="0">
                <a:latin typeface="Harrington" pitchFamily="82" charset="0"/>
              </a:rPr>
              <a:t> </a:t>
            </a:r>
            <a:r>
              <a:rPr lang="fr-FR" sz="1400" b="1" dirty="0" err="1">
                <a:latin typeface="Harrington" pitchFamily="82" charset="0"/>
              </a:rPr>
              <a:t>Ghost</a:t>
            </a:r>
            <a:r>
              <a:rPr lang="fr-FR" sz="1400" b="1" dirty="0">
                <a:latin typeface="Harrington" pitchFamily="82" charset="0"/>
              </a:rPr>
              <a:t> date de 1912. Elle a donc été l'une des toutes premières à arborer la mascotte créée par Charles </a:t>
            </a:r>
            <a:r>
              <a:rPr lang="fr-FR" sz="1400" b="1" dirty="0" err="1">
                <a:latin typeface="Harrington" pitchFamily="82" charset="0"/>
              </a:rPr>
              <a:t>Sykes</a:t>
            </a:r>
            <a:r>
              <a:rPr lang="fr-FR" sz="1400" b="1" dirty="0">
                <a:latin typeface="Harrington" pitchFamily="82" charset="0"/>
              </a:rPr>
              <a:t>. Notez l'accastillage complet et la galerie de toit de cette version « open drive limousine ».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File:1912 Rolls-Royce Silver Gho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6453188"/>
            <a:ext cx="9144000" cy="369887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Harrington" pitchFamily="82" charset="0"/>
              </a:rPr>
              <a:t>Une </a:t>
            </a:r>
            <a:r>
              <a:rPr lang="fr-FR" b="1" i="1" dirty="0">
                <a:latin typeface="Harrington" pitchFamily="82" charset="0"/>
              </a:rPr>
              <a:t>Rolls-Royce </a:t>
            </a:r>
            <a:r>
              <a:rPr lang="fr-FR" b="1" i="1" dirty="0" err="1">
                <a:latin typeface="Harrington" pitchFamily="82" charset="0"/>
              </a:rPr>
              <a:t>Silver</a:t>
            </a:r>
            <a:r>
              <a:rPr lang="fr-FR" b="1" i="1" dirty="0">
                <a:latin typeface="Harrington" pitchFamily="82" charset="0"/>
              </a:rPr>
              <a:t> </a:t>
            </a:r>
            <a:r>
              <a:rPr lang="fr-FR" b="1" i="1" dirty="0" err="1">
                <a:latin typeface="Harrington" pitchFamily="82" charset="0"/>
              </a:rPr>
              <a:t>Ghost</a:t>
            </a:r>
            <a:r>
              <a:rPr lang="fr-FR" b="1" dirty="0">
                <a:latin typeface="Harrington" pitchFamily="82" charset="0"/>
              </a:rPr>
              <a:t>, le chef-d’œuvre d'Henri Royce en 1906.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 Rolls Royce Wraith Rolls Royce Wraith 1939   1001ch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6524625"/>
            <a:ext cx="9144000" cy="36988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 err="1">
                <a:latin typeface="Harrington" pitchFamily="82" charset="0"/>
              </a:rPr>
              <a:t>Wraith</a:t>
            </a:r>
            <a:r>
              <a:rPr lang="fr-FR" b="1" dirty="0">
                <a:latin typeface="Harrington" pitchFamily="82" charset="0"/>
              </a:rPr>
              <a:t> est le nom du modèle sorti en 1939, un modèle devenu culte.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photo-voiture.motorlegend.com/large/rolls-royce-autre-autre-656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Harrington" panose="04040505050A02020702" pitchFamily="82" charset="0"/>
              </a:rPr>
              <a:t>Le radiateur de la Phantom </a:t>
            </a:r>
            <a:r>
              <a:rPr lang="fr-FR" sz="1400" b="1" dirty="0" err="1">
                <a:latin typeface="Harrington" panose="04040505050A02020702" pitchFamily="82" charset="0"/>
              </a:rPr>
              <a:t>Centenary</a:t>
            </a:r>
            <a:r>
              <a:rPr lang="fr-FR" sz="1400" b="1" dirty="0">
                <a:latin typeface="Harrington" panose="04040505050A02020702" pitchFamily="82" charset="0"/>
              </a:rPr>
              <a:t> </a:t>
            </a:r>
            <a:r>
              <a:rPr lang="fr-FR" sz="1400" b="1" dirty="0" smtClean="0">
                <a:latin typeface="Harrington" panose="04040505050A02020702" pitchFamily="82" charset="0"/>
              </a:rPr>
              <a:t>de 2004 est </a:t>
            </a:r>
            <a:r>
              <a:rPr lang="fr-FR" sz="1400" b="1" dirty="0">
                <a:latin typeface="Harrington" panose="04040505050A02020702" pitchFamily="82" charset="0"/>
              </a:rPr>
              <a:t>orné d'une mascotte particulièrement précieuse, puisqu'elle est réalisée en argent massif. Seuls 35 exemplaires de ce modèle anniversaire ont été proposés.</a:t>
            </a:r>
          </a:p>
        </p:txBody>
      </p:sp>
    </p:spTree>
    <p:extLst>
      <p:ext uri="{BB962C8B-B14F-4D97-AF65-F5344CB8AC3E}">
        <p14:creationId xmlns:p14="http://schemas.microsoft.com/office/powerpoint/2010/main" val="322138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925 Rolls-Royce Phantom 1 Jonckheere Coup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latin typeface="Harrington" pitchFamily="82" charset="0"/>
              </a:rPr>
              <a:t>Dans l’inconscient collectif, la Rolls-Royce est la reine des voitures. Non contente de coûter une fortune, elle se doit d’être hors norme et hors du temps.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6453188"/>
            <a:ext cx="9144000" cy="36988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b="1" dirty="0" err="1">
                <a:latin typeface="Harrington" pitchFamily="82" charset="0"/>
              </a:rPr>
              <a:t>Phantom</a:t>
            </a:r>
            <a:r>
              <a:rPr lang="fr-FR" b="1" dirty="0">
                <a:latin typeface="Harrington" pitchFamily="82" charset="0"/>
              </a:rPr>
              <a:t> </a:t>
            </a:r>
            <a:r>
              <a:rPr lang="fr-FR" b="1" dirty="0" err="1">
                <a:latin typeface="Harrington" pitchFamily="82" charset="0"/>
              </a:rPr>
              <a:t>Jonckeere</a:t>
            </a:r>
            <a:r>
              <a:rPr lang="fr-FR" b="1" dirty="0">
                <a:latin typeface="Harrington" pitchFamily="82" charset="0"/>
              </a:rPr>
              <a:t> coupé 1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3.bp.blogspot.com/-jEcVNuaKl4o/UUvaEPpXTlI/AAAAAAAACKQ/NZLjZKQ3G3s/s640/john-lennon-rolls-royce-phant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6524625"/>
            <a:ext cx="9144000" cy="36988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La Rolls-Royce de John Lennon au musée Pointe-à-</a:t>
            </a:r>
            <a:r>
              <a:rPr lang="fr-FR" b="1" dirty="0" err="1">
                <a:solidFill>
                  <a:schemeClr val="tx1"/>
                </a:solidFill>
                <a:latin typeface="Harrington" pitchFamily="82" charset="0"/>
              </a:rPr>
              <a:t>Callière</a:t>
            </a: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 de Montréal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a Rolls Royce de Freddie Mercury aux enchè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rgbClr val="00B0F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Garamond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0" y="6237288"/>
            <a:ext cx="9144000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Une Rolls </a:t>
            </a:r>
            <a:r>
              <a:rPr lang="fr-FR" sz="1600" b="1" dirty="0" err="1">
                <a:solidFill>
                  <a:schemeClr val="tx1"/>
                </a:solidFill>
                <a:latin typeface="Harrington" pitchFamily="82" charset="0"/>
              </a:rPr>
              <a:t>Silver</a:t>
            </a: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 </a:t>
            </a:r>
            <a:r>
              <a:rPr lang="fr-FR" sz="1600" b="1" dirty="0" err="1">
                <a:solidFill>
                  <a:schemeClr val="tx1"/>
                </a:solidFill>
                <a:latin typeface="Harrington" pitchFamily="82" charset="0"/>
              </a:rPr>
              <a:t>Shadow</a:t>
            </a: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 de légende en vente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La Rolls Royce de Freddie </a:t>
            </a:r>
            <a:r>
              <a:rPr lang="fr-FR" sz="1600" b="1" dirty="0" err="1">
                <a:solidFill>
                  <a:schemeClr val="tx1"/>
                </a:solidFill>
                <a:latin typeface="Harrington" pitchFamily="82" charset="0"/>
              </a:rPr>
              <a:t>Mercury</a:t>
            </a: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 aux enchères</a:t>
            </a:r>
          </a:p>
        </p:txBody>
      </p:sp>
      <p:pic>
        <p:nvPicPr>
          <p:cNvPr id="20485" name="Picture 10" descr="http://www.mosaicm.com/medias/images/90918202vendu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96975"/>
            <a:ext cx="9239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http://static2.7sur7.be/static/photo/2013/4/0/3/20130122225259/media_xll_54938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6308725"/>
            <a:ext cx="9144000" cy="58578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latin typeface="Harrington" pitchFamily="82" charset="0"/>
              </a:rPr>
              <a:t>La Rolls Royce de l'ex-footballeur star de Manchester United Eric Cantona, relookée par l'artiste du </a:t>
            </a:r>
            <a:r>
              <a:rPr lang="fr-FR" sz="1600" b="1" dirty="0" err="1">
                <a:latin typeface="Harrington" pitchFamily="82" charset="0"/>
              </a:rPr>
              <a:t>street</a:t>
            </a:r>
            <a:r>
              <a:rPr lang="fr-FR" sz="1600" b="1" dirty="0">
                <a:latin typeface="Harrington" pitchFamily="82" charset="0"/>
              </a:rPr>
              <a:t> art </a:t>
            </a:r>
            <a:r>
              <a:rPr lang="fr-FR" sz="1600" b="1" dirty="0" err="1">
                <a:latin typeface="Harrington" pitchFamily="82" charset="0"/>
              </a:rPr>
              <a:t>JonOne</a:t>
            </a:r>
            <a:r>
              <a:rPr lang="fr-FR" sz="1600" b="1" dirty="0">
                <a:latin typeface="Harrington" pitchFamily="82" charset="0"/>
              </a:rPr>
              <a:t>.</a:t>
            </a:r>
            <a:endParaRPr lang="fr-FR" sz="1600" dirty="0">
              <a:latin typeface="Harrington" pitchFamily="82" charset="0"/>
            </a:endParaRPr>
          </a:p>
        </p:txBody>
      </p:sp>
      <p:pic>
        <p:nvPicPr>
          <p:cNvPr id="21508" name="Picture 10" descr="http://www.mosaicm.com/medias/images/90918202vendu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981075"/>
            <a:ext cx="9239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http://www.jeuxvideo24.com/membres/blogs/images/683/462/1246215835_78232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6524625"/>
            <a:ext cx="9144000" cy="307975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b="1" dirty="0">
                <a:latin typeface="Harrington" pitchFamily="82" charset="0"/>
              </a:rPr>
              <a:t>La Rolls Royce de Michael Jackson transformée en limousine dont l’intérieur a été décoré par ses soins. </a:t>
            </a:r>
            <a:endParaRPr lang="fr-FR" sz="1600" b="1" dirty="0">
              <a:latin typeface="Harrington" pitchFamily="82" charset="0"/>
            </a:endParaRPr>
          </a:p>
        </p:txBody>
      </p:sp>
      <p:pic>
        <p:nvPicPr>
          <p:cNvPr id="22532" name="Picture 10" descr="http://www.mosaicm.com/medias/images/90918202vendu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125538"/>
            <a:ext cx="9239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avid Beckham et sa Rolls Roy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0" y="6453188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b="1">
                <a:latin typeface="Harrington" panose="04040505050A02020702" pitchFamily="82" charset="0"/>
              </a:rPr>
              <a:t>Le dimanche, David Beckham conduit le (très raffiné) dernier cabriolet Rolls Royce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a Rolls Royce Phantom III de 1937 (© Mike Renaut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6453188"/>
            <a:ext cx="9144000" cy="3698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James Bond - Rolls Royce </a:t>
            </a:r>
            <a:r>
              <a:rPr lang="fr-FR" b="1" dirty="0" err="1">
                <a:solidFill>
                  <a:schemeClr val="tx1"/>
                </a:solidFill>
                <a:latin typeface="Harrington" pitchFamily="82" charset="0"/>
              </a:rPr>
              <a:t>Phantom</a:t>
            </a: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 III - </a:t>
            </a:r>
            <a:r>
              <a:rPr lang="fr-FR" b="1" i="1" dirty="0" err="1">
                <a:solidFill>
                  <a:schemeClr val="tx1"/>
                </a:solidFill>
                <a:latin typeface="Harrington" pitchFamily="82" charset="0"/>
              </a:rPr>
              <a:t>Goldfinger</a:t>
            </a:r>
            <a:r>
              <a:rPr lang="fr-FR" b="1" dirty="0">
                <a:solidFill>
                  <a:schemeClr val="tx1"/>
                </a:solidFill>
                <a:latin typeface="Harrington" pitchFamily="82" charset="0"/>
              </a:rPr>
              <a:t> (1964)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James Bond : Les voitures de l'espion exposées au musée de Beauli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6524625"/>
            <a:ext cx="9144000" cy="3397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James bond avec la Rolls Royce </a:t>
            </a:r>
            <a:r>
              <a:rPr lang="fr-FR" sz="1600" b="1" dirty="0" err="1">
                <a:solidFill>
                  <a:schemeClr val="tx1"/>
                </a:solidFill>
                <a:latin typeface="Harrington" pitchFamily="82" charset="0"/>
              </a:rPr>
              <a:t>Silver</a:t>
            </a: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 </a:t>
            </a:r>
            <a:r>
              <a:rPr lang="fr-FR" sz="1600" b="1" dirty="0" err="1">
                <a:solidFill>
                  <a:schemeClr val="tx1"/>
                </a:solidFill>
                <a:latin typeface="Harrington" pitchFamily="82" charset="0"/>
              </a:rPr>
              <a:t>Shadow</a:t>
            </a:r>
            <a:r>
              <a:rPr lang="fr-FR" sz="1600" b="1" dirty="0">
                <a:solidFill>
                  <a:schemeClr val="tx1"/>
                </a:solidFill>
                <a:latin typeface="Harrington" pitchFamily="82" charset="0"/>
              </a:rPr>
              <a:t> II : les diamants sont éternels.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oneTexte 1"/>
          <p:cNvSpPr txBox="1">
            <a:spLocks noChangeArrowheads="1"/>
          </p:cNvSpPr>
          <p:nvPr/>
        </p:nvSpPr>
        <p:spPr bwMode="auto">
          <a:xfrm>
            <a:off x="1763688" y="5805264"/>
            <a:ext cx="51847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b="1" dirty="0">
                <a:latin typeface="Harrington" panose="04040505050A02020702" pitchFamily="82" charset="0"/>
              </a:rPr>
              <a:t>Les modèles récents de Rolls-Royce disposent d'un système qui permet de rétracter la statuette, lors du stationnement</a:t>
            </a:r>
            <a:endParaRPr lang="fr-FR" altLang="fr-FR" b="1" dirty="0">
              <a:latin typeface="Harrington" panose="04040505050A02020702" pitchFamily="82" charset="0"/>
            </a:endParaRPr>
          </a:p>
        </p:txBody>
      </p:sp>
      <p:pic>
        <p:nvPicPr>
          <p:cNvPr id="26627" name="Picture 2" descr="voiture, rolls royce, anglais, angleterre, Spirit of Ecstasy, RR, Londres, Reine, Angleterre, BMW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760640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rolls-roycemotorcars.com/media/210627/wraith_launch_d.jpg?13680456109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716016" y="0"/>
            <a:ext cx="4248472" cy="65556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Fin</a:t>
            </a:r>
            <a:endParaRPr lang="fr-FR" sz="4400" b="1" dirty="0">
              <a:ln w="28575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 smtClean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300" dirty="0" smtClean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Création</a:t>
            </a:r>
            <a:endParaRPr lang="fr-FR" sz="4000" b="1" spc="300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300" dirty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Josiane </a:t>
            </a:r>
            <a:r>
              <a:rPr lang="fr-FR" sz="4000" b="1" spc="300" dirty="0" smtClean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Lin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 smtClean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 smtClean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b="1" spc="300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i="1" spc="300" dirty="0" smtClean="0">
                <a:ln w="19050">
                  <a:solidFill>
                    <a:srgbClr val="002060"/>
                  </a:solidFill>
                </a:ln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Images de net</a:t>
            </a:r>
            <a:endParaRPr lang="fr-FR" sz="2800" b="1" i="1" spc="300" dirty="0">
              <a:ln w="19050">
                <a:solidFill>
                  <a:srgbClr val="002060"/>
                </a:solidFill>
              </a:ln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490</Words>
  <Application>Microsoft Office PowerPoint</Application>
  <PresentationFormat>Affichage à l'écran (4:3)</PresentationFormat>
  <Paragraphs>57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3" baseType="lpstr">
      <vt:lpstr>Aharoni</vt:lpstr>
      <vt:lpstr>Algerian</vt:lpstr>
      <vt:lpstr>Arial</vt:lpstr>
      <vt:lpstr>Calibri</vt:lpstr>
      <vt:lpstr>Garamond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JOSIANELIN</dc:creator>
  <cp:lastModifiedBy>josiane</cp:lastModifiedBy>
  <cp:revision>23</cp:revision>
  <dcterms:created xsi:type="dcterms:W3CDTF">2013-04-01T14:11:52Z</dcterms:created>
  <dcterms:modified xsi:type="dcterms:W3CDTF">2016-07-18T09:56:45Z</dcterms:modified>
</cp:coreProperties>
</file>