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6" r:id="rId2"/>
    <p:sldId id="258" r:id="rId3"/>
    <p:sldId id="302" r:id="rId4"/>
    <p:sldId id="257" r:id="rId5"/>
    <p:sldId id="295" r:id="rId6"/>
    <p:sldId id="259" r:id="rId7"/>
    <p:sldId id="260" r:id="rId8"/>
    <p:sldId id="261" r:id="rId9"/>
    <p:sldId id="301" r:id="rId10"/>
    <p:sldId id="298" r:id="rId11"/>
    <p:sldId id="296" r:id="rId12"/>
    <p:sldId id="269" r:id="rId13"/>
    <p:sldId id="271" r:id="rId14"/>
    <p:sldId id="267" r:id="rId15"/>
    <p:sldId id="297" r:id="rId16"/>
    <p:sldId id="299" r:id="rId17"/>
    <p:sldId id="292" r:id="rId18"/>
    <p:sldId id="264" r:id="rId19"/>
    <p:sldId id="300" r:id="rId20"/>
    <p:sldId id="266" r:id="rId21"/>
    <p:sldId id="262" r:id="rId22"/>
    <p:sldId id="285" r:id="rId23"/>
    <p:sldId id="316" r:id="rId24"/>
    <p:sldId id="310" r:id="rId25"/>
    <p:sldId id="272" r:id="rId26"/>
    <p:sldId id="311" r:id="rId27"/>
    <p:sldId id="274" r:id="rId28"/>
    <p:sldId id="312" r:id="rId29"/>
    <p:sldId id="276" r:id="rId30"/>
    <p:sldId id="273" r:id="rId31"/>
    <p:sldId id="275" r:id="rId32"/>
    <p:sldId id="303" r:id="rId33"/>
    <p:sldId id="278" r:id="rId34"/>
    <p:sldId id="280" r:id="rId35"/>
    <p:sldId id="306" r:id="rId36"/>
    <p:sldId id="281" r:id="rId37"/>
    <p:sldId id="308" r:id="rId38"/>
    <p:sldId id="283" r:id="rId39"/>
    <p:sldId id="282" r:id="rId40"/>
    <p:sldId id="284" r:id="rId41"/>
    <p:sldId id="286" r:id="rId42"/>
    <p:sldId id="288" r:id="rId43"/>
    <p:sldId id="289" r:id="rId44"/>
    <p:sldId id="291" r:id="rId45"/>
    <p:sldId id="277" r:id="rId46"/>
    <p:sldId id="305" r:id="rId47"/>
    <p:sldId id="314" r:id="rId48"/>
    <p:sldId id="293" r:id="rId49"/>
    <p:sldId id="268" r:id="rId50"/>
    <p:sldId id="315" r:id="rId51"/>
    <p:sldId id="317" r:id="rId52"/>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dW5quvwQrIkEe5Z3SnQMQ" hashData="R79BDMUc5ZLiE5JC3VsDG7+Cwg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61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2" d="100"/>
          <a:sy n="82" d="100"/>
        </p:scale>
        <p:origin x="-758" y="-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0E9572-178B-443F-8B84-A922C4B054DA}" type="datetimeFigureOut">
              <a:rPr lang="fr-FR" smtClean="0"/>
              <a:pPr/>
              <a:t>19/07/2016</a:t>
            </a:fld>
            <a:endParaRPr lang="fr-FR" dirty="0"/>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E04DA0-8F1B-41FB-BCA4-C6E62CA73D83}" type="slidenum">
              <a:rPr lang="fr-FR" smtClean="0"/>
              <a:pPr/>
              <a:t>‹N°›</a:t>
            </a:fld>
            <a:endParaRPr lang="fr-FR"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5EE04DA0-8F1B-41FB-BCA4-C6E62CA73D83}" type="slidenum">
              <a:rPr lang="fr-FR" smtClean="0"/>
              <a:pPr/>
              <a:t>9</a:t>
            </a:fld>
            <a:endParaRPr lang="fr-F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CC948B0E-87AE-409E-8D63-8A524E737C41}" type="datetimeFigureOut">
              <a:rPr lang="fr-FR" smtClean="0"/>
              <a:pPr/>
              <a:t>19/07/2016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2ECCE3AA-BAA7-45B4-964F-28BB82094E21}" type="slidenum">
              <a:rPr lang="fr-FR" smtClean="0"/>
              <a:pPr/>
              <a:t>‹N°›</a:t>
            </a:fld>
            <a:endParaRPr lang="fr-F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C948B0E-87AE-409E-8D63-8A524E737C41}" type="datetimeFigureOut">
              <a:rPr lang="fr-FR" smtClean="0"/>
              <a:pPr/>
              <a:t>19/07/2016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2ECCE3AA-BAA7-45B4-964F-28BB82094E21}" type="slidenum">
              <a:rPr lang="fr-FR" smtClean="0"/>
              <a:pPr/>
              <a:t>‹N°›</a:t>
            </a:fld>
            <a:endParaRPr lang="fr-F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CC948B0E-87AE-409E-8D63-8A524E737C41}" type="datetimeFigureOut">
              <a:rPr lang="fr-FR" smtClean="0"/>
              <a:pPr/>
              <a:t>19/07/2016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2ECCE3AA-BAA7-45B4-964F-28BB82094E21}" type="slidenum">
              <a:rPr lang="fr-FR" smtClean="0"/>
              <a:pPr/>
              <a:t>‹N°›</a:t>
            </a:fld>
            <a:endParaRPr lang="fr-F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C948B0E-87AE-409E-8D63-8A524E737C41}" type="datetimeFigureOut">
              <a:rPr lang="fr-FR" smtClean="0"/>
              <a:pPr/>
              <a:t>19/07/2016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2ECCE3AA-BAA7-45B4-964F-28BB82094E21}" type="slidenum">
              <a:rPr lang="fr-FR" smtClean="0"/>
              <a:pPr/>
              <a:t>‹N°›</a:t>
            </a:fld>
            <a:endParaRPr lang="fr-F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C948B0E-87AE-409E-8D63-8A524E737C41}" type="datetimeFigureOut">
              <a:rPr lang="fr-FR" smtClean="0"/>
              <a:pPr/>
              <a:t>19/07/2016</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2ECCE3AA-BAA7-45B4-964F-28BB82094E21}" type="slidenum">
              <a:rPr lang="fr-FR" smtClean="0"/>
              <a:pPr/>
              <a:t>‹N°›</a:t>
            </a:fld>
            <a:endParaRPr lang="fr-F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CC948B0E-87AE-409E-8D63-8A524E737C41}" type="datetimeFigureOut">
              <a:rPr lang="fr-FR" smtClean="0"/>
              <a:pPr/>
              <a:t>19/07/2016</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2ECCE3AA-BAA7-45B4-964F-28BB82094E21}" type="slidenum">
              <a:rPr lang="fr-FR" smtClean="0"/>
              <a:pPr/>
              <a:t>‹N°›</a:t>
            </a:fld>
            <a:endParaRPr lang="fr-F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C948B0E-87AE-409E-8D63-8A524E737C41}" type="datetimeFigureOut">
              <a:rPr lang="fr-FR" smtClean="0"/>
              <a:pPr/>
              <a:t>19/07/2016</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2ECCE3AA-BAA7-45B4-964F-28BB82094E21}" type="slidenum">
              <a:rPr lang="fr-FR" smtClean="0"/>
              <a:pPr/>
              <a:t>‹N°›</a:t>
            </a:fld>
            <a:endParaRPr lang="fr-F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CC948B0E-87AE-409E-8D63-8A524E737C41}" type="datetimeFigureOut">
              <a:rPr lang="fr-FR" smtClean="0"/>
              <a:pPr/>
              <a:t>19/07/2016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2ECCE3AA-BAA7-45B4-964F-28BB82094E21}" type="slidenum">
              <a:rPr lang="fr-FR" smtClean="0"/>
              <a:pPr/>
              <a:t>‹N°›</a:t>
            </a:fld>
            <a:endParaRPr lang="fr-F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CC948B0E-87AE-409E-8D63-8A524E737C41}" type="datetimeFigureOut">
              <a:rPr lang="fr-FR" smtClean="0"/>
              <a:pPr/>
              <a:t>19/07/2016</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2ECCE3AA-BAA7-45B4-964F-28BB82094E21}" type="slidenum">
              <a:rPr lang="fr-FR" smtClean="0"/>
              <a:pPr/>
              <a:t>‹N°›</a:t>
            </a:fld>
            <a:endParaRPr lang="fr-F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C948B0E-87AE-409E-8D63-8A524E737C41}" type="datetimeFigureOut">
              <a:rPr lang="fr-FR" smtClean="0"/>
              <a:pPr/>
              <a:t>19/07/2016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2ECCE3AA-BAA7-45B4-964F-28BB82094E21}" type="slidenum">
              <a:rPr lang="fr-FR" smtClean="0"/>
              <a:pPr/>
              <a:t>‹N°›</a:t>
            </a:fld>
            <a:endParaRPr lang="fr-F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C948B0E-87AE-409E-8D63-8A524E737C41}" type="datetimeFigureOut">
              <a:rPr lang="fr-FR" smtClean="0"/>
              <a:pPr/>
              <a:t>19/07/2016</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2ECCE3AA-BAA7-45B4-964F-28BB82094E21}" type="slidenum">
              <a:rPr lang="fr-FR" smtClean="0"/>
              <a:pPr/>
              <a:t>‹N°›</a:t>
            </a:fld>
            <a:endParaRPr lang="fr-F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948B0E-87AE-409E-8D63-8A524E737C41}" type="datetimeFigureOut">
              <a:rPr lang="fr-FR" smtClean="0"/>
              <a:pPr/>
              <a:t>19/07/2016</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CCE3AA-BAA7-45B4-964F-28BB82094E21}" type="slidenum">
              <a:rPr lang="fr-FR" smtClean="0"/>
              <a:pPr/>
              <a:t>‹N°›</a:t>
            </a:fld>
            <a:endParaRPr lang="fr-F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6.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3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5" Type="http://schemas.openxmlformats.org/officeDocument/2006/relationships/image" Target="../media/image62.jpeg"/><Relationship Id="rId4" Type="http://schemas.openxmlformats.org/officeDocument/2006/relationships/image" Target="../media/image61.jpeg"/></Relationships>
</file>

<file path=ppt/slides/_rels/slide4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48.jpeg"/><Relationship Id="rId1" Type="http://schemas.openxmlformats.org/officeDocument/2006/relationships/slideLayout" Target="../slideLayouts/slideLayout7.xml"/><Relationship Id="rId6" Type="http://schemas.openxmlformats.org/officeDocument/2006/relationships/image" Target="../media/image69.jpeg"/><Relationship Id="rId5" Type="http://schemas.openxmlformats.org/officeDocument/2006/relationships/image" Target="../media/image68.jpeg"/><Relationship Id="rId4" Type="http://schemas.openxmlformats.org/officeDocument/2006/relationships/image" Target="../media/image67.jpeg"/></Relationships>
</file>

<file path=ppt/slides/_rels/slide4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7.xml"/><Relationship Id="rId5" Type="http://schemas.openxmlformats.org/officeDocument/2006/relationships/image" Target="../media/image82.jpeg"/><Relationship Id="rId4" Type="http://schemas.openxmlformats.org/officeDocument/2006/relationships/image" Target="../media/image81.jpeg"/></Relationships>
</file>

<file path=ppt/slides/_rels/slide5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84.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Essai\Desktop\papillons\Image1.jpg"/>
          <p:cNvPicPr>
            <a:picLocks noChangeAspect="1" noChangeArrowheads="1"/>
          </p:cNvPicPr>
          <p:nvPr/>
        </p:nvPicPr>
        <p:blipFill>
          <a:blip r:embed="rId3"/>
          <a:srcRect t="1815" b="12842"/>
          <a:stretch>
            <a:fillRect/>
          </a:stretch>
        </p:blipFill>
        <p:spPr bwMode="auto">
          <a:xfrm>
            <a:off x="0" y="-54000"/>
            <a:ext cx="9144000" cy="6912000"/>
          </a:xfrm>
          <a:prstGeom prst="rect">
            <a:avLst/>
          </a:prstGeom>
          <a:noFill/>
        </p:spPr>
      </p:pic>
      <p:sp>
        <p:nvSpPr>
          <p:cNvPr id="3" name="Rectangle 2"/>
          <p:cNvSpPr/>
          <p:nvPr/>
        </p:nvSpPr>
        <p:spPr>
          <a:xfrm>
            <a:off x="785786" y="1428736"/>
            <a:ext cx="4572000" cy="1107996"/>
          </a:xfrm>
          <a:prstGeom prst="rect">
            <a:avLst/>
          </a:prstGeom>
        </p:spPr>
        <p:txBody>
          <a:bodyPr>
            <a:spAutoFit/>
          </a:bodyPr>
          <a:lstStyle/>
          <a:p>
            <a:r>
              <a:rPr lang="fr-FR" sz="1600" dirty="0" smtClean="0">
                <a:latin typeface="Comic Sans MS" pitchFamily="66" charset="0"/>
              </a:rPr>
              <a:t>Même pour le simple envol</a:t>
            </a:r>
          </a:p>
          <a:p>
            <a:r>
              <a:rPr lang="fr-FR" sz="1600" dirty="0" smtClean="0">
                <a:latin typeface="Comic Sans MS" pitchFamily="66" charset="0"/>
              </a:rPr>
              <a:t> d’un papillon tout le ciel</a:t>
            </a:r>
          </a:p>
          <a:p>
            <a:r>
              <a:rPr lang="fr-FR" sz="1600" dirty="0" smtClean="0">
                <a:latin typeface="Comic Sans MS" pitchFamily="66" charset="0"/>
              </a:rPr>
              <a:t> est nécessaire.</a:t>
            </a:r>
            <a:r>
              <a:rPr lang="fr-FR" dirty="0" smtClean="0">
                <a:latin typeface="Andy" pitchFamily="66" charset="0"/>
              </a:rPr>
              <a:t/>
            </a:r>
            <a:br>
              <a:rPr lang="fr-FR" dirty="0" smtClean="0">
                <a:latin typeface="Andy" pitchFamily="66" charset="0"/>
              </a:rPr>
            </a:br>
            <a:r>
              <a:rPr lang="fr-FR" dirty="0" smtClean="0">
                <a:latin typeface="Andy" pitchFamily="66" charset="0"/>
              </a:rPr>
              <a:t>                       </a:t>
            </a:r>
            <a:r>
              <a:rPr lang="fr-FR" sz="1600" dirty="0" smtClean="0">
                <a:latin typeface="Andy" pitchFamily="66" charset="0"/>
              </a:rPr>
              <a:t>Paul Claudel</a:t>
            </a:r>
            <a:endParaRPr lang="fr-FR" sz="1600" dirty="0"/>
          </a:p>
        </p:txBody>
      </p:sp>
      <p:pic>
        <p:nvPicPr>
          <p:cNvPr id="4" name="Picture 6" descr="papillons-46"/>
          <p:cNvPicPr>
            <a:picLocks noChangeAspect="1" noChangeArrowheads="1" noCrop="1"/>
          </p:cNvPicPr>
          <p:nvPr/>
        </p:nvPicPr>
        <p:blipFill>
          <a:blip r:embed="rId4"/>
          <a:srcRect/>
          <a:stretch>
            <a:fillRect/>
          </a:stretch>
        </p:blipFill>
        <p:spPr bwMode="auto">
          <a:xfrm>
            <a:off x="6786578" y="5451475"/>
            <a:ext cx="1662113" cy="1406525"/>
          </a:xfrm>
          <a:prstGeom prst="rect">
            <a:avLst/>
          </a:prstGeom>
          <a:noFill/>
        </p:spPr>
      </p:pic>
      <p:sp>
        <p:nvSpPr>
          <p:cNvPr id="6" name="Rectangle 5"/>
          <p:cNvSpPr/>
          <p:nvPr/>
        </p:nvSpPr>
        <p:spPr>
          <a:xfrm>
            <a:off x="5286380" y="6286520"/>
            <a:ext cx="1034257" cy="400110"/>
          </a:xfrm>
          <a:prstGeom prst="rect">
            <a:avLst/>
          </a:prstGeom>
        </p:spPr>
        <p:txBody>
          <a:bodyPr wrap="none">
            <a:spAutoFit/>
          </a:bodyPr>
          <a:lstStyle/>
          <a:p>
            <a:r>
              <a:rPr lang="fr-FR" sz="2000" b="1" dirty="0" smtClean="0">
                <a:latin typeface="Comic Sans MS" pitchFamily="66" charset="0"/>
              </a:rPr>
              <a:t>Manuel</a:t>
            </a:r>
            <a:endParaRPr lang="fr-FR" sz="2000" b="1" dirty="0"/>
          </a:p>
        </p:txBody>
      </p:sp>
      <p:sp>
        <p:nvSpPr>
          <p:cNvPr id="7" name="Titre 6"/>
          <p:cNvSpPr>
            <a:spLocks noGrp="1"/>
          </p:cNvSpPr>
          <p:nvPr>
            <p:ph type="title"/>
          </p:nvPr>
        </p:nvSpPr>
        <p:spPr>
          <a:xfrm>
            <a:off x="1643042" y="357166"/>
            <a:ext cx="8229600" cy="1143000"/>
          </a:xfrm>
        </p:spPr>
        <p:txBody>
          <a:bodyPr>
            <a:normAutofit/>
          </a:bodyPr>
          <a:lstStyle/>
          <a:p>
            <a:r>
              <a:rPr lang="fr-FR" sz="3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Flubber" pitchFamily="2" charset="0"/>
              </a:rPr>
              <a:t>Quelques papillons</a:t>
            </a:r>
            <a:br>
              <a:rPr lang="fr-FR" sz="3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Flubber" pitchFamily="2" charset="0"/>
              </a:rPr>
            </a:br>
            <a:r>
              <a:rPr lang="fr-FR" sz="3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Flubber" pitchFamily="2" charset="0"/>
              </a:rPr>
              <a:t> de France</a:t>
            </a:r>
            <a:endParaRPr lang="fr-FR" sz="32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Flubber" pitchFamily="2" charset="0"/>
            </a:endParaRPr>
          </a:p>
        </p:txBody>
      </p:sp>
    </p:spTree>
  </p:cSld>
  <p:clrMapOvr>
    <a:masterClrMapping/>
  </p:clrMapOvr>
  <p:transition>
    <p:sndAc>
      <p:stSnd loop="1">
        <p:snd r:embed="rId2" name="Pierre Nicolas La Chasse aux papillon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Essai\Desktop\papillons\Image2.jpg"/>
          <p:cNvPicPr>
            <a:picLocks noChangeAspect="1" noChangeArrowheads="1"/>
          </p:cNvPicPr>
          <p:nvPr/>
        </p:nvPicPr>
        <p:blipFill>
          <a:blip r:embed="rId2"/>
          <a:srcRect l="781" t="1038" r="3100" b="2389"/>
          <a:stretch>
            <a:fillRect/>
          </a:stretch>
        </p:blipFill>
        <p:spPr bwMode="auto">
          <a:xfrm>
            <a:off x="0" y="0"/>
            <a:ext cx="9144000" cy="6912000"/>
          </a:xfrm>
          <a:prstGeom prst="rect">
            <a:avLst/>
          </a:prstGeom>
          <a:noFill/>
        </p:spPr>
      </p:pic>
      <p:sp>
        <p:nvSpPr>
          <p:cNvPr id="3" name="Rectangle 2"/>
          <p:cNvSpPr/>
          <p:nvPr/>
        </p:nvSpPr>
        <p:spPr>
          <a:xfrm>
            <a:off x="1000100" y="857232"/>
            <a:ext cx="2530052" cy="369332"/>
          </a:xfrm>
          <a:prstGeom prst="rect">
            <a:avLst/>
          </a:prstGeom>
        </p:spPr>
        <p:txBody>
          <a:bodyPr wrap="none">
            <a:spAutoFit/>
          </a:bodyPr>
          <a:lstStyle/>
          <a:p>
            <a:r>
              <a:rPr lang="fr-FR" dirty="0" smtClean="0">
                <a:latin typeface="Comic Sans MS" pitchFamily="66" charset="0"/>
              </a:rPr>
              <a:t>Le silène</a:t>
            </a:r>
            <a:r>
              <a:rPr lang="fr-FR" i="1" dirty="0" smtClean="0"/>
              <a:t> Brintesia circe</a:t>
            </a:r>
            <a:r>
              <a:rPr lang="fr-FR" dirty="0" smtClean="0"/>
              <a:t> </a:t>
            </a:r>
            <a:endParaRPr lang="fr-FR" dirty="0">
              <a:latin typeface="Comic Sans MS" pitchFamily="66" charset="0"/>
            </a:endParaRPr>
          </a:p>
        </p:txBody>
      </p:sp>
      <p:sp>
        <p:nvSpPr>
          <p:cNvPr id="4" name="Rectangle 3"/>
          <p:cNvSpPr/>
          <p:nvPr/>
        </p:nvSpPr>
        <p:spPr>
          <a:xfrm>
            <a:off x="4929190" y="4786322"/>
            <a:ext cx="3857620" cy="1600438"/>
          </a:xfrm>
          <a:prstGeom prst="rect">
            <a:avLst/>
          </a:prstGeom>
        </p:spPr>
        <p:txBody>
          <a:bodyPr wrap="square">
            <a:spAutoFit/>
          </a:bodyPr>
          <a:lstStyle/>
          <a:p>
            <a:r>
              <a:rPr lang="fr-FR" sz="1400" dirty="0" smtClean="0">
                <a:latin typeface="Comic Sans MS" pitchFamily="66" charset="0"/>
              </a:rPr>
              <a:t>Le Silène est présent dans la majorité des départements de la France métropolitaine, il n'est absent que des départements de Bretagne, du littoral de la Manche, de la mer du Nord et de leurs départements limitrophes, tout le nord, Île-de-France inclus</a:t>
            </a:r>
            <a:endParaRPr lang="fr-FR" sz="1400" dirty="0">
              <a:latin typeface="Comic Sans MS" pitchFamily="66" charset="0"/>
            </a:endParaRPr>
          </a:p>
        </p:txBody>
      </p:sp>
      <p:sp>
        <p:nvSpPr>
          <p:cNvPr id="5" name="Rectangle 4"/>
          <p:cNvSpPr/>
          <p:nvPr/>
        </p:nvSpPr>
        <p:spPr>
          <a:xfrm>
            <a:off x="714348" y="6143644"/>
            <a:ext cx="3230372" cy="369332"/>
          </a:xfrm>
          <a:prstGeom prst="rect">
            <a:avLst/>
          </a:prstGeom>
        </p:spPr>
        <p:txBody>
          <a:bodyPr wrap="none">
            <a:spAutoFit/>
          </a:bodyPr>
          <a:lstStyle/>
          <a:p>
            <a:r>
              <a:rPr lang="fr-FR" i="1" dirty="0" smtClean="0"/>
              <a:t>réside dans des lieux herbus secs</a:t>
            </a:r>
            <a:endParaRPr lang="fr-FR" i="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Essai\Desktop\papillons\Image3.jpg"/>
          <p:cNvPicPr>
            <a:picLocks noChangeAspect="1" noChangeArrowheads="1"/>
          </p:cNvPicPr>
          <p:nvPr/>
        </p:nvPicPr>
        <p:blipFill>
          <a:blip r:embed="rId2">
            <a:lum contrast="10000"/>
          </a:blip>
          <a:srcRect l="738" t="1285" r="2266" b="1285"/>
          <a:stretch>
            <a:fillRect/>
          </a:stretch>
        </p:blipFill>
        <p:spPr bwMode="auto">
          <a:xfrm>
            <a:off x="0" y="-54000"/>
            <a:ext cx="9144000" cy="6912000"/>
          </a:xfrm>
          <a:prstGeom prst="rect">
            <a:avLst/>
          </a:prstGeom>
          <a:noFill/>
        </p:spPr>
      </p:pic>
      <p:sp>
        <p:nvSpPr>
          <p:cNvPr id="3" name="Rectangle 2"/>
          <p:cNvSpPr/>
          <p:nvPr/>
        </p:nvSpPr>
        <p:spPr>
          <a:xfrm>
            <a:off x="4286248" y="928670"/>
            <a:ext cx="4572000" cy="646331"/>
          </a:xfrm>
          <a:prstGeom prst="rect">
            <a:avLst/>
          </a:prstGeom>
        </p:spPr>
        <p:txBody>
          <a:bodyPr>
            <a:spAutoFit/>
          </a:bodyPr>
          <a:lstStyle/>
          <a:p>
            <a:r>
              <a:rPr lang="fr-FR" dirty="0" smtClean="0">
                <a:solidFill>
                  <a:schemeClr val="bg1"/>
                </a:solidFill>
                <a:latin typeface="Comic Sans MS" pitchFamily="66" charset="0"/>
              </a:rPr>
              <a:t>Le Moro sphinx ou</a:t>
            </a:r>
          </a:p>
          <a:p>
            <a:r>
              <a:rPr lang="fr-FR" dirty="0" smtClean="0">
                <a:solidFill>
                  <a:schemeClr val="bg1"/>
                </a:solidFill>
                <a:latin typeface="Comic Sans MS" pitchFamily="66" charset="0"/>
              </a:rPr>
              <a:t> papillon colibri</a:t>
            </a:r>
            <a:endParaRPr lang="fr-FR" dirty="0"/>
          </a:p>
        </p:txBody>
      </p:sp>
      <p:sp>
        <p:nvSpPr>
          <p:cNvPr id="4" name="Rectangle 3"/>
          <p:cNvSpPr/>
          <p:nvPr/>
        </p:nvSpPr>
        <p:spPr>
          <a:xfrm>
            <a:off x="857224" y="5143512"/>
            <a:ext cx="6715172" cy="738664"/>
          </a:xfrm>
          <a:prstGeom prst="rect">
            <a:avLst/>
          </a:prstGeom>
        </p:spPr>
        <p:txBody>
          <a:bodyPr wrap="square">
            <a:spAutoFit/>
          </a:bodyPr>
          <a:lstStyle/>
          <a:p>
            <a:r>
              <a:rPr lang="fr-FR" sz="1400" dirty="0" smtClean="0">
                <a:solidFill>
                  <a:schemeClr val="bg1"/>
                </a:solidFill>
                <a:latin typeface="Comic Sans MS" pitchFamily="66" charset="0"/>
              </a:rPr>
              <a:t>Sa longue trompe lui permet de butiner les fleurs en vol stationnaire. Il butine généralement le nectar des fleurs que les autres insectes ne peuvent atteindre. ces lieux de prédilections: jardins, près, buissons</a:t>
            </a:r>
            <a:endParaRPr lang="fr-FR" sz="1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Essai\Desktop\papillons\Image4.jpg"/>
          <p:cNvPicPr>
            <a:picLocks noChangeAspect="1" noChangeArrowheads="1"/>
          </p:cNvPicPr>
          <p:nvPr/>
        </p:nvPicPr>
        <p:blipFill>
          <a:blip r:embed="rId2"/>
          <a:srcRect l="484" t="3231" r="1474" b="974"/>
          <a:stretch>
            <a:fillRect/>
          </a:stretch>
        </p:blipFill>
        <p:spPr bwMode="auto">
          <a:xfrm>
            <a:off x="0" y="0"/>
            <a:ext cx="9144000" cy="6858000"/>
          </a:xfrm>
          <a:prstGeom prst="rect">
            <a:avLst/>
          </a:prstGeom>
          <a:noFill/>
        </p:spPr>
      </p:pic>
      <p:sp>
        <p:nvSpPr>
          <p:cNvPr id="3" name="Rectangle 2"/>
          <p:cNvSpPr/>
          <p:nvPr/>
        </p:nvSpPr>
        <p:spPr>
          <a:xfrm>
            <a:off x="785786" y="785794"/>
            <a:ext cx="4572000" cy="646331"/>
          </a:xfrm>
          <a:prstGeom prst="rect">
            <a:avLst/>
          </a:prstGeom>
        </p:spPr>
        <p:txBody>
          <a:bodyPr>
            <a:spAutoFit/>
          </a:bodyPr>
          <a:lstStyle/>
          <a:p>
            <a:r>
              <a:rPr lang="fr-FR" b="1" dirty="0" smtClean="0">
                <a:latin typeface="Comic Sans MS" pitchFamily="66" charset="0"/>
              </a:rPr>
              <a:t>Le CUIVRÉ DE LA VERGE D'OR</a:t>
            </a:r>
          </a:p>
          <a:p>
            <a:r>
              <a:rPr lang="fr-FR" dirty="0" smtClean="0">
                <a:latin typeface="Comic Sans MS" pitchFamily="66" charset="0"/>
              </a:rPr>
              <a:t>ou </a:t>
            </a:r>
            <a:r>
              <a:rPr lang="fr-FR" b="1" dirty="0" smtClean="0">
                <a:latin typeface="Comic Sans MS" pitchFamily="66" charset="0"/>
              </a:rPr>
              <a:t>Cuivré satiné (femelle)</a:t>
            </a:r>
            <a:endParaRPr lang="fr-FR" b="1" dirty="0">
              <a:latin typeface="Comic Sans MS" pitchFamily="66" charset="0"/>
            </a:endParaRPr>
          </a:p>
        </p:txBody>
      </p:sp>
      <p:sp>
        <p:nvSpPr>
          <p:cNvPr id="4" name="Rectangle 3"/>
          <p:cNvSpPr/>
          <p:nvPr/>
        </p:nvSpPr>
        <p:spPr>
          <a:xfrm>
            <a:off x="4929190" y="3857628"/>
            <a:ext cx="4572000" cy="646331"/>
          </a:xfrm>
          <a:prstGeom prst="rect">
            <a:avLst/>
          </a:prstGeom>
        </p:spPr>
        <p:txBody>
          <a:bodyPr>
            <a:spAutoFit/>
          </a:bodyPr>
          <a:lstStyle/>
          <a:p>
            <a:r>
              <a:rPr lang="fr-FR" dirty="0" smtClean="0">
                <a:solidFill>
                  <a:schemeClr val="bg1"/>
                </a:solidFill>
                <a:latin typeface="Comic Sans MS" pitchFamily="66" charset="0"/>
              </a:rPr>
              <a:t>revers avec les points blancs</a:t>
            </a:r>
          </a:p>
          <a:p>
            <a:r>
              <a:rPr lang="fr-FR" dirty="0" smtClean="0">
                <a:solidFill>
                  <a:schemeClr val="bg1"/>
                </a:solidFill>
                <a:latin typeface="Comic Sans MS" pitchFamily="66" charset="0"/>
              </a:rPr>
              <a:t> caractéristiques</a:t>
            </a:r>
            <a:endParaRPr lang="fr-FR" dirty="0">
              <a:solidFill>
                <a:schemeClr val="bg1"/>
              </a:solidFill>
              <a:latin typeface="Comic Sans MS" pitchFamily="66" charset="0"/>
            </a:endParaRPr>
          </a:p>
        </p:txBody>
      </p:sp>
      <p:sp>
        <p:nvSpPr>
          <p:cNvPr id="5" name="Rectangle 4"/>
          <p:cNvSpPr/>
          <p:nvPr/>
        </p:nvSpPr>
        <p:spPr>
          <a:xfrm>
            <a:off x="1000100" y="5500702"/>
            <a:ext cx="4572000" cy="523220"/>
          </a:xfrm>
          <a:prstGeom prst="rect">
            <a:avLst/>
          </a:prstGeom>
        </p:spPr>
        <p:txBody>
          <a:bodyPr>
            <a:spAutoFit/>
          </a:bodyPr>
          <a:lstStyle/>
          <a:p>
            <a:r>
              <a:rPr lang="fr-FR" sz="1400" dirty="0" smtClean="0">
                <a:solidFill>
                  <a:schemeClr val="bg1"/>
                </a:solidFill>
                <a:latin typeface="Comic Sans MS" pitchFamily="66" charset="0"/>
              </a:rPr>
              <a:t>Présent dans toute la France métropolitaine depuis le paléolithique</a:t>
            </a:r>
            <a:endParaRPr lang="fr-FR" sz="1400" dirty="0">
              <a:solidFill>
                <a:schemeClr val="bg1"/>
              </a:solidFill>
              <a:latin typeface="Comic Sans MS" pitchFamily="66" charset="0"/>
            </a:endParaRPr>
          </a:p>
        </p:txBody>
      </p:sp>
      <p:sp>
        <p:nvSpPr>
          <p:cNvPr id="6" name="Rectangle 5"/>
          <p:cNvSpPr/>
          <p:nvPr/>
        </p:nvSpPr>
        <p:spPr>
          <a:xfrm>
            <a:off x="2143108" y="6072206"/>
            <a:ext cx="5643570" cy="307777"/>
          </a:xfrm>
          <a:prstGeom prst="rect">
            <a:avLst/>
          </a:prstGeom>
        </p:spPr>
        <p:txBody>
          <a:bodyPr wrap="square">
            <a:spAutoFit/>
          </a:bodyPr>
          <a:lstStyle/>
          <a:p>
            <a:r>
              <a:rPr lang="fr-FR" sz="1400" dirty="0" smtClean="0">
                <a:solidFill>
                  <a:schemeClr val="bg1"/>
                </a:solidFill>
                <a:latin typeface="Comic Sans MS" pitchFamily="66" charset="0"/>
              </a:rPr>
              <a:t>plantes hôtes oseille sauvage en particulier</a:t>
            </a:r>
            <a:endParaRPr lang="fr-FR" sz="1400" dirty="0">
              <a:solidFill>
                <a:schemeClr val="bg1"/>
              </a:solidFill>
              <a:latin typeface="Comic Sans MS" pitchFamily="66"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Essai\Desktop\papillons\Image5.jpg"/>
          <p:cNvPicPr>
            <a:picLocks noChangeAspect="1" noChangeArrowheads="1"/>
          </p:cNvPicPr>
          <p:nvPr/>
        </p:nvPicPr>
        <p:blipFill>
          <a:blip r:embed="rId2"/>
          <a:srcRect l="1884" t="4197" r="3030" b="1547"/>
          <a:stretch>
            <a:fillRect/>
          </a:stretch>
        </p:blipFill>
        <p:spPr bwMode="auto">
          <a:xfrm>
            <a:off x="0" y="0"/>
            <a:ext cx="9144000" cy="6858000"/>
          </a:xfrm>
          <a:prstGeom prst="rect">
            <a:avLst/>
          </a:prstGeom>
          <a:noFill/>
        </p:spPr>
      </p:pic>
      <p:pic>
        <p:nvPicPr>
          <p:cNvPr id="8195" name="Picture 3" descr="E:\Papillons divers\P1080693.JPG"/>
          <p:cNvPicPr>
            <a:picLocks noChangeAspect="1" noChangeArrowheads="1"/>
          </p:cNvPicPr>
          <p:nvPr/>
        </p:nvPicPr>
        <p:blipFill>
          <a:blip r:embed="rId3"/>
          <a:srcRect l="21417" t="4268" r="38567" b="28659"/>
          <a:stretch>
            <a:fillRect/>
          </a:stretch>
        </p:blipFill>
        <p:spPr bwMode="auto">
          <a:xfrm>
            <a:off x="428596" y="571480"/>
            <a:ext cx="2500330" cy="3143272"/>
          </a:xfrm>
          <a:prstGeom prst="ellipse">
            <a:avLst/>
          </a:prstGeom>
          <a:ln>
            <a:noFill/>
          </a:ln>
          <a:effectLst>
            <a:softEdge rad="112500"/>
          </a:effectLst>
        </p:spPr>
      </p:pic>
      <p:sp>
        <p:nvSpPr>
          <p:cNvPr id="4" name="Rectangle 3"/>
          <p:cNvSpPr/>
          <p:nvPr/>
        </p:nvSpPr>
        <p:spPr>
          <a:xfrm>
            <a:off x="2786050" y="857232"/>
            <a:ext cx="2457724" cy="461665"/>
          </a:xfrm>
          <a:prstGeom prst="rect">
            <a:avLst/>
          </a:prstGeom>
        </p:spPr>
        <p:txBody>
          <a:bodyPr wrap="none">
            <a:spAutoFit/>
          </a:bodyPr>
          <a:lstStyle/>
          <a:p>
            <a:r>
              <a:rPr lang="fr-FR" sz="2400" dirty="0" smtClean="0">
                <a:solidFill>
                  <a:schemeClr val="bg1"/>
                </a:solidFill>
                <a:latin typeface="Comic Sans MS" pitchFamily="66" charset="0"/>
              </a:rPr>
              <a:t>Argus bleu mâle</a:t>
            </a:r>
            <a:endParaRPr lang="fr-FR" sz="2400" dirty="0">
              <a:solidFill>
                <a:schemeClr val="bg1"/>
              </a:solidFill>
              <a:latin typeface="Comic Sans MS" pitchFamily="66" charset="0"/>
            </a:endParaRPr>
          </a:p>
        </p:txBody>
      </p:sp>
      <p:sp>
        <p:nvSpPr>
          <p:cNvPr id="5" name="Rectangle 4"/>
          <p:cNvSpPr/>
          <p:nvPr/>
        </p:nvSpPr>
        <p:spPr>
          <a:xfrm>
            <a:off x="1071538" y="5857892"/>
            <a:ext cx="3714776" cy="523220"/>
          </a:xfrm>
          <a:prstGeom prst="rect">
            <a:avLst/>
          </a:prstGeom>
        </p:spPr>
        <p:txBody>
          <a:bodyPr wrap="square">
            <a:spAutoFit/>
          </a:bodyPr>
          <a:lstStyle/>
          <a:p>
            <a:r>
              <a:rPr lang="fr-FR" sz="1400" dirty="0" smtClean="0">
                <a:latin typeface="Comic Sans MS" pitchFamily="66" charset="0"/>
              </a:rPr>
              <a:t>Habitat est très varié, prairies, bords de chemins, jardins.</a:t>
            </a:r>
            <a:endParaRPr lang="fr-FR" sz="1400" dirty="0">
              <a:latin typeface="Comic Sans MS" pitchFamily="66" charset="0"/>
            </a:endParaRPr>
          </a:p>
        </p:txBody>
      </p:sp>
      <p:sp>
        <p:nvSpPr>
          <p:cNvPr id="6" name="Rectangle 5"/>
          <p:cNvSpPr/>
          <p:nvPr/>
        </p:nvSpPr>
        <p:spPr>
          <a:xfrm>
            <a:off x="928662" y="3929066"/>
            <a:ext cx="2786082" cy="738664"/>
          </a:xfrm>
          <a:prstGeom prst="rect">
            <a:avLst/>
          </a:prstGeom>
        </p:spPr>
        <p:txBody>
          <a:bodyPr wrap="square">
            <a:spAutoFit/>
          </a:bodyPr>
          <a:lstStyle/>
          <a:p>
            <a:r>
              <a:rPr lang="fr-FR" sz="1400" dirty="0" smtClean="0">
                <a:latin typeface="Comic Sans MS" pitchFamily="66" charset="0"/>
              </a:rPr>
              <a:t>Présent, dans tous les départements de France métropolitaine</a:t>
            </a:r>
            <a:endParaRPr lang="fr-FR" sz="1400" dirty="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fade">
                                      <p:cBhvr>
                                        <p:cTn id="7" dur="20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Essai\Desktop\papillons\Image6.jpg"/>
          <p:cNvPicPr>
            <a:picLocks noChangeAspect="1" noChangeArrowheads="1"/>
          </p:cNvPicPr>
          <p:nvPr/>
        </p:nvPicPr>
        <p:blipFill>
          <a:blip r:embed="rId2"/>
          <a:srcRect l="1600" t="11726" r="1600" b="6680"/>
          <a:stretch>
            <a:fillRect/>
          </a:stretch>
        </p:blipFill>
        <p:spPr bwMode="auto">
          <a:xfrm>
            <a:off x="0" y="-73177"/>
            <a:ext cx="9144000" cy="6931177"/>
          </a:xfrm>
          <a:prstGeom prst="rect">
            <a:avLst/>
          </a:prstGeom>
          <a:noFill/>
        </p:spPr>
      </p:pic>
      <p:pic>
        <p:nvPicPr>
          <p:cNvPr id="4100" name="Picture 4" descr="E:\Papillons divers\DSC02123.JPG"/>
          <p:cNvPicPr>
            <a:picLocks noChangeAspect="1" noChangeArrowheads="1"/>
          </p:cNvPicPr>
          <p:nvPr/>
        </p:nvPicPr>
        <p:blipFill>
          <a:blip r:embed="rId3">
            <a:clrChange>
              <a:clrFrom>
                <a:srgbClr val="FFFFFF"/>
              </a:clrFrom>
              <a:clrTo>
                <a:srgbClr val="FFFFFF">
                  <a:alpha val="0"/>
                </a:srgbClr>
              </a:clrTo>
            </a:clrChange>
            <a:lum contrast="10000"/>
          </a:blip>
          <a:srcRect l="6979" t="-4967" r="-10571" b="-12998"/>
          <a:stretch>
            <a:fillRect/>
          </a:stretch>
        </p:blipFill>
        <p:spPr bwMode="auto">
          <a:xfrm>
            <a:off x="-142908" y="3929066"/>
            <a:ext cx="4249715" cy="3420000"/>
          </a:xfrm>
          <a:prstGeom prst="ellipse">
            <a:avLst/>
          </a:prstGeom>
          <a:ln>
            <a:noFill/>
          </a:ln>
          <a:effectLst>
            <a:softEdge rad="112500"/>
          </a:effectLst>
        </p:spPr>
      </p:pic>
      <p:sp>
        <p:nvSpPr>
          <p:cNvPr id="5" name="Rectangle 4"/>
          <p:cNvSpPr/>
          <p:nvPr/>
        </p:nvSpPr>
        <p:spPr>
          <a:xfrm>
            <a:off x="1714480" y="1357298"/>
            <a:ext cx="1452642" cy="461665"/>
          </a:xfrm>
          <a:prstGeom prst="rect">
            <a:avLst/>
          </a:prstGeom>
        </p:spPr>
        <p:txBody>
          <a:bodyPr wrap="none">
            <a:spAutoFit/>
          </a:bodyPr>
          <a:lstStyle/>
          <a:p>
            <a:r>
              <a:rPr lang="fr-FR" sz="2400" dirty="0" smtClean="0">
                <a:solidFill>
                  <a:schemeClr val="bg1"/>
                </a:solidFill>
                <a:latin typeface="Comic Sans MS" pitchFamily="66" charset="0"/>
              </a:rPr>
              <a:t>Le Tircis</a:t>
            </a:r>
            <a:endParaRPr lang="fr-FR" sz="2400" dirty="0">
              <a:solidFill>
                <a:schemeClr val="bg1"/>
              </a:solidFill>
              <a:latin typeface="Comic Sans MS" pitchFamily="66" charset="0"/>
            </a:endParaRPr>
          </a:p>
        </p:txBody>
      </p:sp>
      <p:sp>
        <p:nvSpPr>
          <p:cNvPr id="6" name="Rectangle 5"/>
          <p:cNvSpPr/>
          <p:nvPr/>
        </p:nvSpPr>
        <p:spPr>
          <a:xfrm>
            <a:off x="3786182" y="5572140"/>
            <a:ext cx="4572000" cy="523220"/>
          </a:xfrm>
          <a:prstGeom prst="rect">
            <a:avLst/>
          </a:prstGeom>
        </p:spPr>
        <p:txBody>
          <a:bodyPr>
            <a:spAutoFit/>
          </a:bodyPr>
          <a:lstStyle/>
          <a:p>
            <a:r>
              <a:rPr lang="fr-FR" sz="1400" dirty="0" smtClean="0">
                <a:solidFill>
                  <a:schemeClr val="bg1"/>
                </a:solidFill>
                <a:latin typeface="Comic Sans MS" pitchFamily="66" charset="0"/>
              </a:rPr>
              <a:t>Vit dans les bois clairs, les clairières, les haies et parcs urbains arborés, jusqu’à 1500 m</a:t>
            </a:r>
            <a:endParaRPr lang="fr-FR" sz="1400" dirty="0">
              <a:solidFill>
                <a:schemeClr val="bg1"/>
              </a:solidFill>
              <a:latin typeface="Comic Sans MS" pitchFamily="66" charset="0"/>
            </a:endParaRPr>
          </a:p>
        </p:txBody>
      </p:sp>
      <p:sp>
        <p:nvSpPr>
          <p:cNvPr id="7" name="Rectangle 6"/>
          <p:cNvSpPr/>
          <p:nvPr/>
        </p:nvSpPr>
        <p:spPr>
          <a:xfrm>
            <a:off x="3786182" y="5143512"/>
            <a:ext cx="4786346" cy="307777"/>
          </a:xfrm>
          <a:prstGeom prst="rect">
            <a:avLst/>
          </a:prstGeom>
        </p:spPr>
        <p:txBody>
          <a:bodyPr wrap="square">
            <a:spAutoFit/>
          </a:bodyPr>
          <a:lstStyle/>
          <a:p>
            <a:r>
              <a:rPr lang="fr-FR" sz="1400" dirty="0" smtClean="0">
                <a:solidFill>
                  <a:schemeClr val="bg1"/>
                </a:solidFill>
                <a:latin typeface="Comic Sans MS" pitchFamily="66" charset="0"/>
              </a:rPr>
              <a:t>Tous les départements de la France métropolitaine</a:t>
            </a:r>
            <a:endParaRPr lang="fr-FR" sz="1400" dirty="0">
              <a:solidFill>
                <a:schemeClr val="bg1"/>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fade">
                                      <p:cBhvr>
                                        <p:cTn id="7" dur="20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Essai\Desktop\papillons\Image7.jpg"/>
          <p:cNvPicPr>
            <a:picLocks noChangeAspect="1" noChangeArrowheads="1"/>
          </p:cNvPicPr>
          <p:nvPr/>
        </p:nvPicPr>
        <p:blipFill>
          <a:blip r:embed="rId2"/>
          <a:srcRect l="738" t="1285" r="1884" b="1285"/>
          <a:stretch>
            <a:fillRect/>
          </a:stretch>
        </p:blipFill>
        <p:spPr bwMode="auto">
          <a:xfrm>
            <a:off x="0" y="0"/>
            <a:ext cx="9144000" cy="6884894"/>
          </a:xfrm>
          <a:prstGeom prst="rect">
            <a:avLst/>
          </a:prstGeom>
          <a:noFill/>
        </p:spPr>
      </p:pic>
      <p:sp>
        <p:nvSpPr>
          <p:cNvPr id="3" name="Rectangle 2"/>
          <p:cNvSpPr/>
          <p:nvPr/>
        </p:nvSpPr>
        <p:spPr>
          <a:xfrm>
            <a:off x="1500166" y="714356"/>
            <a:ext cx="3163045" cy="707886"/>
          </a:xfrm>
          <a:prstGeom prst="rect">
            <a:avLst/>
          </a:prstGeom>
        </p:spPr>
        <p:txBody>
          <a:bodyPr wrap="none">
            <a:spAutoFit/>
          </a:bodyPr>
          <a:lstStyle/>
          <a:p>
            <a:r>
              <a:rPr lang="fr-FR" sz="2000" dirty="0" smtClean="0">
                <a:solidFill>
                  <a:schemeClr val="bg1"/>
                </a:solidFill>
                <a:latin typeface="Comic Sans MS" pitchFamily="66" charset="0"/>
              </a:rPr>
              <a:t>L'azuré des nerpruns </a:t>
            </a:r>
          </a:p>
          <a:p>
            <a:r>
              <a:rPr lang="fr-FR" sz="2000" dirty="0" smtClean="0">
                <a:solidFill>
                  <a:schemeClr val="bg1"/>
                </a:solidFill>
                <a:latin typeface="Comic Sans MS" pitchFamily="66" charset="0"/>
              </a:rPr>
              <a:t>ou Argus à bandes noires</a:t>
            </a:r>
            <a:endParaRPr lang="fr-FR" sz="2000" dirty="0">
              <a:solidFill>
                <a:schemeClr val="bg1"/>
              </a:solidFill>
              <a:latin typeface="Comic Sans MS" pitchFamily="66" charset="0"/>
            </a:endParaRPr>
          </a:p>
        </p:txBody>
      </p:sp>
      <p:sp>
        <p:nvSpPr>
          <p:cNvPr id="4" name="Rectangle 3"/>
          <p:cNvSpPr/>
          <p:nvPr/>
        </p:nvSpPr>
        <p:spPr>
          <a:xfrm>
            <a:off x="1643042" y="5286388"/>
            <a:ext cx="5500726" cy="738664"/>
          </a:xfrm>
          <a:prstGeom prst="rect">
            <a:avLst/>
          </a:prstGeom>
        </p:spPr>
        <p:txBody>
          <a:bodyPr wrap="square">
            <a:spAutoFit/>
          </a:bodyPr>
          <a:lstStyle/>
          <a:p>
            <a:r>
              <a:rPr lang="fr-FR" sz="1400" dirty="0" smtClean="0">
                <a:solidFill>
                  <a:schemeClr val="bg1"/>
                </a:solidFill>
                <a:latin typeface="Comic Sans MS" pitchFamily="66" charset="0"/>
              </a:rPr>
              <a:t>Habitat varié : jardins, prairies sèches, haies, lisières de bois, bords de rivières. Il serait présent dans tous les départements de France métropolitaine</a:t>
            </a:r>
            <a:endParaRPr lang="fr-FR" sz="1400" dirty="0">
              <a:solidFill>
                <a:schemeClr val="bg1"/>
              </a:solidFill>
              <a:latin typeface="Comic Sans MS" pitchFamily="66"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Essai\Desktop\papillons\Image8.jpg"/>
          <p:cNvPicPr>
            <a:picLocks noChangeAspect="1" noChangeArrowheads="1"/>
          </p:cNvPicPr>
          <p:nvPr/>
        </p:nvPicPr>
        <p:blipFill>
          <a:blip r:embed="rId2"/>
          <a:srcRect l="5379" t="9285" r="9749" b="1687"/>
          <a:stretch>
            <a:fillRect/>
          </a:stretch>
        </p:blipFill>
        <p:spPr bwMode="auto">
          <a:xfrm>
            <a:off x="0" y="0"/>
            <a:ext cx="9144064" cy="6858000"/>
          </a:xfrm>
          <a:prstGeom prst="rect">
            <a:avLst/>
          </a:prstGeom>
          <a:noFill/>
        </p:spPr>
      </p:pic>
      <p:pic>
        <p:nvPicPr>
          <p:cNvPr id="3" name="Picture 2" descr="E:\Papillons divers\Le Paon du Jour (Inachis Io) fermé.JPG"/>
          <p:cNvPicPr>
            <a:picLocks noChangeAspect="1" noChangeArrowheads="1"/>
          </p:cNvPicPr>
          <p:nvPr/>
        </p:nvPicPr>
        <p:blipFill>
          <a:blip r:embed="rId3">
            <a:lum bright="10000"/>
          </a:blip>
          <a:srcRect l="30564" t="11890" r="24847" b="40854"/>
          <a:stretch>
            <a:fillRect/>
          </a:stretch>
        </p:blipFill>
        <p:spPr bwMode="auto">
          <a:xfrm>
            <a:off x="5429256" y="0"/>
            <a:ext cx="3532640" cy="2808000"/>
          </a:xfrm>
          <a:prstGeom prst="ellipse">
            <a:avLst/>
          </a:prstGeom>
          <a:ln>
            <a:noFill/>
          </a:ln>
          <a:effectLst>
            <a:softEdge rad="112500"/>
          </a:effectLst>
        </p:spPr>
      </p:pic>
      <p:sp>
        <p:nvSpPr>
          <p:cNvPr id="4" name="Rectangle 3"/>
          <p:cNvSpPr/>
          <p:nvPr/>
        </p:nvSpPr>
        <p:spPr>
          <a:xfrm>
            <a:off x="928662" y="1214422"/>
            <a:ext cx="4515980" cy="461665"/>
          </a:xfrm>
          <a:prstGeom prst="rect">
            <a:avLst/>
          </a:prstGeom>
        </p:spPr>
        <p:txBody>
          <a:bodyPr wrap="none">
            <a:spAutoFit/>
          </a:bodyPr>
          <a:lstStyle/>
          <a:p>
            <a:r>
              <a:rPr lang="fr-FR" sz="2400" dirty="0" smtClean="0">
                <a:latin typeface="Comic Sans MS" pitchFamily="66" charset="0"/>
              </a:rPr>
              <a:t>Le Paon-du-jour adulte (imago</a:t>
            </a:r>
            <a:r>
              <a:rPr lang="fr-FR" dirty="0" smtClean="0"/>
              <a:t>)</a:t>
            </a:r>
            <a:endParaRPr lang="fr-FR" dirty="0"/>
          </a:p>
        </p:txBody>
      </p:sp>
      <p:sp>
        <p:nvSpPr>
          <p:cNvPr id="5" name="Rectangle 4"/>
          <p:cNvSpPr/>
          <p:nvPr/>
        </p:nvSpPr>
        <p:spPr>
          <a:xfrm>
            <a:off x="428596" y="4429132"/>
            <a:ext cx="2500330" cy="1384995"/>
          </a:xfrm>
          <a:prstGeom prst="rect">
            <a:avLst/>
          </a:prstGeom>
        </p:spPr>
        <p:txBody>
          <a:bodyPr wrap="square">
            <a:spAutoFit/>
          </a:bodyPr>
          <a:lstStyle/>
          <a:p>
            <a:r>
              <a:rPr lang="fr-FR" sz="1400" dirty="0" smtClean="0">
                <a:latin typeface="Comic Sans MS" pitchFamily="66" charset="0"/>
              </a:rPr>
              <a:t>Il est présent dans tous les départements de France métropolitaine. Mais il devient rare dans beaucoup de secteurs</a:t>
            </a:r>
          </a:p>
          <a:p>
            <a:r>
              <a:rPr lang="fr-FR" sz="1400" dirty="0" smtClean="0">
                <a:latin typeface="Comic Sans MS" pitchFamily="66" charset="0"/>
              </a:rPr>
              <a:t> </a:t>
            </a:r>
            <a:endParaRPr lang="fr-FR" sz="1400" dirty="0">
              <a:latin typeface="Comic Sans MS" pitchFamily="66" charset="0"/>
            </a:endParaRPr>
          </a:p>
        </p:txBody>
      </p:sp>
      <p:sp>
        <p:nvSpPr>
          <p:cNvPr id="6" name="Rectangle 5"/>
          <p:cNvSpPr/>
          <p:nvPr/>
        </p:nvSpPr>
        <p:spPr>
          <a:xfrm>
            <a:off x="1857356" y="5643578"/>
            <a:ext cx="6643718" cy="738664"/>
          </a:xfrm>
          <a:prstGeom prst="rect">
            <a:avLst/>
          </a:prstGeom>
        </p:spPr>
        <p:txBody>
          <a:bodyPr wrap="square">
            <a:spAutoFit/>
          </a:bodyPr>
          <a:lstStyle/>
          <a:p>
            <a:r>
              <a:rPr lang="fr-FR" sz="1400" dirty="0" smtClean="0">
                <a:latin typeface="Comic Sans MS" pitchFamily="66" charset="0"/>
              </a:rPr>
              <a:t>Le Paon du jour apprécie les parties découvertes ensoleillées des bois, berges boisées, prairies humides, jachères, terrains vagues, vallons abrités buissonneux, jusqu'à 2 500 m d'altitude</a:t>
            </a:r>
            <a:endParaRPr lang="fr-FR" sz="1400" dirty="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Essai\Desktop\papillons\Image9.jpg"/>
          <p:cNvPicPr>
            <a:picLocks noChangeAspect="1" noChangeArrowheads="1"/>
          </p:cNvPicPr>
          <p:nvPr/>
        </p:nvPicPr>
        <p:blipFill>
          <a:blip r:embed="rId3"/>
          <a:srcRect l="744" t="578" r="744" b="578"/>
          <a:stretch>
            <a:fillRect/>
          </a:stretch>
        </p:blipFill>
        <p:spPr bwMode="auto">
          <a:xfrm>
            <a:off x="0" y="0"/>
            <a:ext cx="9144000" cy="6912000"/>
          </a:xfrm>
          <a:prstGeom prst="rect">
            <a:avLst/>
          </a:prstGeom>
          <a:noFill/>
        </p:spPr>
      </p:pic>
      <p:pic>
        <p:nvPicPr>
          <p:cNvPr id="24580" name="Picture 4" descr="E:\Papillons divers\Le grand porte-queue.JPG"/>
          <p:cNvPicPr>
            <a:picLocks noChangeAspect="1" noChangeArrowheads="1"/>
          </p:cNvPicPr>
          <p:nvPr/>
        </p:nvPicPr>
        <p:blipFill>
          <a:blip r:embed="rId4">
            <a:lum contrast="10000"/>
          </a:blip>
          <a:srcRect l="14629" t="13014" r="18053" b="11472"/>
          <a:stretch>
            <a:fillRect/>
          </a:stretch>
        </p:blipFill>
        <p:spPr bwMode="auto">
          <a:xfrm>
            <a:off x="5072066" y="357166"/>
            <a:ext cx="3744000" cy="3109428"/>
          </a:xfrm>
          <a:prstGeom prst="ellipse">
            <a:avLst/>
          </a:prstGeom>
          <a:ln>
            <a:noFill/>
          </a:ln>
          <a:effectLst>
            <a:softEdge rad="112500"/>
          </a:effectLst>
        </p:spPr>
      </p:pic>
      <p:sp>
        <p:nvSpPr>
          <p:cNvPr id="5" name="Rectangle 4"/>
          <p:cNvSpPr/>
          <p:nvPr/>
        </p:nvSpPr>
        <p:spPr>
          <a:xfrm>
            <a:off x="1357290" y="642918"/>
            <a:ext cx="2484976" cy="369332"/>
          </a:xfrm>
          <a:prstGeom prst="rect">
            <a:avLst/>
          </a:prstGeom>
        </p:spPr>
        <p:txBody>
          <a:bodyPr wrap="none">
            <a:spAutoFit/>
          </a:bodyPr>
          <a:lstStyle/>
          <a:p>
            <a:r>
              <a:rPr lang="fr-FR" dirty="0" smtClean="0">
                <a:solidFill>
                  <a:schemeClr val="bg1"/>
                </a:solidFill>
                <a:latin typeface="Comic Sans MS" pitchFamily="66" charset="0"/>
              </a:rPr>
              <a:t>Le grand porte-queue</a:t>
            </a:r>
            <a:endParaRPr lang="fr-FR" dirty="0">
              <a:solidFill>
                <a:schemeClr val="bg1"/>
              </a:solidFill>
              <a:latin typeface="Comic Sans MS" pitchFamily="66" charset="0"/>
            </a:endParaRPr>
          </a:p>
        </p:txBody>
      </p:sp>
      <p:sp>
        <p:nvSpPr>
          <p:cNvPr id="6" name="Rectangle 5"/>
          <p:cNvSpPr/>
          <p:nvPr/>
        </p:nvSpPr>
        <p:spPr>
          <a:xfrm>
            <a:off x="214282" y="4786322"/>
            <a:ext cx="4143404" cy="1169551"/>
          </a:xfrm>
          <a:prstGeom prst="rect">
            <a:avLst/>
          </a:prstGeom>
        </p:spPr>
        <p:txBody>
          <a:bodyPr wrap="square">
            <a:spAutoFit/>
          </a:bodyPr>
          <a:lstStyle/>
          <a:p>
            <a:r>
              <a:rPr lang="fr-FR" sz="1400" dirty="0" smtClean="0">
                <a:latin typeface="Comic Sans MS" pitchFamily="66" charset="0"/>
              </a:rPr>
              <a:t>Le machaon est présent dans tous les départements de France métropolitaine, Corse comprise</a:t>
            </a:r>
          </a:p>
          <a:p>
            <a:endParaRPr lang="fr-FR" sz="1400" dirty="0" smtClean="0">
              <a:latin typeface="Comic Sans MS" pitchFamily="66" charset="0"/>
            </a:endParaRPr>
          </a:p>
          <a:p>
            <a:r>
              <a:rPr lang="fr-FR" sz="1400" dirty="0" smtClean="0">
                <a:latin typeface="Comic Sans MS" pitchFamily="66" charset="0"/>
              </a:rPr>
              <a:t>A Montréal depuis 2012 !</a:t>
            </a:r>
            <a:endParaRPr lang="fr-FR" sz="1400" dirty="0">
              <a:latin typeface="Comic Sans MS" pitchFamily="66" charset="0"/>
            </a:endParaRPr>
          </a:p>
        </p:txBody>
      </p:sp>
      <p:sp>
        <p:nvSpPr>
          <p:cNvPr id="7" name="Rectangle 6"/>
          <p:cNvSpPr/>
          <p:nvPr/>
        </p:nvSpPr>
        <p:spPr>
          <a:xfrm>
            <a:off x="6143636" y="5072074"/>
            <a:ext cx="2643174" cy="738664"/>
          </a:xfrm>
          <a:prstGeom prst="rect">
            <a:avLst/>
          </a:prstGeom>
        </p:spPr>
        <p:txBody>
          <a:bodyPr wrap="square">
            <a:spAutoFit/>
          </a:bodyPr>
          <a:lstStyle/>
          <a:p>
            <a:r>
              <a:rPr lang="fr-FR" sz="1400" dirty="0" smtClean="0">
                <a:latin typeface="Comic Sans MS" pitchFamily="66" charset="0"/>
              </a:rPr>
              <a:t>Il affectionne les prairies fleuries, au moins jusqu'à 1 800 m, les zones humides </a:t>
            </a:r>
            <a:endParaRPr lang="fr-FR" sz="1400" dirty="0">
              <a:latin typeface="Comic Sans MS" pitchFamily="66" charset="0"/>
            </a:endParaRPr>
          </a:p>
        </p:txBody>
      </p:sp>
      <p:sp>
        <p:nvSpPr>
          <p:cNvPr id="8" name="Rectangle 7"/>
          <p:cNvSpPr/>
          <p:nvPr/>
        </p:nvSpPr>
        <p:spPr>
          <a:xfrm>
            <a:off x="5072066" y="3357562"/>
            <a:ext cx="3097323" cy="523220"/>
          </a:xfrm>
          <a:prstGeom prst="rect">
            <a:avLst/>
          </a:prstGeom>
        </p:spPr>
        <p:txBody>
          <a:bodyPr wrap="none">
            <a:spAutoFit/>
          </a:bodyPr>
          <a:lstStyle/>
          <a:p>
            <a:r>
              <a:rPr lang="fr-FR" sz="1400" dirty="0" smtClean="0">
                <a:latin typeface="Comic Sans MS" pitchFamily="66" charset="0"/>
              </a:rPr>
              <a:t>Il est protégé dans de</a:t>
            </a:r>
          </a:p>
          <a:p>
            <a:r>
              <a:rPr lang="fr-FR" sz="1400" dirty="0" smtClean="0">
                <a:latin typeface="Comic Sans MS" pitchFamily="66" charset="0"/>
              </a:rPr>
              <a:t> nombreux pays mais pas en France</a:t>
            </a:r>
            <a:endParaRPr lang="fr-FR" sz="1400" dirty="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4580"/>
                                        </p:tgtEl>
                                        <p:attrNameLst>
                                          <p:attrName>style.visibility</p:attrName>
                                        </p:attrNameLst>
                                      </p:cBhvr>
                                      <p:to>
                                        <p:strVal val="visible"/>
                                      </p:to>
                                    </p:set>
                                    <p:animEffect transition="in" filter="fade">
                                      <p:cBhvr>
                                        <p:cTn id="7" dur="2000"/>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Essai\Desktop\papillons\Image10.jpg"/>
          <p:cNvPicPr>
            <a:picLocks noChangeAspect="1" noChangeArrowheads="1"/>
          </p:cNvPicPr>
          <p:nvPr/>
        </p:nvPicPr>
        <p:blipFill>
          <a:blip r:embed="rId2"/>
          <a:srcRect l="1120" t="1547" r="1884" b="1547"/>
          <a:stretch>
            <a:fillRect/>
          </a:stretch>
        </p:blipFill>
        <p:spPr bwMode="auto">
          <a:xfrm>
            <a:off x="0" y="-54000"/>
            <a:ext cx="9144000" cy="6912000"/>
          </a:xfrm>
          <a:prstGeom prst="rect">
            <a:avLst/>
          </a:prstGeom>
          <a:noFill/>
        </p:spPr>
      </p:pic>
      <p:sp>
        <p:nvSpPr>
          <p:cNvPr id="3" name="Rectangle 2"/>
          <p:cNvSpPr/>
          <p:nvPr/>
        </p:nvSpPr>
        <p:spPr>
          <a:xfrm>
            <a:off x="1571604" y="1357298"/>
            <a:ext cx="2116285" cy="400110"/>
          </a:xfrm>
          <a:prstGeom prst="rect">
            <a:avLst/>
          </a:prstGeom>
        </p:spPr>
        <p:txBody>
          <a:bodyPr wrap="none">
            <a:spAutoFit/>
          </a:bodyPr>
          <a:lstStyle/>
          <a:p>
            <a:r>
              <a:rPr lang="fr-FR" sz="2000" dirty="0" smtClean="0">
                <a:solidFill>
                  <a:schemeClr val="bg1"/>
                </a:solidFill>
                <a:latin typeface="Comic Sans MS" pitchFamily="66" charset="0"/>
              </a:rPr>
              <a:t>La petite tortue</a:t>
            </a:r>
            <a:endParaRPr lang="fr-FR" sz="2000" dirty="0">
              <a:solidFill>
                <a:schemeClr val="bg1"/>
              </a:solidFill>
              <a:latin typeface="Comic Sans MS" pitchFamily="66" charset="0"/>
            </a:endParaRPr>
          </a:p>
        </p:txBody>
      </p:sp>
      <p:sp>
        <p:nvSpPr>
          <p:cNvPr id="4" name="Rectangle 3"/>
          <p:cNvSpPr/>
          <p:nvPr/>
        </p:nvSpPr>
        <p:spPr>
          <a:xfrm>
            <a:off x="1071538" y="4929198"/>
            <a:ext cx="2928958" cy="954107"/>
          </a:xfrm>
          <a:prstGeom prst="rect">
            <a:avLst/>
          </a:prstGeom>
        </p:spPr>
        <p:txBody>
          <a:bodyPr wrap="square">
            <a:spAutoFit/>
          </a:bodyPr>
          <a:lstStyle/>
          <a:p>
            <a:r>
              <a:rPr lang="fr-FR" sz="1400" dirty="0" smtClean="0">
                <a:solidFill>
                  <a:schemeClr val="bg1"/>
                </a:solidFill>
                <a:latin typeface="Comic Sans MS" pitchFamily="66" charset="0"/>
              </a:rPr>
              <a:t>Vit dans les jardins, les près et les champs. </a:t>
            </a:r>
            <a:br>
              <a:rPr lang="fr-FR" sz="1400" dirty="0" smtClean="0">
                <a:solidFill>
                  <a:schemeClr val="bg1"/>
                </a:solidFill>
                <a:latin typeface="Comic Sans MS" pitchFamily="66" charset="0"/>
              </a:rPr>
            </a:br>
            <a:r>
              <a:rPr lang="fr-FR" sz="1400" dirty="0" smtClean="0">
                <a:solidFill>
                  <a:schemeClr val="bg1"/>
                </a:solidFill>
                <a:latin typeface="Comic Sans MS" pitchFamily="66" charset="0"/>
              </a:rPr>
              <a:t>Il a une double période de vol: mars-avril et juillet-août</a:t>
            </a:r>
            <a:endParaRPr lang="fr-FR" sz="1400" dirty="0">
              <a:solidFill>
                <a:schemeClr val="bg1"/>
              </a:solidFill>
            </a:endParaRPr>
          </a:p>
        </p:txBody>
      </p:sp>
      <p:pic>
        <p:nvPicPr>
          <p:cNvPr id="5" name="Picture 9" descr="papillon124"/>
          <p:cNvPicPr>
            <a:picLocks noChangeAspect="1" noChangeArrowheads="1" noCrop="1"/>
          </p:cNvPicPr>
          <p:nvPr/>
        </p:nvPicPr>
        <p:blipFill>
          <a:blip r:embed="rId3"/>
          <a:srcRect/>
          <a:stretch>
            <a:fillRect/>
          </a:stretch>
        </p:blipFill>
        <p:spPr bwMode="auto">
          <a:xfrm>
            <a:off x="6858016" y="357166"/>
            <a:ext cx="952500" cy="9525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Essai\Desktop\papillons\Image11.jpg"/>
          <p:cNvPicPr>
            <a:picLocks noChangeAspect="1" noChangeArrowheads="1"/>
          </p:cNvPicPr>
          <p:nvPr/>
        </p:nvPicPr>
        <p:blipFill>
          <a:blip r:embed="rId2"/>
          <a:srcRect l="738" t="1547" r="1884" b="1547"/>
          <a:stretch>
            <a:fillRect/>
          </a:stretch>
        </p:blipFill>
        <p:spPr bwMode="auto">
          <a:xfrm>
            <a:off x="0" y="-54000"/>
            <a:ext cx="9180000" cy="69120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Essai\Desktop\papillons\Image12.jpg"/>
          <p:cNvPicPr>
            <a:picLocks noChangeAspect="1" noChangeArrowheads="1"/>
          </p:cNvPicPr>
          <p:nvPr/>
        </p:nvPicPr>
        <p:blipFill>
          <a:blip r:embed="rId2"/>
          <a:srcRect l="738" t="1285" r="738" b="1285"/>
          <a:stretch>
            <a:fillRect/>
          </a:stretch>
        </p:blipFill>
        <p:spPr bwMode="auto">
          <a:xfrm>
            <a:off x="0" y="0"/>
            <a:ext cx="9288000" cy="6912000"/>
          </a:xfrm>
          <a:prstGeom prst="rect">
            <a:avLst/>
          </a:prstGeom>
          <a:noFill/>
        </p:spPr>
      </p:pic>
      <p:sp>
        <p:nvSpPr>
          <p:cNvPr id="3" name="Rectangle 2"/>
          <p:cNvSpPr/>
          <p:nvPr/>
        </p:nvSpPr>
        <p:spPr>
          <a:xfrm>
            <a:off x="1142976" y="785794"/>
            <a:ext cx="2363147" cy="461665"/>
          </a:xfrm>
          <a:prstGeom prst="rect">
            <a:avLst/>
          </a:prstGeom>
        </p:spPr>
        <p:txBody>
          <a:bodyPr wrap="none">
            <a:spAutoFit/>
          </a:bodyPr>
          <a:lstStyle/>
          <a:p>
            <a:r>
              <a:rPr lang="fr-FR" sz="2400" dirty="0" smtClean="0">
                <a:solidFill>
                  <a:schemeClr val="bg1"/>
                </a:solidFill>
                <a:latin typeface="Comic Sans MS" pitchFamily="66" charset="0"/>
              </a:rPr>
              <a:t>Le petit sylvain</a:t>
            </a:r>
            <a:endParaRPr lang="fr-FR" sz="2400" dirty="0">
              <a:solidFill>
                <a:schemeClr val="bg1"/>
              </a:solidFill>
              <a:latin typeface="Comic Sans MS" pitchFamily="66" charset="0"/>
            </a:endParaRPr>
          </a:p>
        </p:txBody>
      </p:sp>
      <p:sp>
        <p:nvSpPr>
          <p:cNvPr id="4" name="Rectangle 3"/>
          <p:cNvSpPr/>
          <p:nvPr/>
        </p:nvSpPr>
        <p:spPr>
          <a:xfrm>
            <a:off x="5286380" y="4357694"/>
            <a:ext cx="3428992" cy="738664"/>
          </a:xfrm>
          <a:prstGeom prst="rect">
            <a:avLst/>
          </a:prstGeom>
        </p:spPr>
        <p:txBody>
          <a:bodyPr wrap="square">
            <a:spAutoFit/>
          </a:bodyPr>
          <a:lstStyle/>
          <a:p>
            <a:pPr>
              <a:defRPr/>
            </a:pPr>
            <a:r>
              <a:rPr lang="fr-FR" sz="1400" b="1" dirty="0" smtClean="0"/>
              <a:t>En France métropolitaine, il est présent dans tous les départements, excepté la Corse et la côte méditerranéenne</a:t>
            </a:r>
            <a:endParaRPr lang="fr-FR" sz="1400" b="1" dirty="0"/>
          </a:p>
        </p:txBody>
      </p:sp>
      <p:sp>
        <p:nvSpPr>
          <p:cNvPr id="5" name="Rectangle 4"/>
          <p:cNvSpPr/>
          <p:nvPr/>
        </p:nvSpPr>
        <p:spPr>
          <a:xfrm>
            <a:off x="642910" y="2000240"/>
            <a:ext cx="3143256" cy="738664"/>
          </a:xfrm>
          <a:prstGeom prst="rect">
            <a:avLst/>
          </a:prstGeom>
        </p:spPr>
        <p:txBody>
          <a:bodyPr wrap="square">
            <a:spAutoFit/>
          </a:bodyPr>
          <a:lstStyle/>
          <a:p>
            <a:r>
              <a:rPr lang="fr-FR" sz="1400" b="1" dirty="0" smtClean="0"/>
              <a:t>On le trouve dans les forêts claires, les zones boisées fraîches, clairières et allées, en plaine.</a:t>
            </a:r>
            <a:endParaRPr lang="fr-FR" sz="1400" b="1" dirty="0"/>
          </a:p>
        </p:txBody>
      </p:sp>
      <p:pic>
        <p:nvPicPr>
          <p:cNvPr id="6" name="Picture 2" descr="E:\Balade nord France mai-juin 2015\animaux hérisson, oiseaux\P1110995.JPG"/>
          <p:cNvPicPr>
            <a:picLocks noChangeAspect="1" noChangeArrowheads="1"/>
          </p:cNvPicPr>
          <p:nvPr/>
        </p:nvPicPr>
        <p:blipFill>
          <a:blip r:embed="rId3">
            <a:lum contrast="10000"/>
          </a:blip>
          <a:srcRect l="31246" t="26247" r="13741" b="36044"/>
          <a:stretch>
            <a:fillRect/>
          </a:stretch>
        </p:blipFill>
        <p:spPr bwMode="auto">
          <a:xfrm>
            <a:off x="5392186" y="0"/>
            <a:ext cx="3751814" cy="2571744"/>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Essai\Desktop\papillons\Image13.jpg"/>
          <p:cNvPicPr>
            <a:picLocks noChangeAspect="1" noChangeArrowheads="1"/>
          </p:cNvPicPr>
          <p:nvPr/>
        </p:nvPicPr>
        <p:blipFill>
          <a:blip r:embed="rId2"/>
          <a:srcRect l="1333" t="3780" r="1333" b="2220"/>
          <a:stretch>
            <a:fillRect/>
          </a:stretch>
        </p:blipFill>
        <p:spPr bwMode="auto">
          <a:xfrm>
            <a:off x="-12013" y="-54000"/>
            <a:ext cx="9156013" cy="6912000"/>
          </a:xfrm>
          <a:prstGeom prst="rect">
            <a:avLst/>
          </a:prstGeom>
          <a:noFill/>
        </p:spPr>
      </p:pic>
      <p:sp>
        <p:nvSpPr>
          <p:cNvPr id="3" name="Rectangle 2"/>
          <p:cNvSpPr/>
          <p:nvPr/>
        </p:nvSpPr>
        <p:spPr>
          <a:xfrm>
            <a:off x="1500166" y="1500174"/>
            <a:ext cx="2393604" cy="461665"/>
          </a:xfrm>
          <a:prstGeom prst="rect">
            <a:avLst/>
          </a:prstGeom>
        </p:spPr>
        <p:txBody>
          <a:bodyPr wrap="none">
            <a:spAutoFit/>
          </a:bodyPr>
          <a:lstStyle/>
          <a:p>
            <a:r>
              <a:rPr lang="fr-FR" sz="2400" dirty="0" smtClean="0">
                <a:solidFill>
                  <a:schemeClr val="bg1"/>
                </a:solidFill>
                <a:latin typeface="Comic Sans MS" pitchFamily="66" charset="0"/>
              </a:rPr>
              <a:t>Le grand Nacré</a:t>
            </a:r>
            <a:endParaRPr lang="fr-FR" sz="2400" dirty="0">
              <a:solidFill>
                <a:schemeClr val="bg1"/>
              </a:solidFill>
              <a:latin typeface="Comic Sans MS" pitchFamily="66" charset="0"/>
            </a:endParaRPr>
          </a:p>
        </p:txBody>
      </p:sp>
      <p:sp>
        <p:nvSpPr>
          <p:cNvPr id="4" name="Rectangle 3"/>
          <p:cNvSpPr/>
          <p:nvPr/>
        </p:nvSpPr>
        <p:spPr>
          <a:xfrm>
            <a:off x="5286380" y="5214950"/>
            <a:ext cx="4572000" cy="800219"/>
          </a:xfrm>
          <a:prstGeom prst="rect">
            <a:avLst/>
          </a:prstGeom>
        </p:spPr>
        <p:txBody>
          <a:bodyPr>
            <a:spAutoFit/>
          </a:bodyPr>
          <a:lstStyle/>
          <a:p>
            <a:r>
              <a:rPr lang="fr-FR" dirty="0" smtClean="0">
                <a:solidFill>
                  <a:schemeClr val="bg1"/>
                </a:solidFill>
              </a:rPr>
              <a:t>i</a:t>
            </a:r>
            <a:r>
              <a:rPr lang="fr-FR" sz="1400" dirty="0" smtClean="0">
                <a:solidFill>
                  <a:schemeClr val="bg1"/>
                </a:solidFill>
              </a:rPr>
              <a:t>l est présent dans tous</a:t>
            </a:r>
          </a:p>
          <a:p>
            <a:r>
              <a:rPr lang="fr-FR" sz="1400" dirty="0" smtClean="0">
                <a:solidFill>
                  <a:schemeClr val="bg1"/>
                </a:solidFill>
              </a:rPr>
              <a:t> les départements sauf</a:t>
            </a:r>
          </a:p>
          <a:p>
            <a:r>
              <a:rPr lang="fr-FR" sz="1400" dirty="0" smtClean="0">
                <a:solidFill>
                  <a:schemeClr val="bg1"/>
                </a:solidFill>
              </a:rPr>
              <a:t> en Corse</a:t>
            </a:r>
            <a:endParaRPr lang="fr-FR" sz="1400" dirty="0">
              <a:solidFill>
                <a:schemeClr val="bg1"/>
              </a:solidFill>
            </a:endParaRPr>
          </a:p>
        </p:txBody>
      </p:sp>
      <p:pic>
        <p:nvPicPr>
          <p:cNvPr id="5" name="Picture 9" descr="papillon124"/>
          <p:cNvPicPr>
            <a:picLocks noChangeAspect="1" noChangeArrowheads="1" noCrop="1"/>
          </p:cNvPicPr>
          <p:nvPr/>
        </p:nvPicPr>
        <p:blipFill>
          <a:blip r:embed="rId3"/>
          <a:srcRect/>
          <a:stretch>
            <a:fillRect/>
          </a:stretch>
        </p:blipFill>
        <p:spPr bwMode="auto">
          <a:xfrm>
            <a:off x="7643834" y="2714620"/>
            <a:ext cx="952500" cy="95250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Essai\Desktop\papillons\Image14.jpg"/>
          <p:cNvPicPr>
            <a:picLocks noChangeAspect="1" noChangeArrowheads="1"/>
          </p:cNvPicPr>
          <p:nvPr/>
        </p:nvPicPr>
        <p:blipFill>
          <a:blip r:embed="rId2"/>
          <a:srcRect l="1179" t="534" r="1941" b="1947"/>
          <a:stretch>
            <a:fillRect/>
          </a:stretch>
        </p:blipFill>
        <p:spPr bwMode="auto">
          <a:xfrm>
            <a:off x="-64" y="-54000"/>
            <a:ext cx="9144064" cy="6912000"/>
          </a:xfrm>
          <a:prstGeom prst="rect">
            <a:avLst/>
          </a:prstGeom>
          <a:noFill/>
        </p:spPr>
      </p:pic>
      <p:pic>
        <p:nvPicPr>
          <p:cNvPr id="15363" name="Picture 3" descr="E:\Papillons divers\Le Demi-deuil (Melanargia galathea).JPG"/>
          <p:cNvPicPr>
            <a:picLocks noChangeAspect="1" noChangeArrowheads="1"/>
          </p:cNvPicPr>
          <p:nvPr/>
        </p:nvPicPr>
        <p:blipFill>
          <a:blip r:embed="rId3"/>
          <a:srcRect l="25991" r="27134" b="33232"/>
          <a:stretch>
            <a:fillRect/>
          </a:stretch>
        </p:blipFill>
        <p:spPr bwMode="auto">
          <a:xfrm>
            <a:off x="5500694" y="2928934"/>
            <a:ext cx="3470932" cy="3708000"/>
          </a:xfrm>
          <a:prstGeom prst="ellipse">
            <a:avLst/>
          </a:prstGeom>
          <a:ln>
            <a:noFill/>
          </a:ln>
          <a:effectLst>
            <a:softEdge rad="112500"/>
          </a:effectLst>
        </p:spPr>
      </p:pic>
      <p:sp>
        <p:nvSpPr>
          <p:cNvPr id="4" name="Rectangle 3"/>
          <p:cNvSpPr/>
          <p:nvPr/>
        </p:nvSpPr>
        <p:spPr>
          <a:xfrm>
            <a:off x="3929058" y="928670"/>
            <a:ext cx="3905236" cy="461665"/>
          </a:xfrm>
          <a:prstGeom prst="rect">
            <a:avLst/>
          </a:prstGeom>
        </p:spPr>
        <p:txBody>
          <a:bodyPr wrap="none">
            <a:spAutoFit/>
          </a:bodyPr>
          <a:lstStyle/>
          <a:p>
            <a:r>
              <a:rPr lang="fr-FR" sz="2400" dirty="0" smtClean="0">
                <a:solidFill>
                  <a:schemeClr val="bg1"/>
                </a:solidFill>
                <a:latin typeface="Comic Sans MS" pitchFamily="66" charset="0"/>
              </a:rPr>
              <a:t>Le demi deuil ou Échiquier</a:t>
            </a:r>
            <a:endParaRPr lang="fr-FR" sz="2400" dirty="0"/>
          </a:p>
        </p:txBody>
      </p:sp>
      <p:sp>
        <p:nvSpPr>
          <p:cNvPr id="5" name="Rectangle 4"/>
          <p:cNvSpPr/>
          <p:nvPr/>
        </p:nvSpPr>
        <p:spPr>
          <a:xfrm>
            <a:off x="1142976" y="5429264"/>
            <a:ext cx="4143372" cy="882293"/>
          </a:xfrm>
          <a:prstGeom prst="rect">
            <a:avLst/>
          </a:prstGeom>
        </p:spPr>
        <p:txBody>
          <a:bodyPr wrap="square">
            <a:spAutoFit/>
          </a:bodyPr>
          <a:lstStyle/>
          <a:p>
            <a:r>
              <a:rPr lang="fr-FR" sz="1400" dirty="0" smtClean="0">
                <a:solidFill>
                  <a:schemeClr val="bg1"/>
                </a:solidFill>
                <a:latin typeface="Comic Sans MS" pitchFamily="66" charset="0"/>
              </a:rPr>
              <a:t>Présent dans tous les départements sauf en Corse</a:t>
            </a:r>
            <a:r>
              <a:rPr lang="fr-FR" sz="1400" baseline="30000" dirty="0" smtClean="0">
                <a:solidFill>
                  <a:schemeClr val="bg1"/>
                </a:solidFill>
              </a:rPr>
              <a:t>.</a:t>
            </a:r>
            <a:r>
              <a:rPr lang="fr-FR" sz="1400" dirty="0" smtClean="0">
                <a:solidFill>
                  <a:schemeClr val="bg1"/>
                </a:solidFill>
                <a:latin typeface="Comic Sans MS" pitchFamily="66" charset="0"/>
              </a:rPr>
              <a:t> Il réside dans tous types de lieux herbus. Il apprécie les fleurs de Centaurées</a:t>
            </a:r>
          </a:p>
          <a:p>
            <a:endParaRPr lang="fr-FR" sz="1400" baseline="30000" dirty="0">
              <a:solidFill>
                <a:schemeClr val="bg1"/>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Essai\Desktop\papillons\Image15.jpg"/>
          <p:cNvPicPr>
            <a:picLocks noChangeAspect="1" noChangeArrowheads="1"/>
          </p:cNvPicPr>
          <p:nvPr/>
        </p:nvPicPr>
        <p:blipFill>
          <a:blip r:embed="rId2"/>
          <a:srcRect l="1035" t="7003" r="1035" b="2869"/>
          <a:stretch>
            <a:fillRect/>
          </a:stretch>
        </p:blipFill>
        <p:spPr bwMode="auto">
          <a:xfrm>
            <a:off x="0" y="0"/>
            <a:ext cx="9163802" cy="6858000"/>
          </a:xfrm>
          <a:prstGeom prst="rect">
            <a:avLst/>
          </a:prstGeom>
          <a:noFill/>
        </p:spPr>
      </p:pic>
      <p:sp>
        <p:nvSpPr>
          <p:cNvPr id="4" name="Rectangle 3"/>
          <p:cNvSpPr/>
          <p:nvPr/>
        </p:nvSpPr>
        <p:spPr>
          <a:xfrm>
            <a:off x="1142976" y="642918"/>
            <a:ext cx="2501006" cy="707886"/>
          </a:xfrm>
          <a:prstGeom prst="rect">
            <a:avLst/>
          </a:prstGeom>
        </p:spPr>
        <p:txBody>
          <a:bodyPr wrap="none">
            <a:spAutoFit/>
          </a:bodyPr>
          <a:lstStyle/>
          <a:p>
            <a:r>
              <a:rPr lang="fr-FR" sz="2000" dirty="0" smtClean="0">
                <a:latin typeface="Comic Sans MS" pitchFamily="66" charset="0"/>
              </a:rPr>
              <a:t>Le vulcain </a:t>
            </a:r>
          </a:p>
          <a:p>
            <a:r>
              <a:rPr lang="fr-FR" sz="2000" dirty="0" smtClean="0">
                <a:latin typeface="Comic Sans MS" pitchFamily="66" charset="0"/>
              </a:rPr>
              <a:t>ou vanesse atalanta</a:t>
            </a:r>
            <a:endParaRPr lang="fr-FR" sz="2000" dirty="0">
              <a:latin typeface="Comic Sans MS" pitchFamily="66" charset="0"/>
            </a:endParaRPr>
          </a:p>
        </p:txBody>
      </p:sp>
      <p:sp>
        <p:nvSpPr>
          <p:cNvPr id="5" name="Rectangle 4"/>
          <p:cNvSpPr/>
          <p:nvPr/>
        </p:nvSpPr>
        <p:spPr>
          <a:xfrm>
            <a:off x="785786" y="4572008"/>
            <a:ext cx="3571900" cy="954107"/>
          </a:xfrm>
          <a:prstGeom prst="rect">
            <a:avLst/>
          </a:prstGeom>
        </p:spPr>
        <p:txBody>
          <a:bodyPr wrap="square">
            <a:spAutoFit/>
          </a:bodyPr>
          <a:lstStyle/>
          <a:p>
            <a:r>
              <a:rPr lang="fr-FR" sz="1400" b="1" dirty="0" smtClean="0">
                <a:latin typeface="Comic Sans MS" pitchFamily="66" charset="0"/>
              </a:rPr>
              <a:t>Il vit partout où il y a des fleurs, surtout dans les jardins.</a:t>
            </a:r>
          </a:p>
          <a:p>
            <a:r>
              <a:rPr lang="fr-FR" sz="1400" b="1" dirty="0" smtClean="0">
                <a:latin typeface="Comic Sans MS" pitchFamily="66" charset="0"/>
              </a:rPr>
              <a:t>Il est attiré par les fruits pourris. Entre avril et juillet </a:t>
            </a:r>
            <a:endParaRPr lang="fr-FR" sz="1400" b="1" dirty="0">
              <a:latin typeface="Comic Sans MS" pitchFamily="66"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Essai\Desktop\papillons\Image16.jpg"/>
          <p:cNvPicPr>
            <a:picLocks noChangeAspect="1" noChangeArrowheads="1"/>
          </p:cNvPicPr>
          <p:nvPr/>
        </p:nvPicPr>
        <p:blipFill>
          <a:blip r:embed="rId2"/>
          <a:srcRect l="1884" t="1285" r="1120" b="1285"/>
          <a:stretch>
            <a:fillRect/>
          </a:stretch>
        </p:blipFill>
        <p:spPr bwMode="auto">
          <a:xfrm>
            <a:off x="0" y="0"/>
            <a:ext cx="9144000" cy="6912000"/>
          </a:xfrm>
          <a:prstGeom prst="rect">
            <a:avLst/>
          </a:prstGeom>
          <a:noFill/>
        </p:spPr>
      </p:pic>
      <p:sp>
        <p:nvSpPr>
          <p:cNvPr id="3" name="Rectangle 2"/>
          <p:cNvSpPr/>
          <p:nvPr/>
        </p:nvSpPr>
        <p:spPr>
          <a:xfrm>
            <a:off x="5929322" y="500042"/>
            <a:ext cx="1292341" cy="369332"/>
          </a:xfrm>
          <a:prstGeom prst="rect">
            <a:avLst/>
          </a:prstGeom>
        </p:spPr>
        <p:txBody>
          <a:bodyPr wrap="none">
            <a:spAutoFit/>
          </a:bodyPr>
          <a:lstStyle/>
          <a:p>
            <a:r>
              <a:rPr lang="fr-FR" dirty="0" smtClean="0">
                <a:latin typeface="Comic Sans MS" pitchFamily="66" charset="0"/>
              </a:rPr>
              <a:t>Le vulcain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Essai\Desktop\papillons\Image17.jpg"/>
          <p:cNvPicPr>
            <a:picLocks noChangeAspect="1" noChangeArrowheads="1"/>
          </p:cNvPicPr>
          <p:nvPr/>
        </p:nvPicPr>
        <p:blipFill>
          <a:blip r:embed="rId2"/>
          <a:srcRect/>
          <a:stretch>
            <a:fillRect/>
          </a:stretch>
        </p:blipFill>
        <p:spPr bwMode="auto">
          <a:xfrm>
            <a:off x="-6350" y="-14288"/>
            <a:ext cx="9156700" cy="6888163"/>
          </a:xfrm>
          <a:prstGeom prst="rect">
            <a:avLst/>
          </a:prstGeom>
          <a:noFill/>
        </p:spPr>
      </p:pic>
      <p:sp>
        <p:nvSpPr>
          <p:cNvPr id="3" name="Rectangle 2"/>
          <p:cNvSpPr/>
          <p:nvPr/>
        </p:nvSpPr>
        <p:spPr>
          <a:xfrm>
            <a:off x="1357290" y="1000108"/>
            <a:ext cx="3062057" cy="738664"/>
          </a:xfrm>
          <a:prstGeom prst="rect">
            <a:avLst/>
          </a:prstGeom>
        </p:spPr>
        <p:txBody>
          <a:bodyPr wrap="none">
            <a:spAutoFit/>
          </a:bodyPr>
          <a:lstStyle/>
          <a:p>
            <a:r>
              <a:rPr lang="fr-FR" sz="2400" dirty="0" smtClean="0">
                <a:solidFill>
                  <a:schemeClr val="bg1"/>
                </a:solidFill>
                <a:latin typeface="Comic Sans MS" pitchFamily="66" charset="0"/>
              </a:rPr>
              <a:t>La piéride du choux </a:t>
            </a:r>
          </a:p>
          <a:p>
            <a:r>
              <a:rPr lang="fr-FR" b="1" dirty="0" smtClean="0">
                <a:solidFill>
                  <a:schemeClr val="bg1"/>
                </a:solidFill>
              </a:rPr>
              <a:t>                           femelle</a:t>
            </a:r>
            <a:endParaRPr lang="fr-FR" dirty="0">
              <a:solidFill>
                <a:schemeClr val="bg1"/>
              </a:solidFill>
            </a:endParaRPr>
          </a:p>
        </p:txBody>
      </p:sp>
      <p:sp>
        <p:nvSpPr>
          <p:cNvPr id="4" name="Rectangle 3"/>
          <p:cNvSpPr/>
          <p:nvPr/>
        </p:nvSpPr>
        <p:spPr>
          <a:xfrm>
            <a:off x="857224" y="5286388"/>
            <a:ext cx="3929058" cy="307777"/>
          </a:xfrm>
          <a:prstGeom prst="rect">
            <a:avLst/>
          </a:prstGeom>
        </p:spPr>
        <p:txBody>
          <a:bodyPr wrap="square">
            <a:spAutoFit/>
          </a:bodyPr>
          <a:lstStyle/>
          <a:p>
            <a:r>
              <a:rPr lang="fr-FR" sz="1400" dirty="0" smtClean="0">
                <a:solidFill>
                  <a:schemeClr val="bg1"/>
                </a:solidFill>
                <a:latin typeface="Comic Sans MS" pitchFamily="66" charset="0"/>
              </a:rPr>
              <a:t>Vit partout où il y a des fleurs, même en ville.</a:t>
            </a:r>
            <a:endParaRPr lang="fr-FR" sz="1400" dirty="0">
              <a:solidFill>
                <a:schemeClr val="bg1"/>
              </a:solidFill>
              <a:latin typeface="Comic Sans MS" pitchFamily="66"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Essai\Desktop\papillons\Image18.jpg"/>
          <p:cNvPicPr>
            <a:picLocks noChangeAspect="1" noChangeArrowheads="1"/>
          </p:cNvPicPr>
          <p:nvPr/>
        </p:nvPicPr>
        <p:blipFill>
          <a:blip r:embed="rId2"/>
          <a:srcRect l="1087" t="566" r="1087" b="2064"/>
          <a:stretch>
            <a:fillRect/>
          </a:stretch>
        </p:blipFill>
        <p:spPr bwMode="auto">
          <a:xfrm>
            <a:off x="0" y="-54000"/>
            <a:ext cx="9145108" cy="6912000"/>
          </a:xfrm>
          <a:prstGeom prst="rect">
            <a:avLst/>
          </a:prstGeom>
          <a:noFill/>
        </p:spPr>
      </p:pic>
      <p:sp>
        <p:nvSpPr>
          <p:cNvPr id="3" name="Rectangle 2"/>
          <p:cNvSpPr/>
          <p:nvPr/>
        </p:nvSpPr>
        <p:spPr>
          <a:xfrm>
            <a:off x="2357422" y="714356"/>
            <a:ext cx="4572000" cy="646331"/>
          </a:xfrm>
          <a:prstGeom prst="rect">
            <a:avLst/>
          </a:prstGeom>
        </p:spPr>
        <p:txBody>
          <a:bodyPr>
            <a:spAutoFit/>
          </a:bodyPr>
          <a:lstStyle/>
          <a:p>
            <a:r>
              <a:rPr lang="fr-FR" b="1" dirty="0" smtClean="0">
                <a:solidFill>
                  <a:schemeClr val="bg1"/>
                </a:solidFill>
              </a:rPr>
              <a:t>piéride du choux</a:t>
            </a:r>
          </a:p>
          <a:p>
            <a:r>
              <a:rPr lang="fr-FR" b="1" dirty="0" smtClean="0">
                <a:solidFill>
                  <a:schemeClr val="bg1"/>
                </a:solidFill>
              </a:rPr>
              <a:t>    (Pieris brassicae)</a:t>
            </a:r>
            <a:endParaRPr lang="fr-FR" dirty="0" smtClean="0"/>
          </a:p>
        </p:txBody>
      </p:sp>
      <p:pic>
        <p:nvPicPr>
          <p:cNvPr id="4" name="Picture 2" descr="E:\Papillons divers\P1030096.JPG"/>
          <p:cNvPicPr>
            <a:picLocks noChangeAspect="1" noChangeArrowheads="1"/>
          </p:cNvPicPr>
          <p:nvPr/>
        </p:nvPicPr>
        <p:blipFill>
          <a:blip r:embed="rId3"/>
          <a:srcRect l="24206" t="5000" r="38095" b="38089"/>
          <a:stretch>
            <a:fillRect/>
          </a:stretch>
        </p:blipFill>
        <p:spPr bwMode="auto">
          <a:xfrm>
            <a:off x="6215074" y="0"/>
            <a:ext cx="2714644" cy="3071834"/>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Essai\Desktop\papillons\Image19.jpg"/>
          <p:cNvPicPr>
            <a:picLocks noChangeAspect="1" noChangeArrowheads="1"/>
          </p:cNvPicPr>
          <p:nvPr/>
        </p:nvPicPr>
        <p:blipFill>
          <a:blip r:embed="rId2"/>
          <a:srcRect l="738" t="-237" r="738" b="1285"/>
          <a:stretch>
            <a:fillRect/>
          </a:stretch>
        </p:blipFill>
        <p:spPr bwMode="auto">
          <a:xfrm>
            <a:off x="-1108" y="-54000"/>
            <a:ext cx="9145108" cy="6912000"/>
          </a:xfrm>
          <a:prstGeom prst="rect">
            <a:avLst/>
          </a:prstGeom>
          <a:noFill/>
        </p:spPr>
      </p:pic>
      <p:sp>
        <p:nvSpPr>
          <p:cNvPr id="3" name="Rectangle 2"/>
          <p:cNvSpPr/>
          <p:nvPr/>
        </p:nvSpPr>
        <p:spPr>
          <a:xfrm>
            <a:off x="5072066" y="571480"/>
            <a:ext cx="3929058" cy="3108543"/>
          </a:xfrm>
          <a:prstGeom prst="rect">
            <a:avLst/>
          </a:prstGeom>
        </p:spPr>
        <p:txBody>
          <a:bodyPr wrap="square">
            <a:spAutoFit/>
          </a:bodyPr>
          <a:lstStyle/>
          <a:p>
            <a:r>
              <a:rPr lang="fr-FR" sz="1400" dirty="0" smtClean="0">
                <a:solidFill>
                  <a:schemeClr val="bg1"/>
                </a:solidFill>
                <a:latin typeface="Comic Sans MS" pitchFamily="66" charset="0"/>
              </a:rPr>
              <a:t>Papillon des forêts tempérées humides matures, où il volette dans les taches de lumière ou au coucher du soleil, dans les clairières ou milieux assimilables (bocage dense, milieux ouverts de parcs boisés...). </a:t>
            </a:r>
          </a:p>
          <a:p>
            <a:r>
              <a:rPr lang="fr-FR" sz="1400" dirty="0" smtClean="0">
                <a:solidFill>
                  <a:schemeClr val="bg1"/>
                </a:solidFill>
                <a:latin typeface="Comic Sans MS" pitchFamily="66" charset="0"/>
              </a:rPr>
              <a:t>Il apprécie les fleurs des ronciers où on le voit souvent butiner. Il est un des rares papillons de jour à voler par temps couvert et même par pluie fine.</a:t>
            </a:r>
          </a:p>
          <a:p>
            <a:endParaRPr lang="fr-FR" sz="1400" dirty="0" smtClean="0">
              <a:solidFill>
                <a:schemeClr val="bg1"/>
              </a:solidFill>
              <a:latin typeface="Comic Sans MS" pitchFamily="66" charset="0"/>
            </a:endParaRPr>
          </a:p>
          <a:p>
            <a:r>
              <a:rPr lang="fr-FR" sz="1400" dirty="0" smtClean="0">
                <a:solidFill>
                  <a:schemeClr val="bg1"/>
                </a:solidFill>
                <a:latin typeface="Comic Sans MS" pitchFamily="66" charset="0"/>
              </a:rPr>
              <a:t>Il vole souvent avec le Myrtil (</a:t>
            </a:r>
            <a:r>
              <a:rPr lang="fr-FR" sz="1400" i="1" dirty="0" smtClean="0">
                <a:solidFill>
                  <a:schemeClr val="bg1"/>
                </a:solidFill>
                <a:latin typeface="Comic Sans MS" pitchFamily="66" charset="0"/>
              </a:rPr>
              <a:t>Maniola jurtina</a:t>
            </a:r>
            <a:r>
              <a:rPr lang="fr-FR" sz="1400" dirty="0" smtClean="0">
                <a:solidFill>
                  <a:schemeClr val="bg1"/>
                </a:solidFill>
                <a:latin typeface="Comic Sans MS" pitchFamily="66" charset="0"/>
              </a:rPr>
              <a:t>) dont les ailes sont d'une couleur proche de celles du Tristan. On le trouve jusqu'à 1 600 mètres d'altitude</a:t>
            </a:r>
            <a:r>
              <a:rPr lang="fr-FR" sz="1400" baseline="30000" dirty="0" smtClean="0">
                <a:solidFill>
                  <a:schemeClr val="bg1"/>
                </a:solidFill>
                <a:latin typeface="Comic Sans MS" pitchFamily="66" charset="0"/>
              </a:rPr>
              <a:t>.</a:t>
            </a:r>
            <a:endParaRPr lang="fr-FR" sz="1400" dirty="0" smtClean="0">
              <a:solidFill>
                <a:schemeClr val="bg1"/>
              </a:solidFill>
              <a:latin typeface="Comic Sans MS" pitchFamily="66" charset="0"/>
            </a:endParaRPr>
          </a:p>
        </p:txBody>
      </p:sp>
      <p:sp>
        <p:nvSpPr>
          <p:cNvPr id="4" name="Rectangle 3"/>
          <p:cNvSpPr/>
          <p:nvPr/>
        </p:nvSpPr>
        <p:spPr>
          <a:xfrm>
            <a:off x="1000100" y="3643314"/>
            <a:ext cx="1670650" cy="461665"/>
          </a:xfrm>
          <a:prstGeom prst="rect">
            <a:avLst/>
          </a:prstGeom>
        </p:spPr>
        <p:txBody>
          <a:bodyPr wrap="none">
            <a:spAutoFit/>
          </a:bodyPr>
          <a:lstStyle/>
          <a:p>
            <a:r>
              <a:rPr lang="fr-FR" sz="2400" dirty="0" smtClean="0">
                <a:solidFill>
                  <a:schemeClr val="bg1"/>
                </a:solidFill>
                <a:latin typeface="Comic Sans MS" pitchFamily="66" charset="0"/>
              </a:rPr>
              <a:t>Le Tristan</a:t>
            </a:r>
            <a:endParaRPr lang="fr-FR" sz="24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Essai\Desktop\papillons\Image20.jpg"/>
          <p:cNvPicPr>
            <a:picLocks noChangeAspect="1" noChangeArrowheads="1"/>
          </p:cNvPicPr>
          <p:nvPr/>
        </p:nvPicPr>
        <p:blipFill>
          <a:blip r:embed="rId2"/>
          <a:srcRect l="2253" t="1547" r="738" b="1547"/>
          <a:stretch>
            <a:fillRect/>
          </a:stretch>
        </p:blipFill>
        <p:spPr bwMode="auto">
          <a:xfrm>
            <a:off x="0" y="0"/>
            <a:ext cx="9145156" cy="6912000"/>
          </a:xfrm>
          <a:prstGeom prst="rect">
            <a:avLst/>
          </a:prstGeom>
          <a:noFill/>
        </p:spPr>
      </p:pic>
      <p:sp>
        <p:nvSpPr>
          <p:cNvPr id="4" name="Rectangle 3"/>
          <p:cNvSpPr/>
          <p:nvPr/>
        </p:nvSpPr>
        <p:spPr>
          <a:xfrm>
            <a:off x="785786" y="1142984"/>
            <a:ext cx="4572000" cy="1200329"/>
          </a:xfrm>
          <a:prstGeom prst="rect">
            <a:avLst/>
          </a:prstGeom>
        </p:spPr>
        <p:txBody>
          <a:bodyPr>
            <a:spAutoFit/>
          </a:bodyPr>
          <a:lstStyle/>
          <a:p>
            <a:r>
              <a:rPr lang="fr-FR" sz="2400" dirty="0" smtClean="0">
                <a:solidFill>
                  <a:schemeClr val="bg1"/>
                </a:solidFill>
                <a:latin typeface="Comic Sans MS" pitchFamily="66" charset="0"/>
              </a:rPr>
              <a:t>Le Myrtil </a:t>
            </a:r>
          </a:p>
          <a:p>
            <a:r>
              <a:rPr lang="fr-FR" sz="2400" dirty="0" smtClean="0">
                <a:solidFill>
                  <a:schemeClr val="bg1"/>
                </a:solidFill>
                <a:latin typeface="Comic Sans MS" pitchFamily="66" charset="0"/>
              </a:rPr>
              <a:t>Maniola jurtina</a:t>
            </a:r>
          </a:p>
          <a:p>
            <a:r>
              <a:rPr lang="fr-FR" sz="2400" dirty="0" smtClean="0">
                <a:solidFill>
                  <a:schemeClr val="bg1"/>
                </a:solidFill>
                <a:latin typeface="Comic Sans MS" pitchFamily="66" charset="0"/>
              </a:rPr>
              <a:t>          </a:t>
            </a:r>
            <a:r>
              <a:rPr lang="fr-FR" sz="2000" dirty="0" smtClean="0">
                <a:solidFill>
                  <a:schemeClr val="bg1"/>
                </a:solidFill>
                <a:latin typeface="Comic Sans MS" pitchFamily="66" charset="0"/>
              </a:rPr>
              <a:t>mâle </a:t>
            </a:r>
            <a:endParaRPr lang="fr-FR" sz="2000" dirty="0">
              <a:solidFill>
                <a:schemeClr val="bg1"/>
              </a:solidFill>
              <a:latin typeface="Comic Sans MS" pitchFamily="66"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Essai\Desktop\papillons\Image21.jpg"/>
          <p:cNvPicPr>
            <a:picLocks noChangeAspect="1" noChangeArrowheads="1"/>
          </p:cNvPicPr>
          <p:nvPr/>
        </p:nvPicPr>
        <p:blipFill>
          <a:blip r:embed="rId2"/>
          <a:srcRect l="1577" t="284" r="808" b="1704"/>
          <a:stretch>
            <a:fillRect/>
          </a:stretch>
        </p:blipFill>
        <p:spPr bwMode="auto">
          <a:xfrm>
            <a:off x="0" y="0"/>
            <a:ext cx="9144000" cy="6912000"/>
          </a:xfrm>
          <a:prstGeom prst="rect">
            <a:avLst/>
          </a:prstGeom>
          <a:noFill/>
        </p:spPr>
      </p:pic>
      <p:sp>
        <p:nvSpPr>
          <p:cNvPr id="4" name="Rectangle 3"/>
          <p:cNvSpPr/>
          <p:nvPr/>
        </p:nvSpPr>
        <p:spPr>
          <a:xfrm>
            <a:off x="642910" y="5572140"/>
            <a:ext cx="7143800" cy="954107"/>
          </a:xfrm>
          <a:prstGeom prst="rect">
            <a:avLst/>
          </a:prstGeom>
        </p:spPr>
        <p:txBody>
          <a:bodyPr wrap="square">
            <a:spAutoFit/>
          </a:bodyPr>
          <a:lstStyle/>
          <a:p>
            <a:r>
              <a:rPr lang="fr-FR" sz="1400" dirty="0" smtClean="0">
                <a:solidFill>
                  <a:schemeClr val="bg1"/>
                </a:solidFill>
                <a:latin typeface="Comic Sans MS" pitchFamily="66" charset="0"/>
              </a:rPr>
              <a:t>Le Myrtil se distingue de l'Amaryllis </a:t>
            </a:r>
            <a:r>
              <a:rPr lang="fr-FR" sz="1400" dirty="0" smtClean="0">
                <a:latin typeface="Comic Sans MS" pitchFamily="66" charset="0"/>
              </a:rPr>
              <a:t>et du Procris par l'aspect ondulé, plissé de ses </a:t>
            </a:r>
            <a:r>
              <a:rPr lang="fr-FR" sz="1400" dirty="0" smtClean="0">
                <a:solidFill>
                  <a:schemeClr val="bg1"/>
                </a:solidFill>
                <a:latin typeface="Comic Sans MS" pitchFamily="66" charset="0"/>
              </a:rPr>
              <a:t>ailes arrière. La large bande marron </a:t>
            </a:r>
            <a:r>
              <a:rPr lang="fr-FR" sz="1400" dirty="0" smtClean="0">
                <a:latin typeface="Comic Sans MS" pitchFamily="66" charset="0"/>
              </a:rPr>
              <a:t>qui ceinture les ailes du dessus de l'Amaryllis lui donne un caractère </a:t>
            </a:r>
            <a:r>
              <a:rPr lang="fr-FR" sz="1400" dirty="0" smtClean="0">
                <a:solidFill>
                  <a:schemeClr val="bg1"/>
                </a:solidFill>
                <a:latin typeface="Comic Sans MS" pitchFamily="66" charset="0"/>
              </a:rPr>
              <a:t>particulier. Le </a:t>
            </a:r>
            <a:r>
              <a:rPr lang="fr-FR" sz="1400" dirty="0" smtClean="0">
                <a:latin typeface="Comic Sans MS" pitchFamily="66" charset="0"/>
              </a:rPr>
              <a:t>Procris est quant à lui plus petit et plus terne que ces deux papillons</a:t>
            </a:r>
            <a:endParaRPr lang="fr-FR" sz="1400" dirty="0">
              <a:latin typeface="Comic Sans MS" pitchFamily="66" charset="0"/>
            </a:endParaRPr>
          </a:p>
        </p:txBody>
      </p:sp>
      <p:sp>
        <p:nvSpPr>
          <p:cNvPr id="5" name="Rectangle 4"/>
          <p:cNvSpPr/>
          <p:nvPr/>
        </p:nvSpPr>
        <p:spPr>
          <a:xfrm>
            <a:off x="4286248" y="642918"/>
            <a:ext cx="3714776" cy="984885"/>
          </a:xfrm>
          <a:prstGeom prst="rect">
            <a:avLst/>
          </a:prstGeom>
        </p:spPr>
        <p:txBody>
          <a:bodyPr wrap="square">
            <a:spAutoFit/>
          </a:bodyPr>
          <a:lstStyle/>
          <a:p>
            <a:r>
              <a:rPr lang="fr-FR" sz="1400" dirty="0" smtClean="0">
                <a:solidFill>
                  <a:schemeClr val="bg1"/>
                </a:solidFill>
                <a:latin typeface="Comic Sans MS" pitchFamily="66" charset="0"/>
              </a:rPr>
              <a:t>En France métropolitaine, il est présent dans tous les départements, fréquente les milieux ouverts (clairières forestières, prairies bocages</a:t>
            </a:r>
            <a:r>
              <a:rPr lang="fr-FR" sz="1600" dirty="0" smtClean="0">
                <a:solidFill>
                  <a:schemeClr val="bg1"/>
                </a:solidFill>
                <a:latin typeface="Comic Sans MS" pitchFamily="66" charset="0"/>
              </a:rPr>
              <a:t>).</a:t>
            </a:r>
            <a:endParaRPr lang="fr-FR" sz="1600" dirty="0">
              <a:solidFill>
                <a:schemeClr val="bg1"/>
              </a:solidFill>
              <a:latin typeface="Comic Sans MS" pitchFamily="66" charset="0"/>
            </a:endParaRPr>
          </a:p>
        </p:txBody>
      </p:sp>
      <p:sp>
        <p:nvSpPr>
          <p:cNvPr id="6" name="Rectangle 5"/>
          <p:cNvSpPr/>
          <p:nvPr/>
        </p:nvSpPr>
        <p:spPr>
          <a:xfrm>
            <a:off x="642910" y="785794"/>
            <a:ext cx="2430474" cy="830997"/>
          </a:xfrm>
          <a:prstGeom prst="rect">
            <a:avLst/>
          </a:prstGeom>
        </p:spPr>
        <p:txBody>
          <a:bodyPr wrap="none">
            <a:spAutoFit/>
          </a:bodyPr>
          <a:lstStyle/>
          <a:p>
            <a:r>
              <a:rPr lang="fr-FR" sz="2400" dirty="0" smtClean="0">
                <a:solidFill>
                  <a:schemeClr val="bg1"/>
                </a:solidFill>
                <a:latin typeface="Comic Sans MS" pitchFamily="66" charset="0"/>
              </a:rPr>
              <a:t>Le Myrtil </a:t>
            </a:r>
          </a:p>
          <a:p>
            <a:r>
              <a:rPr lang="fr-FR" sz="2400" dirty="0" smtClean="0">
                <a:latin typeface="Comic Sans MS" pitchFamily="66" charset="0"/>
              </a:rPr>
              <a:t>Maniola jurtina </a:t>
            </a:r>
            <a:endParaRPr lang="fr-FR" sz="2400" dirty="0">
              <a:latin typeface="Comic Sans MS" pitchFamily="66"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Essai\Desktop\papillons\Image22.jpg"/>
          <p:cNvPicPr>
            <a:picLocks noChangeAspect="1" noChangeArrowheads="1"/>
          </p:cNvPicPr>
          <p:nvPr/>
        </p:nvPicPr>
        <p:blipFill>
          <a:blip r:embed="rId2"/>
          <a:srcRect l="1235" t="811" r="1235" b="811"/>
          <a:stretch>
            <a:fillRect/>
          </a:stretch>
        </p:blipFill>
        <p:spPr bwMode="auto">
          <a:xfrm>
            <a:off x="0" y="-54000"/>
            <a:ext cx="9587613" cy="6912000"/>
          </a:xfrm>
          <a:prstGeom prst="rect">
            <a:avLst/>
          </a:prstGeom>
          <a:noFill/>
        </p:spPr>
      </p:pic>
      <p:sp>
        <p:nvSpPr>
          <p:cNvPr id="5" name="Rectangle 4"/>
          <p:cNvSpPr/>
          <p:nvPr/>
        </p:nvSpPr>
        <p:spPr>
          <a:xfrm>
            <a:off x="3286116" y="857232"/>
            <a:ext cx="3982180" cy="461665"/>
          </a:xfrm>
          <a:prstGeom prst="rect">
            <a:avLst/>
          </a:prstGeom>
        </p:spPr>
        <p:txBody>
          <a:bodyPr wrap="none">
            <a:spAutoFit/>
          </a:bodyPr>
          <a:lstStyle/>
          <a:p>
            <a:r>
              <a:rPr lang="fr-FR" sz="2400" dirty="0" smtClean="0">
                <a:solidFill>
                  <a:schemeClr val="bg1"/>
                </a:solidFill>
                <a:latin typeface="Comic Sans MS" pitchFamily="66" charset="0"/>
              </a:rPr>
              <a:t>Amaryllis ou Satyre tithon</a:t>
            </a:r>
            <a:endParaRPr lang="fr-FR" sz="2400" dirty="0">
              <a:solidFill>
                <a:schemeClr val="bg1"/>
              </a:solidFill>
              <a:latin typeface="Comic Sans MS" pitchFamily="66" charset="0"/>
            </a:endParaRPr>
          </a:p>
        </p:txBody>
      </p:sp>
      <p:sp>
        <p:nvSpPr>
          <p:cNvPr id="10" name="Rectangle 9"/>
          <p:cNvSpPr/>
          <p:nvPr/>
        </p:nvSpPr>
        <p:spPr>
          <a:xfrm>
            <a:off x="500034" y="2357430"/>
            <a:ext cx="2428892" cy="2246769"/>
          </a:xfrm>
          <a:prstGeom prst="rect">
            <a:avLst/>
          </a:prstGeom>
        </p:spPr>
        <p:txBody>
          <a:bodyPr wrap="square">
            <a:spAutoFit/>
          </a:bodyPr>
          <a:lstStyle/>
          <a:p>
            <a:r>
              <a:rPr lang="fr-FR" sz="1400" dirty="0" smtClean="0">
                <a:solidFill>
                  <a:schemeClr val="bg1"/>
                </a:solidFill>
                <a:latin typeface="Comic Sans MS" pitchFamily="66" charset="0"/>
              </a:rPr>
              <a:t>Le mâle : antérieurs orange bordé de marron avec l'ocelle doublement pupillé caractéristique à l'apex. Les ailes postérieures sont beige à chamois avec une bande plus claire qui porte des petits</a:t>
            </a:r>
            <a:r>
              <a:rPr lang="fr-FR" sz="1400" b="1" dirty="0" smtClean="0">
                <a:solidFill>
                  <a:schemeClr val="bg1"/>
                </a:solidFill>
                <a:latin typeface="Comic Sans MS" pitchFamily="66" charset="0"/>
              </a:rPr>
              <a:t> </a:t>
            </a:r>
            <a:r>
              <a:rPr lang="fr-FR" sz="1400" dirty="0" smtClean="0">
                <a:solidFill>
                  <a:schemeClr val="bg1"/>
                </a:solidFill>
                <a:latin typeface="Comic Sans MS" pitchFamily="66" charset="0"/>
              </a:rPr>
              <a:t>ocelles pupillés de blanc peu visibles.</a:t>
            </a:r>
            <a:endParaRPr lang="fr-FR" sz="1400" dirty="0">
              <a:solidFill>
                <a:schemeClr val="bg1"/>
              </a:solidFill>
              <a:latin typeface="Comic Sans MS" pitchFamily="66" charset="0"/>
            </a:endParaRPr>
          </a:p>
        </p:txBody>
      </p:sp>
      <p:sp>
        <p:nvSpPr>
          <p:cNvPr id="11" name="Rectangle 10"/>
          <p:cNvSpPr/>
          <p:nvPr/>
        </p:nvSpPr>
        <p:spPr>
          <a:xfrm>
            <a:off x="4357686" y="5715016"/>
            <a:ext cx="4500562" cy="738664"/>
          </a:xfrm>
          <a:prstGeom prst="rect">
            <a:avLst/>
          </a:prstGeom>
        </p:spPr>
        <p:txBody>
          <a:bodyPr wrap="square">
            <a:spAutoFit/>
          </a:bodyPr>
          <a:lstStyle/>
          <a:p>
            <a:r>
              <a:rPr lang="fr-FR" sz="1400" dirty="0" smtClean="0">
                <a:solidFill>
                  <a:schemeClr val="bg1"/>
                </a:solidFill>
                <a:latin typeface="Comic Sans MS" pitchFamily="66" charset="0"/>
              </a:rPr>
              <a:t>réside dans les lieux herbus et buissonneux près des bois, des haies, sentiers forestiers, prairies broussailleuses, clairières</a:t>
            </a:r>
            <a:endParaRPr lang="fr-FR" sz="1400" dirty="0">
              <a:solidFill>
                <a:schemeClr val="bg1"/>
              </a:solidFill>
              <a:latin typeface="Comic Sans MS" pitchFamily="66" charset="0"/>
            </a:endParaRPr>
          </a:p>
        </p:txBody>
      </p:sp>
      <p:sp>
        <p:nvSpPr>
          <p:cNvPr id="12" name="Rectangle 11"/>
          <p:cNvSpPr/>
          <p:nvPr/>
        </p:nvSpPr>
        <p:spPr>
          <a:xfrm>
            <a:off x="4286248" y="4643446"/>
            <a:ext cx="4572000" cy="584775"/>
          </a:xfrm>
          <a:prstGeom prst="rect">
            <a:avLst/>
          </a:prstGeom>
        </p:spPr>
        <p:txBody>
          <a:bodyPr>
            <a:spAutoFit/>
          </a:bodyPr>
          <a:lstStyle/>
          <a:p>
            <a:r>
              <a:rPr lang="fr-FR" sz="1600" dirty="0" smtClean="0">
                <a:latin typeface="Comic Sans MS" pitchFamily="66" charset="0"/>
              </a:rPr>
              <a:t>Présente dans tous les départements de la France métropolitaine</a:t>
            </a:r>
            <a:endParaRPr lang="fr-FR" sz="1600" dirty="0">
              <a:latin typeface="Comic Sans MS" pitchFamily="66"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3" descr="C:\Users\Essai\Desktop\papillons\Image23.jpg"/>
          <p:cNvPicPr>
            <a:picLocks noChangeAspect="1" noChangeArrowheads="1"/>
          </p:cNvPicPr>
          <p:nvPr/>
        </p:nvPicPr>
        <p:blipFill>
          <a:blip r:embed="rId2"/>
          <a:srcRect l="1389" t="2356" r="2149" b="819"/>
          <a:stretch>
            <a:fillRect/>
          </a:stretch>
        </p:blipFill>
        <p:spPr bwMode="auto">
          <a:xfrm>
            <a:off x="0" y="0"/>
            <a:ext cx="9144000" cy="6912000"/>
          </a:xfrm>
          <a:prstGeom prst="rect">
            <a:avLst/>
          </a:prstGeom>
          <a:noFill/>
        </p:spPr>
      </p:pic>
      <p:sp>
        <p:nvSpPr>
          <p:cNvPr id="3" name="Rectangle 2"/>
          <p:cNvSpPr/>
          <p:nvPr/>
        </p:nvSpPr>
        <p:spPr>
          <a:xfrm>
            <a:off x="928662" y="1571612"/>
            <a:ext cx="4434227" cy="461665"/>
          </a:xfrm>
          <a:prstGeom prst="rect">
            <a:avLst/>
          </a:prstGeom>
        </p:spPr>
        <p:txBody>
          <a:bodyPr wrap="none">
            <a:spAutoFit/>
          </a:bodyPr>
          <a:lstStyle/>
          <a:p>
            <a:r>
              <a:rPr lang="fr-FR" sz="2400" dirty="0" smtClean="0">
                <a:solidFill>
                  <a:schemeClr val="bg1"/>
                </a:solidFill>
                <a:latin typeface="Comic Sans MS" pitchFamily="66" charset="0"/>
              </a:rPr>
              <a:t>Le Fadet commun ou Procris </a:t>
            </a:r>
            <a:endParaRPr lang="fr-FR" sz="2400" dirty="0">
              <a:solidFill>
                <a:schemeClr val="bg1"/>
              </a:solidFill>
              <a:latin typeface="Comic Sans MS" pitchFamily="66" charset="0"/>
            </a:endParaRPr>
          </a:p>
        </p:txBody>
      </p:sp>
      <p:sp>
        <p:nvSpPr>
          <p:cNvPr id="4" name="Rectangle 3"/>
          <p:cNvSpPr/>
          <p:nvPr/>
        </p:nvSpPr>
        <p:spPr>
          <a:xfrm>
            <a:off x="4429124" y="4500570"/>
            <a:ext cx="3640740" cy="738664"/>
          </a:xfrm>
          <a:prstGeom prst="rect">
            <a:avLst/>
          </a:prstGeom>
        </p:spPr>
        <p:txBody>
          <a:bodyPr wrap="none">
            <a:spAutoFit/>
          </a:bodyPr>
          <a:lstStyle/>
          <a:p>
            <a:r>
              <a:rPr lang="fr-FR" sz="1400" dirty="0" smtClean="0">
                <a:solidFill>
                  <a:schemeClr val="bg1"/>
                </a:solidFill>
                <a:latin typeface="Comic Sans MS" pitchFamily="66" charset="0"/>
              </a:rPr>
              <a:t>Présent dans tous les départements:</a:t>
            </a:r>
          </a:p>
          <a:p>
            <a:r>
              <a:rPr lang="fr-FR" sz="1400" dirty="0" smtClean="0">
                <a:solidFill>
                  <a:schemeClr val="bg1"/>
                </a:solidFill>
                <a:latin typeface="Comic Sans MS" pitchFamily="66" charset="0"/>
              </a:rPr>
              <a:t>réside dans les lieux herbus, </a:t>
            </a:r>
          </a:p>
          <a:p>
            <a:r>
              <a:rPr lang="fr-FR" sz="1400" dirty="0" smtClean="0">
                <a:solidFill>
                  <a:schemeClr val="bg1"/>
                </a:solidFill>
                <a:latin typeface="Comic Sans MS" pitchFamily="66" charset="0"/>
              </a:rPr>
              <a:t>prairies et friches jusqu'à 1 800 mètres. </a:t>
            </a:r>
            <a:endParaRPr lang="fr-FR" sz="1400" dirty="0">
              <a:solidFill>
                <a:schemeClr val="bg1"/>
              </a:solidFill>
              <a:latin typeface="Comic Sans MS" pitchFamily="66"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Essai\Desktop\papillons\Image24.jpg"/>
          <p:cNvPicPr>
            <a:picLocks noChangeAspect="1" noChangeArrowheads="1"/>
          </p:cNvPicPr>
          <p:nvPr/>
        </p:nvPicPr>
        <p:blipFill>
          <a:blip r:embed="rId2"/>
          <a:srcRect l="1389" t="819" r="1389" b="1587"/>
          <a:stretch>
            <a:fillRect/>
          </a:stretch>
        </p:blipFill>
        <p:spPr bwMode="auto">
          <a:xfrm>
            <a:off x="567" y="-54000"/>
            <a:ext cx="9143433" cy="691200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Essai\Desktop\papillons\Image25.jpg"/>
          <p:cNvPicPr>
            <a:picLocks noChangeAspect="1" noChangeArrowheads="1"/>
          </p:cNvPicPr>
          <p:nvPr/>
        </p:nvPicPr>
        <p:blipFill>
          <a:blip r:embed="rId2"/>
          <a:srcRect l="336" t="1459" r="1415" b="1459"/>
          <a:stretch>
            <a:fillRect/>
          </a:stretch>
        </p:blipFill>
        <p:spPr bwMode="auto">
          <a:xfrm>
            <a:off x="0" y="-54000"/>
            <a:ext cx="9249882" cy="6912000"/>
          </a:xfrm>
          <a:prstGeom prst="rect">
            <a:avLst/>
          </a:prstGeom>
          <a:noFill/>
        </p:spPr>
      </p:pic>
      <p:pic>
        <p:nvPicPr>
          <p:cNvPr id="27652" name="Picture 4" descr="E:\Papillons divers\le gazé 0.JPG"/>
          <p:cNvPicPr>
            <a:picLocks noChangeAspect="1" noChangeArrowheads="1"/>
          </p:cNvPicPr>
          <p:nvPr/>
        </p:nvPicPr>
        <p:blipFill>
          <a:blip r:embed="rId3"/>
          <a:srcRect l="40517" t="6751" r="14436" b="46835"/>
          <a:stretch>
            <a:fillRect/>
          </a:stretch>
        </p:blipFill>
        <p:spPr bwMode="auto">
          <a:xfrm>
            <a:off x="5072034" y="3714728"/>
            <a:ext cx="4071966" cy="3143272"/>
          </a:xfrm>
          <a:prstGeom prst="ellipse">
            <a:avLst/>
          </a:prstGeom>
          <a:ln>
            <a:noFill/>
          </a:ln>
          <a:effectLst>
            <a:softEdge rad="112500"/>
          </a:effectLst>
        </p:spPr>
      </p:pic>
      <p:sp>
        <p:nvSpPr>
          <p:cNvPr id="4" name="Rectangle 3"/>
          <p:cNvSpPr/>
          <p:nvPr/>
        </p:nvSpPr>
        <p:spPr>
          <a:xfrm>
            <a:off x="714348" y="571480"/>
            <a:ext cx="4435830" cy="400110"/>
          </a:xfrm>
          <a:prstGeom prst="rect">
            <a:avLst/>
          </a:prstGeom>
        </p:spPr>
        <p:txBody>
          <a:bodyPr wrap="none">
            <a:spAutoFit/>
          </a:bodyPr>
          <a:lstStyle/>
          <a:p>
            <a:r>
              <a:rPr lang="fr-FR" sz="2000" dirty="0" smtClean="0">
                <a:solidFill>
                  <a:schemeClr val="bg1"/>
                </a:solidFill>
                <a:latin typeface="Comic Sans MS" pitchFamily="66" charset="0"/>
              </a:rPr>
              <a:t>Le </a:t>
            </a:r>
            <a:r>
              <a:rPr lang="fr-FR" sz="2000" b="1" dirty="0" smtClean="0">
                <a:solidFill>
                  <a:schemeClr val="bg1"/>
                </a:solidFill>
                <a:latin typeface="Comic Sans MS" pitchFamily="66" charset="0"/>
              </a:rPr>
              <a:t>Gazé</a:t>
            </a:r>
            <a:r>
              <a:rPr lang="fr-FR" sz="2000" dirty="0" smtClean="0">
                <a:solidFill>
                  <a:schemeClr val="bg1"/>
                </a:solidFill>
                <a:latin typeface="Comic Sans MS" pitchFamily="66" charset="0"/>
              </a:rPr>
              <a:t> ou la </a:t>
            </a:r>
            <a:r>
              <a:rPr lang="fr-FR" sz="2000" b="1" dirty="0" smtClean="0">
                <a:solidFill>
                  <a:schemeClr val="bg1"/>
                </a:solidFill>
                <a:latin typeface="Comic Sans MS" pitchFamily="66" charset="0"/>
              </a:rPr>
              <a:t>Piéride de l'aubépine</a:t>
            </a:r>
            <a:endParaRPr lang="fr-FR" sz="2000" dirty="0">
              <a:solidFill>
                <a:schemeClr val="bg1"/>
              </a:solidFill>
              <a:latin typeface="Comic Sans MS" pitchFamily="66" charset="0"/>
            </a:endParaRPr>
          </a:p>
        </p:txBody>
      </p:sp>
      <p:pic>
        <p:nvPicPr>
          <p:cNvPr id="5" name="Picture 7" descr="E:\vacances 30 juin au 13 juillet 2015 Cévennes Hautes Alpes\Le gazé Le mâle est légèrement brunâtre..JPG"/>
          <p:cNvPicPr>
            <a:picLocks noChangeAspect="1" noChangeArrowheads="1"/>
          </p:cNvPicPr>
          <p:nvPr/>
        </p:nvPicPr>
        <p:blipFill>
          <a:blip r:embed="rId4" cstate="print"/>
          <a:srcRect l="10317" t="7661" r="14285" b="11290"/>
          <a:stretch>
            <a:fillRect/>
          </a:stretch>
        </p:blipFill>
        <p:spPr bwMode="auto">
          <a:xfrm>
            <a:off x="357158" y="1714488"/>
            <a:ext cx="2700000" cy="2380260"/>
          </a:xfrm>
          <a:prstGeom prst="ellipse">
            <a:avLst/>
          </a:prstGeom>
          <a:noFill/>
        </p:spPr>
      </p:pic>
      <p:sp>
        <p:nvSpPr>
          <p:cNvPr id="6" name="Rectangle 5"/>
          <p:cNvSpPr/>
          <p:nvPr/>
        </p:nvSpPr>
        <p:spPr>
          <a:xfrm>
            <a:off x="1928794" y="5500702"/>
            <a:ext cx="4572000" cy="646331"/>
          </a:xfrm>
          <a:prstGeom prst="rect">
            <a:avLst/>
          </a:prstGeom>
        </p:spPr>
        <p:txBody>
          <a:bodyPr>
            <a:spAutoFit/>
          </a:bodyPr>
          <a:lstStyle/>
          <a:p>
            <a:r>
              <a:rPr lang="fr-FR" dirty="0" smtClean="0">
                <a:solidFill>
                  <a:schemeClr val="bg1"/>
                </a:solidFill>
                <a:latin typeface="Comic Sans MS" pitchFamily="66" charset="0"/>
              </a:rPr>
              <a:t>Habitat : prés fleuris.</a:t>
            </a:r>
            <a:br>
              <a:rPr lang="fr-FR" dirty="0" smtClean="0">
                <a:solidFill>
                  <a:schemeClr val="bg1"/>
                </a:solidFill>
                <a:latin typeface="Comic Sans MS" pitchFamily="66" charset="0"/>
              </a:rPr>
            </a:br>
            <a:endParaRPr lang="fr-FR" dirty="0"/>
          </a:p>
        </p:txBody>
      </p:sp>
      <p:sp>
        <p:nvSpPr>
          <p:cNvPr id="7" name="Rectangle 6"/>
          <p:cNvSpPr/>
          <p:nvPr/>
        </p:nvSpPr>
        <p:spPr>
          <a:xfrm>
            <a:off x="1071538" y="4214818"/>
            <a:ext cx="4572000" cy="523220"/>
          </a:xfrm>
          <a:prstGeom prst="rect">
            <a:avLst/>
          </a:prstGeom>
        </p:spPr>
        <p:txBody>
          <a:bodyPr>
            <a:spAutoFit/>
          </a:bodyPr>
          <a:lstStyle/>
          <a:p>
            <a:r>
              <a:rPr lang="fr-FR" sz="1400" dirty="0" smtClean="0">
                <a:solidFill>
                  <a:schemeClr val="bg1"/>
                </a:solidFill>
                <a:latin typeface="Comic Sans MS" pitchFamily="66" charset="0"/>
              </a:rPr>
              <a:t>Le gazé Le mâle </a:t>
            </a:r>
          </a:p>
          <a:p>
            <a:r>
              <a:rPr lang="fr-FR" sz="1400" dirty="0" smtClean="0">
                <a:solidFill>
                  <a:schemeClr val="bg1"/>
                </a:solidFill>
                <a:latin typeface="Comic Sans MS" pitchFamily="66" charset="0"/>
              </a:rPr>
              <a:t>est légèrement brunâtre</a:t>
            </a:r>
            <a:r>
              <a:rPr lang="fr-FR" sz="1400" dirty="0" smtClean="0"/>
              <a:t>.</a:t>
            </a:r>
            <a:endParaRPr lang="fr-FR" sz="1400" dirty="0"/>
          </a:p>
        </p:txBody>
      </p:sp>
      <p:sp>
        <p:nvSpPr>
          <p:cNvPr id="8" name="Rectangle 7"/>
          <p:cNvSpPr/>
          <p:nvPr/>
        </p:nvSpPr>
        <p:spPr>
          <a:xfrm>
            <a:off x="3500430" y="3429000"/>
            <a:ext cx="4572000" cy="523220"/>
          </a:xfrm>
          <a:prstGeom prst="rect">
            <a:avLst/>
          </a:prstGeom>
        </p:spPr>
        <p:txBody>
          <a:bodyPr>
            <a:spAutoFit/>
          </a:bodyPr>
          <a:lstStyle/>
          <a:p>
            <a:r>
              <a:rPr lang="fr-FR" sz="1400" dirty="0" smtClean="0">
                <a:solidFill>
                  <a:schemeClr val="bg1"/>
                </a:solidFill>
                <a:latin typeface="Comic Sans MS" pitchFamily="66" charset="0"/>
              </a:rPr>
              <a:t>La femelle possède une frange marron sur le bord de ses ailes antérieures.</a:t>
            </a:r>
            <a:endParaRPr lang="fr-FR" sz="1400" dirty="0">
              <a:solidFill>
                <a:schemeClr val="bg1"/>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27652"/>
                                        </p:tgtEl>
                                        <p:attrNameLst>
                                          <p:attrName>style.visibility</p:attrName>
                                        </p:attrNameLst>
                                      </p:cBhvr>
                                      <p:to>
                                        <p:strVal val="visible"/>
                                      </p:to>
                                    </p:set>
                                    <p:animEffect transition="in" filter="fade">
                                      <p:cBhvr>
                                        <p:cTn id="10" dur="2000"/>
                                        <p:tgtEl>
                                          <p:spTgt spid="27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Essai\Desktop\papillons\Image26.jpg"/>
          <p:cNvPicPr>
            <a:picLocks noChangeAspect="1" noChangeArrowheads="1"/>
          </p:cNvPicPr>
          <p:nvPr/>
        </p:nvPicPr>
        <p:blipFill>
          <a:blip r:embed="rId2"/>
          <a:srcRect l="1190" t="811" r="1190" b="811"/>
          <a:stretch>
            <a:fillRect/>
          </a:stretch>
        </p:blipFill>
        <p:spPr bwMode="auto">
          <a:xfrm>
            <a:off x="2323" y="-54000"/>
            <a:ext cx="9141677" cy="6912000"/>
          </a:xfrm>
          <a:prstGeom prst="rect">
            <a:avLst/>
          </a:prstGeom>
          <a:noFill/>
        </p:spPr>
      </p:pic>
      <p:sp>
        <p:nvSpPr>
          <p:cNvPr id="3" name="Rectangle 2"/>
          <p:cNvSpPr/>
          <p:nvPr/>
        </p:nvSpPr>
        <p:spPr>
          <a:xfrm>
            <a:off x="785786" y="2071678"/>
            <a:ext cx="3500462" cy="2462213"/>
          </a:xfrm>
          <a:prstGeom prst="rect">
            <a:avLst/>
          </a:prstGeom>
        </p:spPr>
        <p:txBody>
          <a:bodyPr wrap="square">
            <a:spAutoFit/>
          </a:bodyPr>
          <a:lstStyle/>
          <a:p>
            <a:r>
              <a:rPr lang="fr-FR" sz="1400" b="1" dirty="0" smtClean="0">
                <a:solidFill>
                  <a:schemeClr val="bg1"/>
                </a:solidFill>
                <a:latin typeface="Comic Sans MS" pitchFamily="66" charset="0"/>
              </a:rPr>
              <a:t>En France il est toujours absent du nord-ouest, de la Bretagne du sud du Midi-Pyrénées mais en grande expansion et présent dans tous les autres départements. Espèce jusqu'alors réputée localisée et rare dans le Nord-est de la France, on assiste à une progression et une extension de ses populations qui colonisent les milieux forestiers ouverts.</a:t>
            </a:r>
            <a:endParaRPr lang="fr-FR" sz="1400" b="1" dirty="0"/>
          </a:p>
        </p:txBody>
      </p:sp>
      <p:sp>
        <p:nvSpPr>
          <p:cNvPr id="4" name="Rectangle 3"/>
          <p:cNvSpPr/>
          <p:nvPr/>
        </p:nvSpPr>
        <p:spPr>
          <a:xfrm>
            <a:off x="2643174" y="1357298"/>
            <a:ext cx="3155031" cy="461665"/>
          </a:xfrm>
          <a:prstGeom prst="rect">
            <a:avLst/>
          </a:prstGeom>
        </p:spPr>
        <p:txBody>
          <a:bodyPr wrap="none">
            <a:spAutoFit/>
          </a:bodyPr>
          <a:lstStyle/>
          <a:p>
            <a:r>
              <a:rPr lang="fr-FR" sz="2400" dirty="0" smtClean="0">
                <a:solidFill>
                  <a:schemeClr val="bg1"/>
                </a:solidFill>
                <a:latin typeface="Comic Sans MS" pitchFamily="66" charset="0"/>
              </a:rPr>
              <a:t>Le Nacré de la ronce</a:t>
            </a:r>
            <a:endParaRPr lang="fr-FR" sz="2400" dirty="0">
              <a:solidFill>
                <a:schemeClr val="bg1"/>
              </a:solidFill>
              <a:latin typeface="Comic Sans MS" pitchFamily="66"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Essai\Desktop\papillons\Image27.jpg"/>
          <p:cNvPicPr>
            <a:picLocks noChangeAspect="1" noChangeArrowheads="1"/>
          </p:cNvPicPr>
          <p:nvPr/>
        </p:nvPicPr>
        <p:blipFill>
          <a:blip r:embed="rId2"/>
          <a:srcRect l="1120" t="1285" r="1884" b="1285"/>
          <a:stretch>
            <a:fillRect/>
          </a:stretch>
        </p:blipFill>
        <p:spPr bwMode="auto">
          <a:xfrm>
            <a:off x="0" y="0"/>
            <a:ext cx="9144000" cy="6912000"/>
          </a:xfrm>
          <a:prstGeom prst="rect">
            <a:avLst/>
          </a:prstGeom>
          <a:noFill/>
        </p:spPr>
      </p:pic>
      <p:sp>
        <p:nvSpPr>
          <p:cNvPr id="4" name="Rectangle 3"/>
          <p:cNvSpPr/>
          <p:nvPr/>
        </p:nvSpPr>
        <p:spPr>
          <a:xfrm>
            <a:off x="928662" y="1285860"/>
            <a:ext cx="1603324" cy="461665"/>
          </a:xfrm>
          <a:prstGeom prst="rect">
            <a:avLst/>
          </a:prstGeom>
        </p:spPr>
        <p:txBody>
          <a:bodyPr wrap="none">
            <a:spAutoFit/>
          </a:bodyPr>
          <a:lstStyle/>
          <a:p>
            <a:r>
              <a:rPr lang="fr-FR" sz="2400" dirty="0" smtClean="0">
                <a:solidFill>
                  <a:schemeClr val="bg1"/>
                </a:solidFill>
                <a:latin typeface="Comic Sans MS" pitchFamily="66" charset="0"/>
              </a:rPr>
              <a:t>Le flambé</a:t>
            </a:r>
            <a:endParaRPr lang="fr-FR" dirty="0"/>
          </a:p>
        </p:txBody>
      </p:sp>
      <p:sp>
        <p:nvSpPr>
          <p:cNvPr id="5" name="Rectangle 4"/>
          <p:cNvSpPr/>
          <p:nvPr/>
        </p:nvSpPr>
        <p:spPr>
          <a:xfrm>
            <a:off x="1071538" y="5857892"/>
            <a:ext cx="3211135" cy="338554"/>
          </a:xfrm>
          <a:prstGeom prst="rect">
            <a:avLst/>
          </a:prstGeom>
        </p:spPr>
        <p:txBody>
          <a:bodyPr wrap="none">
            <a:spAutoFit/>
          </a:bodyPr>
          <a:lstStyle/>
          <a:p>
            <a:r>
              <a:rPr lang="fr-FR" sz="1600" dirty="0">
                <a:solidFill>
                  <a:schemeClr val="bg1"/>
                </a:solidFill>
                <a:latin typeface="Comic Sans MS" pitchFamily="66" charset="0"/>
              </a:rPr>
              <a:t>P</a:t>
            </a:r>
            <a:r>
              <a:rPr lang="fr-FR" sz="1600" dirty="0" smtClean="0">
                <a:solidFill>
                  <a:schemeClr val="bg1"/>
                </a:solidFill>
                <a:latin typeface="Comic Sans MS" pitchFamily="66" charset="0"/>
              </a:rPr>
              <a:t>laines, vergers jusqu'à 2000 m</a:t>
            </a:r>
            <a:endParaRPr lang="fr-FR" sz="1600" dirty="0">
              <a:solidFill>
                <a:schemeClr val="bg1"/>
              </a:solidFill>
              <a:latin typeface="Comic Sans MS" pitchFamily="66"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Essai\Desktop\papillons\Image28.jpg"/>
          <p:cNvPicPr>
            <a:picLocks noChangeAspect="1" noChangeArrowheads="1"/>
          </p:cNvPicPr>
          <p:nvPr/>
        </p:nvPicPr>
        <p:blipFill>
          <a:blip r:embed="rId2">
            <a:lum contrast="10000"/>
          </a:blip>
          <a:srcRect l="1600" t="1696" r="1600" b="1696"/>
          <a:stretch>
            <a:fillRect/>
          </a:stretch>
        </p:blipFill>
        <p:spPr bwMode="auto">
          <a:xfrm>
            <a:off x="0" y="-54000"/>
            <a:ext cx="9141677" cy="6912000"/>
          </a:xfrm>
          <a:prstGeom prst="rect">
            <a:avLst/>
          </a:prstGeom>
          <a:noFill/>
        </p:spPr>
      </p:pic>
      <p:sp>
        <p:nvSpPr>
          <p:cNvPr id="3" name="Rectangle 2"/>
          <p:cNvSpPr/>
          <p:nvPr/>
        </p:nvSpPr>
        <p:spPr>
          <a:xfrm>
            <a:off x="4929190" y="571480"/>
            <a:ext cx="3700052" cy="830997"/>
          </a:xfrm>
          <a:prstGeom prst="rect">
            <a:avLst/>
          </a:prstGeom>
        </p:spPr>
        <p:txBody>
          <a:bodyPr wrap="none">
            <a:spAutoFit/>
          </a:bodyPr>
          <a:lstStyle/>
          <a:p>
            <a:r>
              <a:rPr lang="fr-FR" sz="2400" dirty="0" smtClean="0">
                <a:latin typeface="Comic Sans MS" pitchFamily="66" charset="0"/>
              </a:rPr>
              <a:t>l'Ocellé rubané ouTityre</a:t>
            </a:r>
          </a:p>
          <a:p>
            <a:r>
              <a:rPr lang="fr-FR" sz="2400" dirty="0" smtClean="0">
                <a:latin typeface="Comic Sans MS" pitchFamily="66" charset="0"/>
              </a:rPr>
              <a:t>(Pyronia bathseba</a:t>
            </a:r>
            <a:r>
              <a:rPr lang="fr-FR" dirty="0" smtClean="0"/>
              <a:t>) </a:t>
            </a:r>
            <a:endParaRPr lang="fr-FR" dirty="0"/>
          </a:p>
        </p:txBody>
      </p:sp>
      <p:sp>
        <p:nvSpPr>
          <p:cNvPr id="4" name="Rectangle 3"/>
          <p:cNvSpPr/>
          <p:nvPr/>
        </p:nvSpPr>
        <p:spPr>
          <a:xfrm>
            <a:off x="2214546" y="4857760"/>
            <a:ext cx="4572032" cy="523220"/>
          </a:xfrm>
          <a:prstGeom prst="rect">
            <a:avLst/>
          </a:prstGeom>
        </p:spPr>
        <p:txBody>
          <a:bodyPr wrap="square">
            <a:spAutoFit/>
          </a:bodyPr>
          <a:lstStyle/>
          <a:p>
            <a:r>
              <a:rPr lang="fr-FR" sz="1400" b="1" dirty="0" smtClean="0"/>
              <a:t>Présent dans le Sud de la France. On l'observe dans les lieux herbeux et buissonnants, garrigues</a:t>
            </a:r>
            <a:endParaRPr lang="fr-FR" sz="1400" b="1" dirty="0"/>
          </a:p>
        </p:txBody>
      </p:sp>
      <p:pic>
        <p:nvPicPr>
          <p:cNvPr id="4099" name="Picture 3" descr="E:\Papillons divers\Le Myrtil Maniolia jurtina.JPG"/>
          <p:cNvPicPr>
            <a:picLocks noChangeAspect="1" noChangeArrowheads="1"/>
          </p:cNvPicPr>
          <p:nvPr/>
        </p:nvPicPr>
        <p:blipFill>
          <a:blip r:embed="rId3"/>
          <a:srcRect l="40062" t="40782" r="32713" b="29976"/>
          <a:stretch>
            <a:fillRect/>
          </a:stretch>
        </p:blipFill>
        <p:spPr bwMode="auto">
          <a:xfrm>
            <a:off x="285720" y="285728"/>
            <a:ext cx="3128296" cy="2520000"/>
          </a:xfrm>
          <a:prstGeom prst="ellipse">
            <a:avLst/>
          </a:prstGeom>
          <a:ln>
            <a:noFill/>
          </a:ln>
          <a:effectLst>
            <a:softEdge rad="112500"/>
          </a:effectLst>
        </p:spPr>
      </p:pic>
      <p:pic>
        <p:nvPicPr>
          <p:cNvPr id="4100" name="Picture 4" descr="E:\Papillons divers\Achillée odorante  les fleurs.JPG"/>
          <p:cNvPicPr>
            <a:picLocks noChangeAspect="1" noChangeArrowheads="1"/>
          </p:cNvPicPr>
          <p:nvPr/>
        </p:nvPicPr>
        <p:blipFill>
          <a:blip r:embed="rId4">
            <a:lum contrast="10000"/>
          </a:blip>
          <a:srcRect l="35729" t="36919" r="33351" b="34540"/>
          <a:stretch>
            <a:fillRect/>
          </a:stretch>
        </p:blipFill>
        <p:spPr bwMode="auto">
          <a:xfrm>
            <a:off x="6143636" y="2786058"/>
            <a:ext cx="2691000" cy="2484000"/>
          </a:xfrm>
          <a:prstGeom prst="ellipse">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fade">
                                      <p:cBhvr>
                                        <p:cTn id="7" dur="2000"/>
                                        <p:tgtEl>
                                          <p:spTgt spid="4099"/>
                                        </p:tgtEl>
                                      </p:cBhvr>
                                    </p:animEffect>
                                  </p:childTnLst>
                                </p:cTn>
                              </p:par>
                              <p:par>
                                <p:cTn id="8" presetID="10" presetClass="entr" presetSubtype="0" fill="hold" nodeType="withEffect">
                                  <p:stCondLst>
                                    <p:cond delay="0"/>
                                  </p:stCondLst>
                                  <p:childTnLst>
                                    <p:set>
                                      <p:cBhvr>
                                        <p:cTn id="9" dur="1" fill="hold">
                                          <p:stCondLst>
                                            <p:cond delay="0"/>
                                          </p:stCondLst>
                                        </p:cTn>
                                        <p:tgtEl>
                                          <p:spTgt spid="4100"/>
                                        </p:tgtEl>
                                        <p:attrNameLst>
                                          <p:attrName>style.visibility</p:attrName>
                                        </p:attrNameLst>
                                      </p:cBhvr>
                                      <p:to>
                                        <p:strVal val="visible"/>
                                      </p:to>
                                    </p:set>
                                    <p:animEffect transition="in" filter="fade">
                                      <p:cBhvr>
                                        <p:cTn id="10" dur="20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Essai\Desktop\papillons\Image29.jpg"/>
          <p:cNvPicPr>
            <a:picLocks noChangeAspect="1" noChangeArrowheads="1"/>
          </p:cNvPicPr>
          <p:nvPr/>
        </p:nvPicPr>
        <p:blipFill>
          <a:blip r:embed="rId2"/>
          <a:srcRect l="1190" t="2330"/>
          <a:stretch>
            <a:fillRect/>
          </a:stretch>
        </p:blipFill>
        <p:spPr bwMode="auto">
          <a:xfrm>
            <a:off x="0" y="0"/>
            <a:ext cx="9144000" cy="6912000"/>
          </a:xfrm>
          <a:prstGeom prst="rect">
            <a:avLst/>
          </a:prstGeom>
          <a:noFill/>
        </p:spPr>
      </p:pic>
      <p:pic>
        <p:nvPicPr>
          <p:cNvPr id="30723" name="Picture 3" descr="E:\Papillons divers\L'aurore 0.JPG"/>
          <p:cNvPicPr>
            <a:picLocks noChangeAspect="1" noChangeArrowheads="1"/>
          </p:cNvPicPr>
          <p:nvPr/>
        </p:nvPicPr>
        <p:blipFill>
          <a:blip r:embed="rId3"/>
          <a:srcRect l="25991" t="11838" r="25991" b="30156"/>
          <a:stretch>
            <a:fillRect/>
          </a:stretch>
        </p:blipFill>
        <p:spPr bwMode="auto">
          <a:xfrm>
            <a:off x="214282" y="285728"/>
            <a:ext cx="3000396" cy="2714644"/>
          </a:xfrm>
          <a:prstGeom prst="ellipse">
            <a:avLst/>
          </a:prstGeom>
          <a:ln>
            <a:noFill/>
          </a:ln>
          <a:effectLst>
            <a:softEdge rad="112500"/>
          </a:effectLst>
        </p:spPr>
      </p:pic>
      <p:sp>
        <p:nvSpPr>
          <p:cNvPr id="4" name="Rectangle 3"/>
          <p:cNvSpPr/>
          <p:nvPr/>
        </p:nvSpPr>
        <p:spPr>
          <a:xfrm>
            <a:off x="3000364" y="357166"/>
            <a:ext cx="1484702" cy="830997"/>
          </a:xfrm>
          <a:prstGeom prst="rect">
            <a:avLst/>
          </a:prstGeom>
        </p:spPr>
        <p:txBody>
          <a:bodyPr wrap="none">
            <a:spAutoFit/>
          </a:bodyPr>
          <a:lstStyle/>
          <a:p>
            <a:r>
              <a:rPr lang="fr-FR" sz="2400" dirty="0" smtClean="0">
                <a:solidFill>
                  <a:schemeClr val="bg1"/>
                </a:solidFill>
                <a:latin typeface="Comic Sans MS" pitchFamily="66" charset="0"/>
              </a:rPr>
              <a:t>L'Aurore</a:t>
            </a:r>
          </a:p>
          <a:p>
            <a:r>
              <a:rPr lang="fr-FR" sz="2400" dirty="0" smtClean="0">
                <a:solidFill>
                  <a:schemeClr val="bg1"/>
                </a:solidFill>
                <a:latin typeface="Comic Sans MS" pitchFamily="66" charset="0"/>
              </a:rPr>
              <a:t>   </a:t>
            </a:r>
            <a:r>
              <a:rPr lang="fr-FR" sz="2000" dirty="0" smtClean="0">
                <a:solidFill>
                  <a:schemeClr val="bg1"/>
                </a:solidFill>
                <a:latin typeface="Comic Sans MS" pitchFamily="66" charset="0"/>
              </a:rPr>
              <a:t>(mâle)</a:t>
            </a:r>
            <a:endParaRPr lang="fr-FR" sz="2000" dirty="0">
              <a:solidFill>
                <a:schemeClr val="bg1"/>
              </a:solidFill>
              <a:latin typeface="Comic Sans MS" pitchFamily="66" charset="0"/>
            </a:endParaRPr>
          </a:p>
        </p:txBody>
      </p:sp>
      <p:sp>
        <p:nvSpPr>
          <p:cNvPr id="5" name="Rectangle 4"/>
          <p:cNvSpPr/>
          <p:nvPr/>
        </p:nvSpPr>
        <p:spPr>
          <a:xfrm>
            <a:off x="500034" y="2928934"/>
            <a:ext cx="2214578" cy="738664"/>
          </a:xfrm>
          <a:prstGeom prst="rect">
            <a:avLst/>
          </a:prstGeom>
        </p:spPr>
        <p:txBody>
          <a:bodyPr wrap="square">
            <a:spAutoFit/>
          </a:bodyPr>
          <a:lstStyle/>
          <a:p>
            <a:pPr>
              <a:defRPr/>
            </a:pPr>
            <a:r>
              <a:rPr lang="fr-FR" sz="1400" dirty="0" smtClean="0">
                <a:solidFill>
                  <a:schemeClr val="bg1">
                    <a:lumMod val="95000"/>
                  </a:schemeClr>
                </a:solidFill>
                <a:latin typeface="Comic Sans MS" pitchFamily="66" charset="0"/>
              </a:rPr>
              <a:t>Seul le mâle porte sur les ailes antérieures des taches orangées</a:t>
            </a:r>
            <a:endParaRPr lang="fr-FR" sz="1400" dirty="0">
              <a:solidFill>
                <a:schemeClr val="bg1">
                  <a:lumMod val="95000"/>
                </a:schemeClr>
              </a:solidFill>
              <a:latin typeface="Comic Sans MS" pitchFamily="66" charset="0"/>
            </a:endParaRPr>
          </a:p>
        </p:txBody>
      </p:sp>
      <p:sp>
        <p:nvSpPr>
          <p:cNvPr id="6" name="Rectangle 5"/>
          <p:cNvSpPr/>
          <p:nvPr/>
        </p:nvSpPr>
        <p:spPr>
          <a:xfrm>
            <a:off x="714348" y="5214950"/>
            <a:ext cx="4572000" cy="800219"/>
          </a:xfrm>
          <a:prstGeom prst="rect">
            <a:avLst/>
          </a:prstGeom>
        </p:spPr>
        <p:txBody>
          <a:bodyPr>
            <a:spAutoFit/>
          </a:bodyPr>
          <a:lstStyle/>
          <a:p>
            <a:r>
              <a:rPr lang="fr-FR" sz="1400" dirty="0" smtClean="0">
                <a:solidFill>
                  <a:schemeClr val="bg1"/>
                </a:solidFill>
                <a:latin typeface="Comic Sans MS" pitchFamily="66" charset="0"/>
              </a:rPr>
              <a:t>Vit dans les bois clairs, prés fleuris, </a:t>
            </a:r>
          </a:p>
          <a:p>
            <a:r>
              <a:rPr lang="fr-FR" sz="1400" dirty="0" smtClean="0">
                <a:solidFill>
                  <a:schemeClr val="bg1"/>
                </a:solidFill>
                <a:latin typeface="Comic Sans MS" pitchFamily="66" charset="0"/>
              </a:rPr>
              <a:t>jardins jusqu'à 2000 m environ. </a:t>
            </a:r>
          </a:p>
          <a:p>
            <a:r>
              <a:rPr lang="fr-FR" sz="1400" dirty="0" smtClean="0">
                <a:solidFill>
                  <a:schemeClr val="bg1"/>
                </a:solidFill>
                <a:latin typeface="Comic Sans MS" pitchFamily="66" charset="0"/>
              </a:rPr>
              <a:t>d'avril à juin</a:t>
            </a:r>
            <a:r>
              <a:rPr lang="fr-FR" dirty="0" smtClean="0">
                <a:solidFill>
                  <a:schemeClr val="bg1"/>
                </a:solidFill>
              </a:rPr>
              <a:t>.</a:t>
            </a:r>
            <a:endParaRPr lang="fr-FR"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fade">
                                      <p:cBhvr>
                                        <p:cTn id="7" dur="2000"/>
                                        <p:tgtEl>
                                          <p:spTgt spid="307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Essai\Desktop\papillons\Image30.jpg"/>
          <p:cNvPicPr>
            <a:picLocks noChangeAspect="1" noChangeArrowheads="1"/>
          </p:cNvPicPr>
          <p:nvPr/>
        </p:nvPicPr>
        <p:blipFill>
          <a:blip r:embed="rId2"/>
          <a:srcRect l="738" t="1547" r="2266" b="1547"/>
          <a:stretch>
            <a:fillRect/>
          </a:stretch>
        </p:blipFill>
        <p:spPr bwMode="auto">
          <a:xfrm>
            <a:off x="0" y="-54000"/>
            <a:ext cx="9144000" cy="6912000"/>
          </a:xfrm>
          <a:prstGeom prst="rect">
            <a:avLst/>
          </a:prstGeom>
          <a:noFill/>
        </p:spPr>
      </p:pic>
      <p:sp>
        <p:nvSpPr>
          <p:cNvPr id="3" name="Rectangle 2"/>
          <p:cNvSpPr/>
          <p:nvPr/>
        </p:nvSpPr>
        <p:spPr>
          <a:xfrm>
            <a:off x="4714876" y="428604"/>
            <a:ext cx="3057247" cy="830997"/>
          </a:xfrm>
          <a:prstGeom prst="rect">
            <a:avLst/>
          </a:prstGeom>
        </p:spPr>
        <p:txBody>
          <a:bodyPr wrap="none">
            <a:spAutoFit/>
          </a:bodyPr>
          <a:lstStyle/>
          <a:p>
            <a:r>
              <a:rPr lang="fr-FR" sz="2400" dirty="0" smtClean="0">
                <a:solidFill>
                  <a:schemeClr val="bg1"/>
                </a:solidFill>
                <a:latin typeface="Comic Sans MS" pitchFamily="66" charset="0"/>
              </a:rPr>
              <a:t>Le Tabac d’Espagne </a:t>
            </a:r>
          </a:p>
          <a:p>
            <a:r>
              <a:rPr lang="fr-FR" sz="2400" dirty="0" smtClean="0">
                <a:solidFill>
                  <a:schemeClr val="bg1"/>
                </a:solidFill>
                <a:latin typeface="Comic Sans MS" pitchFamily="66" charset="0"/>
              </a:rPr>
              <a:t>(Argynnis paphia)</a:t>
            </a:r>
            <a:endParaRPr lang="fr-FR" sz="2400" dirty="0">
              <a:latin typeface="Comic Sans MS" pitchFamily="66" charset="0"/>
            </a:endParaRPr>
          </a:p>
        </p:txBody>
      </p:sp>
      <p:sp>
        <p:nvSpPr>
          <p:cNvPr id="4" name="Rectangle 3"/>
          <p:cNvSpPr/>
          <p:nvPr/>
        </p:nvSpPr>
        <p:spPr>
          <a:xfrm>
            <a:off x="928662" y="5000636"/>
            <a:ext cx="6286544" cy="307777"/>
          </a:xfrm>
          <a:prstGeom prst="rect">
            <a:avLst/>
          </a:prstGeom>
        </p:spPr>
        <p:txBody>
          <a:bodyPr wrap="square">
            <a:spAutoFit/>
          </a:bodyPr>
          <a:lstStyle/>
          <a:p>
            <a:r>
              <a:rPr lang="fr-FR" sz="1400" dirty="0" smtClean="0">
                <a:solidFill>
                  <a:schemeClr val="bg1"/>
                </a:solidFill>
                <a:latin typeface="Comic Sans MS" pitchFamily="66" charset="0"/>
              </a:rPr>
              <a:t>Présent dans tous les départements de France métropolitaine</a:t>
            </a:r>
            <a:endParaRPr lang="fr-FR" sz="1400" dirty="0">
              <a:solidFill>
                <a:schemeClr val="bg1"/>
              </a:solidFill>
              <a:latin typeface="Comic Sans MS" pitchFamily="66" charset="0"/>
            </a:endParaRPr>
          </a:p>
        </p:txBody>
      </p:sp>
      <p:sp>
        <p:nvSpPr>
          <p:cNvPr id="5" name="Rectangle 4"/>
          <p:cNvSpPr/>
          <p:nvPr/>
        </p:nvSpPr>
        <p:spPr>
          <a:xfrm>
            <a:off x="642910" y="5429264"/>
            <a:ext cx="3815468" cy="307777"/>
          </a:xfrm>
          <a:prstGeom prst="rect">
            <a:avLst/>
          </a:prstGeom>
        </p:spPr>
        <p:txBody>
          <a:bodyPr wrap="none">
            <a:spAutoFit/>
          </a:bodyPr>
          <a:lstStyle/>
          <a:p>
            <a:r>
              <a:rPr lang="fr-FR" sz="1400" dirty="0" smtClean="0">
                <a:solidFill>
                  <a:schemeClr val="bg1"/>
                </a:solidFill>
                <a:latin typeface="Comic Sans MS" pitchFamily="66" charset="0"/>
              </a:rPr>
              <a:t>Papillon des clairières et allées forestières.</a:t>
            </a:r>
            <a:endParaRPr lang="fr-FR" sz="1400" dirty="0">
              <a:solidFill>
                <a:schemeClr val="bg1"/>
              </a:solidFill>
              <a:latin typeface="Comic Sans MS" pitchFamily="66"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Essai\Desktop\papillons\Image31.jpg"/>
          <p:cNvPicPr>
            <a:picLocks noChangeAspect="1" noChangeArrowheads="1"/>
          </p:cNvPicPr>
          <p:nvPr/>
        </p:nvPicPr>
        <p:blipFill>
          <a:blip r:embed="rId2"/>
          <a:srcRect l="738" t="1285" r="738" b="1285"/>
          <a:stretch>
            <a:fillRect/>
          </a:stretch>
        </p:blipFill>
        <p:spPr bwMode="auto">
          <a:xfrm>
            <a:off x="0" y="0"/>
            <a:ext cx="9288000" cy="6912000"/>
          </a:xfrm>
          <a:prstGeom prst="rect">
            <a:avLst/>
          </a:prstGeom>
          <a:noFill/>
        </p:spPr>
      </p:pic>
      <p:sp>
        <p:nvSpPr>
          <p:cNvPr id="3" name="Rectangle 2"/>
          <p:cNvSpPr/>
          <p:nvPr/>
        </p:nvSpPr>
        <p:spPr>
          <a:xfrm>
            <a:off x="1643042" y="1000108"/>
            <a:ext cx="4572000" cy="738664"/>
          </a:xfrm>
          <a:prstGeom prst="rect">
            <a:avLst/>
          </a:prstGeom>
        </p:spPr>
        <p:txBody>
          <a:bodyPr>
            <a:spAutoFit/>
          </a:bodyPr>
          <a:lstStyle/>
          <a:p>
            <a:r>
              <a:rPr lang="fr-FR" sz="2400" b="1" dirty="0" smtClean="0">
                <a:solidFill>
                  <a:schemeClr val="bg1"/>
                </a:solidFill>
                <a:latin typeface="Comic Sans MS" pitchFamily="66" charset="0"/>
              </a:rPr>
              <a:t>Le </a:t>
            </a:r>
            <a:r>
              <a:rPr lang="fr-FR" sz="2400" dirty="0" smtClean="0">
                <a:solidFill>
                  <a:schemeClr val="bg1"/>
                </a:solidFill>
                <a:latin typeface="Comic Sans MS" pitchFamily="66" charset="0"/>
              </a:rPr>
              <a:t>citron </a:t>
            </a:r>
          </a:p>
          <a:p>
            <a:r>
              <a:rPr lang="fr-FR" dirty="0" smtClean="0">
                <a:solidFill>
                  <a:schemeClr val="bg1"/>
                </a:solidFill>
                <a:latin typeface="Comic Sans MS" pitchFamily="66" charset="0"/>
              </a:rPr>
              <a:t>Gonepterix rhamni </a:t>
            </a:r>
            <a:endParaRPr lang="fr-FR" dirty="0">
              <a:solidFill>
                <a:schemeClr val="bg1"/>
              </a:solidFill>
              <a:latin typeface="Comic Sans MS" pitchFamily="66" charset="0"/>
            </a:endParaRPr>
          </a:p>
        </p:txBody>
      </p:sp>
      <p:sp>
        <p:nvSpPr>
          <p:cNvPr id="4" name="Rectangle 3"/>
          <p:cNvSpPr/>
          <p:nvPr/>
        </p:nvSpPr>
        <p:spPr>
          <a:xfrm>
            <a:off x="1428728" y="5357826"/>
            <a:ext cx="4572000" cy="523220"/>
          </a:xfrm>
          <a:prstGeom prst="rect">
            <a:avLst/>
          </a:prstGeom>
        </p:spPr>
        <p:txBody>
          <a:bodyPr>
            <a:spAutoFit/>
          </a:bodyPr>
          <a:lstStyle/>
          <a:p>
            <a:r>
              <a:rPr lang="fr-FR" sz="1400" dirty="0" smtClean="0">
                <a:solidFill>
                  <a:schemeClr val="bg1"/>
                </a:solidFill>
                <a:latin typeface="Comic Sans MS" pitchFamily="66" charset="0"/>
              </a:rPr>
              <a:t>Se trouve dans les bois clairs, lisières de forêts, jardins jusqu'à 1800 m environ.</a:t>
            </a:r>
            <a:endParaRPr lang="fr-FR" sz="1400" dirty="0">
              <a:solidFill>
                <a:schemeClr val="bg1"/>
              </a:solidFill>
              <a:latin typeface="Comic Sans MS" pitchFamily="66"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Essai\Desktop\papillons\Image32.jpg"/>
          <p:cNvPicPr>
            <a:picLocks noChangeAspect="1" noChangeArrowheads="1"/>
          </p:cNvPicPr>
          <p:nvPr/>
        </p:nvPicPr>
        <p:blipFill>
          <a:blip r:embed="rId2"/>
          <a:srcRect l="1035" t="1704" r="2229" b="1704"/>
          <a:stretch>
            <a:fillRect/>
          </a:stretch>
        </p:blipFill>
        <p:spPr bwMode="auto">
          <a:xfrm>
            <a:off x="1" y="0"/>
            <a:ext cx="9144000" cy="6912000"/>
          </a:xfrm>
          <a:prstGeom prst="rect">
            <a:avLst/>
          </a:prstGeom>
          <a:noFill/>
        </p:spPr>
      </p:pic>
      <p:sp>
        <p:nvSpPr>
          <p:cNvPr id="3" name="Rectangle 2"/>
          <p:cNvSpPr/>
          <p:nvPr/>
        </p:nvSpPr>
        <p:spPr>
          <a:xfrm>
            <a:off x="1928794" y="357166"/>
            <a:ext cx="1887055" cy="461665"/>
          </a:xfrm>
          <a:prstGeom prst="rect">
            <a:avLst/>
          </a:prstGeom>
        </p:spPr>
        <p:txBody>
          <a:bodyPr wrap="none">
            <a:spAutoFit/>
          </a:bodyPr>
          <a:lstStyle/>
          <a:p>
            <a:r>
              <a:rPr lang="fr-FR" sz="2400" dirty="0" smtClean="0">
                <a:latin typeface="Comic Sans MS" pitchFamily="66" charset="0"/>
              </a:rPr>
              <a:t>LE CITRON</a:t>
            </a:r>
            <a:endParaRPr lang="fr-FR" sz="2400" dirty="0">
              <a:latin typeface="Comic Sans MS" pitchFamily="66" charset="0"/>
            </a:endParaRPr>
          </a:p>
        </p:txBody>
      </p:sp>
      <p:sp>
        <p:nvSpPr>
          <p:cNvPr id="4" name="Rectangle 3"/>
          <p:cNvSpPr/>
          <p:nvPr/>
        </p:nvSpPr>
        <p:spPr>
          <a:xfrm>
            <a:off x="5715008" y="214290"/>
            <a:ext cx="3143240" cy="4616648"/>
          </a:xfrm>
          <a:prstGeom prst="rect">
            <a:avLst/>
          </a:prstGeom>
        </p:spPr>
        <p:txBody>
          <a:bodyPr wrap="square">
            <a:spAutoFit/>
          </a:bodyPr>
          <a:lstStyle/>
          <a:p>
            <a:r>
              <a:rPr lang="fr-FR" sz="1400" dirty="0" smtClean="0">
                <a:latin typeface="Comic Sans MS" pitchFamily="66" charset="0"/>
              </a:rPr>
              <a:t>Il vit une dizaine </a:t>
            </a:r>
            <a:r>
              <a:rPr lang="fr-FR" sz="1400" dirty="0" smtClean="0">
                <a:solidFill>
                  <a:schemeClr val="bg1"/>
                </a:solidFill>
                <a:latin typeface="Comic Sans MS" pitchFamily="66" charset="0"/>
              </a:rPr>
              <a:t>de mois avec une </a:t>
            </a:r>
            <a:r>
              <a:rPr lang="fr-FR" sz="1400" dirty="0" smtClean="0">
                <a:latin typeface="Comic Sans MS" pitchFamily="66" charset="0"/>
              </a:rPr>
              <a:t>diapause d'été et </a:t>
            </a:r>
            <a:r>
              <a:rPr lang="fr-FR" sz="1400" dirty="0" smtClean="0">
                <a:solidFill>
                  <a:schemeClr val="bg1"/>
                </a:solidFill>
                <a:latin typeface="Comic Sans MS" pitchFamily="66" charset="0"/>
              </a:rPr>
              <a:t>une d'hiver.</a:t>
            </a:r>
          </a:p>
          <a:p>
            <a:r>
              <a:rPr lang="fr-FR" sz="1400" dirty="0" smtClean="0">
                <a:latin typeface="Comic Sans MS" pitchFamily="66" charset="0"/>
              </a:rPr>
              <a:t>Le Citron est le seul </a:t>
            </a:r>
            <a:r>
              <a:rPr lang="fr-FR" sz="1400" dirty="0" smtClean="0">
                <a:solidFill>
                  <a:schemeClr val="bg1"/>
                </a:solidFill>
                <a:latin typeface="Comic Sans MS" pitchFamily="66" charset="0"/>
              </a:rPr>
              <a:t>papillon à </a:t>
            </a:r>
            <a:r>
              <a:rPr lang="fr-FR" sz="1400" dirty="0" smtClean="0">
                <a:latin typeface="Comic Sans MS" pitchFamily="66" charset="0"/>
              </a:rPr>
              <a:t>hiberner en plein air car son </a:t>
            </a:r>
            <a:r>
              <a:rPr lang="fr-FR" sz="1400" dirty="0" smtClean="0">
                <a:solidFill>
                  <a:schemeClr val="bg1"/>
                </a:solidFill>
                <a:latin typeface="Comic Sans MS" pitchFamily="66" charset="0"/>
              </a:rPr>
              <a:t>corps </a:t>
            </a:r>
            <a:r>
              <a:rPr lang="fr-FR" sz="1400" dirty="0" smtClean="0">
                <a:latin typeface="Comic Sans MS" pitchFamily="66" charset="0"/>
              </a:rPr>
              <a:t>secrète un sérum antigel, cocktail d'alcool, d'albumine et de sels. Pour son repos hivernal, le Citron peut simplement se poser sur une branche à découvert ou dans une haie et les gelées les plus rigoureuses, la pluie, la neige et le vent ne peuvent lui causer de dommages, car un enduit huileux recouvre ses ailes (antigel) ce qui lui permet de résister à des températures de moins 20 degrés, voire moins 30. Le citron vit environ 7 mois.</a:t>
            </a:r>
            <a:br>
              <a:rPr lang="fr-FR" sz="1400" dirty="0" smtClean="0">
                <a:latin typeface="Comic Sans MS" pitchFamily="66" charset="0"/>
              </a:rPr>
            </a:br>
            <a:r>
              <a:rPr lang="fr-FR" sz="1400" dirty="0" smtClean="0">
                <a:latin typeface="Comic Sans MS" pitchFamily="66" charset="0"/>
              </a:rPr>
              <a:t>Au début du printemps, ce sont les mâles qui sortent les premiers de leur repère hivernal.</a:t>
            </a:r>
            <a:endParaRPr lang="fr-FR" sz="1400" dirty="0">
              <a:latin typeface="Comic Sans MS" pitchFamily="66"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Essai\Desktop\papillons\Image33.jpg"/>
          <p:cNvPicPr>
            <a:picLocks noChangeAspect="1" noChangeArrowheads="1"/>
          </p:cNvPicPr>
          <p:nvPr/>
        </p:nvPicPr>
        <p:blipFill>
          <a:blip r:embed="rId2"/>
          <a:srcRect l="7283" t="2054" r="6329" b="342"/>
          <a:stretch>
            <a:fillRect/>
          </a:stretch>
        </p:blipFill>
        <p:spPr bwMode="auto">
          <a:xfrm>
            <a:off x="0" y="-54000"/>
            <a:ext cx="9144064" cy="6912000"/>
          </a:xfrm>
          <a:prstGeom prst="rect">
            <a:avLst/>
          </a:prstGeom>
          <a:noFill/>
        </p:spPr>
      </p:pic>
      <p:sp>
        <p:nvSpPr>
          <p:cNvPr id="3" name="Rectangle 2"/>
          <p:cNvSpPr/>
          <p:nvPr/>
        </p:nvSpPr>
        <p:spPr>
          <a:xfrm>
            <a:off x="3286116" y="642918"/>
            <a:ext cx="3233578" cy="461665"/>
          </a:xfrm>
          <a:prstGeom prst="rect">
            <a:avLst/>
          </a:prstGeom>
        </p:spPr>
        <p:txBody>
          <a:bodyPr wrap="none">
            <a:spAutoFit/>
          </a:bodyPr>
          <a:lstStyle/>
          <a:p>
            <a:r>
              <a:rPr lang="fr-FR" sz="2400" dirty="0" smtClean="0">
                <a:solidFill>
                  <a:schemeClr val="bg1"/>
                </a:solidFill>
                <a:latin typeface="Comic Sans MS" pitchFamily="66" charset="0"/>
              </a:rPr>
              <a:t>Géomètre à barreaux</a:t>
            </a:r>
            <a:endParaRPr lang="fr-FR" sz="2400" dirty="0">
              <a:solidFill>
                <a:schemeClr val="bg1"/>
              </a:solidFill>
              <a:latin typeface="Comic Sans MS" pitchFamily="66" charset="0"/>
            </a:endParaRPr>
          </a:p>
        </p:txBody>
      </p:sp>
      <p:sp>
        <p:nvSpPr>
          <p:cNvPr id="4" name="Rectangle 3"/>
          <p:cNvSpPr/>
          <p:nvPr/>
        </p:nvSpPr>
        <p:spPr>
          <a:xfrm>
            <a:off x="500034" y="5214950"/>
            <a:ext cx="4572000" cy="738664"/>
          </a:xfrm>
          <a:prstGeom prst="rect">
            <a:avLst/>
          </a:prstGeom>
        </p:spPr>
        <p:txBody>
          <a:bodyPr>
            <a:spAutoFit/>
          </a:bodyPr>
          <a:lstStyle/>
          <a:p>
            <a:r>
              <a:rPr lang="fr-FR" sz="1400" dirty="0" smtClean="0">
                <a:solidFill>
                  <a:schemeClr val="bg1"/>
                </a:solidFill>
                <a:latin typeface="Comic Sans MS" pitchFamily="66" charset="0"/>
              </a:rPr>
              <a:t>l'adulte vole en avril-mai puis en juillet-août, le jour, dans les friches, les prairies. Posé, il garde les ailes ouvertes.</a:t>
            </a:r>
            <a:endParaRPr lang="fr-FR" sz="1400" dirty="0">
              <a:solidFill>
                <a:schemeClr val="bg1"/>
              </a:solidFill>
              <a:latin typeface="Comic Sans MS" pitchFamily="66" charset="0"/>
            </a:endParaRPr>
          </a:p>
        </p:txBody>
      </p:sp>
      <p:sp>
        <p:nvSpPr>
          <p:cNvPr id="5" name="Rectangle 4"/>
          <p:cNvSpPr/>
          <p:nvPr/>
        </p:nvSpPr>
        <p:spPr>
          <a:xfrm>
            <a:off x="5286380" y="5500702"/>
            <a:ext cx="3056991" cy="369332"/>
          </a:xfrm>
          <a:prstGeom prst="rect">
            <a:avLst/>
          </a:prstGeom>
        </p:spPr>
        <p:txBody>
          <a:bodyPr wrap="none">
            <a:spAutoFit/>
          </a:bodyPr>
          <a:lstStyle/>
          <a:p>
            <a:r>
              <a:rPr lang="fr-FR" dirty="0" smtClean="0">
                <a:solidFill>
                  <a:schemeClr val="bg1"/>
                </a:solidFill>
              </a:rPr>
              <a:t>Toute la France métropolitaine</a:t>
            </a:r>
            <a:endParaRPr lang="fr-F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3618"/>
        </a:solidFill>
        <a:effectLst/>
      </p:bgPr>
    </p:bg>
    <p:spTree>
      <p:nvGrpSpPr>
        <p:cNvPr id="1" name=""/>
        <p:cNvGrpSpPr/>
        <p:nvPr/>
      </p:nvGrpSpPr>
      <p:grpSpPr>
        <a:xfrm>
          <a:off x="0" y="0"/>
          <a:ext cx="0" cy="0"/>
          <a:chOff x="0" y="0"/>
          <a:chExt cx="0" cy="0"/>
        </a:xfrm>
      </p:grpSpPr>
      <p:pic>
        <p:nvPicPr>
          <p:cNvPr id="7172" name="Picture 4" descr="E:\Images fractales\background-68935_640.jpg"/>
          <p:cNvPicPr>
            <a:picLocks noChangeAspect="1" noChangeArrowheads="1"/>
          </p:cNvPicPr>
          <p:nvPr/>
        </p:nvPicPr>
        <p:blipFill>
          <a:blip r:embed="rId2">
            <a:lum bright="-30000"/>
          </a:blip>
          <a:srcRect/>
          <a:stretch>
            <a:fillRect/>
          </a:stretch>
        </p:blipFill>
        <p:spPr bwMode="auto">
          <a:xfrm>
            <a:off x="0" y="0"/>
            <a:ext cx="9144000" cy="6858000"/>
          </a:xfrm>
          <a:prstGeom prst="rect">
            <a:avLst/>
          </a:prstGeom>
          <a:noFill/>
        </p:spPr>
      </p:pic>
      <p:pic>
        <p:nvPicPr>
          <p:cNvPr id="34818" name="Picture 2" descr="E:\Papillons divers\Bombyx disparate ou Zigzag.JPG"/>
          <p:cNvPicPr>
            <a:picLocks noChangeAspect="1" noChangeArrowheads="1"/>
          </p:cNvPicPr>
          <p:nvPr/>
        </p:nvPicPr>
        <p:blipFill>
          <a:blip r:embed="rId3"/>
          <a:srcRect l="28480" t="22502" r="16525" b="10547"/>
          <a:stretch>
            <a:fillRect/>
          </a:stretch>
        </p:blipFill>
        <p:spPr bwMode="auto">
          <a:xfrm>
            <a:off x="5929322" y="2714620"/>
            <a:ext cx="2988000" cy="3637566"/>
          </a:xfrm>
          <a:prstGeom prst="ellipse">
            <a:avLst/>
          </a:prstGeom>
          <a:ln>
            <a:noFill/>
          </a:ln>
          <a:effectLst>
            <a:softEdge rad="112500"/>
          </a:effectLst>
        </p:spPr>
      </p:pic>
      <p:pic>
        <p:nvPicPr>
          <p:cNvPr id="34819" name="Picture 3" descr="E:\Papillons divers\Bombyx disparate.JPG"/>
          <p:cNvPicPr>
            <a:picLocks noChangeAspect="1" noChangeArrowheads="1"/>
          </p:cNvPicPr>
          <p:nvPr/>
        </p:nvPicPr>
        <p:blipFill>
          <a:blip r:embed="rId4"/>
          <a:srcRect l="31006" t="31006" r="34112" b="26618"/>
          <a:stretch>
            <a:fillRect/>
          </a:stretch>
        </p:blipFill>
        <p:spPr bwMode="auto">
          <a:xfrm>
            <a:off x="3786182" y="142852"/>
            <a:ext cx="3516584" cy="3204000"/>
          </a:xfrm>
          <a:prstGeom prst="ellipse">
            <a:avLst/>
          </a:prstGeom>
          <a:ln>
            <a:noFill/>
          </a:ln>
          <a:effectLst>
            <a:softEdge rad="112500"/>
          </a:effectLst>
        </p:spPr>
      </p:pic>
      <p:pic>
        <p:nvPicPr>
          <p:cNvPr id="34820" name="Picture 4" descr="E:\Papillons divers\Arctornis I-nigrum peut être.jpg"/>
          <p:cNvPicPr>
            <a:picLocks noChangeAspect="1" noChangeArrowheads="1"/>
          </p:cNvPicPr>
          <p:nvPr/>
        </p:nvPicPr>
        <p:blipFill>
          <a:blip r:embed="rId5"/>
          <a:srcRect l="30637" t="9551" r="37091" b="17977"/>
          <a:stretch>
            <a:fillRect/>
          </a:stretch>
        </p:blipFill>
        <p:spPr bwMode="auto">
          <a:xfrm>
            <a:off x="1500166" y="3571876"/>
            <a:ext cx="1785950" cy="3071834"/>
          </a:xfrm>
          <a:prstGeom prst="ellipse">
            <a:avLst/>
          </a:prstGeom>
          <a:ln>
            <a:noFill/>
          </a:ln>
          <a:effectLst>
            <a:softEdge rad="112500"/>
          </a:effectLst>
        </p:spPr>
      </p:pic>
      <p:pic>
        <p:nvPicPr>
          <p:cNvPr id="34821" name="Picture 5" descr="E:\Papillons divers\La Lichénée rouge.JPG"/>
          <p:cNvPicPr>
            <a:picLocks noChangeAspect="1" noChangeArrowheads="1"/>
          </p:cNvPicPr>
          <p:nvPr/>
        </p:nvPicPr>
        <p:blipFill>
          <a:blip r:embed="rId6"/>
          <a:srcRect l="28417" t="10922" r="28417" b="16934"/>
          <a:stretch>
            <a:fillRect/>
          </a:stretch>
        </p:blipFill>
        <p:spPr bwMode="auto">
          <a:xfrm>
            <a:off x="357158" y="428604"/>
            <a:ext cx="2556000" cy="3067200"/>
          </a:xfrm>
          <a:prstGeom prst="ellipse">
            <a:avLst/>
          </a:prstGeom>
          <a:ln>
            <a:noFill/>
          </a:ln>
          <a:effectLst>
            <a:softEdge rad="112500"/>
          </a:effectLst>
        </p:spPr>
      </p:pic>
      <p:sp>
        <p:nvSpPr>
          <p:cNvPr id="10" name="Rectangle 9"/>
          <p:cNvSpPr/>
          <p:nvPr/>
        </p:nvSpPr>
        <p:spPr>
          <a:xfrm>
            <a:off x="4643438" y="5929330"/>
            <a:ext cx="2789610" cy="369332"/>
          </a:xfrm>
          <a:prstGeom prst="rect">
            <a:avLst/>
          </a:prstGeom>
        </p:spPr>
        <p:txBody>
          <a:bodyPr wrap="none">
            <a:spAutoFit/>
          </a:bodyPr>
          <a:lstStyle/>
          <a:p>
            <a:r>
              <a:rPr lang="fr-FR" dirty="0" smtClean="0">
                <a:solidFill>
                  <a:schemeClr val="bg1"/>
                </a:solidFill>
              </a:rPr>
              <a:t>Bombyx disparate ou Zigzag</a:t>
            </a:r>
            <a:endParaRPr lang="fr-FR" dirty="0">
              <a:solidFill>
                <a:schemeClr val="bg1"/>
              </a:solidFill>
            </a:endParaRPr>
          </a:p>
        </p:txBody>
      </p:sp>
      <p:sp>
        <p:nvSpPr>
          <p:cNvPr id="16" name="Rectangle 15"/>
          <p:cNvSpPr/>
          <p:nvPr/>
        </p:nvSpPr>
        <p:spPr>
          <a:xfrm>
            <a:off x="4143372" y="2285992"/>
            <a:ext cx="2778068" cy="369332"/>
          </a:xfrm>
          <a:prstGeom prst="rect">
            <a:avLst/>
          </a:prstGeom>
        </p:spPr>
        <p:txBody>
          <a:bodyPr wrap="none">
            <a:spAutoFit/>
          </a:bodyPr>
          <a:lstStyle/>
          <a:p>
            <a:r>
              <a:rPr lang="fr-FR" dirty="0" smtClean="0">
                <a:solidFill>
                  <a:schemeClr val="bg1"/>
                </a:solidFill>
              </a:rPr>
              <a:t>Bombyx disparate femelle ?</a:t>
            </a:r>
            <a:endParaRPr lang="fr-FR" dirty="0">
              <a:solidFill>
                <a:schemeClr val="bg1"/>
              </a:solidFill>
            </a:endParaRPr>
          </a:p>
        </p:txBody>
      </p:sp>
      <p:sp>
        <p:nvSpPr>
          <p:cNvPr id="17" name="Rectangle 16"/>
          <p:cNvSpPr/>
          <p:nvPr/>
        </p:nvSpPr>
        <p:spPr>
          <a:xfrm>
            <a:off x="3071802" y="4643446"/>
            <a:ext cx="2643206" cy="830997"/>
          </a:xfrm>
          <a:prstGeom prst="rect">
            <a:avLst/>
          </a:prstGeom>
        </p:spPr>
        <p:txBody>
          <a:bodyPr wrap="square">
            <a:spAutoFit/>
          </a:bodyPr>
          <a:lstStyle/>
          <a:p>
            <a:r>
              <a:rPr lang="fr-FR" sz="1600" dirty="0" smtClean="0">
                <a:solidFill>
                  <a:schemeClr val="bg1"/>
                </a:solidFill>
                <a:latin typeface="Comic Sans MS" pitchFamily="66" charset="0"/>
              </a:rPr>
              <a:t>la couleur des poils abdominaux des femelles est susceptible de varier</a:t>
            </a:r>
            <a:endParaRPr lang="fr-FR" sz="1600" dirty="0">
              <a:solidFill>
                <a:schemeClr val="bg1"/>
              </a:solidFill>
              <a:latin typeface="Comic Sans MS" pitchFamily="66" charset="0"/>
            </a:endParaRPr>
          </a:p>
        </p:txBody>
      </p:sp>
      <p:sp>
        <p:nvSpPr>
          <p:cNvPr id="18" name="Rectangle 17"/>
          <p:cNvSpPr/>
          <p:nvPr/>
        </p:nvSpPr>
        <p:spPr>
          <a:xfrm>
            <a:off x="1785918" y="857232"/>
            <a:ext cx="1901483" cy="338554"/>
          </a:xfrm>
          <a:prstGeom prst="rect">
            <a:avLst/>
          </a:prstGeom>
        </p:spPr>
        <p:txBody>
          <a:bodyPr wrap="none">
            <a:spAutoFit/>
          </a:bodyPr>
          <a:lstStyle/>
          <a:p>
            <a:r>
              <a:rPr lang="fr-FR" sz="1600" dirty="0" smtClean="0">
                <a:solidFill>
                  <a:schemeClr val="bg1"/>
                </a:solidFill>
                <a:latin typeface="Comic Sans MS" pitchFamily="66" charset="0"/>
              </a:rPr>
              <a:t>La Lichénée rouge</a:t>
            </a:r>
            <a:endParaRPr lang="fr-FR" sz="1600" dirty="0">
              <a:solidFill>
                <a:schemeClr val="bg1"/>
              </a:solidFill>
              <a:latin typeface="Comic Sans MS" pitchFamily="66"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Essai\Desktop\papillons\Image34.jpg"/>
          <p:cNvPicPr>
            <a:picLocks noChangeAspect="1" noChangeArrowheads="1"/>
          </p:cNvPicPr>
          <p:nvPr/>
        </p:nvPicPr>
        <p:blipFill>
          <a:blip r:embed="rId2"/>
          <a:srcRect l="1549" t="301" r="1549" b="301"/>
          <a:stretch>
            <a:fillRect/>
          </a:stretch>
        </p:blipFill>
        <p:spPr bwMode="auto">
          <a:xfrm>
            <a:off x="0" y="-54000"/>
            <a:ext cx="9144000" cy="6912000"/>
          </a:xfrm>
          <a:prstGeom prst="rect">
            <a:avLst/>
          </a:prstGeom>
          <a:noFill/>
        </p:spPr>
      </p:pic>
      <p:sp>
        <p:nvSpPr>
          <p:cNvPr id="3" name="Rectangle 2"/>
          <p:cNvSpPr/>
          <p:nvPr/>
        </p:nvSpPr>
        <p:spPr>
          <a:xfrm>
            <a:off x="571472" y="4000504"/>
            <a:ext cx="2844048" cy="338554"/>
          </a:xfrm>
          <a:prstGeom prst="rect">
            <a:avLst/>
          </a:prstGeom>
        </p:spPr>
        <p:txBody>
          <a:bodyPr wrap="none">
            <a:spAutoFit/>
          </a:bodyPr>
          <a:lstStyle/>
          <a:p>
            <a:r>
              <a:rPr lang="fr-FR" sz="1600" dirty="0" smtClean="0">
                <a:latin typeface="Comic Sans MS" pitchFamily="66" charset="0"/>
              </a:rPr>
              <a:t>Fleurs : Achillée millefeuille</a:t>
            </a:r>
            <a:endParaRPr lang="fr-FR" sz="1600" dirty="0">
              <a:latin typeface="Comic Sans MS" pitchFamily="66" charset="0"/>
            </a:endParaRPr>
          </a:p>
        </p:txBody>
      </p:sp>
      <p:sp>
        <p:nvSpPr>
          <p:cNvPr id="4" name="Rectangle 3"/>
          <p:cNvSpPr/>
          <p:nvPr/>
        </p:nvSpPr>
        <p:spPr>
          <a:xfrm>
            <a:off x="2071670" y="928670"/>
            <a:ext cx="2132315" cy="461665"/>
          </a:xfrm>
          <a:prstGeom prst="rect">
            <a:avLst/>
          </a:prstGeom>
        </p:spPr>
        <p:txBody>
          <a:bodyPr wrap="none">
            <a:spAutoFit/>
          </a:bodyPr>
          <a:lstStyle/>
          <a:p>
            <a:r>
              <a:rPr lang="fr-FR" sz="2400" dirty="0" smtClean="0">
                <a:solidFill>
                  <a:schemeClr val="bg1"/>
                </a:solidFill>
                <a:latin typeface="Comic Sans MS" pitchFamily="66" charset="0"/>
              </a:rPr>
              <a:t>Cuivré satiné </a:t>
            </a:r>
            <a:endParaRPr lang="fr-FR" sz="2400" dirty="0">
              <a:solidFill>
                <a:schemeClr val="bg1"/>
              </a:solidFill>
              <a:latin typeface="Comic Sans MS" pitchFamily="66" charset="0"/>
            </a:endParaRPr>
          </a:p>
        </p:txBody>
      </p:sp>
      <p:pic>
        <p:nvPicPr>
          <p:cNvPr id="5" name="Picture 2" descr="E:\vacances 30 juin au 13 juillet 2015 Cévennes Hautes Alpes\Cuivré de la verge d'or (mâle).JPG"/>
          <p:cNvPicPr>
            <a:picLocks noChangeAspect="1" noChangeArrowheads="1"/>
          </p:cNvPicPr>
          <p:nvPr/>
        </p:nvPicPr>
        <p:blipFill>
          <a:blip r:embed="rId3"/>
          <a:srcRect l="23670" t="13315" r="33245" b="28600"/>
          <a:stretch>
            <a:fillRect/>
          </a:stretch>
        </p:blipFill>
        <p:spPr bwMode="auto">
          <a:xfrm>
            <a:off x="6429388" y="4143356"/>
            <a:ext cx="2571768" cy="2714644"/>
          </a:xfrm>
          <a:prstGeom prst="ellipse">
            <a:avLst/>
          </a:prstGeom>
          <a:ln>
            <a:noFill/>
          </a:ln>
          <a:effectLst>
            <a:softEdge rad="112500"/>
          </a:effectLst>
        </p:spPr>
      </p:pic>
      <p:sp>
        <p:nvSpPr>
          <p:cNvPr id="6" name="Rectangle 5"/>
          <p:cNvSpPr/>
          <p:nvPr/>
        </p:nvSpPr>
        <p:spPr>
          <a:xfrm>
            <a:off x="7572396" y="4286256"/>
            <a:ext cx="647934" cy="369332"/>
          </a:xfrm>
          <a:prstGeom prst="rect">
            <a:avLst/>
          </a:prstGeom>
        </p:spPr>
        <p:txBody>
          <a:bodyPr wrap="none">
            <a:spAutoFit/>
          </a:bodyPr>
          <a:lstStyle/>
          <a:p>
            <a:r>
              <a:rPr lang="fr-FR" dirty="0" smtClean="0"/>
              <a:t>mâle</a:t>
            </a:r>
            <a:endParaRPr lang="fr-FR" dirty="0"/>
          </a:p>
        </p:txBody>
      </p:sp>
      <p:sp>
        <p:nvSpPr>
          <p:cNvPr id="7" name="Rectangle 6"/>
          <p:cNvSpPr/>
          <p:nvPr/>
        </p:nvSpPr>
        <p:spPr>
          <a:xfrm>
            <a:off x="1357290" y="5786454"/>
            <a:ext cx="4714876" cy="523220"/>
          </a:xfrm>
          <a:prstGeom prst="rect">
            <a:avLst/>
          </a:prstGeom>
        </p:spPr>
        <p:txBody>
          <a:bodyPr wrap="square">
            <a:spAutoFit/>
          </a:bodyPr>
          <a:lstStyle/>
          <a:p>
            <a:r>
              <a:rPr lang="fr-FR" sz="1400" dirty="0" smtClean="0">
                <a:solidFill>
                  <a:schemeClr val="bg1"/>
                </a:solidFill>
                <a:latin typeface="Comic Sans MS" pitchFamily="66" charset="0"/>
              </a:rPr>
              <a:t>En France on ne le trouve plus que dans les Ardennes, des Alpes au Massif central et aux Pyrénées</a:t>
            </a:r>
            <a:endParaRPr lang="fr-FR" sz="1400" dirty="0">
              <a:solidFill>
                <a:schemeClr val="bg1"/>
              </a:solidFill>
              <a:latin typeface="Comic Sans MS" pitchFamily="66" charset="0"/>
            </a:endParaRPr>
          </a:p>
        </p:txBody>
      </p:sp>
      <p:sp>
        <p:nvSpPr>
          <p:cNvPr id="8" name="Rectangle 7"/>
          <p:cNvSpPr/>
          <p:nvPr/>
        </p:nvSpPr>
        <p:spPr>
          <a:xfrm>
            <a:off x="785786" y="5429264"/>
            <a:ext cx="5143536" cy="307777"/>
          </a:xfrm>
          <a:prstGeom prst="rect">
            <a:avLst/>
          </a:prstGeom>
        </p:spPr>
        <p:txBody>
          <a:bodyPr wrap="square">
            <a:spAutoFit/>
          </a:bodyPr>
          <a:lstStyle/>
          <a:p>
            <a:pPr algn="ctr"/>
            <a:r>
              <a:rPr lang="fr-FR" sz="1400" b="1" dirty="0" smtClean="0">
                <a:solidFill>
                  <a:schemeClr val="bg1"/>
                </a:solidFill>
                <a:latin typeface="Comic Sans MS" pitchFamily="66" charset="0"/>
              </a:rPr>
              <a:t>Clairières fleuries et prés jusqu'à 2000 m environ.</a:t>
            </a:r>
            <a:endParaRPr lang="fr-FR" sz="1400" b="1" dirty="0">
              <a:solidFill>
                <a:schemeClr val="bg1"/>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Essai\Desktop\papillons\Image35.jpg"/>
          <p:cNvPicPr>
            <a:picLocks noChangeAspect="1" noChangeArrowheads="1"/>
          </p:cNvPicPr>
          <p:nvPr/>
        </p:nvPicPr>
        <p:blipFill>
          <a:blip r:embed="rId2">
            <a:lum contrast="10000"/>
          </a:blip>
          <a:srcRect l="738" t="2538" r="1884" b="4319"/>
          <a:stretch>
            <a:fillRect/>
          </a:stretch>
        </p:blipFill>
        <p:spPr bwMode="auto">
          <a:xfrm>
            <a:off x="0" y="0"/>
            <a:ext cx="9144000" cy="6858000"/>
          </a:xfrm>
          <a:prstGeom prst="rect">
            <a:avLst/>
          </a:prstGeom>
          <a:noFill/>
        </p:spPr>
      </p:pic>
      <p:sp>
        <p:nvSpPr>
          <p:cNvPr id="3" name="Rectangle 2"/>
          <p:cNvSpPr/>
          <p:nvPr/>
        </p:nvSpPr>
        <p:spPr>
          <a:xfrm>
            <a:off x="1000100" y="785794"/>
            <a:ext cx="4572000" cy="707886"/>
          </a:xfrm>
          <a:prstGeom prst="rect">
            <a:avLst/>
          </a:prstGeom>
        </p:spPr>
        <p:txBody>
          <a:bodyPr>
            <a:spAutoFit/>
          </a:bodyPr>
          <a:lstStyle/>
          <a:p>
            <a:r>
              <a:rPr lang="fr-FR" sz="2000" dirty="0" smtClean="0">
                <a:solidFill>
                  <a:schemeClr val="bg1"/>
                </a:solidFill>
                <a:latin typeface="Comic Sans MS" pitchFamily="66" charset="0"/>
              </a:rPr>
              <a:t>Hespérie  sylvaine</a:t>
            </a:r>
          </a:p>
          <a:p>
            <a:r>
              <a:rPr lang="fr-FR" sz="2000" dirty="0" smtClean="0">
                <a:solidFill>
                  <a:schemeClr val="bg1"/>
                </a:solidFill>
                <a:latin typeface="Comic Sans MS" pitchFamily="66" charset="0"/>
              </a:rPr>
              <a:t>(</a:t>
            </a:r>
            <a:r>
              <a:rPr lang="fr-FR" dirty="0" smtClean="0">
                <a:solidFill>
                  <a:schemeClr val="bg1"/>
                </a:solidFill>
                <a:latin typeface="Comic Sans MS" pitchFamily="66" charset="0"/>
              </a:rPr>
              <a:t>sur  une scabieuse)</a:t>
            </a:r>
            <a:endParaRPr lang="fr-FR" dirty="0">
              <a:solidFill>
                <a:schemeClr val="bg1"/>
              </a:solidFill>
              <a:latin typeface="Comic Sans MS" pitchFamily="66" charset="0"/>
            </a:endParaRPr>
          </a:p>
        </p:txBody>
      </p:sp>
      <p:sp>
        <p:nvSpPr>
          <p:cNvPr id="4" name="Rectangle 3"/>
          <p:cNvSpPr/>
          <p:nvPr/>
        </p:nvSpPr>
        <p:spPr>
          <a:xfrm>
            <a:off x="1428728" y="5000636"/>
            <a:ext cx="5500726" cy="369332"/>
          </a:xfrm>
          <a:prstGeom prst="rect">
            <a:avLst/>
          </a:prstGeom>
        </p:spPr>
        <p:txBody>
          <a:bodyPr wrap="square">
            <a:spAutoFit/>
          </a:bodyPr>
          <a:lstStyle/>
          <a:p>
            <a:endParaRPr lang="fr-FR" dirty="0">
              <a:solidFill>
                <a:schemeClr val="bg1"/>
              </a:solidFill>
              <a:latin typeface="Comic Sans MS" pitchFamily="66" charset="0"/>
            </a:endParaRPr>
          </a:p>
        </p:txBody>
      </p:sp>
      <p:pic>
        <p:nvPicPr>
          <p:cNvPr id="2051" name="Picture 3" descr="E:\Papillons divers\Sylvaine a voir.JPG"/>
          <p:cNvPicPr>
            <a:picLocks noChangeAspect="1" noChangeArrowheads="1"/>
          </p:cNvPicPr>
          <p:nvPr/>
        </p:nvPicPr>
        <p:blipFill>
          <a:blip r:embed="rId3"/>
          <a:srcRect l="52298" t="37721" r="21271" b="33117"/>
          <a:stretch>
            <a:fillRect/>
          </a:stretch>
        </p:blipFill>
        <p:spPr bwMode="auto">
          <a:xfrm>
            <a:off x="6715140" y="214290"/>
            <a:ext cx="2135369" cy="1764000"/>
          </a:xfrm>
          <a:prstGeom prst="rect">
            <a:avLst/>
          </a:prstGeom>
          <a:ln>
            <a:noFill/>
          </a:ln>
          <a:effectLst>
            <a:softEdge rad="112500"/>
          </a:effectLst>
        </p:spPr>
      </p:pic>
      <p:sp>
        <p:nvSpPr>
          <p:cNvPr id="7" name="Rectangle 6"/>
          <p:cNvSpPr/>
          <p:nvPr/>
        </p:nvSpPr>
        <p:spPr>
          <a:xfrm>
            <a:off x="1571604" y="5357826"/>
            <a:ext cx="4572000" cy="738664"/>
          </a:xfrm>
          <a:prstGeom prst="rect">
            <a:avLst/>
          </a:prstGeom>
        </p:spPr>
        <p:txBody>
          <a:bodyPr>
            <a:spAutoFit/>
          </a:bodyPr>
          <a:lstStyle/>
          <a:p>
            <a:r>
              <a:rPr lang="fr-FR" sz="1400" dirty="0" smtClean="0">
                <a:solidFill>
                  <a:schemeClr val="bg1"/>
                </a:solidFill>
                <a:latin typeface="Comic Sans MS" pitchFamily="66" charset="0"/>
              </a:rPr>
              <a:t>Réside dans les milieux les plus divers: prés, lieux incultes riches en graminées, lisières forestières, clairières, haies, bords de routes.</a:t>
            </a:r>
            <a:endParaRPr lang="fr-FR" sz="1400" dirty="0">
              <a:solidFill>
                <a:schemeClr val="bg1"/>
              </a:solidFill>
              <a:latin typeface="Comic Sans MS" pitchFamily="66"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Essai\Desktop\papillons\Image36.jpg"/>
          <p:cNvPicPr>
            <a:picLocks noChangeAspect="1" noChangeArrowheads="1"/>
          </p:cNvPicPr>
          <p:nvPr/>
        </p:nvPicPr>
        <p:blipFill>
          <a:blip r:embed="rId2"/>
          <a:srcRect l="138" t="1871" r="1696" b="1871"/>
          <a:stretch>
            <a:fillRect/>
          </a:stretch>
        </p:blipFill>
        <p:spPr bwMode="auto">
          <a:xfrm>
            <a:off x="0" y="-54000"/>
            <a:ext cx="9144000" cy="6912000"/>
          </a:xfrm>
          <a:prstGeom prst="rect">
            <a:avLst/>
          </a:prstGeom>
          <a:noFill/>
        </p:spPr>
      </p:pic>
      <p:sp>
        <p:nvSpPr>
          <p:cNvPr id="3" name="Rectangle 2"/>
          <p:cNvSpPr/>
          <p:nvPr/>
        </p:nvSpPr>
        <p:spPr>
          <a:xfrm>
            <a:off x="1357290" y="928670"/>
            <a:ext cx="2938625" cy="707886"/>
          </a:xfrm>
          <a:prstGeom prst="rect">
            <a:avLst/>
          </a:prstGeom>
        </p:spPr>
        <p:txBody>
          <a:bodyPr wrap="none">
            <a:spAutoFit/>
          </a:bodyPr>
          <a:lstStyle/>
          <a:p>
            <a:r>
              <a:rPr lang="fr-FR" sz="2000" dirty="0" smtClean="0">
                <a:solidFill>
                  <a:schemeClr val="bg1"/>
                </a:solidFill>
                <a:latin typeface="Comic Sans MS" pitchFamily="66" charset="0"/>
              </a:rPr>
              <a:t>L'Orangée des Alpages</a:t>
            </a:r>
          </a:p>
          <a:p>
            <a:r>
              <a:rPr lang="fr-FR" sz="2000" dirty="0" smtClean="0">
                <a:solidFill>
                  <a:schemeClr val="bg1"/>
                </a:solidFill>
                <a:latin typeface="Comic Sans MS" pitchFamily="66" charset="0"/>
              </a:rPr>
              <a:t>ou Crocota tinctaria</a:t>
            </a:r>
            <a:endParaRPr lang="fr-FR" sz="2000" dirty="0">
              <a:solidFill>
                <a:schemeClr val="bg1"/>
              </a:solidFill>
              <a:latin typeface="Comic Sans MS" pitchFamily="66" charset="0"/>
            </a:endParaRPr>
          </a:p>
        </p:txBody>
      </p:sp>
      <p:sp>
        <p:nvSpPr>
          <p:cNvPr id="4" name="Rectangle 3"/>
          <p:cNvSpPr/>
          <p:nvPr/>
        </p:nvSpPr>
        <p:spPr>
          <a:xfrm>
            <a:off x="6429388" y="4786322"/>
            <a:ext cx="1970155" cy="646331"/>
          </a:xfrm>
          <a:prstGeom prst="rect">
            <a:avLst/>
          </a:prstGeom>
        </p:spPr>
        <p:txBody>
          <a:bodyPr wrap="none">
            <a:spAutoFit/>
          </a:bodyPr>
          <a:lstStyle/>
          <a:p>
            <a:r>
              <a:rPr lang="fr-FR" b="1" dirty="0" smtClean="0"/>
              <a:t>Prairies subalpines</a:t>
            </a:r>
          </a:p>
          <a:p>
            <a:endParaRPr lang="fr-FR" dirty="0"/>
          </a:p>
        </p:txBody>
      </p:sp>
      <p:sp>
        <p:nvSpPr>
          <p:cNvPr id="5" name="Rectangle 4"/>
          <p:cNvSpPr/>
          <p:nvPr/>
        </p:nvSpPr>
        <p:spPr>
          <a:xfrm>
            <a:off x="3714744" y="5572140"/>
            <a:ext cx="6000792" cy="523220"/>
          </a:xfrm>
          <a:prstGeom prst="rect">
            <a:avLst/>
          </a:prstGeom>
        </p:spPr>
        <p:txBody>
          <a:bodyPr wrap="square">
            <a:spAutoFit/>
          </a:bodyPr>
          <a:lstStyle/>
          <a:p>
            <a:r>
              <a:rPr lang="fr-FR" sz="1400" dirty="0" smtClean="0">
                <a:latin typeface="Comic Sans MS" pitchFamily="66" charset="0"/>
              </a:rPr>
              <a:t>diverses plantes basses </a:t>
            </a:r>
          </a:p>
          <a:p>
            <a:r>
              <a:rPr lang="fr-FR" sz="1400" dirty="0" smtClean="0">
                <a:latin typeface="Comic Sans MS" pitchFamily="66" charset="0"/>
              </a:rPr>
              <a:t>comme </a:t>
            </a:r>
            <a:r>
              <a:rPr lang="fr-FR" sz="1400" i="1" dirty="0" smtClean="0">
                <a:latin typeface="Comic Sans MS" pitchFamily="66" charset="0"/>
              </a:rPr>
              <a:t>Plantago, Rumex, Taraxacum</a:t>
            </a:r>
            <a:endParaRPr lang="fr-FR" sz="1400" dirty="0">
              <a:latin typeface="Comic Sans MS" pitchFamily="66"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Essai\Desktop\papillons\Image37.jpg"/>
          <p:cNvPicPr>
            <a:picLocks noChangeAspect="1" noChangeArrowheads="1"/>
          </p:cNvPicPr>
          <p:nvPr/>
        </p:nvPicPr>
        <p:blipFill>
          <a:blip r:embed="rId2"/>
          <a:srcRect l="2253" t="1285" r="738" b="1285"/>
          <a:stretch>
            <a:fillRect/>
          </a:stretch>
        </p:blipFill>
        <p:spPr bwMode="auto">
          <a:xfrm>
            <a:off x="0" y="0"/>
            <a:ext cx="9145156" cy="6912000"/>
          </a:xfrm>
          <a:prstGeom prst="rect">
            <a:avLst/>
          </a:prstGeom>
          <a:noFill/>
        </p:spPr>
      </p:pic>
      <p:sp>
        <p:nvSpPr>
          <p:cNvPr id="3" name="Rectangle 2"/>
          <p:cNvSpPr/>
          <p:nvPr/>
        </p:nvSpPr>
        <p:spPr>
          <a:xfrm>
            <a:off x="1357290" y="1285860"/>
            <a:ext cx="3013967" cy="830997"/>
          </a:xfrm>
          <a:prstGeom prst="rect">
            <a:avLst/>
          </a:prstGeom>
        </p:spPr>
        <p:txBody>
          <a:bodyPr wrap="none">
            <a:spAutoFit/>
          </a:bodyPr>
          <a:lstStyle/>
          <a:p>
            <a:r>
              <a:rPr lang="fr-FR" sz="2400" dirty="0" smtClean="0">
                <a:solidFill>
                  <a:schemeClr val="bg1">
                    <a:lumMod val="95000"/>
                  </a:schemeClr>
                </a:solidFill>
                <a:latin typeface="Comic Sans MS" pitchFamily="66" charset="0"/>
              </a:rPr>
              <a:t>La grande tortue ou</a:t>
            </a:r>
          </a:p>
          <a:p>
            <a:r>
              <a:rPr lang="fr-FR" sz="2400" dirty="0" smtClean="0">
                <a:solidFill>
                  <a:schemeClr val="bg1">
                    <a:lumMod val="95000"/>
                  </a:schemeClr>
                </a:solidFill>
                <a:latin typeface="Comic Sans MS" pitchFamily="66" charset="0"/>
              </a:rPr>
              <a:t>Vanesse de l'orme</a:t>
            </a:r>
            <a:endParaRPr lang="fr-FR" sz="2400" dirty="0">
              <a:solidFill>
                <a:schemeClr val="bg1">
                  <a:lumMod val="95000"/>
                </a:schemeClr>
              </a:solidFill>
              <a:latin typeface="Comic Sans MS" pitchFamily="66" charset="0"/>
            </a:endParaRPr>
          </a:p>
        </p:txBody>
      </p:sp>
      <p:sp>
        <p:nvSpPr>
          <p:cNvPr id="5" name="Rectangle 4"/>
          <p:cNvSpPr/>
          <p:nvPr/>
        </p:nvSpPr>
        <p:spPr>
          <a:xfrm>
            <a:off x="5643570" y="5857892"/>
            <a:ext cx="1947969" cy="369332"/>
          </a:xfrm>
          <a:prstGeom prst="rect">
            <a:avLst/>
          </a:prstGeom>
        </p:spPr>
        <p:txBody>
          <a:bodyPr wrap="none">
            <a:spAutoFit/>
          </a:bodyPr>
          <a:lstStyle/>
          <a:p>
            <a:r>
              <a:rPr lang="fr-FR" dirty="0" smtClean="0"/>
              <a:t>vit de 10 à 11 mois</a:t>
            </a:r>
            <a:endParaRPr lang="fr-FR" dirty="0"/>
          </a:p>
        </p:txBody>
      </p:sp>
      <p:sp>
        <p:nvSpPr>
          <p:cNvPr id="6" name="Rectangle 5"/>
          <p:cNvSpPr/>
          <p:nvPr/>
        </p:nvSpPr>
        <p:spPr>
          <a:xfrm>
            <a:off x="1000100" y="5643578"/>
            <a:ext cx="4572000" cy="954107"/>
          </a:xfrm>
          <a:prstGeom prst="rect">
            <a:avLst/>
          </a:prstGeom>
        </p:spPr>
        <p:txBody>
          <a:bodyPr>
            <a:spAutoFit/>
          </a:bodyPr>
          <a:lstStyle/>
          <a:p>
            <a:r>
              <a:rPr lang="fr-FR" sz="1400" dirty="0" smtClean="0">
                <a:latin typeface="Comic Sans MS" pitchFamily="66" charset="0"/>
              </a:rPr>
              <a:t>Peu attirée par les fleurs, elle affectionne les écoulements de sève des arbres blessés. n'excède pas les 1500 m</a:t>
            </a:r>
          </a:p>
          <a:p>
            <a:endParaRPr lang="fr-FR" sz="14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Essai\Desktop\papillons\Image38.jpg"/>
          <p:cNvPicPr>
            <a:picLocks noChangeAspect="1" noChangeArrowheads="1"/>
          </p:cNvPicPr>
          <p:nvPr/>
        </p:nvPicPr>
        <p:blipFill>
          <a:blip r:embed="rId2">
            <a:lum contrast="10000"/>
          </a:blip>
          <a:srcRect l="2516" t="1923" r="2688" b="1923"/>
          <a:stretch>
            <a:fillRect/>
          </a:stretch>
        </p:blipFill>
        <p:spPr bwMode="auto">
          <a:xfrm>
            <a:off x="0" y="0"/>
            <a:ext cx="9144064" cy="6912000"/>
          </a:xfrm>
          <a:prstGeom prst="rect">
            <a:avLst/>
          </a:prstGeom>
          <a:noFill/>
        </p:spPr>
      </p:pic>
      <p:pic>
        <p:nvPicPr>
          <p:cNvPr id="36867" name="Picture 3" descr="E:\Papillons divers\La zygène de la filipendule.JPG"/>
          <p:cNvPicPr>
            <a:picLocks noChangeAspect="1" noChangeArrowheads="1"/>
          </p:cNvPicPr>
          <p:nvPr/>
        </p:nvPicPr>
        <p:blipFill>
          <a:blip r:embed="rId3"/>
          <a:srcRect l="43147" t="27134" r="29442" b="30183"/>
          <a:stretch>
            <a:fillRect/>
          </a:stretch>
        </p:blipFill>
        <p:spPr bwMode="auto">
          <a:xfrm>
            <a:off x="6429388" y="214290"/>
            <a:ext cx="2499425" cy="2916000"/>
          </a:xfrm>
          <a:prstGeom prst="ellipse">
            <a:avLst/>
          </a:prstGeom>
          <a:ln>
            <a:noFill/>
          </a:ln>
          <a:effectLst>
            <a:softEdge rad="112500"/>
          </a:effectLst>
        </p:spPr>
      </p:pic>
      <p:pic>
        <p:nvPicPr>
          <p:cNvPr id="6" name="Picture 2" descr="E:\Papillons divers\La zygène turquoise commune.JPG"/>
          <p:cNvPicPr>
            <a:picLocks noChangeAspect="1" noChangeArrowheads="1"/>
          </p:cNvPicPr>
          <p:nvPr/>
        </p:nvPicPr>
        <p:blipFill>
          <a:blip r:embed="rId4"/>
          <a:srcRect l="21183" t="23905" r="30405" b="19555"/>
          <a:stretch>
            <a:fillRect/>
          </a:stretch>
        </p:blipFill>
        <p:spPr bwMode="auto">
          <a:xfrm>
            <a:off x="214282" y="3929066"/>
            <a:ext cx="3000396" cy="2786082"/>
          </a:xfrm>
          <a:prstGeom prst="ellipse">
            <a:avLst/>
          </a:prstGeom>
          <a:ln>
            <a:noFill/>
          </a:ln>
          <a:effectLst>
            <a:softEdge rad="112500"/>
          </a:effectLst>
        </p:spPr>
      </p:pic>
      <p:pic>
        <p:nvPicPr>
          <p:cNvPr id="7" name="Picture 4" descr="DSC07978"/>
          <p:cNvPicPr>
            <a:picLocks noChangeAspect="1" noChangeArrowheads="1"/>
          </p:cNvPicPr>
          <p:nvPr/>
        </p:nvPicPr>
        <p:blipFill>
          <a:blip r:embed="rId5">
            <a:lum bright="10000" contrast="30000"/>
          </a:blip>
          <a:srcRect l="22812" t="13820" r="58696" b="62489"/>
          <a:stretch>
            <a:fillRect/>
          </a:stretch>
        </p:blipFill>
        <p:spPr bwMode="auto">
          <a:xfrm>
            <a:off x="4071934" y="1000108"/>
            <a:ext cx="2212500" cy="2124000"/>
          </a:xfrm>
          <a:prstGeom prst="ellipse">
            <a:avLst/>
          </a:prstGeom>
          <a:ln>
            <a:noFill/>
          </a:ln>
          <a:effectLst>
            <a:softEdge rad="112500"/>
          </a:effectLst>
        </p:spPr>
      </p:pic>
      <p:sp>
        <p:nvSpPr>
          <p:cNvPr id="10" name="Rectangle 9"/>
          <p:cNvSpPr/>
          <p:nvPr/>
        </p:nvSpPr>
        <p:spPr>
          <a:xfrm>
            <a:off x="6929454" y="3071810"/>
            <a:ext cx="2024850" cy="369332"/>
          </a:xfrm>
          <a:prstGeom prst="rect">
            <a:avLst/>
          </a:prstGeom>
        </p:spPr>
        <p:txBody>
          <a:bodyPr wrap="none">
            <a:spAutoFit/>
          </a:bodyPr>
          <a:lstStyle/>
          <a:p>
            <a:r>
              <a:rPr lang="fr-FR" b="1" dirty="0" smtClean="0">
                <a:solidFill>
                  <a:schemeClr val="bg1"/>
                </a:solidFill>
              </a:rPr>
              <a:t>Zygène de la Spirée</a:t>
            </a:r>
            <a:endParaRPr lang="fr-FR" dirty="0">
              <a:solidFill>
                <a:schemeClr val="bg1"/>
              </a:solidFill>
            </a:endParaRPr>
          </a:p>
        </p:txBody>
      </p:sp>
      <p:sp>
        <p:nvSpPr>
          <p:cNvPr id="11" name="Rectangle 10"/>
          <p:cNvSpPr/>
          <p:nvPr/>
        </p:nvSpPr>
        <p:spPr>
          <a:xfrm>
            <a:off x="4000496" y="1000108"/>
            <a:ext cx="2531590" cy="369332"/>
          </a:xfrm>
          <a:prstGeom prst="rect">
            <a:avLst/>
          </a:prstGeom>
        </p:spPr>
        <p:txBody>
          <a:bodyPr wrap="none">
            <a:spAutoFit/>
          </a:bodyPr>
          <a:lstStyle/>
          <a:p>
            <a:r>
              <a:rPr lang="fr-FR" dirty="0" smtClean="0">
                <a:solidFill>
                  <a:schemeClr val="bg1"/>
                </a:solidFill>
              </a:rPr>
              <a:t>Le Zygène de la garrigue </a:t>
            </a:r>
            <a:endParaRPr lang="fr-FR" dirty="0">
              <a:solidFill>
                <a:schemeClr val="bg1"/>
              </a:solidFill>
            </a:endParaRPr>
          </a:p>
        </p:txBody>
      </p:sp>
      <p:sp>
        <p:nvSpPr>
          <p:cNvPr id="12" name="Rectangle 11"/>
          <p:cNvSpPr/>
          <p:nvPr/>
        </p:nvSpPr>
        <p:spPr>
          <a:xfrm>
            <a:off x="2571736" y="6072206"/>
            <a:ext cx="2765565" cy="369332"/>
          </a:xfrm>
          <a:prstGeom prst="rect">
            <a:avLst/>
          </a:prstGeom>
        </p:spPr>
        <p:txBody>
          <a:bodyPr wrap="none">
            <a:spAutoFit/>
          </a:bodyPr>
          <a:lstStyle/>
          <a:p>
            <a:r>
              <a:rPr lang="fr-FR" dirty="0" smtClean="0"/>
              <a:t>Adscita statites la turquoise</a:t>
            </a:r>
            <a:endParaRPr lang="fr-FR"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Essai\Desktop\papillons\Image39.jpg"/>
          <p:cNvPicPr>
            <a:picLocks noChangeAspect="1" noChangeArrowheads="1"/>
          </p:cNvPicPr>
          <p:nvPr/>
        </p:nvPicPr>
        <p:blipFill>
          <a:blip r:embed="rId2"/>
          <a:srcRect l="738" t="7013" r="738" b="2873"/>
          <a:stretch>
            <a:fillRect/>
          </a:stretch>
        </p:blipFill>
        <p:spPr bwMode="auto">
          <a:xfrm>
            <a:off x="0" y="-15062"/>
            <a:ext cx="9144000" cy="6873062"/>
          </a:xfrm>
          <a:prstGeom prst="rect">
            <a:avLst/>
          </a:prstGeom>
          <a:noFill/>
        </p:spPr>
      </p:pic>
      <p:sp>
        <p:nvSpPr>
          <p:cNvPr id="3" name="Rectangle 2"/>
          <p:cNvSpPr/>
          <p:nvPr/>
        </p:nvSpPr>
        <p:spPr>
          <a:xfrm>
            <a:off x="1571604" y="785794"/>
            <a:ext cx="4572000" cy="707886"/>
          </a:xfrm>
          <a:prstGeom prst="rect">
            <a:avLst/>
          </a:prstGeom>
        </p:spPr>
        <p:txBody>
          <a:bodyPr>
            <a:spAutoFit/>
          </a:bodyPr>
          <a:lstStyle/>
          <a:p>
            <a:r>
              <a:rPr lang="fr-FR" sz="2000" b="1" dirty="0" smtClean="0">
                <a:latin typeface="Comic Sans MS" pitchFamily="66" charset="0"/>
              </a:rPr>
              <a:t>Petit Mars changeant le mâle a des reflets bleutés </a:t>
            </a:r>
            <a:endParaRPr lang="fr-FR" sz="2000" b="1" dirty="0">
              <a:latin typeface="Comic Sans MS" pitchFamily="66" charset="0"/>
            </a:endParaRPr>
          </a:p>
        </p:txBody>
      </p:sp>
      <p:sp>
        <p:nvSpPr>
          <p:cNvPr id="6" name="Rectangle 5"/>
          <p:cNvSpPr/>
          <p:nvPr/>
        </p:nvSpPr>
        <p:spPr>
          <a:xfrm>
            <a:off x="4357686" y="5429264"/>
            <a:ext cx="4429156" cy="954107"/>
          </a:xfrm>
          <a:prstGeom prst="rect">
            <a:avLst/>
          </a:prstGeom>
        </p:spPr>
        <p:txBody>
          <a:bodyPr wrap="square">
            <a:spAutoFit/>
          </a:bodyPr>
          <a:lstStyle/>
          <a:p>
            <a:r>
              <a:rPr lang="fr-FR" sz="1400" b="1" dirty="0" smtClean="0">
                <a:latin typeface="Comic Sans MS" pitchFamily="66" charset="0"/>
              </a:rPr>
              <a:t>Il se nourrit du miellat des arbres et vole près de leur sommet. Il ne descend que pour trouver de l'humidité, du miellat d'arbustes ou des excréments.</a:t>
            </a:r>
            <a:endParaRPr lang="fr-FR" sz="1400" b="1" dirty="0">
              <a:latin typeface="Comic Sans MS" pitchFamily="66" charset="0"/>
            </a:endParaRPr>
          </a:p>
        </p:txBody>
      </p:sp>
      <p:sp>
        <p:nvSpPr>
          <p:cNvPr id="7" name="Rectangle 6"/>
          <p:cNvSpPr/>
          <p:nvPr/>
        </p:nvSpPr>
        <p:spPr>
          <a:xfrm>
            <a:off x="642910" y="5072074"/>
            <a:ext cx="3500462" cy="1169551"/>
          </a:xfrm>
          <a:prstGeom prst="rect">
            <a:avLst/>
          </a:prstGeom>
        </p:spPr>
        <p:txBody>
          <a:bodyPr wrap="square">
            <a:spAutoFit/>
          </a:bodyPr>
          <a:lstStyle/>
          <a:p>
            <a:r>
              <a:rPr lang="fr-FR" sz="1400" b="1" dirty="0" smtClean="0">
                <a:latin typeface="Comic Sans MS" pitchFamily="66" charset="0"/>
              </a:rPr>
              <a:t>Le Petit Mars changeant est présent dans tous les départements de France métropolitaine excepté la Corse et les deux départements du Finistère et des Côtes-d'Armor</a:t>
            </a:r>
            <a:endParaRPr lang="fr-FR" sz="1400" b="1" dirty="0">
              <a:latin typeface="Comic Sans MS" pitchFamily="66"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Essai\Desktop\papillons\Image40.jpg"/>
          <p:cNvPicPr>
            <a:picLocks noChangeAspect="1" noChangeArrowheads="1"/>
          </p:cNvPicPr>
          <p:nvPr/>
        </p:nvPicPr>
        <p:blipFill>
          <a:blip r:embed="rId2">
            <a:lum contrast="10000"/>
          </a:blip>
          <a:srcRect l="1138" t="-350" r="1138" b="2821"/>
          <a:stretch>
            <a:fillRect/>
          </a:stretch>
        </p:blipFill>
        <p:spPr bwMode="auto">
          <a:xfrm>
            <a:off x="-1" y="-53999"/>
            <a:ext cx="9144000" cy="6911999"/>
          </a:xfrm>
          <a:prstGeom prst="rect">
            <a:avLst/>
          </a:prstGeom>
          <a:noFill/>
        </p:spPr>
      </p:pic>
      <p:pic>
        <p:nvPicPr>
          <p:cNvPr id="3" name="Picture 2" descr="E:\Papillons divers\DSC06045.JPG"/>
          <p:cNvPicPr>
            <a:picLocks noChangeAspect="1" noChangeArrowheads="1"/>
          </p:cNvPicPr>
          <p:nvPr/>
        </p:nvPicPr>
        <p:blipFill>
          <a:blip r:embed="rId3"/>
          <a:srcRect l="28023" t="28525" r="32767" b="12563"/>
          <a:stretch>
            <a:fillRect/>
          </a:stretch>
        </p:blipFill>
        <p:spPr bwMode="auto">
          <a:xfrm>
            <a:off x="5832000" y="3082320"/>
            <a:ext cx="3312000" cy="3775680"/>
          </a:xfrm>
          <a:prstGeom prst="rect">
            <a:avLst/>
          </a:prstGeom>
          <a:ln>
            <a:noFill/>
          </a:ln>
          <a:effectLst>
            <a:softEdge rad="112500"/>
          </a:effectLst>
        </p:spPr>
      </p:pic>
      <p:sp>
        <p:nvSpPr>
          <p:cNvPr id="4" name="Rectangle 3"/>
          <p:cNvSpPr/>
          <p:nvPr/>
        </p:nvSpPr>
        <p:spPr>
          <a:xfrm>
            <a:off x="1214414" y="3571876"/>
            <a:ext cx="1996700" cy="369332"/>
          </a:xfrm>
          <a:prstGeom prst="rect">
            <a:avLst/>
          </a:prstGeom>
        </p:spPr>
        <p:txBody>
          <a:bodyPr wrap="none">
            <a:spAutoFit/>
          </a:bodyPr>
          <a:lstStyle/>
          <a:p>
            <a:r>
              <a:rPr lang="fr-FR" b="1" dirty="0" smtClean="0"/>
              <a:t>Le Cuivré Mauvin ?</a:t>
            </a:r>
            <a:endParaRPr lang="fr-FR" b="1" dirty="0"/>
          </a:p>
        </p:txBody>
      </p:sp>
      <p:sp>
        <p:nvSpPr>
          <p:cNvPr id="5" name="Rectangle 4"/>
          <p:cNvSpPr/>
          <p:nvPr/>
        </p:nvSpPr>
        <p:spPr>
          <a:xfrm>
            <a:off x="7000892" y="2928934"/>
            <a:ext cx="1771639" cy="369332"/>
          </a:xfrm>
          <a:prstGeom prst="rect">
            <a:avLst/>
          </a:prstGeom>
        </p:spPr>
        <p:txBody>
          <a:bodyPr wrap="none">
            <a:spAutoFit/>
          </a:bodyPr>
          <a:lstStyle/>
          <a:p>
            <a:r>
              <a:rPr lang="fr-FR" dirty="0" smtClean="0">
                <a:latin typeface="Comic Sans MS" pitchFamily="66" charset="0"/>
              </a:rPr>
              <a:t>Le petit nacré </a:t>
            </a:r>
            <a:endParaRPr lang="fr-FR" dirty="0">
              <a:latin typeface="Comic Sans MS" pitchFamily="66"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3618"/>
        </a:solidFill>
        <a:effectLst/>
      </p:bgPr>
    </p:bg>
    <p:spTree>
      <p:nvGrpSpPr>
        <p:cNvPr id="1" name=""/>
        <p:cNvGrpSpPr/>
        <p:nvPr/>
      </p:nvGrpSpPr>
      <p:grpSpPr>
        <a:xfrm>
          <a:off x="0" y="0"/>
          <a:ext cx="0" cy="0"/>
          <a:chOff x="0" y="0"/>
          <a:chExt cx="0" cy="0"/>
        </a:xfrm>
      </p:grpSpPr>
      <p:pic>
        <p:nvPicPr>
          <p:cNvPr id="15" name="Picture 4" descr="E:\Images fractales\background-68935_640.jpg"/>
          <p:cNvPicPr>
            <a:picLocks noChangeAspect="1" noChangeArrowheads="1"/>
          </p:cNvPicPr>
          <p:nvPr/>
        </p:nvPicPr>
        <p:blipFill>
          <a:blip r:embed="rId2">
            <a:lum bright="-30000"/>
          </a:blip>
          <a:srcRect/>
          <a:stretch>
            <a:fillRect/>
          </a:stretch>
        </p:blipFill>
        <p:spPr bwMode="auto">
          <a:xfrm>
            <a:off x="0" y="0"/>
            <a:ext cx="9144000" cy="6858000"/>
          </a:xfrm>
          <a:prstGeom prst="rect">
            <a:avLst/>
          </a:prstGeom>
          <a:noFill/>
        </p:spPr>
      </p:pic>
      <p:pic>
        <p:nvPicPr>
          <p:cNvPr id="43010" name="Picture 2" descr="E:\Papillons divers\DSC07174.JPG"/>
          <p:cNvPicPr>
            <a:picLocks noChangeAspect="1" noChangeArrowheads="1"/>
          </p:cNvPicPr>
          <p:nvPr/>
        </p:nvPicPr>
        <p:blipFill>
          <a:blip r:embed="rId3"/>
          <a:srcRect l="45479" t="28709" r="21010" b="19856"/>
          <a:stretch>
            <a:fillRect/>
          </a:stretch>
        </p:blipFill>
        <p:spPr bwMode="auto">
          <a:xfrm>
            <a:off x="5572132" y="3429000"/>
            <a:ext cx="3000396" cy="3071834"/>
          </a:xfrm>
          <a:prstGeom prst="ellipse">
            <a:avLst/>
          </a:prstGeom>
          <a:ln>
            <a:noFill/>
          </a:ln>
          <a:effectLst>
            <a:softEdge rad="112500"/>
          </a:effectLst>
        </p:spPr>
      </p:pic>
      <p:pic>
        <p:nvPicPr>
          <p:cNvPr id="43012" name="Picture 4" descr="E:\Papillons divers\Le Ptérophore blanc ou monodactyla.JPG"/>
          <p:cNvPicPr>
            <a:picLocks noChangeAspect="1" noChangeArrowheads="1"/>
          </p:cNvPicPr>
          <p:nvPr/>
        </p:nvPicPr>
        <p:blipFill>
          <a:blip r:embed="rId4"/>
          <a:srcRect l="19005" t="19220" r="14413" b="19220"/>
          <a:stretch>
            <a:fillRect/>
          </a:stretch>
        </p:blipFill>
        <p:spPr bwMode="auto">
          <a:xfrm>
            <a:off x="142844" y="4000480"/>
            <a:ext cx="4143404" cy="2857520"/>
          </a:xfrm>
          <a:prstGeom prst="ellipse">
            <a:avLst/>
          </a:prstGeom>
          <a:ln>
            <a:noFill/>
          </a:ln>
          <a:effectLst>
            <a:softEdge rad="112500"/>
          </a:effectLst>
        </p:spPr>
      </p:pic>
      <p:pic>
        <p:nvPicPr>
          <p:cNvPr id="43013" name="Picture 5" descr="E:\Papillons divers\Noctuelle fiancée.JPG"/>
          <p:cNvPicPr>
            <a:picLocks noChangeAspect="1" noChangeArrowheads="1"/>
          </p:cNvPicPr>
          <p:nvPr/>
        </p:nvPicPr>
        <p:blipFill>
          <a:blip r:embed="rId5"/>
          <a:srcRect l="15806" r="22786" b="19675"/>
          <a:stretch>
            <a:fillRect/>
          </a:stretch>
        </p:blipFill>
        <p:spPr bwMode="auto">
          <a:xfrm>
            <a:off x="1214414" y="714356"/>
            <a:ext cx="2571768" cy="2495544"/>
          </a:xfrm>
          <a:prstGeom prst="rect">
            <a:avLst/>
          </a:prstGeom>
          <a:ln>
            <a:noFill/>
          </a:ln>
          <a:effectLst>
            <a:softEdge rad="112500"/>
          </a:effectLst>
        </p:spPr>
      </p:pic>
      <p:pic>
        <p:nvPicPr>
          <p:cNvPr id="43014" name="Picture 6" descr="E:\Papillons divers\Sphinx de l'épilobe. trouvé sur notre mur cet été.jpg"/>
          <p:cNvPicPr>
            <a:picLocks noChangeAspect="1" noChangeArrowheads="1"/>
          </p:cNvPicPr>
          <p:nvPr/>
        </p:nvPicPr>
        <p:blipFill>
          <a:blip r:embed="rId6"/>
          <a:srcRect l="20477" t="26263" r="14817" b="23764"/>
          <a:stretch>
            <a:fillRect/>
          </a:stretch>
        </p:blipFill>
        <p:spPr bwMode="auto">
          <a:xfrm>
            <a:off x="5643570" y="285728"/>
            <a:ext cx="3286116" cy="2857520"/>
          </a:xfrm>
          <a:prstGeom prst="ellipse">
            <a:avLst/>
          </a:prstGeom>
          <a:ln>
            <a:noFill/>
          </a:ln>
          <a:effectLst>
            <a:softEdge rad="112500"/>
          </a:effectLst>
        </p:spPr>
      </p:pic>
      <p:sp>
        <p:nvSpPr>
          <p:cNvPr id="7" name="Rectangle 6"/>
          <p:cNvSpPr/>
          <p:nvPr/>
        </p:nvSpPr>
        <p:spPr>
          <a:xfrm>
            <a:off x="6500826" y="2500306"/>
            <a:ext cx="1614545" cy="584775"/>
          </a:xfrm>
          <a:prstGeom prst="rect">
            <a:avLst/>
          </a:prstGeom>
        </p:spPr>
        <p:txBody>
          <a:bodyPr wrap="none">
            <a:spAutoFit/>
          </a:bodyPr>
          <a:lstStyle/>
          <a:p>
            <a:r>
              <a:rPr lang="fr-FR" sz="1600" dirty="0" smtClean="0">
                <a:latin typeface="Comic Sans MS" pitchFamily="66" charset="0"/>
              </a:rPr>
              <a:t>Le Sphinx</a:t>
            </a:r>
          </a:p>
          <a:p>
            <a:r>
              <a:rPr lang="fr-FR" sz="1600" dirty="0" smtClean="0">
                <a:latin typeface="Comic Sans MS" pitchFamily="66" charset="0"/>
              </a:rPr>
              <a:t>du laurier-rose</a:t>
            </a:r>
            <a:endParaRPr lang="fr-FR" sz="1600" dirty="0">
              <a:latin typeface="Comic Sans MS" pitchFamily="66" charset="0"/>
            </a:endParaRPr>
          </a:p>
        </p:txBody>
      </p:sp>
      <p:sp>
        <p:nvSpPr>
          <p:cNvPr id="8" name="Rectangle 7"/>
          <p:cNvSpPr/>
          <p:nvPr/>
        </p:nvSpPr>
        <p:spPr>
          <a:xfrm>
            <a:off x="5857884" y="3429000"/>
            <a:ext cx="1856598" cy="369332"/>
          </a:xfrm>
          <a:prstGeom prst="rect">
            <a:avLst/>
          </a:prstGeom>
        </p:spPr>
        <p:txBody>
          <a:bodyPr wrap="none">
            <a:spAutoFit/>
          </a:bodyPr>
          <a:lstStyle/>
          <a:p>
            <a:r>
              <a:rPr lang="fr-FR" dirty="0" smtClean="0">
                <a:solidFill>
                  <a:schemeClr val="bg1"/>
                </a:solidFill>
                <a:latin typeface="Comic Sans MS" pitchFamily="66" charset="0"/>
              </a:rPr>
              <a:t>L'Ecaille chinée</a:t>
            </a:r>
            <a:endParaRPr lang="fr-FR" dirty="0">
              <a:solidFill>
                <a:schemeClr val="bg1"/>
              </a:solidFill>
              <a:latin typeface="Comic Sans MS" pitchFamily="66" charset="0"/>
            </a:endParaRPr>
          </a:p>
        </p:txBody>
      </p:sp>
      <p:sp>
        <p:nvSpPr>
          <p:cNvPr id="9" name="Rectangle 8"/>
          <p:cNvSpPr/>
          <p:nvPr/>
        </p:nvSpPr>
        <p:spPr>
          <a:xfrm>
            <a:off x="4214810" y="500042"/>
            <a:ext cx="1857356" cy="2462213"/>
          </a:xfrm>
          <a:prstGeom prst="rect">
            <a:avLst/>
          </a:prstGeom>
        </p:spPr>
        <p:txBody>
          <a:bodyPr wrap="square">
            <a:spAutoFit/>
          </a:bodyPr>
          <a:lstStyle/>
          <a:p>
            <a:r>
              <a:rPr lang="fr-FR" sz="1400" dirty="0" smtClean="0">
                <a:solidFill>
                  <a:schemeClr val="bg1"/>
                </a:solidFill>
                <a:latin typeface="Comic Sans MS" pitchFamily="66" charset="0"/>
              </a:rPr>
              <a:t>Se nourrit du nectar de fleurs présentes dans les milieux anthropiques et les friches sèches, telles que les chardons , les centaurées, l'origan commun, l'eupatoire chanvrine.</a:t>
            </a:r>
            <a:endParaRPr lang="fr-FR" sz="1400" dirty="0">
              <a:solidFill>
                <a:schemeClr val="bg1"/>
              </a:solidFill>
              <a:latin typeface="Comic Sans MS" pitchFamily="66" charset="0"/>
            </a:endParaRPr>
          </a:p>
        </p:txBody>
      </p:sp>
      <p:sp>
        <p:nvSpPr>
          <p:cNvPr id="10" name="Rectangle 9"/>
          <p:cNvSpPr/>
          <p:nvPr/>
        </p:nvSpPr>
        <p:spPr>
          <a:xfrm>
            <a:off x="1428728" y="4143380"/>
            <a:ext cx="4572000" cy="523220"/>
          </a:xfrm>
          <a:prstGeom prst="rect">
            <a:avLst/>
          </a:prstGeom>
        </p:spPr>
        <p:txBody>
          <a:bodyPr>
            <a:spAutoFit/>
          </a:bodyPr>
          <a:lstStyle/>
          <a:p>
            <a:r>
              <a:rPr lang="fr-FR" sz="1400" dirty="0" smtClean="0">
                <a:solidFill>
                  <a:schemeClr val="bg1"/>
                </a:solidFill>
                <a:latin typeface="Comic Sans MS" pitchFamily="66" charset="0"/>
              </a:rPr>
              <a:t>Le Ptérophore</a:t>
            </a:r>
          </a:p>
          <a:p>
            <a:r>
              <a:rPr lang="fr-FR" sz="1400" dirty="0" smtClean="0">
                <a:solidFill>
                  <a:schemeClr val="bg1"/>
                </a:solidFill>
                <a:latin typeface="Comic Sans MS" pitchFamily="66" charset="0"/>
              </a:rPr>
              <a:t>commun</a:t>
            </a:r>
            <a:endParaRPr lang="fr-FR" sz="1400" dirty="0"/>
          </a:p>
        </p:txBody>
      </p:sp>
      <p:sp>
        <p:nvSpPr>
          <p:cNvPr id="11" name="Rectangle 10"/>
          <p:cNvSpPr/>
          <p:nvPr/>
        </p:nvSpPr>
        <p:spPr>
          <a:xfrm>
            <a:off x="2285984" y="5643578"/>
            <a:ext cx="3000396" cy="954107"/>
          </a:xfrm>
          <a:prstGeom prst="rect">
            <a:avLst/>
          </a:prstGeom>
        </p:spPr>
        <p:txBody>
          <a:bodyPr wrap="square">
            <a:spAutoFit/>
          </a:bodyPr>
          <a:lstStyle/>
          <a:p>
            <a:r>
              <a:rPr lang="fr-FR" sz="1400" dirty="0" smtClean="0">
                <a:solidFill>
                  <a:schemeClr val="bg1"/>
                </a:solidFill>
                <a:latin typeface="Comic Sans MS" pitchFamily="66" charset="0"/>
              </a:rPr>
              <a:t>Une fois la reproduction terminé, ils meurent. Se nourrit de liserons  et parfois sur les Ipomées</a:t>
            </a:r>
            <a:endParaRPr lang="fr-FR" sz="1400" dirty="0">
              <a:solidFill>
                <a:schemeClr val="bg1"/>
              </a:solidFill>
              <a:latin typeface="Comic Sans MS" pitchFamily="66" charset="0"/>
            </a:endParaRPr>
          </a:p>
        </p:txBody>
      </p:sp>
      <p:sp>
        <p:nvSpPr>
          <p:cNvPr id="12" name="Rectangle 11"/>
          <p:cNvSpPr/>
          <p:nvPr/>
        </p:nvSpPr>
        <p:spPr>
          <a:xfrm>
            <a:off x="5286380" y="5857892"/>
            <a:ext cx="3500446" cy="738664"/>
          </a:xfrm>
          <a:prstGeom prst="rect">
            <a:avLst/>
          </a:prstGeom>
        </p:spPr>
        <p:txBody>
          <a:bodyPr wrap="square">
            <a:spAutoFit/>
          </a:bodyPr>
          <a:lstStyle/>
          <a:p>
            <a:r>
              <a:rPr lang="fr-FR" sz="1400" dirty="0" smtClean="0">
                <a:solidFill>
                  <a:schemeClr val="bg1"/>
                </a:solidFill>
                <a:latin typeface="Comic Sans MS" pitchFamily="66" charset="0"/>
              </a:rPr>
              <a:t>présente dans tous les départements de France métropolitaine y compris la Corse</a:t>
            </a:r>
            <a:endParaRPr lang="fr-FR" sz="1400" dirty="0">
              <a:solidFill>
                <a:schemeClr val="bg1"/>
              </a:solidFill>
              <a:latin typeface="Comic Sans MS" pitchFamily="66" charset="0"/>
            </a:endParaRPr>
          </a:p>
        </p:txBody>
      </p:sp>
      <p:sp>
        <p:nvSpPr>
          <p:cNvPr id="13" name="Rectangle 12"/>
          <p:cNvSpPr/>
          <p:nvPr/>
        </p:nvSpPr>
        <p:spPr>
          <a:xfrm>
            <a:off x="6715140" y="3714752"/>
            <a:ext cx="2071702" cy="523220"/>
          </a:xfrm>
          <a:prstGeom prst="rect">
            <a:avLst/>
          </a:prstGeom>
        </p:spPr>
        <p:txBody>
          <a:bodyPr wrap="square">
            <a:spAutoFit/>
          </a:bodyPr>
          <a:lstStyle/>
          <a:p>
            <a:r>
              <a:rPr lang="fr-FR" sz="1400" dirty="0" smtClean="0">
                <a:solidFill>
                  <a:schemeClr val="bg1"/>
                </a:solidFill>
                <a:latin typeface="Comic Sans MS" pitchFamily="66" charset="0"/>
              </a:rPr>
              <a:t>A une activité à la fois diurne et nocturne,</a:t>
            </a:r>
            <a:endParaRPr lang="fr-FR" sz="1400" dirty="0">
              <a:solidFill>
                <a:schemeClr val="bg1"/>
              </a:solidFill>
              <a:latin typeface="Comic Sans MS" pitchFamily="66" charset="0"/>
            </a:endParaRPr>
          </a:p>
        </p:txBody>
      </p:sp>
      <p:sp>
        <p:nvSpPr>
          <p:cNvPr id="14" name="Rectangle 13"/>
          <p:cNvSpPr/>
          <p:nvPr/>
        </p:nvSpPr>
        <p:spPr>
          <a:xfrm>
            <a:off x="2285984" y="3000372"/>
            <a:ext cx="1656223" cy="307777"/>
          </a:xfrm>
          <a:prstGeom prst="rect">
            <a:avLst/>
          </a:prstGeom>
        </p:spPr>
        <p:txBody>
          <a:bodyPr wrap="none">
            <a:spAutoFit/>
          </a:bodyPr>
          <a:lstStyle/>
          <a:p>
            <a:r>
              <a:rPr lang="fr-FR" sz="1400" dirty="0" smtClean="0">
                <a:solidFill>
                  <a:schemeClr val="bg1"/>
                </a:solidFill>
                <a:latin typeface="Comic Sans MS" pitchFamily="66" charset="0"/>
              </a:rPr>
              <a:t>Noctuelle fiancée</a:t>
            </a:r>
            <a:endParaRPr lang="fr-FR" sz="1400" dirty="0">
              <a:solidFill>
                <a:schemeClr val="bg1"/>
              </a:solidFill>
              <a:latin typeface="Comic Sans MS" pitchFamily="66"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Essai\Desktop\papillons\Image41.jpg"/>
          <p:cNvPicPr>
            <a:picLocks noChangeAspect="1" noChangeArrowheads="1"/>
          </p:cNvPicPr>
          <p:nvPr/>
        </p:nvPicPr>
        <p:blipFill>
          <a:blip r:embed="rId2"/>
          <a:srcRect l="1884" t="819" r="2635" b="2356"/>
          <a:stretch>
            <a:fillRect/>
          </a:stretch>
        </p:blipFill>
        <p:spPr bwMode="auto">
          <a:xfrm>
            <a:off x="0" y="0"/>
            <a:ext cx="9144000" cy="6912000"/>
          </a:xfrm>
          <a:prstGeom prst="rect">
            <a:avLst/>
          </a:prstGeom>
          <a:noFill/>
        </p:spPr>
      </p:pic>
      <p:sp>
        <p:nvSpPr>
          <p:cNvPr id="3" name="Rectangle 2"/>
          <p:cNvSpPr/>
          <p:nvPr/>
        </p:nvSpPr>
        <p:spPr>
          <a:xfrm>
            <a:off x="3428992" y="571480"/>
            <a:ext cx="1691489" cy="461665"/>
          </a:xfrm>
          <a:prstGeom prst="rect">
            <a:avLst/>
          </a:prstGeom>
        </p:spPr>
        <p:txBody>
          <a:bodyPr wrap="none">
            <a:spAutoFit/>
          </a:bodyPr>
          <a:lstStyle/>
          <a:p>
            <a:r>
              <a:rPr lang="fr-FR" sz="2400" dirty="0" smtClean="0">
                <a:solidFill>
                  <a:schemeClr val="bg1"/>
                </a:solidFill>
                <a:latin typeface="Comic Sans MS" pitchFamily="66" charset="0"/>
              </a:rPr>
              <a:t>La Mégère</a:t>
            </a:r>
          </a:p>
        </p:txBody>
      </p:sp>
      <p:sp>
        <p:nvSpPr>
          <p:cNvPr id="4" name="Rectangle 3"/>
          <p:cNvSpPr/>
          <p:nvPr/>
        </p:nvSpPr>
        <p:spPr>
          <a:xfrm>
            <a:off x="4357686" y="4929198"/>
            <a:ext cx="2834430" cy="646331"/>
          </a:xfrm>
          <a:prstGeom prst="rect">
            <a:avLst/>
          </a:prstGeom>
        </p:spPr>
        <p:txBody>
          <a:bodyPr wrap="none">
            <a:spAutoFit/>
          </a:bodyPr>
          <a:lstStyle/>
          <a:p>
            <a:r>
              <a:rPr lang="fr-FR" dirty="0" smtClean="0">
                <a:solidFill>
                  <a:schemeClr val="bg1"/>
                </a:solidFill>
                <a:latin typeface="Comic Sans MS" pitchFamily="66" charset="0"/>
              </a:rPr>
              <a:t>La Femelle, </a:t>
            </a:r>
          </a:p>
          <a:p>
            <a:r>
              <a:rPr lang="fr-FR" dirty="0" smtClean="0">
                <a:solidFill>
                  <a:schemeClr val="bg1"/>
                </a:solidFill>
                <a:latin typeface="Comic Sans MS" pitchFamily="66" charset="0"/>
              </a:rPr>
              <a:t>n’a pas de bandes brunes</a:t>
            </a:r>
            <a:endParaRPr lang="fr-FR" dirty="0">
              <a:solidFill>
                <a:schemeClr val="bg1"/>
              </a:solidFill>
              <a:latin typeface="Comic Sans MS" pitchFamily="66" charset="0"/>
            </a:endParaRPr>
          </a:p>
        </p:txBody>
      </p:sp>
      <p:sp>
        <p:nvSpPr>
          <p:cNvPr id="5" name="Rectangle 4"/>
          <p:cNvSpPr/>
          <p:nvPr/>
        </p:nvSpPr>
        <p:spPr>
          <a:xfrm>
            <a:off x="1000100" y="5715016"/>
            <a:ext cx="7072362" cy="523220"/>
          </a:xfrm>
          <a:prstGeom prst="rect">
            <a:avLst/>
          </a:prstGeom>
        </p:spPr>
        <p:txBody>
          <a:bodyPr wrap="square">
            <a:spAutoFit/>
          </a:bodyPr>
          <a:lstStyle/>
          <a:p>
            <a:r>
              <a:rPr lang="fr-FR" sz="1400" dirty="0" smtClean="0">
                <a:solidFill>
                  <a:schemeClr val="bg1"/>
                </a:solidFill>
                <a:latin typeface="Comic Sans MS" pitchFamily="66" charset="0"/>
              </a:rPr>
              <a:t>La Mégère fréquente les friches broussailleuses, les landes claires, les endroits rocailleux. Posée sur les chemins, elle apprécie se réchauffer longuement au soleil.</a:t>
            </a:r>
            <a:endParaRPr lang="fr-FR" sz="1400" dirty="0">
              <a:solidFill>
                <a:schemeClr val="bg1"/>
              </a:solidFill>
              <a:latin typeface="Comic Sans MS" pitchFamily="66"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Essai\Desktop\papillons\Image42.jpg"/>
          <p:cNvPicPr>
            <a:picLocks noChangeAspect="1" noChangeArrowheads="1"/>
          </p:cNvPicPr>
          <p:nvPr/>
        </p:nvPicPr>
        <p:blipFill>
          <a:blip r:embed="rId2"/>
          <a:srcRect l="2253" t="1285" r="738" b="1285"/>
          <a:stretch>
            <a:fillRect/>
          </a:stretch>
        </p:blipFill>
        <p:spPr bwMode="auto">
          <a:xfrm>
            <a:off x="-1156" y="-54000"/>
            <a:ext cx="9145156" cy="6912000"/>
          </a:xfrm>
          <a:prstGeom prst="rect">
            <a:avLst/>
          </a:prstGeom>
          <a:noFill/>
        </p:spPr>
      </p:pic>
      <p:sp>
        <p:nvSpPr>
          <p:cNvPr id="4" name="Rectangle 3"/>
          <p:cNvSpPr/>
          <p:nvPr/>
        </p:nvSpPr>
        <p:spPr>
          <a:xfrm>
            <a:off x="714348" y="928670"/>
            <a:ext cx="2690160" cy="461665"/>
          </a:xfrm>
          <a:prstGeom prst="rect">
            <a:avLst/>
          </a:prstGeom>
        </p:spPr>
        <p:txBody>
          <a:bodyPr wrap="none">
            <a:spAutoFit/>
          </a:bodyPr>
          <a:lstStyle/>
          <a:p>
            <a:r>
              <a:rPr lang="fr-FR" sz="2400" dirty="0" smtClean="0">
                <a:solidFill>
                  <a:schemeClr val="bg1"/>
                </a:solidFill>
                <a:latin typeface="Comic Sans MS" pitchFamily="66" charset="0"/>
              </a:rPr>
              <a:t>le moiré automnal</a:t>
            </a:r>
            <a:endParaRPr lang="fr-FR" sz="2400" dirty="0">
              <a:solidFill>
                <a:schemeClr val="bg1"/>
              </a:solidFill>
              <a:latin typeface="Comic Sans MS" pitchFamily="66" charset="0"/>
            </a:endParaRPr>
          </a:p>
        </p:txBody>
      </p:sp>
      <p:pic>
        <p:nvPicPr>
          <p:cNvPr id="47108" name="Picture 4" descr="E:\Papillons divers\P1020556.JPG"/>
          <p:cNvPicPr>
            <a:picLocks noChangeAspect="1" noChangeArrowheads="1"/>
          </p:cNvPicPr>
          <p:nvPr/>
        </p:nvPicPr>
        <p:blipFill>
          <a:blip r:embed="rId3"/>
          <a:srcRect l="36139" t="36149" r="23434" b="19220"/>
          <a:stretch>
            <a:fillRect/>
          </a:stretch>
        </p:blipFill>
        <p:spPr bwMode="auto">
          <a:xfrm>
            <a:off x="357158" y="1785926"/>
            <a:ext cx="2693792" cy="2232000"/>
          </a:xfrm>
          <a:prstGeom prst="ellipse">
            <a:avLst/>
          </a:prstGeom>
          <a:ln>
            <a:noFill/>
          </a:ln>
          <a:effectLst>
            <a:softEdge rad="112500"/>
          </a:effectLst>
        </p:spPr>
      </p:pic>
      <p:sp>
        <p:nvSpPr>
          <p:cNvPr id="6" name="Rectangle 5"/>
          <p:cNvSpPr/>
          <p:nvPr/>
        </p:nvSpPr>
        <p:spPr>
          <a:xfrm>
            <a:off x="357158" y="4643446"/>
            <a:ext cx="3500462" cy="646331"/>
          </a:xfrm>
          <a:prstGeom prst="rect">
            <a:avLst/>
          </a:prstGeom>
        </p:spPr>
        <p:txBody>
          <a:bodyPr wrap="square">
            <a:spAutoFit/>
          </a:bodyPr>
          <a:lstStyle/>
          <a:p>
            <a:r>
              <a:rPr lang="fr-FR" dirty="0" smtClean="0">
                <a:solidFill>
                  <a:schemeClr val="bg1"/>
                </a:solidFill>
              </a:rPr>
              <a:t>On le trouve prés et landes de bruyère entre 500 et 1500 m.</a:t>
            </a:r>
            <a:endParaRPr lang="fr-FR" dirty="0">
              <a:solidFill>
                <a:schemeClr val="bg1"/>
              </a:solidFill>
            </a:endParaRPr>
          </a:p>
        </p:txBody>
      </p:sp>
      <p:sp>
        <p:nvSpPr>
          <p:cNvPr id="8" name="Rectangle 7"/>
          <p:cNvSpPr/>
          <p:nvPr/>
        </p:nvSpPr>
        <p:spPr>
          <a:xfrm>
            <a:off x="357158" y="6000768"/>
            <a:ext cx="7215238" cy="584775"/>
          </a:xfrm>
          <a:prstGeom prst="rect">
            <a:avLst/>
          </a:prstGeom>
        </p:spPr>
        <p:txBody>
          <a:bodyPr wrap="square">
            <a:spAutoFit/>
          </a:bodyPr>
          <a:lstStyle/>
          <a:p>
            <a:r>
              <a:rPr lang="fr-FR" sz="1600" dirty="0" smtClean="0">
                <a:solidFill>
                  <a:schemeClr val="bg1"/>
                </a:solidFill>
                <a:latin typeface="Comic Sans MS" pitchFamily="66" charset="0"/>
              </a:rPr>
              <a:t>Il est présent en France métropolitaine dans tout le sud-est, du Massif Central aux Alpes, et dans les départements de l'est des Pyrénées</a:t>
            </a:r>
            <a:endParaRPr lang="fr-FR" sz="1600" dirty="0">
              <a:solidFill>
                <a:schemeClr val="bg1"/>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7108"/>
                                        </p:tgtEl>
                                        <p:attrNameLst>
                                          <p:attrName>style.visibility</p:attrName>
                                        </p:attrNameLst>
                                      </p:cBhvr>
                                      <p:to>
                                        <p:strVal val="visible"/>
                                      </p:to>
                                    </p:set>
                                    <p:animEffect transition="in" filter="fade">
                                      <p:cBhvr>
                                        <p:cTn id="7" dur="2000"/>
                                        <p:tgtEl>
                                          <p:spTgt spid="47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Essai\Desktop\papillons\Image43.jpg"/>
          <p:cNvPicPr>
            <a:picLocks noChangeAspect="1" noChangeArrowheads="1"/>
          </p:cNvPicPr>
          <p:nvPr/>
        </p:nvPicPr>
        <p:blipFill>
          <a:blip r:embed="rId2"/>
          <a:srcRect l="486" t="549" r="3545" b="2094"/>
          <a:stretch>
            <a:fillRect/>
          </a:stretch>
        </p:blipFill>
        <p:spPr bwMode="auto">
          <a:xfrm>
            <a:off x="0" y="0"/>
            <a:ext cx="9144000" cy="6912000"/>
          </a:xfrm>
          <a:prstGeom prst="rect">
            <a:avLst/>
          </a:prstGeom>
          <a:noFill/>
        </p:spPr>
      </p:pic>
      <p:pic>
        <p:nvPicPr>
          <p:cNvPr id="31746" name="Picture 2" descr="E:\Papillons divers\L’Argus vert (ou Thécla de la ronce).JPG"/>
          <p:cNvPicPr>
            <a:picLocks noChangeAspect="1" noChangeArrowheads="1"/>
          </p:cNvPicPr>
          <p:nvPr/>
        </p:nvPicPr>
        <p:blipFill>
          <a:blip r:embed="rId3"/>
          <a:srcRect l="32662" t="25455" r="30327" b="19384"/>
          <a:stretch>
            <a:fillRect/>
          </a:stretch>
        </p:blipFill>
        <p:spPr bwMode="auto">
          <a:xfrm>
            <a:off x="5714976" y="3071810"/>
            <a:ext cx="3429024" cy="3786190"/>
          </a:xfrm>
          <a:prstGeom prst="rect">
            <a:avLst/>
          </a:prstGeom>
          <a:ln>
            <a:noFill/>
          </a:ln>
          <a:effectLst>
            <a:softEdge rad="112500"/>
          </a:effectLst>
        </p:spPr>
      </p:pic>
      <p:sp>
        <p:nvSpPr>
          <p:cNvPr id="4" name="Rectangle 3"/>
          <p:cNvSpPr/>
          <p:nvPr/>
        </p:nvSpPr>
        <p:spPr>
          <a:xfrm>
            <a:off x="3286116" y="1142984"/>
            <a:ext cx="4461478" cy="400110"/>
          </a:xfrm>
          <a:prstGeom prst="rect">
            <a:avLst/>
          </a:prstGeom>
        </p:spPr>
        <p:txBody>
          <a:bodyPr wrap="none">
            <a:spAutoFit/>
          </a:bodyPr>
          <a:lstStyle/>
          <a:p>
            <a:r>
              <a:rPr lang="fr-FR" sz="2000" dirty="0" smtClean="0">
                <a:solidFill>
                  <a:schemeClr val="bg1"/>
                </a:solidFill>
                <a:latin typeface="Comic Sans MS" pitchFamily="66" charset="0"/>
              </a:rPr>
              <a:t>L’Argus vert (ou Thécla de la ronce)</a:t>
            </a:r>
            <a:endParaRPr lang="fr-FR" sz="2000" dirty="0">
              <a:solidFill>
                <a:schemeClr val="bg1"/>
              </a:solidFill>
              <a:latin typeface="Comic Sans MS" pitchFamily="66" charset="0"/>
            </a:endParaRPr>
          </a:p>
        </p:txBody>
      </p:sp>
      <p:sp>
        <p:nvSpPr>
          <p:cNvPr id="5" name="Rectangle 4"/>
          <p:cNvSpPr/>
          <p:nvPr/>
        </p:nvSpPr>
        <p:spPr>
          <a:xfrm>
            <a:off x="2143108" y="5429264"/>
            <a:ext cx="4071934" cy="523220"/>
          </a:xfrm>
          <a:prstGeom prst="rect">
            <a:avLst/>
          </a:prstGeom>
        </p:spPr>
        <p:txBody>
          <a:bodyPr wrap="square">
            <a:spAutoFit/>
          </a:bodyPr>
          <a:lstStyle/>
          <a:p>
            <a:r>
              <a:rPr lang="fr-FR" sz="1400" dirty="0" smtClean="0">
                <a:solidFill>
                  <a:schemeClr val="bg1"/>
                </a:solidFill>
                <a:latin typeface="Comic Sans MS" pitchFamily="66" charset="0"/>
              </a:rPr>
              <a:t>Les mâles et femelles de ce petit papillon sont identiques.</a:t>
            </a:r>
            <a:endParaRPr lang="fr-FR" sz="1400" dirty="0">
              <a:solidFill>
                <a:schemeClr val="bg1"/>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fade">
                                      <p:cBhvr>
                                        <p:cTn id="7" dur="20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Users\Essai\Desktop\papillons\Image44.jpg"/>
          <p:cNvPicPr>
            <a:picLocks noChangeAspect="1" noChangeArrowheads="1"/>
          </p:cNvPicPr>
          <p:nvPr/>
        </p:nvPicPr>
        <p:blipFill>
          <a:blip r:embed="rId2"/>
          <a:srcRect l="1884" t="1547" r="738" b="1547"/>
          <a:stretch>
            <a:fillRect/>
          </a:stretch>
        </p:blipFill>
        <p:spPr bwMode="auto">
          <a:xfrm>
            <a:off x="0" y="0"/>
            <a:ext cx="9180000" cy="6912000"/>
          </a:xfrm>
          <a:prstGeom prst="rect">
            <a:avLst/>
          </a:prstGeom>
          <a:noFill/>
        </p:spPr>
      </p:pic>
      <p:sp>
        <p:nvSpPr>
          <p:cNvPr id="3" name="Rectangle 2"/>
          <p:cNvSpPr/>
          <p:nvPr/>
        </p:nvSpPr>
        <p:spPr>
          <a:xfrm>
            <a:off x="1643042" y="1071546"/>
            <a:ext cx="2882520" cy="461665"/>
          </a:xfrm>
          <a:prstGeom prst="rect">
            <a:avLst/>
          </a:prstGeom>
        </p:spPr>
        <p:txBody>
          <a:bodyPr wrap="none">
            <a:spAutoFit/>
          </a:bodyPr>
          <a:lstStyle/>
          <a:p>
            <a:r>
              <a:rPr lang="fr-FR" sz="2400" dirty="0" smtClean="0">
                <a:solidFill>
                  <a:schemeClr val="bg1"/>
                </a:solidFill>
                <a:latin typeface="Comic Sans MS" pitchFamily="66" charset="0"/>
              </a:rPr>
              <a:t>La mélitée orangée</a:t>
            </a:r>
            <a:endParaRPr lang="fr-FR" sz="2400" dirty="0">
              <a:solidFill>
                <a:schemeClr val="bg1"/>
              </a:solidFill>
              <a:latin typeface="Comic Sans MS" pitchFamily="66" charset="0"/>
            </a:endParaRPr>
          </a:p>
        </p:txBody>
      </p:sp>
      <p:sp>
        <p:nvSpPr>
          <p:cNvPr id="4" name="Rectangle 3"/>
          <p:cNvSpPr/>
          <p:nvPr/>
        </p:nvSpPr>
        <p:spPr>
          <a:xfrm>
            <a:off x="2071670" y="5072074"/>
            <a:ext cx="5072098" cy="954107"/>
          </a:xfrm>
          <a:prstGeom prst="rect">
            <a:avLst/>
          </a:prstGeom>
        </p:spPr>
        <p:txBody>
          <a:bodyPr wrap="square">
            <a:spAutoFit/>
          </a:bodyPr>
          <a:lstStyle/>
          <a:p>
            <a:r>
              <a:rPr lang="fr-FR" sz="1400" b="1" dirty="0" smtClean="0">
                <a:solidFill>
                  <a:schemeClr val="bg1"/>
                </a:solidFill>
                <a:latin typeface="Comic Sans MS" pitchFamily="66" charset="0"/>
              </a:rPr>
              <a:t>Espèce commune en France au-dessous d'une ligne allant de la Vendée aux Vosges, absente au-dessus. Recherche les lieux secs fleuris, les friches, les haies et les prairies.</a:t>
            </a:r>
            <a:endParaRPr lang="fr-FR" sz="1400" b="1" dirty="0">
              <a:solidFill>
                <a:schemeClr val="bg1"/>
              </a:solidFill>
              <a:latin typeface="Comic Sans MS" pitchFamily="66"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Essai\Desktop\papillons\Image45.jpg"/>
          <p:cNvPicPr>
            <a:picLocks noChangeAspect="1" noChangeArrowheads="1"/>
          </p:cNvPicPr>
          <p:nvPr/>
        </p:nvPicPr>
        <p:blipFill>
          <a:blip r:embed="rId2"/>
          <a:srcRect l="738" t="1153" r="1884" b="1153"/>
          <a:stretch>
            <a:fillRect/>
          </a:stretch>
        </p:blipFill>
        <p:spPr bwMode="auto">
          <a:xfrm>
            <a:off x="0" y="0"/>
            <a:ext cx="9180000" cy="6912000"/>
          </a:xfrm>
          <a:prstGeom prst="rect">
            <a:avLst/>
          </a:prstGeom>
          <a:noFill/>
        </p:spPr>
      </p:pic>
      <p:sp>
        <p:nvSpPr>
          <p:cNvPr id="10" name="Rectangle 9"/>
          <p:cNvSpPr/>
          <p:nvPr/>
        </p:nvSpPr>
        <p:spPr>
          <a:xfrm>
            <a:off x="4572000" y="4857760"/>
            <a:ext cx="4572000" cy="1477328"/>
          </a:xfrm>
          <a:prstGeom prst="rect">
            <a:avLst/>
          </a:prstGeom>
        </p:spPr>
        <p:txBody>
          <a:bodyPr>
            <a:spAutoFit/>
          </a:bodyPr>
          <a:lstStyle/>
          <a:p>
            <a:r>
              <a:rPr lang="fr-FR" sz="2400" dirty="0" smtClean="0">
                <a:solidFill>
                  <a:schemeClr val="bg1"/>
                </a:solidFill>
                <a:latin typeface="Amaze" pitchFamily="34" charset="0"/>
              </a:rPr>
              <a:t>    La vie est un papillon éphémère</a:t>
            </a:r>
            <a:br>
              <a:rPr lang="fr-FR" sz="2400" dirty="0" smtClean="0">
                <a:solidFill>
                  <a:schemeClr val="bg1"/>
                </a:solidFill>
                <a:latin typeface="Amaze" pitchFamily="34" charset="0"/>
              </a:rPr>
            </a:br>
            <a:r>
              <a:rPr lang="fr-FR" sz="2400" dirty="0" smtClean="0">
                <a:solidFill>
                  <a:schemeClr val="bg1"/>
                </a:solidFill>
                <a:latin typeface="Amaze" pitchFamily="34" charset="0"/>
              </a:rPr>
              <a:t>      Arborant les ailes du paradoxe</a:t>
            </a:r>
            <a:br>
              <a:rPr lang="fr-FR" sz="2400" dirty="0" smtClean="0">
                <a:solidFill>
                  <a:schemeClr val="bg1"/>
                </a:solidFill>
                <a:latin typeface="Amaze" pitchFamily="34" charset="0"/>
              </a:rPr>
            </a:br>
            <a:r>
              <a:rPr lang="fr-FR" sz="2400" dirty="0" smtClean="0">
                <a:solidFill>
                  <a:schemeClr val="bg1"/>
                </a:solidFill>
                <a:latin typeface="Amaze" pitchFamily="34" charset="0"/>
              </a:rPr>
              <a:t>                                </a:t>
            </a:r>
            <a:r>
              <a:rPr lang="fr-FR" sz="2000" dirty="0" smtClean="0">
                <a:solidFill>
                  <a:schemeClr val="bg1"/>
                </a:solidFill>
                <a:latin typeface="Amaze" pitchFamily="34" charset="0"/>
              </a:rPr>
              <a:t>Benoît Gagnon</a:t>
            </a:r>
            <a:r>
              <a:rPr lang="fr-FR" sz="1600" dirty="0" smtClean="0">
                <a:solidFill>
                  <a:schemeClr val="bg1"/>
                </a:solidFill>
                <a:latin typeface="Amaze" pitchFamily="34" charset="0"/>
              </a:rPr>
              <a:t/>
            </a:r>
            <a:br>
              <a:rPr lang="fr-FR" sz="1600" dirty="0" smtClean="0">
                <a:solidFill>
                  <a:schemeClr val="bg1"/>
                </a:solidFill>
                <a:latin typeface="Amaze" pitchFamily="34" charset="0"/>
              </a:rPr>
            </a:br>
            <a:endParaRPr lang="fr-FR" dirty="0"/>
          </a:p>
        </p:txBody>
      </p:sp>
      <p:pic>
        <p:nvPicPr>
          <p:cNvPr id="7170" name="Picture 2" descr="E:\Papillons divers\DSC02398.JPG"/>
          <p:cNvPicPr>
            <a:picLocks noChangeAspect="1" noChangeArrowheads="1"/>
          </p:cNvPicPr>
          <p:nvPr/>
        </p:nvPicPr>
        <p:blipFill>
          <a:blip r:embed="rId3">
            <a:lum contrast="10000"/>
          </a:blip>
          <a:srcRect l="38120" t="40493" r="30201" b="14084"/>
          <a:stretch>
            <a:fillRect/>
          </a:stretch>
        </p:blipFill>
        <p:spPr bwMode="auto">
          <a:xfrm>
            <a:off x="4857752" y="500042"/>
            <a:ext cx="3382320" cy="3636000"/>
          </a:xfrm>
          <a:prstGeom prst="ellipse">
            <a:avLst/>
          </a:prstGeom>
          <a:ln>
            <a:noFill/>
          </a:ln>
          <a:effectLst>
            <a:softEdge rad="112500"/>
          </a:effectLst>
        </p:spPr>
      </p:pic>
      <p:sp>
        <p:nvSpPr>
          <p:cNvPr id="12" name="Flèche courbée vers la gauche 11"/>
          <p:cNvSpPr/>
          <p:nvPr/>
        </p:nvSpPr>
        <p:spPr>
          <a:xfrm rot="282429" flipV="1">
            <a:off x="7457367" y="3177881"/>
            <a:ext cx="873441" cy="714589"/>
          </a:xfrm>
          <a:prstGeom prst="curvedLeftArrow">
            <a:avLst>
              <a:gd name="adj1" fmla="val 25420"/>
              <a:gd name="adj2" fmla="val 48626"/>
              <a:gd name="adj3" fmla="val 29076"/>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fr-FR"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Users\Essai\Desktop\papillons\Image46.jpg"/>
          <p:cNvPicPr>
            <a:picLocks noChangeAspect="1" noChangeArrowheads="1"/>
          </p:cNvPicPr>
          <p:nvPr/>
        </p:nvPicPr>
        <p:blipFill>
          <a:blip r:embed="rId2"/>
          <a:srcRect l="10308" t="1923" r="4355" b="1923"/>
          <a:stretch>
            <a:fillRect/>
          </a:stretch>
        </p:blipFill>
        <p:spPr bwMode="auto">
          <a:xfrm>
            <a:off x="0" y="0"/>
            <a:ext cx="9144000" cy="6912000"/>
          </a:xfrm>
          <a:prstGeom prst="rect">
            <a:avLst/>
          </a:prstGeom>
          <a:noFill/>
        </p:spPr>
      </p:pic>
      <p:sp>
        <p:nvSpPr>
          <p:cNvPr id="4" name="Rectangle 3"/>
          <p:cNvSpPr/>
          <p:nvPr/>
        </p:nvSpPr>
        <p:spPr>
          <a:xfrm>
            <a:off x="1000100" y="2000240"/>
            <a:ext cx="3722494" cy="707886"/>
          </a:xfrm>
          <a:prstGeom prst="rect">
            <a:avLst/>
          </a:prstGeom>
        </p:spPr>
        <p:txBody>
          <a:bodyPr wrap="none">
            <a:spAutoFit/>
          </a:bodyPr>
          <a:lstStyle/>
          <a:p>
            <a:r>
              <a:rPr lang="fr-FR" sz="2000" dirty="0" smtClean="0">
                <a:latin typeface="Comic Sans MS" pitchFamily="66" charset="0"/>
              </a:rPr>
              <a:t>La carte géographique</a:t>
            </a:r>
          </a:p>
          <a:p>
            <a:r>
              <a:rPr lang="fr-FR" sz="1600" dirty="0" smtClean="0">
                <a:latin typeface="Comic Sans MS" pitchFamily="66" charset="0"/>
              </a:rPr>
              <a:t>1ére génération : Araschnia levana</a:t>
            </a:r>
            <a:r>
              <a:rPr lang="fr-FR" sz="2000" b="1" dirty="0" smtClean="0">
                <a:latin typeface="Comic Sans MS" pitchFamily="66" charset="0"/>
              </a:rPr>
              <a:t> </a:t>
            </a:r>
            <a:r>
              <a:rPr lang="fr-FR" sz="2000" dirty="0" smtClean="0">
                <a:latin typeface="Comic Sans MS" pitchFamily="66" charset="0"/>
              </a:rPr>
              <a:t>  </a:t>
            </a:r>
            <a:endParaRPr lang="fr-FR" sz="2000" dirty="0">
              <a:latin typeface="Comic Sans MS" pitchFamily="66" charset="0"/>
            </a:endParaRPr>
          </a:p>
        </p:txBody>
      </p:sp>
      <p:sp>
        <p:nvSpPr>
          <p:cNvPr id="5" name="Rectangle 4"/>
          <p:cNvSpPr/>
          <p:nvPr/>
        </p:nvSpPr>
        <p:spPr>
          <a:xfrm>
            <a:off x="2357422" y="5429264"/>
            <a:ext cx="3884397" cy="307777"/>
          </a:xfrm>
          <a:prstGeom prst="rect">
            <a:avLst/>
          </a:prstGeom>
        </p:spPr>
        <p:txBody>
          <a:bodyPr wrap="none">
            <a:spAutoFit/>
          </a:bodyPr>
          <a:lstStyle/>
          <a:p>
            <a:r>
              <a:rPr lang="fr-FR" sz="1400" dirty="0" smtClean="0">
                <a:latin typeface="Comic Sans MS" pitchFamily="66" charset="0"/>
              </a:rPr>
              <a:t>Présente en Europe moyenne et continentale</a:t>
            </a:r>
            <a:endParaRPr lang="fr-FR" sz="1400" dirty="0">
              <a:latin typeface="Comic Sans MS" pitchFamily="66" charset="0"/>
            </a:endParaRPr>
          </a:p>
        </p:txBody>
      </p:sp>
      <p:sp>
        <p:nvSpPr>
          <p:cNvPr id="6" name="Rectangle 5"/>
          <p:cNvSpPr/>
          <p:nvPr/>
        </p:nvSpPr>
        <p:spPr>
          <a:xfrm>
            <a:off x="1357290" y="5786454"/>
            <a:ext cx="4572000" cy="523220"/>
          </a:xfrm>
          <a:prstGeom prst="rect">
            <a:avLst/>
          </a:prstGeom>
        </p:spPr>
        <p:txBody>
          <a:bodyPr>
            <a:spAutoFit/>
          </a:bodyPr>
          <a:lstStyle/>
          <a:p>
            <a:r>
              <a:rPr lang="fr-FR" sz="1400" dirty="0" smtClean="0">
                <a:latin typeface="Comic Sans MS" pitchFamily="66" charset="0"/>
              </a:rPr>
              <a:t>Lisières et les clairières forestières, les jardins, les friches buissonnantes</a:t>
            </a:r>
            <a:endParaRPr lang="fr-FR" sz="1400" dirty="0">
              <a:latin typeface="Comic Sans MS" pitchFamily="66" charset="0"/>
            </a:endParaRPr>
          </a:p>
        </p:txBody>
      </p:sp>
      <p:sp>
        <p:nvSpPr>
          <p:cNvPr id="7" name="Rectangle 6"/>
          <p:cNvSpPr/>
          <p:nvPr/>
        </p:nvSpPr>
        <p:spPr>
          <a:xfrm>
            <a:off x="1857356" y="357166"/>
            <a:ext cx="6572264" cy="1477328"/>
          </a:xfrm>
          <a:prstGeom prst="rect">
            <a:avLst/>
          </a:prstGeom>
        </p:spPr>
        <p:txBody>
          <a:bodyPr wrap="square">
            <a:spAutoFit/>
          </a:bodyPr>
          <a:lstStyle/>
          <a:p>
            <a:r>
              <a:rPr lang="fr-FR" dirty="0" smtClean="0">
                <a:solidFill>
                  <a:schemeClr val="bg1"/>
                </a:solidFill>
                <a:latin typeface="Amaze" pitchFamily="34" charset="0"/>
              </a:rPr>
              <a:t>S'enivrer de Parfums, de Lumière et d'Azur,</a:t>
            </a:r>
          </a:p>
          <a:p>
            <a:r>
              <a:rPr lang="fr-FR" dirty="0" smtClean="0">
                <a:solidFill>
                  <a:schemeClr val="bg1"/>
                </a:solidFill>
                <a:latin typeface="Amaze" pitchFamily="34" charset="0"/>
              </a:rPr>
              <a:t>Secouant, jeune encor, la Poudre de ses Ailes,</a:t>
            </a:r>
            <a:br>
              <a:rPr lang="fr-FR" dirty="0" smtClean="0">
                <a:solidFill>
                  <a:schemeClr val="bg1"/>
                </a:solidFill>
                <a:latin typeface="Amaze" pitchFamily="34" charset="0"/>
              </a:rPr>
            </a:br>
            <a:r>
              <a:rPr lang="fr-FR" dirty="0" smtClean="0">
                <a:solidFill>
                  <a:schemeClr val="bg1"/>
                </a:solidFill>
                <a:latin typeface="Amaze" pitchFamily="34" charset="0"/>
              </a:rPr>
              <a:t>S'envoler comme un Souffle aux Voûtes éternelles,</a:t>
            </a:r>
            <a:br>
              <a:rPr lang="fr-FR" dirty="0" smtClean="0">
                <a:solidFill>
                  <a:schemeClr val="bg1"/>
                </a:solidFill>
                <a:latin typeface="Amaze" pitchFamily="34" charset="0"/>
              </a:rPr>
            </a:br>
            <a:r>
              <a:rPr lang="fr-FR" dirty="0" smtClean="0">
                <a:solidFill>
                  <a:schemeClr val="bg1"/>
                </a:solidFill>
                <a:latin typeface="Amaze" pitchFamily="34" charset="0"/>
              </a:rPr>
              <a:t>Voilà du Papillon le Destin enchanté!</a:t>
            </a:r>
            <a:r>
              <a:rPr lang="fr-FR" dirty="0" smtClean="0">
                <a:solidFill>
                  <a:schemeClr val="bg1"/>
                </a:solidFill>
              </a:rPr>
              <a:t/>
            </a:r>
            <a:br>
              <a:rPr lang="fr-FR" dirty="0" smtClean="0">
                <a:solidFill>
                  <a:schemeClr val="bg1"/>
                </a:solidFill>
              </a:rPr>
            </a:br>
            <a:r>
              <a:rPr lang="fr-FR" dirty="0" smtClean="0">
                <a:solidFill>
                  <a:schemeClr val="bg1"/>
                </a:solidFill>
              </a:rPr>
              <a:t>                                         </a:t>
            </a:r>
            <a:r>
              <a:rPr lang="fr-FR" sz="1600" i="1" dirty="0" smtClean="0">
                <a:solidFill>
                  <a:schemeClr val="bg1"/>
                </a:solidFill>
                <a:latin typeface="Comic Sans MS" pitchFamily="66" charset="0"/>
              </a:rPr>
              <a:t>Alphonse de Lamartine (Le Papillon)</a:t>
            </a:r>
            <a:endParaRPr lang="fr-FR" sz="1600" i="1" dirty="0">
              <a:solidFill>
                <a:schemeClr val="bg1"/>
              </a:solidFill>
              <a:latin typeface="Comic Sans MS" pitchFamily="66"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Users\Essai\Desktop\papillons\Image47.jpg"/>
          <p:cNvPicPr>
            <a:picLocks noChangeAspect="1" noChangeArrowheads="1"/>
          </p:cNvPicPr>
          <p:nvPr/>
        </p:nvPicPr>
        <p:blipFill>
          <a:blip r:embed="rId2"/>
          <a:srcRect l="1423" t="65" r="1423" b="1534"/>
          <a:stretch>
            <a:fillRect/>
          </a:stretch>
        </p:blipFill>
        <p:spPr bwMode="auto">
          <a:xfrm>
            <a:off x="0" y="-54000"/>
            <a:ext cx="9144000" cy="6912000"/>
          </a:xfrm>
          <a:prstGeom prst="rect">
            <a:avLst/>
          </a:prstGeom>
          <a:noFill/>
        </p:spPr>
      </p:pic>
      <p:sp>
        <p:nvSpPr>
          <p:cNvPr id="3" name="Rectangle 2"/>
          <p:cNvSpPr/>
          <p:nvPr/>
        </p:nvSpPr>
        <p:spPr>
          <a:xfrm>
            <a:off x="928662" y="571480"/>
            <a:ext cx="3385863" cy="461665"/>
          </a:xfrm>
          <a:prstGeom prst="rect">
            <a:avLst/>
          </a:prstGeom>
        </p:spPr>
        <p:txBody>
          <a:bodyPr wrap="none">
            <a:spAutoFit/>
          </a:bodyPr>
          <a:lstStyle/>
          <a:p>
            <a:r>
              <a:rPr lang="fr-FR" sz="2400" dirty="0" smtClean="0">
                <a:solidFill>
                  <a:srgbClr val="FFFF00"/>
                </a:solidFill>
              </a:rPr>
              <a:t>La piéride de la moutarde</a:t>
            </a:r>
            <a:endParaRPr lang="fr-FR" sz="2400" dirty="0">
              <a:solidFill>
                <a:srgbClr val="FFFF00"/>
              </a:solidFill>
            </a:endParaRPr>
          </a:p>
        </p:txBody>
      </p:sp>
      <p:sp>
        <p:nvSpPr>
          <p:cNvPr id="4" name="Rectangle 3"/>
          <p:cNvSpPr/>
          <p:nvPr/>
        </p:nvSpPr>
        <p:spPr>
          <a:xfrm>
            <a:off x="1142976" y="2214554"/>
            <a:ext cx="4572000" cy="1015663"/>
          </a:xfrm>
          <a:prstGeom prst="rect">
            <a:avLst/>
          </a:prstGeom>
        </p:spPr>
        <p:txBody>
          <a:bodyPr>
            <a:spAutoFit/>
          </a:bodyPr>
          <a:lstStyle/>
          <a:p>
            <a:r>
              <a:rPr lang="fr-FR" sz="2000" dirty="0" smtClean="0">
                <a:solidFill>
                  <a:srgbClr val="FFFF00"/>
                </a:solidFill>
                <a:latin typeface="Amaze" pitchFamily="34" charset="0"/>
              </a:rPr>
              <a:t>Il faut bien que je supporte deux ou trois chenilles si je veux connaître les papillons.</a:t>
            </a:r>
            <a:br>
              <a:rPr lang="fr-FR" sz="2000" dirty="0" smtClean="0">
                <a:solidFill>
                  <a:srgbClr val="FFFF00"/>
                </a:solidFill>
                <a:latin typeface="Amaze" pitchFamily="34" charset="0"/>
              </a:rPr>
            </a:br>
            <a:r>
              <a:rPr lang="fr-FR" sz="2000" dirty="0" smtClean="0">
                <a:solidFill>
                  <a:srgbClr val="FFFF00"/>
                </a:solidFill>
                <a:latin typeface="Amaze" pitchFamily="34" charset="0"/>
              </a:rPr>
              <a:t>      Saint-Exupéry (Le Petit Prince)</a:t>
            </a:r>
            <a:endParaRPr lang="fr-FR" sz="2000" dirty="0">
              <a:latin typeface="Amaze" pitchFamily="34" charset="0"/>
            </a:endParaRPr>
          </a:p>
        </p:txBody>
      </p:sp>
      <p:pic>
        <p:nvPicPr>
          <p:cNvPr id="5122" name="Picture 2" descr="E:\Papillons divers\P1020531.JPG"/>
          <p:cNvPicPr>
            <a:picLocks noChangeAspect="1" noChangeArrowheads="1"/>
          </p:cNvPicPr>
          <p:nvPr/>
        </p:nvPicPr>
        <p:blipFill>
          <a:blip r:embed="rId3" cstate="print"/>
          <a:srcRect l="-794" t="27236" r="15873" b="17652"/>
          <a:stretch>
            <a:fillRect/>
          </a:stretch>
        </p:blipFill>
        <p:spPr bwMode="auto">
          <a:xfrm>
            <a:off x="928662" y="4714884"/>
            <a:ext cx="2448000" cy="1052405"/>
          </a:xfrm>
          <a:prstGeom prst="rect">
            <a:avLst/>
          </a:prstGeom>
          <a:ln>
            <a:noFill/>
          </a:ln>
          <a:effectLst>
            <a:softEdge rad="112500"/>
          </a:effectLst>
        </p:spPr>
      </p:pic>
      <p:pic>
        <p:nvPicPr>
          <p:cNvPr id="5123" name="Picture 3" descr="E:\animaux, animaux cirque et pps\Dans le Cotentin en 2009.jpg"/>
          <p:cNvPicPr>
            <a:picLocks noChangeAspect="1" noChangeArrowheads="1"/>
          </p:cNvPicPr>
          <p:nvPr/>
        </p:nvPicPr>
        <p:blipFill>
          <a:blip r:embed="rId4">
            <a:clrChange>
              <a:clrFrom>
                <a:srgbClr val="FFFFFF"/>
              </a:clrFrom>
              <a:clrTo>
                <a:srgbClr val="FFFFFF">
                  <a:alpha val="0"/>
                </a:srgbClr>
              </a:clrTo>
            </a:clrChange>
            <a:lum contrast="10000"/>
          </a:blip>
          <a:srcRect l="3092" b="8807"/>
          <a:stretch>
            <a:fillRect/>
          </a:stretch>
        </p:blipFill>
        <p:spPr bwMode="auto">
          <a:xfrm>
            <a:off x="6429388" y="1000108"/>
            <a:ext cx="2565222" cy="2628000"/>
          </a:xfrm>
          <a:prstGeom prst="rect">
            <a:avLst/>
          </a:prstGeom>
          <a:noFill/>
        </p:spPr>
      </p:pic>
      <p:pic>
        <p:nvPicPr>
          <p:cNvPr id="2050" name="Picture 2" descr="E:\Papillons divers\P1110854.JPG"/>
          <p:cNvPicPr>
            <a:picLocks noChangeAspect="1" noChangeArrowheads="1"/>
          </p:cNvPicPr>
          <p:nvPr/>
        </p:nvPicPr>
        <p:blipFill>
          <a:blip r:embed="rId5">
            <a:lum bright="10000" contrast="10000"/>
          </a:blip>
          <a:srcRect l="2249" t="16912" r="9615" b="26562"/>
          <a:stretch>
            <a:fillRect/>
          </a:stretch>
        </p:blipFill>
        <p:spPr bwMode="auto">
          <a:xfrm>
            <a:off x="5143504" y="4929198"/>
            <a:ext cx="3094876" cy="1186581"/>
          </a:xfrm>
          <a:prstGeom prst="rect">
            <a:avLst/>
          </a:prstGeom>
          <a:ln>
            <a:noFill/>
          </a:ln>
          <a:effectLst>
            <a:softEdge rad="112500"/>
          </a:effectLst>
        </p:spPr>
      </p:pic>
      <p:sp>
        <p:nvSpPr>
          <p:cNvPr id="9" name="Rectangle 8"/>
          <p:cNvSpPr/>
          <p:nvPr/>
        </p:nvSpPr>
        <p:spPr>
          <a:xfrm>
            <a:off x="5143504" y="6000768"/>
            <a:ext cx="3353803" cy="523220"/>
          </a:xfrm>
          <a:prstGeom prst="rect">
            <a:avLst/>
          </a:prstGeom>
        </p:spPr>
        <p:txBody>
          <a:bodyPr wrap="none">
            <a:spAutoFit/>
          </a:bodyPr>
          <a:lstStyle/>
          <a:p>
            <a:r>
              <a:rPr lang="fr-FR" sz="1400" dirty="0" smtClean="0">
                <a:solidFill>
                  <a:schemeClr val="bg1"/>
                </a:solidFill>
                <a:latin typeface="Comic Sans MS" pitchFamily="66" charset="0"/>
              </a:rPr>
              <a:t>Cette chenille donnera certainement</a:t>
            </a:r>
          </a:p>
          <a:p>
            <a:r>
              <a:rPr lang="fr-FR" sz="1400" dirty="0" smtClean="0">
                <a:solidFill>
                  <a:schemeClr val="bg1"/>
                </a:solidFill>
                <a:latin typeface="Comic Sans MS" pitchFamily="66" charset="0"/>
              </a:rPr>
              <a:t>L’</a:t>
            </a:r>
            <a:r>
              <a:rPr lang="fr-FR" sz="1400" b="1" dirty="0" smtClean="0">
                <a:solidFill>
                  <a:schemeClr val="bg1"/>
                </a:solidFill>
                <a:latin typeface="Comic Sans MS" pitchFamily="66" charset="0"/>
              </a:rPr>
              <a:t>écaille martre</a:t>
            </a:r>
            <a:r>
              <a:rPr lang="fr-FR" sz="1400" dirty="0" smtClean="0">
                <a:solidFill>
                  <a:schemeClr val="bg1"/>
                </a:solidFill>
                <a:latin typeface="Comic Sans MS" pitchFamily="66" charset="0"/>
              </a:rPr>
              <a:t> ou </a:t>
            </a:r>
            <a:r>
              <a:rPr lang="fr-FR" sz="1400" b="1" dirty="0" smtClean="0">
                <a:solidFill>
                  <a:schemeClr val="bg1"/>
                </a:solidFill>
                <a:latin typeface="Comic Sans MS" pitchFamily="66" charset="0"/>
              </a:rPr>
              <a:t>écaille hérissonne</a:t>
            </a:r>
            <a:endParaRPr lang="fr-FR" sz="1400" dirty="0">
              <a:solidFill>
                <a:schemeClr val="bg1"/>
              </a:solidFill>
              <a:latin typeface="Comic Sans MS" pitchFamily="66"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Users\Essai\Desktop\papillons\Image48.jpg"/>
          <p:cNvPicPr>
            <a:picLocks noChangeAspect="1" noChangeArrowheads="1"/>
          </p:cNvPicPr>
          <p:nvPr/>
        </p:nvPicPr>
        <p:blipFill>
          <a:blip r:embed="rId2"/>
          <a:srcRect l="1884" t="609" r="1884" b="1285"/>
          <a:stretch>
            <a:fillRect/>
          </a:stretch>
        </p:blipFill>
        <p:spPr bwMode="auto">
          <a:xfrm>
            <a:off x="0" y="0"/>
            <a:ext cx="9147941" cy="7018290"/>
          </a:xfrm>
          <a:prstGeom prst="rect">
            <a:avLst/>
          </a:prstGeom>
          <a:noFill/>
        </p:spPr>
      </p:pic>
      <p:sp>
        <p:nvSpPr>
          <p:cNvPr id="6" name="Rectangle 5"/>
          <p:cNvSpPr/>
          <p:nvPr/>
        </p:nvSpPr>
        <p:spPr>
          <a:xfrm>
            <a:off x="3286116" y="714356"/>
            <a:ext cx="2541080" cy="707886"/>
          </a:xfrm>
          <a:prstGeom prst="rect">
            <a:avLst/>
          </a:prstGeom>
        </p:spPr>
        <p:txBody>
          <a:bodyPr wrap="none">
            <a:spAutoFit/>
          </a:bodyPr>
          <a:lstStyle/>
          <a:p>
            <a:r>
              <a:rPr lang="fr-FR" sz="2000" dirty="0" smtClean="0">
                <a:latin typeface="Comic Sans MS" pitchFamily="66" charset="0"/>
              </a:rPr>
              <a:t>Vanesse du chardon</a:t>
            </a:r>
          </a:p>
          <a:p>
            <a:r>
              <a:rPr lang="fr-FR" sz="2000" dirty="0" smtClean="0">
                <a:latin typeface="Comic Sans MS" pitchFamily="66" charset="0"/>
              </a:rPr>
              <a:t>     Belle-dame </a:t>
            </a:r>
            <a:endParaRPr lang="fr-FR" sz="2000" dirty="0">
              <a:latin typeface="Comic Sans MS" pitchFamily="66" charset="0"/>
            </a:endParaRPr>
          </a:p>
        </p:txBody>
      </p:sp>
      <p:sp>
        <p:nvSpPr>
          <p:cNvPr id="7" name="Rectangle 6"/>
          <p:cNvSpPr/>
          <p:nvPr/>
        </p:nvSpPr>
        <p:spPr>
          <a:xfrm>
            <a:off x="6000760" y="3429000"/>
            <a:ext cx="2928926" cy="738664"/>
          </a:xfrm>
          <a:prstGeom prst="rect">
            <a:avLst/>
          </a:prstGeom>
        </p:spPr>
        <p:txBody>
          <a:bodyPr wrap="square">
            <a:spAutoFit/>
          </a:bodyPr>
          <a:lstStyle/>
          <a:p>
            <a:r>
              <a:rPr lang="fr-FR" sz="1400" dirty="0" smtClean="0">
                <a:latin typeface="Comic Sans MS" pitchFamily="66" charset="0"/>
              </a:rPr>
              <a:t>En France métropolitaine elle est présente comme migratrice, dans tous les départements</a:t>
            </a:r>
            <a:endParaRPr lang="fr-FR" sz="1400" dirty="0">
              <a:latin typeface="Comic Sans MS" pitchFamily="66" charset="0"/>
            </a:endParaRPr>
          </a:p>
        </p:txBody>
      </p:sp>
      <p:sp>
        <p:nvSpPr>
          <p:cNvPr id="8" name="Rectangle 7"/>
          <p:cNvSpPr/>
          <p:nvPr/>
        </p:nvSpPr>
        <p:spPr>
          <a:xfrm>
            <a:off x="1571604" y="5929330"/>
            <a:ext cx="6500858" cy="523220"/>
          </a:xfrm>
          <a:prstGeom prst="rect">
            <a:avLst/>
          </a:prstGeom>
        </p:spPr>
        <p:txBody>
          <a:bodyPr wrap="square">
            <a:spAutoFit/>
          </a:bodyPr>
          <a:lstStyle/>
          <a:p>
            <a:r>
              <a:rPr lang="fr-FR" sz="1400" b="1" dirty="0" smtClean="0">
                <a:latin typeface="Comic Sans MS" pitchFamily="66" charset="0"/>
              </a:rPr>
              <a:t>Les plantes-hôtes sont variées, grande ortie, chardon, mauve sauvage, tussilage, bardane, artichaut, lavande, cirse</a:t>
            </a:r>
            <a:endParaRPr lang="fr-FR" sz="1400" b="1" dirty="0">
              <a:latin typeface="Comic Sans MS" pitchFamily="66"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Users\Essai\Desktop\papillons\Image49.jpg"/>
          <p:cNvPicPr>
            <a:picLocks noChangeAspect="1" noChangeArrowheads="1"/>
          </p:cNvPicPr>
          <p:nvPr/>
        </p:nvPicPr>
        <p:blipFill>
          <a:blip r:embed="rId2"/>
          <a:srcRect l="9788" t="1468" r="697" b="1820"/>
          <a:stretch>
            <a:fillRect/>
          </a:stretch>
        </p:blipFill>
        <p:spPr bwMode="auto">
          <a:xfrm>
            <a:off x="0" y="0"/>
            <a:ext cx="9144000" cy="6858001"/>
          </a:xfrm>
          <a:prstGeom prst="rect">
            <a:avLst/>
          </a:prstGeom>
          <a:noFill/>
        </p:spPr>
      </p:pic>
      <p:sp>
        <p:nvSpPr>
          <p:cNvPr id="3" name="Titre 2"/>
          <p:cNvSpPr>
            <a:spLocks noGrp="1"/>
          </p:cNvSpPr>
          <p:nvPr>
            <p:ph type="title"/>
          </p:nvPr>
        </p:nvSpPr>
        <p:spPr>
          <a:xfrm>
            <a:off x="642910" y="1785926"/>
            <a:ext cx="8229600" cy="1143000"/>
          </a:xfrm>
        </p:spPr>
        <p:txBody>
          <a:bodyPr>
            <a:noAutofit/>
          </a:bodyPr>
          <a:lstStyle/>
          <a:p>
            <a:r>
              <a:rPr lang="fr-FR" sz="1400" dirty="0" smtClean="0">
                <a:solidFill>
                  <a:schemeClr val="bg1"/>
                </a:solidFill>
                <a:latin typeface="Comic Sans MS" pitchFamily="66" charset="0"/>
              </a:rPr>
              <a:t>De nombreux papillons  (Lépidoptères) évoluent en France ce n’est donc qu’un aperçu que je vous présente… Il est parfois délicat d'établir l'appartenance d'un papillon à une espèce ou à une autre, à cause du phénomène d'hybridation ou parce qu'un nom d'espèce couvre parfois en réalité plusieurs sous-espèces morphologiquement très proches et non encore identifiées en tant qu'espèces.</a:t>
            </a:r>
            <a:br>
              <a:rPr lang="fr-FR" sz="1400" dirty="0" smtClean="0">
                <a:solidFill>
                  <a:schemeClr val="bg1"/>
                </a:solidFill>
                <a:latin typeface="Comic Sans MS" pitchFamily="66" charset="0"/>
              </a:rPr>
            </a:br>
            <a:r>
              <a:rPr lang="fr-FR" sz="1400" dirty="0" smtClean="0">
                <a:solidFill>
                  <a:schemeClr val="bg1"/>
                </a:solidFill>
                <a:latin typeface="Comic Sans MS" pitchFamily="66" charset="0"/>
              </a:rPr>
              <a:t/>
            </a:r>
            <a:br>
              <a:rPr lang="fr-FR" sz="1400" dirty="0" smtClean="0">
                <a:solidFill>
                  <a:schemeClr val="bg1"/>
                </a:solidFill>
                <a:latin typeface="Comic Sans MS" pitchFamily="66" charset="0"/>
              </a:rPr>
            </a:br>
            <a:r>
              <a:rPr lang="fr-FR" sz="1400" dirty="0" smtClean="0">
                <a:solidFill>
                  <a:schemeClr val="bg1"/>
                </a:solidFill>
                <a:latin typeface="Comic Sans MS" pitchFamily="66" charset="0"/>
              </a:rPr>
              <a:t/>
            </a:r>
            <a:br>
              <a:rPr lang="fr-FR" sz="1400" dirty="0" smtClean="0">
                <a:solidFill>
                  <a:schemeClr val="bg1"/>
                </a:solidFill>
                <a:latin typeface="Comic Sans MS" pitchFamily="66" charset="0"/>
              </a:rPr>
            </a:br>
            <a:r>
              <a:rPr lang="fr-FR" sz="1400" dirty="0" smtClean="0">
                <a:latin typeface="Comic Sans MS" pitchFamily="66" charset="0"/>
              </a:rPr>
              <a:t>. J’ai essayé </a:t>
            </a:r>
            <a:r>
              <a:rPr lang="fr-FR" sz="1400" dirty="0" smtClean="0">
                <a:solidFill>
                  <a:schemeClr val="bg1"/>
                </a:solidFill>
                <a:latin typeface="Comic Sans MS" pitchFamily="66" charset="0"/>
              </a:rPr>
              <a:t>d’éviter</a:t>
            </a:r>
            <a:r>
              <a:rPr lang="fr-FR" sz="1400" dirty="0" smtClean="0">
                <a:latin typeface="Comic Sans MS" pitchFamily="66" charset="0"/>
              </a:rPr>
              <a:t> </a:t>
            </a:r>
            <a:r>
              <a:rPr lang="fr-FR" sz="1400" dirty="0" smtClean="0">
                <a:solidFill>
                  <a:schemeClr val="bg1"/>
                </a:solidFill>
                <a:latin typeface="Comic Sans MS" pitchFamily="66" charset="0"/>
              </a:rPr>
              <a:t>les erreurs, mais je ne suis qu’une profane</a:t>
            </a:r>
            <a:br>
              <a:rPr lang="fr-FR" sz="1400" dirty="0" smtClean="0">
                <a:solidFill>
                  <a:schemeClr val="bg1"/>
                </a:solidFill>
                <a:latin typeface="Comic Sans MS" pitchFamily="66" charset="0"/>
              </a:rPr>
            </a:br>
            <a:r>
              <a:rPr lang="fr-FR" sz="1400" dirty="0" smtClean="0">
                <a:solidFill>
                  <a:schemeClr val="bg1"/>
                </a:solidFill>
                <a:latin typeface="Comic Sans MS" pitchFamily="66" charset="0"/>
              </a:rPr>
              <a:t>subjuguée par la grâce et l’élégance des beaux      </a:t>
            </a:r>
            <a:br>
              <a:rPr lang="fr-FR" sz="1400" dirty="0" smtClean="0">
                <a:solidFill>
                  <a:schemeClr val="bg1"/>
                </a:solidFill>
                <a:latin typeface="Comic Sans MS" pitchFamily="66" charset="0"/>
              </a:rPr>
            </a:br>
            <a:r>
              <a:rPr lang="fr-FR" sz="1400" dirty="0" smtClean="0">
                <a:solidFill>
                  <a:schemeClr val="bg1"/>
                </a:solidFill>
                <a:latin typeface="Comic Sans MS" pitchFamily="66" charset="0"/>
              </a:rPr>
              <a:t>papillons … </a:t>
            </a:r>
            <a:br>
              <a:rPr lang="fr-FR" sz="1400" dirty="0" smtClean="0">
                <a:solidFill>
                  <a:schemeClr val="bg1"/>
                </a:solidFill>
                <a:latin typeface="Comic Sans MS" pitchFamily="66" charset="0"/>
              </a:rPr>
            </a:br>
            <a:r>
              <a:rPr lang="fr-FR" sz="1400" dirty="0" smtClean="0">
                <a:solidFill>
                  <a:schemeClr val="bg1"/>
                </a:solidFill>
                <a:latin typeface="Comic Sans MS" pitchFamily="66" charset="0"/>
              </a:rPr>
              <a:t>Certains évoluent dans de nombreux pays et y sont parfois protégés. En France seules une quinzaine d’espèces est protégée.</a:t>
            </a:r>
            <a:br>
              <a:rPr lang="fr-FR" sz="1400" dirty="0" smtClean="0">
                <a:solidFill>
                  <a:schemeClr val="bg1"/>
                </a:solidFill>
                <a:latin typeface="Comic Sans MS" pitchFamily="66" charset="0"/>
              </a:rPr>
            </a:br>
            <a:r>
              <a:rPr lang="fr-FR" sz="1400" dirty="0" smtClean="0">
                <a:solidFill>
                  <a:schemeClr val="bg1"/>
                </a:solidFill>
                <a:latin typeface="Comic Sans MS" pitchFamily="66" charset="0"/>
              </a:rPr>
              <a:t>Pourtant 18 papillons sont quasi menacées, d’autres sont en voie de régression </a:t>
            </a:r>
            <a:br>
              <a:rPr lang="fr-FR" sz="1400" dirty="0" smtClean="0">
                <a:solidFill>
                  <a:schemeClr val="bg1"/>
                </a:solidFill>
                <a:latin typeface="Comic Sans MS" pitchFamily="66" charset="0"/>
              </a:rPr>
            </a:br>
            <a:r>
              <a:rPr lang="fr-FR" sz="1400" dirty="0" smtClean="0">
                <a:solidFill>
                  <a:schemeClr val="bg1"/>
                </a:solidFill>
                <a:latin typeface="Comic Sans MS" pitchFamily="66" charset="0"/>
              </a:rPr>
              <a:t>(ex. Les papillons de prairies…)</a:t>
            </a:r>
            <a:endParaRPr lang="fr-FR" sz="1400" dirty="0">
              <a:solidFill>
                <a:schemeClr val="bg1"/>
              </a:solidFill>
              <a:latin typeface="Comic Sans MS" pitchFamily="66" charset="0"/>
            </a:endParaRPr>
          </a:p>
        </p:txBody>
      </p:sp>
      <p:sp>
        <p:nvSpPr>
          <p:cNvPr id="5" name="Rectangle 4"/>
          <p:cNvSpPr/>
          <p:nvPr/>
        </p:nvSpPr>
        <p:spPr>
          <a:xfrm>
            <a:off x="5000628" y="5429264"/>
            <a:ext cx="4572000" cy="1138773"/>
          </a:xfrm>
          <a:prstGeom prst="rect">
            <a:avLst/>
          </a:prstGeom>
        </p:spPr>
        <p:txBody>
          <a:bodyPr>
            <a:spAutoFit/>
          </a:bodyPr>
          <a:lstStyle/>
          <a:p>
            <a:r>
              <a:rPr lang="fr-FR" sz="1600" dirty="0" smtClean="0">
                <a:solidFill>
                  <a:schemeClr val="bg1"/>
                </a:solidFill>
                <a:latin typeface="Comic Sans MS" pitchFamily="66" charset="0"/>
              </a:rPr>
              <a:t>Réalisation</a:t>
            </a:r>
            <a:r>
              <a:rPr lang="fr-FR" dirty="0" smtClean="0">
                <a:solidFill>
                  <a:schemeClr val="bg1"/>
                </a:solidFill>
                <a:latin typeface="Comic Sans MS" pitchFamily="66" charset="0"/>
              </a:rPr>
              <a:t> : </a:t>
            </a:r>
            <a:r>
              <a:rPr lang="fr-FR" b="1" dirty="0" smtClean="0">
                <a:solidFill>
                  <a:schemeClr val="bg1"/>
                </a:solidFill>
                <a:latin typeface="Comic Sans MS" pitchFamily="66" charset="0"/>
              </a:rPr>
              <a:t>Jacqueline. L</a:t>
            </a:r>
          </a:p>
          <a:p>
            <a:r>
              <a:rPr lang="fr-FR" dirty="0" smtClean="0">
                <a:solidFill>
                  <a:schemeClr val="bg1"/>
                </a:solidFill>
                <a:latin typeface="Comic Sans MS" pitchFamily="66" charset="0"/>
              </a:rPr>
              <a:t>Photos personnelles</a:t>
            </a:r>
          </a:p>
          <a:p>
            <a:r>
              <a:rPr lang="fr-FR" sz="1600" dirty="0" smtClean="0">
                <a:solidFill>
                  <a:schemeClr val="bg1"/>
                </a:solidFill>
                <a:latin typeface="Comic Sans MS" pitchFamily="66" charset="0"/>
              </a:rPr>
              <a:t>Musique: La chasse aux papillons</a:t>
            </a:r>
            <a:r>
              <a:rPr lang="fr-FR" sz="1600" dirty="0" smtClean="0">
                <a:solidFill>
                  <a:schemeClr val="bg1"/>
                </a:solidFill>
                <a:latin typeface="Comic Sans MS" pitchFamily="66" charset="0"/>
              </a:rPr>
              <a:t>,</a:t>
            </a:r>
          </a:p>
          <a:p>
            <a:r>
              <a:rPr lang="fr-FR" sz="1600" dirty="0" smtClean="0">
                <a:solidFill>
                  <a:schemeClr val="bg1"/>
                </a:solidFill>
                <a:latin typeface="Comic Sans MS" pitchFamily="66" charset="0"/>
              </a:rPr>
              <a:t> </a:t>
            </a:r>
            <a:r>
              <a:rPr lang="fr-FR" sz="1600" dirty="0" smtClean="0">
                <a:solidFill>
                  <a:schemeClr val="bg1"/>
                </a:solidFill>
                <a:latin typeface="Comic Sans MS" pitchFamily="66" charset="0"/>
              </a:rPr>
              <a:t>instrumental (Pierre Nicolas)</a:t>
            </a:r>
          </a:p>
        </p:txBody>
      </p:sp>
      <p:pic>
        <p:nvPicPr>
          <p:cNvPr id="6" name="Picture 9" descr="papillon124"/>
          <p:cNvPicPr>
            <a:picLocks noChangeAspect="1" noChangeArrowheads="1" noCrop="1"/>
          </p:cNvPicPr>
          <p:nvPr/>
        </p:nvPicPr>
        <p:blipFill>
          <a:blip r:embed="rId3"/>
          <a:srcRect/>
          <a:stretch>
            <a:fillRect/>
          </a:stretch>
        </p:blipFill>
        <p:spPr bwMode="auto">
          <a:xfrm>
            <a:off x="428596" y="5572140"/>
            <a:ext cx="952500" cy="952500"/>
          </a:xfrm>
          <a:prstGeom prst="rect">
            <a:avLst/>
          </a:prstGeom>
          <a:noFill/>
        </p:spPr>
      </p:pic>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2099</TotalTime>
  <Words>1767</Words>
  <Application>Microsoft Office PowerPoint</Application>
  <PresentationFormat>Affichage à l'écran (4:3)</PresentationFormat>
  <Paragraphs>180</Paragraphs>
  <Slides>51</Slides>
  <Notes>1</Notes>
  <HiddenSlides>0</HiddenSlides>
  <MMClips>0</MMClips>
  <ScaleCrop>false</ScaleCrop>
  <HeadingPairs>
    <vt:vector size="4" baseType="variant">
      <vt:variant>
        <vt:lpstr>Thème</vt:lpstr>
      </vt:variant>
      <vt:variant>
        <vt:i4>1</vt:i4>
      </vt:variant>
      <vt:variant>
        <vt:lpstr>Titres des diapositives</vt:lpstr>
      </vt:variant>
      <vt:variant>
        <vt:i4>51</vt:i4>
      </vt:variant>
    </vt:vector>
  </HeadingPairs>
  <TitlesOfParts>
    <vt:vector size="52" baseType="lpstr">
      <vt:lpstr>Thème Office</vt:lpstr>
      <vt:lpstr>Quelques papillons  de France</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De nombreux papillons  (Lépidoptères) évoluent en France ce n’est donc qu’un aperçu que je vous présente… Il est parfois délicat d'établir l'appartenance d'un papillon à une espèce ou à une autre, à cause du phénomène d'hybridation ou parce qu'un nom d'espèce couvre parfois en réalité plusieurs sous-espèces morphologiquement très proches et non encore identifiées en tant qu'espèces.   . J’ai essayé d’éviter les erreurs, mais je ne suis qu’une profane subjuguée par la grâce et l’élégance des beaux       papillons …  Certains évoluent dans de nombreux pays et y sont parfois protégés. En France seules une quinzaine d’espèces est protégée. Pourtant 18 papillons sont quasi menacées, d’autres sont en voie de régression  (ex. Les papillons de prairies…)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Jackie</dc:creator>
  <cp:lastModifiedBy>Essai</cp:lastModifiedBy>
  <cp:revision>217</cp:revision>
  <dcterms:created xsi:type="dcterms:W3CDTF">2015-07-23T13:32:47Z</dcterms:created>
  <dcterms:modified xsi:type="dcterms:W3CDTF">2016-07-19T03:47:52Z</dcterms:modified>
</cp:coreProperties>
</file>