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313" r:id="rId3"/>
    <p:sldId id="257" r:id="rId4"/>
    <p:sldId id="259" r:id="rId5"/>
    <p:sldId id="312" r:id="rId6"/>
    <p:sldId id="260" r:id="rId7"/>
    <p:sldId id="263" r:id="rId8"/>
    <p:sldId id="306" r:id="rId9"/>
    <p:sldId id="290" r:id="rId10"/>
    <p:sldId id="264" r:id="rId11"/>
    <p:sldId id="265" r:id="rId12"/>
    <p:sldId id="291" r:id="rId13"/>
    <p:sldId id="292" r:id="rId14"/>
    <p:sldId id="293" r:id="rId15"/>
    <p:sldId id="297" r:id="rId16"/>
    <p:sldId id="294" r:id="rId17"/>
    <p:sldId id="295" r:id="rId18"/>
    <p:sldId id="296" r:id="rId19"/>
    <p:sldId id="300" r:id="rId20"/>
    <p:sldId id="299" r:id="rId21"/>
    <p:sldId id="301" r:id="rId22"/>
    <p:sldId id="302" r:id="rId23"/>
    <p:sldId id="303" r:id="rId24"/>
    <p:sldId id="311" r:id="rId25"/>
    <p:sldId id="298" r:id="rId26"/>
    <p:sldId id="305" r:id="rId27"/>
    <p:sldId id="307" r:id="rId28"/>
    <p:sldId id="308" r:id="rId29"/>
    <p:sldId id="309" r:id="rId3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A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72"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477774-D92A-43AB-9346-B3DA6D163B26}" type="datetimeFigureOut">
              <a:rPr lang="fr-FR" smtClean="0"/>
              <a:t>30/06/2016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A8A87A-E6FB-432B-98A3-E87999433613}" type="slidenum">
              <a:rPr lang="fr-FR" smtClean="0"/>
              <a:t>‹N°›</a:t>
            </a:fld>
            <a:endParaRPr lang="fr-FR"/>
          </a:p>
        </p:txBody>
      </p:sp>
    </p:spTree>
    <p:extLst>
      <p:ext uri="{BB962C8B-B14F-4D97-AF65-F5344CB8AC3E}">
        <p14:creationId xmlns:p14="http://schemas.microsoft.com/office/powerpoint/2010/main" val="1028857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2B6EE4A-4713-4480-8BB0-92B9B5B9CDC1}" type="datetime1">
              <a:rPr lang="fr-FR" smtClean="0"/>
              <a:t>30/06/2016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74967391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F60FCB-E195-4FF4-AC82-58E7BCF6B3D3}" type="datetime1">
              <a:rPr lang="fr-FR" smtClean="0"/>
              <a:t>30/06/2016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93364942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8CC6097-51E2-49AE-9917-2C2C8197F34D}" type="datetime1">
              <a:rPr lang="fr-FR" smtClean="0"/>
              <a:t>30/06/2016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217399325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EC47AD-D235-40C4-B9D9-52378BCC7E01}" type="datetime1">
              <a:rPr lang="fr-FR" smtClean="0"/>
              <a:t>30/06/2016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420977839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DEDE2FE-09B2-452C-95BC-0B67E4EDE08B}" type="datetime1">
              <a:rPr lang="fr-FR" smtClean="0"/>
              <a:t>30/06/2016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384571833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8ED2DF-DA5F-4207-A58A-12F2C9332E86}" type="datetime1">
              <a:rPr lang="fr-FR" smtClean="0"/>
              <a:t>30/06/2016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428472755"/>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5E6EAC8-372D-4C65-AEEB-004507D70DE4}" type="datetime1">
              <a:rPr lang="fr-FR" smtClean="0"/>
              <a:t>30/06/2016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276357809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17506EF-6611-4F4D-B591-81FB4003B99D}" type="datetime1">
              <a:rPr lang="fr-FR" smtClean="0"/>
              <a:t>30/06/2016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66121812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61B5ED0-7F30-48D5-957E-EA3D4524C667}" type="datetime1">
              <a:rPr lang="fr-FR" smtClean="0"/>
              <a:t>30/06/2016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73536244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EC41660-DA58-4F42-911B-0E42263D6197}" type="datetime1">
              <a:rPr lang="fr-FR" smtClean="0"/>
              <a:t>30/06/2016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58537781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6DED31B-FB8E-4830-91AA-B2F503802930}" type="datetime1">
              <a:rPr lang="fr-FR" smtClean="0"/>
              <a:t>30/06/2016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7ECB3-23F0-456D-BABB-5592B8B8C20C}" type="slidenum">
              <a:rPr lang="fr-FR" smtClean="0"/>
              <a:t>‹N°›</a:t>
            </a:fld>
            <a:endParaRPr lang="fr-FR"/>
          </a:p>
        </p:txBody>
      </p:sp>
    </p:spTree>
    <p:extLst>
      <p:ext uri="{BB962C8B-B14F-4D97-AF65-F5344CB8AC3E}">
        <p14:creationId xmlns:p14="http://schemas.microsoft.com/office/powerpoint/2010/main" val="117436396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65C10-2E7F-451F-95E8-49A1BCB4545A}" type="datetime1">
              <a:rPr lang="fr-FR" smtClean="0"/>
              <a:t>30/06/2016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97ECB3-23F0-456D-BABB-5592B8B8C20C}" type="slidenum">
              <a:rPr lang="fr-FR" smtClean="0"/>
              <a:t>‹N°›</a:t>
            </a:fld>
            <a:endParaRPr lang="fr-FR"/>
          </a:p>
        </p:txBody>
      </p:sp>
    </p:spTree>
    <p:extLst>
      <p:ext uri="{BB962C8B-B14F-4D97-AF65-F5344CB8AC3E}">
        <p14:creationId xmlns:p14="http://schemas.microsoft.com/office/powerpoint/2010/main" val="4264584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9.xml"/><Relationship Id="rId4" Type="http://schemas.openxmlformats.org/officeDocument/2006/relationships/image" Target="../media/image31.jpg"/></Relationships>
</file>

<file path=ppt/slides/_rels/slide1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2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9.jp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45.jpg"/></Relationships>
</file>

<file path=ppt/slides/_rels/slide2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g"/><Relationship Id="rId1" Type="http://schemas.openxmlformats.org/officeDocument/2006/relationships/slideLayout" Target="../slideLayouts/slideLayout6.xml"/><Relationship Id="rId5" Type="http://schemas.openxmlformats.org/officeDocument/2006/relationships/image" Target="../media/image50.gif"/><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1760" y="1268760"/>
            <a:ext cx="4280744" cy="5316027"/>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4328" y="5805264"/>
            <a:ext cx="1190625" cy="523875"/>
          </a:xfrm>
          <a:prstGeom prst="rect">
            <a:avLst/>
          </a:prstGeom>
        </p:spPr>
      </p:pic>
      <p:pic>
        <p:nvPicPr>
          <p:cNvPr id="3" name="Imag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588" y="2348880"/>
            <a:ext cx="1247775" cy="952500"/>
          </a:xfrm>
          <a:prstGeom prst="rect">
            <a:avLst/>
          </a:prstGeom>
        </p:spPr>
      </p:pic>
      <p:sp>
        <p:nvSpPr>
          <p:cNvPr id="4" name="Espace réservé du pied de page 3"/>
          <p:cNvSpPr>
            <a:spLocks noGrp="1"/>
          </p:cNvSpPr>
          <p:nvPr>
            <p:ph type="ftr" sz="quarter" idx="11"/>
          </p:nvPr>
        </p:nvSpPr>
        <p:spPr>
          <a:xfrm>
            <a:off x="1311772" y="188640"/>
            <a:ext cx="6480720" cy="720080"/>
          </a:xfrm>
          <a:solidFill>
            <a:schemeClr val="accent6">
              <a:lumMod val="50000"/>
            </a:schemeClr>
          </a:solidFill>
        </p:spPr>
        <p:txBody>
          <a:bodyPr/>
          <a:lstStyle/>
          <a:p>
            <a:r>
              <a:rPr lang="fr-FR" sz="3200" b="1" dirty="0">
                <a:solidFill>
                  <a:srgbClr val="FFFF00"/>
                </a:solidFill>
                <a:latin typeface="Times New Roman" panose="02020603050405020304" pitchFamily="18" charset="0"/>
                <a:cs typeface="Times New Roman" panose="02020603050405020304" pitchFamily="18" charset="0"/>
              </a:rPr>
              <a:t>Les premières presses à imprimer</a:t>
            </a:r>
          </a:p>
        </p:txBody>
      </p:sp>
      <p:pic>
        <p:nvPicPr>
          <p:cNvPr id="6" name="Emozioni - G. Marradi - Storia di un amor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09669723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3"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91680" y="260649"/>
            <a:ext cx="5760640" cy="720079"/>
          </a:xfrm>
          <a:solidFill>
            <a:schemeClr val="accent6">
              <a:lumMod val="50000"/>
            </a:schemeClr>
          </a:solidFill>
        </p:spPr>
        <p:txBody>
          <a:bodyPr>
            <a:normAutofit/>
          </a:bodyPr>
          <a:lstStyle/>
          <a:p>
            <a:r>
              <a:rPr lang="fr-FR" sz="3200" b="1" dirty="0">
                <a:solidFill>
                  <a:srgbClr val="FFFF00"/>
                </a:solidFill>
                <a:latin typeface="Times New Roman" panose="02020603050405020304" pitchFamily="18" charset="0"/>
                <a:cs typeface="Times New Roman" panose="02020603050405020304" pitchFamily="18" charset="0"/>
              </a:rPr>
              <a:t>Gutenberg à Strasbourg</a:t>
            </a:r>
          </a:p>
        </p:txBody>
      </p:sp>
      <p:sp>
        <p:nvSpPr>
          <p:cNvPr id="3" name="Sous-titre 2"/>
          <p:cNvSpPr>
            <a:spLocks noGrp="1"/>
          </p:cNvSpPr>
          <p:nvPr>
            <p:ph type="subTitle" idx="1"/>
          </p:nvPr>
        </p:nvSpPr>
        <p:spPr>
          <a:xfrm>
            <a:off x="251520" y="1412776"/>
            <a:ext cx="8640960" cy="5040560"/>
          </a:xfrm>
        </p:spPr>
        <p:txBody>
          <a:bodyPr>
            <a:normAutofit/>
          </a:bodyPr>
          <a:lstStyle/>
          <a:p>
            <a:pPr algn="l"/>
            <a:r>
              <a:rPr lang="fr-FR" sz="2400" dirty="0">
                <a:solidFill>
                  <a:srgbClr val="FFFF00"/>
                </a:solidFill>
                <a:latin typeface="Times New Roman" panose="02020603050405020304" pitchFamily="18" charset="0"/>
                <a:cs typeface="Times New Roman" panose="02020603050405020304" pitchFamily="18" charset="0"/>
              </a:rPr>
              <a:t>La place Gutenberg est située dans la Grande Île de Strasbourg. Elle fut aménagée vers 1100, à deux pas de la cathédrale, dominée par le monument qui commémore ce grand homme. Johannes </a:t>
            </a:r>
            <a:r>
              <a:rPr lang="fr-FR" sz="2400" dirty="0" err="1">
                <a:solidFill>
                  <a:srgbClr val="FFFF00"/>
                </a:solidFill>
                <a:latin typeface="Times New Roman" panose="02020603050405020304" pitchFamily="18" charset="0"/>
                <a:cs typeface="Times New Roman" panose="02020603050405020304" pitchFamily="18" charset="0"/>
              </a:rPr>
              <a:t>Gensfleisch</a:t>
            </a:r>
            <a:r>
              <a:rPr lang="fr-FR" sz="2400" dirty="0">
                <a:solidFill>
                  <a:srgbClr val="FFFF00"/>
                </a:solidFill>
                <a:latin typeface="Times New Roman" panose="02020603050405020304" pitchFamily="18" charset="0"/>
                <a:cs typeface="Times New Roman" panose="02020603050405020304" pitchFamily="18" charset="0"/>
              </a:rPr>
              <a:t>, dit Gutenberg, est né entre 1394 et 1399 à Mayence. Il a séjourné à Strasbourg de 1434 à 1445, où plusieurs personnes, dont Jean </a:t>
            </a:r>
            <a:r>
              <a:rPr lang="fr-FR" sz="2400" dirty="0" err="1">
                <a:solidFill>
                  <a:srgbClr val="FFFF00"/>
                </a:solidFill>
                <a:latin typeface="Times New Roman" panose="02020603050405020304" pitchFamily="18" charset="0"/>
                <a:cs typeface="Times New Roman" panose="02020603050405020304" pitchFamily="18" charset="0"/>
              </a:rPr>
              <a:t>Mentelin</a:t>
            </a:r>
            <a:r>
              <a:rPr lang="fr-FR" sz="2400" dirty="0">
                <a:solidFill>
                  <a:srgbClr val="FFFF00"/>
                </a:solidFill>
                <a:latin typeface="Times New Roman" panose="02020603050405020304" pitchFamily="18" charset="0"/>
                <a:cs typeface="Times New Roman" panose="02020603050405020304" pitchFamily="18" charset="0"/>
              </a:rPr>
              <a:t> (1410-1478), cherchaient le moyen de reproduire les textes en série… C’est à Strasbourg qu’il réalisa la première impression à partir de caractères mobiles en 1440… l’imprimerie était née, avec juste une page. Il imprimera plus tard à Mayence, où il était rentré, une grammaire en 1451 puis le premier gros livre, la Bible, en 1452-1454. A sa mort (à Mayence) en 1468, il lègue son invention à l’humanité… Pas de brevet donc, une découverte mise à disposition de </a:t>
            </a:r>
            <a:r>
              <a:rPr lang="fr-FR" sz="2400" dirty="0" smtClean="0">
                <a:solidFill>
                  <a:srgbClr val="FFFF00"/>
                </a:solidFill>
                <a:latin typeface="Times New Roman" panose="02020603050405020304" pitchFamily="18" charset="0"/>
                <a:cs typeface="Times New Roman" panose="02020603050405020304" pitchFamily="18" charset="0"/>
              </a:rPr>
              <a:t>tous! </a:t>
            </a:r>
            <a:endParaRPr lang="fr-FR" sz="2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101826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83768" y="332655"/>
            <a:ext cx="4176465" cy="6264697"/>
          </a:xfrm>
          <a:prstGeom prst="rect">
            <a:avLst/>
          </a:prstGeom>
        </p:spPr>
      </p:pic>
    </p:spTree>
    <p:extLst>
      <p:ext uri="{BB962C8B-B14F-4D97-AF65-F5344CB8AC3E}">
        <p14:creationId xmlns:p14="http://schemas.microsoft.com/office/powerpoint/2010/main" val="277143696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texte 7"/>
          <p:cNvSpPr>
            <a:spLocks noGrp="1"/>
          </p:cNvSpPr>
          <p:nvPr>
            <p:ph type="body" idx="1"/>
          </p:nvPr>
        </p:nvSpPr>
        <p:spPr>
          <a:xfrm>
            <a:off x="467544" y="548680"/>
            <a:ext cx="8280920" cy="5112568"/>
          </a:xfrm>
        </p:spPr>
        <p:txBody>
          <a:bodyPr/>
          <a:lstStyle/>
          <a:p>
            <a:endParaRPr lang="fr-FR" dirty="0"/>
          </a:p>
        </p:txBody>
      </p:sp>
      <p:sp>
        <p:nvSpPr>
          <p:cNvPr id="11" name="Espace réservé du pied de page 10"/>
          <p:cNvSpPr>
            <a:spLocks noGrp="1"/>
          </p:cNvSpPr>
          <p:nvPr>
            <p:ph type="ftr" sz="quarter" idx="11"/>
          </p:nvPr>
        </p:nvSpPr>
        <p:spPr>
          <a:xfrm>
            <a:off x="971600" y="6021289"/>
            <a:ext cx="7200800" cy="504056"/>
          </a:xfrm>
        </p:spPr>
        <p:txBody>
          <a:bodyPr/>
          <a:lstStyle/>
          <a:p>
            <a:r>
              <a:rPr lang="fr-FR" sz="2000" dirty="0" smtClean="0">
                <a:solidFill>
                  <a:srgbClr val="FFFF00"/>
                </a:solidFill>
                <a:latin typeface="Times New Roman" panose="02020603050405020304" pitchFamily="18" charset="0"/>
                <a:cs typeface="Times New Roman" panose="02020603050405020304" pitchFamily="18" charset="0"/>
              </a:rPr>
              <a:t>Premières presses à imprimer de Jean Gutenberg en 1454</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239" y="476673"/>
            <a:ext cx="4407770" cy="5229032"/>
          </a:xfrm>
          <a:prstGeom prst="rect">
            <a:avLst/>
          </a:prstGeom>
        </p:spPr>
      </p:pic>
      <p:pic>
        <p:nvPicPr>
          <p:cNvPr id="14" name="Imag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76673"/>
            <a:ext cx="3888432" cy="5229032"/>
          </a:xfrm>
          <a:prstGeom prst="rect">
            <a:avLst/>
          </a:prstGeom>
        </p:spPr>
      </p:pic>
    </p:spTree>
    <p:extLst>
      <p:ext uri="{BB962C8B-B14F-4D97-AF65-F5344CB8AC3E}">
        <p14:creationId xmlns:p14="http://schemas.microsoft.com/office/powerpoint/2010/main" val="416522493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000" fill="hold"/>
                                        <p:tgtEl>
                                          <p:spTgt spid="11"/>
                                        </p:tgtEl>
                                        <p:attrNameLst>
                                          <p:attrName>ppt_x</p:attrName>
                                        </p:attrNameLst>
                                      </p:cBhvr>
                                      <p:tavLst>
                                        <p:tav tm="0">
                                          <p:val>
                                            <p:strVal val="0-#ppt_w/2"/>
                                          </p:val>
                                        </p:tav>
                                        <p:tav tm="100000">
                                          <p:val>
                                            <p:strVal val="#ppt_x"/>
                                          </p:val>
                                        </p:tav>
                                      </p:tavLst>
                                    </p:anim>
                                    <p:anim calcmode="lin" valueType="num">
                                      <p:cBhvr additive="base">
                                        <p:cTn id="2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p:cNvSpPr>
            <a:spLocks noGrp="1"/>
          </p:cNvSpPr>
          <p:nvPr>
            <p:ph type="ftr" sz="quarter" idx="11"/>
          </p:nvPr>
        </p:nvSpPr>
        <p:spPr>
          <a:xfrm>
            <a:off x="179512" y="5949280"/>
            <a:ext cx="8712968" cy="792089"/>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Les premières presses à imprimer étaient en bois et </a:t>
            </a:r>
            <a:r>
              <a:rPr lang="fr-FR" sz="2000" dirty="0" smtClean="0">
                <a:solidFill>
                  <a:srgbClr val="FFFF00"/>
                </a:solidFill>
                <a:latin typeface="Times New Roman" panose="02020603050405020304" pitchFamily="18" charset="0"/>
                <a:cs typeface="Times New Roman" panose="02020603050405020304" pitchFamily="18" charset="0"/>
              </a:rPr>
              <a:t>actionnées </a:t>
            </a:r>
            <a:r>
              <a:rPr lang="fr-FR" sz="2000" dirty="0">
                <a:solidFill>
                  <a:srgbClr val="FFFF00"/>
                </a:solidFill>
                <a:latin typeface="Times New Roman" panose="02020603050405020304" pitchFamily="18" charset="0"/>
                <a:cs typeface="Times New Roman" panose="02020603050405020304" pitchFamily="18" charset="0"/>
              </a:rPr>
              <a:t>à la force des </a:t>
            </a:r>
            <a:r>
              <a:rPr lang="fr-FR" sz="2000" dirty="0" smtClean="0">
                <a:solidFill>
                  <a:srgbClr val="FFFF00"/>
                </a:solidFill>
                <a:latin typeface="Times New Roman" panose="02020603050405020304" pitchFamily="18" charset="0"/>
                <a:cs typeface="Times New Roman" panose="02020603050405020304" pitchFamily="18" charset="0"/>
              </a:rPr>
              <a:t>bras. Elles </a:t>
            </a:r>
            <a:r>
              <a:rPr lang="fr-FR" sz="2000" dirty="0">
                <a:solidFill>
                  <a:srgbClr val="FFFF00"/>
                </a:solidFill>
                <a:latin typeface="Times New Roman" panose="02020603050405020304" pitchFamily="18" charset="0"/>
                <a:cs typeface="Times New Roman" panose="02020603050405020304" pitchFamily="18" charset="0"/>
              </a:rPr>
              <a:t>ressemblaient beaucoup à un pressoir à </a:t>
            </a:r>
            <a:r>
              <a:rPr lang="fr-FR" sz="2000" dirty="0" smtClean="0">
                <a:solidFill>
                  <a:srgbClr val="FFFF00"/>
                </a:solidFill>
                <a:latin typeface="Times New Roman" panose="02020603050405020304" pitchFamily="18" charset="0"/>
                <a:cs typeface="Times New Roman" panose="02020603050405020304" pitchFamily="18" charset="0"/>
              </a:rPr>
              <a:t>vin</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5546" y="404664"/>
            <a:ext cx="5150751" cy="4824536"/>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1448983332"/>
      </p:ext>
    </p:extLst>
  </p:cSld>
  <p:clrMapOvr>
    <a:masterClrMapping/>
  </p:clrMapOvr>
  <mc:AlternateContent xmlns:mc="http://schemas.openxmlformats.org/markup-compatibility/2006" xmlns:p14="http://schemas.microsoft.com/office/powerpoint/2010/main">
    <mc:Choice Requires="p14">
      <p:transition spd="slow" p14:dur="20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1500" fill="hold"/>
                                        <p:tgtEl>
                                          <p:spTgt spid="2"/>
                                        </p:tgtEl>
                                        <p:attrNameLst>
                                          <p:attrName>r</p:attrName>
                                        </p:attrNameLst>
                                      </p:cBhvr>
                                    </p:animRot>
                                  </p:childTnLst>
                                </p:cTn>
                              </p:par>
                            </p:childTnLst>
                          </p:cTn>
                        </p:par>
                        <p:par>
                          <p:cTn id="7" fill="hold">
                            <p:stCondLst>
                              <p:cond delay="1500"/>
                            </p:stCondLst>
                            <p:childTnLst>
                              <p:par>
                                <p:cTn id="8" presetID="2" presetClass="entr" presetSubtype="8"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1250" fill="hold"/>
                                        <p:tgtEl>
                                          <p:spTgt spid="4"/>
                                        </p:tgtEl>
                                        <p:attrNameLst>
                                          <p:attrName>ppt_x</p:attrName>
                                        </p:attrNameLst>
                                      </p:cBhvr>
                                      <p:tavLst>
                                        <p:tav tm="0">
                                          <p:val>
                                            <p:strVal val="0-#ppt_w/2"/>
                                          </p:val>
                                        </p:tav>
                                        <p:tav tm="100000">
                                          <p:val>
                                            <p:strVal val="#ppt_x"/>
                                          </p:val>
                                        </p:tav>
                                      </p:tavLst>
                                    </p:anim>
                                    <p:anim calcmode="lin" valueType="num">
                                      <p:cBhvr additive="base">
                                        <p:cTn id="11" dur="125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ous-titre 11"/>
          <p:cNvSpPr>
            <a:spLocks noGrp="1"/>
          </p:cNvSpPr>
          <p:nvPr>
            <p:ph type="subTitle" idx="1"/>
          </p:nvPr>
        </p:nvSpPr>
        <p:spPr>
          <a:xfrm>
            <a:off x="323528" y="5445224"/>
            <a:ext cx="8640960" cy="1296144"/>
          </a:xfrm>
        </p:spPr>
        <p:txBody>
          <a:bodyPr>
            <a:noAutofit/>
          </a:bodyPr>
          <a:lstStyle/>
          <a:p>
            <a:pPr algn="l"/>
            <a:r>
              <a:rPr lang="fr-FR" sz="2000" b="1" dirty="0" smtClean="0">
                <a:solidFill>
                  <a:srgbClr val="FFFF00"/>
                </a:solidFill>
                <a:latin typeface="Times New Roman" panose="02020603050405020304" pitchFamily="18" charset="0"/>
                <a:cs typeface="Times New Roman" panose="02020603050405020304" pitchFamily="18" charset="0"/>
              </a:rPr>
              <a:t>L</a:t>
            </a:r>
            <a:r>
              <a:rPr lang="fr-FR" sz="2000" dirty="0" smtClean="0">
                <a:solidFill>
                  <a:srgbClr val="FFFF00"/>
                </a:solidFill>
                <a:latin typeface="Times New Roman" panose="02020603050405020304" pitchFamily="18" charset="0"/>
                <a:cs typeface="Times New Roman" panose="02020603050405020304" pitchFamily="18" charset="0"/>
              </a:rPr>
              <a:t>‘invention de la lithographie (procédé découvert vers 1798 par Alois Senefelder </a:t>
            </a:r>
          </a:p>
          <a:p>
            <a:pPr algn="l"/>
            <a:r>
              <a:rPr lang="fr-FR" sz="2000" dirty="0" smtClean="0">
                <a:solidFill>
                  <a:srgbClr val="FFFF00"/>
                </a:solidFill>
                <a:latin typeface="Times New Roman" panose="02020603050405020304" pitchFamily="18" charset="0"/>
                <a:cs typeface="Times New Roman" panose="02020603050405020304" pitchFamily="18" charset="0"/>
              </a:rPr>
              <a:t>à Munich) et  son développement à partir de 1820 permit la reproduction </a:t>
            </a:r>
          </a:p>
          <a:p>
            <a:pPr algn="l"/>
            <a:r>
              <a:rPr lang="fr-FR" sz="2000" dirty="0" smtClean="0">
                <a:solidFill>
                  <a:srgbClr val="FFFF00"/>
                </a:solidFill>
                <a:latin typeface="Times New Roman" panose="02020603050405020304" pitchFamily="18" charset="0"/>
                <a:cs typeface="Times New Roman" panose="02020603050405020304" pitchFamily="18" charset="0"/>
              </a:rPr>
              <a:t>en fac-similé de textes manuscrits</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10" name="Espace réservé du contenu 9"/>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815410" y="310270"/>
            <a:ext cx="7501006" cy="4916506"/>
          </a:xfrm>
        </p:spPr>
      </p:pic>
    </p:spTree>
    <p:extLst>
      <p:ext uri="{BB962C8B-B14F-4D97-AF65-F5344CB8AC3E}">
        <p14:creationId xmlns:p14="http://schemas.microsoft.com/office/powerpoint/2010/main" val="199961389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125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14" dur="12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2250"/>
                            </p:stCondLst>
                            <p:childTnLst>
                              <p:par>
                                <p:cTn id="16" presetID="2" presetClass="entr" presetSubtype="8" fill="hold" grpId="0" nodeType="afterEffect">
                                  <p:stCondLst>
                                    <p:cond delay="0"/>
                                  </p:stCondLst>
                                  <p:childTnLst>
                                    <p:set>
                                      <p:cBhvr>
                                        <p:cTn id="17" dur="1" fill="hold">
                                          <p:stCondLst>
                                            <p:cond delay="0"/>
                                          </p:stCondLst>
                                        </p:cTn>
                                        <p:tgtEl>
                                          <p:spTgt spid="12">
                                            <p:txEl>
                                              <p:pRg st="1" end="1"/>
                                            </p:txEl>
                                          </p:spTgt>
                                        </p:tgtEl>
                                        <p:attrNameLst>
                                          <p:attrName>style.visibility</p:attrName>
                                        </p:attrNameLst>
                                      </p:cBhvr>
                                      <p:to>
                                        <p:strVal val="visible"/>
                                      </p:to>
                                    </p:set>
                                    <p:anim calcmode="lin" valueType="num">
                                      <p:cBhvr additive="base">
                                        <p:cTn id="18" dur="1250" fill="hold"/>
                                        <p:tgtEl>
                                          <p:spTgt spid="12">
                                            <p:txEl>
                                              <p:pRg st="1" end="1"/>
                                            </p:txEl>
                                          </p:spTgt>
                                        </p:tgtEl>
                                        <p:attrNameLst>
                                          <p:attrName>ppt_x</p:attrName>
                                        </p:attrNameLst>
                                      </p:cBhvr>
                                      <p:tavLst>
                                        <p:tav tm="0">
                                          <p:val>
                                            <p:strVal val="0-#ppt_w/2"/>
                                          </p:val>
                                        </p:tav>
                                        <p:tav tm="100000">
                                          <p:val>
                                            <p:strVal val="#ppt_x"/>
                                          </p:val>
                                        </p:tav>
                                      </p:tavLst>
                                    </p:anim>
                                    <p:anim calcmode="lin" valueType="num">
                                      <p:cBhvr additive="base">
                                        <p:cTn id="19" dur="125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par>
                          <p:cTn id="20" fill="hold">
                            <p:stCondLst>
                              <p:cond delay="3500"/>
                            </p:stCondLst>
                            <p:childTnLst>
                              <p:par>
                                <p:cTn id="21" presetID="2" presetClass="entr" presetSubtype="8" fill="hold" grpId="0" nodeType="afterEffect">
                                  <p:stCondLst>
                                    <p:cond delay="0"/>
                                  </p:stCondLst>
                                  <p:childTnLst>
                                    <p:set>
                                      <p:cBhvr>
                                        <p:cTn id="22" dur="1" fill="hold">
                                          <p:stCondLst>
                                            <p:cond delay="0"/>
                                          </p:stCondLst>
                                        </p:cTn>
                                        <p:tgtEl>
                                          <p:spTgt spid="12">
                                            <p:txEl>
                                              <p:pRg st="2" end="2"/>
                                            </p:txEl>
                                          </p:spTgt>
                                        </p:tgtEl>
                                        <p:attrNameLst>
                                          <p:attrName>style.visibility</p:attrName>
                                        </p:attrNameLst>
                                      </p:cBhvr>
                                      <p:to>
                                        <p:strVal val="visible"/>
                                      </p:to>
                                    </p:set>
                                    <p:anim calcmode="lin" valueType="num">
                                      <p:cBhvr additive="base">
                                        <p:cTn id="23" dur="125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24" dur="125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p:cNvSpPr>
            <a:spLocks noGrp="1"/>
          </p:cNvSpPr>
          <p:nvPr>
            <p:ph type="ftr" sz="quarter" idx="11"/>
          </p:nvPr>
        </p:nvSpPr>
        <p:spPr>
          <a:xfrm>
            <a:off x="251519" y="5805264"/>
            <a:ext cx="8640960" cy="864096"/>
          </a:xfrm>
        </p:spPr>
        <p:txBody>
          <a:bodyPr/>
          <a:lstStyle/>
          <a:p>
            <a:r>
              <a:rPr lang="fr-FR" sz="2000" dirty="0" smtClean="0">
                <a:solidFill>
                  <a:srgbClr val="FFFF00"/>
                </a:solidFill>
                <a:latin typeface="Times New Roman" panose="02020603050405020304" pitchFamily="18" charset="0"/>
                <a:cs typeface="Times New Roman" panose="02020603050405020304" pitchFamily="18" charset="0"/>
              </a:rPr>
              <a:t>Presse typographique de Gutenberg semblable à celle utilisée </a:t>
            </a:r>
            <a:r>
              <a:rPr lang="fr-FR" sz="2000" dirty="0">
                <a:solidFill>
                  <a:srgbClr val="FFFF00"/>
                </a:solidFill>
                <a:latin typeface="Times New Roman" panose="02020603050405020304" pitchFamily="18" charset="0"/>
                <a:cs typeface="Times New Roman" panose="02020603050405020304" pitchFamily="18" charset="0"/>
              </a:rPr>
              <a:t>au </a:t>
            </a:r>
            <a:r>
              <a:rPr lang="fr-FR" sz="2000" dirty="0" smtClean="0">
                <a:solidFill>
                  <a:srgbClr val="FFFF00"/>
                </a:solidFill>
                <a:latin typeface="Times New Roman" panose="02020603050405020304" pitchFamily="18" charset="0"/>
                <a:cs typeface="Times New Roman" panose="02020603050405020304" pitchFamily="18" charset="0"/>
              </a:rPr>
              <a:t>15ème siècle</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8" y="0"/>
            <a:ext cx="5184576" cy="566124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476672"/>
            <a:ext cx="3429000" cy="5040560"/>
          </a:xfrm>
          <a:prstGeom prst="rect">
            <a:avLst/>
          </a:prstGeom>
        </p:spPr>
      </p:pic>
    </p:spTree>
    <p:extLst>
      <p:ext uri="{BB962C8B-B14F-4D97-AF65-F5344CB8AC3E}">
        <p14:creationId xmlns:p14="http://schemas.microsoft.com/office/powerpoint/2010/main" val="3354286523"/>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1500" fill="hold"/>
                                        <p:tgtEl>
                                          <p:spTgt spid="4"/>
                                        </p:tgtEl>
                                        <p:attrNameLst>
                                          <p:attrName>ppt_x</p:attrName>
                                        </p:attrNameLst>
                                      </p:cBhvr>
                                      <p:tavLst>
                                        <p:tav tm="0">
                                          <p:val>
                                            <p:strVal val="0-#ppt_w/2"/>
                                          </p:val>
                                        </p:tav>
                                        <p:tav tm="100000">
                                          <p:val>
                                            <p:strVal val="#ppt_x"/>
                                          </p:val>
                                        </p:tav>
                                      </p:tavLst>
                                    </p:anim>
                                    <p:anim calcmode="lin" valueType="num">
                                      <p:cBhvr additive="base">
                                        <p:cTn id="20" dur="1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332657"/>
            <a:ext cx="7772400" cy="1080119"/>
          </a:xfrm>
          <a:solidFill>
            <a:schemeClr val="accent6">
              <a:lumMod val="50000"/>
            </a:schemeClr>
          </a:solidFill>
        </p:spPr>
        <p:txBody>
          <a:bodyPr>
            <a:noAutofit/>
          </a:bodyPr>
          <a:lstStyle/>
          <a:p>
            <a:r>
              <a:rPr lang="fr-FR" sz="3200" dirty="0" smtClean="0">
                <a:solidFill>
                  <a:srgbClr val="FFFF00"/>
                </a:solidFill>
                <a:latin typeface="Times New Roman" panose="02020603050405020304" pitchFamily="18" charset="0"/>
                <a:cs typeface="Times New Roman" panose="02020603050405020304" pitchFamily="18" charset="0"/>
              </a:rPr>
              <a:t> Patrimoine </a:t>
            </a:r>
            <a:r>
              <a:rPr lang="fr-FR" sz="3200" dirty="0">
                <a:solidFill>
                  <a:srgbClr val="FFFF00"/>
                </a:solidFill>
                <a:latin typeface="Times New Roman" panose="02020603050405020304" pitchFamily="18" charset="0"/>
                <a:cs typeface="Times New Roman" panose="02020603050405020304" pitchFamily="18" charset="0"/>
              </a:rPr>
              <a:t>mondial de </a:t>
            </a:r>
            <a:r>
              <a:rPr lang="fr-FR" sz="3200" dirty="0" smtClean="0">
                <a:solidFill>
                  <a:srgbClr val="FFFF00"/>
                </a:solidFill>
                <a:latin typeface="Times New Roman" panose="02020603050405020304" pitchFamily="18" charset="0"/>
                <a:cs typeface="Times New Roman" panose="02020603050405020304" pitchFamily="18" charset="0"/>
              </a:rPr>
              <a:t>l’Unesco</a:t>
            </a:r>
            <a:r>
              <a:rPr lang="fr-FR" sz="3200" dirty="0">
                <a:solidFill>
                  <a:srgbClr val="FFFF00"/>
                </a:solidFill>
                <a:latin typeface="Times New Roman" panose="02020603050405020304" pitchFamily="18" charset="0"/>
                <a:cs typeface="Times New Roman" panose="02020603050405020304" pitchFamily="18" charset="0"/>
              </a:rPr>
              <a:t>, </a:t>
            </a:r>
            <a:r>
              <a:rPr lang="fr-FR" sz="3200" dirty="0" smtClean="0">
                <a:solidFill>
                  <a:srgbClr val="FFFF00"/>
                </a:solidFill>
                <a:latin typeface="Times New Roman" panose="02020603050405020304" pitchFamily="18" charset="0"/>
                <a:cs typeface="Times New Roman" panose="02020603050405020304" pitchFamily="18" charset="0"/>
              </a:rPr>
              <a:t/>
            </a:r>
            <a:br>
              <a:rPr lang="fr-FR" sz="3200" dirty="0" smtClean="0">
                <a:solidFill>
                  <a:srgbClr val="FFFF00"/>
                </a:solidFill>
                <a:latin typeface="Times New Roman" panose="02020603050405020304" pitchFamily="18" charset="0"/>
                <a:cs typeface="Times New Roman" panose="02020603050405020304" pitchFamily="18" charset="0"/>
              </a:rPr>
            </a:br>
            <a:r>
              <a:rPr lang="fr-FR" sz="3200" dirty="0" smtClean="0">
                <a:solidFill>
                  <a:srgbClr val="FFFF00"/>
                </a:solidFill>
                <a:latin typeface="Times New Roman" panose="02020603050405020304" pitchFamily="18" charset="0"/>
                <a:cs typeface="Times New Roman" panose="02020603050405020304" pitchFamily="18" charset="0"/>
              </a:rPr>
              <a:t>Anvers</a:t>
            </a:r>
            <a:r>
              <a:rPr lang="fr-FR" sz="3200" dirty="0">
                <a:solidFill>
                  <a:srgbClr val="FFFF00"/>
                </a:solidFill>
                <a:latin typeface="Times New Roman" panose="02020603050405020304" pitchFamily="18" charset="0"/>
                <a:cs typeface="Times New Roman" panose="02020603050405020304" pitchFamily="18" charset="0"/>
              </a:rPr>
              <a:t>, Belgique</a:t>
            </a:r>
          </a:p>
        </p:txBody>
      </p:sp>
      <p:sp>
        <p:nvSpPr>
          <p:cNvPr id="3" name="Sous-titre 2"/>
          <p:cNvSpPr>
            <a:spLocks noGrp="1"/>
          </p:cNvSpPr>
          <p:nvPr>
            <p:ph type="subTitle" idx="1"/>
          </p:nvPr>
        </p:nvSpPr>
        <p:spPr>
          <a:xfrm>
            <a:off x="251520" y="1628800"/>
            <a:ext cx="8712968" cy="4968552"/>
          </a:xfrm>
        </p:spPr>
        <p:txBody>
          <a:bodyPr>
            <a:normAutofit lnSpcReduction="10000"/>
          </a:bodyPr>
          <a:lstStyle/>
          <a:p>
            <a:pPr algn="l"/>
            <a:r>
              <a:rPr lang="fr-FR" sz="2400" dirty="0">
                <a:solidFill>
                  <a:srgbClr val="FFFF00"/>
                </a:solidFill>
                <a:latin typeface="Times New Roman" panose="02020603050405020304" pitchFamily="18" charset="0"/>
                <a:cs typeface="Times New Roman" panose="02020603050405020304" pitchFamily="18" charset="0"/>
              </a:rPr>
              <a:t>Les deux plus anciennes presses à imprimer au monde sont les premiers témoins d’un moment charnière de l’Histoire: l’invention de l’imprimerie. Ces presses à imprimer sont exposées au musée Plantin-</a:t>
            </a:r>
            <a:r>
              <a:rPr lang="fr-FR" sz="2400" dirty="0" err="1">
                <a:solidFill>
                  <a:srgbClr val="FFFF00"/>
                </a:solidFill>
                <a:latin typeface="Times New Roman" panose="02020603050405020304" pitchFamily="18" charset="0"/>
                <a:cs typeface="Times New Roman" panose="02020603050405020304" pitchFamily="18" charset="0"/>
              </a:rPr>
              <a:t>Moretus</a:t>
            </a:r>
            <a:r>
              <a:rPr lang="fr-FR" sz="2400" dirty="0">
                <a:solidFill>
                  <a:srgbClr val="FFFF00"/>
                </a:solidFill>
                <a:latin typeface="Times New Roman" panose="02020603050405020304" pitchFamily="18" charset="0"/>
                <a:cs typeface="Times New Roman" panose="02020603050405020304" pitchFamily="18" charset="0"/>
              </a:rPr>
              <a:t>. </a:t>
            </a:r>
          </a:p>
          <a:p>
            <a:pPr algn="l"/>
            <a:r>
              <a:rPr lang="fr-FR" sz="2400" dirty="0">
                <a:solidFill>
                  <a:srgbClr val="FFFF00"/>
                </a:solidFill>
                <a:latin typeface="Times New Roman" panose="02020603050405020304" pitchFamily="18" charset="0"/>
                <a:cs typeface="Times New Roman" panose="02020603050405020304" pitchFamily="18" charset="0"/>
              </a:rPr>
              <a:t>L’atelier d’imprimerie était le cœur battant de l’entreprise. À l'époque de Christophe Plantin (vers 1575), il y avait certainement 16 presses à imprimer. L'imprimerie, la plus grande dans son genre, employait 56 </a:t>
            </a:r>
            <a:r>
              <a:rPr lang="fr-FR" sz="2400" dirty="0" smtClean="0">
                <a:solidFill>
                  <a:srgbClr val="FFFF00"/>
                </a:solidFill>
                <a:latin typeface="Times New Roman" panose="02020603050405020304" pitchFamily="18" charset="0"/>
                <a:cs typeface="Times New Roman" panose="02020603050405020304" pitchFamily="18" charset="0"/>
              </a:rPr>
              <a:t>hommes. Plantin </a:t>
            </a:r>
            <a:r>
              <a:rPr lang="fr-FR" sz="2400" dirty="0">
                <a:solidFill>
                  <a:srgbClr val="FFFF00"/>
                </a:solidFill>
                <a:latin typeface="Times New Roman" panose="02020603050405020304" pitchFamily="18" charset="0"/>
                <a:cs typeface="Times New Roman" panose="02020603050405020304" pitchFamily="18" charset="0"/>
              </a:rPr>
              <a:t>lui-même et son gendre Jan I </a:t>
            </a:r>
            <a:r>
              <a:rPr lang="fr-FR" sz="2400" dirty="0" err="1">
                <a:solidFill>
                  <a:srgbClr val="FFFF00"/>
                </a:solidFill>
                <a:latin typeface="Times New Roman" panose="02020603050405020304" pitchFamily="18" charset="0"/>
                <a:cs typeface="Times New Roman" panose="02020603050405020304" pitchFamily="18" charset="0"/>
              </a:rPr>
              <a:t>Moretus</a:t>
            </a:r>
            <a:r>
              <a:rPr lang="fr-FR" sz="2400" dirty="0">
                <a:solidFill>
                  <a:srgbClr val="FFFF00"/>
                </a:solidFill>
                <a:latin typeface="Times New Roman" panose="02020603050405020304" pitchFamily="18" charset="0"/>
                <a:cs typeface="Times New Roman" panose="02020603050405020304" pitchFamily="18" charset="0"/>
              </a:rPr>
              <a:t> sont certainement les membres de famille les plus connus. Les presses de leur entreprise imprimaient 1 250 feuillets sur les deux côtés par jour. Une journée de travail durait 14 heures en moyenne. À une certaine époque, les imprimeurs étaient payés à la pièce. Ils avaient donc intérêt à faire de longues heures et à imprimer un maximum de feuillets par </a:t>
            </a:r>
            <a:r>
              <a:rPr lang="fr-FR" sz="2400" dirty="0" smtClean="0">
                <a:solidFill>
                  <a:srgbClr val="FFFF00"/>
                </a:solidFill>
                <a:latin typeface="Times New Roman" panose="02020603050405020304" pitchFamily="18" charset="0"/>
                <a:cs typeface="Times New Roman" panose="02020603050405020304" pitchFamily="18" charset="0"/>
              </a:rPr>
              <a:t>jour</a:t>
            </a:r>
            <a:endParaRPr lang="fr-FR" sz="2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3423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ous-titre 5"/>
          <p:cNvSpPr>
            <a:spLocks noGrp="1"/>
          </p:cNvSpPr>
          <p:nvPr>
            <p:ph type="subTitle" idx="1"/>
          </p:nvPr>
        </p:nvSpPr>
        <p:spPr>
          <a:xfrm>
            <a:off x="971600" y="5877272"/>
            <a:ext cx="7200800" cy="792088"/>
          </a:xfrm>
        </p:spPr>
        <p:txBody>
          <a:bodyPr>
            <a:noAutofit/>
          </a:bodyPr>
          <a:lstStyle/>
          <a:p>
            <a:r>
              <a:rPr lang="fr-FR" sz="2000" dirty="0">
                <a:solidFill>
                  <a:srgbClr val="FFFF00"/>
                </a:solidFill>
                <a:latin typeface="Times New Roman" panose="02020603050405020304" pitchFamily="18" charset="0"/>
                <a:cs typeface="Times New Roman" panose="02020603050405020304" pitchFamily="18" charset="0"/>
              </a:rPr>
              <a:t>Cette presse à imprimer est caractéristique des premières </a:t>
            </a:r>
            <a:r>
              <a:rPr lang="fr-FR" sz="2000" dirty="0" smtClean="0">
                <a:solidFill>
                  <a:srgbClr val="FFFF00"/>
                </a:solidFill>
                <a:latin typeface="Times New Roman" panose="02020603050405020304" pitchFamily="18" charset="0"/>
                <a:cs typeface="Times New Roman" panose="02020603050405020304" pitchFamily="18" charset="0"/>
              </a:rPr>
              <a:t>presses </a:t>
            </a:r>
            <a:r>
              <a:rPr lang="fr-FR" sz="2000" dirty="0">
                <a:solidFill>
                  <a:srgbClr val="FFFF00"/>
                </a:solidFill>
                <a:latin typeface="Times New Roman" panose="02020603050405020304" pitchFamily="18" charset="0"/>
                <a:cs typeface="Times New Roman" panose="02020603050405020304" pitchFamily="18" charset="0"/>
              </a:rPr>
              <a:t>utilisées à la fin du XVe </a:t>
            </a:r>
            <a:r>
              <a:rPr lang="fr-FR" sz="2000" dirty="0" smtClean="0">
                <a:solidFill>
                  <a:srgbClr val="FFFF00"/>
                </a:solidFill>
                <a:latin typeface="Times New Roman" panose="02020603050405020304" pitchFamily="18" charset="0"/>
                <a:cs typeface="Times New Roman" panose="02020603050405020304" pitchFamily="18" charset="0"/>
              </a:rPr>
              <a:t>siècle</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3"/>
            <a:ext cx="9144000" cy="5616624"/>
          </a:xfrm>
          <a:prstGeom prst="rect">
            <a:avLst/>
          </a:prstGeom>
        </p:spPr>
      </p:pic>
    </p:spTree>
    <p:extLst>
      <p:ext uri="{BB962C8B-B14F-4D97-AF65-F5344CB8AC3E}">
        <p14:creationId xmlns:p14="http://schemas.microsoft.com/office/powerpoint/2010/main" val="1726051565"/>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1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12" dur="1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p:cNvSpPr>
            <a:spLocks noGrp="1"/>
          </p:cNvSpPr>
          <p:nvPr>
            <p:ph type="ftr" sz="quarter" idx="11"/>
          </p:nvPr>
        </p:nvSpPr>
        <p:spPr>
          <a:xfrm>
            <a:off x="107504" y="5949280"/>
            <a:ext cx="8856984" cy="772195"/>
          </a:xfrm>
        </p:spPr>
        <p:txBody>
          <a:bodyPr/>
          <a:lstStyle/>
          <a:p>
            <a:r>
              <a:rPr lang="fr-FR" sz="2000" dirty="0" smtClean="0">
                <a:solidFill>
                  <a:srgbClr val="FFFF00"/>
                </a:solidFill>
                <a:latin typeface="Times New Roman" panose="02020603050405020304" pitchFamily="18" charset="0"/>
                <a:cs typeface="Times New Roman" panose="02020603050405020304" pitchFamily="18" charset="0"/>
              </a:rPr>
              <a:t> </a:t>
            </a:r>
            <a:r>
              <a:rPr lang="fr-FR" sz="2000" dirty="0">
                <a:solidFill>
                  <a:srgbClr val="FFFF00"/>
                </a:solidFill>
                <a:latin typeface="Times New Roman" panose="02020603050405020304" pitchFamily="18" charset="0"/>
                <a:cs typeface="Times New Roman" panose="02020603050405020304" pitchFamily="18" charset="0"/>
              </a:rPr>
              <a:t>Elles furent entrainées par des pédales ou des courroies </a:t>
            </a:r>
            <a:endParaRPr lang="fr-FR" sz="2000" dirty="0" smtClean="0">
              <a:solidFill>
                <a:srgbClr val="FFFF00"/>
              </a:solidFill>
              <a:latin typeface="Times New Roman" panose="02020603050405020304" pitchFamily="18" charset="0"/>
              <a:cs typeface="Times New Roman" panose="02020603050405020304" pitchFamily="18" charset="0"/>
            </a:endParaRPr>
          </a:p>
          <a:p>
            <a:r>
              <a:rPr lang="fr-FR" sz="2000" dirty="0" smtClean="0">
                <a:solidFill>
                  <a:srgbClr val="FFFF00"/>
                </a:solidFill>
                <a:latin typeface="Times New Roman" panose="02020603050405020304" pitchFamily="18" charset="0"/>
                <a:cs typeface="Times New Roman" panose="02020603050405020304" pitchFamily="18" charset="0"/>
              </a:rPr>
              <a:t>reliées </a:t>
            </a:r>
            <a:r>
              <a:rPr lang="fr-FR" sz="2000" dirty="0">
                <a:solidFill>
                  <a:srgbClr val="FFFF00"/>
                </a:solidFill>
                <a:latin typeface="Times New Roman" panose="02020603050405020304" pitchFamily="18" charset="0"/>
                <a:cs typeface="Times New Roman" panose="02020603050405020304" pitchFamily="18" charset="0"/>
              </a:rPr>
              <a:t>à une machine à </a:t>
            </a:r>
            <a:r>
              <a:rPr lang="fr-FR" sz="2000" dirty="0" smtClean="0">
                <a:solidFill>
                  <a:srgbClr val="FFFF00"/>
                </a:solidFill>
                <a:latin typeface="Times New Roman" panose="02020603050405020304" pitchFamily="18" charset="0"/>
                <a:cs typeface="Times New Roman" panose="02020603050405020304" pitchFamily="18" charset="0"/>
              </a:rPr>
              <a:t>vapeur</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791240" cy="5733256"/>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3795" y="2900592"/>
            <a:ext cx="3669060" cy="2832664"/>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9630" y="221432"/>
            <a:ext cx="2316171" cy="2448272"/>
          </a:xfrm>
          <a:prstGeom prst="rect">
            <a:avLst/>
          </a:prstGeom>
        </p:spPr>
      </p:pic>
    </p:spTree>
    <p:extLst>
      <p:ext uri="{BB962C8B-B14F-4D97-AF65-F5344CB8AC3E}">
        <p14:creationId xmlns:p14="http://schemas.microsoft.com/office/powerpoint/2010/main" val="3379032868"/>
      </p:ext>
    </p:extLst>
  </p:cSld>
  <p:clrMapOvr>
    <a:masterClrMapping/>
  </p:clrMapOvr>
  <mc:AlternateContent xmlns:mc="http://schemas.openxmlformats.org/markup-compatibility/2006" xmlns:p14="http://schemas.microsoft.com/office/powerpoint/2010/main">
    <mc:Choice Requires="p14">
      <p:transition spd="slow" p14:dur="175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750"/>
                                        <p:tgtEl>
                                          <p:spTgt spid="2"/>
                                        </p:tgtEl>
                                      </p:cBhvr>
                                    </p:animEffect>
                                    <p:anim calcmode="lin" valueType="num">
                                      <p:cBhvr>
                                        <p:cTn id="14" dur="750" fill="hold"/>
                                        <p:tgtEl>
                                          <p:spTgt spid="2"/>
                                        </p:tgtEl>
                                        <p:attrNameLst>
                                          <p:attrName>ppt_x</p:attrName>
                                        </p:attrNameLst>
                                      </p:cBhvr>
                                      <p:tavLst>
                                        <p:tav tm="0">
                                          <p:val>
                                            <p:strVal val="#ppt_x"/>
                                          </p:val>
                                        </p:tav>
                                        <p:tav tm="100000">
                                          <p:val>
                                            <p:strVal val="#ppt_x"/>
                                          </p:val>
                                        </p:tav>
                                      </p:tavLst>
                                    </p:anim>
                                    <p:anim calcmode="lin" valueType="num">
                                      <p:cBhvr>
                                        <p:cTn id="15" dur="75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anim calcmode="lin" valueType="num">
                                      <p:cBhvr>
                                        <p:cTn id="20" dur="750" fill="hold"/>
                                        <p:tgtEl>
                                          <p:spTgt spid="7"/>
                                        </p:tgtEl>
                                        <p:attrNameLst>
                                          <p:attrName>ppt_x</p:attrName>
                                        </p:attrNameLst>
                                      </p:cBhvr>
                                      <p:tavLst>
                                        <p:tav tm="0">
                                          <p:val>
                                            <p:strVal val="#ppt_x"/>
                                          </p:val>
                                        </p:tav>
                                        <p:tav tm="100000">
                                          <p:val>
                                            <p:strVal val="#ppt_x"/>
                                          </p:val>
                                        </p:tav>
                                      </p:tavLst>
                                    </p:anim>
                                    <p:anim calcmode="lin" valueType="num">
                                      <p:cBhvr>
                                        <p:cTn id="21" dur="7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1000" fill="hold"/>
                                        <p:tgtEl>
                                          <p:spTgt spid="4"/>
                                        </p:tgtEl>
                                        <p:attrNameLst>
                                          <p:attrName>ppt_x</p:attrName>
                                        </p:attrNameLst>
                                      </p:cBhvr>
                                      <p:tavLst>
                                        <p:tav tm="0">
                                          <p:val>
                                            <p:strVal val="0-#ppt_w/2"/>
                                          </p:val>
                                        </p:tav>
                                        <p:tav tm="100000">
                                          <p:val>
                                            <p:strVal val="#ppt_x"/>
                                          </p:val>
                                        </p:tav>
                                      </p:tavLst>
                                    </p:anim>
                                    <p:anim calcmode="lin" valueType="num">
                                      <p:cBhvr additive="base">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9" y="0"/>
            <a:ext cx="5291201" cy="5661248"/>
          </a:xfrm>
          <a:prstGeom prst="rect">
            <a:avLst/>
          </a:prstGeom>
        </p:spPr>
      </p:pic>
      <p:sp>
        <p:nvSpPr>
          <p:cNvPr id="13" name="Espace réservé du pied de page 12"/>
          <p:cNvSpPr>
            <a:spLocks noGrp="1"/>
          </p:cNvSpPr>
          <p:nvPr>
            <p:ph type="ftr" sz="quarter" idx="11"/>
          </p:nvPr>
        </p:nvSpPr>
        <p:spPr>
          <a:xfrm>
            <a:off x="1259632" y="5877272"/>
            <a:ext cx="6624735" cy="720081"/>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Machine à imprimer double système </a:t>
            </a:r>
            <a:r>
              <a:rPr lang="fr-FR" sz="2000" dirty="0" smtClean="0">
                <a:solidFill>
                  <a:srgbClr val="FFFF00"/>
                </a:solidFill>
                <a:latin typeface="Times New Roman" panose="02020603050405020304" pitchFamily="18" charset="0"/>
                <a:cs typeface="Times New Roman" panose="02020603050405020304" pitchFamily="18" charset="0"/>
              </a:rPr>
              <a:t>« Gaveaux »</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8104" y="2925022"/>
            <a:ext cx="3309324" cy="2736226"/>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2626" y="260648"/>
            <a:ext cx="2520279" cy="2376264"/>
          </a:xfrm>
          <a:prstGeom prst="rect">
            <a:avLst/>
          </a:prstGeom>
        </p:spPr>
      </p:pic>
    </p:spTree>
    <p:extLst>
      <p:ext uri="{BB962C8B-B14F-4D97-AF65-F5344CB8AC3E}">
        <p14:creationId xmlns:p14="http://schemas.microsoft.com/office/powerpoint/2010/main" val="145390514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750" fill="hold"/>
                                        <p:tgtEl>
                                          <p:spTgt spid="7"/>
                                        </p:tgtEl>
                                        <p:attrNameLst>
                                          <p:attrName>ppt_x</p:attrName>
                                        </p:attrNameLst>
                                      </p:cBhvr>
                                      <p:tavLst>
                                        <p:tav tm="0">
                                          <p:val>
                                            <p:strVal val="1+#ppt_w/2"/>
                                          </p:val>
                                        </p:tav>
                                        <p:tav tm="100000">
                                          <p:val>
                                            <p:strVal val="#ppt_x"/>
                                          </p:val>
                                        </p:tav>
                                      </p:tavLst>
                                    </p:anim>
                                    <p:anim calcmode="lin" valueType="num">
                                      <p:cBhvr additive="base">
                                        <p:cTn id="20" dur="75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1000" fill="hold"/>
                                        <p:tgtEl>
                                          <p:spTgt spid="13"/>
                                        </p:tgtEl>
                                        <p:attrNameLst>
                                          <p:attrName>ppt_x</p:attrName>
                                        </p:attrNameLst>
                                      </p:cBhvr>
                                      <p:tavLst>
                                        <p:tav tm="0">
                                          <p:val>
                                            <p:strVal val="1+#ppt_w/2"/>
                                          </p:val>
                                        </p:tav>
                                        <p:tav tm="100000">
                                          <p:val>
                                            <p:strVal val="#ppt_x"/>
                                          </p:val>
                                        </p:tav>
                                      </p:tavLst>
                                    </p:anim>
                                    <p:anim calcmode="lin" valueType="num">
                                      <p:cBhvr additive="base">
                                        <p:cTn id="2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4716016" cy="5517233"/>
          </a:xfrm>
          <a:prstGeom prst="rect">
            <a:avLst/>
          </a:prstGeom>
        </p:spPr>
      </p:pic>
      <p:sp>
        <p:nvSpPr>
          <p:cNvPr id="5" name="Titre 4"/>
          <p:cNvSpPr>
            <a:spLocks noGrp="1"/>
          </p:cNvSpPr>
          <p:nvPr>
            <p:ph type="title"/>
          </p:nvPr>
        </p:nvSpPr>
        <p:spPr>
          <a:xfrm>
            <a:off x="1331640" y="5733256"/>
            <a:ext cx="6480720" cy="936104"/>
          </a:xfrm>
        </p:spPr>
        <p:txBody>
          <a:bodyPr>
            <a:noAutofit/>
          </a:bodyPr>
          <a:lstStyle/>
          <a:p>
            <a:r>
              <a:rPr lang="fr-FR" sz="2000" dirty="0">
                <a:solidFill>
                  <a:srgbClr val="FFFF00"/>
                </a:solidFill>
                <a:latin typeface="Times New Roman" panose="02020603050405020304" pitchFamily="18" charset="0"/>
                <a:cs typeface="Times New Roman" panose="02020603050405020304" pitchFamily="18" charset="0"/>
              </a:rPr>
              <a:t>Cette presse à imprimer de la marque Heidelberg </a:t>
            </a:r>
            <a:r>
              <a:rPr lang="fr-FR" sz="2000" dirty="0" smtClean="0">
                <a:solidFill>
                  <a:srgbClr val="FFFF00"/>
                </a:solidFill>
                <a:latin typeface="Times New Roman" panose="02020603050405020304" pitchFamily="18" charset="0"/>
                <a:cs typeface="Times New Roman" panose="02020603050405020304" pitchFamily="18" charset="0"/>
              </a:rPr>
              <a:t/>
            </a:r>
            <a:br>
              <a:rPr lang="fr-FR" sz="2000" dirty="0" smtClean="0">
                <a:solidFill>
                  <a:srgbClr val="FFFF00"/>
                </a:solidFill>
                <a:latin typeface="Times New Roman" panose="02020603050405020304" pitchFamily="18" charset="0"/>
                <a:cs typeface="Times New Roman" panose="02020603050405020304" pitchFamily="18" charset="0"/>
              </a:rPr>
            </a:br>
            <a:r>
              <a:rPr lang="fr-FR" sz="2000" dirty="0" smtClean="0">
                <a:solidFill>
                  <a:srgbClr val="FFFF00"/>
                </a:solidFill>
                <a:latin typeface="Times New Roman" panose="02020603050405020304" pitchFamily="18" charset="0"/>
                <a:cs typeface="Times New Roman" panose="02020603050405020304" pitchFamily="18" charset="0"/>
              </a:rPr>
              <a:t>est </a:t>
            </a:r>
            <a:r>
              <a:rPr lang="fr-FR" sz="2000" dirty="0">
                <a:solidFill>
                  <a:srgbClr val="FFFF00"/>
                </a:solidFill>
                <a:latin typeface="Times New Roman" panose="02020603050405020304" pitchFamily="18" charset="0"/>
                <a:cs typeface="Times New Roman" panose="02020603050405020304" pitchFamily="18" charset="0"/>
              </a:rPr>
              <a:t>toujours en fonctionnement au musée de l'imprimerie</a:t>
            </a: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5766" y="3330400"/>
            <a:ext cx="3817516" cy="218683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9179" y="332656"/>
            <a:ext cx="3630690" cy="2420460"/>
          </a:xfrm>
          <a:prstGeom prst="rect">
            <a:avLst/>
          </a:prstGeom>
        </p:spPr>
      </p:pic>
    </p:spTree>
    <p:extLst>
      <p:ext uri="{BB962C8B-B14F-4D97-AF65-F5344CB8AC3E}">
        <p14:creationId xmlns:p14="http://schemas.microsoft.com/office/powerpoint/2010/main" val="305654936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2"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1000" fill="hold"/>
                                        <p:tgtEl>
                                          <p:spTgt spid="5"/>
                                        </p:tgtEl>
                                        <p:attrNameLst>
                                          <p:attrName>ppt_x</p:attrName>
                                        </p:attrNameLst>
                                      </p:cBhvr>
                                      <p:tavLst>
                                        <p:tav tm="0">
                                          <p:val>
                                            <p:strVal val="1+#ppt_w/2"/>
                                          </p:val>
                                        </p:tav>
                                        <p:tav tm="100000">
                                          <p:val>
                                            <p:strVal val="#ppt_x"/>
                                          </p:val>
                                        </p:tav>
                                      </p:tavLst>
                                    </p:anim>
                                    <p:anim calcmode="lin" valueType="num">
                                      <p:cBhvr additive="base">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2"/>
            <a:ext cx="9144000" cy="5472606"/>
          </a:xfrm>
          <a:prstGeom prst="rect">
            <a:avLst/>
          </a:prstGeom>
        </p:spPr>
      </p:pic>
      <p:sp>
        <p:nvSpPr>
          <p:cNvPr id="3" name="Titre 2"/>
          <p:cNvSpPr>
            <a:spLocks noGrp="1"/>
          </p:cNvSpPr>
          <p:nvPr>
            <p:ph type="title"/>
          </p:nvPr>
        </p:nvSpPr>
        <p:spPr>
          <a:xfrm>
            <a:off x="457200" y="5733256"/>
            <a:ext cx="8229600" cy="864096"/>
          </a:xfrm>
        </p:spPr>
        <p:txBody>
          <a:bodyPr>
            <a:normAutofit fontScale="90000"/>
          </a:bodyPr>
          <a:lstStyle/>
          <a:p>
            <a:r>
              <a:rPr lang="fr-FR" sz="2200" dirty="0">
                <a:solidFill>
                  <a:srgbClr val="FFFF00"/>
                </a:solidFill>
                <a:latin typeface="Times New Roman" panose="02020603050405020304" pitchFamily="18" charset="0"/>
                <a:cs typeface="Times New Roman" panose="02020603050405020304" pitchFamily="18" charset="0"/>
              </a:rPr>
              <a:t>Cette machine permet la création et la reproduction à de multiples exemplaires d'un tracé exécuté à l'encre ou au crayon sur une pierre </a:t>
            </a:r>
            <a:r>
              <a:rPr lang="fr-FR" sz="2200" dirty="0" smtClean="0">
                <a:solidFill>
                  <a:srgbClr val="FFFF00"/>
                </a:solidFill>
                <a:latin typeface="Times New Roman" panose="02020603050405020304" pitchFamily="18" charset="0"/>
                <a:cs typeface="Times New Roman" panose="02020603050405020304" pitchFamily="18" charset="0"/>
              </a:rPr>
              <a:t>calcaire</a:t>
            </a:r>
            <a:endParaRPr lang="fr-FR" sz="2400" dirty="0">
              <a:solidFill>
                <a:srgbClr val="FFFF00"/>
              </a:solidFill>
              <a:latin typeface="Aparajita" panose="020B0604020202020204" pitchFamily="34" charset="0"/>
              <a:cs typeface="Aparajita" panose="020B0604020202020204" pitchFamily="34" charset="0"/>
            </a:endParaRPr>
          </a:p>
        </p:txBody>
      </p:sp>
    </p:spTree>
    <p:extLst>
      <p:ext uri="{BB962C8B-B14F-4D97-AF65-F5344CB8AC3E}">
        <p14:creationId xmlns:p14="http://schemas.microsoft.com/office/powerpoint/2010/main" val="996487202"/>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par>
                          <p:cTn id="10" fill="hold">
                            <p:stCondLst>
                              <p:cond delay="1500"/>
                            </p:stCondLst>
                            <p:childTnLst>
                              <p:par>
                                <p:cTn id="11" presetID="2" presetClass="entr" presetSubtype="2"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500" fill="hold"/>
                                        <p:tgtEl>
                                          <p:spTgt spid="3"/>
                                        </p:tgtEl>
                                        <p:attrNameLst>
                                          <p:attrName>ppt_x</p:attrName>
                                        </p:attrNameLst>
                                      </p:cBhvr>
                                      <p:tavLst>
                                        <p:tav tm="0">
                                          <p:val>
                                            <p:strVal val="1+#ppt_w/2"/>
                                          </p:val>
                                        </p:tav>
                                        <p:tav tm="100000">
                                          <p:val>
                                            <p:strVal val="#ppt_x"/>
                                          </p:val>
                                        </p:tav>
                                      </p:tavLst>
                                    </p:anim>
                                    <p:anim calcmode="lin" valueType="num">
                                      <p:cBhvr additive="base">
                                        <p:cTn id="14" dur="1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94"/>
            <a:ext cx="4355976" cy="5599733"/>
          </a:xfrm>
          <a:prstGeom prst="rect">
            <a:avLst/>
          </a:prstGeom>
        </p:spPr>
      </p:pic>
      <p:sp>
        <p:nvSpPr>
          <p:cNvPr id="4" name="Espace réservé du contenu 3"/>
          <p:cNvSpPr>
            <a:spLocks noGrp="1"/>
          </p:cNvSpPr>
          <p:nvPr>
            <p:ph idx="1"/>
          </p:nvPr>
        </p:nvSpPr>
        <p:spPr>
          <a:xfrm>
            <a:off x="457200" y="5877272"/>
            <a:ext cx="8229600" cy="720080"/>
          </a:xfrm>
        </p:spPr>
        <p:txBody>
          <a:bodyPr>
            <a:noAutofit/>
          </a:bodyPr>
          <a:lstStyle/>
          <a:p>
            <a:pPr marL="0" indent="0" algn="ctr">
              <a:buNone/>
            </a:pPr>
            <a:r>
              <a:rPr lang="fr-FR" sz="2000" dirty="0" smtClean="0">
                <a:solidFill>
                  <a:srgbClr val="FFFF00"/>
                </a:solidFill>
                <a:latin typeface="Times New Roman" panose="02020603050405020304" pitchFamily="18" charset="0"/>
                <a:cs typeface="Times New Roman" panose="02020603050405020304" pitchFamily="18" charset="0"/>
              </a:rPr>
              <a:t> Machine </a:t>
            </a:r>
            <a:r>
              <a:rPr lang="fr-FR" sz="2000" dirty="0">
                <a:solidFill>
                  <a:srgbClr val="FFFF00"/>
                </a:solidFill>
                <a:latin typeface="Times New Roman" panose="02020603050405020304" pitchFamily="18" charset="0"/>
                <a:cs typeface="Times New Roman" panose="02020603050405020304" pitchFamily="18" charset="0"/>
              </a:rPr>
              <a:t>à composer </a:t>
            </a:r>
            <a:r>
              <a:rPr lang="fr-FR" sz="2000" dirty="0" smtClean="0">
                <a:solidFill>
                  <a:srgbClr val="FFFF00"/>
                </a:solidFill>
                <a:latin typeface="Times New Roman" panose="02020603050405020304" pitchFamily="18" charset="0"/>
                <a:cs typeface="Times New Roman" panose="02020603050405020304" pitchFamily="18" charset="0"/>
              </a:rPr>
              <a:t>linotype </a:t>
            </a:r>
            <a:r>
              <a:rPr lang="fr-FR" sz="2000" dirty="0">
                <a:solidFill>
                  <a:srgbClr val="FFFF00"/>
                </a:solidFill>
                <a:latin typeface="Times New Roman" panose="02020603050405020304" pitchFamily="18" charset="0"/>
                <a:cs typeface="Times New Roman" panose="02020603050405020304" pitchFamily="18" charset="0"/>
              </a:rPr>
              <a:t>Elle permet une composition presque </a:t>
            </a:r>
            <a:r>
              <a:rPr lang="fr-FR" sz="2000" dirty="0" smtClean="0">
                <a:solidFill>
                  <a:srgbClr val="FFFF00"/>
                </a:solidFill>
                <a:latin typeface="Times New Roman" panose="02020603050405020304" pitchFamily="18" charset="0"/>
                <a:cs typeface="Times New Roman" panose="02020603050405020304" pitchFamily="18" charset="0"/>
              </a:rPr>
              <a:t>automatique </a:t>
            </a:r>
            <a:r>
              <a:rPr lang="fr-FR" sz="2000" dirty="0">
                <a:solidFill>
                  <a:srgbClr val="FFFF00"/>
                </a:solidFill>
                <a:latin typeface="Times New Roman" panose="02020603050405020304" pitchFamily="18" charset="0"/>
                <a:cs typeface="Times New Roman" panose="02020603050405020304" pitchFamily="18" charset="0"/>
              </a:rPr>
              <a:t>Invention aux USA en </a:t>
            </a:r>
            <a:r>
              <a:rPr lang="fr-FR" sz="2000" dirty="0" smtClean="0">
                <a:solidFill>
                  <a:srgbClr val="FFFF00"/>
                </a:solidFill>
                <a:latin typeface="Times New Roman" panose="02020603050405020304" pitchFamily="18" charset="0"/>
                <a:cs typeface="Times New Roman" panose="02020603050405020304" pitchFamily="18" charset="0"/>
              </a:rPr>
              <a:t>1884</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8783" y="2915889"/>
            <a:ext cx="3905250" cy="26035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8783" y="188640"/>
            <a:ext cx="3905250" cy="2448272"/>
          </a:xfrm>
          <a:prstGeom prst="rect">
            <a:avLst/>
          </a:prstGeom>
        </p:spPr>
      </p:pic>
    </p:spTree>
    <p:extLst>
      <p:ext uri="{BB962C8B-B14F-4D97-AF65-F5344CB8AC3E}">
        <p14:creationId xmlns:p14="http://schemas.microsoft.com/office/powerpoint/2010/main" val="217428743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Effect transition="in" filter="fade">
                                      <p:cBhvr>
                                        <p:cTn id="15" dur="1000"/>
                                        <p:tgtEl>
                                          <p:spTgt spid="3"/>
                                        </p:tgtEl>
                                      </p:cBhvr>
                                    </p:animEffect>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Effect transition="in" filter="fade">
                                      <p:cBhvr>
                                        <p:cTn id="21" dur="1000"/>
                                        <p:tgtEl>
                                          <p:spTgt spid="6"/>
                                        </p:tgtEl>
                                      </p:cBhvr>
                                    </p:animEffect>
                                  </p:childTnLst>
                                </p:cTn>
                              </p:par>
                            </p:childTnLst>
                          </p:cTn>
                        </p:par>
                        <p:par>
                          <p:cTn id="22" fill="hold">
                            <p:stCondLst>
                              <p:cond delay="3000"/>
                            </p:stCondLst>
                            <p:childTnLst>
                              <p:par>
                                <p:cTn id="23" presetID="2" presetClass="entr" presetSubtype="2" fill="hold" grpId="0" nodeType="after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75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6" dur="75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385"/>
            <a:ext cx="9144000" cy="5568618"/>
          </a:xfrm>
          <a:prstGeom prst="rect">
            <a:avLst/>
          </a:prstGeom>
        </p:spPr>
      </p:pic>
      <p:sp>
        <p:nvSpPr>
          <p:cNvPr id="3" name="Espace réservé du pied de page 2"/>
          <p:cNvSpPr>
            <a:spLocks noGrp="1"/>
          </p:cNvSpPr>
          <p:nvPr>
            <p:ph type="ftr" sz="quarter" idx="11"/>
          </p:nvPr>
        </p:nvSpPr>
        <p:spPr>
          <a:xfrm>
            <a:off x="611560" y="5805264"/>
            <a:ext cx="7920880" cy="648073"/>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Presse à Satiner XIXe </a:t>
            </a:r>
            <a:r>
              <a:rPr lang="fr-FR" sz="2000" dirty="0" smtClean="0">
                <a:solidFill>
                  <a:srgbClr val="FFFF00"/>
                </a:solidFill>
                <a:latin typeface="Times New Roman" panose="02020603050405020304" pitchFamily="18" charset="0"/>
                <a:cs typeface="Times New Roman" panose="02020603050405020304" pitchFamily="18" charset="0"/>
              </a:rPr>
              <a:t>siècle </a:t>
            </a:r>
            <a:r>
              <a:rPr lang="fr-FR" sz="2000" dirty="0">
                <a:solidFill>
                  <a:srgbClr val="FFFF00"/>
                </a:solidFill>
                <a:latin typeface="Times New Roman" panose="02020603050405020304" pitchFamily="18" charset="0"/>
                <a:cs typeface="Times New Roman" panose="02020603050405020304" pitchFamily="18" charset="0"/>
              </a:rPr>
              <a:t>Ce type de presse, connu depuis la fin du XVe siècle, peut exercer une pression considérable du papier ou des </a:t>
            </a:r>
            <a:r>
              <a:rPr lang="fr-FR" sz="2000" dirty="0" smtClean="0">
                <a:solidFill>
                  <a:srgbClr val="FFFF00"/>
                </a:solidFill>
                <a:latin typeface="Times New Roman" panose="02020603050405020304" pitchFamily="18" charset="0"/>
                <a:cs typeface="Times New Roman" panose="02020603050405020304" pitchFamily="18" charset="0"/>
              </a:rPr>
              <a:t>livres</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533222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 calcmode="lin" valueType="num">
                                      <p:cBhvr>
                                        <p:cTn id="9" dur="1500" fill="hold"/>
                                        <p:tgtEl>
                                          <p:spTgt spid="2"/>
                                        </p:tgtEl>
                                        <p:attrNameLst>
                                          <p:attrName>style.rotation</p:attrName>
                                        </p:attrNameLst>
                                      </p:cBhvr>
                                      <p:tavLst>
                                        <p:tav tm="0">
                                          <p:val>
                                            <p:fltVal val="90"/>
                                          </p:val>
                                        </p:tav>
                                        <p:tav tm="100000">
                                          <p:val>
                                            <p:fltVal val="0"/>
                                          </p:val>
                                        </p:tav>
                                      </p:tavLst>
                                    </p:anim>
                                    <p:animEffect transition="in" filter="fade">
                                      <p:cBhvr>
                                        <p:cTn id="10" dur="1500"/>
                                        <p:tgtEl>
                                          <p:spTgt spid="2"/>
                                        </p:tgtEl>
                                      </p:cBhvr>
                                    </p:animEffect>
                                  </p:childTnLst>
                                </p:cTn>
                              </p:par>
                            </p:childTnLst>
                          </p:cTn>
                        </p:par>
                        <p:par>
                          <p:cTn id="11" fill="hold">
                            <p:stCondLst>
                              <p:cond delay="1500"/>
                            </p:stCondLst>
                            <p:childTnLst>
                              <p:par>
                                <p:cTn id="12" presetID="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000" fill="hold"/>
                                        <p:tgtEl>
                                          <p:spTgt spid="3"/>
                                        </p:tgtEl>
                                        <p:attrNameLst>
                                          <p:attrName>ppt_x</p:attrName>
                                        </p:attrNameLst>
                                      </p:cBhvr>
                                      <p:tavLst>
                                        <p:tav tm="0">
                                          <p:val>
                                            <p:strVal val="0-#ppt_w/2"/>
                                          </p:val>
                                        </p:tav>
                                        <p:tav tm="100000">
                                          <p:val>
                                            <p:strVal val="#ppt_x"/>
                                          </p:val>
                                        </p:tav>
                                      </p:tavLst>
                                    </p:anim>
                                    <p:anim calcmode="lin" valueType="num">
                                      <p:cBhvr additive="base">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067514" cy="5301208"/>
          </a:xfrm>
          <a:prstGeom prst="rect">
            <a:avLst/>
          </a:prstGeom>
        </p:spPr>
      </p:pic>
      <p:sp>
        <p:nvSpPr>
          <p:cNvPr id="3" name="Titre 2"/>
          <p:cNvSpPr>
            <a:spLocks noGrp="1"/>
          </p:cNvSpPr>
          <p:nvPr>
            <p:ph type="title"/>
          </p:nvPr>
        </p:nvSpPr>
        <p:spPr>
          <a:xfrm>
            <a:off x="457200" y="5589240"/>
            <a:ext cx="8229600" cy="1080120"/>
          </a:xfrm>
        </p:spPr>
        <p:txBody>
          <a:bodyPr>
            <a:noAutofit/>
          </a:bodyPr>
          <a:lstStyle/>
          <a:p>
            <a:r>
              <a:rPr lang="fr-FR" sz="2000" dirty="0">
                <a:solidFill>
                  <a:srgbClr val="FFFF00"/>
                </a:solidFill>
                <a:latin typeface="Times New Roman" panose="02020603050405020304" pitchFamily="18" charset="0"/>
                <a:cs typeface="Times New Roman" panose="02020603050405020304" pitchFamily="18" charset="0"/>
              </a:rPr>
              <a:t>France XIXe </a:t>
            </a:r>
            <a:r>
              <a:rPr lang="fr-FR" sz="2000" dirty="0" smtClean="0">
                <a:solidFill>
                  <a:srgbClr val="FFFF00"/>
                </a:solidFill>
                <a:latin typeface="Times New Roman" panose="02020603050405020304" pitchFamily="18" charset="0"/>
                <a:cs typeface="Times New Roman" panose="02020603050405020304" pitchFamily="18" charset="0"/>
              </a:rPr>
              <a:t>siècle </a:t>
            </a:r>
            <a:r>
              <a:rPr lang="fr-FR" sz="2000" dirty="0">
                <a:solidFill>
                  <a:srgbClr val="FFFF00"/>
                </a:solidFill>
                <a:latin typeface="Times New Roman" panose="02020603050405020304" pitchFamily="18" charset="0"/>
                <a:cs typeface="Times New Roman" panose="02020603050405020304" pitchFamily="18" charset="0"/>
              </a:rPr>
              <a:t>Ce type de machine, inventée en 1862 par l'Américain G.P. Gordon a été fabriquée en des milliers d'exemplaires </a:t>
            </a:r>
            <a:r>
              <a:rPr lang="fr-FR" sz="2000" dirty="0" smtClean="0">
                <a:solidFill>
                  <a:srgbClr val="FFFF00"/>
                </a:solidFill>
                <a:latin typeface="Times New Roman" panose="02020603050405020304" pitchFamily="18" charset="0"/>
                <a:cs typeface="Times New Roman" panose="02020603050405020304" pitchFamily="18" charset="0"/>
              </a:rPr>
              <a:t/>
            </a:r>
            <a:br>
              <a:rPr lang="fr-FR" sz="2000" dirty="0" smtClean="0">
                <a:solidFill>
                  <a:srgbClr val="FFFF00"/>
                </a:solidFill>
                <a:latin typeface="Times New Roman" panose="02020603050405020304" pitchFamily="18" charset="0"/>
                <a:cs typeface="Times New Roman" panose="02020603050405020304" pitchFamily="18" charset="0"/>
              </a:rPr>
            </a:br>
            <a:r>
              <a:rPr lang="fr-FR" sz="2000" dirty="0" smtClean="0">
                <a:solidFill>
                  <a:srgbClr val="FFFF00"/>
                </a:solidFill>
                <a:latin typeface="Times New Roman" panose="02020603050405020304" pitchFamily="18" charset="0"/>
                <a:cs typeface="Times New Roman" panose="02020603050405020304" pitchFamily="18" charset="0"/>
              </a:rPr>
              <a:t>du </a:t>
            </a:r>
            <a:r>
              <a:rPr lang="fr-FR" sz="2000" dirty="0">
                <a:solidFill>
                  <a:srgbClr val="FFFF00"/>
                </a:solidFill>
                <a:latin typeface="Times New Roman" panose="02020603050405020304" pitchFamily="18" charset="0"/>
                <a:cs typeface="Times New Roman" panose="02020603050405020304" pitchFamily="18" charset="0"/>
              </a:rPr>
              <a:t>XIXe siècle au milieu du XXe </a:t>
            </a:r>
            <a:r>
              <a:rPr lang="fr-FR" sz="2000" dirty="0" smtClean="0">
                <a:solidFill>
                  <a:srgbClr val="FFFF00"/>
                </a:solidFill>
                <a:latin typeface="Times New Roman" panose="02020603050405020304" pitchFamily="18" charset="0"/>
                <a:cs typeface="Times New Roman" panose="02020603050405020304" pitchFamily="18" charset="0"/>
              </a:rPr>
              <a:t>siècle</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2321" y="377713"/>
            <a:ext cx="2950119" cy="4573947"/>
          </a:xfrm>
          <a:prstGeom prst="rect">
            <a:avLst/>
          </a:prstGeom>
        </p:spPr>
      </p:pic>
    </p:spTree>
    <p:extLst>
      <p:ext uri="{BB962C8B-B14F-4D97-AF65-F5344CB8AC3E}">
        <p14:creationId xmlns:p14="http://schemas.microsoft.com/office/powerpoint/2010/main" val="165132493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anim calcmode="lin" valueType="num">
                                      <p:cBhvr>
                                        <p:cTn id="8" dur="1500" fill="hold"/>
                                        <p:tgtEl>
                                          <p:spTgt spid="2"/>
                                        </p:tgtEl>
                                        <p:attrNameLst>
                                          <p:attrName>ppt_x</p:attrName>
                                        </p:attrNameLst>
                                      </p:cBhvr>
                                      <p:tavLst>
                                        <p:tav tm="0">
                                          <p:val>
                                            <p:strVal val="#ppt_x"/>
                                          </p:val>
                                        </p:tav>
                                        <p:tav tm="100000">
                                          <p:val>
                                            <p:strVal val="#ppt_x"/>
                                          </p:val>
                                        </p:tav>
                                      </p:tavLst>
                                    </p:anim>
                                    <p:anim calcmode="lin" valueType="num">
                                      <p:cBhvr>
                                        <p:cTn id="9" dur="1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250" fill="hold"/>
                                        <p:tgtEl>
                                          <p:spTgt spid="3"/>
                                        </p:tgtEl>
                                        <p:attrNameLst>
                                          <p:attrName>ppt_x</p:attrName>
                                        </p:attrNameLst>
                                      </p:cBhvr>
                                      <p:tavLst>
                                        <p:tav tm="0">
                                          <p:val>
                                            <p:strVal val="#ppt_x"/>
                                          </p:val>
                                        </p:tav>
                                        <p:tav tm="100000">
                                          <p:val>
                                            <p:strVal val="#ppt_x"/>
                                          </p:val>
                                        </p:tav>
                                      </p:tavLst>
                                    </p:anim>
                                    <p:anim calcmode="lin" valueType="num">
                                      <p:cBhvr additive="base">
                                        <p:cTn id="20" dur="12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64" y="744"/>
            <a:ext cx="5236136" cy="5516488"/>
          </a:xfrm>
          <a:prstGeom prst="rect">
            <a:avLst/>
          </a:prstGeom>
        </p:spPr>
      </p:pic>
      <p:sp>
        <p:nvSpPr>
          <p:cNvPr id="5" name="Espace réservé du texte 4"/>
          <p:cNvSpPr>
            <a:spLocks noGrp="1"/>
          </p:cNvSpPr>
          <p:nvPr>
            <p:ph type="body" sz="half" idx="2"/>
          </p:nvPr>
        </p:nvSpPr>
        <p:spPr>
          <a:xfrm>
            <a:off x="611560" y="5733256"/>
            <a:ext cx="7920880" cy="792088"/>
          </a:xfrm>
        </p:spPr>
        <p:txBody>
          <a:bodyPr>
            <a:noAutofit/>
          </a:bodyPr>
          <a:lstStyle/>
          <a:p>
            <a:pPr algn="ctr"/>
            <a:r>
              <a:rPr lang="fr-FR" sz="2000" dirty="0">
                <a:solidFill>
                  <a:srgbClr val="FFFF00"/>
                </a:solidFill>
                <a:latin typeface="Times New Roman" panose="02020603050405020304" pitchFamily="18" charset="0"/>
                <a:cs typeface="Times New Roman" panose="02020603050405020304" pitchFamily="18" charset="0"/>
              </a:rPr>
              <a:t>Presse à platine </a:t>
            </a:r>
            <a:r>
              <a:rPr lang="fr-FR" sz="2000" dirty="0" smtClean="0">
                <a:solidFill>
                  <a:srgbClr val="FFFF00"/>
                </a:solidFill>
                <a:latin typeface="Times New Roman" panose="02020603050405020304" pitchFamily="18" charset="0"/>
                <a:cs typeface="Times New Roman" panose="02020603050405020304" pitchFamily="18" charset="0"/>
              </a:rPr>
              <a:t>verticale </a:t>
            </a:r>
            <a:r>
              <a:rPr lang="fr-FR" sz="2000" dirty="0">
                <a:solidFill>
                  <a:srgbClr val="FFFF00"/>
                </a:solidFill>
                <a:latin typeface="Times New Roman" panose="02020603050405020304" pitchFamily="18" charset="0"/>
                <a:cs typeface="Times New Roman" panose="02020603050405020304" pitchFamily="18" charset="0"/>
              </a:rPr>
              <a:t>Elle a été u</a:t>
            </a:r>
            <a:r>
              <a:rPr lang="fr-FR" sz="2000" dirty="0" smtClean="0">
                <a:solidFill>
                  <a:srgbClr val="FFFF00"/>
                </a:solidFill>
                <a:latin typeface="Times New Roman" panose="02020603050405020304" pitchFamily="18" charset="0"/>
                <a:cs typeface="Times New Roman" panose="02020603050405020304" pitchFamily="18" charset="0"/>
              </a:rPr>
              <a:t>tilisée </a:t>
            </a:r>
            <a:r>
              <a:rPr lang="fr-FR" sz="2000" dirty="0">
                <a:solidFill>
                  <a:srgbClr val="FFFF00"/>
                </a:solidFill>
                <a:latin typeface="Times New Roman" panose="02020603050405020304" pitchFamily="18" charset="0"/>
                <a:cs typeface="Times New Roman" panose="02020603050405020304" pitchFamily="18" charset="0"/>
              </a:rPr>
              <a:t>pendant </a:t>
            </a:r>
            <a:r>
              <a:rPr lang="fr-FR" sz="2000" dirty="0" smtClean="0">
                <a:solidFill>
                  <a:srgbClr val="FFFF00"/>
                </a:solidFill>
                <a:latin typeface="Times New Roman" panose="02020603050405020304" pitchFamily="18" charset="0"/>
                <a:cs typeface="Times New Roman" panose="02020603050405020304" pitchFamily="18" charset="0"/>
              </a:rPr>
              <a:t>l’occupation allemande </a:t>
            </a:r>
            <a:r>
              <a:rPr lang="fr-FR" sz="2000" dirty="0">
                <a:solidFill>
                  <a:srgbClr val="FFFF00"/>
                </a:solidFill>
                <a:latin typeface="Times New Roman" panose="02020603050405020304" pitchFamily="18" charset="0"/>
                <a:cs typeface="Times New Roman" panose="02020603050405020304" pitchFamily="18" charset="0"/>
              </a:rPr>
              <a:t>par l'imprimeur </a:t>
            </a:r>
            <a:r>
              <a:rPr lang="fr-FR" sz="2000" dirty="0" smtClean="0">
                <a:solidFill>
                  <a:srgbClr val="FFFF00"/>
                </a:solidFill>
                <a:latin typeface="Times New Roman" panose="02020603050405020304" pitchFamily="18" charset="0"/>
                <a:cs typeface="Times New Roman" panose="02020603050405020304" pitchFamily="18" charset="0"/>
              </a:rPr>
              <a:t>Emile </a:t>
            </a:r>
            <a:r>
              <a:rPr lang="fr-FR" sz="2000" dirty="0" err="1" smtClean="0">
                <a:solidFill>
                  <a:srgbClr val="FFFF00"/>
                </a:solidFill>
                <a:latin typeface="Times New Roman" panose="02020603050405020304" pitchFamily="18" charset="0"/>
                <a:cs typeface="Times New Roman" panose="02020603050405020304" pitchFamily="18" charset="0"/>
              </a:rPr>
              <a:t>Desrocles</a:t>
            </a:r>
            <a:r>
              <a:rPr lang="fr-FR" sz="2000" dirty="0" smtClean="0">
                <a:solidFill>
                  <a:srgbClr val="FFFF00"/>
                </a:solidFill>
                <a:latin typeface="Times New Roman" panose="02020603050405020304" pitchFamily="18" charset="0"/>
                <a:cs typeface="Times New Roman" panose="02020603050405020304" pitchFamily="18" charset="0"/>
              </a:rPr>
              <a:t> à Lyon</a:t>
            </a:r>
            <a:r>
              <a:rPr lang="fr-FR" sz="2000" dirty="0">
                <a:solidFill>
                  <a:srgbClr val="FFFF00"/>
                </a:solidFill>
                <a:latin typeface="Times New Roman" panose="02020603050405020304" pitchFamily="18" charset="0"/>
                <a:cs typeface="Times New Roman" panose="02020603050405020304" pitchFamily="18" charset="0"/>
              </a:rPr>
              <a:t> </a:t>
            </a:r>
            <a:r>
              <a:rPr lang="fr-FR" sz="2000" dirty="0" smtClean="0">
                <a:solidFill>
                  <a:srgbClr val="FFFF00"/>
                </a:solidFill>
                <a:latin typeface="Times New Roman" panose="02020603050405020304" pitchFamily="18" charset="0"/>
                <a:cs typeface="Times New Roman" panose="02020603050405020304" pitchFamily="18" charset="0"/>
              </a:rPr>
              <a:t> </a:t>
            </a:r>
            <a:r>
              <a:rPr lang="fr-FR" sz="2000" dirty="0">
                <a:solidFill>
                  <a:srgbClr val="FFFF00"/>
                </a:solidFill>
                <a:latin typeface="Times New Roman" panose="02020603050405020304" pitchFamily="18" charset="0"/>
                <a:cs typeface="Times New Roman" panose="02020603050405020304" pitchFamily="18" charset="0"/>
              </a:rPr>
              <a:t>Don de M. Louis </a:t>
            </a:r>
            <a:r>
              <a:rPr lang="fr-FR" sz="2000" dirty="0" err="1" smtClean="0">
                <a:solidFill>
                  <a:srgbClr val="FFFF00"/>
                </a:solidFill>
                <a:latin typeface="Times New Roman" panose="02020603050405020304" pitchFamily="18" charset="0"/>
                <a:cs typeface="Times New Roman" panose="02020603050405020304" pitchFamily="18" charset="0"/>
              </a:rPr>
              <a:t>Rigal</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2663" y="2620955"/>
            <a:ext cx="3416380" cy="288032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1232" y="188640"/>
            <a:ext cx="3387811" cy="2258540"/>
          </a:xfrm>
          <a:prstGeom prst="rect">
            <a:avLst/>
          </a:prstGeom>
        </p:spPr>
      </p:pic>
    </p:spTree>
    <p:extLst>
      <p:ext uri="{BB962C8B-B14F-4D97-AF65-F5344CB8AC3E}">
        <p14:creationId xmlns:p14="http://schemas.microsoft.com/office/powerpoint/2010/main" val="10421492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1000"/>
                                        <p:tgtEl>
                                          <p:spTgt spid="3"/>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1000"/>
                                        <p:tgtEl>
                                          <p:spTgt spid="6"/>
                                        </p:tgtEl>
                                      </p:cBhvr>
                                    </p:animEffect>
                                  </p:childTnLst>
                                </p:cTn>
                              </p:par>
                            </p:childTnLst>
                          </p:cTn>
                        </p:par>
                        <p:par>
                          <p:cTn id="16" fill="hold">
                            <p:stCondLst>
                              <p:cond delay="3000"/>
                            </p:stCondLst>
                            <p:childTnLst>
                              <p:par>
                                <p:cTn id="17" presetID="2" presetClass="entr" presetSubtype="4" fill="hold" grpId="0"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1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1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287108"/>
            <a:ext cx="7344816" cy="4942092"/>
          </a:xfrm>
          <a:prstGeom prst="rect">
            <a:avLst/>
          </a:prstGeom>
        </p:spPr>
      </p:pic>
      <p:sp>
        <p:nvSpPr>
          <p:cNvPr id="3" name="Espace réservé du pied de page 2"/>
          <p:cNvSpPr>
            <a:spLocks noGrp="1"/>
          </p:cNvSpPr>
          <p:nvPr>
            <p:ph type="ftr" sz="quarter" idx="11"/>
          </p:nvPr>
        </p:nvSpPr>
        <p:spPr>
          <a:xfrm>
            <a:off x="467544" y="5589240"/>
            <a:ext cx="8208912" cy="1008112"/>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En 1795, l'Anglais Lord Charles Stanhope met </a:t>
            </a:r>
            <a:r>
              <a:rPr lang="fr-FR" sz="2000" dirty="0" smtClean="0">
                <a:solidFill>
                  <a:srgbClr val="FFFF00"/>
                </a:solidFill>
                <a:latin typeface="Times New Roman" panose="02020603050405020304" pitchFamily="18" charset="0"/>
                <a:cs typeface="Times New Roman" panose="02020603050405020304" pitchFamily="18" charset="0"/>
              </a:rPr>
              <a:t>au </a:t>
            </a:r>
            <a:r>
              <a:rPr lang="fr-FR" sz="2000" dirty="0">
                <a:solidFill>
                  <a:srgbClr val="FFFF00"/>
                </a:solidFill>
                <a:latin typeface="Times New Roman" panose="02020603050405020304" pitchFamily="18" charset="0"/>
                <a:cs typeface="Times New Roman" panose="02020603050405020304" pitchFamily="18" charset="0"/>
              </a:rPr>
              <a:t>la première presse totalement </a:t>
            </a:r>
            <a:r>
              <a:rPr lang="fr-FR" sz="2000" dirty="0" smtClean="0">
                <a:solidFill>
                  <a:srgbClr val="FFFF00"/>
                </a:solidFill>
                <a:latin typeface="Times New Roman" panose="02020603050405020304" pitchFamily="18" charset="0"/>
                <a:cs typeface="Times New Roman" panose="02020603050405020304" pitchFamily="18" charset="0"/>
              </a:rPr>
              <a:t>métallique La </a:t>
            </a:r>
            <a:r>
              <a:rPr lang="fr-FR" sz="2000" dirty="0">
                <a:solidFill>
                  <a:srgbClr val="FFFF00"/>
                </a:solidFill>
                <a:latin typeface="Times New Roman" panose="02020603050405020304" pitchFamily="18" charset="0"/>
                <a:cs typeface="Times New Roman" panose="02020603050405020304" pitchFamily="18" charset="0"/>
              </a:rPr>
              <a:t>platine exerce une pression forte et </a:t>
            </a:r>
            <a:r>
              <a:rPr lang="fr-FR" sz="2000" dirty="0" smtClean="0">
                <a:solidFill>
                  <a:srgbClr val="FFFF00"/>
                </a:solidFill>
                <a:latin typeface="Times New Roman" panose="02020603050405020304" pitchFamily="18" charset="0"/>
                <a:cs typeface="Times New Roman" panose="02020603050405020304" pitchFamily="18" charset="0"/>
              </a:rPr>
              <a:t>régulière </a:t>
            </a:r>
          </a:p>
          <a:p>
            <a:r>
              <a:rPr lang="fr-FR" sz="2000" dirty="0" smtClean="0">
                <a:solidFill>
                  <a:srgbClr val="FFFF00"/>
                </a:solidFill>
                <a:latin typeface="Times New Roman" panose="02020603050405020304" pitchFamily="18" charset="0"/>
                <a:cs typeface="Times New Roman" panose="02020603050405020304" pitchFamily="18" charset="0"/>
              </a:rPr>
              <a:t>elle </a:t>
            </a:r>
            <a:r>
              <a:rPr lang="fr-FR" sz="2000" dirty="0">
                <a:solidFill>
                  <a:srgbClr val="FFFF00"/>
                </a:solidFill>
                <a:latin typeface="Times New Roman" panose="02020603050405020304" pitchFamily="18" charset="0"/>
                <a:cs typeface="Times New Roman" panose="02020603050405020304" pitchFamily="18" charset="0"/>
              </a:rPr>
              <a:t>se relève automatiquement grâce à un </a:t>
            </a:r>
            <a:r>
              <a:rPr lang="fr-FR" sz="2000" dirty="0" smtClean="0">
                <a:solidFill>
                  <a:srgbClr val="FFFF00"/>
                </a:solidFill>
                <a:latin typeface="Times New Roman" panose="02020603050405020304" pitchFamily="18" charset="0"/>
                <a:cs typeface="Times New Roman" panose="02020603050405020304" pitchFamily="18" charset="0"/>
              </a:rPr>
              <a:t>contrepoids</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399035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500"/>
                                        <p:tgtEl>
                                          <p:spTgt spid="2"/>
                                        </p:tgtEl>
                                      </p:cBhvr>
                                    </p:animEffect>
                                  </p:childTnLst>
                                </p:cTn>
                              </p:par>
                            </p:childTnLst>
                          </p:cTn>
                        </p:par>
                        <p:par>
                          <p:cTn id="8" fill="hold">
                            <p:stCondLst>
                              <p:cond delay="1500"/>
                            </p:stCondLst>
                            <p:childTnLst>
                              <p:par>
                                <p:cTn id="9" presetID="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387"/>
            <a:ext cx="9144000" cy="5616624"/>
          </a:xfrm>
          <a:prstGeom prst="rect">
            <a:avLst/>
          </a:prstGeom>
        </p:spPr>
      </p:pic>
      <p:sp>
        <p:nvSpPr>
          <p:cNvPr id="3" name="Espace réservé du pied de page 2"/>
          <p:cNvSpPr>
            <a:spLocks noGrp="1"/>
          </p:cNvSpPr>
          <p:nvPr>
            <p:ph type="ftr" sz="quarter" idx="11"/>
          </p:nvPr>
        </p:nvSpPr>
        <p:spPr>
          <a:xfrm>
            <a:off x="1043608" y="5733256"/>
            <a:ext cx="7128792" cy="864096"/>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Appelée massicot, cette machine sert à couper plusieurs feuilles </a:t>
            </a:r>
            <a:endParaRPr lang="fr-FR" sz="2000" dirty="0" smtClean="0">
              <a:solidFill>
                <a:srgbClr val="FFFF00"/>
              </a:solidFill>
              <a:latin typeface="Times New Roman" panose="02020603050405020304" pitchFamily="18" charset="0"/>
              <a:cs typeface="Times New Roman" panose="02020603050405020304" pitchFamily="18" charset="0"/>
            </a:endParaRPr>
          </a:p>
          <a:p>
            <a:r>
              <a:rPr lang="fr-FR" sz="2000" dirty="0" smtClean="0">
                <a:solidFill>
                  <a:srgbClr val="FFFF00"/>
                </a:solidFill>
                <a:latin typeface="Times New Roman" panose="02020603050405020304" pitchFamily="18" charset="0"/>
                <a:cs typeface="Times New Roman" panose="02020603050405020304" pitchFamily="18" charset="0"/>
              </a:rPr>
              <a:t>de </a:t>
            </a:r>
            <a:r>
              <a:rPr lang="fr-FR" sz="2000" dirty="0">
                <a:solidFill>
                  <a:srgbClr val="FFFF00"/>
                </a:solidFill>
                <a:latin typeface="Times New Roman" panose="02020603050405020304" pitchFamily="18" charset="0"/>
                <a:cs typeface="Times New Roman" panose="02020603050405020304" pitchFamily="18" charset="0"/>
              </a:rPr>
              <a:t>papiers en même </a:t>
            </a:r>
            <a:r>
              <a:rPr lang="fr-FR" sz="2000" dirty="0" smtClean="0">
                <a:solidFill>
                  <a:srgbClr val="FFFF00"/>
                </a:solidFill>
                <a:latin typeface="Times New Roman" panose="02020603050405020304" pitchFamily="18" charset="0"/>
                <a:cs typeface="Times New Roman" panose="02020603050405020304" pitchFamily="18" charset="0"/>
              </a:rPr>
              <a:t>temps</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223026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500"/>
                                        <p:tgtEl>
                                          <p:spTgt spid="2"/>
                                        </p:tgtEl>
                                      </p:cBhvr>
                                    </p:animEffect>
                                  </p:childTnLst>
                                </p:cTn>
                              </p:par>
                            </p:childTnLst>
                          </p:cTn>
                        </p:par>
                        <p:par>
                          <p:cTn id="8" fill="hold">
                            <p:stCondLst>
                              <p:cond delay="1500"/>
                            </p:stCondLst>
                            <p:childTnLst>
                              <p:par>
                                <p:cTn id="9" presetID="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045"/>
            <a:ext cx="9144000" cy="5928319"/>
          </a:xfrm>
          <a:prstGeom prst="rect">
            <a:avLst/>
          </a:prstGeom>
        </p:spPr>
      </p:pic>
      <p:sp>
        <p:nvSpPr>
          <p:cNvPr id="3" name="Espace réservé du pied de page 2"/>
          <p:cNvSpPr>
            <a:spLocks noGrp="1"/>
          </p:cNvSpPr>
          <p:nvPr>
            <p:ph type="ftr" sz="quarter" idx="11"/>
          </p:nvPr>
        </p:nvSpPr>
        <p:spPr>
          <a:xfrm>
            <a:off x="1691680" y="5949281"/>
            <a:ext cx="5832648" cy="576064"/>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Autre massicot présenté au musée de l'Imprimerie</a:t>
            </a:r>
            <a:r>
              <a:rPr lang="fr-FR" dirty="0"/>
              <a:t>.</a:t>
            </a:r>
          </a:p>
        </p:txBody>
      </p:sp>
    </p:spTree>
    <p:extLst>
      <p:ext uri="{BB962C8B-B14F-4D97-AF65-F5344CB8AC3E}">
        <p14:creationId xmlns:p14="http://schemas.microsoft.com/office/powerpoint/2010/main" val="244819391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250"/>
                                        <p:tgtEl>
                                          <p:spTgt spid="2"/>
                                        </p:tgtEl>
                                      </p:cBhvr>
                                    </p:animEffect>
                                  </p:childTnLst>
                                </p:cTn>
                              </p:par>
                            </p:childTnLst>
                          </p:cTn>
                        </p:par>
                        <p:par>
                          <p:cTn id="8" fill="hold">
                            <p:stCondLst>
                              <p:cond delay="1250"/>
                            </p:stCondLst>
                            <p:childTnLst>
                              <p:par>
                                <p:cTn id="9" presetID="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p:cNvSpPr>
            <a:spLocks noGrp="1"/>
          </p:cNvSpPr>
          <p:nvPr>
            <p:ph type="ftr" sz="quarter" idx="11"/>
          </p:nvPr>
        </p:nvSpPr>
        <p:spPr>
          <a:xfrm>
            <a:off x="971600" y="5805264"/>
            <a:ext cx="7200800" cy="648073"/>
          </a:xfrm>
        </p:spPr>
        <p:txBody>
          <a:bodyPr/>
          <a:lstStyle/>
          <a:p>
            <a:r>
              <a:rPr lang="fr-FR" sz="2000" dirty="0" smtClean="0">
                <a:solidFill>
                  <a:srgbClr val="FFFF00"/>
                </a:solidFill>
                <a:latin typeface="Times New Roman" panose="02020603050405020304" pitchFamily="18" charset="0"/>
                <a:cs typeface="Times New Roman" panose="02020603050405020304" pitchFamily="18" charset="0"/>
              </a:rPr>
              <a:t>Cette </a:t>
            </a:r>
            <a:r>
              <a:rPr lang="fr-FR" sz="2000" dirty="0">
                <a:solidFill>
                  <a:srgbClr val="FFFF00"/>
                </a:solidFill>
                <a:latin typeface="Times New Roman" panose="02020603050405020304" pitchFamily="18" charset="0"/>
                <a:cs typeface="Times New Roman" panose="02020603050405020304" pitchFamily="18" charset="0"/>
              </a:rPr>
              <a:t>forme regroupe plusieurs pages disposées de telle façon qu'après pliage ses pages se succèderont sans </a:t>
            </a:r>
            <a:r>
              <a:rPr lang="fr-FR" sz="2000" dirty="0" smtClean="0">
                <a:solidFill>
                  <a:srgbClr val="FFFF00"/>
                </a:solidFill>
                <a:latin typeface="Times New Roman" panose="02020603050405020304" pitchFamily="18" charset="0"/>
                <a:cs typeface="Times New Roman" panose="02020603050405020304" pitchFamily="18" charset="0"/>
              </a:rPr>
              <a:t>erreurs</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33" y="0"/>
            <a:ext cx="5096389" cy="558924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2023120"/>
            <a:ext cx="3371850" cy="3429000"/>
          </a:xfrm>
          <a:prstGeom prst="rect">
            <a:avLst/>
          </a:prstGeom>
        </p:spPr>
      </p:pic>
      <p:pic>
        <p:nvPicPr>
          <p:cNvPr id="7" name="Image 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113909" y="6896"/>
            <a:ext cx="2016224" cy="2016224"/>
          </a:xfrm>
          <a:prstGeom prst="rect">
            <a:avLst/>
          </a:prstGeom>
        </p:spPr>
      </p:pic>
    </p:spTree>
    <p:extLst>
      <p:ext uri="{BB962C8B-B14F-4D97-AF65-F5344CB8AC3E}">
        <p14:creationId xmlns:p14="http://schemas.microsoft.com/office/powerpoint/2010/main" val="204106472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500"/>
                                        <p:tgtEl>
                                          <p:spTgt spid="5"/>
                                        </p:tgtEl>
                                      </p:cBhvr>
                                    </p:animEffect>
                                  </p:childTnLst>
                                </p:cTn>
                              </p:par>
                            </p:childTnLst>
                          </p:cTn>
                        </p:par>
                        <p:par>
                          <p:cTn id="8" fill="hold">
                            <p:stCondLst>
                              <p:cond delay="1500"/>
                            </p:stCondLst>
                            <p:childTnLst>
                              <p:par>
                                <p:cTn id="9" presetID="31"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par>
                          <p:cTn id="15" fill="hold">
                            <p:stCondLst>
                              <p:cond delay="2500"/>
                            </p:stCondLst>
                            <p:childTnLst>
                              <p:par>
                                <p:cTn id="16" presetID="31"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childTnLst>
                          </p:cTn>
                        </p:par>
                        <p:par>
                          <p:cTn id="22" fill="hold">
                            <p:stCondLst>
                              <p:cond delay="3500"/>
                            </p:stCondLst>
                            <p:childTnLst>
                              <p:par>
                                <p:cTn id="23" presetID="2" presetClass="entr" presetSubtype="4"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1250" fill="hold"/>
                                        <p:tgtEl>
                                          <p:spTgt spid="4"/>
                                        </p:tgtEl>
                                        <p:attrNameLst>
                                          <p:attrName>ppt_x</p:attrName>
                                        </p:attrNameLst>
                                      </p:cBhvr>
                                      <p:tavLst>
                                        <p:tav tm="0">
                                          <p:val>
                                            <p:strVal val="#ppt_x"/>
                                          </p:val>
                                        </p:tav>
                                        <p:tav tm="100000">
                                          <p:val>
                                            <p:strVal val="#ppt_x"/>
                                          </p:val>
                                        </p:tav>
                                      </p:tavLst>
                                    </p:anim>
                                    <p:anim calcmode="lin" valueType="num">
                                      <p:cBhvr additive="base">
                                        <p:cTn id="26" dur="1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51"/>
            <a:ext cx="9144000" cy="5803033"/>
          </a:xfrm>
          <a:prstGeom prst="rect">
            <a:avLst/>
          </a:prstGeom>
        </p:spPr>
      </p:pic>
      <p:sp>
        <p:nvSpPr>
          <p:cNvPr id="3" name="Espace réservé du pied de page 2"/>
          <p:cNvSpPr>
            <a:spLocks noGrp="1"/>
          </p:cNvSpPr>
          <p:nvPr>
            <p:ph type="ftr" sz="quarter" idx="11"/>
          </p:nvPr>
        </p:nvSpPr>
        <p:spPr>
          <a:xfrm>
            <a:off x="1691680" y="5877273"/>
            <a:ext cx="5760640" cy="576064"/>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Caractère de plomb représentant des </a:t>
            </a:r>
            <a:r>
              <a:rPr lang="fr-FR" sz="2000" dirty="0" smtClean="0">
                <a:solidFill>
                  <a:srgbClr val="FFFF00"/>
                </a:solidFill>
                <a:latin typeface="Times New Roman" panose="02020603050405020304" pitchFamily="18" charset="0"/>
                <a:cs typeface="Times New Roman" panose="02020603050405020304" pitchFamily="18" charset="0"/>
              </a:rPr>
              <a:t>motifs</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416805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Effect transition="in" filter="fade">
                                      <p:cBhvr>
                                        <p:cTn id="9" dur="1250"/>
                                        <p:tgtEl>
                                          <p:spTgt spid="2"/>
                                        </p:tgtEl>
                                      </p:cBhvr>
                                    </p:animEffect>
                                  </p:childTnLst>
                                </p:cTn>
                              </p:par>
                            </p:childTnLst>
                          </p:cTn>
                        </p:par>
                        <p:par>
                          <p:cTn id="10" fill="hold">
                            <p:stCondLst>
                              <p:cond delay="1250"/>
                            </p:stCondLst>
                            <p:childTnLst>
                              <p:par>
                                <p:cTn id="11" presetID="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250" fill="hold"/>
                                        <p:tgtEl>
                                          <p:spTgt spid="3"/>
                                        </p:tgtEl>
                                        <p:attrNameLst>
                                          <p:attrName>ppt_x</p:attrName>
                                        </p:attrNameLst>
                                      </p:cBhvr>
                                      <p:tavLst>
                                        <p:tav tm="0">
                                          <p:val>
                                            <p:strVal val="#ppt_x"/>
                                          </p:val>
                                        </p:tav>
                                        <p:tav tm="100000">
                                          <p:val>
                                            <p:strVal val="#ppt_x"/>
                                          </p:val>
                                        </p:tav>
                                      </p:tavLst>
                                    </p:anim>
                                    <p:anim calcmode="lin" valueType="num">
                                      <p:cBhvr additive="base">
                                        <p:cTn id="14" dur="12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093"/>
            <a:ext cx="4211960" cy="6831818"/>
          </a:xfrm>
          <a:prstGeom prst="rect">
            <a:avLst/>
          </a:prstGeom>
        </p:spPr>
      </p:pic>
      <p:sp>
        <p:nvSpPr>
          <p:cNvPr id="4" name="Espace réservé du contenu 3"/>
          <p:cNvSpPr>
            <a:spLocks noGrp="1"/>
          </p:cNvSpPr>
          <p:nvPr>
            <p:ph idx="1"/>
          </p:nvPr>
        </p:nvSpPr>
        <p:spPr>
          <a:xfrm>
            <a:off x="4572810" y="5373216"/>
            <a:ext cx="4319670" cy="1152128"/>
          </a:xfrm>
        </p:spPr>
        <p:txBody>
          <a:bodyPr>
            <a:noAutofit/>
          </a:bodyPr>
          <a:lstStyle/>
          <a:p>
            <a:pPr marL="0" indent="0">
              <a:buNone/>
            </a:pPr>
            <a:r>
              <a:rPr lang="fr-FR" sz="2000" dirty="0">
                <a:solidFill>
                  <a:srgbClr val="FFFF00"/>
                </a:solidFill>
                <a:latin typeface="Times New Roman" panose="02020603050405020304" pitchFamily="18" charset="0"/>
                <a:cs typeface="Times New Roman" panose="02020603050405020304" pitchFamily="18" charset="0"/>
              </a:rPr>
              <a:t>En Allemagne, de petites presses à bras, </a:t>
            </a:r>
            <a:r>
              <a:rPr lang="fr-FR" sz="2000" dirty="0" smtClean="0">
                <a:solidFill>
                  <a:srgbClr val="FFFF00"/>
                </a:solidFill>
                <a:latin typeface="Times New Roman" panose="02020603050405020304" pitchFamily="18" charset="0"/>
                <a:cs typeface="Times New Roman" panose="02020603050405020304" pitchFamily="18" charset="0"/>
              </a:rPr>
              <a:t>appelées « </a:t>
            </a:r>
            <a:r>
              <a:rPr lang="fr-FR" sz="2000" dirty="0" err="1" smtClean="0">
                <a:solidFill>
                  <a:srgbClr val="FFFF00"/>
                </a:solidFill>
                <a:latin typeface="Times New Roman" panose="02020603050405020304" pitchFamily="18" charset="0"/>
                <a:cs typeface="Times New Roman" panose="02020603050405020304" pitchFamily="18" charset="0"/>
              </a:rPr>
              <a:t>Kniehebelpresse</a:t>
            </a:r>
            <a:r>
              <a:rPr lang="fr-FR" sz="2000" dirty="0" smtClean="0">
                <a:solidFill>
                  <a:srgbClr val="FFFF00"/>
                </a:solidFill>
                <a:latin typeface="Times New Roman" panose="02020603050405020304" pitchFamily="18" charset="0"/>
                <a:cs typeface="Times New Roman" panose="02020603050405020304" pitchFamily="18" charset="0"/>
              </a:rPr>
              <a:t> »  </a:t>
            </a:r>
            <a:r>
              <a:rPr lang="fr-FR" sz="2000" dirty="0">
                <a:solidFill>
                  <a:srgbClr val="FFFF00"/>
                </a:solidFill>
                <a:latin typeface="Times New Roman" panose="02020603050405020304" pitchFamily="18" charset="0"/>
                <a:cs typeface="Times New Roman" panose="02020603050405020304" pitchFamily="18" charset="0"/>
              </a:rPr>
              <a:t>utilisent </a:t>
            </a:r>
            <a:endParaRPr lang="fr-FR" sz="2000" dirty="0" smtClean="0">
              <a:solidFill>
                <a:srgbClr val="FFFF00"/>
              </a:solidFill>
              <a:latin typeface="Times New Roman" panose="02020603050405020304" pitchFamily="18" charset="0"/>
              <a:cs typeface="Times New Roman" panose="02020603050405020304" pitchFamily="18" charset="0"/>
            </a:endParaRPr>
          </a:p>
          <a:p>
            <a:pPr marL="0" indent="0">
              <a:buNone/>
            </a:pPr>
            <a:r>
              <a:rPr lang="fr-FR" sz="2000" dirty="0" smtClean="0">
                <a:solidFill>
                  <a:srgbClr val="FFFF00"/>
                </a:solidFill>
                <a:latin typeface="Times New Roman" panose="02020603050405020304" pitchFamily="18" charset="0"/>
                <a:cs typeface="Times New Roman" panose="02020603050405020304" pitchFamily="18" charset="0"/>
              </a:rPr>
              <a:t>un principe avec </a:t>
            </a:r>
            <a:r>
              <a:rPr lang="fr-FR" sz="2000" dirty="0">
                <a:solidFill>
                  <a:srgbClr val="FFFF00"/>
                </a:solidFill>
                <a:latin typeface="Times New Roman" panose="02020603050405020304" pitchFamily="18" charset="0"/>
                <a:cs typeface="Times New Roman" panose="02020603050405020304" pitchFamily="18" charset="0"/>
              </a:rPr>
              <a:t>le </a:t>
            </a:r>
            <a:r>
              <a:rPr lang="fr-FR" sz="2000" dirty="0" smtClean="0">
                <a:solidFill>
                  <a:srgbClr val="FFFF00"/>
                </a:solidFill>
                <a:latin typeface="Times New Roman" panose="02020603050405020304" pitchFamily="18" charset="0"/>
                <a:cs typeface="Times New Roman" panose="02020603050405020304" pitchFamily="18" charset="0"/>
              </a:rPr>
              <a:t>genou ou la main </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810" y="908720"/>
            <a:ext cx="4185065" cy="3960440"/>
          </a:xfrm>
          <a:prstGeom prst="rect">
            <a:avLst/>
          </a:prstGeom>
        </p:spPr>
      </p:pic>
    </p:spTree>
    <p:extLst>
      <p:ext uri="{BB962C8B-B14F-4D97-AF65-F5344CB8AC3E}">
        <p14:creationId xmlns:p14="http://schemas.microsoft.com/office/powerpoint/2010/main" val="88303927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grpId="0"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125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125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21" fill="hold">
                            <p:stCondLst>
                              <p:cond delay="3250"/>
                            </p:stCondLst>
                            <p:childTnLst>
                              <p:par>
                                <p:cTn id="22" presetID="2" presetClass="entr" presetSubtype="4" fill="hold" grpId="0" nodeType="after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anim calcmode="lin" valueType="num">
                                      <p:cBhvr additive="base">
                                        <p:cTn id="24" dur="125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5" dur="125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536"/>
            <a:ext cx="9143999" cy="5358680"/>
          </a:xfrm>
          <a:prstGeom prst="rect">
            <a:avLst/>
          </a:prstGeom>
        </p:spPr>
      </p:pic>
      <p:sp>
        <p:nvSpPr>
          <p:cNvPr id="3" name="Espace réservé du pied de page 2"/>
          <p:cNvSpPr>
            <a:spLocks noGrp="1"/>
          </p:cNvSpPr>
          <p:nvPr>
            <p:ph type="ftr" sz="quarter" idx="11"/>
          </p:nvPr>
        </p:nvSpPr>
        <p:spPr>
          <a:xfrm>
            <a:off x="467544" y="5589240"/>
            <a:ext cx="8136904" cy="1008112"/>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Berlin XXe </a:t>
            </a:r>
            <a:r>
              <a:rPr lang="fr-FR" sz="2000" dirty="0" smtClean="0">
                <a:solidFill>
                  <a:srgbClr val="FFFF00"/>
                </a:solidFill>
                <a:latin typeface="Times New Roman" panose="02020603050405020304" pitchFamily="18" charset="0"/>
                <a:cs typeface="Times New Roman" panose="02020603050405020304" pitchFamily="18" charset="0"/>
              </a:rPr>
              <a:t>siècle, </a:t>
            </a:r>
            <a:r>
              <a:rPr lang="fr-FR" sz="2000" dirty="0">
                <a:solidFill>
                  <a:srgbClr val="FFFF00"/>
                </a:solidFill>
                <a:latin typeface="Times New Roman" panose="02020603050405020304" pitchFamily="18" charset="0"/>
                <a:cs typeface="Times New Roman" panose="02020603050405020304" pitchFamily="18" charset="0"/>
              </a:rPr>
              <a:t>Machine à composer semi-automatique inventée par l'Américain J. R. Roger en 1890 et commercialisée en France </a:t>
            </a:r>
            <a:endParaRPr lang="fr-FR" sz="2000" dirty="0" smtClean="0">
              <a:solidFill>
                <a:srgbClr val="FFFF00"/>
              </a:solidFill>
              <a:latin typeface="Times New Roman" panose="02020603050405020304" pitchFamily="18" charset="0"/>
              <a:cs typeface="Times New Roman" panose="02020603050405020304" pitchFamily="18" charset="0"/>
            </a:endParaRPr>
          </a:p>
          <a:p>
            <a:r>
              <a:rPr lang="fr-FR" sz="2000" dirty="0" smtClean="0">
                <a:solidFill>
                  <a:srgbClr val="FFFF00"/>
                </a:solidFill>
                <a:latin typeface="Times New Roman" panose="02020603050405020304" pitchFamily="18" charset="0"/>
                <a:cs typeface="Times New Roman" panose="02020603050405020304" pitchFamily="18" charset="0"/>
              </a:rPr>
              <a:t>jusque </a:t>
            </a:r>
            <a:r>
              <a:rPr lang="fr-FR" sz="2000" dirty="0">
                <a:solidFill>
                  <a:srgbClr val="FFFF00"/>
                </a:solidFill>
                <a:latin typeface="Times New Roman" panose="02020603050405020304" pitchFamily="18" charset="0"/>
                <a:cs typeface="Times New Roman" panose="02020603050405020304" pitchFamily="18" charset="0"/>
              </a:rPr>
              <a:t>dans les années </a:t>
            </a:r>
            <a:r>
              <a:rPr lang="fr-FR" sz="2000" dirty="0" smtClean="0">
                <a:solidFill>
                  <a:srgbClr val="FFFF00"/>
                </a:solidFill>
                <a:latin typeface="Times New Roman" panose="02020603050405020304" pitchFamily="18" charset="0"/>
                <a:cs typeface="Times New Roman" panose="02020603050405020304" pitchFamily="18" charset="0"/>
              </a:rPr>
              <a:t>1950</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662051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fltVal val="0"/>
                                          </p:val>
                                        </p:tav>
                                        <p:tav tm="100000">
                                          <p:val>
                                            <p:strVal val="#ppt_w"/>
                                          </p:val>
                                        </p:tav>
                                      </p:tavLst>
                                    </p:anim>
                                    <p:anim calcmode="lin" valueType="num">
                                      <p:cBhvr>
                                        <p:cTn id="8" dur="1250" fill="hold"/>
                                        <p:tgtEl>
                                          <p:spTgt spid="2"/>
                                        </p:tgtEl>
                                        <p:attrNameLst>
                                          <p:attrName>ppt_h</p:attrName>
                                        </p:attrNameLst>
                                      </p:cBhvr>
                                      <p:tavLst>
                                        <p:tav tm="0">
                                          <p:val>
                                            <p:fltVal val="0"/>
                                          </p:val>
                                        </p:tav>
                                        <p:tav tm="100000">
                                          <p:val>
                                            <p:strVal val="#ppt_h"/>
                                          </p:val>
                                        </p:tav>
                                      </p:tavLst>
                                    </p:anim>
                                    <p:anim calcmode="lin" valueType="num">
                                      <p:cBhvr>
                                        <p:cTn id="9" dur="1250" fill="hold"/>
                                        <p:tgtEl>
                                          <p:spTgt spid="2"/>
                                        </p:tgtEl>
                                        <p:attrNameLst>
                                          <p:attrName>style.rotation</p:attrName>
                                        </p:attrNameLst>
                                      </p:cBhvr>
                                      <p:tavLst>
                                        <p:tav tm="0">
                                          <p:val>
                                            <p:fltVal val="90"/>
                                          </p:val>
                                        </p:tav>
                                        <p:tav tm="100000">
                                          <p:val>
                                            <p:fltVal val="0"/>
                                          </p:val>
                                        </p:tav>
                                      </p:tavLst>
                                    </p:anim>
                                    <p:animEffect transition="in" filter="fade">
                                      <p:cBhvr>
                                        <p:cTn id="10" dur="1250"/>
                                        <p:tgtEl>
                                          <p:spTgt spid="2"/>
                                        </p:tgtEl>
                                      </p:cBhvr>
                                    </p:animEffect>
                                  </p:childTnLst>
                                </p:cTn>
                              </p:par>
                            </p:childTnLst>
                          </p:cTn>
                        </p:par>
                        <p:par>
                          <p:cTn id="11" fill="hold">
                            <p:stCondLst>
                              <p:cond delay="1250"/>
                            </p:stCondLst>
                            <p:childTnLst>
                              <p:par>
                                <p:cTn id="12" presetID="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250" fill="hold"/>
                                        <p:tgtEl>
                                          <p:spTgt spid="3"/>
                                        </p:tgtEl>
                                        <p:attrNameLst>
                                          <p:attrName>ppt_x</p:attrName>
                                        </p:attrNameLst>
                                      </p:cBhvr>
                                      <p:tavLst>
                                        <p:tav tm="0">
                                          <p:val>
                                            <p:strVal val="#ppt_x"/>
                                          </p:val>
                                        </p:tav>
                                        <p:tav tm="100000">
                                          <p:val>
                                            <p:strVal val="#ppt_x"/>
                                          </p:val>
                                        </p:tav>
                                      </p:tavLst>
                                    </p:anim>
                                    <p:anim calcmode="lin" valueType="num">
                                      <p:cBhvr additive="base">
                                        <p:cTn id="15" dur="125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301208"/>
          </a:xfrm>
          <a:prstGeom prst="rect">
            <a:avLst/>
          </a:prstGeom>
        </p:spPr>
      </p:pic>
      <p:sp>
        <p:nvSpPr>
          <p:cNvPr id="3" name="Espace réservé du pied de page 2"/>
          <p:cNvSpPr>
            <a:spLocks noGrp="1"/>
          </p:cNvSpPr>
          <p:nvPr>
            <p:ph type="ftr" sz="quarter" idx="11"/>
          </p:nvPr>
        </p:nvSpPr>
        <p:spPr>
          <a:xfrm>
            <a:off x="431540" y="5517232"/>
            <a:ext cx="8280920" cy="1008113"/>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Machine à composer photographique </a:t>
            </a:r>
            <a:r>
              <a:rPr lang="fr-FR" sz="2000" dirty="0" smtClean="0">
                <a:solidFill>
                  <a:srgbClr val="FFFF00"/>
                </a:solidFill>
                <a:latin typeface="Times New Roman" panose="02020603050405020304" pitchFamily="18" charset="0"/>
                <a:cs typeface="Times New Roman" panose="02020603050405020304" pitchFamily="18" charset="0"/>
              </a:rPr>
              <a:t>Lumitype-Photon  </a:t>
            </a:r>
            <a:r>
              <a:rPr lang="fr-FR" sz="2000" dirty="0">
                <a:solidFill>
                  <a:srgbClr val="FFFF00"/>
                </a:solidFill>
                <a:latin typeface="Times New Roman" panose="02020603050405020304" pitchFamily="18" charset="0"/>
                <a:cs typeface="Times New Roman" panose="02020603050405020304" pitchFamily="18" charset="0"/>
              </a:rPr>
              <a:t>Paris. 1958. Inventée à Lyon par 2 ingénieurs rhônalpin, cette machine marque un tournant </a:t>
            </a:r>
            <a:endParaRPr lang="fr-FR" sz="2000" dirty="0" smtClean="0">
              <a:solidFill>
                <a:srgbClr val="FFFF00"/>
              </a:solidFill>
              <a:latin typeface="Times New Roman" panose="02020603050405020304" pitchFamily="18" charset="0"/>
              <a:cs typeface="Times New Roman" panose="02020603050405020304" pitchFamily="18" charset="0"/>
            </a:endParaRPr>
          </a:p>
          <a:p>
            <a:r>
              <a:rPr lang="fr-FR" sz="2000" dirty="0" smtClean="0">
                <a:solidFill>
                  <a:srgbClr val="FFFF00"/>
                </a:solidFill>
                <a:latin typeface="Times New Roman" panose="02020603050405020304" pitchFamily="18" charset="0"/>
                <a:cs typeface="Times New Roman" panose="02020603050405020304" pitchFamily="18" charset="0"/>
              </a:rPr>
              <a:t>dans </a:t>
            </a:r>
            <a:r>
              <a:rPr lang="fr-FR" sz="2000" dirty="0">
                <a:solidFill>
                  <a:srgbClr val="FFFF00"/>
                </a:solidFill>
                <a:latin typeface="Times New Roman" panose="02020603050405020304" pitchFamily="18" charset="0"/>
                <a:cs typeface="Times New Roman" panose="02020603050405020304" pitchFamily="18" charset="0"/>
              </a:rPr>
              <a:t>l'évolution des techniques graphiques au </a:t>
            </a:r>
            <a:r>
              <a:rPr lang="fr-FR" sz="2000" dirty="0" smtClean="0">
                <a:solidFill>
                  <a:srgbClr val="FFFF00"/>
                </a:solidFill>
                <a:latin typeface="Times New Roman" panose="02020603050405020304" pitchFamily="18" charset="0"/>
                <a:cs typeface="Times New Roman" panose="02020603050405020304" pitchFamily="18" charset="0"/>
              </a:rPr>
              <a:t>XXe siècle</a:t>
            </a:r>
            <a:endParaRPr lang="fr-F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865485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1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1250" fill="hold"/>
                                        <p:tgtEl>
                                          <p:spTgt spid="3"/>
                                        </p:tgtEl>
                                        <p:attrNameLst>
                                          <p:attrName>ppt_x</p:attrName>
                                        </p:attrNameLst>
                                      </p:cBhvr>
                                      <p:tavLst>
                                        <p:tav tm="0">
                                          <p:val>
                                            <p:strVal val="0-#ppt_w/2"/>
                                          </p:val>
                                        </p:tav>
                                        <p:tav tm="100000">
                                          <p:val>
                                            <p:strVal val="#ppt_x"/>
                                          </p:val>
                                        </p:tav>
                                      </p:tavLst>
                                    </p:anim>
                                    <p:anim calcmode="lin" valueType="num">
                                      <p:cBhvr additive="base">
                                        <p:cTn id="15" dur="125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55012" cy="5661248"/>
          </a:xfrm>
          <a:prstGeom prst="rect">
            <a:avLst/>
          </a:prstGeom>
        </p:spPr>
      </p:pic>
      <p:sp>
        <p:nvSpPr>
          <p:cNvPr id="4" name="Espace réservé du pied de page 3"/>
          <p:cNvSpPr>
            <a:spLocks noGrp="1"/>
          </p:cNvSpPr>
          <p:nvPr>
            <p:ph type="ftr" sz="quarter" idx="11"/>
          </p:nvPr>
        </p:nvSpPr>
        <p:spPr>
          <a:xfrm>
            <a:off x="971600" y="5805264"/>
            <a:ext cx="7272808" cy="792089"/>
          </a:xfrm>
        </p:spPr>
        <p:txBody>
          <a:bodyPr/>
          <a:lstStyle/>
          <a:p>
            <a:r>
              <a:rPr lang="fr-FR" sz="2000" dirty="0">
                <a:solidFill>
                  <a:srgbClr val="FFFF00"/>
                </a:solidFill>
                <a:latin typeface="Times New Roman" panose="02020603050405020304" pitchFamily="18" charset="0"/>
                <a:cs typeface="Times New Roman" panose="02020603050405020304" pitchFamily="18" charset="0"/>
              </a:rPr>
              <a:t>Enfin la presse « </a:t>
            </a:r>
            <a:r>
              <a:rPr lang="fr-FR" sz="2000" dirty="0" smtClean="0">
                <a:solidFill>
                  <a:srgbClr val="FFFF00"/>
                </a:solidFill>
                <a:latin typeface="Times New Roman" panose="02020603050405020304" pitchFamily="18" charset="0"/>
                <a:cs typeface="Times New Roman" panose="02020603050405020304" pitchFamily="18" charset="0"/>
              </a:rPr>
              <a:t>Heidelberg » </a:t>
            </a:r>
            <a:r>
              <a:rPr lang="fr-FR" sz="2000" dirty="0">
                <a:solidFill>
                  <a:srgbClr val="FFFF00"/>
                </a:solidFill>
                <a:latin typeface="Times New Roman" panose="02020603050405020304" pitchFamily="18" charset="0"/>
                <a:cs typeface="Times New Roman" panose="02020603050405020304" pitchFamily="18" charset="0"/>
              </a:rPr>
              <a:t>aux deux couleurs, </a:t>
            </a:r>
            <a:r>
              <a:rPr lang="fr-FR" sz="2000" dirty="0" smtClean="0">
                <a:solidFill>
                  <a:srgbClr val="FFFF00"/>
                </a:solidFill>
                <a:latin typeface="Times New Roman" panose="02020603050405020304" pitchFamily="18" charset="0"/>
                <a:cs typeface="Times New Roman" panose="02020603050405020304" pitchFamily="18" charset="0"/>
              </a:rPr>
              <a:t>1965</a:t>
            </a:r>
            <a:r>
              <a:rPr lang="fr-FR" sz="2000" dirty="0">
                <a:solidFill>
                  <a:srgbClr val="FFFF00"/>
                </a:solidFill>
                <a:latin typeface="Times New Roman" panose="02020603050405020304" pitchFamily="18" charset="0"/>
                <a:cs typeface="Times New Roman" panose="02020603050405020304" pitchFamily="18" charset="0"/>
              </a:rPr>
              <a:t> </a:t>
            </a:r>
            <a:r>
              <a:rPr lang="fr-FR" sz="2000" dirty="0" smtClean="0">
                <a:solidFill>
                  <a:srgbClr val="FFFF00"/>
                </a:solidFill>
                <a:latin typeface="Times New Roman" panose="02020603050405020304" pitchFamily="18" charset="0"/>
                <a:cs typeface="Times New Roman" panose="02020603050405020304" pitchFamily="18" charset="0"/>
              </a:rPr>
              <a:t>au </a:t>
            </a:r>
            <a:r>
              <a:rPr lang="fr-FR" sz="2000" dirty="0">
                <a:solidFill>
                  <a:srgbClr val="FFFF00"/>
                </a:solidFill>
                <a:latin typeface="Times New Roman" panose="02020603050405020304" pitchFamily="18" charset="0"/>
                <a:cs typeface="Times New Roman" panose="02020603050405020304" pitchFamily="18" charset="0"/>
              </a:rPr>
              <a:t>musée </a:t>
            </a:r>
            <a:endParaRPr lang="fr-FR" sz="2000" dirty="0" smtClean="0">
              <a:solidFill>
                <a:srgbClr val="FFFF00"/>
              </a:solidFill>
              <a:latin typeface="Times New Roman" panose="02020603050405020304" pitchFamily="18" charset="0"/>
              <a:cs typeface="Times New Roman" panose="02020603050405020304" pitchFamily="18" charset="0"/>
            </a:endParaRPr>
          </a:p>
          <a:p>
            <a:r>
              <a:rPr lang="fr-FR" sz="2000" dirty="0" smtClean="0">
                <a:solidFill>
                  <a:srgbClr val="FFFF00"/>
                </a:solidFill>
                <a:latin typeface="Times New Roman" panose="02020603050405020304" pitchFamily="18" charset="0"/>
                <a:cs typeface="Times New Roman" panose="02020603050405020304" pitchFamily="18" charset="0"/>
              </a:rPr>
              <a:t>de </a:t>
            </a:r>
            <a:r>
              <a:rPr lang="fr-FR" sz="2000" dirty="0">
                <a:solidFill>
                  <a:srgbClr val="FFFF00"/>
                </a:solidFill>
                <a:latin typeface="Times New Roman" panose="02020603050405020304" pitchFamily="18" charset="0"/>
                <a:cs typeface="Times New Roman" panose="02020603050405020304" pitchFamily="18" charset="0"/>
              </a:rPr>
              <a:t>Munich en Allemagne</a:t>
            </a:r>
          </a:p>
        </p:txBody>
      </p:sp>
    </p:spTree>
    <p:extLst>
      <p:ext uri="{BB962C8B-B14F-4D97-AF65-F5344CB8AC3E}">
        <p14:creationId xmlns:p14="http://schemas.microsoft.com/office/powerpoint/2010/main" val="1142983433"/>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 fill="hold"/>
                                        <p:tgtEl>
                                          <p:spTgt spid="3"/>
                                        </p:tgtEl>
                                        <p:attrNameLst>
                                          <p:attrName>ppt_w</p:attrName>
                                        </p:attrNameLst>
                                      </p:cBhvr>
                                      <p:tavLst>
                                        <p:tav tm="0">
                                          <p:val>
                                            <p:fltVal val="0"/>
                                          </p:val>
                                        </p:tav>
                                        <p:tav tm="100000">
                                          <p:val>
                                            <p:strVal val="#ppt_w"/>
                                          </p:val>
                                        </p:tav>
                                      </p:tavLst>
                                    </p:anim>
                                    <p:anim calcmode="lin" valueType="num">
                                      <p:cBhvr>
                                        <p:cTn id="8" dur="1500" fill="hold"/>
                                        <p:tgtEl>
                                          <p:spTgt spid="3"/>
                                        </p:tgtEl>
                                        <p:attrNameLst>
                                          <p:attrName>ppt_h</p:attrName>
                                        </p:attrNameLst>
                                      </p:cBhvr>
                                      <p:tavLst>
                                        <p:tav tm="0">
                                          <p:val>
                                            <p:fltVal val="0"/>
                                          </p:val>
                                        </p:tav>
                                        <p:tav tm="100000">
                                          <p:val>
                                            <p:strVal val="#ppt_h"/>
                                          </p:val>
                                        </p:tav>
                                      </p:tavLst>
                                    </p:anim>
                                    <p:anim calcmode="lin" valueType="num">
                                      <p:cBhvr>
                                        <p:cTn id="9" dur="1500" fill="hold"/>
                                        <p:tgtEl>
                                          <p:spTgt spid="3"/>
                                        </p:tgtEl>
                                        <p:attrNameLst>
                                          <p:attrName>style.rotation</p:attrName>
                                        </p:attrNameLst>
                                      </p:cBhvr>
                                      <p:tavLst>
                                        <p:tav tm="0">
                                          <p:val>
                                            <p:fltVal val="90"/>
                                          </p:val>
                                        </p:tav>
                                        <p:tav tm="100000">
                                          <p:val>
                                            <p:fltVal val="0"/>
                                          </p:val>
                                        </p:tav>
                                      </p:tavLst>
                                    </p:anim>
                                    <p:animEffect transition="in" filter="fade">
                                      <p:cBhvr>
                                        <p:cTn id="10" dur="1500"/>
                                        <p:tgtEl>
                                          <p:spTgt spid="3"/>
                                        </p:tgtEl>
                                      </p:cBhvr>
                                    </p:animEffect>
                                  </p:childTnLst>
                                </p:cTn>
                              </p:par>
                            </p:childTnLst>
                          </p:cTn>
                        </p:par>
                        <p:par>
                          <p:cTn id="11" fill="hold">
                            <p:stCondLst>
                              <p:cond delay="1500"/>
                            </p:stCondLst>
                            <p:childTnLst>
                              <p:par>
                                <p:cTn id="12" presetID="2" presetClass="entr" presetSubtype="6" accel="2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250" fill="hold"/>
                                        <p:tgtEl>
                                          <p:spTgt spid="4"/>
                                        </p:tgtEl>
                                        <p:attrNameLst>
                                          <p:attrName>ppt_x</p:attrName>
                                        </p:attrNameLst>
                                      </p:cBhvr>
                                      <p:tavLst>
                                        <p:tav tm="0">
                                          <p:val>
                                            <p:strVal val="1+#ppt_w/2"/>
                                          </p:val>
                                        </p:tav>
                                        <p:tav tm="100000">
                                          <p:val>
                                            <p:strVal val="#ppt_x"/>
                                          </p:val>
                                        </p:tav>
                                      </p:tavLst>
                                    </p:anim>
                                    <p:anim calcmode="lin" valueType="num">
                                      <p:cBhvr additive="base">
                                        <p:cTn id="15" dur="1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ctrTitle"/>
          </p:nvPr>
        </p:nvSpPr>
        <p:spPr>
          <a:xfrm>
            <a:off x="323528" y="188641"/>
            <a:ext cx="8568952" cy="2232247"/>
          </a:xfrm>
        </p:spPr>
        <p:txBody>
          <a:bodyPr>
            <a:noAutofit/>
          </a:bodyPr>
          <a:lstStyle/>
          <a:p>
            <a:pPr marL="0" indent="0" algn="l"/>
            <a:r>
              <a:rPr lang="fr-FR" sz="2000" dirty="0">
                <a:solidFill>
                  <a:srgbClr val="FFFF00"/>
                </a:solidFill>
                <a:latin typeface="Times New Roman" panose="02020603050405020304" pitchFamily="18" charset="0"/>
                <a:cs typeface="Times New Roman" panose="02020603050405020304" pitchFamily="18" charset="0"/>
              </a:rPr>
              <a:t>Des cartes à collectionner représentant des allégories des journaux Le Gaulois, La Lanterne, La République française, </a:t>
            </a:r>
            <a:r>
              <a:rPr lang="fr-FR" sz="2000" dirty="0" smtClean="0">
                <a:solidFill>
                  <a:srgbClr val="FFFF00"/>
                </a:solidFill>
                <a:latin typeface="Times New Roman" panose="02020603050405020304" pitchFamily="18" charset="0"/>
                <a:cs typeface="Times New Roman" panose="02020603050405020304" pitchFamily="18" charset="0"/>
              </a:rPr>
              <a:t>Le </a:t>
            </a:r>
            <a:r>
              <a:rPr lang="fr-FR" sz="2000" dirty="0">
                <a:solidFill>
                  <a:srgbClr val="FFFF00"/>
                </a:solidFill>
                <a:latin typeface="Times New Roman" panose="02020603050405020304" pitchFamily="18" charset="0"/>
                <a:cs typeface="Times New Roman" panose="02020603050405020304" pitchFamily="18" charset="0"/>
              </a:rPr>
              <a:t>Rappel, Le Figaro et Le Petit Parisien, imprimées un an après la loi de 1881 établissant la liberté de la presse, ces petites cartes à </a:t>
            </a:r>
            <a:r>
              <a:rPr lang="fr-FR" sz="2000" dirty="0" smtClean="0">
                <a:solidFill>
                  <a:srgbClr val="FFFF00"/>
                </a:solidFill>
                <a:latin typeface="Times New Roman" panose="02020603050405020304" pitchFamily="18" charset="0"/>
                <a:cs typeface="Times New Roman" panose="02020603050405020304" pitchFamily="18" charset="0"/>
              </a:rPr>
              <a:t>collectionner symbolisant </a:t>
            </a:r>
            <a:r>
              <a:rPr lang="fr-FR" sz="2000" dirty="0">
                <a:solidFill>
                  <a:srgbClr val="FFFF00"/>
                </a:solidFill>
                <a:latin typeface="Times New Roman" panose="02020603050405020304" pitchFamily="18" charset="0"/>
                <a:cs typeface="Times New Roman" panose="02020603050405020304" pitchFamily="18" charset="0"/>
              </a:rPr>
              <a:t>les principaux journaux du moment sont le signe de la déjà grande popularité de la presse, </a:t>
            </a:r>
            <a:r>
              <a:rPr lang="fr-FR" sz="2000" dirty="0" smtClean="0">
                <a:solidFill>
                  <a:srgbClr val="FFFF00"/>
                </a:solidFill>
                <a:latin typeface="Times New Roman" panose="02020603050405020304" pitchFamily="18" charset="0"/>
                <a:cs typeface="Times New Roman" panose="02020603050405020304" pitchFamily="18" charset="0"/>
              </a:rPr>
              <a:t>s’intègrent </a:t>
            </a:r>
            <a:r>
              <a:rPr lang="fr-FR" sz="2000" dirty="0">
                <a:solidFill>
                  <a:srgbClr val="FFFF00"/>
                </a:solidFill>
                <a:latin typeface="Times New Roman" panose="02020603050405020304" pitchFamily="18" charset="0"/>
                <a:cs typeface="Times New Roman" panose="02020603050405020304" pitchFamily="18" charset="0"/>
              </a:rPr>
              <a:t>dans le quotidien et le paysage visuel des Français, du bourgeois à l’artisan</a:t>
            </a:r>
          </a:p>
        </p:txBody>
      </p:sp>
      <p:sp>
        <p:nvSpPr>
          <p:cNvPr id="11" name="Espace réservé du pied de page 10"/>
          <p:cNvSpPr>
            <a:spLocks noGrp="1"/>
          </p:cNvSpPr>
          <p:nvPr>
            <p:ph type="ftr" sz="quarter" idx="11"/>
          </p:nvPr>
        </p:nvSpPr>
        <p:spPr>
          <a:xfrm>
            <a:off x="611560" y="5877272"/>
            <a:ext cx="8208912" cy="844203"/>
          </a:xfrm>
        </p:spPr>
        <p:txBody>
          <a:bodyPr/>
          <a:lstStyle/>
          <a:p>
            <a:r>
              <a:rPr lang="fr-FR" sz="2000" dirty="0" smtClean="0">
                <a:solidFill>
                  <a:srgbClr val="FFFF00"/>
                </a:solidFill>
                <a:latin typeface="Times New Roman" panose="02020603050405020304" pitchFamily="18" charset="0"/>
                <a:cs typeface="Times New Roman" panose="02020603050405020304" pitchFamily="18" charset="0"/>
              </a:rPr>
              <a:t>Publicité les bicyclettes </a:t>
            </a:r>
            <a:r>
              <a:rPr lang="fr-FR" sz="2000" dirty="0" err="1" smtClean="0">
                <a:solidFill>
                  <a:srgbClr val="FFFF00"/>
                </a:solidFill>
                <a:latin typeface="Times New Roman" panose="02020603050405020304" pitchFamily="18" charset="0"/>
                <a:cs typeface="Times New Roman" panose="02020603050405020304" pitchFamily="18" charset="0"/>
              </a:rPr>
              <a:t>Rudge</a:t>
            </a:r>
            <a:r>
              <a:rPr lang="fr-FR" sz="2000" dirty="0" smtClean="0">
                <a:solidFill>
                  <a:srgbClr val="FFFF00"/>
                </a:solidFill>
                <a:latin typeface="Times New Roman" panose="02020603050405020304" pitchFamily="18" charset="0"/>
                <a:cs typeface="Times New Roman" panose="02020603050405020304" pitchFamily="18" charset="0"/>
              </a:rPr>
              <a:t> 1900,  Affiche style Jules </a:t>
            </a:r>
            <a:r>
              <a:rPr lang="fr-FR" sz="2000" dirty="0" err="1" smtClean="0">
                <a:solidFill>
                  <a:srgbClr val="FFFF00"/>
                </a:solidFill>
                <a:latin typeface="Times New Roman" panose="02020603050405020304" pitchFamily="18" charset="0"/>
                <a:cs typeface="Times New Roman" panose="02020603050405020304" pitchFamily="18" charset="0"/>
              </a:rPr>
              <a:t>Cheret</a:t>
            </a:r>
            <a:r>
              <a:rPr lang="fr-FR" sz="2000" dirty="0" smtClean="0">
                <a:solidFill>
                  <a:srgbClr val="FFFF00"/>
                </a:solidFill>
                <a:latin typeface="Times New Roman" panose="02020603050405020304" pitchFamily="18" charset="0"/>
                <a:cs typeface="Times New Roman" panose="02020603050405020304" pitchFamily="18" charset="0"/>
              </a:rPr>
              <a:t> Paris 1896  et Gitanes Morvan Paris 1960</a:t>
            </a:r>
            <a:endParaRPr lang="fr-FR" sz="2000" dirty="0">
              <a:solidFill>
                <a:srgbClr val="FFFF00"/>
              </a:solidFill>
              <a:latin typeface="Times New Roman" panose="02020603050405020304" pitchFamily="18" charset="0"/>
              <a:cs typeface="Times New Roman" panose="02020603050405020304" pitchFamily="18" charset="0"/>
            </a:endParaRP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214" y="2692271"/>
            <a:ext cx="2149586" cy="2841382"/>
          </a:xfrm>
          <a:prstGeom prst="rect">
            <a:avLst/>
          </a:prstGeom>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9872" y="2692271"/>
            <a:ext cx="2381331" cy="2883919"/>
          </a:xfrm>
          <a:prstGeom prst="rect">
            <a:avLst/>
          </a:prstGeom>
        </p:spPr>
      </p:pic>
      <p:pic>
        <p:nvPicPr>
          <p:cNvPr id="12" name="Imag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8643" y="2692270"/>
            <a:ext cx="2160240" cy="2883920"/>
          </a:xfrm>
          <a:prstGeom prst="rect">
            <a:avLst/>
          </a:prstGeom>
        </p:spPr>
      </p:pic>
    </p:spTree>
    <p:extLst>
      <p:ext uri="{BB962C8B-B14F-4D97-AF65-F5344CB8AC3E}">
        <p14:creationId xmlns:p14="http://schemas.microsoft.com/office/powerpoint/2010/main" val="97591217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1+#ppt_w/2"/>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40" y="10882"/>
            <a:ext cx="9196080" cy="6863447"/>
          </a:xfrm>
          <a:prstGeom prst="rect">
            <a:avLst/>
          </a:prstGeom>
        </p:spPr>
      </p:pic>
    </p:spTree>
    <p:extLst>
      <p:ext uri="{BB962C8B-B14F-4D97-AF65-F5344CB8AC3E}">
        <p14:creationId xmlns:p14="http://schemas.microsoft.com/office/powerpoint/2010/main" val="3950572613"/>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Espace réservé du contenu 15"/>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5652120" y="439590"/>
            <a:ext cx="2601986" cy="3421458"/>
          </a:xfrm>
        </p:spPr>
      </p:pic>
      <p:pic>
        <p:nvPicPr>
          <p:cNvPr id="18" name="Image 17"/>
          <p:cNvPicPr>
            <a:picLocks noChangeAspect="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809719" y="439590"/>
            <a:ext cx="2802457" cy="3312369"/>
          </a:xfrm>
          <a:prstGeom prst="rect">
            <a:avLst/>
          </a:prstGeom>
        </p:spPr>
      </p:pic>
      <p:sp>
        <p:nvSpPr>
          <p:cNvPr id="3" name="Espace réservé du pied de page 2"/>
          <p:cNvSpPr>
            <a:spLocks noGrp="1"/>
          </p:cNvSpPr>
          <p:nvPr>
            <p:ph type="ftr" sz="quarter" idx="11"/>
          </p:nvPr>
        </p:nvSpPr>
        <p:spPr>
          <a:xfrm>
            <a:off x="611560" y="6183343"/>
            <a:ext cx="7992888" cy="365125"/>
          </a:xfrm>
        </p:spPr>
        <p:txBody>
          <a:bodyPr/>
          <a:lstStyle/>
          <a:p>
            <a:r>
              <a:rPr lang="en-US" sz="1600" dirty="0" err="1" smtClean="0">
                <a:solidFill>
                  <a:srgbClr val="FFFF00"/>
                </a:solidFill>
                <a:latin typeface="Times New Roman" panose="02020603050405020304" pitchFamily="18" charset="0"/>
                <a:cs typeface="Times New Roman" panose="02020603050405020304" pitchFamily="18" charset="0"/>
              </a:rPr>
              <a:t>Musique</a:t>
            </a:r>
            <a:r>
              <a:rPr lang="en-US" sz="1600" dirty="0" smtClean="0">
                <a:solidFill>
                  <a:srgbClr val="FFFF00"/>
                </a:solidFill>
                <a:latin typeface="Times New Roman" panose="02020603050405020304" pitchFamily="18" charset="0"/>
                <a:cs typeface="Times New Roman" panose="02020603050405020304" pitchFamily="18" charset="0"/>
              </a:rPr>
              <a:t>  </a:t>
            </a:r>
            <a:r>
              <a:rPr lang="en-US" sz="1600" dirty="0">
                <a:solidFill>
                  <a:srgbClr val="FFFF00"/>
                </a:solidFill>
                <a:latin typeface="Times New Roman" panose="02020603050405020304" pitchFamily="18" charset="0"/>
                <a:cs typeface="Times New Roman" panose="02020603050405020304" pitchFamily="18" charset="0"/>
              </a:rPr>
              <a:t>« Nikos </a:t>
            </a:r>
            <a:r>
              <a:rPr lang="en-US" sz="1600" dirty="0" err="1">
                <a:solidFill>
                  <a:srgbClr val="FFFF00"/>
                </a:solidFill>
                <a:latin typeface="Times New Roman" panose="02020603050405020304" pitchFamily="18" charset="0"/>
                <a:cs typeface="Times New Roman" panose="02020603050405020304" pitchFamily="18" charset="0"/>
              </a:rPr>
              <a:t>Ignatiadis</a:t>
            </a:r>
            <a:r>
              <a:rPr lang="en-US" sz="1600" dirty="0">
                <a:solidFill>
                  <a:srgbClr val="FFFF00"/>
                </a:solidFill>
                <a:latin typeface="Times New Roman" panose="02020603050405020304" pitchFamily="18" charset="0"/>
                <a:cs typeface="Times New Roman" panose="02020603050405020304" pitchFamily="18" charset="0"/>
              </a:rPr>
              <a:t> - Flight To </a:t>
            </a:r>
            <a:r>
              <a:rPr lang="en-US" sz="1600" dirty="0" smtClean="0">
                <a:solidFill>
                  <a:srgbClr val="FFFF00"/>
                </a:solidFill>
                <a:latin typeface="Times New Roman" panose="02020603050405020304" pitchFamily="18" charset="0"/>
                <a:cs typeface="Times New Roman" panose="02020603050405020304" pitchFamily="18" charset="0"/>
              </a:rPr>
              <a:t>Rhodes »  ---  </a:t>
            </a:r>
            <a:r>
              <a:rPr lang="fr-FR" sz="1600" dirty="0" smtClean="0">
                <a:solidFill>
                  <a:srgbClr val="FFFF00"/>
                </a:solidFill>
                <a:latin typeface="Times New Roman" panose="02020603050405020304" pitchFamily="18" charset="0"/>
                <a:cs typeface="Times New Roman" panose="02020603050405020304" pitchFamily="18" charset="0"/>
              </a:rPr>
              <a:t>Images </a:t>
            </a:r>
            <a:r>
              <a:rPr lang="fr-FR" sz="1600" dirty="0">
                <a:solidFill>
                  <a:srgbClr val="FFFF00"/>
                </a:solidFill>
                <a:latin typeface="Times New Roman" panose="02020603050405020304" pitchFamily="18" charset="0"/>
                <a:cs typeface="Times New Roman" panose="02020603050405020304" pitchFamily="18" charset="0"/>
              </a:rPr>
              <a:t>et son Internet </a:t>
            </a:r>
            <a:r>
              <a:rPr lang="fr-FR" sz="1600">
                <a:solidFill>
                  <a:srgbClr val="FFFF00"/>
                </a:solidFill>
                <a:latin typeface="Times New Roman" panose="02020603050405020304" pitchFamily="18" charset="0"/>
                <a:cs typeface="Times New Roman" panose="02020603050405020304" pitchFamily="18" charset="0"/>
              </a:rPr>
              <a:t>- </a:t>
            </a:r>
            <a:r>
              <a:rPr lang="fr-FR" sz="1600">
                <a:solidFill>
                  <a:srgbClr val="FFFF00"/>
                </a:solidFill>
                <a:latin typeface="Times New Roman" panose="02020603050405020304" pitchFamily="18" charset="0"/>
                <a:cs typeface="Times New Roman" panose="02020603050405020304" pitchFamily="18" charset="0"/>
              </a:rPr>
              <a:t>j</a:t>
            </a:r>
            <a:r>
              <a:rPr lang="fr-FR" sz="1600" smtClean="0">
                <a:solidFill>
                  <a:srgbClr val="FFFF00"/>
                </a:solidFill>
                <a:latin typeface="Times New Roman" panose="02020603050405020304" pitchFamily="18" charset="0"/>
                <a:cs typeface="Times New Roman" panose="02020603050405020304" pitchFamily="18" charset="0"/>
              </a:rPr>
              <a:t>uillet </a:t>
            </a:r>
            <a:r>
              <a:rPr lang="fr-FR" sz="1600" dirty="0">
                <a:solidFill>
                  <a:srgbClr val="FFFF00"/>
                </a:solidFill>
                <a:latin typeface="Times New Roman" panose="02020603050405020304" pitchFamily="18" charset="0"/>
                <a:cs typeface="Times New Roman" panose="02020603050405020304" pitchFamily="18" charset="0"/>
              </a:rPr>
              <a:t>2016</a:t>
            </a:r>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5954" y="1807843"/>
            <a:ext cx="1520083" cy="833250"/>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35695" y="4190737"/>
            <a:ext cx="5256585" cy="1594498"/>
          </a:xfrm>
          <a:prstGeom prst="rect">
            <a:avLst/>
          </a:prstGeom>
        </p:spPr>
      </p:pic>
    </p:spTree>
    <p:extLst>
      <p:ext uri="{BB962C8B-B14F-4D97-AF65-F5344CB8AC3E}">
        <p14:creationId xmlns:p14="http://schemas.microsoft.com/office/powerpoint/2010/main" val="114358509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31"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style.rotation</p:attrName>
                                        </p:attrNameLst>
                                      </p:cBhvr>
                                      <p:tavLst>
                                        <p:tav tm="0">
                                          <p:val>
                                            <p:fltVal val="90"/>
                                          </p:val>
                                        </p:tav>
                                        <p:tav tm="100000">
                                          <p:val>
                                            <p:fltVal val="0"/>
                                          </p:val>
                                        </p:tav>
                                      </p:tavLst>
                                    </p:anim>
                                    <p:animEffect transition="in" filter="fade">
                                      <p:cBhvr>
                                        <p:cTn id="20" dur="1000"/>
                                        <p:tgtEl>
                                          <p:spTgt spid="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 fill="hold"/>
                                        <p:tgtEl>
                                          <p:spTgt spid="3"/>
                                        </p:tgtEl>
                                        <p:attrNameLst>
                                          <p:attrName>ppt_w</p:attrName>
                                        </p:attrNameLst>
                                      </p:cBhvr>
                                      <p:tavLst>
                                        <p:tav tm="0">
                                          <p:val>
                                            <p:fltVal val="0"/>
                                          </p:val>
                                        </p:tav>
                                        <p:tav tm="100000">
                                          <p:val>
                                            <p:strVal val="#ppt_w"/>
                                          </p:val>
                                        </p:tav>
                                      </p:tavLst>
                                    </p:anim>
                                    <p:anim calcmode="lin" valueType="num">
                                      <p:cBhvr>
                                        <p:cTn id="24" dur="10" fill="hold"/>
                                        <p:tgtEl>
                                          <p:spTgt spid="3"/>
                                        </p:tgtEl>
                                        <p:attrNameLst>
                                          <p:attrName>ppt_h</p:attrName>
                                        </p:attrNameLst>
                                      </p:cBhvr>
                                      <p:tavLst>
                                        <p:tav tm="0">
                                          <p:val>
                                            <p:fltVal val="0"/>
                                          </p:val>
                                        </p:tav>
                                        <p:tav tm="100000">
                                          <p:val>
                                            <p:strVal val="#ppt_h"/>
                                          </p:val>
                                        </p:tav>
                                      </p:tavLst>
                                    </p:anim>
                                    <p:animEffect transition="in" filter="fade">
                                      <p:cBhvr>
                                        <p:cTn id="25" dur="10"/>
                                        <p:tgtEl>
                                          <p:spTgt spid="3"/>
                                        </p:tgtEl>
                                      </p:cBhvr>
                                    </p:animEffect>
                                  </p:childTnLst>
                                </p:cTn>
                              </p:par>
                            </p:childTnLst>
                          </p:cTn>
                        </p:par>
                        <p:par>
                          <p:cTn id="26" fill="hold">
                            <p:stCondLst>
                              <p:cond delay="2000"/>
                            </p:stCondLst>
                            <p:childTnLst>
                              <p:par>
                                <p:cTn id="27" presetID="8" presetClass="emph" presetSubtype="0" accel="10000" fill="hold" nodeType="afterEffect">
                                  <p:stCondLst>
                                    <p:cond delay="0"/>
                                  </p:stCondLst>
                                  <p:childTnLst>
                                    <p:animRot by="21600000">
                                      <p:cBhvr>
                                        <p:cTn id="28"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Chut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Chut 1</Template>
  <TotalTime>6</TotalTime>
  <Words>835</Words>
  <Application>Microsoft Office PowerPoint</Application>
  <PresentationFormat>Affichage à l'écran (4:3)</PresentationFormat>
  <Paragraphs>40</Paragraphs>
  <Slides>29</Slides>
  <Notes>0</Notes>
  <HiddenSlides>0</HiddenSlides>
  <MMClips>1</MMClips>
  <ScaleCrop>false</ScaleCrop>
  <HeadingPairs>
    <vt:vector size="4" baseType="variant">
      <vt:variant>
        <vt:lpstr>Thème</vt:lpstr>
      </vt:variant>
      <vt:variant>
        <vt:i4>1</vt:i4>
      </vt:variant>
      <vt:variant>
        <vt:lpstr>Titres des diapositives</vt:lpstr>
      </vt:variant>
      <vt:variant>
        <vt:i4>29</vt:i4>
      </vt:variant>
    </vt:vector>
  </HeadingPairs>
  <TitlesOfParts>
    <vt:vector size="30" baseType="lpstr">
      <vt:lpstr>Chut 1</vt:lpstr>
      <vt:lpstr>Présentation PowerPoint</vt:lpstr>
      <vt:lpstr>Gutenberg à Strasbourg</vt:lpstr>
      <vt:lpstr>Présentation PowerPoint</vt:lpstr>
      <vt:lpstr>Présentation PowerPoint</vt:lpstr>
      <vt:lpstr>Présentation PowerPoint</vt:lpstr>
      <vt:lpstr>Présentation PowerPoint</vt:lpstr>
      <vt:lpstr>Présentation PowerPoint</vt:lpstr>
      <vt:lpstr> Patrimoine mondial de l’Unesco,  Anvers, Belgique</vt:lpstr>
      <vt:lpstr>Présentation PowerPoint</vt:lpstr>
      <vt:lpstr>Présentation PowerPoint</vt:lpstr>
      <vt:lpstr>Présentation PowerPoint</vt:lpstr>
      <vt:lpstr>Cette presse à imprimer de la marque Heidelberg  est toujours en fonctionnement au musée de l'imprimerie</vt:lpstr>
      <vt:lpstr>Cette machine permet la création et la reproduction à de multiples exemplaires d'un tracé exécuté à l'encre ou au crayon sur une pierre calcaire</vt:lpstr>
      <vt:lpstr>Présentation PowerPoint</vt:lpstr>
      <vt:lpstr>Présentation PowerPoint</vt:lpstr>
      <vt:lpstr>France XIXe siècle Ce type de machine, inventée en 1862 par l'Américain G.P. Gordon a été fabriquée en des milliers d'exemplaires  du XIXe siècle au milieu du XXe siècle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Des cartes à collectionner représentant des allégories des journaux Le Gaulois, La Lanterne, La République française, Le Rappel, Le Figaro et Le Petit Parisien, imprimées un an après la loi de 1881 établissant la liberté de la presse, ces petites cartes à collectionner symbolisant les principaux journaux du moment sont le signe de la déjà grande popularité de la presse, s’intègrent dans le quotidien et le paysage visuel des Français, du bourgeois à l’artisan</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premières presses à imprimer</dc:title>
  <dc:creator>Rita</dc:creator>
  <cp:lastModifiedBy>Rita</cp:lastModifiedBy>
  <cp:revision>1</cp:revision>
  <dcterms:created xsi:type="dcterms:W3CDTF">2016-06-30T19:07:53Z</dcterms:created>
  <dcterms:modified xsi:type="dcterms:W3CDTF">2016-06-30T19:14:02Z</dcterms:modified>
</cp:coreProperties>
</file>