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70" r:id="rId4"/>
    <p:sldId id="273" r:id="rId5"/>
    <p:sldId id="267" r:id="rId6"/>
    <p:sldId id="274" r:id="rId7"/>
    <p:sldId id="281" r:id="rId8"/>
    <p:sldId id="275" r:id="rId9"/>
    <p:sldId id="276" r:id="rId10"/>
    <p:sldId id="277" r:id="rId11"/>
    <p:sldId id="278" r:id="rId12"/>
    <p:sldId id="280" r:id="rId13"/>
    <p:sldId id="284" r:id="rId14"/>
    <p:sldId id="293" r:id="rId15"/>
    <p:sldId id="287" r:id="rId16"/>
    <p:sldId id="289" r:id="rId17"/>
    <p:sldId id="288" r:id="rId18"/>
    <p:sldId id="295" r:id="rId19"/>
    <p:sldId id="296" r:id="rId20"/>
    <p:sldId id="294" r:id="rId21"/>
  </p:sldIdLst>
  <p:sldSz cx="9144000" cy="6858000" type="screen4x3"/>
  <p:notesSz cx="6858000" cy="9144000"/>
  <p:defaultTextStyle>
    <a:defPPr>
      <a:defRPr lang="es-U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HjqyVsra7Qx5pmRAkYgvWw==" hashData="5eJJj1I06SL1g4eeORLcYBWF5r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EA8A9"/>
    <a:srgbClr val="837B7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6" d="100"/>
          <a:sy n="106" d="100"/>
        </p:scale>
        <p:origin x="-166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UY"/>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UY"/>
          </a:p>
        </p:txBody>
      </p:sp>
      <p:sp>
        <p:nvSpPr>
          <p:cNvPr id="4" name="3 Marcador de fecha"/>
          <p:cNvSpPr>
            <a:spLocks noGrp="1"/>
          </p:cNvSpPr>
          <p:nvPr>
            <p:ph type="dt" sz="half" idx="10"/>
          </p:nvPr>
        </p:nvSpPr>
        <p:spPr/>
        <p:txBody>
          <a:bodyPr/>
          <a:lstStyle/>
          <a:p>
            <a:fld id="{1E3CFB4D-3977-4B25-ACC1-9C37643A29DE}" type="datetimeFigureOut">
              <a:rPr lang="es-UY" smtClean="0"/>
              <a:pPr/>
              <a:t>14/6/2016</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E28BC972-3FC8-4A48-999F-8121697703B2}" type="slidenum">
              <a:rPr lang="es-UY" smtClean="0"/>
              <a:pPr/>
              <a:t>‹Nº›</a:t>
            </a:fld>
            <a:endParaRPr lang="es-UY"/>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p>
            <a:fld id="{1E3CFB4D-3977-4B25-ACC1-9C37643A29DE}" type="datetimeFigureOut">
              <a:rPr lang="es-UY" smtClean="0"/>
              <a:pPr/>
              <a:t>14/6/2016</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E28BC972-3FC8-4A48-999F-8121697703B2}" type="slidenum">
              <a:rPr lang="es-UY" smtClean="0"/>
              <a:pPr/>
              <a:t>‹Nº›</a:t>
            </a:fld>
            <a:endParaRPr lang="es-UY"/>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UY"/>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E3CFB4D-3977-4B25-ACC1-9C37643A29DE}" type="datetimeFigureOut">
              <a:rPr lang="es-UY" smtClean="0"/>
              <a:pPr/>
              <a:t>14/6/2016</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E28BC972-3FC8-4A48-999F-8121697703B2}" type="slidenum">
              <a:rPr lang="es-UY" smtClean="0"/>
              <a:pPr/>
              <a:t>‹Nº›</a:t>
            </a:fld>
            <a:endParaRPr lang="es-UY"/>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5" name="4 Marcador de fecha"/>
          <p:cNvSpPr>
            <a:spLocks noGrp="1"/>
          </p:cNvSpPr>
          <p:nvPr>
            <p:ph type="dt" sz="half" idx="10"/>
          </p:nvPr>
        </p:nvSpPr>
        <p:spPr/>
        <p:txBody>
          <a:bodyPr/>
          <a:lstStyle/>
          <a:p>
            <a:fld id="{1E3CFB4D-3977-4B25-ACC1-9C37643A29DE}" type="datetimeFigureOut">
              <a:rPr lang="es-UY" smtClean="0"/>
              <a:pPr/>
              <a:t>14/6/2016</a:t>
            </a:fld>
            <a:endParaRPr lang="es-UY"/>
          </a:p>
        </p:txBody>
      </p:sp>
      <p:sp>
        <p:nvSpPr>
          <p:cNvPr id="6" name="5 Marcador de pie de página"/>
          <p:cNvSpPr>
            <a:spLocks noGrp="1"/>
          </p:cNvSpPr>
          <p:nvPr>
            <p:ph type="ftr" sz="quarter" idx="11"/>
          </p:nvPr>
        </p:nvSpPr>
        <p:spPr/>
        <p:txBody>
          <a:bodyPr/>
          <a:lstStyle/>
          <a:p>
            <a:endParaRPr lang="es-UY"/>
          </a:p>
        </p:txBody>
      </p:sp>
      <p:sp>
        <p:nvSpPr>
          <p:cNvPr id="7" name="6 Marcador de número de diapositiva"/>
          <p:cNvSpPr>
            <a:spLocks noGrp="1"/>
          </p:cNvSpPr>
          <p:nvPr>
            <p:ph type="sldNum" sz="quarter" idx="12"/>
          </p:nvPr>
        </p:nvSpPr>
        <p:spPr/>
        <p:txBody>
          <a:bodyPr/>
          <a:lstStyle/>
          <a:p>
            <a:fld id="{E28BC972-3FC8-4A48-999F-8121697703B2}" type="slidenum">
              <a:rPr lang="es-UY" smtClean="0"/>
              <a:pPr/>
              <a:t>‹Nº›</a:t>
            </a:fld>
            <a:endParaRPr lang="es-UY"/>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UY"/>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7" name="6 Marcador de fecha"/>
          <p:cNvSpPr>
            <a:spLocks noGrp="1"/>
          </p:cNvSpPr>
          <p:nvPr>
            <p:ph type="dt" sz="half" idx="10"/>
          </p:nvPr>
        </p:nvSpPr>
        <p:spPr/>
        <p:txBody>
          <a:bodyPr/>
          <a:lstStyle/>
          <a:p>
            <a:fld id="{1E3CFB4D-3977-4B25-ACC1-9C37643A29DE}" type="datetimeFigureOut">
              <a:rPr lang="es-UY" smtClean="0"/>
              <a:pPr/>
              <a:t>14/6/2016</a:t>
            </a:fld>
            <a:endParaRPr lang="es-UY"/>
          </a:p>
        </p:txBody>
      </p:sp>
      <p:sp>
        <p:nvSpPr>
          <p:cNvPr id="8" name="7 Marcador de pie de página"/>
          <p:cNvSpPr>
            <a:spLocks noGrp="1"/>
          </p:cNvSpPr>
          <p:nvPr>
            <p:ph type="ftr" sz="quarter" idx="11"/>
          </p:nvPr>
        </p:nvSpPr>
        <p:spPr/>
        <p:txBody>
          <a:bodyPr/>
          <a:lstStyle/>
          <a:p>
            <a:endParaRPr lang="es-UY"/>
          </a:p>
        </p:txBody>
      </p:sp>
      <p:sp>
        <p:nvSpPr>
          <p:cNvPr id="9" name="8 Marcador de número de diapositiva"/>
          <p:cNvSpPr>
            <a:spLocks noGrp="1"/>
          </p:cNvSpPr>
          <p:nvPr>
            <p:ph type="sldNum" sz="quarter" idx="12"/>
          </p:nvPr>
        </p:nvSpPr>
        <p:spPr/>
        <p:txBody>
          <a:bodyPr/>
          <a:lstStyle/>
          <a:p>
            <a:fld id="{E28BC972-3FC8-4A48-999F-8121697703B2}" type="slidenum">
              <a:rPr lang="es-UY" smtClean="0"/>
              <a:pPr/>
              <a:t>‹Nº›</a:t>
            </a:fld>
            <a:endParaRPr lang="es-UY"/>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fecha"/>
          <p:cNvSpPr>
            <a:spLocks noGrp="1"/>
          </p:cNvSpPr>
          <p:nvPr>
            <p:ph type="dt" sz="half" idx="10"/>
          </p:nvPr>
        </p:nvSpPr>
        <p:spPr/>
        <p:txBody>
          <a:bodyPr/>
          <a:lstStyle/>
          <a:p>
            <a:fld id="{1E3CFB4D-3977-4B25-ACC1-9C37643A29DE}" type="datetimeFigureOut">
              <a:rPr lang="es-UY" smtClean="0"/>
              <a:pPr/>
              <a:t>14/6/2016</a:t>
            </a:fld>
            <a:endParaRPr lang="es-UY"/>
          </a:p>
        </p:txBody>
      </p:sp>
      <p:sp>
        <p:nvSpPr>
          <p:cNvPr id="4" name="3 Marcador de pie de página"/>
          <p:cNvSpPr>
            <a:spLocks noGrp="1"/>
          </p:cNvSpPr>
          <p:nvPr>
            <p:ph type="ftr" sz="quarter" idx="11"/>
          </p:nvPr>
        </p:nvSpPr>
        <p:spPr/>
        <p:txBody>
          <a:bodyPr/>
          <a:lstStyle/>
          <a:p>
            <a:endParaRPr lang="es-UY"/>
          </a:p>
        </p:txBody>
      </p:sp>
      <p:sp>
        <p:nvSpPr>
          <p:cNvPr id="5" name="4 Marcador de número de diapositiva"/>
          <p:cNvSpPr>
            <a:spLocks noGrp="1"/>
          </p:cNvSpPr>
          <p:nvPr>
            <p:ph type="sldNum" sz="quarter" idx="12"/>
          </p:nvPr>
        </p:nvSpPr>
        <p:spPr/>
        <p:txBody>
          <a:bodyPr/>
          <a:lstStyle/>
          <a:p>
            <a:fld id="{E28BC972-3FC8-4A48-999F-8121697703B2}" type="slidenum">
              <a:rPr lang="es-UY" smtClean="0"/>
              <a:pPr/>
              <a:t>‹Nº›</a:t>
            </a:fld>
            <a:endParaRPr lang="es-UY"/>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E3CFB4D-3977-4B25-ACC1-9C37643A29DE}" type="datetimeFigureOut">
              <a:rPr lang="es-UY" smtClean="0"/>
              <a:pPr/>
              <a:t>14/6/2016</a:t>
            </a:fld>
            <a:endParaRPr lang="es-UY"/>
          </a:p>
        </p:txBody>
      </p:sp>
      <p:sp>
        <p:nvSpPr>
          <p:cNvPr id="3" name="2 Marcador de pie de página"/>
          <p:cNvSpPr>
            <a:spLocks noGrp="1"/>
          </p:cNvSpPr>
          <p:nvPr>
            <p:ph type="ftr" sz="quarter" idx="11"/>
          </p:nvPr>
        </p:nvSpPr>
        <p:spPr/>
        <p:txBody>
          <a:bodyPr/>
          <a:lstStyle/>
          <a:p>
            <a:endParaRPr lang="es-UY"/>
          </a:p>
        </p:txBody>
      </p:sp>
      <p:sp>
        <p:nvSpPr>
          <p:cNvPr id="4" name="3 Marcador de número de diapositiva"/>
          <p:cNvSpPr>
            <a:spLocks noGrp="1"/>
          </p:cNvSpPr>
          <p:nvPr>
            <p:ph type="sldNum" sz="quarter" idx="12"/>
          </p:nvPr>
        </p:nvSpPr>
        <p:spPr/>
        <p:txBody>
          <a:bodyPr/>
          <a:lstStyle/>
          <a:p>
            <a:fld id="{E28BC972-3FC8-4A48-999F-8121697703B2}" type="slidenum">
              <a:rPr lang="es-UY" smtClean="0"/>
              <a:pPr/>
              <a:t>‹Nº›</a:t>
            </a:fld>
            <a:endParaRPr lang="es-UY"/>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UY"/>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E3CFB4D-3977-4B25-ACC1-9C37643A29DE}" type="datetimeFigureOut">
              <a:rPr lang="es-UY" smtClean="0"/>
              <a:pPr/>
              <a:t>14/6/2016</a:t>
            </a:fld>
            <a:endParaRPr lang="es-UY"/>
          </a:p>
        </p:txBody>
      </p:sp>
      <p:sp>
        <p:nvSpPr>
          <p:cNvPr id="6" name="5 Marcador de pie de página"/>
          <p:cNvSpPr>
            <a:spLocks noGrp="1"/>
          </p:cNvSpPr>
          <p:nvPr>
            <p:ph type="ftr" sz="quarter" idx="11"/>
          </p:nvPr>
        </p:nvSpPr>
        <p:spPr/>
        <p:txBody>
          <a:bodyPr/>
          <a:lstStyle/>
          <a:p>
            <a:endParaRPr lang="es-UY"/>
          </a:p>
        </p:txBody>
      </p:sp>
      <p:sp>
        <p:nvSpPr>
          <p:cNvPr id="7" name="6 Marcador de número de diapositiva"/>
          <p:cNvSpPr>
            <a:spLocks noGrp="1"/>
          </p:cNvSpPr>
          <p:nvPr>
            <p:ph type="sldNum" sz="quarter" idx="12"/>
          </p:nvPr>
        </p:nvSpPr>
        <p:spPr/>
        <p:txBody>
          <a:bodyPr/>
          <a:lstStyle/>
          <a:p>
            <a:fld id="{E28BC972-3FC8-4A48-999F-8121697703B2}" type="slidenum">
              <a:rPr lang="es-UY" smtClean="0"/>
              <a:pPr/>
              <a:t>‹Nº›</a:t>
            </a:fld>
            <a:endParaRPr lang="es-UY"/>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UY"/>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UY"/>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E3CFB4D-3977-4B25-ACC1-9C37643A29DE}" type="datetimeFigureOut">
              <a:rPr lang="es-UY" smtClean="0"/>
              <a:pPr/>
              <a:t>14/6/2016</a:t>
            </a:fld>
            <a:endParaRPr lang="es-UY"/>
          </a:p>
        </p:txBody>
      </p:sp>
      <p:sp>
        <p:nvSpPr>
          <p:cNvPr id="6" name="5 Marcador de pie de página"/>
          <p:cNvSpPr>
            <a:spLocks noGrp="1"/>
          </p:cNvSpPr>
          <p:nvPr>
            <p:ph type="ftr" sz="quarter" idx="11"/>
          </p:nvPr>
        </p:nvSpPr>
        <p:spPr/>
        <p:txBody>
          <a:bodyPr/>
          <a:lstStyle/>
          <a:p>
            <a:endParaRPr lang="es-UY"/>
          </a:p>
        </p:txBody>
      </p:sp>
      <p:sp>
        <p:nvSpPr>
          <p:cNvPr id="7" name="6 Marcador de número de diapositiva"/>
          <p:cNvSpPr>
            <a:spLocks noGrp="1"/>
          </p:cNvSpPr>
          <p:nvPr>
            <p:ph type="sldNum" sz="quarter" idx="12"/>
          </p:nvPr>
        </p:nvSpPr>
        <p:spPr/>
        <p:txBody>
          <a:bodyPr/>
          <a:lstStyle/>
          <a:p>
            <a:fld id="{E28BC972-3FC8-4A48-999F-8121697703B2}" type="slidenum">
              <a:rPr lang="es-UY" smtClean="0"/>
              <a:pPr/>
              <a:t>‹Nº›</a:t>
            </a:fld>
            <a:endParaRPr lang="es-UY"/>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UY"/>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p>
            <a:fld id="{1E3CFB4D-3977-4B25-ACC1-9C37643A29DE}" type="datetimeFigureOut">
              <a:rPr lang="es-UY" smtClean="0"/>
              <a:pPr/>
              <a:t>14/6/2016</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E28BC972-3FC8-4A48-999F-8121697703B2}" type="slidenum">
              <a:rPr lang="es-UY" smtClean="0"/>
              <a:pPr/>
              <a:t>‹Nº›</a:t>
            </a:fld>
            <a:endParaRPr lang="es-UY"/>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UY"/>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10"/>
          </p:nvPr>
        </p:nvSpPr>
        <p:spPr/>
        <p:txBody>
          <a:bodyPr/>
          <a:lstStyle/>
          <a:p>
            <a:fld id="{1E3CFB4D-3977-4B25-ACC1-9C37643A29DE}" type="datetimeFigureOut">
              <a:rPr lang="es-UY" smtClean="0"/>
              <a:pPr/>
              <a:t>14/6/2016</a:t>
            </a:fld>
            <a:endParaRPr lang="es-UY"/>
          </a:p>
        </p:txBody>
      </p:sp>
      <p:sp>
        <p:nvSpPr>
          <p:cNvPr id="5" name="4 Marcador de pie de página"/>
          <p:cNvSpPr>
            <a:spLocks noGrp="1"/>
          </p:cNvSpPr>
          <p:nvPr>
            <p:ph type="ftr" sz="quarter" idx="11"/>
          </p:nvPr>
        </p:nvSpPr>
        <p:spPr/>
        <p:txBody>
          <a:bodyPr/>
          <a:lstStyle/>
          <a:p>
            <a:endParaRPr lang="es-UY"/>
          </a:p>
        </p:txBody>
      </p:sp>
      <p:sp>
        <p:nvSpPr>
          <p:cNvPr id="6" name="5 Marcador de número de diapositiva"/>
          <p:cNvSpPr>
            <a:spLocks noGrp="1"/>
          </p:cNvSpPr>
          <p:nvPr>
            <p:ph type="sldNum" sz="quarter" idx="12"/>
          </p:nvPr>
        </p:nvSpPr>
        <p:spPr/>
        <p:txBody>
          <a:bodyPr/>
          <a:lstStyle/>
          <a:p>
            <a:fld id="{E28BC972-3FC8-4A48-999F-8121697703B2}" type="slidenum">
              <a:rPr lang="es-UY" smtClean="0"/>
              <a:pPr/>
              <a:t>‹Nº›</a:t>
            </a:fld>
            <a:endParaRPr lang="es-UY"/>
          </a:p>
        </p:txBody>
      </p:sp>
    </p:spTree>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UY"/>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UY"/>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3CFB4D-3977-4B25-ACC1-9C37643A29DE}" type="datetimeFigureOut">
              <a:rPr lang="es-UY" smtClean="0"/>
              <a:pPr/>
              <a:t>14/6/2016</a:t>
            </a:fld>
            <a:endParaRPr lang="es-UY"/>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UY"/>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8BC972-3FC8-4A48-999F-8121697703B2}" type="slidenum">
              <a:rPr lang="es-UY" smtClean="0"/>
              <a:pPr/>
              <a:t>‹Nº›</a:t>
            </a:fld>
            <a:endParaRPr lang="es-UY"/>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UY"/>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media/audio1.wav"/><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image" Target="../media/image39.jpeg"/><Relationship Id="rId1" Type="http://schemas.openxmlformats.org/officeDocument/2006/relationships/slideLayout" Target="../slideLayouts/slideLayout7.xml"/><Relationship Id="rId6" Type="http://schemas.openxmlformats.org/officeDocument/2006/relationships/image" Target="../media/image43.jpeg"/><Relationship Id="rId5" Type="http://schemas.openxmlformats.org/officeDocument/2006/relationships/image" Target="../media/image42.jpeg"/><Relationship Id="rId10" Type="http://schemas.openxmlformats.org/officeDocument/2006/relationships/image" Target="../media/image47.jpeg"/><Relationship Id="rId4" Type="http://schemas.openxmlformats.org/officeDocument/2006/relationships/image" Target="../media/image41.jpeg"/><Relationship Id="rId9" Type="http://schemas.openxmlformats.org/officeDocument/2006/relationships/image" Target="../media/image46.jpeg"/></Relationships>
</file>

<file path=ppt/slides/_rels/slide20.xml.rels><?xml version="1.0" encoding="UTF-8" standalone="yes"?>
<Relationships xmlns="http://schemas.openxmlformats.org/package/2006/relationships"><Relationship Id="rId8" Type="http://schemas.openxmlformats.org/officeDocument/2006/relationships/hyperlink" Target="http://www.milesfrases.com/" TargetMode="External"/><Relationship Id="rId3" Type="http://schemas.openxmlformats.org/officeDocument/2006/relationships/hyperlink" Target="http://www.milespowerpoints.com/" TargetMode="External"/><Relationship Id="rId7" Type="http://schemas.openxmlformats.org/officeDocument/2006/relationships/hyperlink" Target="http://www.frasesfrases.es/" TargetMode="External"/><Relationship Id="rId2" Type="http://schemas.openxmlformats.org/officeDocument/2006/relationships/image" Target="../media/image48.jpeg"/><Relationship Id="rId1" Type="http://schemas.openxmlformats.org/officeDocument/2006/relationships/slideLayout" Target="../slideLayouts/slideLayout7.xml"/><Relationship Id="rId6" Type="http://schemas.openxmlformats.org/officeDocument/2006/relationships/image" Target="../media/image50.jpeg"/><Relationship Id="rId5" Type="http://schemas.openxmlformats.org/officeDocument/2006/relationships/hyperlink" Target="http://milespowerpoints.ourtoolbar.com/" TargetMode="External"/><Relationship Id="rId10" Type="http://schemas.openxmlformats.org/officeDocument/2006/relationships/hyperlink" Target="http://www.milespostales.com/" TargetMode="External"/><Relationship Id="rId4" Type="http://schemas.openxmlformats.org/officeDocument/2006/relationships/image" Target="../media/image49.png"/><Relationship Id="rId9" Type="http://schemas.openxmlformats.org/officeDocument/2006/relationships/hyperlink" Target="http://www.milesvideo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UY" dirty="0" smtClean="0"/>
              <a:t>Mi experiencia en Vietnam 5</a:t>
            </a:r>
            <a:endParaRPr lang="es-UY" dirty="0"/>
          </a:p>
        </p:txBody>
      </p:sp>
      <p:sp>
        <p:nvSpPr>
          <p:cNvPr id="3" name="2 Subtítulo"/>
          <p:cNvSpPr>
            <a:spLocks noGrp="1"/>
          </p:cNvSpPr>
          <p:nvPr>
            <p:ph type="subTitle" idx="1"/>
          </p:nvPr>
        </p:nvSpPr>
        <p:spPr/>
        <p:txBody>
          <a:bodyPr/>
          <a:lstStyle/>
          <a:p>
            <a:endParaRPr lang="es-UY"/>
          </a:p>
        </p:txBody>
      </p:sp>
      <p:pic>
        <p:nvPicPr>
          <p:cNvPr id="4" name="Vietnamese Dan Bau Music - YouTube.wav">
            <a:hlinkClick r:id="" action="ppaction://media"/>
          </p:cNvPr>
          <p:cNvPicPr>
            <a:picLocks noRot="1" noChangeAspect="1"/>
          </p:cNvPicPr>
          <p:nvPr>
            <a:wavAudioFile r:embed="rId1" name="Vietnamese Dan Bau Music - YouTube.wav"/>
          </p:nvPr>
        </p:nvPicPr>
        <p:blipFill>
          <a:blip r:embed="rId3" cstate="print"/>
          <a:stretch>
            <a:fillRect/>
          </a:stretch>
        </p:blipFill>
        <p:spPr>
          <a:xfrm>
            <a:off x="4419600" y="3276600"/>
            <a:ext cx="304800" cy="304800"/>
          </a:xfrm>
          <a:prstGeom prst="rect">
            <a:avLst/>
          </a:prstGeom>
        </p:spPr>
      </p:pic>
      <p:pic>
        <p:nvPicPr>
          <p:cNvPr id="8" name="7 Imagen" descr="Untitled-2.jpg"/>
          <p:cNvPicPr>
            <a:picLocks noChangeAspect="1"/>
          </p:cNvPicPr>
          <p:nvPr/>
        </p:nvPicPr>
        <p:blipFill>
          <a:blip r:embed="rId4" cstate="print"/>
          <a:stretch>
            <a:fillRect/>
          </a:stretch>
        </p:blipFill>
        <p:spPr>
          <a:xfrm>
            <a:off x="0" y="0"/>
            <a:ext cx="9144000" cy="6858000"/>
          </a:xfrm>
          <a:prstGeom prst="rect">
            <a:avLst/>
          </a:prstGeom>
        </p:spPr>
      </p:pic>
      <p:sp>
        <p:nvSpPr>
          <p:cNvPr id="9" name="8 Rectángulo"/>
          <p:cNvSpPr/>
          <p:nvPr/>
        </p:nvSpPr>
        <p:spPr>
          <a:xfrm>
            <a:off x="0" y="0"/>
            <a:ext cx="4860032" cy="1938992"/>
          </a:xfrm>
          <a:prstGeom prst="rect">
            <a:avLst/>
          </a:prstGeom>
        </p:spPr>
        <p:txBody>
          <a:bodyPr wrap="square">
            <a:spAutoFit/>
            <a:scene3d>
              <a:camera prst="orthographicFront"/>
              <a:lightRig rig="threePt" dir="t"/>
            </a:scene3d>
            <a:sp3d extrusionH="57150" contourW="6350">
              <a:bevelT w="38100" h="38100"/>
            </a:sp3d>
          </a:bodyPr>
          <a:lstStyle/>
          <a:p>
            <a:pPr algn="ctr"/>
            <a:r>
              <a:rPr lang="es-UY" sz="4000" dirty="0" smtClean="0">
                <a:solidFill>
                  <a:srgbClr val="FF0000"/>
                </a:solidFill>
                <a:effectLst>
                  <a:innerShdw blurRad="63500" dist="50800" dir="10800000">
                    <a:prstClr val="black">
                      <a:alpha val="50000"/>
                    </a:prstClr>
                  </a:innerShdw>
                </a:effectLst>
                <a:latin typeface="Calligraphic" pitchFamily="2" charset="0"/>
              </a:rPr>
              <a:t>Mi experiencia en Vietnam</a:t>
            </a:r>
          </a:p>
          <a:p>
            <a:pPr algn="ctr"/>
            <a:r>
              <a:rPr lang="es-UY" sz="4000" dirty="0" smtClean="0">
                <a:solidFill>
                  <a:srgbClr val="FF0000"/>
                </a:solidFill>
                <a:effectLst>
                  <a:innerShdw blurRad="63500" dist="50800" dir="10800000">
                    <a:prstClr val="black">
                      <a:alpha val="50000"/>
                    </a:prstClr>
                  </a:innerShdw>
                </a:effectLst>
                <a:latin typeface="Calligraphic" pitchFamily="2" charset="0"/>
              </a:rPr>
              <a:t> </a:t>
            </a:r>
            <a:r>
              <a:rPr lang="es-UY" sz="2400" dirty="0" smtClean="0">
                <a:solidFill>
                  <a:srgbClr val="FF0000"/>
                </a:solidFill>
                <a:effectLst>
                  <a:innerShdw blurRad="63500" dist="50800" dir="10800000">
                    <a:prstClr val="black">
                      <a:alpha val="50000"/>
                    </a:prstClr>
                  </a:innerShdw>
                </a:effectLst>
                <a:latin typeface="Calligraphic" pitchFamily="2" charset="0"/>
              </a:rPr>
              <a:t>5ta parte</a:t>
            </a:r>
            <a:endParaRPr lang="es-UY" sz="2400" dirty="0">
              <a:solidFill>
                <a:srgbClr val="FF0000"/>
              </a:solidFill>
              <a:effectLst>
                <a:innerShdw blurRad="63500" dist="50800" dir="10800000">
                  <a:prstClr val="black">
                    <a:alpha val="50000"/>
                  </a:prstClr>
                </a:innerShdw>
              </a:effectLst>
              <a:latin typeface="Calligraphic" pitchFamily="2" charset="0"/>
            </a:endParaRPr>
          </a:p>
        </p:txBody>
      </p:sp>
      <p:sp>
        <p:nvSpPr>
          <p:cNvPr id="10" name="9 CuadroTexto"/>
          <p:cNvSpPr txBox="1"/>
          <p:nvPr/>
        </p:nvSpPr>
        <p:spPr>
          <a:xfrm>
            <a:off x="1187624" y="332656"/>
            <a:ext cx="2808312" cy="1107996"/>
          </a:xfrm>
          <a:prstGeom prst="rect">
            <a:avLst/>
          </a:prstGeom>
          <a:noFill/>
        </p:spPr>
        <p:txBody>
          <a:bodyPr wrap="square" rtlCol="0">
            <a:spAutoFit/>
            <a:scene3d>
              <a:camera prst="orthographicFront"/>
              <a:lightRig rig="threePt" dir="t"/>
            </a:scene3d>
            <a:sp3d extrusionH="57150" contourW="6350">
              <a:bevelT w="38100" h="38100"/>
            </a:sp3d>
          </a:bodyPr>
          <a:lstStyle/>
          <a:p>
            <a:r>
              <a:rPr lang="es-UY" sz="6600" dirty="0" err="1" smtClean="0">
                <a:solidFill>
                  <a:srgbClr val="FF0000"/>
                </a:solidFill>
                <a:latin typeface="Calligraphic" pitchFamily="2" charset="0"/>
              </a:rPr>
              <a:t>Hanoi</a:t>
            </a:r>
            <a:endParaRPr lang="es-UY" sz="6600" dirty="0">
              <a:solidFill>
                <a:srgbClr val="FF0000"/>
              </a:solidFill>
              <a:latin typeface="Calligraphic" pitchFamily="2" charset="0"/>
            </a:endParaRPr>
          </a:p>
        </p:txBody>
      </p:sp>
      <p:sp>
        <p:nvSpPr>
          <p:cNvPr id="11" name="10 Rectángulo"/>
          <p:cNvSpPr/>
          <p:nvPr/>
        </p:nvSpPr>
        <p:spPr>
          <a:xfrm>
            <a:off x="0" y="0"/>
            <a:ext cx="9144000" cy="1123384"/>
          </a:xfrm>
          <a:prstGeom prst="rect">
            <a:avLst/>
          </a:prstGeom>
        </p:spPr>
        <p:txBody>
          <a:bodyPr wrap="square">
            <a:spAutoFit/>
          </a:bodyPr>
          <a:lstStyle/>
          <a:p>
            <a:r>
              <a:rPr lang="es-UY" sz="1100" dirty="0" err="1" smtClean="0">
                <a:latin typeface="Arial Rounded MT Bold" pitchFamily="34" charset="0"/>
              </a:rPr>
              <a:t>Hanoi</a:t>
            </a:r>
            <a:r>
              <a:rPr lang="es-UY" sz="1100" dirty="0" smtClean="0">
                <a:latin typeface="Arial Rounded MT Bold" pitchFamily="34" charset="0"/>
              </a:rPr>
              <a:t> es la capital de Vietnam, situada al norte del país. Se trata de una de las ciudades más antiguas de Vietnam, con más de 1000 años de historia. </a:t>
            </a:r>
            <a:r>
              <a:rPr lang="es-UY" sz="1100" dirty="0" err="1" smtClean="0">
                <a:latin typeface="Arial Rounded MT Bold" pitchFamily="34" charset="0"/>
              </a:rPr>
              <a:t>Hanoi</a:t>
            </a:r>
            <a:r>
              <a:rPr lang="es-UY" sz="1100" dirty="0" smtClean="0">
                <a:latin typeface="Arial Rounded MT Bold" pitchFamily="34" charset="0"/>
              </a:rPr>
              <a:t> es muy compacta, y los lugares más interesantes de la ciudad para los turistas son todos relativamente cerca unos de otros, lo que hace que sea fácil de disfrutar de las mejores partes de la ciudad a pie. Cuando aterrizas en sus calles el caos y el ruido te envuelven. Coches, motos, bicicletas, carritos y miles de personas se te cruzan en tu camino y no sabes muy bien por donde ir. Las aceras están llenas de gente con sus puestos de comida, su mercancía a la venta, lo cual hace un poco difícil andar…pero sin lugar a dudas es una ciudad que no te deja indiferente</a:t>
            </a:r>
            <a:r>
              <a:rPr lang="es-UY" sz="1200" dirty="0" smtClean="0">
                <a:solidFill>
                  <a:schemeClr val="bg1"/>
                </a:solidFill>
                <a:latin typeface="Arial Rounded MT Bold" pitchFamily="34" charset="0"/>
              </a:rPr>
              <a:t>. </a:t>
            </a:r>
            <a:endParaRPr lang="es-UY" sz="1200" dirty="0">
              <a:solidFill>
                <a:schemeClr val="bg1"/>
              </a:solidFill>
              <a:latin typeface="Arial Rounded MT Bold"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 presetClass="exit" presetSubtype="4" fill="hold" grpId="0" nodeType="clickEffect">
                                  <p:stCondLst>
                                    <p:cond delay="0"/>
                                  </p:stCondLst>
                                  <p:childTnLst>
                                    <p:anim calcmode="lin" valueType="num">
                                      <p:cBhvr additive="base">
                                        <p:cTn id="10" dur="3000"/>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1" dur="3000"/>
                                        <p:tgtEl>
                                          <p:spTgt spid="9">
                                            <p:txEl>
                                              <p:pRg st="0" end="0"/>
                                            </p:txEl>
                                          </p:spTgt>
                                        </p:tgtEl>
                                        <p:attrNameLst>
                                          <p:attrName>ppt_y</p:attrName>
                                        </p:attrNameLst>
                                      </p:cBhvr>
                                      <p:tavLst>
                                        <p:tav tm="0">
                                          <p:val>
                                            <p:strVal val="ppt_y"/>
                                          </p:val>
                                        </p:tav>
                                        <p:tav tm="100000">
                                          <p:val>
                                            <p:strVal val="1+ppt_h/2"/>
                                          </p:val>
                                        </p:tav>
                                      </p:tavLst>
                                    </p:anim>
                                    <p:set>
                                      <p:cBhvr>
                                        <p:cTn id="12" dur="1" fill="hold">
                                          <p:stCondLst>
                                            <p:cond delay="2999"/>
                                          </p:stCondLst>
                                        </p:cTn>
                                        <p:tgtEl>
                                          <p:spTgt spid="9">
                                            <p:txEl>
                                              <p:pRg st="0" end="0"/>
                                            </p:txEl>
                                          </p:spTgt>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3000"/>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5" dur="3000"/>
                                        <p:tgtEl>
                                          <p:spTgt spid="9">
                                            <p:txEl>
                                              <p:pRg st="1" end="1"/>
                                            </p:txEl>
                                          </p:spTgt>
                                        </p:tgtEl>
                                        <p:attrNameLst>
                                          <p:attrName>ppt_y</p:attrName>
                                        </p:attrNameLst>
                                      </p:cBhvr>
                                      <p:tavLst>
                                        <p:tav tm="0">
                                          <p:val>
                                            <p:strVal val="ppt_y"/>
                                          </p:val>
                                        </p:tav>
                                        <p:tav tm="100000">
                                          <p:val>
                                            <p:strVal val="1+ppt_h/2"/>
                                          </p:val>
                                        </p:tav>
                                      </p:tavLst>
                                    </p:anim>
                                    <p:set>
                                      <p:cBhvr>
                                        <p:cTn id="16" dur="1" fill="hold">
                                          <p:stCondLst>
                                            <p:cond delay="2999"/>
                                          </p:stCondLst>
                                        </p:cTn>
                                        <p:tgtEl>
                                          <p:spTgt spid="9">
                                            <p:txEl>
                                              <p:pRg st="1" end="1"/>
                                            </p:txEl>
                                          </p:spTgt>
                                        </p:tgtEl>
                                        <p:attrNameLst>
                                          <p:attrName>style.visibility</p:attrName>
                                        </p:attrNameLst>
                                      </p:cBhvr>
                                      <p:to>
                                        <p:strVal val="hidden"/>
                                      </p:to>
                                    </p:set>
                                  </p:childTnLst>
                                </p:cTn>
                              </p:par>
                              <p:par>
                                <p:cTn id="17" presetID="2" presetClass="entr" presetSubtype="1" fill="hold" grpId="0" nodeType="with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 calcmode="lin" valueType="num">
                                      <p:cBhvr additive="base">
                                        <p:cTn id="19" dur="30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20" dur="3000" fill="hold"/>
                                        <p:tgtEl>
                                          <p:spTgt spid="10">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nodeType="clickEffect">
                                  <p:stCondLst>
                                    <p:cond delay="0"/>
                                  </p:stCondLst>
                                  <p:childTnLst>
                                    <p:anim calcmode="lin" valueType="num">
                                      <p:cBhvr additive="base">
                                        <p:cTn id="24" dur="3000"/>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25" dur="3000"/>
                                        <p:tgtEl>
                                          <p:spTgt spid="10">
                                            <p:txEl>
                                              <p:pRg st="0" end="0"/>
                                            </p:txEl>
                                          </p:spTgt>
                                        </p:tgtEl>
                                        <p:attrNameLst>
                                          <p:attrName>ppt_y</p:attrName>
                                        </p:attrNameLst>
                                      </p:cBhvr>
                                      <p:tavLst>
                                        <p:tav tm="0">
                                          <p:val>
                                            <p:strVal val="ppt_y"/>
                                          </p:val>
                                        </p:tav>
                                        <p:tav tm="100000">
                                          <p:val>
                                            <p:strVal val="1+ppt_h/2"/>
                                          </p:val>
                                        </p:tav>
                                      </p:tavLst>
                                    </p:anim>
                                    <p:set>
                                      <p:cBhvr>
                                        <p:cTn id="26" dur="1" fill="hold">
                                          <p:stCondLst>
                                            <p:cond delay="2999"/>
                                          </p:stCondLst>
                                        </p:cTn>
                                        <p:tgtEl>
                                          <p:spTgt spid="10">
                                            <p:txEl>
                                              <p:pRg st="0" end="0"/>
                                            </p:txEl>
                                          </p:spTgt>
                                        </p:tgtEl>
                                        <p:attrNameLst>
                                          <p:attrName>style.visibility</p:attrName>
                                        </p:attrNameLst>
                                      </p:cBhvr>
                                      <p:to>
                                        <p:strVal val="hidden"/>
                                      </p:to>
                                    </p:set>
                                  </p:childTnLst>
                                </p:cTn>
                              </p:par>
                              <p:par>
                                <p:cTn id="27" presetID="10"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0" repeatCount="indefinite" fill="hold" display="0">
                  <p:stCondLst>
                    <p:cond delay="indefinite"/>
                  </p:stCondLst>
                  <p:endCondLst>
                    <p:cond evt="onPrev" delay="0">
                      <p:tgtEl>
                        <p:sldTgt/>
                      </p:tgtEl>
                    </p:cond>
                    <p:cond evt="onStopAudio" delay="0">
                      <p:tgtEl>
                        <p:sldTgt/>
                      </p:tgtEl>
                    </p:cond>
                  </p:endCondLst>
                </p:cTn>
                <p:tgtEl>
                  <p:spTgt spid="4"/>
                </p:tgtEl>
              </p:cMediaNode>
            </p:audio>
          </p:childTnLst>
        </p:cTn>
      </p:par>
    </p:tnLst>
    <p:bldLst>
      <p:bldP spid="9" grpId="0" build="allAtOnce"/>
      <p:bldP spid="10" grpId="0" build="allAtOnce"/>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22.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Untitled-20.jpg"/>
          <p:cNvPicPr>
            <a:picLocks noChangeAspect="1"/>
          </p:cNvPicPr>
          <p:nvPr/>
        </p:nvPicPr>
        <p:blipFill>
          <a:blip r:embed="rId3" cstate="print"/>
          <a:stretch>
            <a:fillRect/>
          </a:stretch>
        </p:blipFill>
        <p:spPr>
          <a:xfrm>
            <a:off x="0" y="0"/>
            <a:ext cx="9144000" cy="6858000"/>
          </a:xfrm>
          <a:prstGeom prst="rect">
            <a:avLst/>
          </a:prstGeom>
        </p:spPr>
      </p:pic>
      <p:sp>
        <p:nvSpPr>
          <p:cNvPr id="4" name="3 Rectángulo"/>
          <p:cNvSpPr/>
          <p:nvPr/>
        </p:nvSpPr>
        <p:spPr>
          <a:xfrm>
            <a:off x="5076056" y="5445224"/>
            <a:ext cx="3851920" cy="1015663"/>
          </a:xfrm>
          <a:prstGeom prst="rect">
            <a:avLst/>
          </a:prstGeom>
        </p:spPr>
        <p:txBody>
          <a:bodyPr wrap="square">
            <a:spAutoFit/>
          </a:bodyPr>
          <a:lstStyle/>
          <a:p>
            <a:r>
              <a:rPr lang="es-UY" sz="1200" dirty="0" smtClean="0">
                <a:latin typeface="Arial Rounded MT Bold" pitchFamily="34" charset="0"/>
              </a:rPr>
              <a:t>El lago </a:t>
            </a:r>
            <a:r>
              <a:rPr lang="es-UY" sz="1200" dirty="0" err="1" smtClean="0">
                <a:latin typeface="Arial Rounded MT Bold" pitchFamily="34" charset="0"/>
              </a:rPr>
              <a:t>Hoan</a:t>
            </a:r>
            <a:r>
              <a:rPr lang="es-UY" sz="1200" dirty="0" smtClean="0">
                <a:latin typeface="Arial Rounded MT Bold" pitchFamily="34" charset="0"/>
              </a:rPr>
              <a:t> </a:t>
            </a:r>
            <a:r>
              <a:rPr lang="es-UY" sz="1200" dirty="0" err="1" smtClean="0">
                <a:latin typeface="Arial Rounded MT Bold" pitchFamily="34" charset="0"/>
              </a:rPr>
              <a:t>Kiem</a:t>
            </a:r>
            <a:r>
              <a:rPr lang="es-UY" sz="1200" dirty="0" smtClean="0">
                <a:latin typeface="Arial Rounded MT Bold" pitchFamily="34" charset="0"/>
              </a:rPr>
              <a:t> es el punto focal del centro de </a:t>
            </a:r>
            <a:r>
              <a:rPr lang="es-UY" sz="1200" dirty="0" err="1" smtClean="0">
                <a:latin typeface="Arial Rounded MT Bold" pitchFamily="34" charset="0"/>
              </a:rPr>
              <a:t>Hanoi</a:t>
            </a:r>
            <a:r>
              <a:rPr lang="es-UY" sz="1200" dirty="0" smtClean="0">
                <a:latin typeface="Arial Rounded MT Bold" pitchFamily="34" charset="0"/>
              </a:rPr>
              <a:t>, un oasis verde con muchas leyendas. En el interior del lago, en el único islote que posee, se encuentra la Torre Tortuga una pequeña construcción con forma de torre. </a:t>
            </a:r>
            <a:endParaRPr lang="es-UY" sz="1200" dirty="0">
              <a:latin typeface="Arial Rounded MT Bold" pitchFamily="34" charset="0"/>
            </a:endParaRPr>
          </a:p>
        </p:txBody>
      </p:sp>
    </p:spTree>
  </p:cSld>
  <p:clrMapOvr>
    <a:masterClrMapping/>
  </p:clrMapOvr>
  <p:transition spd="slow">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ppt_x"/>
                                          </p:val>
                                        </p:tav>
                                      </p:tavLst>
                                    </p:anim>
                                    <p:anim calcmode="lin" valueType="num">
                                      <p:cBhvr additive="base">
                                        <p:cTn id="7" dur="3000"/>
                                        <p:tgtEl>
                                          <p:spTgt spid="3"/>
                                        </p:tgtEl>
                                        <p:attrNameLst>
                                          <p:attrName>ppt_y</p:attrName>
                                        </p:attrNameLst>
                                      </p:cBhvr>
                                      <p:tavLst>
                                        <p:tav tm="0">
                                          <p:val>
                                            <p:strVal val="ppt_y"/>
                                          </p:val>
                                        </p:tav>
                                        <p:tav tm="100000">
                                          <p:val>
                                            <p:strVal val="1+ppt_h/2"/>
                                          </p:val>
                                        </p:tav>
                                      </p:tavLst>
                                    </p:anim>
                                    <p:set>
                                      <p:cBhvr>
                                        <p:cTn id="8" dur="1" fill="hold">
                                          <p:stCondLst>
                                            <p:cond delay="2999"/>
                                          </p:stCondLst>
                                        </p:cTn>
                                        <p:tgtEl>
                                          <p:spTgt spid="3"/>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10" presetClass="exit" presetSubtype="0" fill="hold" grpId="0" nodeType="withEffect">
                                  <p:stCondLst>
                                    <p:cond delay="0"/>
                                  </p:stCondLst>
                                  <p:childTnLst>
                                    <p:animEffect transition="out" filter="fade">
                                      <p:cBhvr>
                                        <p:cTn id="13" dur="2000"/>
                                        <p:tgtEl>
                                          <p:spTgt spid="4"/>
                                        </p:tgtEl>
                                      </p:cBhvr>
                                    </p:animEffect>
                                    <p:set>
                                      <p:cBhvr>
                                        <p:cTn id="14"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Untitled-21.jpg"/>
          <p:cNvPicPr>
            <a:picLocks noChangeAspect="1"/>
          </p:cNvPicPr>
          <p:nvPr/>
        </p:nvPicPr>
        <p:blipFill>
          <a:blip r:embed="rId2" cstate="print"/>
          <a:stretch>
            <a:fillRect/>
          </a:stretch>
        </p:blipFill>
        <p:spPr>
          <a:xfrm>
            <a:off x="0" y="0"/>
            <a:ext cx="9144000" cy="6858000"/>
          </a:xfrm>
          <a:prstGeom prst="rect">
            <a:avLst/>
          </a:prstGeom>
        </p:spPr>
      </p:pic>
      <p:sp>
        <p:nvSpPr>
          <p:cNvPr id="6" name="5 Rectángulo"/>
          <p:cNvSpPr/>
          <p:nvPr/>
        </p:nvSpPr>
        <p:spPr>
          <a:xfrm>
            <a:off x="4644008" y="0"/>
            <a:ext cx="2952328" cy="1015663"/>
          </a:xfrm>
          <a:prstGeom prst="rect">
            <a:avLst/>
          </a:prstGeom>
        </p:spPr>
        <p:txBody>
          <a:bodyPr wrap="square">
            <a:spAutoFit/>
          </a:bodyPr>
          <a:lstStyle/>
          <a:p>
            <a:r>
              <a:rPr lang="es-UY" sz="1200" dirty="0" smtClean="0">
                <a:latin typeface="Arial Rounded MT Bold" pitchFamily="34" charset="0"/>
              </a:rPr>
              <a:t>En la orilla del lago hay una pagoda que para acceder a ella  hay que cruzar un puente de madera de color rojo, el puente se llama </a:t>
            </a:r>
            <a:r>
              <a:rPr lang="es-UY" sz="1200" dirty="0" err="1" smtClean="0">
                <a:latin typeface="Arial Rounded MT Bold" pitchFamily="34" charset="0"/>
              </a:rPr>
              <a:t>Húc</a:t>
            </a:r>
            <a:r>
              <a:rPr lang="es-UY" sz="1200" dirty="0" smtClean="0">
                <a:latin typeface="Arial Rounded MT Bold" pitchFamily="34" charset="0"/>
              </a:rPr>
              <a:t>.</a:t>
            </a:r>
          </a:p>
          <a:p>
            <a:endParaRPr lang="es-UY" sz="1200" dirty="0">
              <a:latin typeface="Arial Rounded MT Bold" pitchFamily="34" charset="0"/>
            </a:endParaRPr>
          </a:p>
        </p:txBody>
      </p:sp>
      <p:pic>
        <p:nvPicPr>
          <p:cNvPr id="7" name="6 Imagen" descr="Untitled-24.jpg"/>
          <p:cNvPicPr>
            <a:picLocks noChangeAspect="1"/>
          </p:cNvPicPr>
          <p:nvPr/>
        </p:nvPicPr>
        <p:blipFill>
          <a:blip r:embed="rId3" cstate="print"/>
          <a:stretch>
            <a:fillRect/>
          </a:stretch>
        </p:blipFill>
        <p:spPr>
          <a:xfrm>
            <a:off x="0" y="0"/>
            <a:ext cx="9144000" cy="6858000"/>
          </a:xfrm>
          <a:prstGeom prst="rect">
            <a:avLst/>
          </a:prstGeom>
        </p:spPr>
      </p:pic>
      <p:pic>
        <p:nvPicPr>
          <p:cNvPr id="8" name="7 Imagen" descr="Untitled-23.jpg"/>
          <p:cNvPicPr>
            <a:picLocks noChangeAspect="1"/>
          </p:cNvPicPr>
          <p:nvPr/>
        </p:nvPicPr>
        <p:blipFill>
          <a:blip r:embed="rId4" cstate="print"/>
          <a:stretch>
            <a:fillRect/>
          </a:stretch>
        </p:blipFill>
        <p:spPr>
          <a:xfrm>
            <a:off x="0" y="0"/>
            <a:ext cx="9144000" cy="6858000"/>
          </a:xfrm>
          <a:prstGeom prst="rect">
            <a:avLst/>
          </a:prstGeom>
        </p:spPr>
      </p:pic>
      <p:sp>
        <p:nvSpPr>
          <p:cNvPr id="9" name="8 Rectángulo"/>
          <p:cNvSpPr/>
          <p:nvPr/>
        </p:nvSpPr>
        <p:spPr>
          <a:xfrm>
            <a:off x="0" y="6027003"/>
            <a:ext cx="9144000" cy="830997"/>
          </a:xfrm>
          <a:prstGeom prst="rect">
            <a:avLst/>
          </a:prstGeom>
        </p:spPr>
        <p:txBody>
          <a:bodyPr wrap="square">
            <a:spAutoFit/>
          </a:bodyPr>
          <a:lstStyle/>
          <a:p>
            <a:r>
              <a:rPr lang="es-UY" sz="1200" dirty="0" smtClean="0">
                <a:solidFill>
                  <a:schemeClr val="bg1"/>
                </a:solidFill>
                <a:latin typeface="Arial Rounded MT Bold" pitchFamily="34" charset="0"/>
              </a:rPr>
              <a:t>La pagoda esconde una curiosa historia. Según la leyenda, el emperador Thai </a:t>
            </a:r>
            <a:r>
              <a:rPr lang="es-UY" sz="1200" dirty="0" err="1" smtClean="0">
                <a:solidFill>
                  <a:schemeClr val="bg1"/>
                </a:solidFill>
                <a:latin typeface="Arial Rounded MT Bold" pitchFamily="34" charset="0"/>
              </a:rPr>
              <a:t>To</a:t>
            </a:r>
            <a:r>
              <a:rPr lang="es-UY" sz="1200" dirty="0" smtClean="0">
                <a:solidFill>
                  <a:schemeClr val="bg1"/>
                </a:solidFill>
                <a:latin typeface="Arial Rounded MT Bold" pitchFamily="34" charset="0"/>
              </a:rPr>
              <a:t> se encontraba pensando en el lago cómo derrotar a los invasores chinos de la dinastía Ming. En esto, una gran tortuga se le acercó portando en su boca una espada mágica. La espada poseía la fuerza de 1.000 hombres. Con la espada el emperador venció al invasor y, tras ello, construyó la pagoda para honrar a la tortuga gigante a quien devolvió o restituyó la espada.</a:t>
            </a:r>
            <a:endParaRPr lang="es-UY" sz="1200" dirty="0">
              <a:solidFill>
                <a:schemeClr val="bg1"/>
              </a:solidFill>
              <a:latin typeface="Arial Rounded MT Bold" pitchFamily="34" charset="0"/>
            </a:endParaRP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3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3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25.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2987824" y="6057781"/>
            <a:ext cx="3240360" cy="800219"/>
          </a:xfrm>
          <a:prstGeom prst="rect">
            <a:avLst/>
          </a:prstGeom>
        </p:spPr>
        <p:txBody>
          <a:bodyPr wrap="square">
            <a:spAutoFit/>
          </a:bodyPr>
          <a:lstStyle/>
          <a:p>
            <a:r>
              <a:rPr lang="es-UY" sz="1400" dirty="0" smtClean="0">
                <a:latin typeface="Arial Rounded MT Bold" pitchFamily="34" charset="0"/>
              </a:rPr>
              <a:t>En el interior de la pagoda hay fotos de una tortuga, así como una tortuga momificada</a:t>
            </a:r>
            <a:r>
              <a:rPr lang="es-UY" dirty="0" smtClean="0"/>
              <a:t>.</a:t>
            </a:r>
            <a:endParaRPr lang="es-UY" dirty="0"/>
          </a:p>
        </p:txBody>
      </p:sp>
      <p:pic>
        <p:nvPicPr>
          <p:cNvPr id="4" name="3 Imagen" descr="Untitled-26.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cover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ietnam-5.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5292080" y="1700808"/>
            <a:ext cx="3851920" cy="2492990"/>
          </a:xfrm>
          <a:prstGeom prst="rect">
            <a:avLst/>
          </a:prstGeom>
        </p:spPr>
        <p:txBody>
          <a:bodyPr wrap="square">
            <a:spAutoFit/>
          </a:bodyPr>
          <a:lstStyle/>
          <a:p>
            <a:r>
              <a:rPr lang="es-UY" sz="1200" dirty="0" smtClean="0">
                <a:latin typeface="Arial Rounded MT Bold" pitchFamily="34" charset="0"/>
              </a:rPr>
              <a:t>Parte de la historia de Vietnam se encuentra encerrada en la Ciudadela de </a:t>
            </a:r>
            <a:r>
              <a:rPr lang="es-UY" sz="1200" dirty="0" err="1" smtClean="0">
                <a:latin typeface="Arial Rounded MT Bold" pitchFamily="34" charset="0"/>
              </a:rPr>
              <a:t>Hanoi</a:t>
            </a:r>
            <a:r>
              <a:rPr lang="es-UY" sz="1200" dirty="0" smtClean="0">
                <a:latin typeface="Arial Rounded MT Bold" pitchFamily="34" charset="0"/>
              </a:rPr>
              <a:t>. La Ciudadela es enorme, son más de 18.000 m2 en pleno centro de </a:t>
            </a:r>
            <a:r>
              <a:rPr lang="es-UY" sz="1200" dirty="0" err="1" smtClean="0">
                <a:latin typeface="Arial Rounded MT Bold" pitchFamily="34" charset="0"/>
              </a:rPr>
              <a:t>Hanoi</a:t>
            </a:r>
            <a:r>
              <a:rPr lang="es-UY" sz="1200" dirty="0" smtClean="0">
                <a:latin typeface="Arial Rounded MT Bold" pitchFamily="34" charset="0"/>
              </a:rPr>
              <a:t>. La Torre que se alza en el interior de la Ciudadela fue construida en el siglo XIX, en el año 1812 y la bandera que ondea en lo alto de dicha Torre, lo hace en honor a la liberación de la capital desde el año 1954 y también para dar la bienvenida a los visitantes de la ciudad. Esta Torre es uno de los símbolos de la ciudad de </a:t>
            </a:r>
            <a:r>
              <a:rPr lang="es-UY" sz="1200" dirty="0" err="1" smtClean="0">
                <a:latin typeface="Arial Rounded MT Bold" pitchFamily="34" charset="0"/>
              </a:rPr>
              <a:t>Hanoi</a:t>
            </a:r>
            <a:r>
              <a:rPr lang="es-UY" sz="1200" dirty="0" smtClean="0">
                <a:latin typeface="Arial Rounded MT Bold" pitchFamily="34" charset="0"/>
              </a:rPr>
              <a:t>. Una vez en el interior del complejo de la Ciudadela, tenemos el Museo de la Historia Militar de Vietnam </a:t>
            </a:r>
            <a:endParaRPr lang="es-UY" sz="1200" dirty="0">
              <a:latin typeface="Arial Rounded MT Bold" pitchFamily="34"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7.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Untitled-3.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out)">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Untitled-54.jpg"/>
          <p:cNvPicPr>
            <a:picLocks noChangeAspect="1"/>
          </p:cNvPicPr>
          <p:nvPr/>
        </p:nvPicPr>
        <p:blipFill>
          <a:blip r:embed="rId2" cstate="print"/>
          <a:stretch>
            <a:fillRect/>
          </a:stretch>
        </p:blipFill>
        <p:spPr>
          <a:xfrm>
            <a:off x="0" y="0"/>
            <a:ext cx="9144000" cy="6858000"/>
          </a:xfrm>
          <a:prstGeom prst="rect">
            <a:avLst/>
          </a:prstGeom>
        </p:spPr>
      </p:pic>
      <p:sp>
        <p:nvSpPr>
          <p:cNvPr id="4" name="3 Rectángulo"/>
          <p:cNvSpPr/>
          <p:nvPr/>
        </p:nvSpPr>
        <p:spPr>
          <a:xfrm>
            <a:off x="0" y="0"/>
            <a:ext cx="6588224" cy="1169551"/>
          </a:xfrm>
          <a:prstGeom prst="rect">
            <a:avLst/>
          </a:prstGeom>
        </p:spPr>
        <p:txBody>
          <a:bodyPr wrap="square">
            <a:spAutoFit/>
          </a:bodyPr>
          <a:lstStyle/>
          <a:p>
            <a:r>
              <a:rPr lang="es-UY" sz="1400" dirty="0" smtClean="0">
                <a:latin typeface="Arial Rounded MT Bold" pitchFamily="34" charset="0"/>
              </a:rPr>
              <a:t>La pagoda de </a:t>
            </a:r>
            <a:r>
              <a:rPr lang="es-UY" sz="1400" dirty="0" err="1" smtClean="0">
                <a:latin typeface="Arial Rounded MT Bold" pitchFamily="34" charset="0"/>
              </a:rPr>
              <a:t>Trấn</a:t>
            </a:r>
            <a:r>
              <a:rPr lang="es-UY" sz="1400" dirty="0" smtClean="0">
                <a:latin typeface="Arial Rounded MT Bold" pitchFamily="34" charset="0"/>
              </a:rPr>
              <a:t> </a:t>
            </a:r>
            <a:r>
              <a:rPr lang="es-UY" sz="1400" dirty="0" err="1" smtClean="0">
                <a:latin typeface="Arial Rounded MT Bold" pitchFamily="34" charset="0"/>
              </a:rPr>
              <a:t>Quốc</a:t>
            </a:r>
            <a:r>
              <a:rPr lang="es-UY" sz="1400" dirty="0" smtClean="0">
                <a:latin typeface="Arial Rounded MT Bold" pitchFamily="34" charset="0"/>
              </a:rPr>
              <a:t> es una de las más antiguas de Vietnam, fue construida en el s. XV. Está situada en la orilla oriental de </a:t>
            </a:r>
            <a:r>
              <a:rPr lang="es-UY" sz="1400" dirty="0" err="1" smtClean="0">
                <a:latin typeface="Arial Rounded MT Bold" pitchFamily="34" charset="0"/>
              </a:rPr>
              <a:t>Hồ</a:t>
            </a:r>
            <a:r>
              <a:rPr lang="es-UY" sz="1400" dirty="0" smtClean="0">
                <a:latin typeface="Arial Rounded MT Bold" pitchFamily="34" charset="0"/>
              </a:rPr>
              <a:t> </a:t>
            </a:r>
            <a:r>
              <a:rPr lang="es-UY" sz="1400" dirty="0" err="1" smtClean="0">
                <a:latin typeface="Arial Rounded MT Bold" pitchFamily="34" charset="0"/>
              </a:rPr>
              <a:t>Tây</a:t>
            </a:r>
            <a:r>
              <a:rPr lang="es-UY" sz="1400" dirty="0" smtClean="0">
                <a:latin typeface="Arial Rounded MT Bold" pitchFamily="34" charset="0"/>
              </a:rPr>
              <a:t>, sobre una pequeña península. Contiene una torre hexagonal de once pisos dedicado a los </a:t>
            </a:r>
            <a:r>
              <a:rPr lang="es-UY" sz="1400" dirty="0" err="1" smtClean="0">
                <a:latin typeface="Arial Rounded MT Bold" pitchFamily="34" charset="0"/>
              </a:rPr>
              <a:t>manushi</a:t>
            </a:r>
            <a:r>
              <a:rPr lang="es-UY" sz="1400" dirty="0" smtClean="0">
                <a:latin typeface="Arial Rounded MT Bold" pitchFamily="34" charset="0"/>
              </a:rPr>
              <a:t>-buda, apariciones de buda bajo forma humana, así como varios monumentos funerarios de monjes en el jardín.</a:t>
            </a:r>
            <a:endParaRPr lang="es-UY" sz="1400" dirty="0">
              <a:latin typeface="Arial Rounded MT Bold" pitchFamily="34" charset="0"/>
            </a:endParaRPr>
          </a:p>
        </p:txBody>
      </p:sp>
      <p:pic>
        <p:nvPicPr>
          <p:cNvPr id="5" name="4 Imagen" descr="Untitled-56.jpg"/>
          <p:cNvPicPr>
            <a:picLocks noChangeAspect="1"/>
          </p:cNvPicPr>
          <p:nvPr/>
        </p:nvPicPr>
        <p:blipFill>
          <a:blip r:embed="rId3" cstate="print"/>
          <a:stretch>
            <a:fillRect/>
          </a:stretch>
        </p:blipFill>
        <p:spPr>
          <a:xfrm>
            <a:off x="0" y="0"/>
            <a:ext cx="9144000" cy="6858000"/>
          </a:xfrm>
          <a:prstGeom prst="rect">
            <a:avLst/>
          </a:prstGeom>
        </p:spPr>
      </p:pic>
      <p:pic>
        <p:nvPicPr>
          <p:cNvPr id="6" name="5 Imagen" descr="2016_04_12_DSC_7834.jpg"/>
          <p:cNvPicPr>
            <a:picLocks noChangeAspect="1"/>
          </p:cNvPicPr>
          <p:nvPr/>
        </p:nvPicPr>
        <p:blipFill>
          <a:blip r:embed="rId4" cstate="print"/>
          <a:stretch>
            <a:fillRect/>
          </a:stretch>
        </p:blipFill>
        <p:spPr>
          <a:xfrm>
            <a:off x="4598789" y="0"/>
            <a:ext cx="4545211" cy="6858000"/>
          </a:xfrm>
          <a:prstGeom prst="rect">
            <a:avLst/>
          </a:prstGeom>
        </p:spPr>
      </p:pic>
      <p:pic>
        <p:nvPicPr>
          <p:cNvPr id="7" name="6 Imagen" descr="2016_04_12_DSC_7840.jpg"/>
          <p:cNvPicPr>
            <a:picLocks noChangeAspect="1"/>
          </p:cNvPicPr>
          <p:nvPr/>
        </p:nvPicPr>
        <p:blipFill>
          <a:blip r:embed="rId5" cstate="print"/>
          <a:stretch>
            <a:fillRect/>
          </a:stretch>
        </p:blipFill>
        <p:spPr>
          <a:xfrm>
            <a:off x="0" y="0"/>
            <a:ext cx="4545211" cy="6858000"/>
          </a:xfrm>
          <a:prstGeom prst="rect">
            <a:avLst/>
          </a:prstGeom>
        </p:spPr>
      </p:pic>
      <p:pic>
        <p:nvPicPr>
          <p:cNvPr id="8" name="7 Imagen" descr="Untitled-55.jpg"/>
          <p:cNvPicPr>
            <a:picLocks noChangeAspect="1"/>
          </p:cNvPicPr>
          <p:nvPr/>
        </p:nvPicPr>
        <p:blipFill>
          <a:blip r:embed="rId6" cstate="print"/>
          <a:stretch>
            <a:fillRect/>
          </a:stretch>
        </p:blipFill>
        <p:spPr>
          <a:xfrm>
            <a:off x="0" y="0"/>
            <a:ext cx="9144000" cy="6858000"/>
          </a:xfrm>
          <a:prstGeom prst="rect">
            <a:avLst/>
          </a:prstGeom>
        </p:spPr>
      </p:pic>
      <p:pic>
        <p:nvPicPr>
          <p:cNvPr id="9" name="8 Imagen" descr="Untitled-53.jpg"/>
          <p:cNvPicPr>
            <a:picLocks noChangeAspect="1"/>
          </p:cNvPicPr>
          <p:nvPr/>
        </p:nvPicPr>
        <p:blipFill>
          <a:blip r:embed="rId7" cstate="print"/>
          <a:stretch>
            <a:fillRect/>
          </a:stretch>
        </p:blipFill>
        <p:spPr>
          <a:xfrm>
            <a:off x="0" y="0"/>
            <a:ext cx="9144000" cy="6858000"/>
          </a:xfrm>
          <a:prstGeom prst="rect">
            <a:avLst/>
          </a:prstGeom>
        </p:spPr>
      </p:pic>
    </p:spTree>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strips(downRight)">
                                      <p:cBhvr>
                                        <p:cTn id="12" dur="3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7" presetClass="exit" presetSubtype="10" fill="hold" nodeType="clickEffect">
                                  <p:stCondLst>
                                    <p:cond delay="0"/>
                                  </p:stCondLst>
                                  <p:childTnLst>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strVal val="ppt_h"/>
                                          </p:val>
                                        </p:tav>
                                      </p:tavLst>
                                    </p:anim>
                                    <p:set>
                                      <p:cBhvr>
                                        <p:cTn id="18" dur="1" fill="hold">
                                          <p:stCondLst>
                                            <p:cond delay="2999"/>
                                          </p:stCondLst>
                                        </p:cTn>
                                        <p:tgtEl>
                                          <p:spTgt spid="5"/>
                                        </p:tgtEl>
                                        <p:attrNameLst>
                                          <p:attrName>style.visibility</p:attrName>
                                        </p:attrNameLst>
                                      </p:cBhvr>
                                      <p:to>
                                        <p:strVal val="hidden"/>
                                      </p:to>
                                    </p:set>
                                  </p:childTnLst>
                                </p:cTn>
                              </p:par>
                              <p:par>
                                <p:cTn id="19" presetID="17" presetClass="entr" presetSubtype="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ppt_x</p:attrName>
                                        </p:attrNameLst>
                                      </p:cBhvr>
                                      <p:tavLst>
                                        <p:tav tm="0">
                                          <p:val>
                                            <p:strVal val="#ppt_x+#ppt_w/2"/>
                                          </p:val>
                                        </p:tav>
                                        <p:tav tm="100000">
                                          <p:val>
                                            <p:strVal val="#ppt_x"/>
                                          </p:val>
                                        </p:tav>
                                      </p:tavLst>
                                    </p:anim>
                                    <p:anim calcmode="lin" valueType="num">
                                      <p:cBhvr>
                                        <p:cTn id="22" dur="3000" fill="hold"/>
                                        <p:tgtEl>
                                          <p:spTgt spid="6"/>
                                        </p:tgtEl>
                                        <p:attrNameLst>
                                          <p:attrName>ppt_y</p:attrName>
                                        </p:attrNameLst>
                                      </p:cBhvr>
                                      <p:tavLst>
                                        <p:tav tm="0">
                                          <p:val>
                                            <p:strVal val="#ppt_y"/>
                                          </p:val>
                                        </p:tav>
                                        <p:tav tm="100000">
                                          <p:val>
                                            <p:strVal val="#ppt_y"/>
                                          </p:val>
                                        </p:tav>
                                      </p:tavLst>
                                    </p:anim>
                                    <p:anim calcmode="lin" valueType="num">
                                      <p:cBhvr>
                                        <p:cTn id="23" dur="3000" fill="hold"/>
                                        <p:tgtEl>
                                          <p:spTgt spid="6"/>
                                        </p:tgtEl>
                                        <p:attrNameLst>
                                          <p:attrName>ppt_w</p:attrName>
                                        </p:attrNameLst>
                                      </p:cBhvr>
                                      <p:tavLst>
                                        <p:tav tm="0">
                                          <p:val>
                                            <p:fltVal val="0"/>
                                          </p:val>
                                        </p:tav>
                                        <p:tav tm="100000">
                                          <p:val>
                                            <p:strVal val="#ppt_w"/>
                                          </p:val>
                                        </p:tav>
                                      </p:tavLst>
                                    </p:anim>
                                    <p:anim calcmode="lin" valueType="num">
                                      <p:cBhvr>
                                        <p:cTn id="24" dur="3000" fill="hold"/>
                                        <p:tgtEl>
                                          <p:spTgt spid="6"/>
                                        </p:tgtEl>
                                        <p:attrNameLst>
                                          <p:attrName>ppt_h</p:attrName>
                                        </p:attrNameLst>
                                      </p:cBhvr>
                                      <p:tavLst>
                                        <p:tav tm="0">
                                          <p:val>
                                            <p:strVal val="#ppt_h"/>
                                          </p:val>
                                        </p:tav>
                                        <p:tav tm="100000">
                                          <p:val>
                                            <p:strVal val="#ppt_h"/>
                                          </p:val>
                                        </p:tav>
                                      </p:tavLst>
                                    </p:anim>
                                  </p:childTnLst>
                                </p:cTn>
                              </p:par>
                              <p:par>
                                <p:cTn id="25" presetID="17" presetClass="entr" presetSubtype="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ppt_x</p:attrName>
                                        </p:attrNameLst>
                                      </p:cBhvr>
                                      <p:tavLst>
                                        <p:tav tm="0">
                                          <p:val>
                                            <p:strVal val="#ppt_x-#ppt_w/2"/>
                                          </p:val>
                                        </p:tav>
                                        <p:tav tm="100000">
                                          <p:val>
                                            <p:strVal val="#ppt_x"/>
                                          </p:val>
                                        </p:tav>
                                      </p:tavLst>
                                    </p:anim>
                                    <p:anim calcmode="lin" valueType="num">
                                      <p:cBhvr>
                                        <p:cTn id="28" dur="3000" fill="hold"/>
                                        <p:tgtEl>
                                          <p:spTgt spid="7"/>
                                        </p:tgtEl>
                                        <p:attrNameLst>
                                          <p:attrName>ppt_y</p:attrName>
                                        </p:attrNameLst>
                                      </p:cBhvr>
                                      <p:tavLst>
                                        <p:tav tm="0">
                                          <p:val>
                                            <p:strVal val="#ppt_y"/>
                                          </p:val>
                                        </p:tav>
                                        <p:tav tm="100000">
                                          <p:val>
                                            <p:strVal val="#ppt_y"/>
                                          </p:val>
                                        </p:tav>
                                      </p:tavLst>
                                    </p:anim>
                                    <p:anim calcmode="lin" valueType="num">
                                      <p:cBhvr>
                                        <p:cTn id="29" dur="3000" fill="hold"/>
                                        <p:tgtEl>
                                          <p:spTgt spid="7"/>
                                        </p:tgtEl>
                                        <p:attrNameLst>
                                          <p:attrName>ppt_w</p:attrName>
                                        </p:attrNameLst>
                                      </p:cBhvr>
                                      <p:tavLst>
                                        <p:tav tm="0">
                                          <p:val>
                                            <p:fltVal val="0"/>
                                          </p:val>
                                        </p:tav>
                                        <p:tav tm="100000">
                                          <p:val>
                                            <p:strVal val="#ppt_w"/>
                                          </p:val>
                                        </p:tav>
                                      </p:tavLst>
                                    </p:anim>
                                    <p:anim calcmode="lin" valueType="num">
                                      <p:cBhvr>
                                        <p:cTn id="30" dur="3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 presetClass="entr" presetSubtype="32"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box(out)">
                                      <p:cBhvr>
                                        <p:cTn id="35" dur="3000"/>
                                        <p:tgtEl>
                                          <p:spTgt spid="8"/>
                                        </p:tgtEl>
                                      </p:cBhvr>
                                    </p:animEffect>
                                  </p:childTnLst>
                                </p:cTn>
                              </p:par>
                            </p:childTnLst>
                          </p:cTn>
                        </p:par>
                      </p:childTnLst>
                    </p:cTn>
                  </p:par>
                  <p:par>
                    <p:cTn id="36" fill="hold">
                      <p:stCondLst>
                        <p:cond delay="indefinite"/>
                      </p:stCondLst>
                      <p:childTnLst>
                        <p:par>
                          <p:cTn id="37" fill="hold">
                            <p:stCondLst>
                              <p:cond delay="0"/>
                            </p:stCondLst>
                            <p:childTnLst>
                              <p:par>
                                <p:cTn id="38" presetID="13" presetClass="entr" presetSubtype="32"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plus(out)">
                                      <p:cBhvr>
                                        <p:cTn id="40"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2.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0" y="0"/>
            <a:ext cx="3563888" cy="2246769"/>
          </a:xfrm>
          <a:prstGeom prst="rect">
            <a:avLst/>
          </a:prstGeom>
        </p:spPr>
        <p:txBody>
          <a:bodyPr wrap="square">
            <a:spAutoFit/>
          </a:bodyPr>
          <a:lstStyle/>
          <a:p>
            <a:r>
              <a:rPr lang="it-IT" sz="1400" dirty="0" smtClean="0">
                <a:latin typeface="Arial Rounded MT Bold" pitchFamily="34" charset="0"/>
              </a:rPr>
              <a:t>El Mausoleo de Ho Chi Minh</a:t>
            </a:r>
          </a:p>
          <a:p>
            <a:r>
              <a:rPr lang="es-UY" sz="1400" dirty="0" smtClean="0">
                <a:latin typeface="Arial Rounded MT Bold" pitchFamily="34" charset="0"/>
              </a:rPr>
              <a:t>El </a:t>
            </a:r>
            <a:r>
              <a:rPr lang="es-UY" sz="1400" dirty="0" err="1" smtClean="0">
                <a:latin typeface="Arial Rounded MT Bold" pitchFamily="34" charset="0"/>
              </a:rPr>
              <a:t>lider</a:t>
            </a:r>
            <a:r>
              <a:rPr lang="es-UY" sz="1400" dirty="0" smtClean="0">
                <a:latin typeface="Arial Rounded MT Bold" pitchFamily="34" charset="0"/>
              </a:rPr>
              <a:t> Vietnamita Ho Chi Minh murió en el año 1969 en la ciudad de </a:t>
            </a:r>
            <a:r>
              <a:rPr lang="es-UY" sz="1400" dirty="0" err="1" smtClean="0">
                <a:latin typeface="Arial Rounded MT Bold" pitchFamily="34" charset="0"/>
              </a:rPr>
              <a:t>Hanoi</a:t>
            </a:r>
            <a:r>
              <a:rPr lang="es-UY" sz="1400" dirty="0" smtClean="0">
                <a:latin typeface="Arial Rounded MT Bold" pitchFamily="34" charset="0"/>
              </a:rPr>
              <a:t>. Sus deseos expresos fueron que lo incineraran, sin embargo el gobierno decidió embalsamarlo y exponer sus restos en este mausoleo que se encuentra en la plaza Ba </a:t>
            </a:r>
            <a:r>
              <a:rPr lang="es-UY" sz="1400" dirty="0" err="1" smtClean="0">
                <a:latin typeface="Arial Rounded MT Bold" pitchFamily="34" charset="0"/>
              </a:rPr>
              <a:t>Ðình</a:t>
            </a:r>
            <a:r>
              <a:rPr lang="es-UY" sz="1400" dirty="0" smtClean="0">
                <a:latin typeface="Arial Rounded MT Bold" pitchFamily="34" charset="0"/>
              </a:rPr>
              <a:t>. Para poder entrar se hacen largas colas y no permiten sacar fotos dentro.</a:t>
            </a:r>
          </a:p>
        </p:txBody>
      </p:sp>
      <p:pic>
        <p:nvPicPr>
          <p:cNvPr id="5" name="4 Imagen" descr="Untitled-11.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cover dir="l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Untitled-4.jpg"/>
          <p:cNvPicPr>
            <a:picLocks noChangeAspect="1"/>
          </p:cNvPicPr>
          <p:nvPr/>
        </p:nvPicPr>
        <p:blipFill>
          <a:blip r:embed="rId2" cstate="print"/>
          <a:stretch>
            <a:fillRect/>
          </a:stretch>
        </p:blipFill>
        <p:spPr>
          <a:xfrm>
            <a:off x="0" y="0"/>
            <a:ext cx="9144000" cy="6858000"/>
          </a:xfrm>
          <a:prstGeom prst="rect">
            <a:avLst/>
          </a:prstGeom>
        </p:spPr>
      </p:pic>
      <p:sp>
        <p:nvSpPr>
          <p:cNvPr id="4" name="3 CuadroTexto"/>
          <p:cNvSpPr txBox="1"/>
          <p:nvPr/>
        </p:nvSpPr>
        <p:spPr>
          <a:xfrm>
            <a:off x="6119664" y="188640"/>
            <a:ext cx="3024336" cy="1384995"/>
          </a:xfrm>
          <a:prstGeom prst="rect">
            <a:avLst/>
          </a:prstGeom>
          <a:noFill/>
        </p:spPr>
        <p:txBody>
          <a:bodyPr wrap="square" rtlCol="0">
            <a:spAutoFit/>
          </a:bodyPr>
          <a:lstStyle/>
          <a:p>
            <a:r>
              <a:rPr lang="es-UY" sz="1400" dirty="0" smtClean="0">
                <a:solidFill>
                  <a:schemeClr val="bg2"/>
                </a:solidFill>
                <a:latin typeface="Arial Rounded MT Bold" pitchFamily="34" charset="0"/>
              </a:rPr>
              <a:t>Al lado del mausoleo se encuentra un precioso parque con un lago y árboles añejos, que es donde está el Palacio Presidencial y la pequeña casa donde vivió Ho Chi Minh.</a:t>
            </a:r>
            <a:endParaRPr lang="es-UY" sz="1400" dirty="0">
              <a:solidFill>
                <a:schemeClr val="bg2"/>
              </a:solidFill>
              <a:latin typeface="Arial Rounded MT Bold" pitchFamily="34" charset="0"/>
            </a:endParaRPr>
          </a:p>
        </p:txBody>
      </p:sp>
      <p:pic>
        <p:nvPicPr>
          <p:cNvPr id="5" name="4 Imagen" descr="Untitled-5.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3.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0" y="5657671"/>
            <a:ext cx="9252520" cy="1446550"/>
          </a:xfrm>
          <a:prstGeom prst="rect">
            <a:avLst/>
          </a:prstGeom>
        </p:spPr>
        <p:txBody>
          <a:bodyPr wrap="square">
            <a:spAutoFit/>
          </a:bodyPr>
          <a:lstStyle/>
          <a:p>
            <a:r>
              <a:rPr lang="es-UY" sz="1400" dirty="0" smtClean="0">
                <a:solidFill>
                  <a:schemeClr val="bg1"/>
                </a:solidFill>
                <a:latin typeface="Arial Rounded MT Bold" pitchFamily="34" charset="0"/>
              </a:rPr>
              <a:t>El líder Vietnamita Ho Chi Minh tenía a su disposición el Palacio Presidencial, lujosa construcción de estilo colonial francés construido entre 1900 y 1906 para albergar al Gobernador General francés de Indochina, sin embargo Ho Chi Minh afirmó que él no podía vivir en semejante palacio teniendo en cuenta la situación de su pueblo, por ello, Ho Chi Minh ordenó construir una pequeña y modesta casa de madera al otro lado del lago del parque presidencial.</a:t>
            </a:r>
          </a:p>
          <a:p>
            <a:endParaRPr lang="es-UY" dirty="0">
              <a:solidFill>
                <a:schemeClr val="bg1"/>
              </a:solidFill>
            </a:endParaRPr>
          </a:p>
        </p:txBody>
      </p:sp>
    </p:spTree>
  </p:cSld>
  <p:clrMapOvr>
    <a:masterClrMapping/>
  </p:clrMapOvr>
  <p:transition spd="slow">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7.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107504" y="260648"/>
            <a:ext cx="9144000" cy="954107"/>
          </a:xfrm>
          <a:prstGeom prst="rect">
            <a:avLst/>
          </a:prstGeom>
        </p:spPr>
        <p:txBody>
          <a:bodyPr wrap="square">
            <a:spAutoFit/>
          </a:bodyPr>
          <a:lstStyle/>
          <a:p>
            <a:r>
              <a:rPr lang="es-UY" sz="1400" dirty="0" smtClean="0">
                <a:solidFill>
                  <a:schemeClr val="bg1"/>
                </a:solidFill>
                <a:latin typeface="Arial Rounded MT Bold" pitchFamily="34" charset="0"/>
              </a:rPr>
              <a:t>En esta vivienda sobre pilares es donde vivió Ho Chi Minh hasta su muerte. Es la típica casa tradicional de las minorías vietnamitas, cuya principal característica es que está levantada del suelo. Hoy en día es una gran atracción turística para los vietnamitas, ya que fue allí donde el padre del Vietnam moderno tomó la mayoría de sus decisiones.</a:t>
            </a:r>
            <a:endParaRPr lang="es-UY" sz="1400" dirty="0">
              <a:solidFill>
                <a:schemeClr val="bg1"/>
              </a:solidFill>
              <a:latin typeface="Arial Rounded MT Bold" pitchFamily="34" charset="0"/>
            </a:endParaRPr>
          </a:p>
        </p:txBody>
      </p:sp>
      <p:pic>
        <p:nvPicPr>
          <p:cNvPr id="4" name="3 Imagen" descr="Untitled-6.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3.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0" y="0"/>
            <a:ext cx="4283968" cy="1569660"/>
          </a:xfrm>
          <a:prstGeom prst="rect">
            <a:avLst/>
          </a:prstGeom>
        </p:spPr>
        <p:txBody>
          <a:bodyPr wrap="square">
            <a:spAutoFit/>
          </a:bodyPr>
          <a:lstStyle/>
          <a:p>
            <a:r>
              <a:rPr lang="es-UY" sz="1200" dirty="0" smtClean="0">
                <a:latin typeface="Arial Rounded MT Bold" pitchFamily="34" charset="0"/>
              </a:rPr>
              <a:t>La Pagoda del Pilar Único  está dentro del parque muy cerca de la casa de Ho Chi Minh , tiene una construcción que se asemeja a la forma de una flor de loto que florece en su vástago. Esta pequeña Pagoda aloja en su interior un altar, en honor a Buda, donde según la leyenda y/o tradición Vietnamita, las parejas que deseen ser bendecidas con muchos hijos, deben acudir a este lugar y realizar una ofrenda.</a:t>
            </a:r>
            <a:endParaRPr lang="es-UY" sz="1200" dirty="0">
              <a:latin typeface="Arial Rounded MT Bold" pitchFamily="34" charset="0"/>
            </a:endParaRPr>
          </a:p>
        </p:txBody>
      </p:sp>
      <p:pic>
        <p:nvPicPr>
          <p:cNvPr id="4" name="3 Imagen" descr="Untitled-9.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61.jpg"/>
          <p:cNvPicPr>
            <a:picLocks noChangeAspect="1"/>
          </p:cNvPicPr>
          <p:nvPr/>
        </p:nvPicPr>
        <p:blipFill>
          <a:blip r:embed="rId2" cstate="print"/>
          <a:stretch>
            <a:fillRect/>
          </a:stretch>
        </p:blipFill>
        <p:spPr>
          <a:xfrm>
            <a:off x="0" y="0"/>
            <a:ext cx="9144000" cy="6858000"/>
          </a:xfrm>
          <a:prstGeom prst="rect">
            <a:avLst/>
          </a:prstGeom>
        </p:spPr>
      </p:pic>
      <p:sp>
        <p:nvSpPr>
          <p:cNvPr id="4" name="3 Rectángulo"/>
          <p:cNvSpPr/>
          <p:nvPr/>
        </p:nvSpPr>
        <p:spPr>
          <a:xfrm>
            <a:off x="0" y="0"/>
            <a:ext cx="9144000" cy="1569660"/>
          </a:xfrm>
          <a:prstGeom prst="rect">
            <a:avLst/>
          </a:prstGeom>
          <a:solidFill>
            <a:schemeClr val="bg1">
              <a:alpha val="46000"/>
            </a:schemeClr>
          </a:solidFill>
        </p:spPr>
        <p:txBody>
          <a:bodyPr wrap="square">
            <a:spAutoFit/>
          </a:bodyPr>
          <a:lstStyle/>
          <a:p>
            <a:r>
              <a:rPr lang="es-UY" sz="1200" dirty="0" smtClean="0">
                <a:latin typeface="Arial Rounded MT Bold" pitchFamily="34" charset="0"/>
              </a:rPr>
              <a:t>El Templo de la Literatura es un templo fundado por el emperador </a:t>
            </a:r>
            <a:r>
              <a:rPr lang="es-UY" sz="1200" dirty="0" err="1" smtClean="0">
                <a:latin typeface="Arial Rounded MT Bold" pitchFamily="34" charset="0"/>
              </a:rPr>
              <a:t>Lý</a:t>
            </a:r>
            <a:r>
              <a:rPr lang="es-UY" sz="1200" dirty="0" smtClean="0">
                <a:latin typeface="Arial Rounded MT Bold" pitchFamily="34" charset="0"/>
              </a:rPr>
              <a:t> </a:t>
            </a:r>
            <a:r>
              <a:rPr lang="es-UY" sz="1200" dirty="0" err="1" smtClean="0">
                <a:latin typeface="Arial Rounded MT Bold" pitchFamily="34" charset="0"/>
              </a:rPr>
              <a:t>Thánh</a:t>
            </a:r>
            <a:r>
              <a:rPr lang="es-UY" sz="1200" dirty="0" smtClean="0">
                <a:latin typeface="Arial Rounded MT Bold" pitchFamily="34" charset="0"/>
              </a:rPr>
              <a:t> </a:t>
            </a:r>
            <a:r>
              <a:rPr lang="es-UY" sz="1200" dirty="0" err="1" smtClean="0">
                <a:latin typeface="Arial Rounded MT Bold" pitchFamily="34" charset="0"/>
              </a:rPr>
              <a:t>Tông</a:t>
            </a:r>
            <a:r>
              <a:rPr lang="es-UY" sz="1200" dirty="0" smtClean="0">
                <a:latin typeface="Arial Rounded MT Bold" pitchFamily="34" charset="0"/>
              </a:rPr>
              <a:t> en 1070 y dedicado a Confucio para honrar a los eruditos y hombres de letras. Las razones por las que este templo es famoso es que fue también la primera universidad de Vietnam hacia el año 1076. Allí se enseñaba composición literaria, clásicos confucianos, educación mandarín, etc. También cabe destacar que es uno de los pocos lugares de todo Vietnam dedicados a Confucio, ya que Vietnam es en su mayoría budista. Inicialmente el uso de la universidad estaba restringido a príncipes, nobles y realeza del país. Más tarde se permitió el acceso a los estudiantes más notorios del país. La universidad funcionó durante 700 años y se dice que la dificultad era tal, que tan solo un puñado de estudiantes era capaces de superara los exámenes y obtener la máxima nota. </a:t>
            </a:r>
          </a:p>
        </p:txBody>
      </p:sp>
      <p:sp>
        <p:nvSpPr>
          <p:cNvPr id="5" name="4 CuadroTexto"/>
          <p:cNvSpPr txBox="1"/>
          <p:nvPr/>
        </p:nvSpPr>
        <p:spPr>
          <a:xfrm>
            <a:off x="2843808" y="260648"/>
            <a:ext cx="4968552" cy="276999"/>
          </a:xfrm>
          <a:prstGeom prst="rect">
            <a:avLst/>
          </a:prstGeom>
          <a:noFill/>
        </p:spPr>
        <p:txBody>
          <a:bodyPr wrap="square" rtlCol="0">
            <a:spAutoFit/>
          </a:bodyPr>
          <a:lstStyle/>
          <a:p>
            <a:r>
              <a:rPr lang="es-UY" sz="1200" dirty="0" smtClean="0">
                <a:latin typeface="Arial Rounded MT Bold" pitchFamily="34" charset="0"/>
              </a:rPr>
              <a:t>La entrada al templo de la Literatura</a:t>
            </a:r>
            <a:endParaRPr lang="es-UY" sz="1200" dirty="0">
              <a:latin typeface="Arial Rounded MT Bold" pitchFamily="34" charset="0"/>
            </a:endParaRP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66.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107504" y="4221088"/>
            <a:ext cx="3851920" cy="1938992"/>
          </a:xfrm>
          <a:prstGeom prst="rect">
            <a:avLst/>
          </a:prstGeom>
        </p:spPr>
        <p:txBody>
          <a:bodyPr wrap="square">
            <a:spAutoFit/>
          </a:bodyPr>
          <a:lstStyle/>
          <a:p>
            <a:r>
              <a:rPr lang="es-UY" sz="1200" dirty="0" smtClean="0">
                <a:latin typeface="Arial Rounded MT Bold" pitchFamily="34" charset="0"/>
              </a:rPr>
              <a:t>El templo tiene cinco patios separados y varios pabellones. El primer y el segundo patio están atravesados por tres caminos: el camino central estaba reservado para el rey; las pasarelas a un lado eran sólo para mandarines administrativos y las del otro sólo para militares mandarines. Entre el segundo y el tercer patio se encuentra la puerta del pabellón </a:t>
            </a:r>
            <a:r>
              <a:rPr lang="es-UY" sz="1200" dirty="0" err="1" smtClean="0">
                <a:latin typeface="Arial Rounded MT Bold" pitchFamily="34" charset="0"/>
              </a:rPr>
              <a:t>Khuê</a:t>
            </a:r>
            <a:r>
              <a:rPr lang="es-UY" sz="1200" dirty="0" smtClean="0">
                <a:latin typeface="Arial Rounded MT Bold" pitchFamily="34" charset="0"/>
              </a:rPr>
              <a:t> </a:t>
            </a:r>
            <a:r>
              <a:rPr lang="es-UY" sz="1200" dirty="0" err="1" smtClean="0">
                <a:latin typeface="Arial Rounded MT Bold" pitchFamily="34" charset="0"/>
              </a:rPr>
              <a:t>Văn</a:t>
            </a:r>
            <a:r>
              <a:rPr lang="es-UY" sz="1200" dirty="0" smtClean="0">
                <a:latin typeface="Arial Rounded MT Bold" pitchFamily="34" charset="0"/>
              </a:rPr>
              <a:t>, de arquitectura única vietnamita, uno de los símbolos nacionales presente en los billetes de 100.000 VN</a:t>
            </a:r>
            <a:endParaRPr lang="es-UY" sz="1200" dirty="0">
              <a:latin typeface="Arial Rounded MT Bold" pitchFamily="34" charset="0"/>
            </a:endParaRPr>
          </a:p>
        </p:txBody>
      </p:sp>
      <p:pic>
        <p:nvPicPr>
          <p:cNvPr id="4" name="3 Imagen" descr="Untitled-65.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62.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Untitled-69.jpg"/>
          <p:cNvPicPr>
            <a:picLocks noChangeAspect="1"/>
          </p:cNvPicPr>
          <p:nvPr/>
        </p:nvPicPr>
        <p:blipFill>
          <a:blip r:embed="rId3" cstate="print"/>
          <a:stretch>
            <a:fillRect/>
          </a:stretch>
        </p:blipFill>
        <p:spPr>
          <a:xfrm>
            <a:off x="0" y="0"/>
            <a:ext cx="9144000" cy="6858000"/>
          </a:xfrm>
          <a:prstGeom prst="rect">
            <a:avLst/>
          </a:prstGeom>
        </p:spPr>
      </p:pic>
      <p:sp>
        <p:nvSpPr>
          <p:cNvPr id="9" name="8 Rectángulo"/>
          <p:cNvSpPr/>
          <p:nvPr/>
        </p:nvSpPr>
        <p:spPr>
          <a:xfrm>
            <a:off x="6660232" y="0"/>
            <a:ext cx="1761572" cy="276999"/>
          </a:xfrm>
          <a:prstGeom prst="rect">
            <a:avLst/>
          </a:prstGeom>
        </p:spPr>
        <p:txBody>
          <a:bodyPr wrap="none">
            <a:spAutoFit/>
          </a:bodyPr>
          <a:lstStyle/>
          <a:p>
            <a:r>
              <a:rPr lang="es-UY" sz="1200" dirty="0" smtClean="0">
                <a:latin typeface="Arial Rounded MT Bold" pitchFamily="34" charset="0"/>
              </a:rPr>
              <a:t>El pabellón </a:t>
            </a:r>
            <a:r>
              <a:rPr lang="es-UY" sz="1200" dirty="0" err="1" smtClean="0">
                <a:latin typeface="Arial Rounded MT Bold" pitchFamily="34" charset="0"/>
              </a:rPr>
              <a:t>Khuê</a:t>
            </a:r>
            <a:r>
              <a:rPr lang="es-UY" sz="1200" dirty="0" smtClean="0">
                <a:latin typeface="Arial Rounded MT Bold" pitchFamily="34" charset="0"/>
              </a:rPr>
              <a:t> </a:t>
            </a:r>
            <a:r>
              <a:rPr lang="es-UY" sz="1200" dirty="0" err="1" smtClean="0">
                <a:latin typeface="Arial Rounded MT Bold" pitchFamily="34" charset="0"/>
              </a:rPr>
              <a:t>Văn</a:t>
            </a:r>
            <a:endParaRPr lang="es-UY" sz="1200" dirty="0">
              <a:latin typeface="Arial Rounded MT Bold" pitchFamily="34" charset="0"/>
            </a:endParaRPr>
          </a:p>
        </p:txBody>
      </p:sp>
    </p:spTree>
  </p:cSld>
  <p:clrMapOvr>
    <a:masterClrMapping/>
  </p:clrMapOvr>
  <p:transition spd="slow">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out)">
                                      <p:cBhvr>
                                        <p:cTn id="7"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68.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Untitled-67.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ppt_x"/>
                                          </p:val>
                                        </p:tav>
                                      </p:tavLst>
                                    </p:anim>
                                    <p:anim calcmode="lin" valueType="num">
                                      <p:cBhvr additive="base">
                                        <p:cTn id="7" dur="3000"/>
                                        <p:tgtEl>
                                          <p:spTgt spid="3"/>
                                        </p:tgtEl>
                                        <p:attrNameLst>
                                          <p:attrName>ppt_y</p:attrName>
                                        </p:attrNameLst>
                                      </p:cBhvr>
                                      <p:tavLst>
                                        <p:tav tm="0">
                                          <p:val>
                                            <p:strVal val="ppt_y"/>
                                          </p:val>
                                        </p:tav>
                                        <p:tav tm="100000">
                                          <p:val>
                                            <p:strVal val="1+ppt_h/2"/>
                                          </p:val>
                                        </p:tav>
                                      </p:tavLst>
                                    </p:anim>
                                    <p:set>
                                      <p:cBhvr>
                                        <p:cTn id="8" dur="1" fill="hold">
                                          <p:stCondLst>
                                            <p:cond delay="2999"/>
                                          </p:stCondLst>
                                        </p:cTn>
                                        <p:tgtEl>
                                          <p:spTgt spid="3"/>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70.jpg"/>
          <p:cNvPicPr>
            <a:picLocks noChangeAspect="1"/>
          </p:cNvPicPr>
          <p:nvPr/>
        </p:nvPicPr>
        <p:blipFill>
          <a:blip r:embed="rId2" cstate="print"/>
          <a:stretch>
            <a:fillRect/>
          </a:stretch>
        </p:blipFill>
        <p:spPr>
          <a:xfrm>
            <a:off x="0" y="0"/>
            <a:ext cx="9144000" cy="6858000"/>
          </a:xfrm>
          <a:prstGeom prst="rect">
            <a:avLst/>
          </a:prstGeom>
        </p:spPr>
      </p:pic>
      <p:sp>
        <p:nvSpPr>
          <p:cNvPr id="3" name="2 CuadroTexto"/>
          <p:cNvSpPr txBox="1"/>
          <p:nvPr/>
        </p:nvSpPr>
        <p:spPr>
          <a:xfrm>
            <a:off x="179512" y="4509120"/>
            <a:ext cx="1944216" cy="646331"/>
          </a:xfrm>
          <a:prstGeom prst="rect">
            <a:avLst/>
          </a:prstGeom>
          <a:noFill/>
        </p:spPr>
        <p:txBody>
          <a:bodyPr wrap="square" rtlCol="0">
            <a:spAutoFit/>
          </a:bodyPr>
          <a:lstStyle/>
          <a:p>
            <a:r>
              <a:rPr lang="es-UY" sz="1200" dirty="0" smtClean="0">
                <a:solidFill>
                  <a:schemeClr val="bg2">
                    <a:lumMod val="90000"/>
                  </a:schemeClr>
                </a:solidFill>
                <a:latin typeface="Arial Rounded MT Bold" pitchFamily="34" charset="0"/>
              </a:rPr>
              <a:t>Detrás del Templo se encuentra esta enorme campana y….</a:t>
            </a:r>
            <a:endParaRPr lang="es-UY" sz="1200" dirty="0">
              <a:solidFill>
                <a:schemeClr val="bg2">
                  <a:lumMod val="90000"/>
                </a:schemeClr>
              </a:solidFill>
              <a:latin typeface="Arial Rounded MT Bold" pitchFamily="34" charset="0"/>
            </a:endParaRPr>
          </a:p>
        </p:txBody>
      </p:sp>
      <p:pic>
        <p:nvPicPr>
          <p:cNvPr id="4" name="3 Imagen" descr="Untitled-71.jpg"/>
          <p:cNvPicPr>
            <a:picLocks noChangeAspect="1"/>
          </p:cNvPicPr>
          <p:nvPr/>
        </p:nvPicPr>
        <p:blipFill>
          <a:blip r:embed="rId3" cstate="print"/>
          <a:stretch>
            <a:fillRect/>
          </a:stretch>
        </p:blipFill>
        <p:spPr>
          <a:xfrm>
            <a:off x="0" y="0"/>
            <a:ext cx="9144000" cy="6858000"/>
          </a:xfrm>
          <a:prstGeom prst="rect">
            <a:avLst/>
          </a:prstGeom>
        </p:spPr>
      </p:pic>
      <p:sp>
        <p:nvSpPr>
          <p:cNvPr id="5" name="4 CuadroTexto"/>
          <p:cNvSpPr txBox="1"/>
          <p:nvPr/>
        </p:nvSpPr>
        <p:spPr>
          <a:xfrm>
            <a:off x="3635896" y="3140968"/>
            <a:ext cx="1800200" cy="276999"/>
          </a:xfrm>
          <a:prstGeom prst="rect">
            <a:avLst/>
          </a:prstGeom>
          <a:noFill/>
        </p:spPr>
        <p:txBody>
          <a:bodyPr wrap="square" rtlCol="0">
            <a:spAutoFit/>
          </a:bodyPr>
          <a:lstStyle/>
          <a:p>
            <a:r>
              <a:rPr lang="es-UY" sz="1200" dirty="0" smtClean="0">
                <a:solidFill>
                  <a:schemeClr val="bg2">
                    <a:lumMod val="90000"/>
                  </a:schemeClr>
                </a:solidFill>
                <a:latin typeface="Arial Rounded MT Bold" pitchFamily="34" charset="0"/>
              </a:rPr>
              <a:t>….Y este gran tambor</a:t>
            </a:r>
            <a:endParaRPr lang="es-UY" sz="1200" dirty="0">
              <a:solidFill>
                <a:schemeClr val="bg2">
                  <a:lumMod val="90000"/>
                </a:schemeClr>
              </a:solidFill>
              <a:latin typeface="Arial Rounded MT Bold" pitchFamily="34" charset="0"/>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1.jpg"/>
          <p:cNvPicPr>
            <a:picLocks noChangeAspect="1"/>
          </p:cNvPicPr>
          <p:nvPr/>
        </p:nvPicPr>
        <p:blipFill>
          <a:blip r:embed="rId2" cstate="print"/>
          <a:stretch>
            <a:fillRect/>
          </a:stretch>
        </p:blipFill>
        <p:spPr>
          <a:xfrm>
            <a:off x="0" y="0"/>
            <a:ext cx="9144000" cy="6858000"/>
          </a:xfrm>
          <a:prstGeom prst="rect">
            <a:avLst/>
          </a:prstGeom>
        </p:spPr>
      </p:pic>
      <p:sp>
        <p:nvSpPr>
          <p:cNvPr id="3" name="2 Rectángulo"/>
          <p:cNvSpPr/>
          <p:nvPr/>
        </p:nvSpPr>
        <p:spPr>
          <a:xfrm>
            <a:off x="0" y="5842337"/>
            <a:ext cx="9144000" cy="1015663"/>
          </a:xfrm>
          <a:prstGeom prst="rect">
            <a:avLst/>
          </a:prstGeom>
          <a:solidFill>
            <a:srgbClr val="AEA8A9">
              <a:alpha val="70000"/>
            </a:srgbClr>
          </a:solidFill>
        </p:spPr>
        <p:txBody>
          <a:bodyPr wrap="square">
            <a:spAutoFit/>
          </a:bodyPr>
          <a:lstStyle/>
          <a:p>
            <a:r>
              <a:rPr lang="es-ES" sz="1200" dirty="0" smtClean="0">
                <a:latin typeface="Arial Rounded MT Bold" pitchFamily="34" charset="0"/>
              </a:rPr>
              <a:t>El Casco Viejo de </a:t>
            </a:r>
            <a:r>
              <a:rPr lang="es-ES" sz="1200" dirty="0" err="1" smtClean="0">
                <a:latin typeface="Arial Rounded MT Bold" pitchFamily="34" charset="0"/>
              </a:rPr>
              <a:t>Hanoi</a:t>
            </a:r>
            <a:r>
              <a:rPr lang="es-ES" sz="1200" dirty="0" smtClean="0">
                <a:latin typeface="Arial Rounded MT Bold" pitchFamily="34" charset="0"/>
              </a:rPr>
              <a:t> es un espectáculo aparte, nunca vi tanta gente y tantos comercios sobre las veredas. Su corazón y su alma está expuesta en las antiguas calles comerciales que llevan el nombre de sus negocios originales que datan de unos 1.000 años. Aunque la mayoría de las especialidades (algodón, joyería, hierbas y seda) han cambiado con el tiempo y se han sustituido por una variedad de productos y servicios de hoy en día, aún se puede apreciar algunos de los productos originales, así como conseguir una sensación de ricas viejas costumbres vietnamitas.</a:t>
            </a:r>
            <a:endParaRPr lang="es-UY" sz="1200" dirty="0">
              <a:latin typeface="Arial Rounded MT Bold" pitchFamily="34" charset="0"/>
            </a:endParaRPr>
          </a:p>
        </p:txBody>
      </p:sp>
      <p:pic>
        <p:nvPicPr>
          <p:cNvPr id="4" name="3 Imagen" descr="Untitled-4.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13.jpg"/>
          <p:cNvPicPr>
            <a:picLocks noChangeAspect="1"/>
          </p:cNvPicPr>
          <p:nvPr/>
        </p:nvPicPr>
        <p:blipFill>
          <a:blip r:embed="rId2" cstate="print"/>
          <a:stretch>
            <a:fillRect/>
          </a:stretch>
        </p:blipFill>
        <p:spPr>
          <a:xfrm>
            <a:off x="0" y="0"/>
            <a:ext cx="9144000" cy="6858000"/>
          </a:xfrm>
          <a:prstGeom prst="rect">
            <a:avLst/>
          </a:prstGeom>
        </p:spPr>
      </p:pic>
      <p:pic>
        <p:nvPicPr>
          <p:cNvPr id="3" name="2 Imagen" descr="Untitled-8.jpg"/>
          <p:cNvPicPr>
            <a:picLocks noChangeAspect="1"/>
          </p:cNvPicPr>
          <p:nvPr/>
        </p:nvPicPr>
        <p:blipFill>
          <a:blip r:embed="rId3" cstate="print"/>
          <a:stretch>
            <a:fillRect/>
          </a:stretch>
        </p:blipFill>
        <p:spPr>
          <a:xfrm>
            <a:off x="0" y="0"/>
            <a:ext cx="9144000" cy="6858000"/>
          </a:xfrm>
          <a:prstGeom prst="rect">
            <a:avLst/>
          </a:prstGeom>
        </p:spPr>
      </p:pic>
      <p:pic>
        <p:nvPicPr>
          <p:cNvPr id="4" name="3 Imagen" descr="Untitled-5.jpg"/>
          <p:cNvPicPr>
            <a:picLocks noChangeAspect="1"/>
          </p:cNvPicPr>
          <p:nvPr/>
        </p:nvPicPr>
        <p:blipFill>
          <a:blip r:embed="rId4" cstate="print"/>
          <a:stretch>
            <a:fillRect/>
          </a:stretch>
        </p:blipFill>
        <p:spPr>
          <a:xfrm>
            <a:off x="0" y="0"/>
            <a:ext cx="9144000" cy="6858000"/>
          </a:xfrm>
          <a:prstGeom prst="rect">
            <a:avLst/>
          </a:prstGeom>
        </p:spPr>
      </p:pic>
      <p:pic>
        <p:nvPicPr>
          <p:cNvPr id="5" name="4 Imagen" descr="Untitled-11.jpg"/>
          <p:cNvPicPr>
            <a:picLocks noChangeAspect="1"/>
          </p:cNvPicPr>
          <p:nvPr/>
        </p:nvPicPr>
        <p:blipFill>
          <a:blip r:embed="rId5" cstate="print"/>
          <a:stretch>
            <a:fillRect/>
          </a:stretch>
        </p:blipFill>
        <p:spPr>
          <a:xfrm>
            <a:off x="0" y="0"/>
            <a:ext cx="9144000" cy="6858000"/>
          </a:xfrm>
          <a:prstGeom prst="rect">
            <a:avLst/>
          </a:prstGeom>
        </p:spPr>
      </p:pic>
      <p:pic>
        <p:nvPicPr>
          <p:cNvPr id="6" name="5 Imagen" descr="Untitled-7.jpg"/>
          <p:cNvPicPr>
            <a:picLocks noChangeAspect="1"/>
          </p:cNvPicPr>
          <p:nvPr/>
        </p:nvPicPr>
        <p:blipFill>
          <a:blip r:embed="rId6" cstate="print"/>
          <a:stretch>
            <a:fillRect/>
          </a:stretch>
        </p:blipFill>
        <p:spPr>
          <a:xfrm>
            <a:off x="0" y="0"/>
            <a:ext cx="9144000" cy="6858000"/>
          </a:xfrm>
          <a:prstGeom prst="rect">
            <a:avLst/>
          </a:prstGeom>
        </p:spPr>
      </p:pic>
      <p:pic>
        <p:nvPicPr>
          <p:cNvPr id="7" name="6 Imagen" descr="Untitled-2.jpg"/>
          <p:cNvPicPr>
            <a:picLocks noChangeAspect="1"/>
          </p:cNvPicPr>
          <p:nvPr/>
        </p:nvPicPr>
        <p:blipFill>
          <a:blip r:embed="rId7" cstate="print"/>
          <a:stretch>
            <a:fillRect/>
          </a:stretch>
        </p:blipFill>
        <p:spPr>
          <a:xfrm>
            <a:off x="0" y="0"/>
            <a:ext cx="9144000" cy="6858000"/>
          </a:xfrm>
          <a:prstGeom prst="rect">
            <a:avLst/>
          </a:prstGeom>
        </p:spPr>
      </p:pic>
      <p:pic>
        <p:nvPicPr>
          <p:cNvPr id="8" name="7 Imagen" descr="Untitled-9.jpg"/>
          <p:cNvPicPr>
            <a:picLocks noChangeAspect="1"/>
          </p:cNvPicPr>
          <p:nvPr/>
        </p:nvPicPr>
        <p:blipFill>
          <a:blip r:embed="rId8" cstate="print"/>
          <a:stretch>
            <a:fillRect/>
          </a:stretch>
        </p:blipFill>
        <p:spPr>
          <a:xfrm>
            <a:off x="0" y="0"/>
            <a:ext cx="9144000" cy="6858000"/>
          </a:xfrm>
          <a:prstGeom prst="rect">
            <a:avLst/>
          </a:prstGeom>
        </p:spPr>
      </p:pic>
      <p:pic>
        <p:nvPicPr>
          <p:cNvPr id="9" name="8 Imagen" descr="Untitled-10.jpg"/>
          <p:cNvPicPr>
            <a:picLocks noChangeAspect="1"/>
          </p:cNvPicPr>
          <p:nvPr/>
        </p:nvPicPr>
        <p:blipFill>
          <a:blip r:embed="rId9" cstate="print"/>
          <a:stretch>
            <a:fillRect/>
          </a:stretch>
        </p:blipFill>
        <p:spPr>
          <a:xfrm>
            <a:off x="0" y="0"/>
            <a:ext cx="9144000" cy="6858000"/>
          </a:xfrm>
          <a:prstGeom prst="rect">
            <a:avLst/>
          </a:prstGeom>
        </p:spPr>
      </p:pic>
      <p:pic>
        <p:nvPicPr>
          <p:cNvPr id="10" name="9 Imagen" descr="Untitled-3.jpg"/>
          <p:cNvPicPr>
            <a:picLocks noChangeAspect="1"/>
          </p:cNvPicPr>
          <p:nvPr/>
        </p:nvPicPr>
        <p:blipFill>
          <a:blip r:embed="rId10" cstate="print"/>
          <a:stretch>
            <a:fillRect/>
          </a:stretch>
        </p:blipFill>
        <p:spPr>
          <a:xfrm>
            <a:off x="0" y="0"/>
            <a:ext cx="9144000" cy="6858000"/>
          </a:xfrm>
          <a:prstGeom prst="rect">
            <a:avLst/>
          </a:prstGeom>
        </p:spPr>
      </p:pic>
      <p:sp>
        <p:nvSpPr>
          <p:cNvPr id="11" name="10 CuadroTexto"/>
          <p:cNvSpPr txBox="1"/>
          <p:nvPr/>
        </p:nvSpPr>
        <p:spPr>
          <a:xfrm>
            <a:off x="0" y="4941168"/>
            <a:ext cx="1835696" cy="1384995"/>
          </a:xfrm>
          <a:prstGeom prst="rect">
            <a:avLst/>
          </a:prstGeom>
          <a:noFill/>
        </p:spPr>
        <p:txBody>
          <a:bodyPr wrap="square" rtlCol="0">
            <a:spAutoFit/>
          </a:bodyPr>
          <a:lstStyle/>
          <a:p>
            <a:r>
              <a:rPr lang="es-UY" sz="1200" dirty="0" smtClean="0">
                <a:solidFill>
                  <a:schemeClr val="bg2">
                    <a:lumMod val="90000"/>
                  </a:schemeClr>
                </a:solidFill>
                <a:latin typeface="Arial Rounded MT Bold" pitchFamily="34" charset="0"/>
              </a:rPr>
              <a:t>Me dijeron que los cables no los arreglan, que cuando se rompe uno, simplemente ponen uno nuevo….</a:t>
            </a:r>
          </a:p>
          <a:p>
            <a:r>
              <a:rPr lang="es-UY" sz="1200" dirty="0" smtClean="0">
                <a:solidFill>
                  <a:schemeClr val="bg2">
                    <a:lumMod val="90000"/>
                  </a:schemeClr>
                </a:solidFill>
                <a:latin typeface="Arial Rounded MT Bold" pitchFamily="34" charset="0"/>
              </a:rPr>
              <a:t>que maraña ¿no?</a:t>
            </a:r>
            <a:endParaRPr lang="es-UY" sz="1200" dirty="0">
              <a:solidFill>
                <a:schemeClr val="bg2">
                  <a:lumMod val="90000"/>
                </a:schemeClr>
              </a:solidFill>
              <a:latin typeface="Arial Rounded MT Bold" pitchFamily="34" charset="0"/>
            </a:endParaRPr>
          </a:p>
        </p:txBody>
      </p:sp>
    </p:spTree>
  </p:cSld>
  <p:clrMapOvr>
    <a:masterClrMapping/>
  </p:clrMapOvr>
  <p:transition spd="slow">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3" presetClass="exit" presetSubtype="16" fill="hold" nodeType="clickEffect">
                                  <p:stCondLst>
                                    <p:cond delay="0"/>
                                  </p:stCondLst>
                                  <p:childTnLst>
                                    <p:animEffect transition="out" filter="plus(in)">
                                      <p:cBhvr>
                                        <p:cTn id="11" dur="3000"/>
                                        <p:tgtEl>
                                          <p:spTgt spid="8"/>
                                        </p:tgtEl>
                                      </p:cBhvr>
                                    </p:animEffect>
                                    <p:set>
                                      <p:cBhvr>
                                        <p:cTn id="12" dur="1" fill="hold">
                                          <p:stCondLst>
                                            <p:cond delay="2999"/>
                                          </p:stCondLst>
                                        </p:cTn>
                                        <p:tgtEl>
                                          <p:spTgt spid="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6" presetClass="exit" presetSubtype="42" fill="hold" nodeType="clickEffect">
                                  <p:stCondLst>
                                    <p:cond delay="0"/>
                                  </p:stCondLst>
                                  <p:childTnLst>
                                    <p:animEffect transition="out" filter="barn(outHorizontal)">
                                      <p:cBhvr>
                                        <p:cTn id="16" dur="3000"/>
                                        <p:tgtEl>
                                          <p:spTgt spid="7"/>
                                        </p:tgtEl>
                                      </p:cBhvr>
                                    </p:animEffect>
                                    <p:set>
                                      <p:cBhvr>
                                        <p:cTn id="17" dur="1" fill="hold">
                                          <p:stCondLst>
                                            <p:cond delay="2999"/>
                                          </p:stCondLst>
                                        </p:cTn>
                                        <p:tgtEl>
                                          <p:spTgt spid="7"/>
                                        </p:tgtEl>
                                        <p:attrNameLst>
                                          <p:attrName>style.visibility</p:attrName>
                                        </p:attrNameLst>
                                      </p:cBhvr>
                                      <p:to>
                                        <p:strVal val="hidden"/>
                                      </p:to>
                                    </p:set>
                                  </p:childTnLst>
                                </p:cTn>
                              </p:par>
                              <p:par>
                                <p:cTn id="18" presetID="2" presetClass="exit" presetSubtype="8" fill="hold" nodeType="withEffect">
                                  <p:stCondLst>
                                    <p:cond delay="0"/>
                                  </p:stCondLst>
                                  <p:childTnLst>
                                    <p:anim calcmode="lin" valueType="num">
                                      <p:cBhvr additive="base">
                                        <p:cTn id="19" dur="3000"/>
                                        <p:tgtEl>
                                          <p:spTgt spid="7"/>
                                        </p:tgtEl>
                                        <p:attrNameLst>
                                          <p:attrName>ppt_x</p:attrName>
                                        </p:attrNameLst>
                                      </p:cBhvr>
                                      <p:tavLst>
                                        <p:tav tm="0">
                                          <p:val>
                                            <p:strVal val="ppt_x"/>
                                          </p:val>
                                        </p:tav>
                                        <p:tav tm="100000">
                                          <p:val>
                                            <p:strVal val="0-ppt_w/2"/>
                                          </p:val>
                                        </p:tav>
                                      </p:tavLst>
                                    </p:anim>
                                    <p:anim calcmode="lin" valueType="num">
                                      <p:cBhvr additive="base">
                                        <p:cTn id="20" dur="3000"/>
                                        <p:tgtEl>
                                          <p:spTgt spid="7"/>
                                        </p:tgtEl>
                                        <p:attrNameLst>
                                          <p:attrName>ppt_y</p:attrName>
                                        </p:attrNameLst>
                                      </p:cBhvr>
                                      <p:tavLst>
                                        <p:tav tm="0">
                                          <p:val>
                                            <p:strVal val="ppt_y"/>
                                          </p:val>
                                        </p:tav>
                                        <p:tav tm="100000">
                                          <p:val>
                                            <p:strVal val="ppt_y"/>
                                          </p:val>
                                        </p:tav>
                                      </p:tavLst>
                                    </p:anim>
                                    <p:set>
                                      <p:cBhvr>
                                        <p:cTn id="21" dur="1" fill="hold">
                                          <p:stCondLst>
                                            <p:cond delay="2999"/>
                                          </p:stCondLst>
                                        </p:cTn>
                                        <p:tgtEl>
                                          <p:spTgt spid="7"/>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17" presetClass="exit" presetSubtype="10" fill="hold" nodeType="clickEffect">
                                  <p:stCondLst>
                                    <p:cond delay="0"/>
                                  </p:stCondLst>
                                  <p:childTnLst>
                                    <p:anim calcmode="lin" valueType="num">
                                      <p:cBhvr>
                                        <p:cTn id="25" dur="3000"/>
                                        <p:tgtEl>
                                          <p:spTgt spid="6"/>
                                        </p:tgtEl>
                                        <p:attrNameLst>
                                          <p:attrName>ppt_w</p:attrName>
                                        </p:attrNameLst>
                                      </p:cBhvr>
                                      <p:tavLst>
                                        <p:tav tm="0">
                                          <p:val>
                                            <p:strVal val="ppt_w"/>
                                          </p:val>
                                        </p:tav>
                                        <p:tav tm="100000">
                                          <p:val>
                                            <p:fltVal val="0"/>
                                          </p:val>
                                        </p:tav>
                                      </p:tavLst>
                                    </p:anim>
                                    <p:anim calcmode="lin" valueType="num">
                                      <p:cBhvr>
                                        <p:cTn id="26" dur="3000"/>
                                        <p:tgtEl>
                                          <p:spTgt spid="6"/>
                                        </p:tgtEl>
                                        <p:attrNameLst>
                                          <p:attrName>ppt_h</p:attrName>
                                        </p:attrNameLst>
                                      </p:cBhvr>
                                      <p:tavLst>
                                        <p:tav tm="0">
                                          <p:val>
                                            <p:strVal val="ppt_h"/>
                                          </p:val>
                                        </p:tav>
                                        <p:tav tm="100000">
                                          <p:val>
                                            <p:strVal val="ppt_h"/>
                                          </p:val>
                                        </p:tav>
                                      </p:tavLst>
                                    </p:anim>
                                    <p:set>
                                      <p:cBhvr>
                                        <p:cTn id="27" dur="1" fill="hold">
                                          <p:stCondLst>
                                            <p:cond delay="2999"/>
                                          </p:stCondLst>
                                        </p:cTn>
                                        <p:tgtEl>
                                          <p:spTgt spid="6"/>
                                        </p:tgtEl>
                                        <p:attrNameLst>
                                          <p:attrName>style.visibility</p:attrName>
                                        </p:attrNameLst>
                                      </p:cBhvr>
                                      <p:to>
                                        <p:strVal val="hidden"/>
                                      </p:to>
                                    </p:set>
                                  </p:childTnLst>
                                </p:cTn>
                              </p:par>
                              <p:par>
                                <p:cTn id="28" presetID="2" presetClass="exit" presetSubtype="4" fill="hold" nodeType="with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ppt_x"/>
                                          </p:val>
                                        </p:tav>
                                      </p:tavLst>
                                    </p:anim>
                                    <p:anim calcmode="lin" valueType="num">
                                      <p:cBhvr additive="base">
                                        <p:cTn id="30" dur="3000"/>
                                        <p:tgtEl>
                                          <p:spTgt spid="6"/>
                                        </p:tgtEl>
                                        <p:attrNameLst>
                                          <p:attrName>ppt_y</p:attrName>
                                        </p:attrNameLst>
                                      </p:cBhvr>
                                      <p:tavLst>
                                        <p:tav tm="0">
                                          <p:val>
                                            <p:strVal val="ppt_y"/>
                                          </p:val>
                                        </p:tav>
                                        <p:tav tm="100000">
                                          <p:val>
                                            <p:strVal val="1+ppt_h/2"/>
                                          </p:val>
                                        </p:tav>
                                      </p:tavLst>
                                    </p:anim>
                                    <p:set>
                                      <p:cBhvr>
                                        <p:cTn id="31" dur="1" fill="hold">
                                          <p:stCondLst>
                                            <p:cond delay="2999"/>
                                          </p:stCondLst>
                                        </p:cTn>
                                        <p:tgtEl>
                                          <p:spTgt spid="6"/>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16" presetClass="exit" presetSubtype="42" fill="hold" nodeType="clickEffect">
                                  <p:stCondLst>
                                    <p:cond delay="0"/>
                                  </p:stCondLst>
                                  <p:childTnLst>
                                    <p:animEffect transition="out" filter="barn(outHorizontal)">
                                      <p:cBhvr>
                                        <p:cTn id="35" dur="3000"/>
                                        <p:tgtEl>
                                          <p:spTgt spid="5"/>
                                        </p:tgtEl>
                                      </p:cBhvr>
                                    </p:animEffect>
                                    <p:set>
                                      <p:cBhvr>
                                        <p:cTn id="36" dur="1" fill="hold">
                                          <p:stCondLst>
                                            <p:cond delay="2999"/>
                                          </p:stCondLst>
                                        </p:cTn>
                                        <p:tgtEl>
                                          <p:spTgt spid="5"/>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6" presetClass="exit" presetSubtype="16" fill="hold" nodeType="clickEffect">
                                  <p:stCondLst>
                                    <p:cond delay="0"/>
                                  </p:stCondLst>
                                  <p:childTnLst>
                                    <p:animEffect transition="out" filter="circle(in)">
                                      <p:cBhvr>
                                        <p:cTn id="40" dur="3000"/>
                                        <p:tgtEl>
                                          <p:spTgt spid="4"/>
                                        </p:tgtEl>
                                      </p:cBhvr>
                                    </p:animEffect>
                                    <p:set>
                                      <p:cBhvr>
                                        <p:cTn id="41" dur="1" fill="hold">
                                          <p:stCondLst>
                                            <p:cond delay="2999"/>
                                          </p:stCondLst>
                                        </p:cTn>
                                        <p:tgtEl>
                                          <p:spTgt spid="4"/>
                                        </p:tgtEl>
                                        <p:attrNameLst>
                                          <p:attrName>style.visibility</p:attrName>
                                        </p:attrNameLst>
                                      </p:cBhvr>
                                      <p:to>
                                        <p:strVal val="hidden"/>
                                      </p:to>
                                    </p:set>
                                  </p:childTnLst>
                                </p:cTn>
                              </p:par>
                            </p:childTnLst>
                          </p:cTn>
                        </p:par>
                      </p:childTnLst>
                    </p:cTn>
                  </p:par>
                  <p:par>
                    <p:cTn id="42" fill="hold">
                      <p:stCondLst>
                        <p:cond delay="indefinite"/>
                      </p:stCondLst>
                      <p:childTnLst>
                        <p:par>
                          <p:cTn id="43" fill="hold">
                            <p:stCondLst>
                              <p:cond delay="0"/>
                            </p:stCondLst>
                            <p:childTnLst>
                              <p:par>
                                <p:cTn id="44" presetID="30" presetClass="exit" presetSubtype="0" fill="hold" nodeType="clickEffect">
                                  <p:stCondLst>
                                    <p:cond delay="0"/>
                                  </p:stCondLst>
                                  <p:childTnLst>
                                    <p:animEffect transition="out" filter="fade">
                                      <p:cBhvr>
                                        <p:cTn id="45" dur="2400" accel="100000">
                                          <p:stCondLst>
                                            <p:cond delay="600"/>
                                          </p:stCondLst>
                                        </p:cTn>
                                        <p:tgtEl>
                                          <p:spTgt spid="3"/>
                                        </p:tgtEl>
                                      </p:cBhvr>
                                    </p:animEffect>
                                    <p:anim calcmode="lin" valueType="num">
                                      <p:cBhvr>
                                        <p:cTn id="46" dur="2400" accel="100000">
                                          <p:stCondLst>
                                            <p:cond delay="600"/>
                                          </p:stCondLst>
                                        </p:cTn>
                                        <p:tgtEl>
                                          <p:spTgt spid="3"/>
                                        </p:tgtEl>
                                        <p:attrNameLst>
                                          <p:attrName>style.rotation</p:attrName>
                                        </p:attrNameLst>
                                      </p:cBhvr>
                                      <p:tavLst>
                                        <p:tav tm="0">
                                          <p:val>
                                            <p:fltVal val="0"/>
                                          </p:val>
                                        </p:tav>
                                        <p:tav tm="100000">
                                          <p:val>
                                            <p:fltVal val="-90"/>
                                          </p:val>
                                        </p:tav>
                                      </p:tavLst>
                                    </p:anim>
                                    <p:anim calcmode="lin" valueType="num">
                                      <p:cBhvr>
                                        <p:cTn id="47" dur="600" decel="100000"/>
                                        <p:tgtEl>
                                          <p:spTgt spid="3"/>
                                        </p:tgtEl>
                                        <p:attrNameLst>
                                          <p:attrName>ppt_x</p:attrName>
                                        </p:attrNameLst>
                                      </p:cBhvr>
                                      <p:tavLst>
                                        <p:tav tm="0">
                                          <p:val>
                                            <p:strVal val="ppt_x"/>
                                          </p:val>
                                        </p:tav>
                                        <p:tav tm="100000">
                                          <p:val>
                                            <p:strVal val="ppt_x-0.05"/>
                                          </p:val>
                                        </p:tav>
                                      </p:tavLst>
                                    </p:anim>
                                    <p:anim calcmode="lin" valueType="num">
                                      <p:cBhvr>
                                        <p:cTn id="48" dur="600" decel="100000"/>
                                        <p:tgtEl>
                                          <p:spTgt spid="3"/>
                                        </p:tgtEl>
                                        <p:attrNameLst>
                                          <p:attrName>ppt_y</p:attrName>
                                        </p:attrNameLst>
                                      </p:cBhvr>
                                      <p:tavLst>
                                        <p:tav tm="0">
                                          <p:val>
                                            <p:strVal val="ppt_y"/>
                                          </p:val>
                                        </p:tav>
                                        <p:tav tm="100000">
                                          <p:val>
                                            <p:strVal val="ppt_y+0.1"/>
                                          </p:val>
                                        </p:tav>
                                      </p:tavLst>
                                    </p:anim>
                                    <p:anim calcmode="lin" valueType="num">
                                      <p:cBhvr>
                                        <p:cTn id="49" dur="2400" accel="100000">
                                          <p:stCondLst>
                                            <p:cond delay="600"/>
                                          </p:stCondLst>
                                        </p:cTn>
                                        <p:tgtEl>
                                          <p:spTgt spid="3"/>
                                        </p:tgtEl>
                                        <p:attrNameLst>
                                          <p:attrName>ppt_x</p:attrName>
                                        </p:attrNameLst>
                                      </p:cBhvr>
                                      <p:tavLst>
                                        <p:tav tm="0">
                                          <p:val>
                                            <p:strVal val="ppt_x"/>
                                          </p:val>
                                        </p:tav>
                                        <p:tav tm="100000">
                                          <p:val>
                                            <p:strVal val="ppt_x+0.4+0.05"/>
                                          </p:val>
                                        </p:tav>
                                      </p:tavLst>
                                    </p:anim>
                                    <p:anim calcmode="lin" valueType="num">
                                      <p:cBhvr>
                                        <p:cTn id="50" dur="2400" accel="100000">
                                          <p:stCondLst>
                                            <p:cond delay="600"/>
                                          </p:stCondLst>
                                        </p:cTn>
                                        <p:tgtEl>
                                          <p:spTgt spid="3"/>
                                        </p:tgtEl>
                                        <p:attrNameLst>
                                          <p:attrName>ppt_y</p:attrName>
                                        </p:attrNameLst>
                                      </p:cBhvr>
                                      <p:tavLst>
                                        <p:tav tm="0">
                                          <p:val>
                                            <p:strVal val="ppt_y"/>
                                          </p:val>
                                        </p:tav>
                                        <p:tav tm="100000">
                                          <p:val>
                                            <p:strVal val="ppt_y-0.4-0.1"/>
                                          </p:val>
                                        </p:tav>
                                      </p:tavLst>
                                    </p:anim>
                                    <p:set>
                                      <p:cBhvr>
                                        <p:cTn id="51" dur="1" fill="hold">
                                          <p:stCondLst>
                                            <p:cond delay="2999"/>
                                          </p:stCondLst>
                                        </p:cTn>
                                        <p:tgtEl>
                                          <p:spTgt spid="3"/>
                                        </p:tgtEl>
                                        <p:attrNameLst>
                                          <p:attrName>style.visibility</p:attrName>
                                        </p:attrNameLst>
                                      </p:cBhvr>
                                      <p:to>
                                        <p:strVal val="hidden"/>
                                      </p:to>
                                    </p:set>
                                  </p:childTnLst>
                                </p:cTn>
                              </p:par>
                              <p:par>
                                <p:cTn id="52" presetID="6" presetClass="emph" presetSubtype="0" fill="hold" nodeType="withEffect">
                                  <p:stCondLst>
                                    <p:cond delay="0"/>
                                  </p:stCondLst>
                                  <p:childTnLst>
                                    <p:animScale>
                                      <p:cBhvr>
                                        <p:cTn id="53" dur="3000" fill="hold"/>
                                        <p:tgtEl>
                                          <p:spTgt spid="3"/>
                                        </p:tgtEl>
                                      </p:cBhvr>
                                      <p:by x="25000" y="25000"/>
                                    </p:animScale>
                                  </p:childTnLst>
                                </p:cTn>
                              </p:par>
                            </p:childTnLst>
                          </p:cTn>
                        </p:par>
                      </p:childTnLst>
                    </p:cTn>
                  </p:par>
                  <p:par>
                    <p:cTn id="54" fill="hold">
                      <p:stCondLst>
                        <p:cond delay="indefinite"/>
                      </p:stCondLst>
                      <p:childTnLst>
                        <p:par>
                          <p:cTn id="55" fill="hold">
                            <p:stCondLst>
                              <p:cond delay="0"/>
                            </p:stCondLst>
                            <p:childTnLst>
                              <p:par>
                                <p:cTn id="56" presetID="18" presetClass="entr" presetSubtype="6" fill="hold" nodeType="click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strips(downRight)">
                                      <p:cBhvr>
                                        <p:cTn id="58" dur="3000"/>
                                        <p:tgtEl>
                                          <p:spTgt spid="10"/>
                                        </p:tgtEl>
                                      </p:cBhvr>
                                    </p:animEffect>
                                  </p:childTnLst>
                                </p:cTn>
                              </p:par>
                              <p:par>
                                <p:cTn id="59" presetID="10" presetClass="entr" presetSubtype="0" fill="hold" nodeType="withEffect">
                                  <p:stCondLst>
                                    <p:cond delay="0"/>
                                  </p:stCondLst>
                                  <p:childTnLst>
                                    <p:set>
                                      <p:cBhvr>
                                        <p:cTn id="60" dur="1" fill="hold">
                                          <p:stCondLst>
                                            <p:cond delay="0"/>
                                          </p:stCondLst>
                                        </p:cTn>
                                        <p:tgtEl>
                                          <p:spTgt spid="11">
                                            <p:txEl>
                                              <p:pRg st="0" end="0"/>
                                            </p:txEl>
                                          </p:spTgt>
                                        </p:tgtEl>
                                        <p:attrNameLst>
                                          <p:attrName>style.visibility</p:attrName>
                                        </p:attrNameLst>
                                      </p:cBhvr>
                                      <p:to>
                                        <p:strVal val="visible"/>
                                      </p:to>
                                    </p:set>
                                    <p:animEffect transition="in" filter="fade">
                                      <p:cBhvr>
                                        <p:cTn id="61" dur="3000"/>
                                        <p:tgtEl>
                                          <p:spTgt spid="11">
                                            <p:txEl>
                                              <p:pRg st="0" end="0"/>
                                            </p:txEl>
                                          </p:spTgt>
                                        </p:tgtEl>
                                      </p:cBhvr>
                                    </p:animEffect>
                                  </p:childTnLst>
                                </p:cTn>
                              </p:par>
                              <p:par>
                                <p:cTn id="62" presetID="10" presetClass="entr" presetSubtype="0" fill="hold" nodeType="withEffect">
                                  <p:stCondLst>
                                    <p:cond delay="0"/>
                                  </p:stCondLst>
                                  <p:childTnLst>
                                    <p:set>
                                      <p:cBhvr>
                                        <p:cTn id="63" dur="1" fill="hold">
                                          <p:stCondLst>
                                            <p:cond delay="0"/>
                                          </p:stCondLst>
                                        </p:cTn>
                                        <p:tgtEl>
                                          <p:spTgt spid="11">
                                            <p:txEl>
                                              <p:pRg st="1" end="1"/>
                                            </p:txEl>
                                          </p:spTgt>
                                        </p:tgtEl>
                                        <p:attrNameLst>
                                          <p:attrName>style.visibility</p:attrName>
                                        </p:attrNameLst>
                                      </p:cBhvr>
                                      <p:to>
                                        <p:strVal val="visible"/>
                                      </p:to>
                                    </p:set>
                                    <p:animEffect transition="in" filter="fade">
                                      <p:cBhvr>
                                        <p:cTn id="64" dur="30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ntitled-6.jpg"/>
          <p:cNvPicPr>
            <a:picLocks noChangeAspect="1"/>
          </p:cNvPicPr>
          <p:nvPr/>
        </p:nvPicPr>
        <p:blipFill>
          <a:blip r:embed="rId2" cstate="print"/>
          <a:stretch>
            <a:fillRect/>
          </a:stretch>
        </p:blipFill>
        <p:spPr>
          <a:xfrm>
            <a:off x="0" y="0"/>
            <a:ext cx="9144000" cy="6858000"/>
          </a:xfrm>
          <a:prstGeom prst="rect">
            <a:avLst/>
          </a:prstGeom>
        </p:spPr>
      </p:pic>
      <p:sp>
        <p:nvSpPr>
          <p:cNvPr id="3" name="2 CuadroTexto"/>
          <p:cNvSpPr txBox="1"/>
          <p:nvPr/>
        </p:nvSpPr>
        <p:spPr>
          <a:xfrm>
            <a:off x="395536" y="5517232"/>
            <a:ext cx="4464496" cy="707886"/>
          </a:xfrm>
          <a:prstGeom prst="rect">
            <a:avLst/>
          </a:prstGeom>
          <a:noFill/>
        </p:spPr>
        <p:txBody>
          <a:bodyPr wrap="square" rtlCol="0">
            <a:spAutoFit/>
          </a:bodyPr>
          <a:lstStyle/>
          <a:p>
            <a:r>
              <a:rPr lang="es-UY" sz="1100" dirty="0" smtClean="0">
                <a:latin typeface="Arial Rounded MT Bold" pitchFamily="34" charset="0"/>
              </a:rPr>
              <a:t>Fotografía: propia y de internet</a:t>
            </a:r>
          </a:p>
          <a:p>
            <a:r>
              <a:rPr lang="es-UY" sz="1100" dirty="0" smtClean="0">
                <a:latin typeface="Arial Rounded MT Bold" pitchFamily="34" charset="0"/>
              </a:rPr>
              <a:t>Música tradicional vietnamita</a:t>
            </a:r>
          </a:p>
          <a:p>
            <a:endParaRPr lang="es-UY" dirty="0"/>
          </a:p>
        </p:txBody>
      </p:sp>
      <p:pic>
        <p:nvPicPr>
          <p:cNvPr id="4" name="Picture 21" descr="milespowerpoints_r2_c4">
            <a:hlinkClick r:id="rId3"/>
          </p:cNvPr>
          <p:cNvPicPr>
            <a:picLocks noChangeAspect="1" noChangeArrowheads="1"/>
          </p:cNvPicPr>
          <p:nvPr/>
        </p:nvPicPr>
        <p:blipFill>
          <a:blip r:embed="rId4" cstate="print"/>
          <a:srcRect/>
          <a:stretch>
            <a:fillRect/>
          </a:stretch>
        </p:blipFill>
        <p:spPr bwMode="auto">
          <a:xfrm>
            <a:off x="2843808" y="0"/>
            <a:ext cx="3494088" cy="609600"/>
          </a:xfrm>
          <a:prstGeom prst="rect">
            <a:avLst/>
          </a:prstGeom>
          <a:noFill/>
          <a:ln w="9525">
            <a:noFill/>
            <a:miter lim="800000"/>
            <a:headEnd/>
            <a:tailEnd/>
          </a:ln>
        </p:spPr>
      </p:pic>
      <p:pic>
        <p:nvPicPr>
          <p:cNvPr id="5" name="Picture 14" descr="too">
            <a:hlinkClick r:id="rId5"/>
          </p:cNvPr>
          <p:cNvPicPr>
            <a:picLocks noChangeAspect="1" noChangeArrowheads="1"/>
          </p:cNvPicPr>
          <p:nvPr/>
        </p:nvPicPr>
        <p:blipFill>
          <a:blip r:embed="rId6" cstate="print"/>
          <a:srcRect/>
          <a:stretch>
            <a:fillRect/>
          </a:stretch>
        </p:blipFill>
        <p:spPr bwMode="auto">
          <a:xfrm>
            <a:off x="0" y="908720"/>
            <a:ext cx="9145587" cy="650875"/>
          </a:xfrm>
          <a:prstGeom prst="rect">
            <a:avLst/>
          </a:prstGeom>
          <a:noFill/>
          <a:ln w="9525">
            <a:noFill/>
            <a:miter lim="800000"/>
            <a:headEnd/>
            <a:tailEnd/>
          </a:ln>
        </p:spPr>
      </p:pic>
      <p:sp>
        <p:nvSpPr>
          <p:cNvPr id="7" name="Text Box 24">
            <a:hlinkClick r:id="rId7"/>
          </p:cNvPr>
          <p:cNvSpPr txBox="1">
            <a:spLocks noChangeArrowheads="1"/>
          </p:cNvSpPr>
          <p:nvPr/>
        </p:nvSpPr>
        <p:spPr bwMode="auto">
          <a:xfrm>
            <a:off x="2915816" y="6369050"/>
            <a:ext cx="1657350" cy="488950"/>
          </a:xfrm>
          <a:prstGeom prst="rect">
            <a:avLst/>
          </a:prstGeom>
          <a:noFill/>
          <a:ln w="9525">
            <a:noFill/>
            <a:miter lim="800000"/>
            <a:headEnd/>
            <a:tailEnd/>
          </a:ln>
          <a:effectLst/>
        </p:spPr>
        <p:txBody>
          <a:bodyPr>
            <a:spAutoFit/>
          </a:bodyPr>
          <a:lstStyle/>
          <a:p>
            <a:pPr>
              <a:spcBef>
                <a:spcPct val="50000"/>
              </a:spcBef>
            </a:pPr>
            <a:r>
              <a:rPr lang="es-ES" sz="2800" dirty="0">
                <a:solidFill>
                  <a:schemeClr val="tx1"/>
                </a:solidFill>
                <a:hlinkClick r:id="rId8"/>
              </a:rPr>
              <a:t>Frases</a:t>
            </a:r>
            <a:endParaRPr lang="es-ES" sz="2800" dirty="0">
              <a:solidFill>
                <a:schemeClr val="tx1"/>
              </a:solidFill>
            </a:endParaRPr>
          </a:p>
        </p:txBody>
      </p:sp>
      <p:sp>
        <p:nvSpPr>
          <p:cNvPr id="8" name="Text Box 25"/>
          <p:cNvSpPr txBox="1">
            <a:spLocks noChangeArrowheads="1"/>
          </p:cNvSpPr>
          <p:nvPr/>
        </p:nvSpPr>
        <p:spPr bwMode="auto">
          <a:xfrm>
            <a:off x="6588224" y="6369050"/>
            <a:ext cx="1368425" cy="488950"/>
          </a:xfrm>
          <a:prstGeom prst="rect">
            <a:avLst/>
          </a:prstGeom>
          <a:noFill/>
          <a:ln w="9525">
            <a:noFill/>
            <a:miter lim="800000"/>
            <a:headEnd/>
            <a:tailEnd/>
          </a:ln>
          <a:effectLst/>
        </p:spPr>
        <p:txBody>
          <a:bodyPr>
            <a:spAutoFit/>
          </a:bodyPr>
          <a:lstStyle/>
          <a:p>
            <a:pPr>
              <a:spcBef>
                <a:spcPct val="50000"/>
              </a:spcBef>
            </a:pPr>
            <a:r>
              <a:rPr lang="es-ES" sz="2800" dirty="0">
                <a:hlinkClick r:id="rId9"/>
              </a:rPr>
              <a:t>Videos</a:t>
            </a:r>
            <a:endParaRPr lang="es-ES" sz="2800" dirty="0"/>
          </a:p>
        </p:txBody>
      </p:sp>
      <p:sp>
        <p:nvSpPr>
          <p:cNvPr id="9" name="Text Box 26"/>
          <p:cNvSpPr txBox="1">
            <a:spLocks noChangeArrowheads="1"/>
          </p:cNvSpPr>
          <p:nvPr/>
        </p:nvSpPr>
        <p:spPr bwMode="auto">
          <a:xfrm>
            <a:off x="4644008" y="6369050"/>
            <a:ext cx="1584325" cy="488950"/>
          </a:xfrm>
          <a:prstGeom prst="rect">
            <a:avLst/>
          </a:prstGeom>
          <a:noFill/>
          <a:ln w="9525">
            <a:noFill/>
            <a:miter lim="800000"/>
            <a:headEnd/>
            <a:tailEnd/>
          </a:ln>
          <a:effectLst/>
        </p:spPr>
        <p:txBody>
          <a:bodyPr>
            <a:spAutoFit/>
          </a:bodyPr>
          <a:lstStyle/>
          <a:p>
            <a:pPr>
              <a:spcBef>
                <a:spcPct val="50000"/>
              </a:spcBef>
            </a:pPr>
            <a:r>
              <a:rPr lang="es-ES" sz="2800" dirty="0">
                <a:solidFill>
                  <a:schemeClr val="tx1"/>
                </a:solidFill>
                <a:hlinkClick r:id="rId10"/>
              </a:rPr>
              <a:t>Postales</a:t>
            </a:r>
            <a:endParaRPr lang="es-ES" sz="2800" dirty="0">
              <a:solidFill>
                <a:schemeClr val="tx1"/>
              </a:solidFill>
            </a:endParaRPr>
          </a:p>
        </p:txBody>
      </p:sp>
      <p:sp>
        <p:nvSpPr>
          <p:cNvPr id="10" name="Text Box 29"/>
          <p:cNvSpPr txBox="1">
            <a:spLocks noChangeArrowheads="1"/>
          </p:cNvSpPr>
          <p:nvPr/>
        </p:nvSpPr>
        <p:spPr bwMode="auto">
          <a:xfrm>
            <a:off x="3995936" y="5589240"/>
            <a:ext cx="4500563" cy="517525"/>
          </a:xfrm>
          <a:prstGeom prst="rect">
            <a:avLst/>
          </a:prstGeom>
          <a:noFill/>
          <a:ln w="9525">
            <a:noFill/>
            <a:miter lim="800000"/>
            <a:headEnd/>
            <a:tailEnd/>
          </a:ln>
          <a:effectLst/>
        </p:spPr>
        <p:txBody>
          <a:bodyPr wrap="none">
            <a:spAutoFit/>
          </a:bodyPr>
          <a:lstStyle/>
          <a:p>
            <a:r>
              <a:rPr lang="es-ES" sz="3000" b="1" i="1" u="none" dirty="0"/>
              <a:t>Más sitios interesantes:</a:t>
            </a: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20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2000"/>
                                        <p:tgtEl>
                                          <p:spTgt spid="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271</TotalTime>
  <Words>1280</Words>
  <Application>Microsoft Office PowerPoint</Application>
  <PresentationFormat>Presentación en pantalla (4:3)</PresentationFormat>
  <Paragraphs>32</Paragraphs>
  <Slides>20</Slides>
  <Notes>0</Notes>
  <HiddenSlides>0</HiddenSlides>
  <MMClips>1</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Tema de Office</vt:lpstr>
      <vt:lpstr>Mi experiencia en Vietnam 5</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 experiencia en Vietnam 5</dc:title>
  <dc:creator>Escritorio</dc:creator>
  <cp:lastModifiedBy>Escritorio</cp:lastModifiedBy>
  <cp:revision>27</cp:revision>
  <dcterms:created xsi:type="dcterms:W3CDTF">2016-06-10T23:51:01Z</dcterms:created>
  <dcterms:modified xsi:type="dcterms:W3CDTF">2016-06-14T18:03:58Z</dcterms:modified>
</cp:coreProperties>
</file>