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4" r:id="rId2"/>
    <p:sldId id="313" r:id="rId3"/>
    <p:sldId id="258" r:id="rId4"/>
    <p:sldId id="270" r:id="rId5"/>
    <p:sldId id="261" r:id="rId6"/>
    <p:sldId id="286" r:id="rId7"/>
    <p:sldId id="287" r:id="rId8"/>
    <p:sldId id="262" r:id="rId9"/>
    <p:sldId id="264" r:id="rId10"/>
    <p:sldId id="265" r:id="rId11"/>
    <p:sldId id="312" r:id="rId12"/>
    <p:sldId id="267" r:id="rId13"/>
    <p:sldId id="268" r:id="rId14"/>
    <p:sldId id="288" r:id="rId15"/>
    <p:sldId id="294" r:id="rId16"/>
    <p:sldId id="296" r:id="rId17"/>
    <p:sldId id="300" r:id="rId18"/>
    <p:sldId id="269" r:id="rId19"/>
    <p:sldId id="271" r:id="rId20"/>
    <p:sldId id="259" r:id="rId21"/>
    <p:sldId id="277" r:id="rId22"/>
    <p:sldId id="275" r:id="rId23"/>
    <p:sldId id="276" r:id="rId24"/>
    <p:sldId id="303" r:id="rId25"/>
    <p:sldId id="306" r:id="rId26"/>
    <p:sldId id="307" r:id="rId27"/>
    <p:sldId id="285" r:id="rId28"/>
    <p:sldId id="302" r:id="rId29"/>
    <p:sldId id="297" r:id="rId30"/>
    <p:sldId id="272" r:id="rId31"/>
    <p:sldId id="298" r:id="rId32"/>
    <p:sldId id="301" r:id="rId33"/>
    <p:sldId id="299" r:id="rId34"/>
    <p:sldId id="293" r:id="rId35"/>
    <p:sldId id="284" r:id="rId36"/>
    <p:sldId id="282" r:id="rId37"/>
    <p:sldId id="304" r:id="rId38"/>
    <p:sldId id="311" r:id="rId39"/>
    <p:sldId id="305" r:id="rId40"/>
    <p:sldId id="310" r:id="rId41"/>
    <p:sldId id="281" r:id="rId42"/>
    <p:sldId id="280" r:id="rId43"/>
    <p:sldId id="279" r:id="rId44"/>
    <p:sldId id="309" r:id="rId45"/>
    <p:sldId id="291" r:id="rId46"/>
    <p:sldId id="289" r:id="rId47"/>
    <p:sldId id="290" r:id="rId48"/>
    <p:sldId id="292" r:id="rId49"/>
    <p:sldId id="260" r:id="rId50"/>
    <p:sldId id="308" r:id="rId51"/>
  </p:sldIdLst>
  <p:sldSz cx="8677275" cy="5715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PJnPCQqETv9peJa+p2o+g==" hashData="HytRJt7GFo/y9pGKFqtPlM3MSs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9" d="100"/>
          <a:sy n="129" d="100"/>
        </p:scale>
        <p:origin x="-102" y="-90"/>
      </p:cViewPr>
      <p:guideLst>
        <p:guide orient="horz" pos="1800"/>
        <p:guide pos="27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55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50797" y="1775358"/>
            <a:ext cx="7375683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01592" y="3238500"/>
            <a:ext cx="6074093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7F4F2-32D2-4055-843D-82BC7EB0CD4C}" type="datetimeFigureOut">
              <a:rPr lang="es-ES" smtClean="0"/>
              <a:pPr/>
              <a:t>27/05/2016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040C3-0D6C-4FCC-8151-84DA8A2BF818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7F4F2-32D2-4055-843D-82BC7EB0CD4C}" type="datetimeFigureOut">
              <a:rPr lang="es-ES" smtClean="0"/>
              <a:pPr/>
              <a:t>27/05/2016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040C3-0D6C-4FCC-8151-84DA8A2BF818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446" y="3672418"/>
            <a:ext cx="7375683" cy="11350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85446" y="2422261"/>
            <a:ext cx="7375683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7F4F2-32D2-4055-843D-82BC7EB0CD4C}" type="datetimeFigureOut">
              <a:rPr lang="es-ES" smtClean="0"/>
              <a:pPr/>
              <a:t>27/05/2016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040C3-0D6C-4FCC-8151-84DA8A2BF818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33864" y="1333501"/>
            <a:ext cx="3832464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410948" y="1333501"/>
            <a:ext cx="3832464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7F4F2-32D2-4055-843D-82BC7EB0CD4C}" type="datetimeFigureOut">
              <a:rPr lang="es-ES" smtClean="0"/>
              <a:pPr/>
              <a:t>27/05/2016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040C3-0D6C-4FCC-8151-84DA8A2BF818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33863" y="1279261"/>
            <a:ext cx="3833970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33863" y="1812396"/>
            <a:ext cx="3833970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407938" y="1279261"/>
            <a:ext cx="3835475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407938" y="1812396"/>
            <a:ext cx="38354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7F4F2-32D2-4055-843D-82BC7EB0CD4C}" type="datetimeFigureOut">
              <a:rPr lang="es-ES" smtClean="0"/>
              <a:pPr/>
              <a:t>27/05/2016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040C3-0D6C-4FCC-8151-84DA8A2BF818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7F4F2-32D2-4055-843D-82BC7EB0CD4C}" type="datetimeFigureOut">
              <a:rPr lang="es-ES" smtClean="0"/>
              <a:pPr/>
              <a:t>27/05/2016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040C3-0D6C-4FCC-8151-84DA8A2BF818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7F4F2-32D2-4055-843D-82BC7EB0CD4C}" type="datetimeFigureOut">
              <a:rPr lang="es-ES" smtClean="0"/>
              <a:pPr/>
              <a:t>27/05/2016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040C3-0D6C-4FCC-8151-84DA8A2BF818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33867" y="227541"/>
            <a:ext cx="2854764" cy="9683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392575" y="227543"/>
            <a:ext cx="4850838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33867" y="1195920"/>
            <a:ext cx="2854764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7F4F2-32D2-4055-843D-82BC7EB0CD4C}" type="datetimeFigureOut">
              <a:rPr lang="es-ES" smtClean="0"/>
              <a:pPr/>
              <a:t>27/05/2016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040C3-0D6C-4FCC-8151-84DA8A2BF818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00808" y="4000500"/>
            <a:ext cx="5206365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00808" y="510646"/>
            <a:ext cx="5206365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00808" y="4472785"/>
            <a:ext cx="5206365" cy="6707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7F4F2-32D2-4055-843D-82BC7EB0CD4C}" type="datetimeFigureOut">
              <a:rPr lang="es-ES" smtClean="0"/>
              <a:pPr/>
              <a:t>27/05/2016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040C3-0D6C-4FCC-8151-84DA8A2BF818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7F4F2-32D2-4055-843D-82BC7EB0CD4C}" type="datetimeFigureOut">
              <a:rPr lang="es-ES" smtClean="0"/>
              <a:pPr/>
              <a:t>27/05/2016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040C3-0D6C-4FCC-8151-84DA8A2BF818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291026" y="228869"/>
            <a:ext cx="1952387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33864" y="228869"/>
            <a:ext cx="571254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7F4F2-32D2-4055-843D-82BC7EB0CD4C}" type="datetimeFigureOut">
              <a:rPr lang="es-ES" smtClean="0"/>
              <a:pPr/>
              <a:t>27/05/2016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040C3-0D6C-4FCC-8151-84DA8A2BF818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  <p:transition spd="med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33864" y="228866"/>
            <a:ext cx="7809548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33864" y="1333501"/>
            <a:ext cx="7809548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33864" y="5296962"/>
            <a:ext cx="2024698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47F4F2-32D2-4055-843D-82BC7EB0CD4C}" type="datetimeFigureOut">
              <a:rPr lang="es-ES" smtClean="0"/>
              <a:pPr/>
              <a:t>27/05/2016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964736" y="5296962"/>
            <a:ext cx="2747803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218714" y="5296962"/>
            <a:ext cx="2024698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B040C3-0D6C-4FCC-8151-84DA8A2BF818}" type="slidenum">
              <a:rPr lang="es-ES" smtClean="0"/>
              <a:pPr/>
              <a:t>‹#›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randomBa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hyperlink" Target="http://www.bigfun.be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88831" y="1384235"/>
            <a:ext cx="6299610" cy="298543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Ethiopia</a:t>
            </a:r>
          </a:p>
          <a:p>
            <a:pPr algn="ctr"/>
            <a:r>
              <a:rPr 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Inside </a:t>
            </a:r>
            <a:r>
              <a:rPr 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The </a:t>
            </a:r>
            <a:r>
              <a:rPr 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Ancient</a:t>
            </a:r>
          </a:p>
          <a:p>
            <a:pPr algn="ctr"/>
            <a:r>
              <a:rPr 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Mountain Churches…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3" name="Picture 2" descr="LS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66229" y="4729708"/>
            <a:ext cx="524953" cy="52495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786909" y="4657700"/>
            <a:ext cx="1368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b="1" dirty="0" smtClean="0">
                <a:solidFill>
                  <a:schemeClr val="accent6">
                    <a:lumMod val="50000"/>
                  </a:schemeClr>
                </a:solidFill>
              </a:rPr>
              <a:t>MANUAL</a:t>
            </a:r>
            <a:br>
              <a:rPr lang="nl-BE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nl-BE" b="1" dirty="0" smtClean="0">
                <a:solidFill>
                  <a:schemeClr val="accent6">
                    <a:lumMod val="50000"/>
                  </a:schemeClr>
                </a:solidFill>
              </a:rPr>
              <a:t>ADVANCE</a:t>
            </a:r>
            <a:endParaRPr lang="nl-BE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med">
    <p:fade/>
    <p:sndAc>
      <p:stSnd loop="1">
        <p:snd r:embed="rId2" name="amazing_grac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10245" y="926058"/>
            <a:ext cx="70567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rgbClr val="FFC000"/>
                </a:solidFill>
                <a:latin typeface="Comic Sans MS" pitchFamily="66" charset="0"/>
              </a:rPr>
              <a:t>The northern Ethiopian town of </a:t>
            </a:r>
            <a:r>
              <a:rPr lang="en-US" dirty="0" err="1" smtClean="0">
                <a:solidFill>
                  <a:srgbClr val="FFC000"/>
                </a:solidFill>
                <a:latin typeface="Comic Sans MS" pitchFamily="66" charset="0"/>
              </a:rPr>
              <a:t>Lalibela</a:t>
            </a:r>
            <a:r>
              <a:rPr lang="en-US" dirty="0" smtClean="0">
                <a:solidFill>
                  <a:srgbClr val="FFC000"/>
                </a:solidFill>
                <a:latin typeface="Comic Sans MS" pitchFamily="66" charset="0"/>
              </a:rPr>
              <a:t>, one of the holiest sites in the country, is known worldwide for its medieval monolithic rock-cut churches.</a:t>
            </a:r>
            <a:endParaRPr lang="es-ES" dirty="0">
              <a:solidFill>
                <a:srgbClr val="FFC000"/>
              </a:solidFill>
              <a:latin typeface="Comic Sans MS" pitchFamily="66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666229" y="2425452"/>
            <a:ext cx="72728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rgbClr val="FFC000"/>
                </a:solidFill>
                <a:latin typeface="Comic Sans MS" pitchFamily="66" charset="0"/>
              </a:rPr>
              <a:t>Though the dating of the churches is not well established, most are thought to have been built during the reign of King </a:t>
            </a:r>
            <a:r>
              <a:rPr lang="en-US" dirty="0" err="1" smtClean="0">
                <a:solidFill>
                  <a:srgbClr val="FFC000"/>
                </a:solidFill>
                <a:latin typeface="Comic Sans MS" pitchFamily="66" charset="0"/>
              </a:rPr>
              <a:t>Lalibela</a:t>
            </a:r>
            <a:r>
              <a:rPr lang="en-US" dirty="0" smtClean="0">
                <a:solidFill>
                  <a:srgbClr val="FFC000"/>
                </a:solidFill>
                <a:latin typeface="Comic Sans MS" pitchFamily="66" charset="0"/>
              </a:rPr>
              <a:t> during the 12th and 13th centuries.</a:t>
            </a:r>
            <a:endParaRPr lang="es-ES" dirty="0">
              <a:solidFill>
                <a:srgbClr val="FFC000"/>
              </a:solidFill>
              <a:latin typeface="Comic Sans MS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810245" y="3878386"/>
            <a:ext cx="74168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rgbClr val="FFC000"/>
                </a:solidFill>
                <a:latin typeface="Comic Sans MS" pitchFamily="66" charset="0"/>
              </a:rPr>
              <a:t>According to legend, angels helped King </a:t>
            </a:r>
            <a:r>
              <a:rPr lang="en-US" dirty="0" err="1" smtClean="0">
                <a:solidFill>
                  <a:srgbClr val="FFC000"/>
                </a:solidFill>
                <a:latin typeface="Comic Sans MS" pitchFamily="66" charset="0"/>
              </a:rPr>
              <a:t>Lalibela</a:t>
            </a:r>
            <a:r>
              <a:rPr lang="en-US" dirty="0" smtClean="0">
                <a:solidFill>
                  <a:srgbClr val="FFC000"/>
                </a:solidFill>
                <a:latin typeface="Comic Sans MS" pitchFamily="66" charset="0"/>
              </a:rPr>
              <a:t> build these churches below ground after he received an order from God to create a new Jerusalem in Ethiopia.</a:t>
            </a:r>
            <a:endParaRPr lang="es-ES" dirty="0">
              <a:solidFill>
                <a:srgbClr val="FFC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6D2BC000000578-2985237-Interior_design_The_stunning_frescoes_inside_the_Abune_Yemata_Gu-a-29_14258376206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8677275" cy="5715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34181" y="265212"/>
            <a:ext cx="1872208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Interior design: The stunning frescoes inside the </a:t>
            </a:r>
            <a:r>
              <a:rPr lang="en-US" sz="800" dirty="0" err="1" smtClean="0">
                <a:solidFill>
                  <a:srgbClr val="FFC000"/>
                </a:solidFill>
              </a:rPr>
              <a:t>Abune</a:t>
            </a:r>
            <a:r>
              <a:rPr lang="en-US" sz="800" dirty="0" smtClean="0">
                <a:solidFill>
                  <a:srgbClr val="FFC000"/>
                </a:solidFill>
              </a:rPr>
              <a:t> </a:t>
            </a:r>
            <a:r>
              <a:rPr lang="en-US" sz="800" dirty="0" err="1" smtClean="0">
                <a:solidFill>
                  <a:srgbClr val="FFC000"/>
                </a:solidFill>
              </a:rPr>
              <a:t>Yemata</a:t>
            </a:r>
            <a:r>
              <a:rPr lang="en-US" sz="800" dirty="0" smtClean="0">
                <a:solidFill>
                  <a:srgbClr val="FFC000"/>
                </a:solidFill>
              </a:rPr>
              <a:t> </a:t>
            </a:r>
            <a:r>
              <a:rPr lang="en-US" sz="800" dirty="0" err="1" smtClean="0">
                <a:solidFill>
                  <a:srgbClr val="FFC000"/>
                </a:solidFill>
              </a:rPr>
              <a:t>Guh</a:t>
            </a:r>
            <a:r>
              <a:rPr lang="en-US" sz="800" dirty="0" smtClean="0">
                <a:solidFill>
                  <a:srgbClr val="FFC000"/>
                </a:solidFill>
              </a:rPr>
              <a:t> church remain extremely well preserved thanks to their remote location.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s-ES" dirty="0"/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6D2FDE00000578-2985237-Historic_The_mountains_where_the_Abune_Yemata_Guh_church_is_loca-a-28_14258376099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8695432" cy="5715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34181" y="265212"/>
            <a:ext cx="6048672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Historic: The mountains where the </a:t>
            </a:r>
            <a:r>
              <a:rPr lang="en-US" sz="800" dirty="0" err="1" smtClean="0">
                <a:solidFill>
                  <a:srgbClr val="FFC000"/>
                </a:solidFill>
              </a:rPr>
              <a:t>Abune</a:t>
            </a:r>
            <a:r>
              <a:rPr lang="en-US" sz="800" dirty="0" smtClean="0">
                <a:solidFill>
                  <a:srgbClr val="FFC000"/>
                </a:solidFill>
              </a:rPr>
              <a:t> </a:t>
            </a:r>
            <a:r>
              <a:rPr lang="en-US" sz="800" dirty="0" err="1" smtClean="0">
                <a:solidFill>
                  <a:srgbClr val="FFC000"/>
                </a:solidFill>
              </a:rPr>
              <a:t>Yemata</a:t>
            </a:r>
            <a:r>
              <a:rPr lang="en-US" sz="800" dirty="0" smtClean="0">
                <a:solidFill>
                  <a:srgbClr val="FFC000"/>
                </a:solidFill>
              </a:rPr>
              <a:t> </a:t>
            </a:r>
            <a:r>
              <a:rPr lang="en-US" sz="800" dirty="0" err="1" smtClean="0">
                <a:solidFill>
                  <a:srgbClr val="FFC000"/>
                </a:solidFill>
              </a:rPr>
              <a:t>Guh</a:t>
            </a:r>
            <a:r>
              <a:rPr lang="en-US" sz="800" dirty="0" smtClean="0">
                <a:solidFill>
                  <a:srgbClr val="FFC000"/>
                </a:solidFill>
              </a:rPr>
              <a:t> church is located, 2,500ft above ground level - and carved out by an Egyptian priest.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med">
    <p:randomBar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3F9F23B00000578-0-image-a-22_14627866819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8677275" cy="5715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6498877" y="4741902"/>
            <a:ext cx="19442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 err="1" smtClean="0">
                <a:solidFill>
                  <a:srgbClr val="FFC000"/>
                </a:solidFill>
              </a:rPr>
              <a:t>Tradition:Some</a:t>
            </a:r>
            <a:r>
              <a:rPr lang="en-US" sz="800" dirty="0" smtClean="0">
                <a:solidFill>
                  <a:srgbClr val="FFC000"/>
                </a:solidFill>
              </a:rPr>
              <a:t> of the teachers in the churches have lived there for more than 40 years, dedicating their lives to teaching young Orthodox Christian boys as they journey to becoming priests.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med">
    <p:randomBar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7391675_reading-large_trans++eo_i_u9APj8RuoebjoAHt0k9u7HhRJvuo-ZLenGRum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77275" cy="5715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06189" y="5111234"/>
            <a:ext cx="27363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b="1" dirty="0" smtClean="0">
                <a:solidFill>
                  <a:srgbClr val="FFC000"/>
                </a:solidFill>
              </a:rPr>
              <a:t>Hundreds of feet above sea level stand ancient churches that have been carved into the side of jagged rock faces.</a:t>
            </a:r>
            <a:r>
              <a:rPr lang="es-ES" sz="800" cap="all" dirty="0" smtClean="0">
                <a:solidFill>
                  <a:srgbClr val="FFC000"/>
                </a:solidFill>
              </a:rPr>
              <a:t> CREDIT: ASHER SVIDENSKY/BARCROFT IMAGES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med">
    <p:randomBar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7391751_question-large_trans++eo_i_u9APj8RuoebjoAHt0k9u7HhRJvuo-ZLenGRum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77275" cy="5715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62173" y="5450368"/>
            <a:ext cx="470460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Children study texts under candle light.</a:t>
            </a:r>
            <a:r>
              <a:rPr lang="es-ES" sz="800" cap="all" dirty="0" smtClean="0">
                <a:solidFill>
                  <a:srgbClr val="FFC000"/>
                </a:solidFill>
              </a:rPr>
              <a:t> CREDIT: ASHER SVIDENSKY/BARCROFT IMAGES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med">
    <p:randomBar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15277105769_wps_26_Day_3AM_160314_Abuna_Yem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77275" cy="5715000"/>
          </a:xfrm>
          <a:prstGeom prst="rect">
            <a:avLst/>
          </a:prstGeom>
        </p:spPr>
      </p:pic>
    </p:spTree>
  </p:cSld>
  <p:clrMapOvr>
    <a:masterClrMapping/>
  </p:clrMapOvr>
  <p:transition spd="med">
    <p:randomBar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6D2BCA00000578-2985237-Journey_Anyone_visiting_the_Abune_Yemata_Guh_church_must_make_th-a-27_14258376005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77275" cy="5715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5994821" y="121196"/>
            <a:ext cx="223224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Journey: Anyone visiting the </a:t>
            </a:r>
            <a:r>
              <a:rPr lang="en-US" sz="800" dirty="0" err="1" smtClean="0">
                <a:solidFill>
                  <a:srgbClr val="FFC000"/>
                </a:solidFill>
              </a:rPr>
              <a:t>Abune</a:t>
            </a:r>
            <a:r>
              <a:rPr lang="en-US" sz="800" dirty="0" smtClean="0">
                <a:solidFill>
                  <a:srgbClr val="FFC000"/>
                </a:solidFill>
              </a:rPr>
              <a:t> </a:t>
            </a:r>
            <a:r>
              <a:rPr lang="en-US" sz="800" dirty="0" err="1" smtClean="0">
                <a:solidFill>
                  <a:srgbClr val="FFC000"/>
                </a:solidFill>
              </a:rPr>
              <a:t>Yemata</a:t>
            </a:r>
            <a:r>
              <a:rPr lang="en-US" sz="800" dirty="0" smtClean="0">
                <a:solidFill>
                  <a:srgbClr val="FFC000"/>
                </a:solidFill>
              </a:rPr>
              <a:t> </a:t>
            </a:r>
            <a:r>
              <a:rPr lang="en-US" sz="800" dirty="0" err="1" smtClean="0">
                <a:solidFill>
                  <a:srgbClr val="FFC000"/>
                </a:solidFill>
              </a:rPr>
              <a:t>Guh</a:t>
            </a:r>
            <a:r>
              <a:rPr lang="en-US" sz="800" dirty="0" smtClean="0">
                <a:solidFill>
                  <a:srgbClr val="FFC000"/>
                </a:solidFill>
              </a:rPr>
              <a:t> church must make their way along narrow ledges and cross a rickety makeshift bridge.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s-ES" dirty="0"/>
          </a:p>
        </p:txBody>
      </p:sp>
    </p:spTree>
  </p:cSld>
  <p:clrMapOvr>
    <a:masterClrMapping/>
  </p:clrMapOvr>
  <p:transition spd="med">
    <p:randomBar dir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30625153852-lalibela-ethiopia-church-st-george-horizontal-large-galler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13696"/>
            <a:ext cx="8677275" cy="4887608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71271" y="5378360"/>
            <a:ext cx="1459054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800" dirty="0" err="1" smtClean="0">
                <a:solidFill>
                  <a:srgbClr val="FFC000"/>
                </a:solidFill>
              </a:rPr>
              <a:t>Ethiopia's</a:t>
            </a:r>
            <a:r>
              <a:rPr lang="es-ES" sz="800" dirty="0" smtClean="0">
                <a:solidFill>
                  <a:srgbClr val="FFC000"/>
                </a:solidFill>
              </a:rPr>
              <a:t> rock-</a:t>
            </a:r>
            <a:r>
              <a:rPr lang="es-ES" sz="800" dirty="0" err="1" smtClean="0">
                <a:solidFill>
                  <a:srgbClr val="FFC000"/>
                </a:solidFill>
              </a:rPr>
              <a:t>hewn</a:t>
            </a:r>
            <a:r>
              <a:rPr lang="es-ES" sz="800" dirty="0" smtClean="0">
                <a:solidFill>
                  <a:srgbClr val="FFC000"/>
                </a:solidFill>
              </a:rPr>
              <a:t> </a:t>
            </a:r>
            <a:r>
              <a:rPr lang="es-ES" sz="800" dirty="0" err="1" smtClean="0">
                <a:solidFill>
                  <a:srgbClr val="FFC000"/>
                </a:solidFill>
              </a:rPr>
              <a:t>churches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med">
    <p:randomBar dir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bre-Damo-Church-Ethiop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8677274" cy="5715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590173" y="121196"/>
            <a:ext cx="1396536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800" dirty="0" err="1" smtClean="0">
                <a:solidFill>
                  <a:srgbClr val="FFC000"/>
                </a:solidFill>
              </a:rPr>
              <a:t>Debre</a:t>
            </a:r>
            <a:r>
              <a:rPr lang="es-ES" sz="800" dirty="0" smtClean="0">
                <a:solidFill>
                  <a:srgbClr val="FFC000"/>
                </a:solidFill>
              </a:rPr>
              <a:t> </a:t>
            </a:r>
            <a:r>
              <a:rPr lang="es-ES" sz="800" dirty="0" err="1" smtClean="0">
                <a:solidFill>
                  <a:srgbClr val="FFC000"/>
                </a:solidFill>
              </a:rPr>
              <a:t>Damo</a:t>
            </a:r>
            <a:r>
              <a:rPr lang="es-ES" sz="800" dirty="0" smtClean="0">
                <a:solidFill>
                  <a:srgbClr val="FFC000"/>
                </a:solidFill>
              </a:rPr>
              <a:t> </a:t>
            </a:r>
            <a:r>
              <a:rPr lang="es-ES" sz="800" dirty="0" err="1" smtClean="0">
                <a:solidFill>
                  <a:srgbClr val="FFC000"/>
                </a:solidFill>
              </a:rPr>
              <a:t>Church</a:t>
            </a:r>
            <a:r>
              <a:rPr lang="es-ES" sz="800" dirty="0" smtClean="0">
                <a:solidFill>
                  <a:srgbClr val="FFC000"/>
                </a:solidFill>
              </a:rPr>
              <a:t> </a:t>
            </a:r>
            <a:r>
              <a:rPr lang="es-ES" sz="800" dirty="0" err="1" smtClean="0">
                <a:solidFill>
                  <a:srgbClr val="FFC000"/>
                </a:solidFill>
              </a:rPr>
              <a:t>Ethiopia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med">
    <p:randomBar dir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7391631_torch-large_trans++eo_i_u9APj8RuoebjoAHt0k9u7HhRJvuo-ZLenGRum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77275" cy="5715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450205" y="265212"/>
            <a:ext cx="295232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A young boy uses candlelight to guide himself around one of the churches.</a:t>
            </a:r>
            <a:r>
              <a:rPr lang="es-ES" sz="800" cap="all" dirty="0" smtClean="0">
                <a:solidFill>
                  <a:srgbClr val="FFC000"/>
                </a:solidFill>
              </a:rPr>
              <a:t> CREDIT: ASHER SVIDENSKY/BARCROFT IMAGES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med">
    <p:randomBar dir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7391639_TIGRAY_-large_trans++eo_i_u9APj8RuoebjoAHt0k9u7HhRJvuo-ZLenGRum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77275" cy="5715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162173" y="4978251"/>
            <a:ext cx="2880320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The churches are for those hoping to get closer to God literally and figuratively.</a:t>
            </a:r>
            <a:r>
              <a:rPr lang="es-ES" sz="800" cap="all" dirty="0" smtClean="0">
                <a:solidFill>
                  <a:srgbClr val="FFC000"/>
                </a:solidFill>
              </a:rPr>
              <a:t>CREDIT: ASHER SVIDENSKY/BARCROFT IMAGES</a:t>
            </a:r>
            <a:endParaRPr lang="es-ES" sz="800" dirty="0" smtClean="0">
              <a:solidFill>
                <a:srgbClr val="FFC000"/>
              </a:solidFill>
            </a:endParaRPr>
          </a:p>
          <a:p>
            <a:endParaRPr lang="es-ES" dirty="0"/>
          </a:p>
        </p:txBody>
      </p:sp>
    </p:spTree>
  </p:cSld>
  <p:clrMapOvr>
    <a:masterClrMapping/>
  </p:clrMapOvr>
  <p:transition spd="med">
    <p:randomBar dir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F9F31700000578-0-image-a-25_14627866885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69361"/>
            <a:ext cx="8677275" cy="4176277"/>
          </a:xfrm>
          <a:prstGeom prst="rect">
            <a:avLst/>
          </a:prstGeom>
        </p:spPr>
      </p:pic>
    </p:spTree>
  </p:cSld>
  <p:clrMapOvr>
    <a:masterClrMapping/>
  </p:clrMapOvr>
  <p:transition spd="med">
    <p:randomBar dir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church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77275" cy="5715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78197" y="5234344"/>
            <a:ext cx="433705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General view of a damaged facade of a rock-hewn church in </a:t>
            </a:r>
            <a:r>
              <a:rPr lang="en-US" sz="800" dirty="0" err="1" smtClean="0">
                <a:solidFill>
                  <a:srgbClr val="FFC000"/>
                </a:solidFill>
              </a:rPr>
              <a:t>Lalibela</a:t>
            </a:r>
            <a:r>
              <a:rPr lang="en-US" sz="800" dirty="0" smtClean="0">
                <a:solidFill>
                  <a:srgbClr val="FFC000"/>
                </a:solidFill>
              </a:rPr>
              <a:t>.</a:t>
            </a:r>
            <a:r>
              <a:rPr lang="es-ES" sz="800" dirty="0" smtClean="0">
                <a:solidFill>
                  <a:srgbClr val="FFC000"/>
                </a:solidFill>
              </a:rPr>
              <a:t> </a:t>
            </a:r>
            <a:r>
              <a:rPr lang="es-ES" sz="800" dirty="0" err="1" smtClean="0">
                <a:solidFill>
                  <a:srgbClr val="FFC000"/>
                </a:solidFill>
              </a:rPr>
              <a:t>Radu</a:t>
            </a:r>
            <a:r>
              <a:rPr lang="es-ES" sz="800" dirty="0" smtClean="0">
                <a:solidFill>
                  <a:srgbClr val="FFC000"/>
                </a:solidFill>
              </a:rPr>
              <a:t> </a:t>
            </a:r>
            <a:r>
              <a:rPr lang="es-ES" sz="800" dirty="0" err="1" smtClean="0">
                <a:solidFill>
                  <a:srgbClr val="FFC000"/>
                </a:solidFill>
              </a:rPr>
              <a:t>Sigheti</a:t>
            </a:r>
            <a:r>
              <a:rPr lang="es-ES" sz="800" dirty="0" smtClean="0">
                <a:solidFill>
                  <a:srgbClr val="FFC000"/>
                </a:solidFill>
              </a:rPr>
              <a:t>/Reuters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med">
    <p:randomBar dir="vert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church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77275" cy="5714999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7302783" y="121196"/>
            <a:ext cx="1284326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800" b="1" dirty="0" smtClean="0">
                <a:solidFill>
                  <a:srgbClr val="FFC000"/>
                </a:solidFill>
              </a:rPr>
              <a:t> </a:t>
            </a:r>
            <a:r>
              <a:rPr lang="es-ES" sz="800" dirty="0" err="1" smtClean="0">
                <a:solidFill>
                  <a:srgbClr val="FFC000"/>
                </a:solidFill>
              </a:rPr>
              <a:t>Siegfried</a:t>
            </a:r>
            <a:r>
              <a:rPr lang="es-ES" sz="800" dirty="0" smtClean="0">
                <a:solidFill>
                  <a:srgbClr val="FFC000"/>
                </a:solidFill>
              </a:rPr>
              <a:t> </a:t>
            </a:r>
            <a:r>
              <a:rPr lang="es-ES" sz="800" dirty="0" err="1" smtClean="0">
                <a:solidFill>
                  <a:srgbClr val="FFC000"/>
                </a:solidFill>
              </a:rPr>
              <a:t>Modola</a:t>
            </a:r>
            <a:r>
              <a:rPr lang="es-ES" sz="800" dirty="0" smtClean="0">
                <a:solidFill>
                  <a:srgbClr val="FFC000"/>
                </a:solidFill>
              </a:rPr>
              <a:t>/Reuters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med">
    <p:randomBar dir="vert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church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77275" cy="5715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450205" y="265212"/>
            <a:ext cx="20162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A Christian Orthodox monk leaves a rock-hewn church after prayers in </a:t>
            </a:r>
            <a:r>
              <a:rPr lang="en-US" sz="800" dirty="0" err="1" smtClean="0">
                <a:solidFill>
                  <a:srgbClr val="FFC000"/>
                </a:solidFill>
              </a:rPr>
              <a:t>Lalibela</a:t>
            </a:r>
            <a:r>
              <a:rPr lang="en-US" sz="800" dirty="0" smtClean="0">
                <a:solidFill>
                  <a:srgbClr val="FFC000"/>
                </a:solidFill>
              </a:rPr>
              <a:t>.</a:t>
            </a:r>
            <a:r>
              <a:rPr lang="es-ES" sz="800" dirty="0" smtClean="0">
                <a:solidFill>
                  <a:srgbClr val="FFC000"/>
                </a:solidFill>
              </a:rPr>
              <a:t> </a:t>
            </a:r>
            <a:r>
              <a:rPr lang="es-ES" sz="800" dirty="0" err="1" smtClean="0">
                <a:solidFill>
                  <a:srgbClr val="FFC000"/>
                </a:solidFill>
              </a:rPr>
              <a:t>Radu</a:t>
            </a:r>
            <a:r>
              <a:rPr lang="es-ES" sz="800" dirty="0" smtClean="0">
                <a:solidFill>
                  <a:srgbClr val="FFC000"/>
                </a:solidFill>
              </a:rPr>
              <a:t> </a:t>
            </a:r>
            <a:r>
              <a:rPr lang="es-ES" sz="800" dirty="0" err="1" smtClean="0">
                <a:solidFill>
                  <a:srgbClr val="FFC000"/>
                </a:solidFill>
              </a:rPr>
              <a:t>Sigheti</a:t>
            </a:r>
            <a:r>
              <a:rPr lang="es-ES" sz="800" dirty="0" smtClean="0">
                <a:solidFill>
                  <a:srgbClr val="FFC000"/>
                </a:solidFill>
              </a:rPr>
              <a:t>/Reuters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med">
    <p:randomBar dir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97391756_TIGRAY-large_trans++eo_i_u9APj8RuoebjoAHt0k9u7HhRJvuo-ZLenGRum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77275" cy="5715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306189" y="4844107"/>
            <a:ext cx="24482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Believed to have been built over a thousand years ago the remote mountains have been a place of worship and study for Orthodox Christians in the region.</a:t>
            </a:r>
            <a:r>
              <a:rPr lang="es-ES" sz="800" cap="all" dirty="0" smtClean="0">
                <a:solidFill>
                  <a:srgbClr val="FFC000"/>
                </a:solidFill>
              </a:rPr>
              <a:t> CREDIT: ASHER SVIDENSKY/BARCROFT IMAGES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med">
    <p:randomBar dir="vert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7391464_TIGRAY-large_trans++eo_i_u9APj8RuoebjoAHt0k9u7HhRJvuo-ZLenGRum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77275" cy="5715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90165" y="5377780"/>
            <a:ext cx="433705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A man stands on the edge of a mountain in </a:t>
            </a:r>
            <a:r>
              <a:rPr lang="en-US" sz="800" dirty="0" err="1" smtClean="0">
                <a:solidFill>
                  <a:srgbClr val="FFC000"/>
                </a:solidFill>
              </a:rPr>
              <a:t>Tigray</a:t>
            </a:r>
            <a:r>
              <a:rPr lang="en-US" sz="800" dirty="0" smtClean="0">
                <a:solidFill>
                  <a:srgbClr val="FFC000"/>
                </a:solidFill>
              </a:rPr>
              <a:t>.</a:t>
            </a:r>
            <a:r>
              <a:rPr lang="es-ES" sz="800" cap="all" dirty="0" smtClean="0">
                <a:solidFill>
                  <a:srgbClr val="FFC000"/>
                </a:solidFill>
              </a:rPr>
              <a:t> CREDIT: ASHER SVIDENSKY/BARCROFT IMAGES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med">
    <p:randomBar dir="vert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66D2B0C00000578-2985237-Mariam_Korkor_church_This_is_one_of_the_extraordinary_Christian_-a-26_142583759088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77275" cy="5715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306189" y="193204"/>
            <a:ext cx="36724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 err="1" smtClean="0">
                <a:solidFill>
                  <a:srgbClr val="FFC000"/>
                </a:solidFill>
              </a:rPr>
              <a:t>Mariam</a:t>
            </a:r>
            <a:r>
              <a:rPr lang="en-US" sz="900" dirty="0" smtClean="0">
                <a:solidFill>
                  <a:srgbClr val="FFC000"/>
                </a:solidFill>
              </a:rPr>
              <a:t> </a:t>
            </a:r>
            <a:r>
              <a:rPr lang="en-US" sz="900" dirty="0" err="1" smtClean="0">
                <a:solidFill>
                  <a:srgbClr val="FFC000"/>
                </a:solidFill>
              </a:rPr>
              <a:t>Korkor</a:t>
            </a:r>
            <a:r>
              <a:rPr lang="en-US" sz="900" dirty="0" smtClean="0">
                <a:solidFill>
                  <a:srgbClr val="FFC000"/>
                </a:solidFill>
              </a:rPr>
              <a:t> church: This is one of the extraordinary Christian places of worship carved into the sandstone </a:t>
            </a:r>
            <a:r>
              <a:rPr lang="en-US" sz="900" dirty="0" err="1" smtClean="0">
                <a:solidFill>
                  <a:srgbClr val="FFC000"/>
                </a:solidFill>
              </a:rPr>
              <a:t>Gheralta</a:t>
            </a:r>
            <a:r>
              <a:rPr lang="en-US" sz="900" dirty="0" smtClean="0">
                <a:solidFill>
                  <a:srgbClr val="FFC000"/>
                </a:solidFill>
              </a:rPr>
              <a:t> mountains in Ethiopia.</a:t>
            </a:r>
            <a:r>
              <a:rPr lang="en-US" dirty="0" smtClean="0"/>
              <a:t/>
            </a:r>
            <a:br>
              <a:rPr lang="en-US" dirty="0" smtClean="0"/>
            </a:br>
            <a:endParaRPr lang="es-ES" dirty="0"/>
          </a:p>
        </p:txBody>
      </p:sp>
    </p:spTree>
  </p:cSld>
  <p:clrMapOvr>
    <a:masterClrMapping/>
  </p:clrMapOvr>
  <p:transition spd="med">
    <p:randomBar dir="vert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dfee4a8b102fafcc3b52b24149e67a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77275" cy="5715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449859" y="5306352"/>
            <a:ext cx="433705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The Church of Saint George, one of many churches hewn into the rocky hills of </a:t>
            </a:r>
            <a:r>
              <a:rPr lang="en-US" sz="800" dirty="0" err="1" smtClean="0">
                <a:solidFill>
                  <a:srgbClr val="FFC000"/>
                </a:solidFill>
              </a:rPr>
              <a:t>Lalibela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med">
    <p:randomBar dir="vert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Priest_of_rock-Hewn_Churches_of_Lalibela,_a_high_place_of_Ethiopian_Christianity,_still_today_a_place_of_pilmigrage_and_devotion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77275" cy="5521796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5521796"/>
            <a:ext cx="6858917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Priest of rock-hewn churches of </a:t>
            </a:r>
            <a:r>
              <a:rPr lang="en-US" sz="800" dirty="0" err="1" smtClean="0">
                <a:solidFill>
                  <a:srgbClr val="FFC000"/>
                </a:solidFill>
              </a:rPr>
              <a:t>Lalibela</a:t>
            </a:r>
            <a:r>
              <a:rPr lang="en-US" sz="800" dirty="0" smtClean="0">
                <a:solidFill>
                  <a:srgbClr val="FFC000"/>
                </a:solidFill>
              </a:rPr>
              <a:t>, a high place of Ethiopian Christianity, still today a place of pilgrimage and devotion. </a:t>
            </a:r>
            <a:r>
              <a:rPr lang="en-US" sz="800" dirty="0" err="1" smtClean="0">
                <a:solidFill>
                  <a:srgbClr val="FFC000"/>
                </a:solidFill>
              </a:rPr>
              <a:t>Lalibela</a:t>
            </a:r>
            <a:r>
              <a:rPr lang="en-US" sz="800" dirty="0" smtClean="0">
                <a:solidFill>
                  <a:srgbClr val="FFC000"/>
                </a:solidFill>
              </a:rPr>
              <a:t>, Ethiopia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med">
    <p:randomBar dir="vert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0625155300-lalibela-crowd-ethiopian-orthodox-festival-horizontal-large-galler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13696"/>
            <a:ext cx="8677275" cy="4887608"/>
          </a:xfrm>
          <a:prstGeom prst="rect">
            <a:avLst/>
          </a:prstGeom>
        </p:spPr>
      </p:pic>
    </p:spTree>
  </p:cSld>
  <p:clrMapOvr>
    <a:masterClrMapping/>
  </p:clrMapOvr>
  <p:transition spd="med">
    <p:randomBar dir="vert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church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77275" cy="5715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7354333" y="5305772"/>
            <a:ext cx="1088760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800" dirty="0" err="1" smtClean="0">
                <a:solidFill>
                  <a:srgbClr val="FFC000"/>
                </a:solidFill>
              </a:rPr>
              <a:t>Radu</a:t>
            </a:r>
            <a:r>
              <a:rPr lang="es-ES" sz="800" dirty="0" smtClean="0">
                <a:solidFill>
                  <a:srgbClr val="FFC000"/>
                </a:solidFill>
              </a:rPr>
              <a:t> </a:t>
            </a:r>
            <a:r>
              <a:rPr lang="es-ES" sz="800" dirty="0" err="1" smtClean="0">
                <a:solidFill>
                  <a:srgbClr val="FFC000"/>
                </a:solidFill>
              </a:rPr>
              <a:t>Sigheti</a:t>
            </a:r>
            <a:r>
              <a:rPr lang="es-ES" sz="800" dirty="0" smtClean="0">
                <a:solidFill>
                  <a:srgbClr val="FFC000"/>
                </a:solidFill>
              </a:rPr>
              <a:t>/Reuters 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med">
    <p:randomBar dir="vert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church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77275" cy="5715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90165" y="5306352"/>
            <a:ext cx="4824536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A man stands near Saint George, one of the 11 rock-hewn churches in </a:t>
            </a:r>
            <a:r>
              <a:rPr lang="en-US" sz="800" dirty="0" err="1" smtClean="0">
                <a:solidFill>
                  <a:srgbClr val="FFC000"/>
                </a:solidFill>
              </a:rPr>
              <a:t>Lalibela</a:t>
            </a:r>
            <a:r>
              <a:rPr lang="en-US" sz="800" dirty="0" smtClean="0">
                <a:solidFill>
                  <a:srgbClr val="FFC000"/>
                </a:solidFill>
              </a:rPr>
              <a:t>.</a:t>
            </a:r>
            <a:r>
              <a:rPr lang="es-ES" sz="800" b="1" dirty="0" smtClean="0">
                <a:solidFill>
                  <a:srgbClr val="FFC000"/>
                </a:solidFill>
              </a:rPr>
              <a:t>  </a:t>
            </a:r>
            <a:r>
              <a:rPr lang="es-ES" sz="800" dirty="0" err="1" smtClean="0">
                <a:solidFill>
                  <a:srgbClr val="FFC000"/>
                </a:solidFill>
              </a:rPr>
              <a:t>Radu</a:t>
            </a:r>
            <a:r>
              <a:rPr lang="es-ES" sz="800" dirty="0" smtClean="0">
                <a:solidFill>
                  <a:srgbClr val="FFC000"/>
                </a:solidFill>
              </a:rPr>
              <a:t> </a:t>
            </a:r>
            <a:r>
              <a:rPr lang="es-ES" sz="800" dirty="0" err="1" smtClean="0">
                <a:solidFill>
                  <a:srgbClr val="FFC000"/>
                </a:solidFill>
              </a:rPr>
              <a:t>Sigheti</a:t>
            </a:r>
            <a:r>
              <a:rPr lang="es-ES" sz="800" dirty="0" smtClean="0">
                <a:solidFill>
                  <a:srgbClr val="FFC000"/>
                </a:solidFill>
              </a:rPr>
              <a:t>/Reuters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med">
    <p:randomBar dir="vert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church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77275" cy="5715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06189" y="265212"/>
            <a:ext cx="259228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Orthodox Christian pilgrims pray at Bet </a:t>
            </a:r>
            <a:r>
              <a:rPr lang="en-US" sz="800" dirty="0" err="1" smtClean="0">
                <a:solidFill>
                  <a:srgbClr val="FFC000"/>
                </a:solidFill>
              </a:rPr>
              <a:t>Medhane</a:t>
            </a:r>
            <a:r>
              <a:rPr lang="en-US" sz="800" dirty="0" smtClean="0">
                <a:solidFill>
                  <a:srgbClr val="FFC000"/>
                </a:solidFill>
              </a:rPr>
              <a:t> </a:t>
            </a:r>
            <a:r>
              <a:rPr lang="en-US" sz="800" dirty="0" err="1" smtClean="0">
                <a:solidFill>
                  <a:srgbClr val="FFC000"/>
                </a:solidFill>
              </a:rPr>
              <a:t>Alem</a:t>
            </a:r>
            <a:r>
              <a:rPr lang="en-US" sz="800" dirty="0" smtClean="0">
                <a:solidFill>
                  <a:srgbClr val="FFC000"/>
                </a:solidFill>
              </a:rPr>
              <a:t> rock church in </a:t>
            </a:r>
            <a:r>
              <a:rPr lang="en-US" sz="800" dirty="0" err="1" smtClean="0">
                <a:solidFill>
                  <a:srgbClr val="FFC000"/>
                </a:solidFill>
              </a:rPr>
              <a:t>Lalibela</a:t>
            </a:r>
            <a:r>
              <a:rPr lang="en-US" sz="800" dirty="0" smtClean="0">
                <a:solidFill>
                  <a:srgbClr val="FFC000"/>
                </a:solidFill>
              </a:rPr>
              <a:t>.</a:t>
            </a:r>
            <a:r>
              <a:rPr lang="es-ES" sz="800" dirty="0" smtClean="0">
                <a:solidFill>
                  <a:srgbClr val="FFC000"/>
                </a:solidFill>
              </a:rPr>
              <a:t> </a:t>
            </a:r>
            <a:r>
              <a:rPr lang="es-ES" sz="800" dirty="0" err="1" smtClean="0">
                <a:solidFill>
                  <a:srgbClr val="FFC000"/>
                </a:solidFill>
              </a:rPr>
              <a:t>Siegfried</a:t>
            </a:r>
            <a:r>
              <a:rPr lang="es-ES" sz="800" dirty="0" smtClean="0">
                <a:solidFill>
                  <a:srgbClr val="FFC000"/>
                </a:solidFill>
              </a:rPr>
              <a:t> </a:t>
            </a:r>
            <a:r>
              <a:rPr lang="es-ES" sz="800" dirty="0" err="1" smtClean="0">
                <a:solidFill>
                  <a:srgbClr val="FFC000"/>
                </a:solidFill>
              </a:rPr>
              <a:t>Modola</a:t>
            </a:r>
            <a:r>
              <a:rPr lang="es-ES" sz="800" dirty="0" smtClean="0">
                <a:solidFill>
                  <a:srgbClr val="FFC000"/>
                </a:solidFill>
              </a:rPr>
              <a:t>/Reuters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med">
    <p:randomBar dir="vert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0625154639-ethiopian-orthodox-christians-lalibela-bete-giyorgis-horizontal-large-galler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13696"/>
            <a:ext cx="8677275" cy="4887608"/>
          </a:xfrm>
          <a:prstGeom prst="rect">
            <a:avLst/>
          </a:prstGeom>
        </p:spPr>
      </p:pic>
    </p:spTree>
  </p:cSld>
  <p:clrMapOvr>
    <a:masterClrMapping/>
  </p:clrMapOvr>
  <p:transition spd="med">
    <p:randomBar dir="vert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3church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77275" cy="5715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306189" y="4945732"/>
            <a:ext cx="24482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Christian Orthodox priest </a:t>
            </a:r>
            <a:r>
              <a:rPr lang="en-US" sz="800" dirty="0" err="1" smtClean="0">
                <a:solidFill>
                  <a:srgbClr val="FFC000"/>
                </a:solidFill>
              </a:rPr>
              <a:t>Mesganaw</a:t>
            </a:r>
            <a:r>
              <a:rPr lang="en-US" sz="800" dirty="0" smtClean="0">
                <a:solidFill>
                  <a:srgbClr val="FFC000"/>
                </a:solidFill>
              </a:rPr>
              <a:t> </a:t>
            </a:r>
            <a:r>
              <a:rPr lang="en-US" sz="800" dirty="0" err="1" smtClean="0">
                <a:solidFill>
                  <a:srgbClr val="FFC000"/>
                </a:solidFill>
              </a:rPr>
              <a:t>Tarkgn</a:t>
            </a:r>
            <a:r>
              <a:rPr lang="en-US" sz="800" dirty="0" smtClean="0">
                <a:solidFill>
                  <a:srgbClr val="FFC000"/>
                </a:solidFill>
              </a:rPr>
              <a:t> raises an ancient cross in a picture-perfect pose inside a rock-hewn church in </a:t>
            </a:r>
            <a:r>
              <a:rPr lang="en-US" sz="800" dirty="0" err="1" smtClean="0">
                <a:solidFill>
                  <a:srgbClr val="FFC000"/>
                </a:solidFill>
              </a:rPr>
              <a:t>Lalibela</a:t>
            </a:r>
            <a:r>
              <a:rPr lang="en-US" sz="800" dirty="0" smtClean="0">
                <a:solidFill>
                  <a:srgbClr val="FFC000"/>
                </a:solidFill>
              </a:rPr>
              <a:t>.</a:t>
            </a:r>
            <a:r>
              <a:rPr lang="es-ES" sz="800" dirty="0" smtClean="0">
                <a:solidFill>
                  <a:srgbClr val="FFC000"/>
                </a:solidFill>
              </a:rPr>
              <a:t> </a:t>
            </a:r>
            <a:r>
              <a:rPr lang="es-ES" sz="800" dirty="0" err="1" smtClean="0">
                <a:solidFill>
                  <a:srgbClr val="FFC000"/>
                </a:solidFill>
              </a:rPr>
              <a:t>Radu</a:t>
            </a:r>
            <a:r>
              <a:rPr lang="es-ES" sz="800" dirty="0" smtClean="0">
                <a:solidFill>
                  <a:srgbClr val="FFC000"/>
                </a:solidFill>
              </a:rPr>
              <a:t> </a:t>
            </a:r>
            <a:r>
              <a:rPr lang="es-ES" sz="800" dirty="0" err="1" smtClean="0">
                <a:solidFill>
                  <a:srgbClr val="FFC000"/>
                </a:solidFill>
              </a:rPr>
              <a:t>Sigheti</a:t>
            </a:r>
            <a:r>
              <a:rPr lang="es-ES" sz="800" dirty="0" smtClean="0">
                <a:solidFill>
                  <a:srgbClr val="FFC000"/>
                </a:solidFill>
              </a:rPr>
              <a:t>/Reuters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med">
    <p:randomBar dir="vert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church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77275" cy="5881836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34181" y="4783713"/>
            <a:ext cx="14401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800" b="1" dirty="0" smtClean="0">
                <a:solidFill>
                  <a:srgbClr val="FFC000"/>
                </a:solidFill>
              </a:rPr>
              <a:t> </a:t>
            </a:r>
            <a:r>
              <a:rPr lang="en-US" sz="800" dirty="0" smtClean="0">
                <a:solidFill>
                  <a:srgbClr val="FFC000"/>
                </a:solidFill>
              </a:rPr>
              <a:t>People pray around Saint George, one of the 11 rock-hewn churches in </a:t>
            </a:r>
            <a:r>
              <a:rPr lang="en-US" sz="800" dirty="0" err="1" smtClean="0">
                <a:solidFill>
                  <a:srgbClr val="FFC000"/>
                </a:solidFill>
              </a:rPr>
              <a:t>Lalibela</a:t>
            </a:r>
            <a:r>
              <a:rPr lang="en-US" sz="800" dirty="0" smtClean="0">
                <a:solidFill>
                  <a:srgbClr val="FFC000"/>
                </a:solidFill>
              </a:rPr>
              <a:t>, an ancient site that draws tens of thousands of foreign tourists every year. </a:t>
            </a:r>
            <a:r>
              <a:rPr lang="es-ES" sz="800" dirty="0" err="1" smtClean="0">
                <a:solidFill>
                  <a:srgbClr val="FFC000"/>
                </a:solidFill>
              </a:rPr>
              <a:t>Radu</a:t>
            </a:r>
            <a:r>
              <a:rPr lang="es-ES" sz="800" dirty="0" smtClean="0">
                <a:solidFill>
                  <a:srgbClr val="FFC000"/>
                </a:solidFill>
              </a:rPr>
              <a:t> </a:t>
            </a:r>
            <a:r>
              <a:rPr lang="es-ES" sz="800" dirty="0" err="1" smtClean="0">
                <a:solidFill>
                  <a:srgbClr val="FFC000"/>
                </a:solidFill>
              </a:rPr>
              <a:t>Sigheti</a:t>
            </a:r>
            <a:r>
              <a:rPr lang="es-ES" sz="800" dirty="0" smtClean="0">
                <a:solidFill>
                  <a:srgbClr val="FFC000"/>
                </a:solidFill>
              </a:rPr>
              <a:t>/Reuters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med">
    <p:randomBar dir="vert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0625155428-ethiopia-churches-lalibela-rocks-bete-giyorgis-horizontal-large-galler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13696"/>
            <a:ext cx="8677275" cy="4887608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8157" y="5377780"/>
            <a:ext cx="433705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The Church of Saint George, one of many churches hewn into the rocky hills of </a:t>
            </a:r>
            <a:r>
              <a:rPr lang="en-US" sz="800" dirty="0" err="1" smtClean="0">
                <a:solidFill>
                  <a:srgbClr val="FFC000"/>
                </a:solidFill>
              </a:rPr>
              <a:t>Lalibela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med">
    <p:randomBar dir="vert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church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77275" cy="5714999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34181" y="4967218"/>
            <a:ext cx="15121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A priest rings a bell to call the faithful to a mass outside Saint George church in </a:t>
            </a:r>
            <a:r>
              <a:rPr lang="en-US" sz="800" dirty="0" err="1" smtClean="0">
                <a:solidFill>
                  <a:srgbClr val="FFC000"/>
                </a:solidFill>
              </a:rPr>
              <a:t>Lalibela</a:t>
            </a:r>
            <a:r>
              <a:rPr lang="en-US" sz="800" dirty="0" smtClean="0">
                <a:solidFill>
                  <a:srgbClr val="FFC000"/>
                </a:solidFill>
              </a:rPr>
              <a:t>.</a:t>
            </a:r>
            <a:r>
              <a:rPr lang="es-ES" sz="800" dirty="0" smtClean="0">
                <a:solidFill>
                  <a:srgbClr val="FFC000"/>
                </a:solidFill>
              </a:rPr>
              <a:t> </a:t>
            </a:r>
            <a:r>
              <a:rPr lang="es-ES" sz="800" dirty="0" err="1" smtClean="0">
                <a:solidFill>
                  <a:srgbClr val="FFC000"/>
                </a:solidFill>
              </a:rPr>
              <a:t>Radu</a:t>
            </a:r>
            <a:r>
              <a:rPr lang="es-ES" sz="800" dirty="0" smtClean="0">
                <a:solidFill>
                  <a:srgbClr val="FFC000"/>
                </a:solidFill>
              </a:rPr>
              <a:t> </a:t>
            </a:r>
            <a:r>
              <a:rPr lang="es-ES" sz="800" dirty="0" err="1" smtClean="0">
                <a:solidFill>
                  <a:srgbClr val="FFC000"/>
                </a:solidFill>
              </a:rPr>
              <a:t>Sigheti</a:t>
            </a:r>
            <a:r>
              <a:rPr lang="es-ES" sz="800" dirty="0" smtClean="0">
                <a:solidFill>
                  <a:srgbClr val="FFC000"/>
                </a:solidFill>
              </a:rPr>
              <a:t>/Reuters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med">
    <p:randomBar dir="vert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_MG_2218-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77275" cy="571500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7314131" y="337220"/>
            <a:ext cx="1200970" cy="21544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00" b="1" cap="none" spc="0" dirty="0" err="1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Photo</a:t>
            </a:r>
            <a:r>
              <a:rPr lang="es-ES" sz="800" b="1" cap="none" spc="0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s-ES" sz="800" b="1" cap="none" spc="0" dirty="0" err="1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by</a:t>
            </a:r>
            <a:r>
              <a:rPr lang="es-ES" sz="800" b="1" cap="none" spc="0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s-ES" sz="800" b="1" cap="none" spc="0" dirty="0" err="1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Luke</a:t>
            </a:r>
            <a:r>
              <a:rPr lang="es-ES" sz="800" b="1" cap="none" spc="0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s-ES" sz="800" b="1" cap="none" spc="0" dirty="0" err="1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Duggleby</a:t>
            </a:r>
            <a:endParaRPr lang="es-ES" sz="800" b="1" cap="none" spc="0" dirty="0">
              <a:ln w="1905"/>
              <a:solidFill>
                <a:srgbClr val="FFC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med">
    <p:randomBar dir="vert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church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77275" cy="5714999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6354861" y="337220"/>
            <a:ext cx="20882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A Christian Orthodox monk prays outside a rock-hewn church after priers in </a:t>
            </a:r>
            <a:r>
              <a:rPr lang="en-US" sz="800" dirty="0" err="1" smtClean="0">
                <a:solidFill>
                  <a:srgbClr val="FFC000"/>
                </a:solidFill>
              </a:rPr>
              <a:t>Lalibela</a:t>
            </a:r>
            <a:r>
              <a:rPr lang="en-US" sz="800" dirty="0" smtClean="0">
                <a:solidFill>
                  <a:srgbClr val="FFC000"/>
                </a:solidFill>
              </a:rPr>
              <a:t>.</a:t>
            </a:r>
            <a:r>
              <a:rPr lang="es-ES" sz="800" dirty="0" smtClean="0">
                <a:solidFill>
                  <a:srgbClr val="FFC000"/>
                </a:solidFill>
              </a:rPr>
              <a:t> </a:t>
            </a:r>
            <a:r>
              <a:rPr lang="es-ES" sz="800" dirty="0" err="1" smtClean="0">
                <a:solidFill>
                  <a:srgbClr val="FFC000"/>
                </a:solidFill>
              </a:rPr>
              <a:t>Radu</a:t>
            </a:r>
            <a:r>
              <a:rPr lang="es-ES" sz="800" dirty="0" smtClean="0">
                <a:solidFill>
                  <a:srgbClr val="FFC000"/>
                </a:solidFill>
              </a:rPr>
              <a:t> </a:t>
            </a:r>
            <a:r>
              <a:rPr lang="es-ES" sz="800" dirty="0" err="1" smtClean="0">
                <a:solidFill>
                  <a:srgbClr val="FFC000"/>
                </a:solidFill>
              </a:rPr>
              <a:t>Sigheti</a:t>
            </a:r>
            <a:r>
              <a:rPr lang="es-ES" sz="800" dirty="0" smtClean="0">
                <a:solidFill>
                  <a:srgbClr val="FFC000"/>
                </a:solidFill>
              </a:rPr>
              <a:t>/Reuters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med">
    <p:randomBar dir="vert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0603150448-ethiopia-church-tunnel-horizontal-large-galler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13696"/>
            <a:ext cx="8677275" cy="4887608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-629915" y="5377780"/>
            <a:ext cx="8617338" cy="21544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800" b="1" cap="none" spc="0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 </a:t>
            </a:r>
            <a:r>
              <a:rPr lang="es-ES" sz="800" b="1" cap="none" spc="0" dirty="0" err="1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Complex</a:t>
            </a:r>
            <a:r>
              <a:rPr lang="es-ES" sz="800" b="1" cap="none" spc="0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and </a:t>
            </a:r>
            <a:r>
              <a:rPr lang="es-ES" sz="800" b="1" cap="none" spc="0" dirty="0" err="1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extensivesystem</a:t>
            </a:r>
            <a:r>
              <a:rPr lang="es-ES" sz="800" b="1" cap="none" spc="0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of </a:t>
            </a:r>
            <a:r>
              <a:rPr lang="es-ES" sz="800" b="1" cap="none" spc="0" dirty="0" err="1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drainage</a:t>
            </a:r>
            <a:r>
              <a:rPr lang="es-ES" sz="800" b="1" cap="none" spc="0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s-ES" sz="800" b="1" cap="none" spc="0" dirty="0" err="1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ditches</a:t>
            </a:r>
            <a:r>
              <a:rPr lang="es-ES" sz="800" b="1" cap="none" spc="0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es-ES" sz="800" b="1" cap="none" spc="0" dirty="0" err="1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tunnels</a:t>
            </a:r>
            <a:r>
              <a:rPr lang="es-ES" sz="800" b="1" cap="none" spc="0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and </a:t>
            </a:r>
            <a:r>
              <a:rPr lang="es-ES" sz="800" b="1" cap="none" spc="0" dirty="0" err="1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subterranean</a:t>
            </a:r>
            <a:r>
              <a:rPr lang="es-ES" sz="800" b="1" cap="none" spc="0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s-ES" sz="800" b="1" cap="none" spc="0" dirty="0" err="1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passageways</a:t>
            </a:r>
            <a:r>
              <a:rPr lang="es-ES" sz="800" b="1" cap="none" spc="0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s-ES" sz="800" b="1" cap="none" spc="0" dirty="0" err="1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connect</a:t>
            </a:r>
            <a:r>
              <a:rPr lang="es-ES" sz="800" b="1" cap="none" spc="0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s-ES" sz="800" b="1" cap="none" spc="0" dirty="0" err="1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the</a:t>
            </a:r>
            <a:r>
              <a:rPr lang="es-ES" sz="800" b="1" cap="none" spc="0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s-ES" sz="800" b="1" cap="none" spc="0" dirty="0" err="1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underground</a:t>
            </a:r>
            <a:r>
              <a:rPr lang="es-ES" sz="800" b="1" cap="none" spc="0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s-ES" sz="800" b="1" cap="none" spc="0" dirty="0" err="1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churches</a:t>
            </a:r>
            <a:r>
              <a:rPr lang="es-ES" sz="800" b="1" cap="none" spc="0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es-ES" sz="800" b="1" cap="none" spc="0" dirty="0" err="1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which</a:t>
            </a:r>
            <a:r>
              <a:rPr lang="es-ES" sz="800" b="1" cap="none" spc="0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s-ES" sz="800" b="1" cap="none" spc="0" dirty="0" err="1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were</a:t>
            </a:r>
            <a:r>
              <a:rPr lang="es-ES" sz="800" b="1" cap="none" spc="0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s-ES" sz="800" b="1" cap="none" spc="0" dirty="0" err="1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carvedout</a:t>
            </a:r>
            <a:r>
              <a:rPr lang="es-ES" sz="800" b="1" cap="none" spc="0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of </a:t>
            </a:r>
            <a:r>
              <a:rPr lang="es-ES" sz="800" b="1" cap="none" spc="0" dirty="0" err="1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volcanic</a:t>
            </a:r>
            <a:r>
              <a:rPr lang="es-ES" sz="800" b="1" cap="none" spc="0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rock</a:t>
            </a:r>
            <a:endParaRPr lang="es-ES" sz="800" b="1" cap="none" spc="0" dirty="0">
              <a:ln w="1905"/>
              <a:solidFill>
                <a:srgbClr val="FFC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med">
    <p:randomBar dir="vert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30625154854-lalibela-unesco-church-saint-emmanuel-horizontal-large-galler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13696"/>
            <a:ext cx="8677275" cy="4887608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18157" y="5450368"/>
            <a:ext cx="2552302" cy="21544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00" b="1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UNESCO </a:t>
            </a:r>
            <a:r>
              <a:rPr lang="es-ES" sz="800" b="1" dirty="0" err="1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Declared</a:t>
            </a:r>
            <a:r>
              <a:rPr lang="es-ES" sz="800" b="1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s-ES" sz="800" b="1" dirty="0" err="1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Lalibela</a:t>
            </a:r>
            <a:r>
              <a:rPr lang="es-ES" sz="800" b="1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a </a:t>
            </a:r>
            <a:r>
              <a:rPr lang="es-ES" sz="800" b="1" dirty="0" err="1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World</a:t>
            </a:r>
            <a:r>
              <a:rPr lang="es-ES" sz="800" b="1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s-ES" sz="800" b="1" dirty="0" err="1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Heritage</a:t>
            </a:r>
            <a:r>
              <a:rPr lang="es-ES" sz="800" b="1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s-ES" sz="800" b="1" dirty="0" err="1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Site</a:t>
            </a:r>
            <a:r>
              <a:rPr lang="es-ES" sz="800" b="1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in 1978</a:t>
            </a:r>
            <a:endParaRPr lang="es-ES" sz="800" b="1" cap="none" spc="0" dirty="0">
              <a:ln w="1905"/>
              <a:solidFill>
                <a:srgbClr val="FFC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med">
    <p:randomBar dir="vert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riest-reading-with-flam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481236"/>
            <a:ext cx="8677274" cy="4752528"/>
          </a:xfrm>
          <a:prstGeom prst="rect">
            <a:avLst/>
          </a:prstGeom>
        </p:spPr>
      </p:pic>
    </p:spTree>
  </p:cSld>
  <p:clrMapOvr>
    <a:masterClrMapping/>
  </p:clrMapOvr>
  <p:transition spd="med">
    <p:randomBar dir="vert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church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4321" y="0"/>
            <a:ext cx="4088633" cy="5715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78197" y="2534334"/>
            <a:ext cx="15121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A Christian Orthodox monk leaves a rock-hewn church after prayers in </a:t>
            </a:r>
            <a:r>
              <a:rPr lang="en-US" sz="800" dirty="0" err="1" smtClean="0">
                <a:solidFill>
                  <a:srgbClr val="FFC000"/>
                </a:solidFill>
              </a:rPr>
              <a:t>Lalibela</a:t>
            </a:r>
            <a:r>
              <a:rPr lang="en-US" sz="800" dirty="0" smtClean="0">
                <a:solidFill>
                  <a:srgbClr val="FFC000"/>
                </a:solidFill>
              </a:rPr>
              <a:t>.</a:t>
            </a:r>
            <a:r>
              <a:rPr lang="es-ES" sz="800" b="1" dirty="0" smtClean="0">
                <a:solidFill>
                  <a:srgbClr val="FFC000"/>
                </a:solidFill>
              </a:rPr>
              <a:t>  </a:t>
            </a:r>
            <a:r>
              <a:rPr lang="es-ES" sz="800" dirty="0" err="1" smtClean="0">
                <a:solidFill>
                  <a:srgbClr val="FFC000"/>
                </a:solidFill>
              </a:rPr>
              <a:t>Radu</a:t>
            </a:r>
            <a:r>
              <a:rPr lang="es-ES" sz="800" dirty="0" smtClean="0">
                <a:solidFill>
                  <a:srgbClr val="FFC000"/>
                </a:solidFill>
              </a:rPr>
              <a:t> </a:t>
            </a:r>
            <a:r>
              <a:rPr lang="es-ES" sz="800" dirty="0" err="1" smtClean="0">
                <a:solidFill>
                  <a:srgbClr val="FFC000"/>
                </a:solidFill>
              </a:rPr>
              <a:t>Sigheti</a:t>
            </a:r>
            <a:r>
              <a:rPr lang="es-ES" sz="800" dirty="0" smtClean="0">
                <a:solidFill>
                  <a:srgbClr val="FFC000"/>
                </a:solidFill>
              </a:rPr>
              <a:t>/Reuters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med">
    <p:randomBar dir="vert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scarg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33637" y="0"/>
            <a:ext cx="3810000" cy="5715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34181" y="2539851"/>
            <a:ext cx="19442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Two scouts sit at an ancient olive tree at the base of the mountain containing </a:t>
            </a:r>
            <a:r>
              <a:rPr lang="en-US" sz="800" dirty="0" err="1" smtClean="0">
                <a:solidFill>
                  <a:srgbClr val="FFC000"/>
                </a:solidFill>
              </a:rPr>
              <a:t>Abuna</a:t>
            </a:r>
            <a:r>
              <a:rPr lang="en-US" sz="800" dirty="0" smtClean="0">
                <a:solidFill>
                  <a:srgbClr val="FFC000"/>
                </a:solidFill>
              </a:rPr>
              <a:t> </a:t>
            </a:r>
            <a:r>
              <a:rPr lang="en-US" sz="800" dirty="0" err="1" smtClean="0">
                <a:solidFill>
                  <a:srgbClr val="FFC000"/>
                </a:solidFill>
              </a:rPr>
              <a:t>Yemata</a:t>
            </a:r>
            <a:r>
              <a:rPr lang="en-US" sz="800" dirty="0" smtClean="0">
                <a:solidFill>
                  <a:srgbClr val="FFC000"/>
                </a:solidFill>
              </a:rPr>
              <a:t> Church.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med">
    <p:randomBar dir="vert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15277145559_wps_31_DAY_4AM_170314_0908_jp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77275" cy="5715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78197" y="265212"/>
            <a:ext cx="4337050" cy="49244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Devoted: Some priests have not left the mountaintop for 30 to 40 years.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</p:txBody>
      </p:sp>
    </p:spTree>
  </p:cSld>
  <p:clrMapOvr>
    <a:masterClrMapping/>
  </p:clrMapOvr>
  <p:transition spd="med">
    <p:randomBar dir="vert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415277271861_wps_40_Day_3AM_160314_Abuna_Yem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33637" y="0"/>
            <a:ext cx="3810000" cy="5715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34181" y="2929508"/>
            <a:ext cx="208823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Ancient traditions: Ethiopia is home to some of the world's oldest strands of Christianity.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med">
    <p:randomBar dir="vert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thiopia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75705"/>
            <a:ext cx="8677275" cy="316359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90165" y="5018320"/>
            <a:ext cx="198964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800" dirty="0" err="1" smtClean="0">
                <a:solidFill>
                  <a:srgbClr val="FFC000"/>
                </a:solidFill>
              </a:rPr>
              <a:t>Bet</a:t>
            </a:r>
            <a:r>
              <a:rPr lang="es-ES" sz="800" dirty="0" smtClean="0">
                <a:solidFill>
                  <a:srgbClr val="FFC000"/>
                </a:solidFill>
              </a:rPr>
              <a:t> Abba </a:t>
            </a:r>
            <a:r>
              <a:rPr lang="es-ES" sz="800" dirty="0" err="1" smtClean="0">
                <a:solidFill>
                  <a:srgbClr val="FFC000"/>
                </a:solidFill>
              </a:rPr>
              <a:t>Libanos</a:t>
            </a:r>
            <a:r>
              <a:rPr lang="es-ES" sz="800" dirty="0" smtClean="0">
                <a:solidFill>
                  <a:srgbClr val="FFC000"/>
                </a:solidFill>
              </a:rPr>
              <a:t> </a:t>
            </a:r>
            <a:r>
              <a:rPr lang="es-ES" sz="800" dirty="0" err="1" smtClean="0">
                <a:solidFill>
                  <a:srgbClr val="FFC000"/>
                </a:solidFill>
              </a:rPr>
              <a:t>Church</a:t>
            </a:r>
            <a:r>
              <a:rPr lang="es-ES" sz="800" dirty="0" smtClean="0">
                <a:solidFill>
                  <a:srgbClr val="FFC000"/>
                </a:solidFill>
              </a:rPr>
              <a:t>, </a:t>
            </a:r>
            <a:r>
              <a:rPr lang="es-ES" sz="800" dirty="0" err="1" smtClean="0">
                <a:solidFill>
                  <a:srgbClr val="FFC000"/>
                </a:solidFill>
              </a:rPr>
              <a:t>Lalibela</a:t>
            </a:r>
            <a:r>
              <a:rPr lang="es-ES" sz="800" dirty="0" smtClean="0">
                <a:solidFill>
                  <a:srgbClr val="FFC000"/>
                </a:solidFill>
              </a:rPr>
              <a:t>, </a:t>
            </a:r>
            <a:r>
              <a:rPr lang="es-ES" sz="800" dirty="0" err="1" smtClean="0">
                <a:solidFill>
                  <a:srgbClr val="FFC000"/>
                </a:solidFill>
              </a:rPr>
              <a:t>Ethiopia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med">
    <p:randomBar dir="vert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15277090162_wps_23_Day_3AM_160314_Abuna_Yem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52198" y="1"/>
            <a:ext cx="6302863" cy="5715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450205" y="2281436"/>
            <a:ext cx="10801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Church in the sky: A priest at </a:t>
            </a:r>
            <a:r>
              <a:rPr lang="en-US" sz="800" dirty="0" err="1" smtClean="0">
                <a:solidFill>
                  <a:srgbClr val="FFC000"/>
                </a:solidFill>
              </a:rPr>
              <a:t>Abuna</a:t>
            </a:r>
            <a:r>
              <a:rPr lang="en-US" sz="800" dirty="0" smtClean="0">
                <a:solidFill>
                  <a:srgbClr val="FFC000"/>
                </a:solidFill>
              </a:rPr>
              <a:t> </a:t>
            </a:r>
            <a:r>
              <a:rPr lang="en-US" sz="800" dirty="0" err="1" smtClean="0">
                <a:solidFill>
                  <a:srgbClr val="FFC000"/>
                </a:solidFill>
              </a:rPr>
              <a:t>Yemata</a:t>
            </a:r>
            <a:r>
              <a:rPr lang="en-US" sz="800" dirty="0" smtClean="0">
                <a:solidFill>
                  <a:srgbClr val="FFC000"/>
                </a:solidFill>
              </a:rPr>
              <a:t> </a:t>
            </a:r>
            <a:r>
              <a:rPr lang="en-US" sz="800" dirty="0" err="1" smtClean="0">
                <a:solidFill>
                  <a:srgbClr val="FFC000"/>
                </a:solidFill>
              </a:rPr>
              <a:t>Guh</a:t>
            </a:r>
            <a:r>
              <a:rPr lang="en-US" sz="800" dirty="0" smtClean="0">
                <a:solidFill>
                  <a:srgbClr val="FFC000"/>
                </a:solidFill>
              </a:rPr>
              <a:t>, a church 2,500 feet high on a </a:t>
            </a:r>
            <a:r>
              <a:rPr lang="en-US" sz="800" dirty="0" err="1" smtClean="0">
                <a:solidFill>
                  <a:srgbClr val="FFC000"/>
                </a:solidFill>
              </a:rPr>
              <a:t>clifftop</a:t>
            </a:r>
            <a:r>
              <a:rPr lang="en-US" sz="800" dirty="0" smtClean="0">
                <a:solidFill>
                  <a:srgbClr val="FFC000"/>
                </a:solidFill>
              </a:rPr>
              <a:t> in northern Ethiopia.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med">
    <p:randomBar dir="vert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escarg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77275" cy="5715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78197" y="409228"/>
            <a:ext cx="237626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A priest is pictured inside the Miriam </a:t>
            </a:r>
            <a:r>
              <a:rPr lang="en-US" sz="800" dirty="0" err="1" smtClean="0">
                <a:solidFill>
                  <a:srgbClr val="FFC000"/>
                </a:solidFill>
              </a:rPr>
              <a:t>Korkor</a:t>
            </a:r>
            <a:r>
              <a:rPr lang="en-US" sz="800" dirty="0" smtClean="0">
                <a:solidFill>
                  <a:srgbClr val="FFC000"/>
                </a:solidFill>
              </a:rPr>
              <a:t> Church. The church is completely carved of solid rock, dating back to the 4th century in local records, though historians have dated it around 11th century.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med">
    <p:randomBar dir="vert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7391528_TIGRAY-large_trans++eo_i_u9APj8RuoebjoAHt0k9u7HhRJvuo-ZLenGRum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77275" cy="537778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5449788"/>
            <a:ext cx="6858917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Most of the children that attend the churches have been brought there by their family seeking a better life .</a:t>
            </a:r>
            <a:r>
              <a:rPr lang="es-ES" sz="800" cap="all" dirty="0" smtClean="0">
                <a:solidFill>
                  <a:srgbClr val="FFC000"/>
                </a:solidFill>
              </a:rPr>
              <a:t> CREDIT: ASHER SVIDENSKY/BARCROFT IMAGES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med">
    <p:randomBar dir="vert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riests-in-Abba-Yohani-church,-Tigray,-Ethiop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77275" cy="5715000"/>
          </a:xfrm>
          <a:prstGeom prst="rect">
            <a:avLst/>
          </a:prstGeom>
        </p:spPr>
      </p:pic>
    </p:spTree>
  </p:cSld>
  <p:clrMapOvr>
    <a:masterClrMapping/>
  </p:clrMapOvr>
  <p:transition spd="med">
    <p:randomBar dir="vert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5672400-7ef4-11e1-a26e-00144feab49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77275" cy="5715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62173" y="5378360"/>
            <a:ext cx="433705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b="1" dirty="0" smtClean="0">
                <a:solidFill>
                  <a:srgbClr val="FFC000"/>
                </a:solidFill>
              </a:rPr>
              <a:t>The interior of the Church of St Mary </a:t>
            </a:r>
            <a:r>
              <a:rPr lang="en-US" sz="800" b="1" dirty="0" err="1" smtClean="0">
                <a:solidFill>
                  <a:srgbClr val="FFC000"/>
                </a:solidFill>
              </a:rPr>
              <a:t>Korkor</a:t>
            </a:r>
            <a:r>
              <a:rPr lang="en-US" sz="800" b="1" dirty="0" smtClean="0">
                <a:solidFill>
                  <a:srgbClr val="FFC000"/>
                </a:solidFill>
              </a:rPr>
              <a:t> in Ethiopia</a:t>
            </a:r>
            <a:endParaRPr lang="en-US" sz="8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med">
    <p:randomBar dir="vert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6D2BA800000578-2985237-Walking_to_Abune_Yemata_Guh-a-30_14258376341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36336" y="0"/>
            <a:ext cx="3804603" cy="5715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34181" y="2497460"/>
            <a:ext cx="1944216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Climbing: Visitors must take a dangerous route to the </a:t>
            </a:r>
            <a:r>
              <a:rPr lang="en-US" sz="800" dirty="0" err="1" smtClean="0">
                <a:solidFill>
                  <a:srgbClr val="FFC000"/>
                </a:solidFill>
              </a:rPr>
              <a:t>Abune</a:t>
            </a:r>
            <a:r>
              <a:rPr lang="en-US" sz="800" dirty="0" smtClean="0">
                <a:solidFill>
                  <a:srgbClr val="FFC000"/>
                </a:solidFill>
              </a:rPr>
              <a:t> </a:t>
            </a:r>
            <a:r>
              <a:rPr lang="en-US" sz="800" dirty="0" err="1" smtClean="0">
                <a:solidFill>
                  <a:srgbClr val="FFC000"/>
                </a:solidFill>
              </a:rPr>
              <a:t>Yemata</a:t>
            </a:r>
            <a:r>
              <a:rPr lang="en-US" sz="800" dirty="0" smtClean="0">
                <a:solidFill>
                  <a:srgbClr val="FFC000"/>
                </a:solidFill>
              </a:rPr>
              <a:t> </a:t>
            </a:r>
            <a:r>
              <a:rPr lang="en-US" sz="800" dirty="0" err="1" smtClean="0">
                <a:solidFill>
                  <a:srgbClr val="FFC000"/>
                </a:solidFill>
              </a:rPr>
              <a:t>Guh</a:t>
            </a:r>
            <a:r>
              <a:rPr lang="en-US" sz="800" dirty="0" smtClean="0">
                <a:solidFill>
                  <a:srgbClr val="FFC000"/>
                </a:solidFill>
              </a:rPr>
              <a:t>.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s-ES" dirty="0"/>
          </a:p>
        </p:txBody>
      </p:sp>
    </p:spTree>
  </p:cSld>
  <p:clrMapOvr>
    <a:masterClrMapping/>
  </p:clrMapOvr>
  <p:transition spd="med">
    <p:randomBar dir="vert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6D2B4000000578-2985237-The_interior_of_Abune_Abraham_church-a-31_14258376530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36336" y="0"/>
            <a:ext cx="3804603" cy="5715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34181" y="2672834"/>
            <a:ext cx="17171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1" dirty="0" smtClean="0">
                <a:solidFill>
                  <a:srgbClr val="FFC000"/>
                </a:solidFill>
              </a:rPr>
              <a:t> Interior of </a:t>
            </a:r>
            <a:r>
              <a:rPr lang="en-US" sz="800" b="1" dirty="0" err="1" smtClean="0">
                <a:solidFill>
                  <a:srgbClr val="FFC000"/>
                </a:solidFill>
              </a:rPr>
              <a:t>Abune</a:t>
            </a:r>
            <a:r>
              <a:rPr lang="en-US" sz="800" b="1" dirty="0" smtClean="0">
                <a:solidFill>
                  <a:srgbClr val="FFC000"/>
                </a:solidFill>
              </a:rPr>
              <a:t> Abraham church</a:t>
            </a:r>
            <a:r>
              <a:rPr lang="en-US" b="1" dirty="0" smtClean="0"/>
              <a:t> </a:t>
            </a:r>
            <a:endParaRPr lang="es-ES" dirty="0"/>
          </a:p>
        </p:txBody>
      </p:sp>
    </p:spTree>
  </p:cSld>
  <p:clrMapOvr>
    <a:masterClrMapping/>
  </p:clrMapOvr>
  <p:transition spd="med">
    <p:randomBar dir="vert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97391688_TIGRAy-large_trans++eo_i_u9APj8RuoebjoAHt0k9u7HhRJvuo-ZLenGRum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77275" cy="5715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450205" y="481236"/>
            <a:ext cx="25202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 smtClean="0">
                <a:solidFill>
                  <a:srgbClr val="FFC000"/>
                </a:solidFill>
              </a:rPr>
              <a:t>The sacred places of worship are scattered around the mountains of </a:t>
            </a:r>
            <a:r>
              <a:rPr lang="en-US" sz="800" dirty="0" err="1" smtClean="0">
                <a:solidFill>
                  <a:srgbClr val="FFC000"/>
                </a:solidFill>
              </a:rPr>
              <a:t>Tigray</a:t>
            </a:r>
            <a:r>
              <a:rPr lang="en-US" sz="800" dirty="0" smtClean="0">
                <a:solidFill>
                  <a:srgbClr val="FFC000"/>
                </a:solidFill>
              </a:rPr>
              <a:t>, northern Ethiopia.</a:t>
            </a:r>
            <a:r>
              <a:rPr lang="es-ES" sz="800" cap="all" dirty="0" smtClean="0">
                <a:solidFill>
                  <a:srgbClr val="FFC000"/>
                </a:solidFill>
              </a:rPr>
              <a:t> CREDIT: ASHER SVIDENSKY/BARCROFT IMAGES</a:t>
            </a:r>
            <a:endParaRPr lang="es-ES" sz="8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625884" y="2366218"/>
            <a:ext cx="34254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END SHOW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Rectangle 5">
            <a:hlinkClick r:id="rId2"/>
          </p:cNvPr>
          <p:cNvSpPr/>
          <p:nvPr/>
        </p:nvSpPr>
        <p:spPr>
          <a:xfrm>
            <a:off x="2743106" y="4441676"/>
            <a:ext cx="3191066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Seen on </a:t>
            </a:r>
            <a:r>
              <a:rPr lang="en-US" sz="2800" b="1" cap="none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Bigfun.be</a:t>
            </a:r>
            <a:endParaRPr lang="en-US" sz="2800" b="1" cap="none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  <a:p>
            <a:pPr algn="ctr"/>
            <a:r>
              <a:rPr lang="en-US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Author: Magdalena</a:t>
            </a:r>
            <a:endParaRPr lang="en-US" sz="28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7" name="Picture 6" descr="Pijl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119562" y="4018384"/>
            <a:ext cx="438150" cy="495300"/>
          </a:xfrm>
          <a:prstGeom prst="rect">
            <a:avLst/>
          </a:prstGeom>
        </p:spPr>
      </p:pic>
    </p:spTree>
  </p:cSld>
  <p:clrMapOvr>
    <a:masterClrMapping/>
  </p:clrMapOvr>
  <p:transition spd="med" advTm="2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Inside Ethiopia's ancient mountain church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Inside Ethiopia's ancient mountain churches</Template>
  <TotalTime>12</TotalTime>
  <Words>653</Words>
  <Application>Microsoft Office PowerPoint</Application>
  <PresentationFormat>Custom</PresentationFormat>
  <Paragraphs>51</Paragraphs>
  <Slides>50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1" baseType="lpstr">
      <vt:lpstr>Inside Ethiopia's ancient mountain churches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magda</dc:creator>
  <cp:lastModifiedBy>Bob</cp:lastModifiedBy>
  <cp:revision>3</cp:revision>
  <dcterms:created xsi:type="dcterms:W3CDTF">2016-05-26T11:57:13Z</dcterms:created>
  <dcterms:modified xsi:type="dcterms:W3CDTF">2016-05-27T08:33:44Z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