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257" r:id="rId3"/>
    <p:sldId id="259" r:id="rId4"/>
    <p:sldId id="261" r:id="rId5"/>
    <p:sldId id="258" r:id="rId6"/>
    <p:sldId id="263" r:id="rId7"/>
    <p:sldId id="264" r:id="rId8"/>
    <p:sldId id="265" r:id="rId9"/>
    <p:sldId id="296" r:id="rId10"/>
    <p:sldId id="266" r:id="rId11"/>
    <p:sldId id="267" r:id="rId12"/>
    <p:sldId id="268" r:id="rId13"/>
    <p:sldId id="269" r:id="rId14"/>
    <p:sldId id="270" r:id="rId15"/>
    <p:sldId id="271" r:id="rId16"/>
    <p:sldId id="272" r:id="rId17"/>
    <p:sldId id="297" r:id="rId18"/>
    <p:sldId id="273" r:id="rId19"/>
    <p:sldId id="298" r:id="rId20"/>
    <p:sldId id="314" r:id="rId21"/>
    <p:sldId id="301" r:id="rId22"/>
    <p:sldId id="276" r:id="rId23"/>
    <p:sldId id="299" r:id="rId24"/>
    <p:sldId id="275" r:id="rId25"/>
    <p:sldId id="277" r:id="rId26"/>
    <p:sldId id="300" r:id="rId27"/>
    <p:sldId id="278" r:id="rId28"/>
    <p:sldId id="303" r:id="rId29"/>
    <p:sldId id="309" r:id="rId30"/>
    <p:sldId id="274" r:id="rId31"/>
    <p:sldId id="311" r:id="rId32"/>
    <p:sldId id="312" r:id="rId33"/>
    <p:sldId id="306" r:id="rId34"/>
    <p:sldId id="279" r:id="rId35"/>
    <p:sldId id="302" r:id="rId36"/>
    <p:sldId id="280" r:id="rId37"/>
    <p:sldId id="310" r:id="rId38"/>
    <p:sldId id="308" r:id="rId39"/>
    <p:sldId id="313" r:id="rId40"/>
    <p:sldId id="282" r:id="rId41"/>
    <p:sldId id="283" r:id="rId42"/>
    <p:sldId id="284" r:id="rId43"/>
    <p:sldId id="285" r:id="rId44"/>
    <p:sldId id="288" r:id="rId45"/>
    <p:sldId id="286" r:id="rId46"/>
    <p:sldId id="287" r:id="rId47"/>
    <p:sldId id="315" r:id="rId48"/>
    <p:sldId id="316" r:id="rId49"/>
    <p:sldId id="317" r:id="rId50"/>
    <p:sldId id="289" r:id="rId51"/>
    <p:sldId id="290" r:id="rId52"/>
    <p:sldId id="291" r:id="rId53"/>
    <p:sldId id="292" r:id="rId54"/>
    <p:sldId id="293" r:id="rId55"/>
    <p:sldId id="295" r:id="rId56"/>
    <p:sldId id="294" r:id="rId57"/>
    <p:sldId id="304" r:id="rId58"/>
    <p:sldId id="305" r:id="rId59"/>
    <p:sldId id="307" r:id="rId6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CK" initials="F" lastIdx="2" clrIdx="0">
    <p:extLst>
      <p:ext uri="{19B8F6BF-5375-455C-9EA6-DF929625EA0E}">
        <p15:presenceInfo xmlns:p15="http://schemas.microsoft.com/office/powerpoint/2012/main" userId="FRANCK" providerId="None"/>
      </p:ext>
    </p:extLst>
  </p:cmAuthor>
  <p:cmAuthor id="2" name="Jérémy Beaussart" initials="JB" lastIdx="4" clrIdx="1">
    <p:extLst>
      <p:ext uri="{19B8F6BF-5375-455C-9EA6-DF929625EA0E}">
        <p15:presenceInfo xmlns:p15="http://schemas.microsoft.com/office/powerpoint/2012/main" userId="Jérémy Beaussart" providerId="None"/>
      </p:ext>
    </p:extLst>
  </p:cmAuthor>
  <p:cmAuthor id="3" name="Jérémy Beaussart" initials="JB [2]" lastIdx="2" clrIdx="2">
    <p:extLst>
      <p:ext uri="{19B8F6BF-5375-455C-9EA6-DF929625EA0E}">
        <p15:presenceInfo xmlns:p15="http://schemas.microsoft.com/office/powerpoint/2012/main" userId="39caac69122e232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D0D0"/>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21" autoAdjust="0"/>
    <p:restoredTop sz="95501" autoAdjust="0"/>
  </p:normalViewPr>
  <p:slideViewPr>
    <p:cSldViewPr snapToGrid="0">
      <p:cViewPr varScale="1">
        <p:scale>
          <a:sx n="69" d="100"/>
          <a:sy n="69" d="100"/>
        </p:scale>
        <p:origin x="84" y="107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CB588C-0471-48E4-AF0C-47F862D67C2F}" type="datetimeFigureOut">
              <a:rPr lang="fr-FR" smtClean="0"/>
              <a:t>31/08/2015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1141BF-322D-4F2A-B0EA-289B7F59E703}" type="slidenum">
              <a:rPr lang="fr-FR" smtClean="0"/>
              <a:t>‹N°›</a:t>
            </a:fld>
            <a:endParaRPr lang="fr-FR"/>
          </a:p>
        </p:txBody>
      </p:sp>
    </p:spTree>
    <p:extLst>
      <p:ext uri="{BB962C8B-B14F-4D97-AF65-F5344CB8AC3E}">
        <p14:creationId xmlns:p14="http://schemas.microsoft.com/office/powerpoint/2010/main" val="3861197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D1141BF-322D-4F2A-B0EA-289B7F59E703}" type="slidenum">
              <a:rPr lang="fr-FR" smtClean="0"/>
              <a:t>3</a:t>
            </a:fld>
            <a:endParaRPr lang="fr-FR"/>
          </a:p>
        </p:txBody>
      </p:sp>
    </p:spTree>
    <p:extLst>
      <p:ext uri="{BB962C8B-B14F-4D97-AF65-F5344CB8AC3E}">
        <p14:creationId xmlns:p14="http://schemas.microsoft.com/office/powerpoint/2010/main" val="874502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D1141BF-322D-4F2A-B0EA-289B7F59E703}" type="slidenum">
              <a:rPr lang="fr-FR" smtClean="0"/>
              <a:t>24</a:t>
            </a:fld>
            <a:endParaRPr lang="fr-FR"/>
          </a:p>
        </p:txBody>
      </p:sp>
    </p:spTree>
    <p:extLst>
      <p:ext uri="{BB962C8B-B14F-4D97-AF65-F5344CB8AC3E}">
        <p14:creationId xmlns:p14="http://schemas.microsoft.com/office/powerpoint/2010/main" val="3390197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D1141BF-322D-4F2A-B0EA-289B7F59E703}" type="slidenum">
              <a:rPr lang="fr-FR" smtClean="0"/>
              <a:t>25</a:t>
            </a:fld>
            <a:endParaRPr lang="fr-FR"/>
          </a:p>
        </p:txBody>
      </p:sp>
    </p:spTree>
    <p:extLst>
      <p:ext uri="{BB962C8B-B14F-4D97-AF65-F5344CB8AC3E}">
        <p14:creationId xmlns:p14="http://schemas.microsoft.com/office/powerpoint/2010/main" val="1626876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D1141BF-322D-4F2A-B0EA-289B7F59E703}" type="slidenum">
              <a:rPr lang="fr-FR" smtClean="0"/>
              <a:t>33</a:t>
            </a:fld>
            <a:endParaRPr lang="fr-FR"/>
          </a:p>
        </p:txBody>
      </p:sp>
    </p:spTree>
    <p:extLst>
      <p:ext uri="{BB962C8B-B14F-4D97-AF65-F5344CB8AC3E}">
        <p14:creationId xmlns:p14="http://schemas.microsoft.com/office/powerpoint/2010/main" val="2509856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D1141BF-322D-4F2A-B0EA-289B7F59E703}" type="slidenum">
              <a:rPr lang="fr-FR" smtClean="0"/>
              <a:t>57</a:t>
            </a:fld>
            <a:endParaRPr lang="fr-FR"/>
          </a:p>
        </p:txBody>
      </p:sp>
    </p:spTree>
    <p:extLst>
      <p:ext uri="{BB962C8B-B14F-4D97-AF65-F5344CB8AC3E}">
        <p14:creationId xmlns:p14="http://schemas.microsoft.com/office/powerpoint/2010/main" val="1633225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EDB62CAE-9315-4889-BC8D-CC2FFA61E372}" type="datetimeFigureOut">
              <a:rPr lang="fr-FR" smtClean="0"/>
              <a:t>31/08/2015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552CBE2-2DD6-43B8-9025-0F6D365EDBE1}" type="slidenum">
              <a:rPr lang="fr-FR" smtClean="0"/>
              <a:t>‹N°›</a:t>
            </a:fld>
            <a:endParaRPr lang="fr-FR"/>
          </a:p>
        </p:txBody>
      </p:sp>
    </p:spTree>
    <p:extLst>
      <p:ext uri="{BB962C8B-B14F-4D97-AF65-F5344CB8AC3E}">
        <p14:creationId xmlns:p14="http://schemas.microsoft.com/office/powerpoint/2010/main" val="2020614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DB62CAE-9315-4889-BC8D-CC2FFA61E372}" type="datetimeFigureOut">
              <a:rPr lang="fr-FR" smtClean="0"/>
              <a:t>31/08/2015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552CBE2-2DD6-43B8-9025-0F6D365EDBE1}" type="slidenum">
              <a:rPr lang="fr-FR" smtClean="0"/>
              <a:t>‹N°›</a:t>
            </a:fld>
            <a:endParaRPr lang="fr-FR"/>
          </a:p>
        </p:txBody>
      </p:sp>
    </p:spTree>
    <p:extLst>
      <p:ext uri="{BB962C8B-B14F-4D97-AF65-F5344CB8AC3E}">
        <p14:creationId xmlns:p14="http://schemas.microsoft.com/office/powerpoint/2010/main" val="1588782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DB62CAE-9315-4889-BC8D-CC2FFA61E372}" type="datetimeFigureOut">
              <a:rPr lang="fr-FR" smtClean="0"/>
              <a:t>31/08/2015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552CBE2-2DD6-43B8-9025-0F6D365EDBE1}" type="slidenum">
              <a:rPr lang="fr-FR" smtClean="0"/>
              <a:t>‹N°›</a:t>
            </a:fld>
            <a:endParaRPr lang="fr-FR"/>
          </a:p>
        </p:txBody>
      </p:sp>
    </p:spTree>
    <p:extLst>
      <p:ext uri="{BB962C8B-B14F-4D97-AF65-F5344CB8AC3E}">
        <p14:creationId xmlns:p14="http://schemas.microsoft.com/office/powerpoint/2010/main" val="3841346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DB62CAE-9315-4889-BC8D-CC2FFA61E372}" type="datetimeFigureOut">
              <a:rPr lang="fr-FR" smtClean="0"/>
              <a:t>31/08/2015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552CBE2-2DD6-43B8-9025-0F6D365EDBE1}" type="slidenum">
              <a:rPr lang="fr-FR" smtClean="0"/>
              <a:t>‹N°›</a:t>
            </a:fld>
            <a:endParaRPr lang="fr-FR"/>
          </a:p>
        </p:txBody>
      </p:sp>
    </p:spTree>
    <p:extLst>
      <p:ext uri="{BB962C8B-B14F-4D97-AF65-F5344CB8AC3E}">
        <p14:creationId xmlns:p14="http://schemas.microsoft.com/office/powerpoint/2010/main" val="1493146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EDB62CAE-9315-4889-BC8D-CC2FFA61E372}" type="datetimeFigureOut">
              <a:rPr lang="fr-FR" smtClean="0"/>
              <a:t>31/08/2015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552CBE2-2DD6-43B8-9025-0F6D365EDBE1}" type="slidenum">
              <a:rPr lang="fr-FR" smtClean="0"/>
              <a:t>‹N°›</a:t>
            </a:fld>
            <a:endParaRPr lang="fr-FR"/>
          </a:p>
        </p:txBody>
      </p:sp>
    </p:spTree>
    <p:extLst>
      <p:ext uri="{BB962C8B-B14F-4D97-AF65-F5344CB8AC3E}">
        <p14:creationId xmlns:p14="http://schemas.microsoft.com/office/powerpoint/2010/main" val="3906736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EDB62CAE-9315-4889-BC8D-CC2FFA61E372}" type="datetimeFigureOut">
              <a:rPr lang="fr-FR" smtClean="0"/>
              <a:t>31/08/2015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552CBE2-2DD6-43B8-9025-0F6D365EDBE1}" type="slidenum">
              <a:rPr lang="fr-FR" smtClean="0"/>
              <a:t>‹N°›</a:t>
            </a:fld>
            <a:endParaRPr lang="fr-FR"/>
          </a:p>
        </p:txBody>
      </p:sp>
    </p:spTree>
    <p:extLst>
      <p:ext uri="{BB962C8B-B14F-4D97-AF65-F5344CB8AC3E}">
        <p14:creationId xmlns:p14="http://schemas.microsoft.com/office/powerpoint/2010/main" val="1761738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EDB62CAE-9315-4889-BC8D-CC2FFA61E372}" type="datetimeFigureOut">
              <a:rPr lang="fr-FR" smtClean="0"/>
              <a:t>31/08/2015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552CBE2-2DD6-43B8-9025-0F6D365EDBE1}" type="slidenum">
              <a:rPr lang="fr-FR" smtClean="0"/>
              <a:t>‹N°›</a:t>
            </a:fld>
            <a:endParaRPr lang="fr-FR"/>
          </a:p>
        </p:txBody>
      </p:sp>
    </p:spTree>
    <p:extLst>
      <p:ext uri="{BB962C8B-B14F-4D97-AF65-F5344CB8AC3E}">
        <p14:creationId xmlns:p14="http://schemas.microsoft.com/office/powerpoint/2010/main" val="1557267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EDB62CAE-9315-4889-BC8D-CC2FFA61E372}" type="datetimeFigureOut">
              <a:rPr lang="fr-FR" smtClean="0"/>
              <a:t>31/08/2015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552CBE2-2DD6-43B8-9025-0F6D365EDBE1}" type="slidenum">
              <a:rPr lang="fr-FR" smtClean="0"/>
              <a:t>‹N°›</a:t>
            </a:fld>
            <a:endParaRPr lang="fr-FR"/>
          </a:p>
        </p:txBody>
      </p:sp>
    </p:spTree>
    <p:extLst>
      <p:ext uri="{BB962C8B-B14F-4D97-AF65-F5344CB8AC3E}">
        <p14:creationId xmlns:p14="http://schemas.microsoft.com/office/powerpoint/2010/main" val="761304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DB62CAE-9315-4889-BC8D-CC2FFA61E372}" type="datetimeFigureOut">
              <a:rPr lang="fr-FR" smtClean="0"/>
              <a:t>31/08/2015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552CBE2-2DD6-43B8-9025-0F6D365EDBE1}" type="slidenum">
              <a:rPr lang="fr-FR" smtClean="0"/>
              <a:t>‹N°›</a:t>
            </a:fld>
            <a:endParaRPr lang="fr-FR"/>
          </a:p>
        </p:txBody>
      </p:sp>
    </p:spTree>
    <p:extLst>
      <p:ext uri="{BB962C8B-B14F-4D97-AF65-F5344CB8AC3E}">
        <p14:creationId xmlns:p14="http://schemas.microsoft.com/office/powerpoint/2010/main" val="2364050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DB62CAE-9315-4889-BC8D-CC2FFA61E372}" type="datetimeFigureOut">
              <a:rPr lang="fr-FR" smtClean="0"/>
              <a:t>31/08/2015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552CBE2-2DD6-43B8-9025-0F6D365EDBE1}" type="slidenum">
              <a:rPr lang="fr-FR" smtClean="0"/>
              <a:t>‹N°›</a:t>
            </a:fld>
            <a:endParaRPr lang="fr-FR"/>
          </a:p>
        </p:txBody>
      </p:sp>
    </p:spTree>
    <p:extLst>
      <p:ext uri="{BB962C8B-B14F-4D97-AF65-F5344CB8AC3E}">
        <p14:creationId xmlns:p14="http://schemas.microsoft.com/office/powerpoint/2010/main" val="1482723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DB62CAE-9315-4889-BC8D-CC2FFA61E372}" type="datetimeFigureOut">
              <a:rPr lang="fr-FR" smtClean="0"/>
              <a:t>31/08/2015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552CBE2-2DD6-43B8-9025-0F6D365EDBE1}" type="slidenum">
              <a:rPr lang="fr-FR" smtClean="0"/>
              <a:t>‹N°›</a:t>
            </a:fld>
            <a:endParaRPr lang="fr-FR"/>
          </a:p>
        </p:txBody>
      </p:sp>
    </p:spTree>
    <p:extLst>
      <p:ext uri="{BB962C8B-B14F-4D97-AF65-F5344CB8AC3E}">
        <p14:creationId xmlns:p14="http://schemas.microsoft.com/office/powerpoint/2010/main" val="970942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62CAE-9315-4889-BC8D-CC2FFA61E372}" type="datetimeFigureOut">
              <a:rPr lang="fr-FR" smtClean="0"/>
              <a:t>31/08/2015</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52CBE2-2DD6-43B8-9025-0F6D365EDBE1}" type="slidenum">
              <a:rPr lang="fr-FR" smtClean="0"/>
              <a:t>‹N°›</a:t>
            </a:fld>
            <a:endParaRPr lang="fr-FR"/>
          </a:p>
        </p:txBody>
      </p:sp>
    </p:spTree>
    <p:extLst>
      <p:ext uri="{BB962C8B-B14F-4D97-AF65-F5344CB8AC3E}">
        <p14:creationId xmlns:p14="http://schemas.microsoft.com/office/powerpoint/2010/main" val="202780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slide" Target="slide29.xml"/><Relationship Id="rId7" Type="http://schemas.openxmlformats.org/officeDocument/2006/relationships/slide" Target="slide57.xml"/><Relationship Id="rId12" Type="http://schemas.openxmlformats.org/officeDocument/2006/relationships/image" Target="../media/image8.png"/><Relationship Id="rId17" Type="http://schemas.openxmlformats.org/officeDocument/2006/relationships/image" Target="../media/image13.jpeg"/><Relationship Id="rId2" Type="http://schemas.openxmlformats.org/officeDocument/2006/relationships/image" Target="../media/image2.png"/><Relationship Id="rId16" Type="http://schemas.openxmlformats.org/officeDocument/2006/relationships/image" Target="../media/image12.png"/><Relationship Id="rId20" Type="http://schemas.openxmlformats.org/officeDocument/2006/relationships/hyperlink" Target="mailto:slsdiffusion@gmail.com" TargetMode="Externa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slide" Target="slide3.xml"/><Relationship Id="rId15" Type="http://schemas.openxmlformats.org/officeDocument/2006/relationships/image" Target="../media/image11.png"/><Relationship Id="rId10" Type="http://schemas.openxmlformats.org/officeDocument/2006/relationships/image" Target="../media/image6.png"/><Relationship Id="rId19" Type="http://schemas.openxmlformats.org/officeDocument/2006/relationships/image" Target="../media/image15.png"/><Relationship Id="rId4" Type="http://schemas.openxmlformats.org/officeDocument/2006/relationships/slide" Target="slide4.xml"/><Relationship Id="rId9" Type="http://schemas.openxmlformats.org/officeDocument/2006/relationships/image" Target="../media/image5.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slide" Target="slide1.xml"/><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slide" Target="slide1.xml"/><Relationship Id="rId4"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slide" Target="slide4.xml"/><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70.png"/><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slide" Target="slide4.xml"/><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74.jpeg"/><Relationship Id="rId4" Type="http://schemas.openxmlformats.org/officeDocument/2006/relationships/image" Target="../media/image73.png"/></Relationships>
</file>

<file path=ppt/slides/_rels/slide1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76.png"/><Relationship Id="rId7" Type="http://schemas.openxmlformats.org/officeDocument/2006/relationships/slide" Target="slide1.xml"/><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png"/></Relationships>
</file>

<file path=ppt/slides/_rels/slide15.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slide" Target="slide4.xml"/><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83.png"/><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slide" Target="slide4.xml"/><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87.png"/><Relationship Id="rId4" Type="http://schemas.openxmlformats.org/officeDocument/2006/relationships/image" Target="../media/image86.jpeg"/></Relationships>
</file>

<file path=ppt/slides/_rels/slide1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89.png"/><Relationship Id="rId7" Type="http://schemas.openxmlformats.org/officeDocument/2006/relationships/slide" Target="slide1.xml"/><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18.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slide" Target="slide4.xml"/><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96.png"/><Relationship Id="rId4" Type="http://schemas.openxmlformats.org/officeDocument/2006/relationships/image" Target="../media/image95.png"/></Relationships>
</file>

<file path=ppt/slides/_rels/slide19.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slide" Target="slide4.xml"/><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100.jpeg"/><Relationship Id="rId4" Type="http://schemas.openxmlformats.org/officeDocument/2006/relationships/image" Target="../media/image99.png"/></Relationships>
</file>

<file path=ppt/slides/_rels/slide2.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56.xml"/><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slide" Target="slide54.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slide" Target="slide53.xml"/><Relationship Id="rId5" Type="http://schemas.openxmlformats.org/officeDocument/2006/relationships/image" Target="../media/image19.jpeg"/><Relationship Id="rId15" Type="http://schemas.openxmlformats.org/officeDocument/2006/relationships/slide" Target="slide1.xml"/><Relationship Id="rId10" Type="http://schemas.openxmlformats.org/officeDocument/2006/relationships/slide" Target="slide52.xml"/><Relationship Id="rId4" Type="http://schemas.openxmlformats.org/officeDocument/2006/relationships/image" Target="../media/image18.jpeg"/><Relationship Id="rId9" Type="http://schemas.openxmlformats.org/officeDocument/2006/relationships/slide" Target="slide51.xml"/><Relationship Id="rId1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slide" Target="slide1.xml"/><Relationship Id="rId4" Type="http://schemas.openxmlformats.org/officeDocument/2006/relationships/image" Target="../media/image103.png"/></Relationships>
</file>

<file path=ppt/slides/_rels/slide2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slide" Target="slide1.xml"/></Relationships>
</file>

<file path=ppt/slides/_rels/slide2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slide" Target="slide1.xml"/><Relationship Id="rId4" Type="http://schemas.openxmlformats.org/officeDocument/2006/relationships/image" Target="../media/image108.jpeg"/></Relationships>
</file>

<file path=ppt/slides/_rels/slide2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10.jpeg"/><Relationship Id="rId7" Type="http://schemas.openxmlformats.org/officeDocument/2006/relationships/slide" Target="slide1.xml"/><Relationship Id="rId2"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24.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jpeg"/><Relationship Id="rId7" Type="http://schemas.openxmlformats.org/officeDocument/2006/relationships/image" Target="../media/image1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10" Type="http://schemas.openxmlformats.org/officeDocument/2006/relationships/slide" Target="slide4.xml"/><Relationship Id="rId4" Type="http://schemas.openxmlformats.org/officeDocument/2006/relationships/image" Target="../media/image115.jpeg"/><Relationship Id="rId9" Type="http://schemas.openxmlformats.org/officeDocument/2006/relationships/slide" Target="slide1.xml"/></Relationships>
</file>

<file path=ppt/slides/_rels/slide2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20.jpeg"/><Relationship Id="rId7" Type="http://schemas.openxmlformats.org/officeDocument/2006/relationships/slide" Target="slide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2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25.jpeg"/><Relationship Id="rId7" Type="http://schemas.openxmlformats.org/officeDocument/2006/relationships/slide" Target="slide1.xml"/><Relationship Id="rId2" Type="http://schemas.openxmlformats.org/officeDocument/2006/relationships/image" Target="../media/image124.jpeg"/><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2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30.jpeg"/><Relationship Id="rId7" Type="http://schemas.openxmlformats.org/officeDocument/2006/relationships/slide" Target="slide1.xml"/><Relationship Id="rId2" Type="http://schemas.openxmlformats.org/officeDocument/2006/relationships/image" Target="../media/image129.jpeg"/><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28.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135.jpeg"/><Relationship Id="rId7" Type="http://schemas.openxmlformats.org/officeDocument/2006/relationships/image" Target="../media/image139.jpeg"/><Relationship Id="rId2" Type="http://schemas.openxmlformats.org/officeDocument/2006/relationships/image" Target="../media/image134.jpeg"/><Relationship Id="rId1" Type="http://schemas.openxmlformats.org/officeDocument/2006/relationships/slideLayout" Target="../slideLayouts/slideLayout2.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 Id="rId9" Type="http://schemas.openxmlformats.org/officeDocument/2006/relationships/slide" Target="slide4.xml"/></Relationships>
</file>

<file path=ppt/slides/_rels/slide29.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slide" Target="slide30.xml"/><Relationship Id="rId7" Type="http://schemas.openxmlformats.org/officeDocument/2006/relationships/slide" Target="slide36.xml"/><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slide" Target="slide35.xml"/><Relationship Id="rId5" Type="http://schemas.openxmlformats.org/officeDocument/2006/relationships/slide" Target="slide34.xml"/><Relationship Id="rId4" Type="http://schemas.openxmlformats.org/officeDocument/2006/relationships/slide" Target="slide32.xml"/><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slide" Target="slide45.xml"/><Relationship Id="rId18" Type="http://schemas.openxmlformats.org/officeDocument/2006/relationships/slide" Target="slide48.xml"/><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slide" Target="slide43.xml"/><Relationship Id="rId17" Type="http://schemas.openxmlformats.org/officeDocument/2006/relationships/slide" Target="slide47.xml"/><Relationship Id="rId2" Type="http://schemas.openxmlformats.org/officeDocument/2006/relationships/notesSlide" Target="../notesSlides/notesSlide1.xml"/><Relationship Id="rId16" Type="http://schemas.openxmlformats.org/officeDocument/2006/relationships/slide" Target="slide1.xml"/><Relationship Id="rId20"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slide" Target="slide42.xml"/><Relationship Id="rId5" Type="http://schemas.openxmlformats.org/officeDocument/2006/relationships/image" Target="../media/image25.jpeg"/><Relationship Id="rId15" Type="http://schemas.openxmlformats.org/officeDocument/2006/relationships/image" Target="../media/image29.png"/><Relationship Id="rId10" Type="http://schemas.openxmlformats.org/officeDocument/2006/relationships/slide" Target="slide41.xml"/><Relationship Id="rId19"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slide" Target="slide40.xml"/><Relationship Id="rId14" Type="http://schemas.openxmlformats.org/officeDocument/2006/relationships/slide" Target="slide46.xml"/></Relationships>
</file>

<file path=ppt/slides/_rels/slide30.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141.jpeg"/><Relationship Id="rId7" Type="http://schemas.openxmlformats.org/officeDocument/2006/relationships/slide" Target="slide1.xml"/><Relationship Id="rId2" Type="http://schemas.openxmlformats.org/officeDocument/2006/relationships/image" Target="../media/image140.jpeg"/><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gif"/><Relationship Id="rId4" Type="http://schemas.openxmlformats.org/officeDocument/2006/relationships/image" Target="../media/image142.jpeg"/></Relationships>
</file>

<file path=ppt/slides/_rels/slide3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 Id="rId6" Type="http://schemas.openxmlformats.org/officeDocument/2006/relationships/slide" Target="slide29.xml"/><Relationship Id="rId5" Type="http://schemas.openxmlformats.org/officeDocument/2006/relationships/slide" Target="slide1.xml"/><Relationship Id="rId4" Type="http://schemas.openxmlformats.org/officeDocument/2006/relationships/image" Target="../media/image148.png"/></Relationships>
</file>

<file path=ppt/slides/_rels/slide33.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149.jpeg"/><Relationship Id="rId7" Type="http://schemas.openxmlformats.org/officeDocument/2006/relationships/slide" Target="slide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3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53.jpeg"/><Relationship Id="rId1" Type="http://schemas.openxmlformats.org/officeDocument/2006/relationships/slideLayout" Target="../slideLayouts/slideLayout2.xml"/><Relationship Id="rId4" Type="http://schemas.openxmlformats.org/officeDocument/2006/relationships/slide" Target="slide29.xml"/></Relationships>
</file>

<file path=ppt/slides/_rels/slide3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slide" Target="slide29.xml"/></Relationships>
</file>

<file path=ppt/slides/_rels/slide3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jpeg"/><Relationship Id="rId1" Type="http://schemas.openxmlformats.org/officeDocument/2006/relationships/slideLayout" Target="../slideLayouts/slideLayout2.xml"/><Relationship Id="rId6" Type="http://schemas.openxmlformats.org/officeDocument/2006/relationships/slide" Target="slide29.xml"/><Relationship Id="rId5" Type="http://schemas.openxmlformats.org/officeDocument/2006/relationships/image" Target="../media/image157.png"/><Relationship Id="rId4" Type="http://schemas.openxmlformats.org/officeDocument/2006/relationships/slide" Target="slide1.xml"/></Relationships>
</file>

<file path=ppt/slides/_rels/slide3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xml"/><Relationship Id="rId6" Type="http://schemas.openxmlformats.org/officeDocument/2006/relationships/image" Target="../media/image160.jpeg"/><Relationship Id="rId5" Type="http://schemas.openxmlformats.org/officeDocument/2006/relationships/slide" Target="slide29.xml"/><Relationship Id="rId4" Type="http://schemas.openxmlformats.org/officeDocument/2006/relationships/slide" Target="slide1.xml"/></Relationships>
</file>

<file path=ppt/slides/_rels/slide3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 Id="rId6" Type="http://schemas.openxmlformats.org/officeDocument/2006/relationships/image" Target="../media/image163.jpeg"/><Relationship Id="rId5" Type="http://schemas.openxmlformats.org/officeDocument/2006/relationships/slide" Target="slide29.xml"/><Relationship Id="rId4" Type="http://schemas.openxmlformats.org/officeDocument/2006/relationships/slide" Target="slide1.xml"/></Relationships>
</file>

<file path=ppt/slides/_rels/slide3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jpeg"/><Relationship Id="rId1" Type="http://schemas.openxmlformats.org/officeDocument/2006/relationships/slideLayout" Target="../slideLayouts/slideLayout2.xml"/><Relationship Id="rId4" Type="http://schemas.openxmlformats.org/officeDocument/2006/relationships/slide" Target="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image" Target="../media/image36.jpeg"/><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16.xml"/><Relationship Id="rId11" Type="http://schemas.openxmlformats.org/officeDocument/2006/relationships/image" Target="../media/image35.jpeg"/><Relationship Id="rId5" Type="http://schemas.openxmlformats.org/officeDocument/2006/relationships/slide" Target="slide24.xml"/><Relationship Id="rId15" Type="http://schemas.openxmlformats.org/officeDocument/2006/relationships/image" Target="../media/image38.jpeg"/><Relationship Id="rId10" Type="http://schemas.openxmlformats.org/officeDocument/2006/relationships/image" Target="../media/image34.png"/><Relationship Id="rId4" Type="http://schemas.openxmlformats.org/officeDocument/2006/relationships/slide" Target="slide18.xml"/><Relationship Id="rId9" Type="http://schemas.openxmlformats.org/officeDocument/2006/relationships/image" Target="../media/image33.png"/><Relationship Id="rId14" Type="http://schemas.openxmlformats.org/officeDocument/2006/relationships/slide" Target="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slide" Target="slide1.xml"/><Relationship Id="rId4" Type="http://schemas.openxmlformats.org/officeDocument/2006/relationships/image" Target="../media/image168.jpeg"/></Relationships>
</file>

<file path=ppt/slides/_rels/slide41.xml.rels><?xml version="1.0" encoding="UTF-8" standalone="yes"?>
<Relationships xmlns="http://schemas.openxmlformats.org/package/2006/relationships"><Relationship Id="rId3" Type="http://schemas.openxmlformats.org/officeDocument/2006/relationships/image" Target="../media/image170.jpeg"/><Relationship Id="rId7" Type="http://schemas.openxmlformats.org/officeDocument/2006/relationships/image" Target="../media/image172.PNG"/><Relationship Id="rId2" Type="http://schemas.openxmlformats.org/officeDocument/2006/relationships/image" Target="../media/image169.jpeg"/><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slide" Target="slide3.xml"/><Relationship Id="rId4" Type="http://schemas.openxmlformats.org/officeDocument/2006/relationships/slide" Target="slide1.xml"/></Relationships>
</file>

<file path=ppt/slides/_rels/slide4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slide" Target="slide1.xml"/></Relationships>
</file>

<file path=ppt/slides/_rels/slide43.xml.rels><?xml version="1.0" encoding="UTF-8" standalone="yes"?>
<Relationships xmlns="http://schemas.openxmlformats.org/package/2006/relationships"><Relationship Id="rId3" Type="http://schemas.openxmlformats.org/officeDocument/2006/relationships/image" Target="../media/image176.jpeg"/><Relationship Id="rId7" Type="http://schemas.openxmlformats.org/officeDocument/2006/relationships/image" Target="../media/image178.jpeg"/><Relationship Id="rId2" Type="http://schemas.openxmlformats.org/officeDocument/2006/relationships/image" Target="../media/image175.jpe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slide" Target="slide1.xml"/><Relationship Id="rId4" Type="http://schemas.openxmlformats.org/officeDocument/2006/relationships/image" Target="../media/image177.jpeg"/></Relationships>
</file>

<file path=ppt/slides/_rels/slide4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slide" Target="slide1.xml"/></Relationships>
</file>

<file path=ppt/slides/_rels/slide4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slide" Target="slide1.xml"/></Relationships>
</file>

<file path=ppt/slides/_rels/slide4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84.jpeg"/><Relationship Id="rId7" Type="http://schemas.openxmlformats.org/officeDocument/2006/relationships/slide" Target="slide1.xml"/><Relationship Id="rId2" Type="http://schemas.openxmlformats.org/officeDocument/2006/relationships/image" Target="../media/image183.jpeg"/><Relationship Id="rId1" Type="http://schemas.openxmlformats.org/officeDocument/2006/relationships/slideLayout" Target="../slideLayouts/slideLayout2.xml"/><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185.jpeg"/></Relationships>
</file>

<file path=ppt/slides/_rels/slide4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slide" Target="slide3.xml"/><Relationship Id="rId4" Type="http://schemas.openxmlformats.org/officeDocument/2006/relationships/image" Target="../media/image190.PNG"/></Relationships>
</file>

<file path=ppt/slides/_rels/slide4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slide" Target="slide1.xml"/></Relationships>
</file>

<file path=ppt/slides/_rels/slide49.xml.rels><?xml version="1.0" encoding="UTF-8" standalone="yes"?>
<Relationships xmlns="http://schemas.openxmlformats.org/package/2006/relationships"><Relationship Id="rId3" Type="http://schemas.openxmlformats.org/officeDocument/2006/relationships/image" Target="../media/image185.jpeg"/><Relationship Id="rId7" Type="http://schemas.openxmlformats.org/officeDocument/2006/relationships/slide" Target="slide3.xml"/><Relationship Id="rId2" Type="http://schemas.openxmlformats.org/officeDocument/2006/relationships/image" Target="../media/image183.jpe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187.jpeg"/><Relationship Id="rId4" Type="http://schemas.openxmlformats.org/officeDocument/2006/relationships/image" Target="../media/image186.jpeg"/></Relationships>
</file>

<file path=ppt/slides/_rels/slide5.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slide" Target="slide1.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5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3.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slide" Target="slide1.xml"/></Relationships>
</file>

<file path=ppt/slides/_rels/slide54.xml.rels><?xml version="1.0" encoding="UTF-8" standalone="yes"?>
<Relationships xmlns="http://schemas.openxmlformats.org/package/2006/relationships"><Relationship Id="rId3" Type="http://schemas.openxmlformats.org/officeDocument/2006/relationships/image" Target="../media/image196.jpeg"/><Relationship Id="rId7" Type="http://schemas.openxmlformats.org/officeDocument/2006/relationships/slide" Target="slide2.xml"/><Relationship Id="rId2" Type="http://schemas.openxmlformats.org/officeDocument/2006/relationships/image" Target="../media/image195.jpe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198.jpeg"/><Relationship Id="rId4" Type="http://schemas.openxmlformats.org/officeDocument/2006/relationships/image" Target="../media/image197.jpeg"/></Relationships>
</file>

<file path=ppt/slides/_rels/slide55.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2.xml"/><Relationship Id="rId5" Type="http://schemas.openxmlformats.org/officeDocument/2006/relationships/slide" Target="slide1.xml"/><Relationship Id="rId4" Type="http://schemas.openxmlformats.org/officeDocument/2006/relationships/slide" Target="slide2.xml"/></Relationships>
</file>

<file path=ppt/slides/_rels/slide56.xml.rels><?xml version="1.0" encoding="UTF-8" standalone="yes"?>
<Relationships xmlns="http://schemas.openxmlformats.org/package/2006/relationships"><Relationship Id="rId3" Type="http://schemas.openxmlformats.org/officeDocument/2006/relationships/image" Target="../media/image202.jpeg"/><Relationship Id="rId7" Type="http://schemas.openxmlformats.org/officeDocument/2006/relationships/slide" Target="slide2.xml"/><Relationship Id="rId2" Type="http://schemas.openxmlformats.org/officeDocument/2006/relationships/image" Target="../media/image201.jpe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204.jpeg"/><Relationship Id="rId4" Type="http://schemas.openxmlformats.org/officeDocument/2006/relationships/image" Target="../media/image203.jpeg"/></Relationships>
</file>

<file path=ppt/slides/_rels/slide57.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slide" Target="slide1.xml"/><Relationship Id="rId4" Type="http://schemas.openxmlformats.org/officeDocument/2006/relationships/image" Target="../media/image206.jpeg"/></Relationships>
</file>

<file path=ppt/slides/_rels/slide58.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2.xml"/><Relationship Id="rId5" Type="http://schemas.openxmlformats.org/officeDocument/2006/relationships/image" Target="../media/image188.PNG"/><Relationship Id="rId4" Type="http://schemas.openxmlformats.org/officeDocument/2006/relationships/slide" Target="slide1.xml"/></Relationships>
</file>

<file path=ppt/slides/_rels/slide59.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2.xml"/><Relationship Id="rId4" Type="http://schemas.openxmlformats.org/officeDocument/2006/relationships/slide" Target="slide1.xml"/></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44.jpeg"/><Relationship Id="rId7" Type="http://schemas.openxmlformats.org/officeDocument/2006/relationships/slide" Target="slide1.xml"/><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49.jpeg"/><Relationship Id="rId7" Type="http://schemas.openxmlformats.org/officeDocument/2006/relationships/slide" Target="slide1.xml"/><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8.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slide" Target="slide4.xml"/><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56.png"/><Relationship Id="rId4" Type="http://schemas.openxmlformats.org/officeDocument/2006/relationships/image" Target="../media/image55.jpeg"/></Relationships>
</file>

<file path=ppt/slides/_rels/slide9.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slide" Target="slide4.xml"/><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60.jpeg"/><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364"/>
            <a:ext cx="6773243" cy="1798476"/>
          </a:xfrm>
          <a:prstGeom prst="rect">
            <a:avLst/>
          </a:prstGeom>
        </p:spPr>
      </p:pic>
      <p:sp>
        <p:nvSpPr>
          <p:cNvPr id="5" name="Rectangle 4">
            <a:hlinkClick r:id="rId3" action="ppaction://hlinksldjump" highlightClick="1"/>
          </p:cNvPr>
          <p:cNvSpPr/>
          <p:nvPr/>
        </p:nvSpPr>
        <p:spPr>
          <a:xfrm>
            <a:off x="8481036" y="3845938"/>
            <a:ext cx="3552335" cy="923330"/>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wrap="square" lIns="91440" tIns="45720" rIns="91440" bIns="45720">
            <a:spAutoFit/>
          </a:bodyPr>
          <a:lstStyle/>
          <a:p>
            <a:pPr algn="ctr"/>
            <a:r>
              <a:rPr lang="fr-FR" sz="5400" dirty="0" smtClean="0">
                <a:ln w="0"/>
                <a:solidFill>
                  <a:schemeClr val="tx1"/>
                </a:solidFill>
                <a:effectLst>
                  <a:outerShdw blurRad="38100" dist="19050" dir="2700000" algn="tl" rotWithShape="0">
                    <a:schemeClr val="dk1">
                      <a:alpha val="40000"/>
                    </a:schemeClr>
                  </a:outerShdw>
                </a:effectLst>
              </a:rPr>
              <a:t>Matériel</a:t>
            </a:r>
            <a:endParaRPr lang="fr-FR" sz="5400" b="0" cap="none" spc="0" dirty="0">
              <a:ln w="0"/>
              <a:solidFill>
                <a:schemeClr val="tx1"/>
              </a:solidFill>
              <a:effectLst>
                <a:outerShdw blurRad="38100" dist="19050" dir="2700000" algn="tl" rotWithShape="0">
                  <a:schemeClr val="dk1">
                    <a:alpha val="40000"/>
                  </a:schemeClr>
                </a:outerShdw>
              </a:effectLst>
            </a:endParaRPr>
          </a:p>
        </p:txBody>
      </p:sp>
      <p:sp>
        <p:nvSpPr>
          <p:cNvPr id="6" name="Rectangle 5">
            <a:hlinkClick r:id="rId4" action="ppaction://hlinksldjump" highlightClick="1"/>
          </p:cNvPr>
          <p:cNvSpPr/>
          <p:nvPr/>
        </p:nvSpPr>
        <p:spPr>
          <a:xfrm>
            <a:off x="8490949" y="2719394"/>
            <a:ext cx="3552335" cy="925200"/>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wrap="square" lIns="91440" tIns="45720" rIns="91440" bIns="45720">
            <a:spAutoFit/>
          </a:bodyPr>
          <a:lstStyle/>
          <a:p>
            <a:pPr algn="ctr"/>
            <a:r>
              <a:rPr lang="fr-FR" sz="4400" b="0" cap="none" spc="0" dirty="0" smtClean="0">
                <a:ln w="0"/>
                <a:solidFill>
                  <a:schemeClr val="tx1"/>
                </a:solidFill>
                <a:effectLst>
                  <a:outerShdw blurRad="38100" dist="19050" dir="2700000" algn="tl" rotWithShape="0">
                    <a:schemeClr val="dk1">
                      <a:alpha val="40000"/>
                    </a:schemeClr>
                  </a:outerShdw>
                </a:effectLst>
              </a:rPr>
              <a:t>Consommable</a:t>
            </a:r>
            <a:endParaRPr lang="fr-FR" sz="4400" b="0" cap="none" spc="0" dirty="0">
              <a:ln w="0"/>
              <a:solidFill>
                <a:schemeClr val="tx1"/>
              </a:solidFill>
              <a:effectLst>
                <a:outerShdw blurRad="38100" dist="19050" dir="2700000" algn="tl" rotWithShape="0">
                  <a:schemeClr val="dk1">
                    <a:alpha val="40000"/>
                  </a:schemeClr>
                </a:outerShdw>
              </a:effectLst>
            </a:endParaRPr>
          </a:p>
        </p:txBody>
      </p:sp>
      <p:sp>
        <p:nvSpPr>
          <p:cNvPr id="7" name="Rectangle 6">
            <a:hlinkClick r:id="rId5" action="ppaction://hlinksldjump" highlightClick="1"/>
          </p:cNvPr>
          <p:cNvSpPr/>
          <p:nvPr/>
        </p:nvSpPr>
        <p:spPr>
          <a:xfrm>
            <a:off x="8481037" y="1592850"/>
            <a:ext cx="3552334" cy="923330"/>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wrap="square" lIns="91440" tIns="45720" rIns="91440" bIns="45720">
            <a:spAutoFit/>
          </a:bodyPr>
          <a:lstStyle/>
          <a:p>
            <a:pPr algn="ctr"/>
            <a:r>
              <a:rPr lang="fr-FR" sz="5400" b="0" cap="none" spc="0" dirty="0" smtClean="0">
                <a:ln w="0"/>
                <a:solidFill>
                  <a:schemeClr val="tx1"/>
                </a:solidFill>
                <a:effectLst>
                  <a:outerShdw blurRad="38100" dist="19050" dir="2700000" algn="tl" rotWithShape="0">
                    <a:schemeClr val="dk1">
                      <a:alpha val="40000"/>
                    </a:schemeClr>
                  </a:outerShdw>
                </a:effectLst>
              </a:rPr>
              <a:t>Industrie</a:t>
            </a:r>
            <a:endParaRPr lang="fr-FR" sz="5400" b="0" cap="none" spc="0" dirty="0">
              <a:ln w="0"/>
              <a:solidFill>
                <a:schemeClr val="tx1"/>
              </a:solidFill>
              <a:effectLst>
                <a:outerShdw blurRad="38100" dist="19050" dir="2700000" algn="tl" rotWithShape="0">
                  <a:schemeClr val="dk1">
                    <a:alpha val="40000"/>
                  </a:schemeClr>
                </a:outerShdw>
              </a:effectLst>
            </a:endParaRPr>
          </a:p>
        </p:txBody>
      </p:sp>
      <p:sp>
        <p:nvSpPr>
          <p:cNvPr id="8" name="Rectangle 7">
            <a:hlinkClick r:id="" action="ppaction://hlinkshowjump?jump=nextslide" highlightClick="1"/>
          </p:cNvPr>
          <p:cNvSpPr/>
          <p:nvPr/>
        </p:nvSpPr>
        <p:spPr>
          <a:xfrm>
            <a:off x="8481037" y="466306"/>
            <a:ext cx="3552334" cy="923330"/>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wrap="square" lIns="91440" tIns="45720" rIns="91440" bIns="45720">
            <a:spAutoFit/>
          </a:bodyPr>
          <a:lstStyle/>
          <a:p>
            <a:pPr algn="ctr"/>
            <a:r>
              <a:rPr lang="fr-FR" sz="5400" b="0" cap="none" spc="0" dirty="0" smtClean="0">
                <a:ln w="0"/>
                <a:solidFill>
                  <a:schemeClr val="tx1"/>
                </a:solidFill>
                <a:effectLst>
                  <a:outerShdw blurRad="38100" dist="19050" dir="2700000" algn="tl" rotWithShape="0">
                    <a:schemeClr val="dk1">
                      <a:alpha val="40000"/>
                    </a:schemeClr>
                  </a:outerShdw>
                </a:effectLst>
              </a:rPr>
              <a:t>Automobile</a:t>
            </a:r>
            <a:endParaRPr lang="fr-FR" sz="5400" b="0" cap="none" spc="0" dirty="0">
              <a:ln w="0"/>
              <a:solidFill>
                <a:schemeClr val="tx1"/>
              </a:solidFill>
              <a:effectLst>
                <a:outerShdw blurRad="38100" dist="19050" dir="2700000" algn="tl" rotWithShape="0">
                  <a:schemeClr val="dk1">
                    <a:alpha val="40000"/>
                  </a:schemeClr>
                </a:outerShdw>
              </a:effectLst>
            </a:endParaRPr>
          </a:p>
        </p:txBody>
      </p:sp>
      <p:sp>
        <p:nvSpPr>
          <p:cNvPr id="9" name="Rectangle 8"/>
          <p:cNvSpPr/>
          <p:nvPr/>
        </p:nvSpPr>
        <p:spPr>
          <a:xfrm>
            <a:off x="9913" y="2590790"/>
            <a:ext cx="8481036" cy="2123658"/>
          </a:xfrm>
          <a:prstGeom prst="rect">
            <a:avLst/>
          </a:prstGeom>
          <a:noFill/>
        </p:spPr>
        <p:txBody>
          <a:bodyPr wrap="square" lIns="91440" tIns="45720" rIns="91440" bIns="45720">
            <a:spAutoFit/>
          </a:bodyPr>
          <a:lstStyle/>
          <a:p>
            <a:pPr algn="ctr"/>
            <a:r>
              <a:rPr lang="fr-FR" sz="4400" b="1" cap="none" spc="0" dirty="0" smtClean="0">
                <a:ln w="0"/>
                <a:solidFill>
                  <a:schemeClr val="tx1"/>
                </a:solidFill>
              </a:rPr>
              <a:t>Distribution </a:t>
            </a:r>
            <a:r>
              <a:rPr lang="fr-FR" sz="4400" b="1" cap="none" spc="0" dirty="0" smtClean="0">
                <a:ln w="0"/>
                <a:solidFill>
                  <a:schemeClr val="tx1"/>
                </a:solidFill>
              </a:rPr>
              <a:t>de fournitures </a:t>
            </a:r>
          </a:p>
          <a:p>
            <a:pPr algn="ctr"/>
            <a:r>
              <a:rPr lang="fr-FR" sz="4400" b="1" cap="none" spc="0" dirty="0" smtClean="0">
                <a:ln w="0"/>
                <a:solidFill>
                  <a:schemeClr val="tx1"/>
                </a:solidFill>
              </a:rPr>
              <a:t>et </a:t>
            </a:r>
          </a:p>
          <a:p>
            <a:pPr algn="ctr"/>
            <a:r>
              <a:rPr lang="fr-FR" sz="4400" b="1" cap="none" spc="0" dirty="0" smtClean="0">
                <a:ln w="0"/>
                <a:solidFill>
                  <a:schemeClr val="tx1"/>
                </a:solidFill>
              </a:rPr>
              <a:t>de </a:t>
            </a:r>
            <a:r>
              <a:rPr lang="fr-FR" sz="4400" b="1" cap="none" spc="0" dirty="0" smtClean="0">
                <a:ln w="0"/>
                <a:solidFill>
                  <a:schemeClr val="tx1"/>
                </a:solidFill>
              </a:rPr>
              <a:t>peintures</a:t>
            </a:r>
            <a:endParaRPr lang="fr-FR" sz="4400" b="1" cap="none" spc="0" dirty="0">
              <a:ln w="0"/>
              <a:solidFill>
                <a:schemeClr val="tx1"/>
              </a:solidFill>
            </a:endParaRPr>
          </a:p>
        </p:txBody>
      </p:sp>
      <p:pic>
        <p:nvPicPr>
          <p:cNvPr id="13" name="Image 12">
            <a:hlinkClick r:id="" action="ppaction://hlinkshowjump?jump=endshow" highlightClick="1"/>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55065" y="0"/>
            <a:ext cx="444601" cy="444601"/>
          </a:xfrm>
          <a:prstGeom prst="rect">
            <a:avLst/>
          </a:prstGeom>
        </p:spPr>
      </p:pic>
      <p:sp>
        <p:nvSpPr>
          <p:cNvPr id="10" name="Rectangle 9">
            <a:hlinkClick r:id="rId7" action="ppaction://hlinksldjump" highlightClick="1"/>
          </p:cNvPr>
          <p:cNvSpPr/>
          <p:nvPr/>
        </p:nvSpPr>
        <p:spPr>
          <a:xfrm>
            <a:off x="8481037" y="4970612"/>
            <a:ext cx="3552334" cy="923330"/>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wrap="square" lIns="91440" tIns="45720" rIns="91440" bIns="45720">
            <a:spAutoFit/>
          </a:bodyPr>
          <a:lstStyle/>
          <a:p>
            <a:pPr algn="ctr"/>
            <a:r>
              <a:rPr lang="fr-FR" sz="5400" b="0" cap="none" spc="0" dirty="0" smtClean="0">
                <a:ln w="0"/>
                <a:solidFill>
                  <a:schemeClr val="tx1"/>
                </a:solidFill>
                <a:effectLst>
                  <a:outerShdw blurRad="38100" dist="19050" dir="2700000" algn="tl" rotWithShape="0">
                    <a:schemeClr val="dk1">
                      <a:alpha val="40000"/>
                    </a:schemeClr>
                  </a:outerShdw>
                </a:effectLst>
              </a:rPr>
              <a:t>Bâtiment</a:t>
            </a:r>
            <a:endParaRPr lang="fr-FR" sz="5400" b="0" cap="none" spc="0" dirty="0">
              <a:ln w="0"/>
              <a:solidFill>
                <a:schemeClr val="tx1"/>
              </a:solidFill>
              <a:effectLst>
                <a:outerShdw blurRad="38100" dist="19050" dir="2700000" algn="tl" rotWithShape="0">
                  <a:schemeClr val="dk1">
                    <a:alpha val="40000"/>
                  </a:schemeClr>
                </a:outerShdw>
              </a:effectLst>
            </a:endParaRPr>
          </a:p>
        </p:txBody>
      </p:sp>
      <p:pic>
        <p:nvPicPr>
          <p:cNvPr id="1028" name="Picture 4" descr="logo-r[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07005" y="6272981"/>
            <a:ext cx="1148796" cy="343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1029" name="Picture 5" descr="turtle wax"/>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84498" y="5574178"/>
            <a:ext cx="801350" cy="46677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0" name="Picture 6" descr="Mipa transparen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60574" y="5627397"/>
            <a:ext cx="1335973" cy="55919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1" name="Picture 7" descr="Norto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58376" y="5738533"/>
            <a:ext cx="1077436" cy="33691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2" name="Picture 8" descr="sika-a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96412" y="6195483"/>
            <a:ext cx="634061" cy="54983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3" name="Picture 9" descr="anest-iwat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6508" y="6248348"/>
            <a:ext cx="1065480" cy="36857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4" name="Picture 10" descr="p2-produits-179"/>
          <p:cNvPicPr>
            <a:picLocks noChangeAspect="1" noChangeArrowheads="1"/>
          </p:cNvPicPr>
          <p:nvPr/>
        </p:nvPicPr>
        <p:blipFill>
          <a:blip r:embed="rId14">
            <a:extLst>
              <a:ext uri="{28A0092B-C50C-407E-A947-70E740481C1C}">
                <a14:useLocalDpi xmlns:a14="http://schemas.microsoft.com/office/drawing/2010/main" val="0"/>
              </a:ext>
            </a:extLst>
          </a:blip>
          <a:srcRect t="32909" b="30125"/>
          <a:stretch>
            <a:fillRect/>
          </a:stretch>
        </p:blipFill>
        <p:spPr bwMode="auto">
          <a:xfrm>
            <a:off x="2564026" y="5721570"/>
            <a:ext cx="1001395" cy="37084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5" name="Picture 11" descr="kemtex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57208" y="6338850"/>
            <a:ext cx="1131248" cy="40009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6" name="Picture 12" descr="Sans titr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7581" y="5540618"/>
            <a:ext cx="862850" cy="6690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7" name="Picture 13" descr="pmi_gros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283845" y="6144009"/>
            <a:ext cx="601305" cy="60130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 name="Image 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338021" y="6091297"/>
            <a:ext cx="751566" cy="682672"/>
          </a:xfrm>
          <a:prstGeom prst="rect">
            <a:avLst/>
          </a:prstGeom>
        </p:spPr>
      </p:pic>
      <p:pic>
        <p:nvPicPr>
          <p:cNvPr id="3" name="Image 2"/>
          <p:cNvPicPr>
            <a:picLocks noChangeAspect="1"/>
          </p:cNvPicPr>
          <p:nvPr/>
        </p:nvPicPr>
        <p:blipFill rotWithShape="1">
          <a:blip r:embed="rId19" cstate="print">
            <a:extLst>
              <a:ext uri="{28A0092B-C50C-407E-A947-70E740481C1C}">
                <a14:useLocalDpi xmlns:a14="http://schemas.microsoft.com/office/drawing/2010/main" val="0"/>
              </a:ext>
            </a:extLst>
          </a:blip>
          <a:srcRect t="10348"/>
          <a:stretch/>
        </p:blipFill>
        <p:spPr>
          <a:xfrm>
            <a:off x="1431682" y="5631872"/>
            <a:ext cx="823598" cy="985045"/>
          </a:xfrm>
          <a:prstGeom prst="rect">
            <a:avLst/>
          </a:prstGeom>
          <a:ln w="12700">
            <a:solidFill>
              <a:schemeClr val="tx1"/>
            </a:solidFill>
          </a:ln>
        </p:spPr>
      </p:pic>
      <p:sp>
        <p:nvSpPr>
          <p:cNvPr id="14" name="Rectangle 13"/>
          <p:cNvSpPr/>
          <p:nvPr/>
        </p:nvSpPr>
        <p:spPr>
          <a:xfrm>
            <a:off x="8385842" y="5915602"/>
            <a:ext cx="3958376" cy="1246495"/>
          </a:xfrm>
          <a:prstGeom prst="rect">
            <a:avLst/>
          </a:prstGeom>
        </p:spPr>
        <p:txBody>
          <a:bodyPr wrap="square">
            <a:spAutoFit/>
          </a:bodyPr>
          <a:lstStyle/>
          <a:p>
            <a:r>
              <a:rPr lang="fr-FR" sz="1500" dirty="0" smtClean="0"/>
              <a:t>Tel </a:t>
            </a:r>
            <a:r>
              <a:rPr lang="fr-FR" sz="1500" dirty="0"/>
              <a:t>: 09 72 45 78 </a:t>
            </a:r>
            <a:r>
              <a:rPr lang="fr-FR" sz="1500" dirty="0" smtClean="0"/>
              <a:t>66</a:t>
            </a:r>
          </a:p>
          <a:p>
            <a:r>
              <a:rPr lang="fr-FR" sz="1500" dirty="0" smtClean="0"/>
              <a:t>Fax : 09 72 45 91 10</a:t>
            </a:r>
          </a:p>
          <a:p>
            <a:r>
              <a:rPr lang="fr-FR" sz="1500" dirty="0" smtClean="0"/>
              <a:t>Email : </a:t>
            </a:r>
            <a:r>
              <a:rPr lang="fr-FR" sz="1500" dirty="0" smtClean="0">
                <a:hlinkClick r:id="rId20"/>
              </a:rPr>
              <a:t>slsdiffusion@gmail.com</a:t>
            </a:r>
            <a:endParaRPr lang="fr-FR" sz="1500" dirty="0" smtClean="0"/>
          </a:p>
          <a:p>
            <a:r>
              <a:rPr lang="fr-FR" sz="1500" dirty="0" smtClean="0"/>
              <a:t>Adresse </a:t>
            </a:r>
            <a:r>
              <a:rPr lang="fr-FR" sz="1500" dirty="0"/>
              <a:t>: 9008 rue de Stalingrad </a:t>
            </a:r>
            <a:r>
              <a:rPr lang="fr-FR" sz="1500" dirty="0" smtClean="0"/>
              <a:t>62232 </a:t>
            </a:r>
            <a:r>
              <a:rPr lang="fr-FR" sz="1500" dirty="0"/>
              <a:t>Annezin</a:t>
            </a:r>
          </a:p>
          <a:p>
            <a:r>
              <a:rPr lang="fr-FR" sz="1500" dirty="0" smtClean="0"/>
              <a:t> </a:t>
            </a:r>
            <a:endParaRPr lang="fr-FR" sz="1500" dirty="0"/>
          </a:p>
        </p:txBody>
      </p:sp>
    </p:spTree>
    <p:extLst>
      <p:ext uri="{BB962C8B-B14F-4D97-AF65-F5344CB8AC3E}">
        <p14:creationId xmlns:p14="http://schemas.microsoft.com/office/powerpoint/2010/main" val="4052874962"/>
      </p:ext>
    </p:extLst>
  </p:cSld>
  <p:clrMapOvr>
    <a:masterClrMapping/>
  </p:clrMapOvr>
  <mc:AlternateContent xmlns:mc="http://schemas.openxmlformats.org/markup-compatibility/2006" xmlns:p14="http://schemas.microsoft.com/office/powerpoint/2010/main">
    <mc:Choice Requires="p14">
      <p:transition p14:dur="400">
        <p:wipe/>
      </p:transition>
    </mc:Choice>
    <mc:Fallback xmlns="">
      <p:transition>
        <p:wip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evron 3">
            <a:hlinkClick r:id="" action="ppaction://hlinkshowjump?jump=nextslide"/>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Rectangle 5"/>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8" name="Rectangle 7"/>
          <p:cNvSpPr/>
          <p:nvPr/>
        </p:nvSpPr>
        <p:spPr>
          <a:xfrm>
            <a:off x="241535" y="224135"/>
            <a:ext cx="8649868" cy="707886"/>
          </a:xfrm>
          <a:prstGeom prst="rect">
            <a:avLst/>
          </a:prstGeom>
          <a:noFill/>
        </p:spPr>
        <p:txBody>
          <a:bodyPr wrap="none" lIns="91440" tIns="45720" rIns="91440" bIns="45720">
            <a:spAutoFit/>
          </a:bodyPr>
          <a:lstStyle/>
          <a:p>
            <a:pPr algn="ctr"/>
            <a:r>
              <a:rPr lang="fr-FR" sz="4000" b="1" cap="none" spc="0" dirty="0" smtClean="0">
                <a:ln w="0"/>
                <a:solidFill>
                  <a:schemeClr val="tx1"/>
                </a:solidFill>
              </a:rPr>
              <a:t>Produit de masquage et de préparation </a:t>
            </a:r>
            <a:endParaRPr lang="fr-FR" sz="4000" b="1" cap="none" spc="0" dirty="0">
              <a:ln w="0"/>
              <a:solidFill>
                <a:schemeClr val="tx1"/>
              </a:solidFill>
            </a:endParaRPr>
          </a:p>
        </p:txBody>
      </p:sp>
      <p:sp>
        <p:nvSpPr>
          <p:cNvPr id="9" name="Rectangle 8"/>
          <p:cNvSpPr/>
          <p:nvPr/>
        </p:nvSpPr>
        <p:spPr>
          <a:xfrm>
            <a:off x="2038799" y="1547180"/>
            <a:ext cx="2105063" cy="369332"/>
          </a:xfrm>
          <a:prstGeom prst="rect">
            <a:avLst/>
          </a:prstGeom>
          <a:noFill/>
        </p:spPr>
        <p:txBody>
          <a:bodyPr wrap="none" lIns="91440" tIns="45720" rIns="91440" bIns="45720">
            <a:spAutoFit/>
          </a:bodyPr>
          <a:lstStyle/>
          <a:p>
            <a:pPr algn="ctr"/>
            <a:r>
              <a:rPr lang="fr-FR" b="1" cap="none" spc="0" dirty="0" smtClean="0">
                <a:ln w="0"/>
                <a:solidFill>
                  <a:schemeClr val="tx1"/>
                </a:solidFill>
                <a:latin typeface="AR JULIAN" panose="02000000000000000000" pitchFamily="2" charset="0"/>
              </a:rPr>
              <a:t>Ruban Lève Joint </a:t>
            </a:r>
            <a:endParaRPr lang="fr-FR" b="1" cap="none" spc="0" dirty="0">
              <a:ln w="0"/>
              <a:solidFill>
                <a:schemeClr val="tx1"/>
              </a:solidFill>
              <a:latin typeface="AR JULIAN" panose="02000000000000000000" pitchFamily="2" charset="0"/>
            </a:endParaRPr>
          </a:p>
        </p:txBody>
      </p:sp>
      <p:sp>
        <p:nvSpPr>
          <p:cNvPr id="10" name="Rectangle 9"/>
          <p:cNvSpPr/>
          <p:nvPr/>
        </p:nvSpPr>
        <p:spPr>
          <a:xfrm>
            <a:off x="1743904" y="3802845"/>
            <a:ext cx="3288081" cy="369332"/>
          </a:xfrm>
          <a:prstGeom prst="rect">
            <a:avLst/>
          </a:prstGeom>
          <a:noFill/>
        </p:spPr>
        <p:txBody>
          <a:bodyPr wrap="none" lIns="91440" tIns="45720" rIns="91440" bIns="45720">
            <a:spAutoFit/>
          </a:bodyPr>
          <a:lstStyle/>
          <a:p>
            <a:pPr algn="ctr"/>
            <a:r>
              <a:rPr lang="fr-FR" b="1" dirty="0" smtClean="0">
                <a:ln w="0"/>
                <a:latin typeface="AR JULIAN" panose="02000000000000000000" pitchFamily="2" charset="0"/>
              </a:rPr>
              <a:t>Ruban Mousse de Masquage</a:t>
            </a:r>
            <a:endParaRPr lang="fr-FR" b="1" cap="none" spc="0" dirty="0">
              <a:ln w="0"/>
              <a:solidFill>
                <a:schemeClr val="tx1"/>
              </a:solidFill>
              <a:latin typeface="AR JULIAN" panose="02000000000000000000" pitchFamily="2" charset="0"/>
            </a:endParaRPr>
          </a:p>
        </p:txBody>
      </p:sp>
      <p:sp>
        <p:nvSpPr>
          <p:cNvPr id="11" name="Rectangle 10"/>
          <p:cNvSpPr/>
          <p:nvPr/>
        </p:nvSpPr>
        <p:spPr>
          <a:xfrm>
            <a:off x="7763796" y="1547180"/>
            <a:ext cx="1460656" cy="369332"/>
          </a:xfrm>
          <a:prstGeom prst="rect">
            <a:avLst/>
          </a:prstGeom>
          <a:noFill/>
        </p:spPr>
        <p:txBody>
          <a:bodyPr wrap="none" lIns="91440" tIns="45720" rIns="91440" bIns="45720">
            <a:spAutoFit/>
          </a:bodyPr>
          <a:lstStyle/>
          <a:p>
            <a:pPr algn="ctr"/>
            <a:r>
              <a:rPr lang="fr-FR" b="1" dirty="0" smtClean="0">
                <a:ln w="0"/>
                <a:latin typeface="AR JULIAN" panose="02000000000000000000" pitchFamily="2" charset="0"/>
              </a:rPr>
              <a:t>Papier kraft</a:t>
            </a:r>
            <a:endParaRPr lang="fr-FR" b="1" cap="none" spc="0" dirty="0">
              <a:ln w="0"/>
              <a:solidFill>
                <a:schemeClr val="tx1"/>
              </a:solidFill>
              <a:latin typeface="AR JULIAN" panose="02000000000000000000" pitchFamily="2"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188" y="1221131"/>
            <a:ext cx="1079716" cy="1020173"/>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832" y="3517585"/>
            <a:ext cx="1083072" cy="1020173"/>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9737" y="1221131"/>
            <a:ext cx="756216" cy="1259666"/>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3" name="Text Box 6"/>
          <p:cNvSpPr txBox="1">
            <a:spLocks noChangeArrowheads="1"/>
          </p:cNvSpPr>
          <p:nvPr/>
        </p:nvSpPr>
        <p:spPr bwMode="auto">
          <a:xfrm>
            <a:off x="1907672" y="1920505"/>
            <a:ext cx="3862388" cy="1296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500" b="0" i="0" u="none" strike="noStrike" cap="none" normalizeH="0" baseline="0" dirty="0" smtClean="0">
                <a:ln>
                  <a:noFill/>
                </a:ln>
                <a:solidFill>
                  <a:srgbClr val="000000"/>
                </a:solidFill>
                <a:effectLst/>
                <a:latin typeface="Calibri" panose="020F0502020204030204" pitchFamily="34" charset="0"/>
              </a:rPr>
              <a:t>Ruban cache pourvu de bande synthétique pour le masquage des vitres . Insérer simplement la bande synthétique sous le joint puis écarter ce bord de la tôle en collant le ruban sur la vitre .</a:t>
            </a:r>
          </a:p>
          <a:p>
            <a:pPr marL="0" marR="0" lvl="0" indent="0" algn="l" defTabSz="914400" rtl="0" eaLnBrk="0" fontAlgn="base" latinLnBrk="0" hangingPunct="0">
              <a:lnSpc>
                <a:spcPct val="100000"/>
              </a:lnSpc>
              <a:spcBef>
                <a:spcPct val="0"/>
              </a:spcBef>
              <a:spcAft>
                <a:spcPct val="0"/>
              </a:spcAft>
              <a:buClrTx/>
              <a:buSzTx/>
              <a:buFontTx/>
              <a:buNone/>
              <a:tabLst/>
            </a:pPr>
            <a:r>
              <a:rPr lang="fr-FR" sz="1500" dirty="0" smtClean="0">
                <a:solidFill>
                  <a:srgbClr val="000000"/>
                </a:solidFill>
                <a:latin typeface="Calibri" panose="020F0502020204030204" pitchFamily="34" charset="0"/>
              </a:rPr>
              <a:t>Disponible à l’unité en 10mmx10m</a:t>
            </a:r>
            <a:r>
              <a:rPr kumimoji="0" lang="fr-FR" sz="1500" b="0" i="0" u="none" strike="noStrike" cap="none" normalizeH="0" baseline="0" dirty="0" smtClean="0">
                <a:ln>
                  <a:noFill/>
                </a:ln>
                <a:solidFill>
                  <a:srgbClr val="000000"/>
                </a:solidFill>
                <a:effectLst/>
                <a:latin typeface="Calibri" panose="020F0502020204030204" pitchFamily="34" charset="0"/>
              </a:rPr>
              <a:t>   12313</a:t>
            </a: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14" name="Tableau 13"/>
          <p:cNvGraphicFramePr>
            <a:graphicFrameLocks noGrp="1"/>
          </p:cNvGraphicFramePr>
          <p:nvPr>
            <p:extLst>
              <p:ext uri="{D42A27DB-BD31-4B8C-83A1-F6EECF244321}">
                <p14:modId xmlns:p14="http://schemas.microsoft.com/office/powerpoint/2010/main" val="554511357"/>
              </p:ext>
            </p:extLst>
          </p:nvPr>
        </p:nvGraphicFramePr>
        <p:xfrm>
          <a:off x="1907672" y="4142182"/>
          <a:ext cx="3209926" cy="1369695"/>
        </p:xfrm>
        <a:graphic>
          <a:graphicData uri="http://schemas.openxmlformats.org/drawingml/2006/table">
            <a:tbl>
              <a:tblPr/>
              <a:tblGrid>
                <a:gridCol w="3209926"/>
              </a:tblGrid>
              <a:tr h="1007999">
                <a:tc>
                  <a:txBody>
                    <a:bodyPr/>
                    <a:lstStyle/>
                    <a:p>
                      <a:pPr marR="0" indent="0" algn="l" rtl="0">
                        <a:lnSpc>
                          <a:spcPct val="119000"/>
                        </a:lnSpc>
                        <a:spcBef>
                          <a:spcPts val="0"/>
                        </a:spcBef>
                        <a:spcAft>
                          <a:spcPts val="1400"/>
                        </a:spcAft>
                      </a:pPr>
                      <a:r>
                        <a:rPr lang="fr-FR" sz="1500" kern="1400" dirty="0">
                          <a:ln>
                            <a:noFill/>
                          </a:ln>
                          <a:solidFill>
                            <a:srgbClr val="000000"/>
                          </a:solidFill>
                          <a:effectLst/>
                          <a:latin typeface="Calibri" panose="020F0502020204030204" pitchFamily="34" charset="0"/>
                        </a:rPr>
                        <a:t>Ruban mousse pour masquer les entrées de porte ou de capot . Il empêche le brouillard de peinture de pénétrer et de former une </a:t>
                      </a:r>
                      <a:r>
                        <a:rPr lang="fr-FR" sz="1500" kern="1400" dirty="0" smtClean="0">
                          <a:ln>
                            <a:noFill/>
                          </a:ln>
                          <a:solidFill>
                            <a:srgbClr val="000000"/>
                          </a:solidFill>
                          <a:effectLst/>
                          <a:latin typeface="Calibri" panose="020F0502020204030204" pitchFamily="34" charset="0"/>
                        </a:rPr>
                        <a:t>arrête.</a:t>
                      </a:r>
                      <a:r>
                        <a:rPr lang="fr-FR" sz="1500" kern="1400" baseline="0" dirty="0" smtClean="0">
                          <a:ln>
                            <a:noFill/>
                          </a:ln>
                          <a:solidFill>
                            <a:srgbClr val="000000"/>
                          </a:solidFill>
                          <a:effectLst/>
                          <a:latin typeface="Calibri" panose="020F0502020204030204" pitchFamily="34" charset="0"/>
                        </a:rPr>
                        <a:t> Disponible en 13mmx50m; 123120013</a:t>
                      </a:r>
                      <a:endParaRPr lang="fr-FR" sz="1000" kern="1400" dirty="0">
                        <a:ln>
                          <a:noFill/>
                        </a:ln>
                        <a:solidFill>
                          <a:srgbClr val="000000"/>
                        </a:solidFill>
                        <a:effectLst/>
                        <a:latin typeface="Calibri" panose="020F0502020204030204" pitchFamily="34" charset="0"/>
                      </a:endParaRPr>
                    </a:p>
                  </a:txBody>
                  <a:tcPr marL="9525" marR="9525" marT="9525" marB="0">
                    <a:lnL>
                      <a:noFill/>
                    </a:lnL>
                    <a:lnR>
                      <a:noFill/>
                    </a:lnR>
                    <a:lnT>
                      <a:noFill/>
                    </a:lnT>
                    <a:lnB>
                      <a:noFill/>
                    </a:lnB>
                  </a:tcPr>
                </a:tc>
              </a:tr>
            </a:tbl>
          </a:graphicData>
        </a:graphic>
      </p:graphicFrame>
      <p:sp>
        <p:nvSpPr>
          <p:cNvPr id="15" name="Control 7"/>
          <p:cNvSpPr>
            <a:spLocks noChangeArrowheads="1" noChangeShapeType="1"/>
          </p:cNvSpPr>
          <p:nvPr/>
        </p:nvSpPr>
        <p:spPr bwMode="auto">
          <a:xfrm>
            <a:off x="6329850" y="11706417"/>
            <a:ext cx="3209925" cy="1008063"/>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0" tIns="0" rIns="0" bIns="0" numCol="1" anchor="t" anchorCtr="0" compatLnSpc="1">
            <a:prstTxWarp prst="textNoShape">
              <a:avLst/>
            </a:prstTxWarp>
          </a:bodyPr>
          <a:lstStyle/>
          <a:p>
            <a:endParaRPr lang="fr-FR"/>
          </a:p>
        </p:txBody>
      </p:sp>
      <p:sp>
        <p:nvSpPr>
          <p:cNvPr id="17" name="Control 8"/>
          <p:cNvSpPr>
            <a:spLocks noChangeArrowheads="1" noChangeShapeType="1"/>
          </p:cNvSpPr>
          <p:nvPr/>
        </p:nvSpPr>
        <p:spPr bwMode="auto">
          <a:xfrm>
            <a:off x="-1247325" y="8113840"/>
            <a:ext cx="3286125" cy="128905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0" tIns="0" rIns="0" bIns="0" numCol="1" anchor="t" anchorCtr="0" compatLnSpc="1">
            <a:prstTxWarp prst="textNoShape">
              <a:avLst/>
            </a:prstTxWarp>
          </a:bodyPr>
          <a:lstStyle/>
          <a:p>
            <a:endParaRPr lang="fr-FR"/>
          </a:p>
        </p:txBody>
      </p:sp>
      <p:sp>
        <p:nvSpPr>
          <p:cNvPr id="22" name="Rectangle 21"/>
          <p:cNvSpPr/>
          <p:nvPr/>
        </p:nvSpPr>
        <p:spPr>
          <a:xfrm>
            <a:off x="7737187" y="1832968"/>
            <a:ext cx="4417655" cy="2194703"/>
          </a:xfrm>
          <a:prstGeom prst="rect">
            <a:avLst/>
          </a:prstGeom>
        </p:spPr>
        <p:txBody>
          <a:bodyPr wrap="square">
            <a:spAutoFit/>
          </a:bodyPr>
          <a:lstStyle/>
          <a:p>
            <a:pPr>
              <a:lnSpc>
                <a:spcPct val="119000"/>
              </a:lnSpc>
              <a:spcAft>
                <a:spcPts val="1400"/>
              </a:spcAft>
            </a:pPr>
            <a:r>
              <a:rPr lang="fr-FR" sz="1500" kern="1400" dirty="0">
                <a:solidFill>
                  <a:srgbClr val="000000"/>
                </a:solidFill>
                <a:latin typeface="Calibri" panose="020F0502020204030204" pitchFamily="34" charset="0"/>
              </a:rPr>
              <a:t>Le papier kraft se découpe facilement de façon rectiligne et offre une excellente barrière de protection ainsi qu’une bonne capacité d’absorption , pour retenir la peinture sans laisser passer au travers </a:t>
            </a:r>
            <a:r>
              <a:rPr lang="fr-FR" sz="1500" kern="1400" dirty="0" smtClean="0">
                <a:solidFill>
                  <a:srgbClr val="000000"/>
                </a:solidFill>
                <a:latin typeface="Calibri" panose="020F0502020204030204" pitchFamily="34" charset="0"/>
              </a:rPr>
              <a:t>. Disponible en 450mmx400m, 700mmx400m,900mmx400m,1200mmx400m</a:t>
            </a:r>
            <a:endParaRPr lang="fr-FR" sz="1500" kern="1400" dirty="0">
              <a:solidFill>
                <a:srgbClr val="000000"/>
              </a:solidFill>
              <a:latin typeface="Calibri" panose="020F0502020204030204" pitchFamily="34" charset="0"/>
            </a:endParaRPr>
          </a:p>
          <a:p>
            <a:pPr>
              <a:lnSpc>
                <a:spcPct val="119000"/>
              </a:lnSpc>
              <a:spcAft>
                <a:spcPts val="1400"/>
              </a:spcAft>
            </a:pPr>
            <a:r>
              <a:rPr lang="fr-FR" sz="1500" kern="1400" dirty="0" smtClean="0">
                <a:solidFill>
                  <a:srgbClr val="000000"/>
                </a:solidFill>
                <a:latin typeface="Calibri" panose="020F0502020204030204" pitchFamily="34" charset="0"/>
              </a:rPr>
              <a:t>KRAFT450, KRAFT700, KRAFT900, KRAFT1200</a:t>
            </a:r>
          </a:p>
        </p:txBody>
      </p:sp>
      <p:sp>
        <p:nvSpPr>
          <p:cNvPr id="30" name="Chevron 29">
            <a:hlinkClick r:id="" action="ppaction://hlinkshowjump?jump=previousslide" highlightClick="1"/>
          </p:cNvPr>
          <p:cNvSpPr/>
          <p:nvPr/>
        </p:nvSpPr>
        <p:spPr>
          <a:xfrm flipH="1">
            <a:off x="10247876" y="5809983"/>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1" name="Rectangle 30"/>
          <p:cNvSpPr/>
          <p:nvPr/>
        </p:nvSpPr>
        <p:spPr>
          <a:xfrm>
            <a:off x="9741366" y="6444573"/>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3" name="Rectangle à coins arrondis 22">
            <a:hlinkClick r:id="rId5"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24" name="Flèche courbée vers le bas 23">
            <a:hlinkClick r:id="rId6" action="ppaction://hlinksldjump" highlightClick="1"/>
          </p:cNvPr>
          <p:cNvSpPr/>
          <p:nvPr/>
        </p:nvSpPr>
        <p:spPr>
          <a:xfrm rot="5400000">
            <a:off x="362622"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42803785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3" grpId="0"/>
      <p:bldP spid="3" grpId="1"/>
      <p:bldP spid="22" grpId="0"/>
      <p:bldP spid="2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41411" y="1913651"/>
            <a:ext cx="4376519" cy="369332"/>
          </a:xfrm>
          <a:prstGeom prst="rect">
            <a:avLst/>
          </a:prstGeom>
        </p:spPr>
        <p:txBody>
          <a:bodyPr wrap="none">
            <a:spAutoFit/>
          </a:bodyPr>
          <a:lstStyle/>
          <a:p>
            <a:pPr algn="ctr"/>
            <a:r>
              <a:rPr lang="fr-FR" b="1" dirty="0" smtClean="0">
                <a:ln w="0"/>
                <a:latin typeface="AR JULIAN" panose="02000000000000000000" pitchFamily="2" charset="0"/>
              </a:rPr>
              <a:t>Housse de masquage intérieur voiture </a:t>
            </a:r>
            <a:endParaRPr lang="fr-FR" b="1" dirty="0">
              <a:ln w="0"/>
              <a:latin typeface="AR JULIAN" panose="02000000000000000000" pitchFamily="2" charset="0"/>
            </a:endParaRPr>
          </a:p>
        </p:txBody>
      </p:sp>
      <p:sp>
        <p:nvSpPr>
          <p:cNvPr id="6" name="Rectangle 5"/>
          <p:cNvSpPr/>
          <p:nvPr/>
        </p:nvSpPr>
        <p:spPr>
          <a:xfrm>
            <a:off x="241535" y="224135"/>
            <a:ext cx="8649868" cy="707886"/>
          </a:xfrm>
          <a:prstGeom prst="rect">
            <a:avLst/>
          </a:prstGeom>
          <a:noFill/>
        </p:spPr>
        <p:txBody>
          <a:bodyPr wrap="none" lIns="91440" tIns="45720" rIns="91440" bIns="45720">
            <a:spAutoFit/>
          </a:bodyPr>
          <a:lstStyle/>
          <a:p>
            <a:pPr algn="ctr"/>
            <a:r>
              <a:rPr lang="fr-FR" sz="4000" b="1" cap="none" spc="0" dirty="0" smtClean="0">
                <a:ln w="0"/>
                <a:solidFill>
                  <a:schemeClr val="tx1"/>
                </a:solidFill>
              </a:rPr>
              <a:t>Produit de masquage et de préparation </a:t>
            </a:r>
            <a:endParaRPr lang="fr-FR" sz="4000" b="1" cap="none" spc="0" dirty="0">
              <a:ln w="0"/>
              <a:solidFill>
                <a:schemeClr val="tx1"/>
              </a:solidFill>
            </a:endParaRPr>
          </a:p>
        </p:txBody>
      </p:sp>
      <p:sp>
        <p:nvSpPr>
          <p:cNvPr id="11" name="Chevron 10">
            <a:hlinkClick r:id="" action="ppaction://hlinkshowjump?jump=previousslide" highlightClick="1"/>
          </p:cNvPr>
          <p:cNvSpPr/>
          <p:nvPr/>
        </p:nvSpPr>
        <p:spPr>
          <a:xfrm flipH="1">
            <a:off x="9819928" y="5765801"/>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Rectangle 11"/>
          <p:cNvSpPr/>
          <p:nvPr/>
        </p:nvSpPr>
        <p:spPr>
          <a:xfrm>
            <a:off x="9301961" y="6396336"/>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13" name="Rectangle 12"/>
          <p:cNvSpPr/>
          <p:nvPr/>
        </p:nvSpPr>
        <p:spPr>
          <a:xfrm>
            <a:off x="9331826" y="1906019"/>
            <a:ext cx="2183611" cy="369332"/>
          </a:xfrm>
          <a:prstGeom prst="rect">
            <a:avLst/>
          </a:prstGeom>
        </p:spPr>
        <p:txBody>
          <a:bodyPr wrap="none">
            <a:spAutoFit/>
          </a:bodyPr>
          <a:lstStyle/>
          <a:p>
            <a:pPr algn="ctr"/>
            <a:r>
              <a:rPr lang="fr-FR" b="1" dirty="0" smtClean="0">
                <a:ln w="0"/>
                <a:latin typeface="AR JULIAN" panose="02000000000000000000" pitchFamily="2" charset="0"/>
              </a:rPr>
              <a:t>Film portière/vitre</a:t>
            </a:r>
            <a:endParaRPr lang="fr-FR" b="1" dirty="0">
              <a:ln w="0"/>
              <a:latin typeface="AR JULIAN" panose="02000000000000000000" pitchFamily="2" charset="0"/>
            </a:endParaRPr>
          </a:p>
        </p:txBody>
      </p:sp>
      <p:sp>
        <p:nvSpPr>
          <p:cNvPr id="14" name="Rectangle 13"/>
          <p:cNvSpPr/>
          <p:nvPr/>
        </p:nvSpPr>
        <p:spPr>
          <a:xfrm>
            <a:off x="1928198" y="4246089"/>
            <a:ext cx="3283271" cy="369332"/>
          </a:xfrm>
          <a:prstGeom prst="rect">
            <a:avLst/>
          </a:prstGeom>
        </p:spPr>
        <p:txBody>
          <a:bodyPr wrap="none">
            <a:spAutoFit/>
          </a:bodyPr>
          <a:lstStyle/>
          <a:p>
            <a:pPr algn="ctr"/>
            <a:r>
              <a:rPr lang="fr-FR" b="1" dirty="0" smtClean="0">
                <a:ln w="0"/>
                <a:latin typeface="AR JULIAN" panose="02000000000000000000" pitchFamily="2" charset="0"/>
              </a:rPr>
              <a:t>Film de protection de cabine</a:t>
            </a:r>
            <a:endParaRPr lang="fr-FR" b="1" dirty="0">
              <a:ln w="0"/>
              <a:latin typeface="AR JULIAN" panose="02000000000000000000" pitchFamily="2" charset="0"/>
            </a:endParaRPr>
          </a:p>
        </p:txBody>
      </p:sp>
      <p:pic>
        <p:nvPicPr>
          <p:cNvPr id="2050" name="Picture 2" descr="apareil photo 0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8998" y="1361025"/>
            <a:ext cx="1522413" cy="1414462"/>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4322" y="1422273"/>
            <a:ext cx="1507639" cy="1291965"/>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772" y="3752251"/>
            <a:ext cx="1521597" cy="1346225"/>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22" name="Rectangle 21"/>
          <p:cNvSpPr/>
          <p:nvPr/>
        </p:nvSpPr>
        <p:spPr>
          <a:xfrm>
            <a:off x="7794322" y="2714238"/>
            <a:ext cx="4397678" cy="2023631"/>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Film </a:t>
            </a:r>
            <a:r>
              <a:rPr lang="fr-FR" sz="1500" kern="1400" dirty="0" smtClean="0">
                <a:solidFill>
                  <a:srgbClr val="000000"/>
                </a:solidFill>
                <a:latin typeface="Calibri" panose="020F0502020204030204" pitchFamily="34" charset="0"/>
              </a:rPr>
              <a:t>4 crash plastique </a:t>
            </a:r>
            <a:r>
              <a:rPr lang="fr-FR" sz="1500" kern="1400" dirty="0">
                <a:solidFill>
                  <a:srgbClr val="000000"/>
                </a:solidFill>
                <a:latin typeface="Calibri" panose="020F0502020204030204" pitchFamily="34" charset="0"/>
              </a:rPr>
              <a:t>qui permet de protéger les vitres cassées et autres ouvertures contre les intempéries. Se retire sans laisser de colle. </a:t>
            </a:r>
            <a:r>
              <a:rPr lang="fr-FR" sz="1500" kern="1400" dirty="0" smtClean="0">
                <a:solidFill>
                  <a:srgbClr val="000000"/>
                </a:solidFill>
                <a:latin typeface="Calibri" panose="020F0502020204030204" pitchFamily="34" charset="0"/>
              </a:rPr>
              <a:t>Disponible en 75cmx80m 6870</a:t>
            </a:r>
          </a:p>
          <a:p>
            <a:pPr>
              <a:spcAft>
                <a:spcPts val="600"/>
              </a:spcAft>
            </a:pPr>
            <a:r>
              <a:rPr lang="fr-FR" sz="1500" kern="1400" dirty="0" smtClean="0">
                <a:solidFill>
                  <a:srgbClr val="000000"/>
                </a:solidFill>
                <a:latin typeface="Calibri" panose="020F0502020204030204" pitchFamily="34" charset="0"/>
              </a:rPr>
              <a:t>Film portière, rouleau de mousse pour la finition et l’isolation des portières comme d’origine.  Disponible en 60cmx10m PLA80</a:t>
            </a:r>
            <a:endParaRPr lang="fr-FR" sz="1500" kern="1400" dirty="0">
              <a:solidFill>
                <a:srgbClr val="000000"/>
              </a:solidFill>
              <a:latin typeface="Calibri" panose="020F0502020204030204" pitchFamily="34" charset="0"/>
            </a:endParaRPr>
          </a:p>
          <a:p>
            <a:pPr>
              <a:spcAft>
                <a:spcPts val="600"/>
              </a:spcAft>
            </a:pPr>
            <a:r>
              <a:rPr lang="fr-FR" sz="1050" kern="1400" dirty="0">
                <a:solidFill>
                  <a:srgbClr val="000000"/>
                </a:solidFill>
                <a:latin typeface="Calibri" panose="020F0502020204030204" pitchFamily="34" charset="0"/>
              </a:rPr>
              <a:t> </a:t>
            </a:r>
            <a:endParaRPr lang="fr-FR" sz="1050" kern="1400" dirty="0">
              <a:ln>
                <a:noFill/>
              </a:ln>
              <a:solidFill>
                <a:srgbClr val="000000"/>
              </a:solidFill>
              <a:effectLst/>
              <a:latin typeface="Calibri" panose="020F0502020204030204" pitchFamily="34" charset="0"/>
            </a:endParaRPr>
          </a:p>
        </p:txBody>
      </p:sp>
      <p:sp>
        <p:nvSpPr>
          <p:cNvPr id="23" name="Text Box 5"/>
          <p:cNvSpPr txBox="1">
            <a:spLocks noChangeArrowheads="1"/>
          </p:cNvSpPr>
          <p:nvPr/>
        </p:nvSpPr>
        <p:spPr bwMode="auto">
          <a:xfrm>
            <a:off x="1928198" y="4527661"/>
            <a:ext cx="5938953" cy="18398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500" b="0" i="0" u="none" strike="noStrike" cap="none" normalizeH="0" baseline="0" dirty="0" smtClean="0">
                <a:ln>
                  <a:noFill/>
                </a:ln>
                <a:solidFill>
                  <a:srgbClr val="000000"/>
                </a:solidFill>
                <a:effectLst/>
                <a:latin typeface="Calibri" panose="020F0502020204030204" pitchFamily="34" charset="0"/>
              </a:rPr>
              <a:t>-Bâche pour paroi de cabine :Film opaque permettant la protection des parois de la cabine contre les brouillards de peinture. PLA32</a:t>
            </a:r>
          </a:p>
          <a:p>
            <a:pPr marL="0" marR="0" lvl="0" indent="0" algn="l" defTabSz="914400" rtl="0" eaLnBrk="0" fontAlgn="base" latinLnBrk="0" hangingPunct="0">
              <a:lnSpc>
                <a:spcPct val="100000"/>
              </a:lnSpc>
              <a:spcBef>
                <a:spcPct val="0"/>
              </a:spcBef>
              <a:spcAft>
                <a:spcPct val="0"/>
              </a:spcAft>
              <a:buClrTx/>
              <a:buSzTx/>
              <a:buFontTx/>
              <a:buNone/>
              <a:tabLst/>
            </a:pPr>
            <a:r>
              <a:rPr lang="fr-FR" sz="1500" dirty="0" smtClean="0">
                <a:solidFill>
                  <a:srgbClr val="000000"/>
                </a:solidFill>
                <a:latin typeface="Calibri" panose="020F0502020204030204" pitchFamily="34" charset="0"/>
              </a:rPr>
              <a:t>-Bandes magnétiques permettant la pose facile de la bâche de paroi de cabine. Disponible en 10x100cmx1cm PLA4525</a:t>
            </a:r>
          </a:p>
          <a:p>
            <a:pPr marL="0" marR="0" lvl="0" indent="0" algn="l" defTabSz="914400" rtl="0" eaLnBrk="0" fontAlgn="base" latinLnBrk="0" hangingPunct="0">
              <a:lnSpc>
                <a:spcPct val="100000"/>
              </a:lnSpc>
              <a:spcBef>
                <a:spcPct val="0"/>
              </a:spcBef>
              <a:spcAft>
                <a:spcPct val="0"/>
              </a:spcAft>
              <a:buClrTx/>
              <a:buSzTx/>
              <a:buFontTx/>
              <a:buNone/>
              <a:tabLst/>
            </a:pPr>
            <a:r>
              <a:rPr lang="fr-FR" sz="1500" dirty="0" smtClean="0">
                <a:solidFill>
                  <a:srgbClr val="000000"/>
                </a:solidFill>
                <a:latin typeface="Calibri" panose="020F0502020204030204" pitchFamily="34" charset="0"/>
              </a:rPr>
              <a:t>-Stick and go: Film adhésif de protection à appliquer sur les surfaces exposées aux éclaboussures de peinture. Résistant aux produits chimiques, antidérapant.  Disponible en 60cmx10m; 100cmx25m 676010 6710025</a:t>
            </a:r>
          </a:p>
          <a:p>
            <a:pPr marL="0" marR="0" lvl="0" indent="0" algn="l" defTabSz="914400" rtl="0" eaLnBrk="0" fontAlgn="base" latinLnBrk="0" hangingPunct="0">
              <a:lnSpc>
                <a:spcPct val="100000"/>
              </a:lnSpc>
              <a:spcBef>
                <a:spcPct val="0"/>
              </a:spcBef>
              <a:spcAft>
                <a:spcPct val="0"/>
              </a:spcAft>
              <a:buClrTx/>
              <a:buSzTx/>
              <a:buFontTx/>
              <a:buNone/>
              <a:tabLst/>
            </a:pPr>
            <a:endParaRPr lang="fr-FR" sz="1500" dirty="0" smtClean="0">
              <a:solidFill>
                <a:srgbClr val="000000"/>
              </a:solidFill>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500" b="0" i="0" u="none" strike="noStrike" cap="none" normalizeH="0" baseline="0" dirty="0" smtClean="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
        <p:nvSpPr>
          <p:cNvPr id="24" name="ZoneTexte 23"/>
          <p:cNvSpPr txBox="1"/>
          <p:nvPr/>
        </p:nvSpPr>
        <p:spPr>
          <a:xfrm>
            <a:off x="1841411" y="2214317"/>
            <a:ext cx="4542972" cy="1246495"/>
          </a:xfrm>
          <a:prstGeom prst="rect">
            <a:avLst/>
          </a:prstGeom>
          <a:noFill/>
        </p:spPr>
        <p:txBody>
          <a:bodyPr wrap="square" rtlCol="0">
            <a:spAutoFit/>
          </a:bodyPr>
          <a:lstStyle/>
          <a:p>
            <a:r>
              <a:rPr lang="fr-FR" sz="1500" dirty="0" smtClean="0"/>
              <a:t>-Clean Set 5-1 1210410 </a:t>
            </a:r>
          </a:p>
          <a:p>
            <a:r>
              <a:rPr lang="fr-FR" sz="1500" dirty="0" smtClean="0"/>
              <a:t>-Tapis sol en plastique 380mmx490mm PLA60</a:t>
            </a:r>
          </a:p>
          <a:p>
            <a:r>
              <a:rPr lang="fr-FR" sz="1500" dirty="0" smtClean="0"/>
              <a:t>-housse de siège 12 mu PLA62</a:t>
            </a:r>
          </a:p>
          <a:p>
            <a:r>
              <a:rPr lang="fr-FR" sz="1500" dirty="0" smtClean="0"/>
              <a:t>-protection de volant 125mmx150m PLA67</a:t>
            </a:r>
          </a:p>
          <a:p>
            <a:r>
              <a:rPr lang="fr-FR" sz="1500" dirty="0" smtClean="0"/>
              <a:t>-support protection volant PLA68</a:t>
            </a:r>
            <a:endParaRPr lang="fr-FR" sz="1500" dirty="0"/>
          </a:p>
        </p:txBody>
      </p:sp>
      <p:sp>
        <p:nvSpPr>
          <p:cNvPr id="17" name="Rectangle à coins arrondis 16">
            <a:hlinkClick r:id="rId5"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18" name="Flèche courbée vers le bas 17">
            <a:hlinkClick r:id="rId6" action="ppaction://hlinksldjump" highlightClick="1"/>
          </p:cNvPr>
          <p:cNvSpPr/>
          <p:nvPr/>
        </p:nvSpPr>
        <p:spPr>
          <a:xfrm rot="5400000">
            <a:off x="362622"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65565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4" restart="whenNotActive" fill="hold" evtFilter="cancelBubble" nodeType="interactiveSeq">
                <p:stCondLst>
                  <p:cond evt="onClick" delay="0">
                    <p:tgtEl>
                      <p:spTgt spid="13"/>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22" grpId="0"/>
      <p:bldP spid="22" grpId="1"/>
      <p:bldP spid="23" grpId="0"/>
      <p:bldP spid="23" grpId="1"/>
      <p:bldP spid="24" grpId="0"/>
      <p:bldP spid="2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5463" y="166078"/>
            <a:ext cx="6463629" cy="707886"/>
          </a:xfrm>
          <a:prstGeom prst="rect">
            <a:avLst/>
          </a:prstGeom>
          <a:noFill/>
        </p:spPr>
        <p:txBody>
          <a:bodyPr wrap="none" lIns="91440" tIns="45720" rIns="91440" bIns="45720">
            <a:spAutoFit/>
          </a:bodyPr>
          <a:lstStyle/>
          <a:p>
            <a:pPr algn="ctr"/>
            <a:r>
              <a:rPr lang="fr-FR" sz="4000" b="1" cap="none" spc="0" dirty="0" smtClean="0">
                <a:ln w="0"/>
                <a:solidFill>
                  <a:schemeClr val="tx1"/>
                </a:solidFill>
              </a:rPr>
              <a:t>Colles, Mastics et revêtement</a:t>
            </a:r>
            <a:endParaRPr lang="fr-FR" sz="4000" b="1" cap="none" spc="0" dirty="0">
              <a:ln w="0"/>
              <a:solidFill>
                <a:schemeClr val="tx1"/>
              </a:solidFill>
            </a:endParaRPr>
          </a:p>
        </p:txBody>
      </p:sp>
      <p:sp>
        <p:nvSpPr>
          <p:cNvPr id="5" name="Rectangle 4"/>
          <p:cNvSpPr/>
          <p:nvPr/>
        </p:nvSpPr>
        <p:spPr>
          <a:xfrm>
            <a:off x="2077120" y="1428487"/>
            <a:ext cx="1083051" cy="369332"/>
          </a:xfrm>
          <a:prstGeom prst="rect">
            <a:avLst/>
          </a:prstGeom>
        </p:spPr>
        <p:txBody>
          <a:bodyPr wrap="square">
            <a:spAutoFit/>
          </a:bodyPr>
          <a:lstStyle/>
          <a:p>
            <a:pPr algn="ctr"/>
            <a:r>
              <a:rPr lang="fr-FR" b="1" dirty="0" smtClean="0">
                <a:ln w="0"/>
                <a:latin typeface="AR JULIAN" panose="02000000000000000000" pitchFamily="2" charset="0"/>
              </a:rPr>
              <a:t>Mastics</a:t>
            </a:r>
            <a:endParaRPr lang="fr-FR" b="1" dirty="0">
              <a:ln w="0"/>
              <a:latin typeface="AR JULIAN" panose="02000000000000000000" pitchFamily="2" charset="0"/>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228" y="1109946"/>
            <a:ext cx="1678860" cy="1259145"/>
          </a:xfrm>
          <a:prstGeom prst="rect">
            <a:avLst/>
          </a:prstGeom>
        </p:spPr>
      </p:pic>
      <p:sp>
        <p:nvSpPr>
          <p:cNvPr id="8" name="ZoneTexte 7"/>
          <p:cNvSpPr txBox="1"/>
          <p:nvPr/>
        </p:nvSpPr>
        <p:spPr>
          <a:xfrm>
            <a:off x="1478340" y="6525575"/>
            <a:ext cx="7491489" cy="323165"/>
          </a:xfrm>
          <a:prstGeom prst="rect">
            <a:avLst/>
          </a:prstGeom>
          <a:noFill/>
        </p:spPr>
        <p:txBody>
          <a:bodyPr wrap="square" rtlCol="0">
            <a:spAutoFit/>
          </a:bodyPr>
          <a:lstStyle/>
          <a:p>
            <a:r>
              <a:rPr lang="fr-FR" sz="1500" dirty="0" err="1" smtClean="0"/>
              <a:t>Alsi</a:t>
            </a:r>
            <a:r>
              <a:rPr lang="fr-FR" sz="1500" dirty="0" smtClean="0"/>
              <a:t> 12 est un mastic métal à utiliser comme produit de remplacement pour l’étain. 1332221 </a:t>
            </a:r>
          </a:p>
        </p:txBody>
      </p:sp>
      <p:sp>
        <p:nvSpPr>
          <p:cNvPr id="19" name="Chevron 18">
            <a:hlinkClick r:id="" action="ppaction://hlinkshowjump?jump=nextslide" highlightClick="1"/>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0" name="Rectangle 19"/>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4" name="Rectangle 23"/>
          <p:cNvSpPr/>
          <p:nvPr/>
        </p:nvSpPr>
        <p:spPr>
          <a:xfrm>
            <a:off x="8372091" y="1277853"/>
            <a:ext cx="3705940" cy="461665"/>
          </a:xfrm>
          <a:prstGeom prst="rect">
            <a:avLst/>
          </a:prstGeom>
        </p:spPr>
        <p:txBody>
          <a:bodyPr wrap="square">
            <a:spAutoFit/>
          </a:bodyPr>
          <a:lstStyle/>
          <a:p>
            <a:pPr algn="ctr"/>
            <a:r>
              <a:rPr lang="fr-FR" sz="2400" b="1" dirty="0" smtClean="0">
                <a:ln w="0"/>
                <a:latin typeface="AR JULIAN" panose="02000000000000000000" pitchFamily="2" charset="0"/>
              </a:rPr>
              <a:t>Accessoires pour mastic</a:t>
            </a:r>
            <a:endParaRPr lang="fr-FR" sz="2400" b="1" dirty="0">
              <a:ln w="0"/>
              <a:latin typeface="AR JULIAN" panose="02000000000000000000" pitchFamily="2" charset="0"/>
            </a:endParaRPr>
          </a:p>
        </p:txBody>
      </p:sp>
      <p:pic>
        <p:nvPicPr>
          <p:cNvPr id="25" name="Imag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8949" y="1686757"/>
            <a:ext cx="1586330" cy="639650"/>
          </a:xfrm>
          <a:prstGeom prst="rect">
            <a:avLst/>
          </a:prstGeom>
        </p:spPr>
      </p:pic>
      <p:pic>
        <p:nvPicPr>
          <p:cNvPr id="26" name="Imag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3961" y="3286476"/>
            <a:ext cx="1217174" cy="747048"/>
          </a:xfrm>
          <a:prstGeom prst="rect">
            <a:avLst/>
          </a:prstGeom>
        </p:spPr>
      </p:pic>
      <p:pic>
        <p:nvPicPr>
          <p:cNvPr id="27" name="Imag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8949" y="4548098"/>
            <a:ext cx="1586331" cy="1052158"/>
          </a:xfrm>
          <a:prstGeom prst="rect">
            <a:avLst/>
          </a:prstGeom>
        </p:spPr>
      </p:pic>
      <p:sp>
        <p:nvSpPr>
          <p:cNvPr id="28" name="ZoneTexte 27"/>
          <p:cNvSpPr txBox="1"/>
          <p:nvPr/>
        </p:nvSpPr>
        <p:spPr>
          <a:xfrm>
            <a:off x="8755277" y="1983868"/>
            <a:ext cx="3213995" cy="1477328"/>
          </a:xfrm>
          <a:prstGeom prst="rect">
            <a:avLst/>
          </a:prstGeom>
          <a:noFill/>
        </p:spPr>
        <p:txBody>
          <a:bodyPr wrap="square" rtlCol="0">
            <a:spAutoFit/>
          </a:bodyPr>
          <a:lstStyle/>
          <a:p>
            <a:r>
              <a:rPr lang="fr-FR" sz="1500" dirty="0" smtClean="0"/>
              <a:t>Cales métalliques pour appliquer le mastic, fabriquées en acier haute qualité, flexibles et bordées d’une poignée plastique.</a:t>
            </a:r>
          </a:p>
          <a:p>
            <a:r>
              <a:rPr lang="fr-FR" sz="1500" dirty="0" smtClean="0"/>
              <a:t>Palettes japonaise disponible en 50+ 80+ 100+ 120mm MS4</a:t>
            </a:r>
            <a:endParaRPr lang="fr-FR" sz="1500" dirty="0"/>
          </a:p>
        </p:txBody>
      </p:sp>
      <p:sp>
        <p:nvSpPr>
          <p:cNvPr id="29" name="Rectangle 28"/>
          <p:cNvSpPr/>
          <p:nvPr/>
        </p:nvSpPr>
        <p:spPr>
          <a:xfrm>
            <a:off x="8755277" y="3674649"/>
            <a:ext cx="3213995" cy="1136465"/>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Cales en caoutchouc très flexibles </a:t>
            </a:r>
            <a:r>
              <a:rPr lang="fr-FR" sz="1500" kern="1400" dirty="0" smtClean="0">
                <a:solidFill>
                  <a:srgbClr val="000000"/>
                </a:solidFill>
                <a:latin typeface="Calibri" panose="020F0502020204030204" pitchFamily="34" charset="0"/>
              </a:rPr>
              <a:t>pour une </a:t>
            </a:r>
            <a:r>
              <a:rPr lang="fr-FR" sz="1500" kern="1400" dirty="0">
                <a:solidFill>
                  <a:srgbClr val="000000"/>
                </a:solidFill>
                <a:latin typeface="Calibri" panose="020F0502020204030204" pitchFamily="34" charset="0"/>
              </a:rPr>
              <a:t>application précise du </a:t>
            </a:r>
            <a:r>
              <a:rPr lang="fr-FR" sz="1500" kern="1400" dirty="0" smtClean="0">
                <a:solidFill>
                  <a:srgbClr val="000000"/>
                </a:solidFill>
                <a:latin typeface="Calibri" panose="020F0502020204030204" pitchFamily="34" charset="0"/>
              </a:rPr>
              <a:t>mastic. Disponible en 8x5,9x6,12x9</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smtClean="0">
                <a:solidFill>
                  <a:srgbClr val="000000"/>
                </a:solidFill>
                <a:latin typeface="Calibri" panose="020F0502020204030204" pitchFamily="34" charset="0"/>
              </a:rPr>
              <a:t>132505</a:t>
            </a:r>
            <a:endParaRPr lang="fr-FR" sz="1500" kern="1400" dirty="0">
              <a:ln>
                <a:noFill/>
              </a:ln>
              <a:solidFill>
                <a:srgbClr val="000000"/>
              </a:solidFill>
              <a:effectLst/>
              <a:latin typeface="Calibri" panose="020F0502020204030204" pitchFamily="34" charset="0"/>
            </a:endParaRPr>
          </a:p>
        </p:txBody>
      </p:sp>
      <p:sp>
        <p:nvSpPr>
          <p:cNvPr id="30" name="ZoneTexte 29"/>
          <p:cNvSpPr txBox="1"/>
          <p:nvPr/>
        </p:nvSpPr>
        <p:spPr>
          <a:xfrm>
            <a:off x="8755277" y="4967452"/>
            <a:ext cx="3251153" cy="1015663"/>
          </a:xfrm>
          <a:prstGeom prst="rect">
            <a:avLst/>
          </a:prstGeom>
          <a:noFill/>
        </p:spPr>
        <p:txBody>
          <a:bodyPr wrap="square" rtlCol="0">
            <a:spAutoFit/>
          </a:bodyPr>
          <a:lstStyle/>
          <a:p>
            <a:r>
              <a:rPr lang="fr-FR" sz="1500" dirty="0" smtClean="0"/>
              <a:t>Grandes cales plastiques permettant l’application de grande surface de mastic. Disponible en 6 pièces</a:t>
            </a:r>
          </a:p>
          <a:p>
            <a:r>
              <a:rPr lang="fr-FR" sz="1500" dirty="0" smtClean="0"/>
              <a:t>9103</a:t>
            </a:r>
            <a:endParaRPr lang="fr-FR" sz="1500" dirty="0"/>
          </a:p>
        </p:txBody>
      </p:sp>
      <p:sp>
        <p:nvSpPr>
          <p:cNvPr id="2" name="Rectangle 1"/>
          <p:cNvSpPr/>
          <p:nvPr/>
        </p:nvSpPr>
        <p:spPr>
          <a:xfrm>
            <a:off x="8755278" y="1768972"/>
            <a:ext cx="1617751" cy="323165"/>
          </a:xfrm>
          <a:prstGeom prst="rect">
            <a:avLst/>
          </a:prstGeom>
        </p:spPr>
        <p:txBody>
          <a:bodyPr wrap="none">
            <a:spAutoFit/>
          </a:bodyPr>
          <a:lstStyle/>
          <a:p>
            <a:r>
              <a:rPr lang="fr-FR" sz="1500" b="1" dirty="0" smtClean="0"/>
              <a:t>Cales métalliques </a:t>
            </a:r>
            <a:endParaRPr lang="fr-FR" sz="1500" dirty="0"/>
          </a:p>
        </p:txBody>
      </p:sp>
      <p:sp>
        <p:nvSpPr>
          <p:cNvPr id="21" name="Rectangle 20"/>
          <p:cNvSpPr/>
          <p:nvPr/>
        </p:nvSpPr>
        <p:spPr>
          <a:xfrm>
            <a:off x="8755278" y="3498417"/>
            <a:ext cx="1617751" cy="323165"/>
          </a:xfrm>
          <a:prstGeom prst="rect">
            <a:avLst/>
          </a:prstGeom>
        </p:spPr>
        <p:txBody>
          <a:bodyPr wrap="none">
            <a:spAutoFit/>
          </a:bodyPr>
          <a:lstStyle/>
          <a:p>
            <a:r>
              <a:rPr lang="fr-FR" sz="1500" b="1" dirty="0" smtClean="0"/>
              <a:t>Cales métalliques </a:t>
            </a:r>
            <a:endParaRPr lang="fr-FR" sz="1500" dirty="0"/>
          </a:p>
        </p:txBody>
      </p:sp>
      <p:sp>
        <p:nvSpPr>
          <p:cNvPr id="22" name="Rectangle 21"/>
          <p:cNvSpPr/>
          <p:nvPr/>
        </p:nvSpPr>
        <p:spPr>
          <a:xfrm>
            <a:off x="8755278" y="4720045"/>
            <a:ext cx="1617751" cy="323165"/>
          </a:xfrm>
          <a:prstGeom prst="rect">
            <a:avLst/>
          </a:prstGeom>
        </p:spPr>
        <p:txBody>
          <a:bodyPr wrap="none">
            <a:spAutoFit/>
          </a:bodyPr>
          <a:lstStyle/>
          <a:p>
            <a:r>
              <a:rPr lang="fr-FR" sz="1500" b="1" dirty="0" smtClean="0"/>
              <a:t>Cales métalliques </a:t>
            </a:r>
            <a:endParaRPr lang="fr-FR" sz="1500" dirty="0"/>
          </a:p>
        </p:txBody>
      </p:sp>
      <p:sp>
        <p:nvSpPr>
          <p:cNvPr id="3" name="Rectangle 2"/>
          <p:cNvSpPr/>
          <p:nvPr/>
        </p:nvSpPr>
        <p:spPr>
          <a:xfrm>
            <a:off x="2035230" y="1732404"/>
            <a:ext cx="2700035" cy="323165"/>
          </a:xfrm>
          <a:prstGeom prst="rect">
            <a:avLst/>
          </a:prstGeom>
        </p:spPr>
        <p:txBody>
          <a:bodyPr wrap="none">
            <a:spAutoFit/>
          </a:bodyPr>
          <a:lstStyle/>
          <a:p>
            <a:r>
              <a:rPr lang="fr-FR" sz="1500" dirty="0">
                <a:effectLst>
                  <a:outerShdw blurRad="38100" dist="38100" dir="2700000" algn="tl">
                    <a:srgbClr val="000000">
                      <a:alpha val="43137"/>
                    </a:srgbClr>
                  </a:outerShdw>
                </a:effectLst>
              </a:rPr>
              <a:t>-</a:t>
            </a:r>
            <a:r>
              <a:rPr lang="fr-FR" sz="1500" b="1" dirty="0"/>
              <a:t>Mastic </a:t>
            </a:r>
            <a:r>
              <a:rPr lang="fr-FR" sz="1500" b="1" dirty="0" err="1"/>
              <a:t>Conex</a:t>
            </a:r>
            <a:r>
              <a:rPr lang="fr-FR" sz="1500" b="1" dirty="0"/>
              <a:t> universel en </a:t>
            </a:r>
            <a:r>
              <a:rPr lang="fr-FR" sz="1500" b="1" dirty="0" smtClean="0"/>
              <a:t>2Kg </a:t>
            </a:r>
            <a:endParaRPr lang="fr-FR" sz="1500" b="1" dirty="0"/>
          </a:p>
        </p:txBody>
      </p:sp>
      <p:sp>
        <p:nvSpPr>
          <p:cNvPr id="6" name="Rectangle 5"/>
          <p:cNvSpPr/>
          <p:nvPr/>
        </p:nvSpPr>
        <p:spPr>
          <a:xfrm>
            <a:off x="0" y="1946979"/>
            <a:ext cx="7168950" cy="1246495"/>
          </a:xfrm>
          <a:prstGeom prst="rect">
            <a:avLst/>
          </a:prstGeom>
        </p:spPr>
        <p:txBody>
          <a:bodyPr wrap="square">
            <a:spAutoFit/>
          </a:bodyPr>
          <a:lstStyle/>
          <a:p>
            <a:r>
              <a:rPr lang="fr-FR" sz="1500" dirty="0" smtClean="0"/>
              <a:t>		</a:t>
            </a:r>
            <a:r>
              <a:rPr lang="fr-FR" sz="1500" dirty="0" err="1" smtClean="0"/>
              <a:t>Conex</a:t>
            </a:r>
            <a:r>
              <a:rPr lang="fr-FR" sz="1500" dirty="0" smtClean="0"/>
              <a:t> mastic universel est un mastic de réparation garnissant et 		de finition avec une adhérence parfaite aux tôles d’acier, tôles zinguées, aluminium, supports étamés et plastique renforcé de fibre de verre. </a:t>
            </a:r>
          </a:p>
          <a:p>
            <a:r>
              <a:rPr lang="fr-FR" sz="1500" dirty="0" smtClean="0"/>
              <a:t>Son séchage rapide et sa facilité de ponçage en font un produit remarquablement performant. Recouvrable avec du </a:t>
            </a:r>
            <a:r>
              <a:rPr lang="fr-FR" sz="1500" dirty="0" err="1" smtClean="0"/>
              <a:t>Conex</a:t>
            </a:r>
            <a:r>
              <a:rPr lang="fr-FR" sz="1500" dirty="0" smtClean="0"/>
              <a:t> Apprêt HS 988220433</a:t>
            </a:r>
            <a:endParaRPr lang="fr-FR" sz="1500" dirty="0"/>
          </a:p>
        </p:txBody>
      </p:sp>
      <p:sp>
        <p:nvSpPr>
          <p:cNvPr id="9" name="Rectangle 8"/>
          <p:cNvSpPr/>
          <p:nvPr/>
        </p:nvSpPr>
        <p:spPr>
          <a:xfrm>
            <a:off x="2077120" y="3213091"/>
            <a:ext cx="3023007" cy="323165"/>
          </a:xfrm>
          <a:prstGeom prst="rect">
            <a:avLst/>
          </a:prstGeom>
        </p:spPr>
        <p:txBody>
          <a:bodyPr wrap="none">
            <a:spAutoFit/>
          </a:bodyPr>
          <a:lstStyle/>
          <a:p>
            <a:r>
              <a:rPr lang="fr-FR" sz="1500" dirty="0"/>
              <a:t>-</a:t>
            </a:r>
            <a:r>
              <a:rPr lang="fr-FR" sz="1500" b="1" dirty="0"/>
              <a:t>Mastic </a:t>
            </a:r>
            <a:r>
              <a:rPr lang="fr-FR" sz="1500" b="1" dirty="0" err="1"/>
              <a:t>Mipa</a:t>
            </a:r>
            <a:r>
              <a:rPr lang="fr-FR" sz="1500" b="1" dirty="0"/>
              <a:t> Fin P85 en pot de 2kg </a:t>
            </a:r>
          </a:p>
        </p:txBody>
      </p:sp>
      <p:sp>
        <p:nvSpPr>
          <p:cNvPr id="10" name="Rectangle 9"/>
          <p:cNvSpPr/>
          <p:nvPr/>
        </p:nvSpPr>
        <p:spPr>
          <a:xfrm>
            <a:off x="0" y="3495095"/>
            <a:ext cx="7069222" cy="553998"/>
          </a:xfrm>
          <a:prstGeom prst="rect">
            <a:avLst/>
          </a:prstGeom>
        </p:spPr>
        <p:txBody>
          <a:bodyPr wrap="square">
            <a:spAutoFit/>
          </a:bodyPr>
          <a:lstStyle/>
          <a:p>
            <a:r>
              <a:rPr lang="fr-FR" sz="1500" dirty="0" smtClean="0"/>
              <a:t>Mastic </a:t>
            </a:r>
            <a:r>
              <a:rPr lang="fr-FR" sz="1500" dirty="0"/>
              <a:t>de finition fin, à utiliser après le mastic universel </a:t>
            </a:r>
            <a:r>
              <a:rPr lang="fr-FR" sz="1500" dirty="0" smtClean="0"/>
              <a:t>afin </a:t>
            </a:r>
            <a:r>
              <a:rPr lang="fr-FR" sz="1500" dirty="0"/>
              <a:t>de réduire directement </a:t>
            </a:r>
            <a:r>
              <a:rPr lang="fr-FR" sz="1500" dirty="0" smtClean="0"/>
              <a:t>les </a:t>
            </a:r>
            <a:r>
              <a:rPr lang="fr-FR" sz="1500" dirty="0"/>
              <a:t>petites inégalités. </a:t>
            </a:r>
            <a:r>
              <a:rPr lang="fr-FR" sz="1500" dirty="0" smtClean="0"/>
              <a:t>Ponçage </a:t>
            </a:r>
            <a:r>
              <a:rPr lang="fr-FR" sz="1500" dirty="0"/>
              <a:t>facile et fin</a:t>
            </a:r>
            <a:r>
              <a:rPr lang="fr-FR" sz="1500" dirty="0" smtClean="0"/>
              <a:t>. 288320000</a:t>
            </a:r>
            <a:endParaRPr lang="fr-FR" sz="1500" dirty="0"/>
          </a:p>
        </p:txBody>
      </p:sp>
      <p:sp>
        <p:nvSpPr>
          <p:cNvPr id="11" name="Rectangle 10"/>
          <p:cNvSpPr/>
          <p:nvPr/>
        </p:nvSpPr>
        <p:spPr>
          <a:xfrm>
            <a:off x="2078508" y="4027753"/>
            <a:ext cx="3256661" cy="323165"/>
          </a:xfrm>
          <a:prstGeom prst="rect">
            <a:avLst/>
          </a:prstGeom>
        </p:spPr>
        <p:txBody>
          <a:bodyPr wrap="none">
            <a:spAutoFit/>
          </a:bodyPr>
          <a:lstStyle/>
          <a:p>
            <a:r>
              <a:rPr lang="fr-FR" sz="1500" dirty="0"/>
              <a:t>-</a:t>
            </a:r>
            <a:r>
              <a:rPr lang="fr-FR" sz="1500" b="1" dirty="0"/>
              <a:t>Mastic </a:t>
            </a:r>
            <a:r>
              <a:rPr lang="fr-FR" sz="1500" b="1" dirty="0" err="1"/>
              <a:t>Conex</a:t>
            </a:r>
            <a:r>
              <a:rPr lang="fr-FR" sz="1500" b="1" dirty="0"/>
              <a:t> plastique en pot de 1 kg</a:t>
            </a:r>
          </a:p>
        </p:txBody>
      </p:sp>
      <p:sp>
        <p:nvSpPr>
          <p:cNvPr id="12" name="Rectangle 11"/>
          <p:cNvSpPr/>
          <p:nvPr/>
        </p:nvSpPr>
        <p:spPr>
          <a:xfrm>
            <a:off x="0" y="4278753"/>
            <a:ext cx="7260771" cy="1015663"/>
          </a:xfrm>
          <a:prstGeom prst="rect">
            <a:avLst/>
          </a:prstGeom>
        </p:spPr>
        <p:txBody>
          <a:bodyPr wrap="square">
            <a:spAutoFit/>
          </a:bodyPr>
          <a:lstStyle/>
          <a:p>
            <a:r>
              <a:rPr lang="fr-FR" sz="1500" dirty="0" err="1" smtClean="0"/>
              <a:t>Conex</a:t>
            </a:r>
            <a:r>
              <a:rPr lang="fr-FR" sz="1500" dirty="0" smtClean="0"/>
              <a:t> Mastic plastique est un mastic élastique de contour, 	spécial, parfaitement adapté aux surfaces en matière plastique. Son adhérence sûre, haute élasticité, séchage rapide, sa facilité d’application et de ponçage en font un produit remarquablement performant 990310433</a:t>
            </a:r>
            <a:endParaRPr lang="fr-FR" sz="1500" dirty="0"/>
          </a:p>
        </p:txBody>
      </p:sp>
      <p:sp>
        <p:nvSpPr>
          <p:cNvPr id="13" name="Rectangle 12"/>
          <p:cNvSpPr/>
          <p:nvPr/>
        </p:nvSpPr>
        <p:spPr>
          <a:xfrm>
            <a:off x="2077120" y="5196089"/>
            <a:ext cx="4009111" cy="323165"/>
          </a:xfrm>
          <a:prstGeom prst="rect">
            <a:avLst/>
          </a:prstGeom>
        </p:spPr>
        <p:txBody>
          <a:bodyPr wrap="none">
            <a:spAutoFit/>
          </a:bodyPr>
          <a:lstStyle/>
          <a:p>
            <a:r>
              <a:rPr lang="fr-FR" sz="1500" dirty="0"/>
              <a:t>-</a:t>
            </a:r>
            <a:r>
              <a:rPr lang="fr-FR" sz="1500" b="1" dirty="0"/>
              <a:t>Mastic fibre de verre </a:t>
            </a:r>
            <a:r>
              <a:rPr lang="fr-FR" sz="1500" b="1" dirty="0" err="1"/>
              <a:t>Mipa</a:t>
            </a:r>
            <a:r>
              <a:rPr lang="fr-FR" sz="1500" b="1" dirty="0"/>
              <a:t> P51 en pot de 1,8kg </a:t>
            </a:r>
          </a:p>
        </p:txBody>
      </p:sp>
      <p:sp>
        <p:nvSpPr>
          <p:cNvPr id="14" name="Rectangle 13"/>
          <p:cNvSpPr/>
          <p:nvPr/>
        </p:nvSpPr>
        <p:spPr>
          <a:xfrm>
            <a:off x="0" y="5388901"/>
            <a:ext cx="8482966" cy="553998"/>
          </a:xfrm>
          <a:prstGeom prst="rect">
            <a:avLst/>
          </a:prstGeom>
        </p:spPr>
        <p:txBody>
          <a:bodyPr wrap="square">
            <a:spAutoFit/>
          </a:bodyPr>
          <a:lstStyle/>
          <a:p>
            <a:r>
              <a:rPr lang="fr-FR" sz="1500" dirty="0"/>
              <a:t>Mastic fibre, comprenant des fibres de verre, idéal pour </a:t>
            </a:r>
            <a:r>
              <a:rPr lang="fr-FR" sz="1500" dirty="0" smtClean="0"/>
              <a:t>des </a:t>
            </a:r>
            <a:r>
              <a:rPr lang="fr-FR" sz="1500" dirty="0"/>
              <a:t>applications et réparations de </a:t>
            </a:r>
            <a:r>
              <a:rPr lang="fr-FR" sz="1500" dirty="0" smtClean="0"/>
              <a:t>polyester 292020000</a:t>
            </a:r>
            <a:endParaRPr lang="fr-FR" sz="1500" dirty="0"/>
          </a:p>
        </p:txBody>
      </p:sp>
      <p:sp>
        <p:nvSpPr>
          <p:cNvPr id="15" name="Rectangle 14"/>
          <p:cNvSpPr/>
          <p:nvPr/>
        </p:nvSpPr>
        <p:spPr>
          <a:xfrm>
            <a:off x="2077120" y="5665737"/>
            <a:ext cx="2745880" cy="323165"/>
          </a:xfrm>
          <a:prstGeom prst="rect">
            <a:avLst/>
          </a:prstGeom>
        </p:spPr>
        <p:txBody>
          <a:bodyPr wrap="none">
            <a:spAutoFit/>
          </a:bodyPr>
          <a:lstStyle/>
          <a:p>
            <a:r>
              <a:rPr lang="fr-FR" sz="1500" dirty="0"/>
              <a:t>-</a:t>
            </a:r>
            <a:r>
              <a:rPr lang="fr-FR" sz="1500" b="1" dirty="0"/>
              <a:t>Mastic </a:t>
            </a:r>
            <a:r>
              <a:rPr lang="fr-FR" sz="1500" b="1" dirty="0" err="1"/>
              <a:t>Conex</a:t>
            </a:r>
            <a:r>
              <a:rPr lang="fr-FR" sz="1500" b="1" dirty="0"/>
              <a:t> Alu en pot de 2kg</a:t>
            </a:r>
          </a:p>
        </p:txBody>
      </p:sp>
      <p:sp>
        <p:nvSpPr>
          <p:cNvPr id="16" name="Rectangle 15"/>
          <p:cNvSpPr/>
          <p:nvPr/>
        </p:nvSpPr>
        <p:spPr>
          <a:xfrm>
            <a:off x="1468643" y="5890575"/>
            <a:ext cx="6096000" cy="553998"/>
          </a:xfrm>
          <a:prstGeom prst="rect">
            <a:avLst/>
          </a:prstGeom>
        </p:spPr>
        <p:txBody>
          <a:bodyPr>
            <a:spAutoFit/>
          </a:bodyPr>
          <a:lstStyle/>
          <a:p>
            <a:r>
              <a:rPr lang="fr-FR" sz="1500" dirty="0" smtClean="0"/>
              <a:t>Mastic </a:t>
            </a:r>
            <a:r>
              <a:rPr lang="fr-FR" sz="1500" dirty="0"/>
              <a:t>aluminium, idéal pour appliquer sur des métaux </a:t>
            </a:r>
            <a:r>
              <a:rPr lang="fr-FR" sz="1500" dirty="0" smtClean="0"/>
              <a:t>légers </a:t>
            </a:r>
            <a:r>
              <a:rPr lang="fr-FR" sz="1500" dirty="0"/>
              <a:t>et surface galvanisées </a:t>
            </a:r>
            <a:r>
              <a:rPr lang="fr-FR" sz="1500" dirty="0" smtClean="0"/>
              <a:t>988420433</a:t>
            </a:r>
            <a:endParaRPr lang="fr-FR" sz="1500" dirty="0"/>
          </a:p>
        </p:txBody>
      </p:sp>
      <p:sp>
        <p:nvSpPr>
          <p:cNvPr id="23" name="Rectangle 22"/>
          <p:cNvSpPr/>
          <p:nvPr/>
        </p:nvSpPr>
        <p:spPr>
          <a:xfrm>
            <a:off x="2077120" y="6305298"/>
            <a:ext cx="2596160" cy="323165"/>
          </a:xfrm>
          <a:prstGeom prst="rect">
            <a:avLst/>
          </a:prstGeom>
        </p:spPr>
        <p:txBody>
          <a:bodyPr wrap="none">
            <a:spAutoFit/>
          </a:bodyPr>
          <a:lstStyle/>
          <a:p>
            <a:r>
              <a:rPr lang="fr-FR" sz="1500" dirty="0"/>
              <a:t>-</a:t>
            </a:r>
            <a:r>
              <a:rPr lang="fr-FR" sz="1500" b="1" dirty="0" err="1"/>
              <a:t>Debrasel</a:t>
            </a:r>
            <a:r>
              <a:rPr lang="fr-FR" sz="1500" b="1" dirty="0"/>
              <a:t> Alsi12 en pot de 1kg</a:t>
            </a:r>
          </a:p>
        </p:txBody>
      </p:sp>
      <p:sp>
        <p:nvSpPr>
          <p:cNvPr id="32" name="Rectangle à coins arrondis 31">
            <a:hlinkClick r:id="rId6"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33" name="Flèche courbée vers le bas 32">
            <a:hlinkClick r:id="rId7" action="ppaction://hlinksldjump" highlightClick="1"/>
          </p:cNvPr>
          <p:cNvSpPr/>
          <p:nvPr/>
        </p:nvSpPr>
        <p:spPr>
          <a:xfrm rot="5400000">
            <a:off x="355575" y="5973133"/>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9983972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21"/>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9"/>
                                        </p:tgtEl>
                                      </p:cBhvr>
                                    </p:animEffect>
                                    <p:set>
                                      <p:cBhvr>
                                        <p:cTn id="2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30"/>
                                        </p:tgtEl>
                                      </p:cBhvr>
                                    </p:animEffect>
                                    <p:set>
                                      <p:cBhvr>
                                        <p:cTn id="34"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9"/>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57" restart="whenNotActive" fill="hold" evtFilter="cancelBubble" nodeType="interactiveSeq">
                <p:stCondLst>
                  <p:cond evt="onClick" delay="0">
                    <p:tgtEl>
                      <p:spTgt spid="11"/>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8" restart="whenNotActive" fill="hold" evtFilter="cancelBubble" nodeType="interactiveSeq">
                <p:stCondLst>
                  <p:cond evt="onClick" delay="0">
                    <p:tgtEl>
                      <p:spTgt spid="13"/>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500"/>
                                        <p:tgtEl>
                                          <p:spTgt spid="16"/>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16"/>
                                        </p:tgtEl>
                                      </p:cBhvr>
                                    </p:animEffect>
                                    <p:set>
                                      <p:cBhvr>
                                        <p:cTn id="8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0" restart="whenNotActive" fill="hold" evtFilter="cancelBubble" nodeType="interactiveSeq">
                <p:stCondLst>
                  <p:cond evt="onClick" delay="0">
                    <p:tgtEl>
                      <p:spTgt spid="23"/>
                    </p:tgtEl>
                  </p:cond>
                </p:stCondLst>
                <p:endSync evt="end" delay="0">
                  <p:rtn val="all"/>
                </p:endSync>
                <p:childTnLst>
                  <p:par>
                    <p:cTn id="91" fill="hold">
                      <p:stCondLst>
                        <p:cond delay="0"/>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8"/>
                                        </p:tgtEl>
                                        <p:attrNameLst>
                                          <p:attrName>style.visibility</p:attrName>
                                        </p:attrNameLst>
                                      </p:cBhvr>
                                      <p:to>
                                        <p:strVal val="visible"/>
                                      </p:to>
                                    </p:set>
                                    <p:animEffect transition="in" filter="fade">
                                      <p:cBhvr>
                                        <p:cTn id="95" dur="500"/>
                                        <p:tgtEl>
                                          <p:spTgt spid="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8"/>
                                        </p:tgtEl>
                                      </p:cBhvr>
                                    </p:animEffect>
                                    <p:set>
                                      <p:cBhvr>
                                        <p:cTn id="10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8" grpId="0"/>
      <p:bldP spid="8" grpId="1"/>
      <p:bldP spid="28" grpId="0"/>
      <p:bldP spid="28" grpId="1"/>
      <p:bldP spid="29" grpId="0"/>
      <p:bldP spid="29" grpId="1"/>
      <p:bldP spid="30" grpId="0"/>
      <p:bldP spid="30" grpId="1"/>
      <p:bldP spid="6" grpId="0"/>
      <p:bldP spid="6" grpId="1"/>
      <p:bldP spid="10" grpId="0"/>
      <p:bldP spid="10" grpId="1"/>
      <p:bldP spid="12" grpId="0"/>
      <p:bldP spid="12" grpId="1"/>
      <p:bldP spid="14" grpId="0"/>
      <p:bldP spid="14" grpId="1"/>
      <p:bldP spid="16" grpId="0"/>
      <p:bldP spid="1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824621637"/>
              </p:ext>
            </p:extLst>
          </p:nvPr>
        </p:nvGraphicFramePr>
        <p:xfrm>
          <a:off x="6139067" y="1383911"/>
          <a:ext cx="6015775" cy="4350966"/>
        </p:xfrm>
        <a:graphic>
          <a:graphicData uri="http://schemas.openxmlformats.org/drawingml/2006/table">
            <a:tbl>
              <a:tblPr firstRow="1" bandRow="1">
                <a:tableStyleId>{5C22544A-7EE6-4342-B048-85BDC9FD1C3A}</a:tableStyleId>
              </a:tblPr>
              <a:tblGrid>
                <a:gridCol w="748146"/>
                <a:gridCol w="1779157"/>
                <a:gridCol w="1401074"/>
                <a:gridCol w="816279"/>
                <a:gridCol w="1271119"/>
              </a:tblGrid>
              <a:tr h="281746">
                <a:tc>
                  <a:txBody>
                    <a:bodyPr/>
                    <a:lstStyle/>
                    <a:p>
                      <a:r>
                        <a:rPr lang="fr-FR" sz="1400" b="0" dirty="0" err="1" smtClean="0">
                          <a:solidFill>
                            <a:schemeClr val="tx1"/>
                          </a:solidFill>
                        </a:rPr>
                        <a:t>Conex</a:t>
                      </a:r>
                      <a:endParaRPr lang="fr-FR"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b="0" dirty="0" smtClean="0">
                          <a:solidFill>
                            <a:schemeClr val="tx1"/>
                          </a:solidFill>
                        </a:rPr>
                        <a:t>Noir</a:t>
                      </a:r>
                      <a:r>
                        <a:rPr lang="fr-FR" sz="1400" b="0" baseline="0" dirty="0" smtClean="0">
                          <a:solidFill>
                            <a:schemeClr val="tx1"/>
                          </a:solidFill>
                        </a:rPr>
                        <a:t> mat</a:t>
                      </a:r>
                      <a:endParaRPr lang="fr-FR"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b="0" dirty="0" smtClean="0">
                          <a:solidFill>
                            <a:schemeClr val="tx1"/>
                          </a:solidFill>
                        </a:rPr>
                        <a:t>Noir</a:t>
                      </a:r>
                      <a:endParaRPr lang="fr-FR"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b="0" dirty="0" smtClean="0">
                          <a:solidFill>
                            <a:schemeClr val="tx1"/>
                          </a:solidFill>
                        </a:rPr>
                        <a:t>400ml</a:t>
                      </a:r>
                      <a:endParaRPr lang="fr-FR"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b="0" dirty="0" smtClean="0">
                          <a:solidFill>
                            <a:schemeClr val="tx1"/>
                          </a:solidFill>
                        </a:rPr>
                        <a:t>916013433</a:t>
                      </a:r>
                      <a:endParaRPr lang="fr-FR"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23303">
                <a:tc>
                  <a:txBody>
                    <a:bodyPr/>
                    <a:lstStyle/>
                    <a:p>
                      <a:r>
                        <a:rPr lang="fr-FR" sz="1400" dirty="0" err="1" smtClean="0">
                          <a:solidFill>
                            <a:schemeClr val="tx1"/>
                          </a:solidFill>
                        </a:rPr>
                        <a:t>Conex</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Apprêt en bombe</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Gris foncé, Gris clair</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500ml</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916013433</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99057">
                <a:tc>
                  <a:txBody>
                    <a:bodyPr/>
                    <a:lstStyle/>
                    <a:p>
                      <a:r>
                        <a:rPr lang="fr-FR" sz="1400" dirty="0" err="1" smtClean="0">
                          <a:solidFill>
                            <a:schemeClr val="tx1"/>
                          </a:solidFill>
                        </a:rPr>
                        <a:t>Mipa</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Zinc</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Argent</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400ml</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213460000</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29544">
                <a:tc>
                  <a:txBody>
                    <a:bodyPr/>
                    <a:lstStyle/>
                    <a:p>
                      <a:r>
                        <a:rPr lang="fr-FR" sz="1400" dirty="0" err="1" smtClean="0">
                          <a:solidFill>
                            <a:schemeClr val="tx1"/>
                          </a:solidFill>
                        </a:rPr>
                        <a:t>Mipa</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Apprêt</a:t>
                      </a:r>
                      <a:r>
                        <a:rPr lang="fr-FR" sz="1400" baseline="0" dirty="0" smtClean="0">
                          <a:solidFill>
                            <a:schemeClr val="tx1"/>
                          </a:solidFill>
                        </a:rPr>
                        <a:t> en bombe</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Gris foncé</a:t>
                      </a:r>
                    </a:p>
                    <a:p>
                      <a:r>
                        <a:rPr lang="fr-FR" sz="1400" dirty="0" smtClean="0">
                          <a:solidFill>
                            <a:schemeClr val="tx1"/>
                          </a:solidFill>
                        </a:rPr>
                        <a:t>Gris clair</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213040001</a:t>
                      </a:r>
                    </a:p>
                    <a:p>
                      <a:r>
                        <a:rPr lang="fr-FR" sz="1400" dirty="0" smtClean="0">
                          <a:solidFill>
                            <a:schemeClr val="tx1"/>
                          </a:solidFill>
                        </a:rPr>
                        <a:t>213040000</a:t>
                      </a:r>
                    </a:p>
                    <a:p>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23303">
                <a:tc>
                  <a:txBody>
                    <a:bodyPr/>
                    <a:lstStyle/>
                    <a:p>
                      <a:r>
                        <a:rPr lang="fr-FR" sz="1400" dirty="0" err="1" smtClean="0">
                          <a:solidFill>
                            <a:schemeClr val="tx1"/>
                          </a:solidFill>
                        </a:rPr>
                        <a:t>Lechler</a:t>
                      </a:r>
                      <a:r>
                        <a:rPr lang="fr-FR" sz="1400" baseline="0" dirty="0" smtClean="0">
                          <a:solidFill>
                            <a:schemeClr val="tx1"/>
                          </a:solidFill>
                        </a:rPr>
                        <a:t> </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Apprêt coloré</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Rouge/Jaune</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400ml</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EL</a:t>
                      </a:r>
                      <a:r>
                        <a:rPr lang="fr-FR" sz="1400" baseline="0" dirty="0" smtClean="0">
                          <a:solidFill>
                            <a:schemeClr val="tx1"/>
                          </a:solidFill>
                        </a:rPr>
                        <a:t> 070 à EL078</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23303">
                <a:tc>
                  <a:txBody>
                    <a:bodyPr/>
                    <a:lstStyle/>
                    <a:p>
                      <a:r>
                        <a:rPr lang="fr-FR" sz="1400" dirty="0" err="1" smtClean="0">
                          <a:solidFill>
                            <a:schemeClr val="tx1"/>
                          </a:solidFill>
                        </a:rPr>
                        <a:t>Kemtex</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Guide de ponçage</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Transparent</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500ml</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14.605</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23303">
                <a:tc>
                  <a:txBody>
                    <a:bodyPr/>
                    <a:lstStyle/>
                    <a:p>
                      <a:r>
                        <a:rPr lang="fr-FR" sz="1400" dirty="0" err="1" smtClean="0">
                          <a:solidFill>
                            <a:schemeClr val="tx1"/>
                          </a:solidFill>
                        </a:rPr>
                        <a:t>Mipa</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Bombe </a:t>
                      </a:r>
                      <a:r>
                        <a:rPr lang="fr-FR" sz="1400" dirty="0" err="1" smtClean="0">
                          <a:solidFill>
                            <a:schemeClr val="tx1"/>
                          </a:solidFill>
                        </a:rPr>
                        <a:t>pare-choc</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Noir</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400ml</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212210001</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99057">
                <a:tc>
                  <a:txBody>
                    <a:bodyPr/>
                    <a:lstStyle/>
                    <a:p>
                      <a:r>
                        <a:rPr lang="fr-FR" sz="1400" dirty="0" err="1" smtClean="0">
                          <a:solidFill>
                            <a:schemeClr val="tx1"/>
                          </a:solidFill>
                        </a:rPr>
                        <a:t>Motib</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Vernis</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Transparent</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400ml</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99057">
                <a:tc>
                  <a:txBody>
                    <a:bodyPr/>
                    <a:lstStyle/>
                    <a:p>
                      <a:r>
                        <a:rPr lang="fr-FR" sz="1400" dirty="0" err="1" smtClean="0">
                          <a:solidFill>
                            <a:schemeClr val="tx1"/>
                          </a:solidFill>
                        </a:rPr>
                        <a:t>Sika</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Corps</a:t>
                      </a:r>
                      <a:r>
                        <a:rPr lang="fr-FR" sz="1400" baseline="0" dirty="0" smtClean="0">
                          <a:solidFill>
                            <a:schemeClr val="tx1"/>
                          </a:solidFill>
                        </a:rPr>
                        <a:t> creux</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Blanc</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500ml</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440219</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99057">
                <a:tc>
                  <a:txBody>
                    <a:bodyPr/>
                    <a:lstStyle/>
                    <a:p>
                      <a:r>
                        <a:rPr lang="fr-FR" sz="1400" dirty="0" smtClean="0">
                          <a:solidFill>
                            <a:schemeClr val="tx1"/>
                          </a:solidFill>
                        </a:rPr>
                        <a:t>SLS</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Vernis</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Transparent</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500ml</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081002</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07377">
                <a:tc>
                  <a:txBody>
                    <a:bodyPr/>
                    <a:lstStyle/>
                    <a:p>
                      <a:r>
                        <a:rPr lang="fr-FR" sz="1400" dirty="0" err="1" smtClean="0">
                          <a:solidFill>
                            <a:schemeClr val="tx1"/>
                          </a:solidFill>
                        </a:rPr>
                        <a:t>Mipa</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diluant</a:t>
                      </a:r>
                      <a:r>
                        <a:rPr lang="fr-FR" sz="1400" baseline="0" dirty="0" smtClean="0">
                          <a:solidFill>
                            <a:schemeClr val="tx1"/>
                          </a:solidFill>
                        </a:rPr>
                        <a:t> raccord</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Transparent</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400" dirty="0" smtClean="0">
                          <a:solidFill>
                            <a:schemeClr val="tx1"/>
                          </a:solidFill>
                        </a:rPr>
                        <a:t>400ml</a:t>
                      </a:r>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 name="Rectangle 5"/>
          <p:cNvSpPr/>
          <p:nvPr/>
        </p:nvSpPr>
        <p:spPr>
          <a:xfrm>
            <a:off x="115463" y="166078"/>
            <a:ext cx="6463629" cy="707886"/>
          </a:xfrm>
          <a:prstGeom prst="rect">
            <a:avLst/>
          </a:prstGeom>
          <a:noFill/>
        </p:spPr>
        <p:txBody>
          <a:bodyPr wrap="none" lIns="91440" tIns="45720" rIns="91440" bIns="45720">
            <a:spAutoFit/>
          </a:bodyPr>
          <a:lstStyle/>
          <a:p>
            <a:pPr algn="ctr"/>
            <a:r>
              <a:rPr lang="fr-FR" sz="4000" b="1" cap="none" spc="0" dirty="0" smtClean="0">
                <a:ln w="0"/>
                <a:solidFill>
                  <a:schemeClr val="tx1"/>
                </a:solidFill>
              </a:rPr>
              <a:t>Colles, Mastics et revêtement</a:t>
            </a:r>
            <a:endParaRPr lang="fr-FR" sz="4000" b="1" cap="none" spc="0" dirty="0">
              <a:ln w="0"/>
              <a:solidFill>
                <a:schemeClr val="tx1"/>
              </a:solidFill>
            </a:endParaRPr>
          </a:p>
        </p:txBody>
      </p:sp>
      <p:sp>
        <p:nvSpPr>
          <p:cNvPr id="14" name="Rectangle 13"/>
          <p:cNvSpPr/>
          <p:nvPr/>
        </p:nvSpPr>
        <p:spPr>
          <a:xfrm>
            <a:off x="9814090" y="3252405"/>
            <a:ext cx="1911101" cy="369332"/>
          </a:xfrm>
          <a:prstGeom prst="rect">
            <a:avLst/>
          </a:prstGeom>
        </p:spPr>
        <p:txBody>
          <a:bodyPr wrap="none">
            <a:spAutoFit/>
          </a:bodyPr>
          <a:lstStyle/>
          <a:p>
            <a:pPr algn="ctr"/>
            <a:r>
              <a:rPr lang="fr-FR" b="1" dirty="0" smtClean="0">
                <a:ln w="0"/>
                <a:latin typeface="AR JULIAN" panose="02000000000000000000" pitchFamily="2" charset="0"/>
              </a:rPr>
              <a:t>Gamme Aérosol</a:t>
            </a:r>
            <a:endParaRPr lang="fr-FR" b="1" dirty="0">
              <a:ln w="0"/>
              <a:latin typeface="AR JULIAN" panose="02000000000000000000" pitchFamily="2" charset="0"/>
            </a:endParaRPr>
          </a:p>
        </p:txBody>
      </p:sp>
      <p:pic>
        <p:nvPicPr>
          <p:cNvPr id="41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9759" y="5455796"/>
            <a:ext cx="4017977" cy="864298"/>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8" name="ZoneTexte 17"/>
          <p:cNvSpPr txBox="1"/>
          <p:nvPr/>
        </p:nvSpPr>
        <p:spPr>
          <a:xfrm>
            <a:off x="2202611" y="6265777"/>
            <a:ext cx="3155006" cy="553998"/>
          </a:xfrm>
          <a:prstGeom prst="rect">
            <a:avLst/>
          </a:prstGeom>
          <a:noFill/>
        </p:spPr>
        <p:txBody>
          <a:bodyPr wrap="square" rtlCol="0">
            <a:spAutoFit/>
          </a:bodyPr>
          <a:lstStyle/>
          <a:p>
            <a:r>
              <a:rPr lang="fr-FR" sz="1500" dirty="0" smtClean="0"/>
              <a:t>Bombe de peinture SLS disponible à la demande en 400ml</a:t>
            </a:r>
            <a:endParaRPr lang="fr-FR" sz="1500" dirty="0"/>
          </a:p>
        </p:txBody>
      </p:sp>
      <p:sp>
        <p:nvSpPr>
          <p:cNvPr id="24" name="Chevron 23">
            <a:hlinkClick r:id="" action="ppaction://hlinkshowjump?jump=nextslide"/>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6" name="Rectangle 25"/>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8" name="Chevron 27">
            <a:hlinkClick r:id="" action="ppaction://hlinkshowjump?jump=previousslide" highlightClick="1"/>
          </p:cNvPr>
          <p:cNvSpPr/>
          <p:nvPr/>
        </p:nvSpPr>
        <p:spPr>
          <a:xfrm flipH="1">
            <a:off x="10247876" y="5809983"/>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9" name="Rectangle 28"/>
          <p:cNvSpPr/>
          <p:nvPr/>
        </p:nvSpPr>
        <p:spPr>
          <a:xfrm>
            <a:off x="9741366" y="6444573"/>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pic>
        <p:nvPicPr>
          <p:cNvPr id="3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767" y="1265862"/>
            <a:ext cx="1033463" cy="1081088"/>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31" name="Rectangle 30"/>
          <p:cNvSpPr/>
          <p:nvPr/>
        </p:nvSpPr>
        <p:spPr>
          <a:xfrm>
            <a:off x="1335033" y="1621740"/>
            <a:ext cx="1211878" cy="369332"/>
          </a:xfrm>
          <a:prstGeom prst="rect">
            <a:avLst/>
          </a:prstGeom>
        </p:spPr>
        <p:txBody>
          <a:bodyPr wrap="square">
            <a:spAutoFit/>
          </a:bodyPr>
          <a:lstStyle/>
          <a:p>
            <a:pPr algn="ctr"/>
            <a:r>
              <a:rPr lang="fr-FR" b="1" dirty="0" smtClean="0">
                <a:ln w="0"/>
                <a:latin typeface="AR JULIAN" panose="02000000000000000000" pitchFamily="2" charset="0"/>
              </a:rPr>
              <a:t>Kit résine</a:t>
            </a:r>
            <a:endParaRPr lang="fr-FR" b="1" dirty="0">
              <a:ln w="0"/>
              <a:latin typeface="AR JULIAN" panose="02000000000000000000" pitchFamily="2" charset="0"/>
            </a:endParaRPr>
          </a:p>
        </p:txBody>
      </p:sp>
      <p:sp>
        <p:nvSpPr>
          <p:cNvPr id="32" name="Rectangle 31"/>
          <p:cNvSpPr/>
          <p:nvPr/>
        </p:nvSpPr>
        <p:spPr>
          <a:xfrm>
            <a:off x="1347230" y="1865742"/>
            <a:ext cx="4047211" cy="1700722"/>
          </a:xfrm>
          <a:prstGeom prst="rect">
            <a:avLst/>
          </a:prstGeom>
        </p:spPr>
        <p:txBody>
          <a:bodyPr wrap="square">
            <a:spAutoFit/>
          </a:bodyPr>
          <a:lstStyle/>
          <a:p>
            <a:pPr>
              <a:spcAft>
                <a:spcPts val="1400"/>
              </a:spcAft>
            </a:pPr>
            <a:r>
              <a:rPr lang="fr-FR" sz="1500" kern="1400" dirty="0">
                <a:solidFill>
                  <a:srgbClr val="000000"/>
                </a:solidFill>
                <a:latin typeface="Calibri" panose="020F0502020204030204" pitchFamily="34" charset="0"/>
              </a:rPr>
              <a:t>Pour les travaux de réparations ,de laminage , de  moulage sur le métal, le polyester et les plastiques renforcés de fibre de verre. Durcissement rapide et laisser un film sec</a:t>
            </a:r>
            <a:r>
              <a:rPr lang="fr-FR" sz="1500" kern="1400" dirty="0" smtClean="0">
                <a:solidFill>
                  <a:srgbClr val="000000"/>
                </a:solidFill>
                <a:latin typeface="Calibri" panose="020F0502020204030204" pitchFamily="34" charset="0"/>
              </a:rPr>
              <a:t>. 289510000</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33" name="Rectangle 32"/>
          <p:cNvSpPr/>
          <p:nvPr/>
        </p:nvSpPr>
        <p:spPr>
          <a:xfrm>
            <a:off x="1228167" y="3204920"/>
            <a:ext cx="2302921" cy="369332"/>
          </a:xfrm>
          <a:prstGeom prst="rect">
            <a:avLst/>
          </a:prstGeom>
        </p:spPr>
        <p:txBody>
          <a:bodyPr wrap="square">
            <a:spAutoFit/>
          </a:bodyPr>
          <a:lstStyle/>
          <a:p>
            <a:pPr algn="ctr"/>
            <a:r>
              <a:rPr lang="fr-FR" b="1" dirty="0" smtClean="0">
                <a:ln w="0"/>
                <a:latin typeface="AR JULIAN" panose="02000000000000000000" pitchFamily="2" charset="0"/>
              </a:rPr>
              <a:t>Mastic pistollable</a:t>
            </a:r>
            <a:endParaRPr lang="fr-FR" b="1" dirty="0">
              <a:ln w="0"/>
              <a:latin typeface="AR JULIAN" panose="02000000000000000000" pitchFamily="2" charset="0"/>
            </a:endParaRPr>
          </a:p>
        </p:txBody>
      </p:sp>
      <p:pic>
        <p:nvPicPr>
          <p:cNvPr id="3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767" y="2894157"/>
            <a:ext cx="914400" cy="1008063"/>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35" name="Text Box 4"/>
          <p:cNvSpPr txBox="1">
            <a:spLocks noChangeArrowheads="1"/>
          </p:cNvSpPr>
          <p:nvPr/>
        </p:nvSpPr>
        <p:spPr bwMode="auto">
          <a:xfrm>
            <a:off x="1417384" y="3497318"/>
            <a:ext cx="4227408"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fr-FR" sz="1500" b="0" i="0" u="none" strike="noStrike" cap="none" normalizeH="0" baseline="0" dirty="0" smtClean="0">
                <a:ln>
                  <a:noFill/>
                </a:ln>
                <a:solidFill>
                  <a:srgbClr val="000000"/>
                </a:solidFill>
                <a:effectLst/>
                <a:latin typeface="Calibri" panose="020F0502020204030204" pitchFamily="34" charset="0"/>
              </a:rPr>
              <a:t>Mastic pistollable , est un apprêt qui à un très grand pouvoir garnissant. Il s’utilise sur les gros défauts de tôlerie ou en finition de mastic. Facile à poncer et étanche, il faut l’isoler avec un apprêt avant d’appliquer la couche de finition.</a:t>
            </a:r>
            <a:r>
              <a:rPr kumimoji="0" lang="fr-FR" sz="1500" b="0" i="0" u="none" strike="noStrike" cap="none" normalizeH="0" dirty="0" smtClean="0">
                <a:ln>
                  <a:noFill/>
                </a:ln>
                <a:solidFill>
                  <a:srgbClr val="000000"/>
                </a:solidFill>
                <a:effectLst/>
                <a:latin typeface="Calibri" panose="020F0502020204030204" pitchFamily="34" charset="0"/>
              </a:rPr>
              <a:t> </a:t>
            </a:r>
            <a:r>
              <a:rPr lang="fr-FR" sz="1500" dirty="0" smtClean="0">
                <a:solidFill>
                  <a:srgbClr val="000000"/>
                </a:solidFill>
                <a:latin typeface="Calibri" panose="020F0502020204030204" pitchFamily="34" charset="0"/>
              </a:rPr>
              <a:t>Disponible: Mastic pistollable P60S 1L Mipa et catalyser pistollable PS 50ml. 287010000, 287120000</a:t>
            </a: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pic>
        <p:nvPicPr>
          <p:cNvPr id="3" name="Image 2"/>
          <p:cNvPicPr>
            <a:picLocks noChangeAspect="1"/>
          </p:cNvPicPr>
          <p:nvPr/>
        </p:nvPicPr>
        <p:blipFill rotWithShape="1">
          <a:blip r:embed="rId5" cstate="print">
            <a:extLst>
              <a:ext uri="{28A0092B-C50C-407E-A947-70E740481C1C}">
                <a14:useLocalDpi xmlns:a14="http://schemas.microsoft.com/office/drawing/2010/main" val="0"/>
              </a:ext>
            </a:extLst>
          </a:blip>
          <a:srcRect l="6631" t="29106" b="8551"/>
          <a:stretch/>
        </p:blipFill>
        <p:spPr>
          <a:xfrm>
            <a:off x="7123244" y="2929655"/>
            <a:ext cx="2696153" cy="1014833"/>
          </a:xfrm>
          <a:prstGeom prst="rect">
            <a:avLst/>
          </a:prstGeom>
        </p:spPr>
      </p:pic>
      <p:sp>
        <p:nvSpPr>
          <p:cNvPr id="21" name="Rectangle à coins arrondis 20">
            <a:hlinkClick r:id="rId6"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22" name="Flèche courbée vers le bas 21">
            <a:hlinkClick r:id="rId7" action="ppaction://hlinksldjump" highlightClick="1"/>
          </p:cNvPr>
          <p:cNvSpPr/>
          <p:nvPr/>
        </p:nvSpPr>
        <p:spPr>
          <a:xfrm rot="5400000">
            <a:off x="362622"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895406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2.59259E-6 L -1.66667E-6 -0.40278 " pathEditMode="relative" rAng="0" ptsTypes="AA">
                                      <p:cBhvr>
                                        <p:cTn id="6" dur="2000" fill="hold"/>
                                        <p:tgtEl>
                                          <p:spTgt spid="3"/>
                                        </p:tgtEl>
                                        <p:attrNameLst>
                                          <p:attrName>ppt_x</p:attrName>
                                          <p:attrName>ppt_y</p:attrName>
                                        </p:attrNameLst>
                                      </p:cBhvr>
                                      <p:rCtr x="0" y="-20139"/>
                                    </p:animMotion>
                                  </p:childTnLst>
                                </p:cTn>
                              </p:par>
                              <p:par>
                                <p:cTn id="7" presetID="64" presetClass="path" presetSubtype="0" accel="50000" decel="50000" fill="hold" grpId="1" nodeType="withEffect">
                                  <p:stCondLst>
                                    <p:cond delay="0"/>
                                  </p:stCondLst>
                                  <p:childTnLst>
                                    <p:animMotion origin="layout" path="M -3.33333E-6 2.59259E-6 L 0.00274 -0.37361 " pathEditMode="relative" rAng="0" ptsTypes="AA">
                                      <p:cBhvr>
                                        <p:cTn id="8" dur="2000" fill="hold"/>
                                        <p:tgtEl>
                                          <p:spTgt spid="14"/>
                                        </p:tgtEl>
                                        <p:attrNameLst>
                                          <p:attrName>ppt_x</p:attrName>
                                          <p:attrName>ppt_y</p:attrName>
                                        </p:attrNameLst>
                                      </p:cBhvr>
                                      <p:rCtr x="130" y="-18681"/>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par>
                          <p:cTn id="18" fill="hold">
                            <p:stCondLst>
                              <p:cond delay="500"/>
                            </p:stCondLst>
                            <p:childTnLst>
                              <p:par>
                                <p:cTn id="19" presetID="64" presetClass="path" presetSubtype="0" accel="50000" decel="50000" fill="hold" nodeType="afterEffect">
                                  <p:stCondLst>
                                    <p:cond delay="0"/>
                                  </p:stCondLst>
                                  <p:childTnLst>
                                    <p:animMotion origin="layout" path="M -1.66667E-6 2.59259E-6 L -1.66667E-6 -0.39005 " pathEditMode="relative" rAng="0" ptsTypes="AA">
                                      <p:cBhvr>
                                        <p:cTn id="20" dur="2000" spd="-100000" fill="hold"/>
                                        <p:tgtEl>
                                          <p:spTgt spid="3"/>
                                        </p:tgtEl>
                                        <p:attrNameLst>
                                          <p:attrName>ppt_x</p:attrName>
                                          <p:attrName>ppt_y</p:attrName>
                                        </p:attrNameLst>
                                      </p:cBhvr>
                                      <p:rCtr x="0" y="-19514"/>
                                    </p:animMotion>
                                  </p:childTnLst>
                                </p:cTn>
                              </p:par>
                              <p:par>
                                <p:cTn id="21" presetID="64" presetClass="path" presetSubtype="0" accel="50000" decel="50000" fill="hold" grpId="0" nodeType="withEffect">
                                  <p:stCondLst>
                                    <p:cond delay="0"/>
                                  </p:stCondLst>
                                  <p:childTnLst>
                                    <p:animMotion origin="layout" path="M -3.33333E-6 2.59259E-6 L 0.00209 -0.37014 " pathEditMode="relative" rAng="0" ptsTypes="AA">
                                      <p:cBhvr>
                                        <p:cTn id="22" dur="2000" spd="-100000" fill="hold"/>
                                        <p:tgtEl>
                                          <p:spTgt spid="14"/>
                                        </p:tgtEl>
                                        <p:attrNameLst>
                                          <p:attrName>ppt_x</p:attrName>
                                          <p:attrName>ppt_y</p:attrName>
                                        </p:attrNameLst>
                                      </p:cBhvr>
                                      <p:rCtr x="104" y="-18519"/>
                                    </p:animMotion>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31"/>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32"/>
                                        </p:tgtEl>
                                      </p:cBhvr>
                                    </p:animEffect>
                                    <p:set>
                                      <p:cBhvr>
                                        <p:cTn id="3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4" restart="whenNotActive" fill="hold" evtFilter="cancelBubble" nodeType="interactiveSeq">
                <p:stCondLst>
                  <p:cond evt="onClick" delay="0">
                    <p:tgtEl>
                      <p:spTgt spid="3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35"/>
                                        </p:tgtEl>
                                      </p:cBhvr>
                                    </p:animEffect>
                                    <p:set>
                                      <p:cBhvr>
                                        <p:cTn id="4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14" grpId="0"/>
      <p:bldP spid="14" grpId="1"/>
      <p:bldP spid="32" grpId="0"/>
      <p:bldP spid="32" grpId="1"/>
      <p:bldP spid="35" grpId="0"/>
      <p:bldP spid="3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5463" y="166078"/>
            <a:ext cx="6463629" cy="707886"/>
          </a:xfrm>
          <a:prstGeom prst="rect">
            <a:avLst/>
          </a:prstGeom>
          <a:noFill/>
        </p:spPr>
        <p:txBody>
          <a:bodyPr wrap="none" lIns="91440" tIns="45720" rIns="91440" bIns="45720">
            <a:spAutoFit/>
          </a:bodyPr>
          <a:lstStyle/>
          <a:p>
            <a:pPr algn="ctr"/>
            <a:r>
              <a:rPr lang="fr-FR" sz="4000" b="1" cap="none" spc="0" dirty="0" smtClean="0">
                <a:ln w="0"/>
                <a:solidFill>
                  <a:schemeClr val="tx1"/>
                </a:solidFill>
              </a:rPr>
              <a:t>Colles, Mastics et revêtement</a:t>
            </a:r>
            <a:endParaRPr lang="fr-FR" sz="4000" b="1" cap="none" spc="0" dirty="0">
              <a:ln w="0"/>
              <a:solidFill>
                <a:schemeClr val="tx1"/>
              </a:solidFill>
            </a:endParaRPr>
          </a:p>
        </p:txBody>
      </p:sp>
      <p:sp>
        <p:nvSpPr>
          <p:cNvPr id="5" name="Rectangle 4"/>
          <p:cNvSpPr/>
          <p:nvPr/>
        </p:nvSpPr>
        <p:spPr>
          <a:xfrm>
            <a:off x="1683080" y="1787281"/>
            <a:ext cx="1710314" cy="369332"/>
          </a:xfrm>
          <a:prstGeom prst="rect">
            <a:avLst/>
          </a:prstGeom>
        </p:spPr>
        <p:txBody>
          <a:bodyPr wrap="square">
            <a:spAutoFit/>
          </a:bodyPr>
          <a:lstStyle/>
          <a:p>
            <a:pPr algn="ctr"/>
            <a:r>
              <a:rPr lang="fr-FR" b="1" dirty="0" smtClean="0">
                <a:ln w="0"/>
                <a:latin typeface="AR JULIAN" panose="02000000000000000000" pitchFamily="2" charset="0"/>
              </a:rPr>
              <a:t>Anti-Gravillon</a:t>
            </a:r>
            <a:endParaRPr lang="fr-FR" b="1" dirty="0">
              <a:ln w="0"/>
              <a:latin typeface="AR JULIAN" panose="02000000000000000000" pitchFamily="2" charset="0"/>
            </a:endParaRPr>
          </a:p>
        </p:txBody>
      </p:sp>
      <p:sp>
        <p:nvSpPr>
          <p:cNvPr id="6" name="Rectangle 5"/>
          <p:cNvSpPr/>
          <p:nvPr/>
        </p:nvSpPr>
        <p:spPr>
          <a:xfrm>
            <a:off x="1751786" y="3195312"/>
            <a:ext cx="1537855" cy="369332"/>
          </a:xfrm>
          <a:prstGeom prst="rect">
            <a:avLst/>
          </a:prstGeom>
        </p:spPr>
        <p:txBody>
          <a:bodyPr wrap="square">
            <a:spAutoFit/>
          </a:bodyPr>
          <a:lstStyle/>
          <a:p>
            <a:r>
              <a:rPr lang="fr-FR" b="1" dirty="0" smtClean="0">
                <a:ln w="0"/>
                <a:latin typeface="AR JULIAN" panose="02000000000000000000" pitchFamily="2" charset="0"/>
              </a:rPr>
              <a:t>Corps creux</a:t>
            </a:r>
            <a:endParaRPr lang="fr-FR" b="1" dirty="0">
              <a:ln w="0"/>
              <a:latin typeface="AR JULIAN" panose="02000000000000000000" pitchFamily="2" charset="0"/>
            </a:endParaRPr>
          </a:p>
        </p:txBody>
      </p:sp>
      <p:sp>
        <p:nvSpPr>
          <p:cNvPr id="7" name="Rectangle 6"/>
          <p:cNvSpPr/>
          <p:nvPr/>
        </p:nvSpPr>
        <p:spPr>
          <a:xfrm>
            <a:off x="1683080" y="4776978"/>
            <a:ext cx="986940" cy="369332"/>
          </a:xfrm>
          <a:prstGeom prst="rect">
            <a:avLst/>
          </a:prstGeom>
        </p:spPr>
        <p:txBody>
          <a:bodyPr wrap="square">
            <a:spAutoFit/>
          </a:bodyPr>
          <a:lstStyle/>
          <a:p>
            <a:pPr algn="ctr"/>
            <a:r>
              <a:rPr lang="fr-FR" b="1" dirty="0" smtClean="0">
                <a:ln w="0"/>
                <a:latin typeface="AR JULIAN" panose="02000000000000000000" pitchFamily="2" charset="0"/>
              </a:rPr>
              <a:t>Joints</a:t>
            </a:r>
            <a:endParaRPr lang="fr-FR" b="1" dirty="0">
              <a:ln w="0"/>
              <a:latin typeface="AR JULIAN" panose="02000000000000000000" pitchFamily="2" charset="0"/>
            </a:endParaRPr>
          </a:p>
        </p:txBody>
      </p:sp>
      <p:sp>
        <p:nvSpPr>
          <p:cNvPr id="8" name="Rectangle 7"/>
          <p:cNvSpPr/>
          <p:nvPr/>
        </p:nvSpPr>
        <p:spPr>
          <a:xfrm>
            <a:off x="7940831" y="4738716"/>
            <a:ext cx="1535470" cy="369332"/>
          </a:xfrm>
          <a:prstGeom prst="rect">
            <a:avLst/>
          </a:prstGeom>
        </p:spPr>
        <p:txBody>
          <a:bodyPr wrap="square">
            <a:spAutoFit/>
          </a:bodyPr>
          <a:lstStyle/>
          <a:p>
            <a:pPr algn="ctr"/>
            <a:r>
              <a:rPr lang="fr-FR" b="1" dirty="0" smtClean="0">
                <a:ln w="0"/>
                <a:latin typeface="AR JULIAN" panose="02000000000000000000" pitchFamily="2" charset="0"/>
              </a:rPr>
              <a:t>Insonorisant</a:t>
            </a:r>
            <a:endParaRPr lang="fr-FR" b="1" dirty="0">
              <a:ln w="0"/>
              <a:latin typeface="AR JULIAN" panose="02000000000000000000" pitchFamily="2" charset="0"/>
            </a:endParaRPr>
          </a:p>
        </p:txBody>
      </p:sp>
      <p:sp>
        <p:nvSpPr>
          <p:cNvPr id="10" name="Rectangle 9"/>
          <p:cNvSpPr/>
          <p:nvPr/>
        </p:nvSpPr>
        <p:spPr>
          <a:xfrm>
            <a:off x="7672334" y="1782063"/>
            <a:ext cx="2471808" cy="369332"/>
          </a:xfrm>
          <a:prstGeom prst="rect">
            <a:avLst/>
          </a:prstGeom>
        </p:spPr>
        <p:txBody>
          <a:bodyPr wrap="square">
            <a:spAutoFit/>
          </a:bodyPr>
          <a:lstStyle/>
          <a:p>
            <a:pPr algn="ctr"/>
            <a:r>
              <a:rPr lang="fr-FR" b="1" dirty="0" smtClean="0">
                <a:ln w="0"/>
                <a:latin typeface="AR JULIAN" panose="02000000000000000000" pitchFamily="2" charset="0"/>
              </a:rPr>
              <a:t>Colle à pare brise</a:t>
            </a:r>
            <a:endParaRPr lang="fr-FR" b="1" dirty="0">
              <a:ln w="0"/>
              <a:latin typeface="AR JULIAN" panose="02000000000000000000" pitchFamily="2"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7500" y="4305740"/>
            <a:ext cx="1664562" cy="84057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097" r="4844"/>
          <a:stretch/>
        </p:blipFill>
        <p:spPr bwMode="auto">
          <a:xfrm>
            <a:off x="690563" y="4241712"/>
            <a:ext cx="992517" cy="1439863"/>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563" y="2840934"/>
            <a:ext cx="996950" cy="1084262"/>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613" y="1484080"/>
            <a:ext cx="977900" cy="97155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5127" name="Picture 7" descr="FullSizeRend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9712" y="1484080"/>
            <a:ext cx="1100138" cy="129540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1" name="ZoneTexte 10"/>
          <p:cNvSpPr txBox="1"/>
          <p:nvPr/>
        </p:nvSpPr>
        <p:spPr>
          <a:xfrm>
            <a:off x="1813493" y="2097825"/>
            <a:ext cx="3016363" cy="1015663"/>
          </a:xfrm>
          <a:prstGeom prst="rect">
            <a:avLst/>
          </a:prstGeom>
          <a:noFill/>
        </p:spPr>
        <p:txBody>
          <a:bodyPr wrap="square" rtlCol="0">
            <a:spAutoFit/>
          </a:bodyPr>
          <a:lstStyle/>
          <a:p>
            <a:r>
              <a:rPr lang="fr-FR" sz="1500" dirty="0" smtClean="0"/>
              <a:t>Protection à base de caoutchouc et résine contre les impacts, la rouille et le sel. Disponible en Noir, blanc, gris 440131 440220 440134</a:t>
            </a:r>
            <a:endParaRPr lang="fr-FR" sz="1500" dirty="0"/>
          </a:p>
        </p:txBody>
      </p:sp>
      <p:sp>
        <p:nvSpPr>
          <p:cNvPr id="12" name="ZoneTexte 11"/>
          <p:cNvSpPr txBox="1"/>
          <p:nvPr/>
        </p:nvSpPr>
        <p:spPr>
          <a:xfrm>
            <a:off x="1813493" y="3492221"/>
            <a:ext cx="3117963" cy="1246495"/>
          </a:xfrm>
          <a:prstGeom prst="rect">
            <a:avLst/>
          </a:prstGeom>
          <a:noFill/>
        </p:spPr>
        <p:txBody>
          <a:bodyPr wrap="square" rtlCol="0">
            <a:spAutoFit/>
          </a:bodyPr>
          <a:lstStyle/>
          <a:p>
            <a:r>
              <a:rPr lang="fr-FR" sz="1500" dirty="0" smtClean="0"/>
              <a:t>Protection antirouille de haute qualité à base de cire/résine, pour le traitement des corps creux de carrosserie. </a:t>
            </a:r>
          </a:p>
          <a:p>
            <a:r>
              <a:rPr lang="fr-FR" sz="1500" dirty="0" smtClean="0"/>
              <a:t>Disponible en blanc 1L  440219</a:t>
            </a:r>
            <a:endParaRPr lang="fr-FR" sz="1500" dirty="0"/>
          </a:p>
        </p:txBody>
      </p:sp>
      <p:sp>
        <p:nvSpPr>
          <p:cNvPr id="14" name="Text Box 10"/>
          <p:cNvSpPr txBox="1">
            <a:spLocks noChangeArrowheads="1"/>
          </p:cNvSpPr>
          <p:nvPr/>
        </p:nvSpPr>
        <p:spPr bwMode="auto">
          <a:xfrm>
            <a:off x="1813493" y="5076012"/>
            <a:ext cx="3295536" cy="16314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500" b="0" i="0" u="none" strike="noStrike" cap="none" normalizeH="0" baseline="0" dirty="0" smtClean="0">
                <a:ln>
                  <a:noFill/>
                </a:ln>
                <a:solidFill>
                  <a:srgbClr val="000000"/>
                </a:solidFill>
                <a:effectLst/>
                <a:latin typeface="Calibri" panose="020F0502020204030204" pitchFamily="34" charset="0"/>
              </a:rPr>
              <a:t>Les joints ont une excellente adhérence , et une bonne résistance aux variations climatiques. Ils résistent à l’eau, à l’huile et aux carburants. Peuvent être peint.</a:t>
            </a:r>
          </a:p>
          <a:p>
            <a:pPr marL="0" marR="0" lvl="0" indent="0" algn="l" defTabSz="914400" rtl="0" eaLnBrk="0" fontAlgn="base" latinLnBrk="0" hangingPunct="0">
              <a:lnSpc>
                <a:spcPct val="100000"/>
              </a:lnSpc>
              <a:spcBef>
                <a:spcPct val="0"/>
              </a:spcBef>
              <a:spcAft>
                <a:spcPct val="0"/>
              </a:spcAft>
              <a:buClrTx/>
              <a:buSzTx/>
              <a:buFontTx/>
              <a:buNone/>
              <a:tabLst/>
            </a:pPr>
            <a:r>
              <a:rPr lang="fr-FR" sz="1500" dirty="0" smtClean="0">
                <a:solidFill>
                  <a:srgbClr val="000000"/>
                </a:solidFill>
                <a:latin typeface="Calibri" panose="020F0502020204030204" pitchFamily="34" charset="0"/>
              </a:rPr>
              <a:t>Disponible en blanc, gris et noir en boite de 310ml 1386 1383 400026</a:t>
            </a: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
        <p:nvSpPr>
          <p:cNvPr id="16" name="Text Box 11"/>
          <p:cNvSpPr txBox="1">
            <a:spLocks noChangeArrowheads="1"/>
          </p:cNvSpPr>
          <p:nvPr/>
        </p:nvSpPr>
        <p:spPr bwMode="auto">
          <a:xfrm>
            <a:off x="7940831" y="2091897"/>
            <a:ext cx="3265488" cy="2172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500" b="0" i="0" u="none" strike="noStrike" cap="none" normalizeH="0" baseline="0" dirty="0" smtClean="0">
                <a:ln>
                  <a:noFill/>
                </a:ln>
                <a:solidFill>
                  <a:srgbClr val="000000"/>
                </a:solidFill>
                <a:effectLst/>
                <a:latin typeface="Calibri" panose="020F0502020204030204" pitchFamily="34" charset="0"/>
              </a:rPr>
              <a:t>Mastic néoprène de couleur gris  pour étanchéifier toutes les soudures de carrosseries. Résiste aux huiles et hydrocarbures et reste souple.</a:t>
            </a:r>
          </a:p>
          <a:p>
            <a:pPr marL="0" marR="0" lvl="0" indent="0" algn="l" defTabSz="914400" rtl="0" eaLnBrk="0" fontAlgn="base" latinLnBrk="0" hangingPunct="0">
              <a:lnSpc>
                <a:spcPct val="100000"/>
              </a:lnSpc>
              <a:spcBef>
                <a:spcPct val="0"/>
              </a:spcBef>
              <a:spcAft>
                <a:spcPct val="0"/>
              </a:spcAft>
              <a:buClrTx/>
              <a:buSzTx/>
              <a:buFontTx/>
              <a:buNone/>
              <a:tabLst/>
            </a:pPr>
            <a:r>
              <a:rPr lang="fr-FR" sz="1500" dirty="0" smtClean="0">
                <a:solidFill>
                  <a:srgbClr val="000000"/>
                </a:solidFill>
                <a:latin typeface="Calibri" panose="020F0502020204030204" pitchFamily="34" charset="0"/>
              </a:rPr>
              <a:t>-Colle à pare brise en boudin de 400ml et en cartouche de 300ml</a:t>
            </a:r>
          </a:p>
          <a:p>
            <a:pPr marL="0" marR="0" lvl="0" indent="0" algn="l" defTabSz="914400" rtl="0" eaLnBrk="0" fontAlgn="base" latinLnBrk="0" hangingPunct="0">
              <a:lnSpc>
                <a:spcPct val="100000"/>
              </a:lnSpc>
              <a:spcBef>
                <a:spcPct val="0"/>
              </a:spcBef>
              <a:spcAft>
                <a:spcPct val="0"/>
              </a:spcAft>
              <a:buClrTx/>
              <a:buSzTx/>
              <a:buFontTx/>
              <a:buNone/>
              <a:tabLst/>
            </a:pPr>
            <a:r>
              <a:rPr lang="fr-FR" sz="1500" dirty="0" smtClean="0">
                <a:solidFill>
                  <a:srgbClr val="000000"/>
                </a:solidFill>
                <a:latin typeface="Calibri" panose="020F0502020204030204" pitchFamily="34" charset="0"/>
              </a:rPr>
              <a:t>-kit colle à pare brise en cartouche de 300ml+primaire</a:t>
            </a:r>
          </a:p>
          <a:p>
            <a:pPr marL="0" marR="0" lvl="0" indent="0" algn="l" defTabSz="914400" rtl="0" eaLnBrk="0" fontAlgn="base" latinLnBrk="0" hangingPunct="0">
              <a:lnSpc>
                <a:spcPct val="100000"/>
              </a:lnSpc>
              <a:spcBef>
                <a:spcPct val="0"/>
              </a:spcBef>
              <a:spcAft>
                <a:spcPct val="0"/>
              </a:spcAft>
              <a:buClrTx/>
              <a:buSzTx/>
              <a:buFontTx/>
              <a:buNone/>
              <a:tabLst/>
            </a:pPr>
            <a:r>
              <a:rPr lang="fr-FR" sz="1500" dirty="0" smtClean="0">
                <a:solidFill>
                  <a:srgbClr val="000000"/>
                </a:solidFill>
                <a:latin typeface="Calibri" panose="020F0502020204030204" pitchFamily="34" charset="0"/>
              </a:rPr>
              <a:t>-mastic à la brosse couleur gris en 1kg.</a:t>
            </a:r>
          </a:p>
          <a:p>
            <a:pPr marL="0" marR="0" lvl="0" indent="0" algn="l" defTabSz="914400" rtl="0" eaLnBrk="0" fontAlgn="base" latinLnBrk="0" hangingPunct="0">
              <a:lnSpc>
                <a:spcPct val="100000"/>
              </a:lnSpc>
              <a:spcBef>
                <a:spcPct val="0"/>
              </a:spcBef>
              <a:spcAft>
                <a:spcPct val="0"/>
              </a:spcAft>
              <a:buClrTx/>
              <a:buSzTx/>
              <a:buFontTx/>
              <a:buNone/>
              <a:tabLst/>
            </a:pPr>
            <a:r>
              <a:rPr lang="fr-FR" sz="1500" dirty="0" smtClean="0">
                <a:solidFill>
                  <a:srgbClr val="000000"/>
                </a:solidFill>
                <a:latin typeface="Calibri" panose="020F0502020204030204" pitchFamily="34" charset="0"/>
              </a:rPr>
              <a:t>256810000</a:t>
            </a:r>
          </a:p>
        </p:txBody>
      </p:sp>
      <p:sp>
        <p:nvSpPr>
          <p:cNvPr id="17" name="Text Box 12"/>
          <p:cNvSpPr txBox="1">
            <a:spLocks noChangeArrowheads="1"/>
          </p:cNvSpPr>
          <p:nvPr/>
        </p:nvSpPr>
        <p:spPr bwMode="auto">
          <a:xfrm>
            <a:off x="7940831" y="5076012"/>
            <a:ext cx="2307045" cy="1138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500" b="0" i="0" u="none" strike="noStrike" cap="none" normalizeH="0" baseline="0" dirty="0" smtClean="0">
                <a:ln>
                  <a:noFill/>
                </a:ln>
                <a:solidFill>
                  <a:srgbClr val="000000"/>
                </a:solidFill>
                <a:effectLst/>
                <a:latin typeface="Calibri" panose="020F0502020204030204" pitchFamily="34" charset="0"/>
              </a:rPr>
              <a:t>Plaques </a:t>
            </a:r>
            <a:r>
              <a:rPr kumimoji="0" lang="fr-FR" sz="1500" b="0" i="0" u="none" strike="noStrike" cap="none" normalizeH="0" baseline="0" dirty="0" err="1" smtClean="0">
                <a:ln>
                  <a:noFill/>
                </a:ln>
                <a:solidFill>
                  <a:srgbClr val="000000"/>
                </a:solidFill>
                <a:effectLst/>
                <a:latin typeface="Calibri" panose="020F0502020204030204" pitchFamily="34" charset="0"/>
              </a:rPr>
              <a:t>insonorisantes</a:t>
            </a:r>
            <a:r>
              <a:rPr kumimoji="0" lang="fr-FR" sz="1500" b="0" i="0" u="none" strike="noStrike" cap="none" normalizeH="0" baseline="0" dirty="0" smtClean="0">
                <a:ln>
                  <a:noFill/>
                </a:ln>
                <a:solidFill>
                  <a:srgbClr val="000000"/>
                </a:solidFill>
                <a:effectLst/>
                <a:latin typeface="Calibri" panose="020F0502020204030204" pitchFamily="34" charset="0"/>
              </a:rPr>
              <a:t> autocollantes : pour être appliquées à l’intérieur des portes, fond de coffre</a:t>
            </a:r>
            <a:r>
              <a:rPr kumimoji="0" lang="fr-FR" sz="1500" b="0" i="0" u="none" strike="noStrike" cap="none" normalizeH="0" baseline="0" dirty="0" smtClean="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500" b="0" i="0" u="none" strike="noStrike" cap="none" normalizeH="0" baseline="0" dirty="0" smtClean="0">
                <a:ln>
                  <a:noFill/>
                </a:ln>
                <a:solidFill>
                  <a:srgbClr val="000000"/>
                </a:solidFill>
                <a:effectLst/>
                <a:latin typeface="Calibri" panose="020F0502020204030204" pitchFamily="34" charset="0"/>
              </a:rPr>
              <a:t> </a:t>
            </a:r>
            <a:r>
              <a:rPr kumimoji="0" lang="fr-FR" sz="1500" b="0" i="0" u="none" strike="noStrike" cap="none" normalizeH="0" baseline="0" dirty="0" smtClean="0">
                <a:ln>
                  <a:noFill/>
                </a:ln>
                <a:solidFill>
                  <a:srgbClr val="000000"/>
                </a:solidFill>
                <a:effectLst/>
                <a:latin typeface="Calibri" panose="020F0502020204030204" pitchFamily="34" charset="0"/>
              </a:rPr>
              <a:t>Evite la transmission des vibrations.</a:t>
            </a:r>
            <a:r>
              <a:rPr kumimoji="0" lang="fr-FR" sz="1500" b="0" i="0" u="none" strike="noStrike" cap="none" normalizeH="0" dirty="0" smtClean="0">
                <a:ln>
                  <a:noFill/>
                </a:ln>
                <a:solidFill>
                  <a:srgbClr val="000000"/>
                </a:solidFill>
                <a:effectLst/>
                <a:latin typeface="Calibri" panose="020F0502020204030204" pitchFamily="34" charset="0"/>
              </a:rPr>
              <a:t> Disponible en noir de 1L </a:t>
            </a:r>
            <a:r>
              <a:rPr lang="fr-FR" sz="1500" dirty="0" smtClean="0">
                <a:solidFill>
                  <a:srgbClr val="000000"/>
                </a:solidFill>
                <a:latin typeface="Calibri" panose="020F0502020204030204" pitchFamily="34" charset="0"/>
              </a:rPr>
              <a:t>SDP4</a:t>
            </a: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
        <p:nvSpPr>
          <p:cNvPr id="31" name="Chevron 30">
            <a:hlinkClick r:id="" action="ppaction://hlinkshowjump?jump=nextslide"/>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3" name="Rectangle 32"/>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35" name="Chevron 34">
            <a:hlinkClick r:id="" action="ppaction://hlinkshowjump?jump=previousslide" highlightClick="1"/>
          </p:cNvPr>
          <p:cNvSpPr/>
          <p:nvPr/>
        </p:nvSpPr>
        <p:spPr>
          <a:xfrm flipH="1">
            <a:off x="10247876" y="5809983"/>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6" name="Rectangle 35"/>
          <p:cNvSpPr/>
          <p:nvPr/>
        </p:nvSpPr>
        <p:spPr>
          <a:xfrm>
            <a:off x="9741366" y="6444573"/>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5" name="Rectangle à coins arrondis 24">
            <a:hlinkClick r:id="rId7"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26" name="Flèche courbée vers le bas 25">
            <a:hlinkClick r:id="rId8" action="ppaction://hlinksldjump" highlightClick="1"/>
          </p:cNvPr>
          <p:cNvSpPr/>
          <p:nvPr/>
        </p:nvSpPr>
        <p:spPr>
          <a:xfrm rot="5400000">
            <a:off x="362622"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41717551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11" grpId="0"/>
      <p:bldP spid="11" grpId="1"/>
      <p:bldP spid="12" grpId="0"/>
      <p:bldP spid="12" grpId="1"/>
      <p:bldP spid="14" grpId="0"/>
      <p:bldP spid="14" grpId="1"/>
      <p:bldP spid="16" grpId="0"/>
      <p:bldP spid="16" grpId="1"/>
      <p:bldP spid="17" grpId="0"/>
      <p:bldP spid="1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hevron 5">
            <a:hlinkClick r:id="" action="ppaction://hlinkshowjump?jump=previousslide" highlightClick="1"/>
          </p:cNvPr>
          <p:cNvSpPr/>
          <p:nvPr/>
        </p:nvSpPr>
        <p:spPr>
          <a:xfrm flipH="1">
            <a:off x="9819928" y="5765801"/>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Rectangle 6"/>
          <p:cNvSpPr/>
          <p:nvPr/>
        </p:nvSpPr>
        <p:spPr>
          <a:xfrm>
            <a:off x="9301961" y="6396336"/>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8" name="Rectangle 7"/>
          <p:cNvSpPr/>
          <p:nvPr/>
        </p:nvSpPr>
        <p:spPr>
          <a:xfrm>
            <a:off x="115463" y="166078"/>
            <a:ext cx="6463629" cy="707886"/>
          </a:xfrm>
          <a:prstGeom prst="rect">
            <a:avLst/>
          </a:prstGeom>
          <a:noFill/>
        </p:spPr>
        <p:txBody>
          <a:bodyPr wrap="none" lIns="91440" tIns="45720" rIns="91440" bIns="45720">
            <a:spAutoFit/>
          </a:bodyPr>
          <a:lstStyle/>
          <a:p>
            <a:pPr algn="ctr"/>
            <a:r>
              <a:rPr lang="fr-FR" sz="4000" b="1" cap="none" spc="0" dirty="0" smtClean="0">
                <a:ln w="0"/>
                <a:solidFill>
                  <a:schemeClr val="tx1"/>
                </a:solidFill>
              </a:rPr>
              <a:t>Colles, Mastics et revêtement</a:t>
            </a:r>
            <a:endParaRPr lang="fr-FR" sz="4000" b="1" cap="none" spc="0" dirty="0">
              <a:ln w="0"/>
              <a:solidFill>
                <a:schemeClr val="tx1"/>
              </a:solidFill>
            </a:endParaRPr>
          </a:p>
        </p:txBody>
      </p:sp>
      <p:pic>
        <p:nvPicPr>
          <p:cNvPr id="6146" name="Picture 2" descr="apareil photo 09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207" y="1123434"/>
            <a:ext cx="1564368" cy="1174196"/>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0" name="Text Box 3"/>
          <p:cNvSpPr txBox="1">
            <a:spLocks noChangeArrowheads="1"/>
          </p:cNvSpPr>
          <p:nvPr/>
        </p:nvSpPr>
        <p:spPr bwMode="auto">
          <a:xfrm>
            <a:off x="2104213" y="1927553"/>
            <a:ext cx="4373923" cy="1639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500" b="0" i="0" u="none" strike="noStrike" cap="none" normalizeH="0" baseline="0" dirty="0" smtClean="0">
                <a:ln>
                  <a:noFill/>
                </a:ln>
                <a:solidFill>
                  <a:srgbClr val="000000"/>
                </a:solidFill>
                <a:effectLst/>
                <a:latin typeface="Calibri" panose="020F0502020204030204" pitchFamily="34" charset="0"/>
              </a:rPr>
              <a:t>Colle </a:t>
            </a:r>
            <a:r>
              <a:rPr kumimoji="0" lang="fr-FR" sz="1500" b="0" i="0" u="none" strike="noStrike" cap="none" normalizeH="0" baseline="0" dirty="0" err="1" smtClean="0">
                <a:ln>
                  <a:noFill/>
                </a:ln>
                <a:solidFill>
                  <a:srgbClr val="000000"/>
                </a:solidFill>
                <a:effectLst/>
                <a:latin typeface="Calibri" panose="020F0502020204030204" pitchFamily="34" charset="0"/>
              </a:rPr>
              <a:t>Kemtex</a:t>
            </a:r>
            <a:r>
              <a:rPr kumimoji="0" lang="fr-FR" sz="1500" b="0" i="0" u="none" strike="noStrike" cap="none" normalizeH="0" baseline="0" dirty="0" smtClean="0">
                <a:ln>
                  <a:noFill/>
                </a:ln>
                <a:solidFill>
                  <a:srgbClr val="000000"/>
                </a:solidFill>
                <a:effectLst/>
                <a:latin typeface="Calibri" panose="020F0502020204030204" pitchFamily="34" charset="0"/>
              </a:rPr>
              <a:t> permettant la réparation de matières plastique et polyester </a:t>
            </a:r>
          </a:p>
          <a:p>
            <a:pPr marL="0" marR="0" lvl="0" indent="0" algn="l" defTabSz="914400" rtl="0" eaLnBrk="0" fontAlgn="base" latinLnBrk="0" hangingPunct="0">
              <a:lnSpc>
                <a:spcPct val="100000"/>
              </a:lnSpc>
              <a:spcBef>
                <a:spcPct val="0"/>
              </a:spcBef>
              <a:spcAft>
                <a:spcPct val="0"/>
              </a:spcAft>
              <a:buClrTx/>
              <a:buSzTx/>
              <a:buFontTx/>
              <a:buNone/>
              <a:tabLst/>
            </a:pPr>
            <a:r>
              <a:rPr lang="fr-FR" sz="1500" dirty="0" smtClean="0">
                <a:solidFill>
                  <a:srgbClr val="000000"/>
                </a:solidFill>
                <a:latin typeface="Calibri" panose="020F0502020204030204" pitchFamily="34" charset="0"/>
              </a:rPr>
              <a:t>-colle réparation plastique en 500ml 90672240</a:t>
            </a:r>
          </a:p>
          <a:p>
            <a:pPr marL="0" marR="0" lvl="0" indent="0" algn="l" defTabSz="914400" rtl="0" eaLnBrk="0" fontAlgn="base" latinLnBrk="0" hangingPunct="0">
              <a:lnSpc>
                <a:spcPct val="100000"/>
              </a:lnSpc>
              <a:spcBef>
                <a:spcPct val="0"/>
              </a:spcBef>
              <a:spcAft>
                <a:spcPct val="0"/>
              </a:spcAft>
              <a:buClrTx/>
              <a:buSzTx/>
              <a:buFontTx/>
              <a:buNone/>
              <a:tabLst/>
            </a:pPr>
            <a:r>
              <a:rPr lang="fr-FR" sz="1500" dirty="0" smtClean="0">
                <a:solidFill>
                  <a:srgbClr val="000000"/>
                </a:solidFill>
                <a:latin typeface="Calibri" panose="020F0502020204030204" pitchFamily="34" charset="0"/>
              </a:rPr>
              <a:t>-buse à mélanger 12 pièces 1322303001</a:t>
            </a:r>
          </a:p>
          <a:p>
            <a:pPr marL="0" marR="0" lvl="0" indent="0" algn="l" defTabSz="914400" rtl="0" eaLnBrk="0" fontAlgn="base" latinLnBrk="0" hangingPunct="0">
              <a:lnSpc>
                <a:spcPct val="100000"/>
              </a:lnSpc>
              <a:spcBef>
                <a:spcPct val="0"/>
              </a:spcBef>
              <a:spcAft>
                <a:spcPct val="0"/>
              </a:spcAft>
              <a:buClrTx/>
              <a:buSzTx/>
              <a:buFontTx/>
              <a:buNone/>
              <a:tabLst/>
            </a:pPr>
            <a:r>
              <a:rPr lang="fr-FR" sz="1500" dirty="0" smtClean="0">
                <a:solidFill>
                  <a:srgbClr val="000000"/>
                </a:solidFill>
                <a:latin typeface="Calibri" panose="020F0502020204030204" pitchFamily="34" charset="0"/>
              </a:rPr>
              <a:t>-tapis renforcer 10 pièces 1322301100</a:t>
            </a:r>
          </a:p>
          <a:p>
            <a:pPr marL="0" marR="0" lvl="0" indent="0" algn="l" defTabSz="914400" rtl="0" eaLnBrk="0" fontAlgn="base" latinLnBrk="0" hangingPunct="0">
              <a:lnSpc>
                <a:spcPct val="100000"/>
              </a:lnSpc>
              <a:spcBef>
                <a:spcPct val="0"/>
              </a:spcBef>
              <a:spcAft>
                <a:spcPct val="0"/>
              </a:spcAft>
              <a:buClrTx/>
              <a:buSzTx/>
              <a:buFontTx/>
              <a:buNone/>
              <a:tabLst/>
            </a:pPr>
            <a:r>
              <a:rPr lang="fr-FR" sz="1500" dirty="0" smtClean="0">
                <a:solidFill>
                  <a:srgbClr val="000000"/>
                </a:solidFill>
                <a:latin typeface="Calibri" panose="020F0502020204030204" pitchFamily="34" charset="0"/>
              </a:rPr>
              <a:t>-pistolet pour colle plastique 1 pièce 16606100</a:t>
            </a:r>
          </a:p>
          <a:p>
            <a:pPr marL="0" marR="0" lvl="0" indent="0" algn="l" defTabSz="914400" rtl="0" eaLnBrk="0" fontAlgn="base" latinLnBrk="0" hangingPunct="0">
              <a:lnSpc>
                <a:spcPct val="100000"/>
              </a:lnSpc>
              <a:spcBef>
                <a:spcPct val="0"/>
              </a:spcBef>
              <a:spcAft>
                <a:spcPct val="0"/>
              </a:spcAft>
              <a:buClrTx/>
              <a:buSzTx/>
              <a:buFontTx/>
              <a:buNone/>
              <a:tabLst/>
            </a:pPr>
            <a:endParaRPr lang="fr-FR" sz="1500" dirty="0" smtClean="0">
              <a:solidFill>
                <a:srgbClr val="000000"/>
              </a:solidFill>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207" y="3307464"/>
            <a:ext cx="1564368" cy="1174196"/>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1" name="Text Box 5"/>
          <p:cNvSpPr txBox="1">
            <a:spLocks noChangeArrowheads="1"/>
          </p:cNvSpPr>
          <p:nvPr/>
        </p:nvSpPr>
        <p:spPr bwMode="auto">
          <a:xfrm>
            <a:off x="2140348" y="3972667"/>
            <a:ext cx="4126437" cy="2677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500" b="0" i="0" u="none" strike="noStrike" cap="none" normalizeH="0" baseline="0" dirty="0" smtClean="0">
                <a:ln>
                  <a:noFill/>
                </a:ln>
                <a:solidFill>
                  <a:srgbClr val="000000"/>
                </a:solidFill>
                <a:effectLst/>
              </a:rPr>
              <a:t>Colle a base d’époxy pour coller des panneaux en métal de mêmes ou différentes sortes , l’alternative pour la soudure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500" b="0" i="0" u="none" strike="noStrike" cap="none" normalizeH="0" baseline="0" dirty="0" smtClean="0">
                <a:ln>
                  <a:noFill/>
                </a:ln>
                <a:solidFill>
                  <a:srgbClr val="000000"/>
                </a:solidFill>
                <a:effectLst/>
              </a:rPr>
              <a:t>Remplacement pavillon , panneau porte , aile arrière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500" b="0" i="0" u="none" strike="noStrike" cap="none" normalizeH="0" baseline="0" dirty="0" smtClean="0">
                <a:ln>
                  <a:noFill/>
                </a:ln>
                <a:solidFill>
                  <a:srgbClr val="000000"/>
                </a:solidFill>
                <a:effectLst/>
              </a:rPr>
              <a:t>Idéal pour coller tout acier et aluminium.</a:t>
            </a:r>
          </a:p>
          <a:p>
            <a:pPr marL="0" marR="0" lvl="0" indent="0" algn="l" defTabSz="914400" rtl="0" eaLnBrk="0" fontAlgn="base" latinLnBrk="0" hangingPunct="0">
              <a:lnSpc>
                <a:spcPct val="100000"/>
              </a:lnSpc>
              <a:spcBef>
                <a:spcPct val="0"/>
              </a:spcBef>
              <a:spcAft>
                <a:spcPct val="0"/>
              </a:spcAft>
              <a:buClrTx/>
              <a:buSzTx/>
              <a:buFontTx/>
              <a:buNone/>
              <a:tabLst/>
            </a:pPr>
            <a:r>
              <a:rPr lang="fr-FR" sz="1500" dirty="0" smtClean="0">
                <a:solidFill>
                  <a:srgbClr val="000000"/>
                </a:solidFill>
              </a:rPr>
              <a:t>Disponible: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500" b="0" i="0" u="none" strike="noStrike" cap="none" normalizeH="0" baseline="0" dirty="0" smtClean="0">
                <a:ln>
                  <a:noFill/>
                </a:ln>
                <a:solidFill>
                  <a:schemeClr val="tx1"/>
                </a:solidFill>
                <a:effectLst/>
              </a:rPr>
              <a:t>-Colle</a:t>
            </a:r>
            <a:r>
              <a:rPr kumimoji="0" lang="fr-FR" sz="1500" b="0" i="0" u="none" strike="noStrike" cap="none" normalizeH="0" dirty="0" smtClean="0">
                <a:ln>
                  <a:noFill/>
                </a:ln>
                <a:solidFill>
                  <a:schemeClr val="tx1"/>
                </a:solidFill>
                <a:effectLst/>
              </a:rPr>
              <a:t> </a:t>
            </a:r>
            <a:r>
              <a:rPr kumimoji="0" lang="fr-FR" sz="1500" b="0" i="0" u="none" strike="noStrike" cap="none" normalizeH="0" dirty="0" smtClean="0">
                <a:ln>
                  <a:noFill/>
                </a:ln>
                <a:solidFill>
                  <a:schemeClr val="tx1"/>
                </a:solidFill>
                <a:effectLst/>
              </a:rPr>
              <a:t>réparation métal </a:t>
            </a:r>
            <a:r>
              <a:rPr kumimoji="0" lang="fr-FR" sz="1500" b="0" i="0" u="none" strike="noStrike" cap="none" normalizeH="0" dirty="0" smtClean="0">
                <a:ln>
                  <a:noFill/>
                </a:ln>
                <a:solidFill>
                  <a:schemeClr val="tx1"/>
                </a:solidFill>
                <a:effectLst/>
              </a:rPr>
              <a:t>220ml 1322304102</a:t>
            </a:r>
          </a:p>
          <a:p>
            <a:pPr marL="0" marR="0" lvl="0" indent="0" algn="l" defTabSz="914400" rtl="0" eaLnBrk="0" fontAlgn="base" latinLnBrk="0" hangingPunct="0">
              <a:lnSpc>
                <a:spcPct val="100000"/>
              </a:lnSpc>
              <a:spcBef>
                <a:spcPct val="0"/>
              </a:spcBef>
              <a:spcAft>
                <a:spcPct val="0"/>
              </a:spcAft>
              <a:buClrTx/>
              <a:buSzTx/>
              <a:buFontTx/>
              <a:buNone/>
              <a:tabLst/>
            </a:pPr>
            <a:r>
              <a:rPr lang="fr-FR" sz="1500" baseline="0" dirty="0" smtClean="0"/>
              <a:t>-buse</a:t>
            </a:r>
            <a:r>
              <a:rPr lang="fr-FR" sz="1500" dirty="0" smtClean="0"/>
              <a:t> à mélanger 10 pièces 1322308101</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500" b="0" i="0" u="none" strike="noStrike" cap="none" normalizeH="0" baseline="0" dirty="0" smtClean="0">
                <a:ln>
                  <a:noFill/>
                </a:ln>
                <a:solidFill>
                  <a:schemeClr val="tx1"/>
                </a:solidFill>
                <a:effectLst/>
              </a:rPr>
              <a:t>-pistolet</a:t>
            </a:r>
            <a:r>
              <a:rPr kumimoji="0" lang="fr-FR" sz="1500" b="0" i="0" u="none" strike="noStrike" cap="none" normalizeH="0" dirty="0" smtClean="0">
                <a:ln>
                  <a:noFill/>
                </a:ln>
                <a:solidFill>
                  <a:schemeClr val="tx1"/>
                </a:solidFill>
                <a:effectLst/>
              </a:rPr>
              <a:t> pour colle métal 16606101200</a:t>
            </a:r>
            <a:endParaRPr kumimoji="0" lang="fr-FR" sz="1500" b="0" i="0" u="none" strike="noStrike" cap="none" normalizeH="0" baseline="0" dirty="0" smtClean="0">
              <a:ln>
                <a:noFill/>
              </a:ln>
              <a:solidFill>
                <a:schemeClr val="tx1"/>
              </a:solidFill>
              <a:effectLst/>
            </a:endParaRPr>
          </a:p>
        </p:txBody>
      </p:sp>
      <p:sp>
        <p:nvSpPr>
          <p:cNvPr id="14" name="Rectangle 13"/>
          <p:cNvSpPr/>
          <p:nvPr/>
        </p:nvSpPr>
        <p:spPr>
          <a:xfrm>
            <a:off x="8204323" y="3363593"/>
            <a:ext cx="2562590" cy="369332"/>
          </a:xfrm>
          <a:prstGeom prst="rect">
            <a:avLst/>
          </a:prstGeom>
        </p:spPr>
        <p:txBody>
          <a:bodyPr wrap="square">
            <a:spAutoFit/>
          </a:bodyPr>
          <a:lstStyle/>
          <a:p>
            <a:pPr algn="ctr"/>
            <a:r>
              <a:rPr lang="fr-FR" b="1" dirty="0" smtClean="0">
                <a:ln w="0"/>
                <a:latin typeface="AR JULIAN" panose="02000000000000000000" pitchFamily="2" charset="0"/>
              </a:rPr>
              <a:t>Pistolet anti-gravillon</a:t>
            </a:r>
            <a:endParaRPr lang="fr-FR" b="1" dirty="0">
              <a:ln w="0"/>
              <a:latin typeface="AR JULIAN" panose="02000000000000000000" pitchFamily="2" charset="0"/>
            </a:endParaRPr>
          </a:p>
        </p:txBody>
      </p:sp>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0353" y="2606972"/>
            <a:ext cx="1766383" cy="1882574"/>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3" name="Text Box 7"/>
          <p:cNvSpPr txBox="1">
            <a:spLocks noChangeArrowheads="1"/>
          </p:cNvSpPr>
          <p:nvPr/>
        </p:nvSpPr>
        <p:spPr bwMode="auto">
          <a:xfrm>
            <a:off x="8277891" y="3732925"/>
            <a:ext cx="3371850" cy="1238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500" b="0" i="0" u="none" strike="noStrike" cap="none" normalizeH="0" baseline="0" dirty="0" smtClean="0">
                <a:ln>
                  <a:noFill/>
                </a:ln>
                <a:solidFill>
                  <a:srgbClr val="000000"/>
                </a:solidFill>
                <a:effectLst/>
                <a:latin typeface="Calibri" panose="020F0502020204030204" pitchFamily="34" charset="0"/>
              </a:rPr>
              <a:t>Pistolet d’application pour anti-gravillons, livré avec 2 buses, 2 tubes plongeurs        jetables et un flexible pour corps creux. Vendu par set</a:t>
            </a:r>
          </a:p>
          <a:p>
            <a:pPr marL="0" marR="0" lvl="0" indent="0" algn="l" defTabSz="914400" rtl="0" eaLnBrk="0" fontAlgn="base" latinLnBrk="0" hangingPunct="0">
              <a:lnSpc>
                <a:spcPct val="100000"/>
              </a:lnSpc>
              <a:spcBef>
                <a:spcPct val="0"/>
              </a:spcBef>
              <a:spcAft>
                <a:spcPct val="0"/>
              </a:spcAft>
              <a:buClrTx/>
              <a:buSzTx/>
              <a:buFontTx/>
              <a:buNone/>
              <a:tabLst/>
            </a:pPr>
            <a:r>
              <a:rPr lang="fr-FR" sz="1500" dirty="0" smtClean="0">
                <a:solidFill>
                  <a:srgbClr val="000000"/>
                </a:solidFill>
                <a:latin typeface="Calibri" panose="020F0502020204030204" pitchFamily="34" charset="0"/>
              </a:rPr>
              <a:t>Disponible en buses jetables et réglable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500" b="0" i="0" u="none" strike="noStrike" cap="none" normalizeH="0" baseline="0" dirty="0" smtClean="0">
                <a:ln>
                  <a:noFill/>
                </a:ln>
                <a:solidFill>
                  <a:srgbClr val="000000"/>
                </a:solidFill>
                <a:effectLst/>
                <a:latin typeface="Calibri" panose="020F0502020204030204" pitchFamily="34" charset="0"/>
              </a:rPr>
              <a:t>90672682 90672674</a:t>
            </a: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
        <p:nvSpPr>
          <p:cNvPr id="3" name="ZoneTexte 2"/>
          <p:cNvSpPr txBox="1"/>
          <p:nvPr/>
        </p:nvSpPr>
        <p:spPr>
          <a:xfrm>
            <a:off x="8277891" y="1802866"/>
            <a:ext cx="3681846" cy="784830"/>
          </a:xfrm>
          <a:prstGeom prst="rect">
            <a:avLst/>
          </a:prstGeom>
          <a:noFill/>
        </p:spPr>
        <p:txBody>
          <a:bodyPr wrap="square" rtlCol="0">
            <a:spAutoFit/>
          </a:bodyPr>
          <a:lstStyle/>
          <a:p>
            <a:r>
              <a:rPr lang="fr-FR" sz="1500" dirty="0" smtClean="0"/>
              <a:t>Colle de réparation bi-composants pour réparation des plastiques-3vitesses: rapide 25s, médium 90s ou lent 210s</a:t>
            </a:r>
            <a:endParaRPr lang="fr-FR" sz="1500" dirty="0"/>
          </a:p>
        </p:txBody>
      </p:sp>
      <p:sp>
        <p:nvSpPr>
          <p:cNvPr id="18" name="Rectangle 17"/>
          <p:cNvSpPr/>
          <p:nvPr/>
        </p:nvSpPr>
        <p:spPr>
          <a:xfrm>
            <a:off x="8238323" y="1525867"/>
            <a:ext cx="2965274" cy="369332"/>
          </a:xfrm>
          <a:prstGeom prst="rect">
            <a:avLst/>
          </a:prstGeom>
        </p:spPr>
        <p:txBody>
          <a:bodyPr wrap="square">
            <a:spAutoFit/>
          </a:bodyPr>
          <a:lstStyle/>
          <a:p>
            <a:pPr algn="ctr"/>
            <a:r>
              <a:rPr lang="fr-FR" b="1" dirty="0" smtClean="0">
                <a:ln w="0"/>
                <a:latin typeface="AR JULIAN" panose="02000000000000000000" pitchFamily="2" charset="0"/>
              </a:rPr>
              <a:t>Colle de réparation </a:t>
            </a:r>
            <a:r>
              <a:rPr lang="fr-FR" b="1" dirty="0" err="1" smtClean="0">
                <a:ln w="0"/>
                <a:latin typeface="AR JULIAN" panose="02000000000000000000" pitchFamily="2" charset="0"/>
              </a:rPr>
              <a:t>Finixa</a:t>
            </a:r>
            <a:endParaRPr lang="fr-FR" b="1" dirty="0">
              <a:ln w="0"/>
              <a:latin typeface="AR JULIAN" panose="02000000000000000000" pitchFamily="2" charset="0"/>
            </a:endParaRPr>
          </a:p>
        </p:txBody>
      </p:sp>
      <p:sp>
        <p:nvSpPr>
          <p:cNvPr id="19" name="Rectangle 18"/>
          <p:cNvSpPr/>
          <p:nvPr/>
        </p:nvSpPr>
        <p:spPr>
          <a:xfrm>
            <a:off x="1970575" y="1525867"/>
            <a:ext cx="3240197" cy="369332"/>
          </a:xfrm>
          <a:prstGeom prst="rect">
            <a:avLst/>
          </a:prstGeom>
        </p:spPr>
        <p:txBody>
          <a:bodyPr wrap="square">
            <a:spAutoFit/>
          </a:bodyPr>
          <a:lstStyle/>
          <a:p>
            <a:pPr algn="ctr"/>
            <a:r>
              <a:rPr lang="fr-FR" b="1" dirty="0" smtClean="0">
                <a:ln w="0"/>
                <a:latin typeface="AR JULIAN" panose="02000000000000000000" pitchFamily="2" charset="0"/>
              </a:rPr>
              <a:t>Colle de réparation </a:t>
            </a:r>
            <a:r>
              <a:rPr lang="fr-FR" b="1" dirty="0" err="1" smtClean="0">
                <a:ln w="0"/>
                <a:latin typeface="AR JULIAN" panose="02000000000000000000" pitchFamily="2" charset="0"/>
              </a:rPr>
              <a:t>Kemtex</a:t>
            </a:r>
            <a:endParaRPr lang="fr-FR" b="1" dirty="0">
              <a:ln w="0"/>
              <a:latin typeface="AR JULIAN" panose="02000000000000000000" pitchFamily="2" charset="0"/>
            </a:endParaRPr>
          </a:p>
        </p:txBody>
      </p:sp>
      <p:sp>
        <p:nvSpPr>
          <p:cNvPr id="20" name="Rectangle 19"/>
          <p:cNvSpPr/>
          <p:nvPr/>
        </p:nvSpPr>
        <p:spPr>
          <a:xfrm>
            <a:off x="1970575" y="3620991"/>
            <a:ext cx="2570251" cy="369332"/>
          </a:xfrm>
          <a:prstGeom prst="rect">
            <a:avLst/>
          </a:prstGeom>
        </p:spPr>
        <p:txBody>
          <a:bodyPr wrap="square">
            <a:spAutoFit/>
          </a:bodyPr>
          <a:lstStyle/>
          <a:p>
            <a:pPr algn="ctr"/>
            <a:r>
              <a:rPr lang="fr-FR" b="1" dirty="0" smtClean="0">
                <a:ln w="0"/>
                <a:latin typeface="AR JULIAN" panose="02000000000000000000" pitchFamily="2" charset="0"/>
              </a:rPr>
              <a:t>Colle à base d’Epoxy</a:t>
            </a:r>
            <a:endParaRPr lang="fr-FR" b="1" dirty="0">
              <a:ln w="0"/>
              <a:latin typeface="AR JULIAN" panose="02000000000000000000" pitchFamily="2" charset="0"/>
            </a:endParaRPr>
          </a:p>
        </p:txBody>
      </p:sp>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8137" y="966756"/>
            <a:ext cx="1627773" cy="1487553"/>
          </a:xfrm>
          <a:prstGeom prst="rect">
            <a:avLst/>
          </a:prstGeom>
          <a:ln w="3175">
            <a:solidFill>
              <a:schemeClr val="tx1"/>
            </a:solidFill>
          </a:ln>
        </p:spPr>
      </p:pic>
      <p:sp>
        <p:nvSpPr>
          <p:cNvPr id="21" name="Rectangle à coins arrondis 20">
            <a:hlinkClick r:id="rId6"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22" name="Flèche courbée vers le bas 21">
            <a:hlinkClick r:id="rId7" action="ppaction://hlinksldjump" highlightClick="1"/>
          </p:cNvPr>
          <p:cNvSpPr/>
          <p:nvPr/>
        </p:nvSpPr>
        <p:spPr>
          <a:xfrm rot="5400000">
            <a:off x="362622"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3726146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3" restart="whenNotActive" fill="hold" evtFilter="cancelBubble" nodeType="interactiveSeq">
                <p:stCondLst>
                  <p:cond evt="onClick" delay="0">
                    <p:tgtEl>
                      <p:spTgt spid="19"/>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4" restart="whenNotActive" fill="hold" evtFilter="cancelBubble" nodeType="interactiveSeq">
                <p:stCondLst>
                  <p:cond evt="onClick" delay="0">
                    <p:tgtEl>
                      <p:spTgt spid="20"/>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1"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5" restart="whenNotActive" fill="hold" evtFilter="cancelBubble" nodeType="interactiveSeq">
                <p:stCondLst>
                  <p:cond evt="onClick" delay="0">
                    <p:tgtEl>
                      <p:spTgt spid="18"/>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0" grpId="0"/>
      <p:bldP spid="10" grpId="1"/>
      <p:bldP spid="11" grpId="0"/>
      <p:bldP spid="11" grpId="1"/>
      <p:bldP spid="13" grpId="0"/>
      <p:bldP spid="13" grpId="1"/>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112612" y="3437835"/>
            <a:ext cx="4031199" cy="1920013"/>
          </a:xfrm>
          <a:prstGeom prst="rect">
            <a:avLst/>
          </a:prstGeom>
        </p:spPr>
        <p:txBody>
          <a:bodyPr wrap="square">
            <a:spAutoFit/>
          </a:bodyPr>
          <a:lstStyle/>
          <a:p>
            <a:pPr>
              <a:lnSpc>
                <a:spcPct val="119000"/>
              </a:lnSpc>
              <a:spcAft>
                <a:spcPts val="1400"/>
              </a:spcAft>
            </a:pPr>
            <a:r>
              <a:rPr lang="fr-FR" sz="1500" kern="1400" dirty="0" smtClean="0">
                <a:solidFill>
                  <a:srgbClr val="000000"/>
                </a:solidFill>
                <a:latin typeface="Calibri" panose="020F0502020204030204" pitchFamily="34" charset="0"/>
              </a:rPr>
              <a:t>-Les </a:t>
            </a:r>
            <a:r>
              <a:rPr lang="fr-FR" sz="1500" kern="1400" dirty="0">
                <a:solidFill>
                  <a:srgbClr val="000000"/>
                </a:solidFill>
                <a:latin typeface="Calibri" panose="020F0502020204030204" pitchFamily="34" charset="0"/>
              </a:rPr>
              <a:t>gants en nitrile de qualité supérieure résistants aux hydrocarbures, plus épais, plus résistants que les </a:t>
            </a:r>
            <a:r>
              <a:rPr lang="fr-FR" sz="1500" kern="1400" dirty="0" smtClean="0">
                <a:solidFill>
                  <a:srgbClr val="000000"/>
                </a:solidFill>
                <a:latin typeface="Calibri" panose="020F0502020204030204" pitchFamily="34" charset="0"/>
              </a:rPr>
              <a:t>gants nitriles </a:t>
            </a:r>
            <a:r>
              <a:rPr lang="fr-FR" sz="1500" kern="1400" dirty="0">
                <a:solidFill>
                  <a:srgbClr val="000000"/>
                </a:solidFill>
                <a:latin typeface="Calibri" panose="020F0502020204030204" pitchFamily="34" charset="0"/>
              </a:rPr>
              <a:t>classiques</a:t>
            </a:r>
            <a:r>
              <a:rPr lang="fr-FR" sz="1500" kern="1400" dirty="0" smtClean="0">
                <a:solidFill>
                  <a:srgbClr val="000000"/>
                </a:solidFill>
                <a:latin typeface="Calibri" panose="020F0502020204030204" pitchFamily="34" charset="0"/>
              </a:rPr>
              <a:t>. Disponible en noir, en taille M L et XL en boite de 60. 536000 536002 536004</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4" name="Rectangle 3"/>
          <p:cNvSpPr/>
          <p:nvPr/>
        </p:nvSpPr>
        <p:spPr>
          <a:xfrm>
            <a:off x="212825" y="-3416"/>
            <a:ext cx="4265528" cy="707886"/>
          </a:xfrm>
          <a:prstGeom prst="rect">
            <a:avLst/>
          </a:prstGeom>
          <a:noFill/>
        </p:spPr>
        <p:txBody>
          <a:bodyPr wrap="none" lIns="91440" tIns="45720" rIns="91440" bIns="45720">
            <a:spAutoFit/>
          </a:bodyPr>
          <a:lstStyle/>
          <a:p>
            <a:pPr algn="ctr"/>
            <a:r>
              <a:rPr lang="fr-FR" sz="4000" b="1" cap="none" spc="0" dirty="0" smtClean="0">
                <a:ln w="0"/>
                <a:solidFill>
                  <a:schemeClr val="tx1"/>
                </a:solidFill>
              </a:rPr>
              <a:t>Hygiène et sécurité</a:t>
            </a:r>
            <a:endParaRPr lang="fr-FR" sz="4000" b="1" cap="none" spc="0" dirty="0">
              <a:ln w="0"/>
              <a:solidFill>
                <a:schemeClr val="tx1"/>
              </a:solidFill>
            </a:endParaRPr>
          </a:p>
        </p:txBody>
      </p:sp>
      <p:sp>
        <p:nvSpPr>
          <p:cNvPr id="5" name="Rectangle 4"/>
          <p:cNvSpPr/>
          <p:nvPr/>
        </p:nvSpPr>
        <p:spPr>
          <a:xfrm>
            <a:off x="2015414" y="1791196"/>
            <a:ext cx="1704313" cy="369332"/>
          </a:xfrm>
          <a:prstGeom prst="rect">
            <a:avLst/>
          </a:prstGeom>
        </p:spPr>
        <p:txBody>
          <a:bodyPr wrap="none">
            <a:spAutoFit/>
          </a:bodyPr>
          <a:lstStyle/>
          <a:p>
            <a:pPr algn="ctr"/>
            <a:r>
              <a:rPr lang="fr-FR" b="1" dirty="0" smtClean="0">
                <a:ln w="0"/>
                <a:latin typeface="AR JULIAN" panose="02000000000000000000" pitchFamily="2" charset="0"/>
              </a:rPr>
              <a:t>Gants jetables</a:t>
            </a:r>
            <a:endParaRPr lang="fr-FR" b="1" dirty="0">
              <a:ln w="0"/>
              <a:latin typeface="AR JULIAN" panose="02000000000000000000" pitchFamily="2" charset="0"/>
            </a:endParaRPr>
          </a:p>
        </p:txBody>
      </p:sp>
      <p:sp>
        <p:nvSpPr>
          <p:cNvPr id="11" name="Rectangle 10"/>
          <p:cNvSpPr/>
          <p:nvPr/>
        </p:nvSpPr>
        <p:spPr>
          <a:xfrm>
            <a:off x="8048368" y="3492598"/>
            <a:ext cx="1992854" cy="369332"/>
          </a:xfrm>
          <a:prstGeom prst="rect">
            <a:avLst/>
          </a:prstGeom>
        </p:spPr>
        <p:txBody>
          <a:bodyPr wrap="none">
            <a:spAutoFit/>
          </a:bodyPr>
          <a:lstStyle/>
          <a:p>
            <a:pPr algn="ctr"/>
            <a:r>
              <a:rPr lang="fr-FR" b="1" dirty="0" smtClean="0">
                <a:ln w="0"/>
                <a:latin typeface="AR JULIAN" panose="02000000000000000000" pitchFamily="2" charset="0"/>
              </a:rPr>
              <a:t>Gants industriels</a:t>
            </a:r>
            <a:endParaRPr lang="fr-FR" b="1" dirty="0">
              <a:ln w="0"/>
              <a:latin typeface="AR JULIAN" panose="02000000000000000000" pitchFamily="2" charset="0"/>
            </a:endParaRPr>
          </a:p>
        </p:txBody>
      </p:sp>
      <p:sp>
        <p:nvSpPr>
          <p:cNvPr id="12" name="Rectangle 11"/>
          <p:cNvSpPr/>
          <p:nvPr/>
        </p:nvSpPr>
        <p:spPr>
          <a:xfrm>
            <a:off x="8029534" y="1791196"/>
            <a:ext cx="2401619" cy="369332"/>
          </a:xfrm>
          <a:prstGeom prst="rect">
            <a:avLst/>
          </a:prstGeom>
        </p:spPr>
        <p:txBody>
          <a:bodyPr wrap="none">
            <a:spAutoFit/>
          </a:bodyPr>
          <a:lstStyle/>
          <a:p>
            <a:pPr algn="ctr"/>
            <a:r>
              <a:rPr lang="fr-FR" b="1" dirty="0" smtClean="0">
                <a:ln w="0"/>
                <a:latin typeface="AR JULIAN" panose="02000000000000000000" pitchFamily="2" charset="0"/>
              </a:rPr>
              <a:t>Combinaison jetable</a:t>
            </a:r>
            <a:endParaRPr lang="fr-FR" b="1" dirty="0">
              <a:ln w="0"/>
              <a:latin typeface="AR JULIAN" panose="02000000000000000000" pitchFamily="2" charset="0"/>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914" y="1475928"/>
            <a:ext cx="1596176" cy="894896"/>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7171" name="Picture 3" descr="photo iphone gaetan 18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138" y="3001359"/>
            <a:ext cx="1596176" cy="963475"/>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7172" name="Picture 4" descr="photo iphone gaetan 19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2760" y="3001359"/>
            <a:ext cx="1015380" cy="1357133"/>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4856" y="1452687"/>
            <a:ext cx="1231188" cy="918137"/>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6" name="Rectangle 15"/>
          <p:cNvSpPr/>
          <p:nvPr/>
        </p:nvSpPr>
        <p:spPr>
          <a:xfrm>
            <a:off x="2112613" y="2084645"/>
            <a:ext cx="3497943" cy="1920013"/>
          </a:xfrm>
          <a:prstGeom prst="rect">
            <a:avLst/>
          </a:prstGeom>
        </p:spPr>
        <p:txBody>
          <a:bodyPr wrap="square">
            <a:spAutoFit/>
          </a:bodyPr>
          <a:lstStyle/>
          <a:p>
            <a:pPr>
              <a:lnSpc>
                <a:spcPct val="119000"/>
              </a:lnSpc>
              <a:spcAft>
                <a:spcPts val="1400"/>
              </a:spcAft>
            </a:pPr>
            <a:r>
              <a:rPr lang="fr-FR" sz="1500" kern="1400" dirty="0" smtClean="0">
                <a:solidFill>
                  <a:srgbClr val="000000"/>
                </a:solidFill>
                <a:latin typeface="Calibri" panose="020F0502020204030204" pitchFamily="34" charset="0"/>
              </a:rPr>
              <a:t>-Les </a:t>
            </a:r>
            <a:r>
              <a:rPr lang="fr-FR" sz="1500" kern="1400" dirty="0">
                <a:solidFill>
                  <a:srgbClr val="000000"/>
                </a:solidFill>
                <a:latin typeface="Calibri" panose="020F0502020204030204" pitchFamily="34" charset="0"/>
              </a:rPr>
              <a:t>gants en nitrile de haute qualité non poudrés et sans silicone pour une excellente protection en usage court</a:t>
            </a:r>
            <a:r>
              <a:rPr lang="fr-FR" sz="1500" kern="1400" dirty="0" smtClean="0">
                <a:solidFill>
                  <a:srgbClr val="000000"/>
                </a:solidFill>
                <a:latin typeface="Calibri" panose="020F0502020204030204" pitchFamily="34" charset="0"/>
              </a:rPr>
              <a:t>. Disponible en bleu, en taille M L et XL en boite de 100. 530904 536002 530902</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18" name="Rectangle 17"/>
          <p:cNvSpPr/>
          <p:nvPr/>
        </p:nvSpPr>
        <p:spPr>
          <a:xfrm>
            <a:off x="8036044" y="3785367"/>
            <a:ext cx="3410857" cy="1268039"/>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Gants résistants à de nombreux produits chimiques pour un usage fréquent</a:t>
            </a:r>
            <a:r>
              <a:rPr lang="fr-FR" sz="1500" kern="1400" dirty="0" smtClean="0">
                <a:solidFill>
                  <a:srgbClr val="000000"/>
                </a:solidFill>
                <a:latin typeface="Calibri" panose="020F0502020204030204" pitchFamily="34" charset="0"/>
              </a:rPr>
              <a:t>. Disponible en taille L. 5310000</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21" name="Rectangle 20"/>
          <p:cNvSpPr/>
          <p:nvPr/>
        </p:nvSpPr>
        <p:spPr>
          <a:xfrm>
            <a:off x="8048368" y="2084645"/>
            <a:ext cx="4143632" cy="1700722"/>
          </a:xfrm>
          <a:prstGeom prst="rect">
            <a:avLst/>
          </a:prstGeom>
        </p:spPr>
        <p:txBody>
          <a:bodyPr wrap="square">
            <a:spAutoFit/>
          </a:bodyPr>
          <a:lstStyle/>
          <a:p>
            <a:pPr>
              <a:spcAft>
                <a:spcPts val="1400"/>
              </a:spcAft>
            </a:pPr>
            <a:r>
              <a:rPr lang="fr-FR" sz="1500" kern="1400" dirty="0">
                <a:solidFill>
                  <a:srgbClr val="000000"/>
                </a:solidFill>
                <a:latin typeface="Calibri" panose="020F0502020204030204" pitchFamily="34" charset="0"/>
              </a:rPr>
              <a:t>Combinaison anti statique a usage court durant l’application de peinture , résistante a l’abrasion micro perforé , double épaisseur  sans peluche . </a:t>
            </a:r>
            <a:r>
              <a:rPr lang="fr-FR" sz="1500" kern="1400" dirty="0" smtClean="0">
                <a:solidFill>
                  <a:srgbClr val="000000"/>
                </a:solidFill>
                <a:latin typeface="Calibri" panose="020F0502020204030204" pitchFamily="34" charset="0"/>
              </a:rPr>
              <a:t>Disponible en M, L, XL, XXL.MT00620586 MT00636537 MT00620567 HCLAWT0485</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29" name="Chevron 28">
            <a:hlinkClick r:id="" action="ppaction://hlinkshowjump?jump=nextslide"/>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0" name="Rectangle 29"/>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0" name="Rectangle à coins arrondis 19">
            <a:hlinkClick r:id="rId6"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22" name="Flèche courbée vers le bas 21">
            <a:hlinkClick r:id="rId7" action="ppaction://hlinksldjump" highlightClick="1"/>
          </p:cNvPr>
          <p:cNvSpPr/>
          <p:nvPr/>
        </p:nvSpPr>
        <p:spPr>
          <a:xfrm rot="5400000">
            <a:off x="362622"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6566600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7" grpId="0"/>
      <p:bldP spid="17" grpId="1"/>
      <p:bldP spid="16" grpId="0"/>
      <p:bldP spid="16" grpId="1"/>
      <p:bldP spid="18" grpId="0"/>
      <p:bldP spid="18" grpId="1"/>
      <p:bldP spid="21" grpId="0"/>
      <p:bldP spid="21"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939692" y="4022681"/>
            <a:ext cx="3603515" cy="1323439"/>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Crème de soins très douce et sans silicone. La crème est à appliquer après le lavage des mains pour lutter contre les gerçures et l’assèchement de la peau. </a:t>
            </a:r>
            <a:r>
              <a:rPr lang="fr-FR" sz="1500" kern="1400" dirty="0" smtClean="0">
                <a:solidFill>
                  <a:srgbClr val="000000"/>
                </a:solidFill>
                <a:latin typeface="Calibri" panose="020F0502020204030204" pitchFamily="34" charset="0"/>
              </a:rPr>
              <a:t>8136</a:t>
            </a:r>
            <a:endParaRPr lang="fr-FR" sz="1500" kern="1400" dirty="0">
              <a:solidFill>
                <a:srgbClr val="000000"/>
              </a:solidFill>
              <a:latin typeface="Calibri" panose="020F0502020204030204" pitchFamily="34" charset="0"/>
            </a:endParaRPr>
          </a:p>
          <a:p>
            <a:pPr>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7" name="Rectangle 6"/>
          <p:cNvSpPr/>
          <p:nvPr/>
        </p:nvSpPr>
        <p:spPr>
          <a:xfrm>
            <a:off x="6939693" y="1803081"/>
            <a:ext cx="5348812" cy="1195199"/>
          </a:xfrm>
          <a:prstGeom prst="rect">
            <a:avLst/>
          </a:prstGeom>
        </p:spPr>
        <p:txBody>
          <a:bodyPr wrap="square">
            <a:spAutoFit/>
          </a:bodyPr>
          <a:lstStyle/>
          <a:p>
            <a:pPr>
              <a:spcAft>
                <a:spcPts val="1400"/>
              </a:spcAft>
            </a:pPr>
            <a:r>
              <a:rPr lang="fr-FR" sz="1500" kern="1400" dirty="0">
                <a:solidFill>
                  <a:srgbClr val="000000"/>
                </a:solidFill>
                <a:latin typeface="Calibri" panose="020F0502020204030204" pitchFamily="34" charset="0"/>
              </a:rPr>
              <a:t>Sans abrasifs minéraux .Biodégradable supérieur a 90% .Laisse la peau douce </a:t>
            </a:r>
            <a:r>
              <a:rPr lang="fr-FR" sz="1500" kern="1400" dirty="0" smtClean="0">
                <a:solidFill>
                  <a:srgbClr val="000000"/>
                </a:solidFill>
                <a:latin typeface="Calibri" panose="020F0502020204030204" pitchFamily="34" charset="0"/>
              </a:rPr>
              <a:t>. </a:t>
            </a:r>
            <a:r>
              <a:rPr lang="fr-FR" sz="1500" kern="1400" dirty="0">
                <a:solidFill>
                  <a:srgbClr val="000000"/>
                </a:solidFill>
                <a:latin typeface="Calibri" panose="020F0502020204030204" pitchFamily="34" charset="0"/>
              </a:rPr>
              <a:t>Ne bouche pas les </a:t>
            </a:r>
            <a:r>
              <a:rPr lang="fr-FR" sz="1500" kern="1400" dirty="0" smtClean="0">
                <a:solidFill>
                  <a:srgbClr val="000000"/>
                </a:solidFill>
                <a:latin typeface="Calibri" panose="020F0502020204030204" pitchFamily="34" charset="0"/>
              </a:rPr>
              <a:t>égouts. Disponible savon de 4kg (pate ou crème) et savon peinture en crème de 250kg</a:t>
            </a:r>
            <a:r>
              <a:rPr lang="fr-FR" sz="1500" kern="1400" dirty="0" smtClean="0">
                <a:solidFill>
                  <a:srgbClr val="000000"/>
                </a:solidFill>
                <a:latin typeface="Calibri" panose="020F0502020204030204" pitchFamily="34" charset="0"/>
              </a:rPr>
              <a:t>. 2450110</a:t>
            </a:r>
            <a:endParaRPr lang="fr-FR" sz="1500" kern="1400" dirty="0">
              <a:solidFill>
                <a:srgbClr val="000000"/>
              </a:solidFill>
              <a:latin typeface="Calibri" panose="020F0502020204030204" pitchFamily="34" charset="0"/>
            </a:endParaRPr>
          </a:p>
          <a:p>
            <a:pPr>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8" name="Rectangle 7"/>
          <p:cNvSpPr/>
          <p:nvPr/>
        </p:nvSpPr>
        <p:spPr>
          <a:xfrm>
            <a:off x="6939693" y="1467907"/>
            <a:ext cx="944489" cy="369332"/>
          </a:xfrm>
          <a:prstGeom prst="rect">
            <a:avLst/>
          </a:prstGeom>
        </p:spPr>
        <p:txBody>
          <a:bodyPr wrap="none">
            <a:spAutoFit/>
          </a:bodyPr>
          <a:lstStyle/>
          <a:p>
            <a:pPr algn="ctr"/>
            <a:r>
              <a:rPr lang="fr-FR" b="1" dirty="0" smtClean="0">
                <a:ln w="0"/>
                <a:latin typeface="AR JULIAN" panose="02000000000000000000" pitchFamily="2" charset="0"/>
              </a:rPr>
              <a:t>Savons</a:t>
            </a:r>
            <a:endParaRPr lang="fr-FR" b="1" dirty="0">
              <a:ln w="0"/>
              <a:latin typeface="AR JULIAN" panose="02000000000000000000" pitchFamily="2" charset="0"/>
            </a:endParaRPr>
          </a:p>
        </p:txBody>
      </p:sp>
      <p:sp>
        <p:nvSpPr>
          <p:cNvPr id="9" name="Rectangle 8"/>
          <p:cNvSpPr/>
          <p:nvPr/>
        </p:nvSpPr>
        <p:spPr>
          <a:xfrm>
            <a:off x="1155067" y="3708125"/>
            <a:ext cx="2207656" cy="369332"/>
          </a:xfrm>
          <a:prstGeom prst="rect">
            <a:avLst/>
          </a:prstGeom>
        </p:spPr>
        <p:txBody>
          <a:bodyPr wrap="none">
            <a:spAutoFit/>
          </a:bodyPr>
          <a:lstStyle/>
          <a:p>
            <a:pPr algn="ctr"/>
            <a:r>
              <a:rPr lang="fr-FR" b="1" dirty="0" smtClean="0">
                <a:ln w="0"/>
                <a:latin typeface="AR JULIAN" panose="02000000000000000000" pitchFamily="2" charset="0"/>
              </a:rPr>
              <a:t>Masque à peinture</a:t>
            </a:r>
            <a:endParaRPr lang="fr-FR" b="1" dirty="0">
              <a:ln w="0"/>
              <a:latin typeface="AR JULIAN" panose="02000000000000000000" pitchFamily="2" charset="0"/>
            </a:endParaRPr>
          </a:p>
        </p:txBody>
      </p:sp>
      <p:sp>
        <p:nvSpPr>
          <p:cNvPr id="10" name="Rectangle 9"/>
          <p:cNvSpPr/>
          <p:nvPr/>
        </p:nvSpPr>
        <p:spPr>
          <a:xfrm>
            <a:off x="6915309" y="3659215"/>
            <a:ext cx="1826141" cy="369332"/>
          </a:xfrm>
          <a:prstGeom prst="rect">
            <a:avLst/>
          </a:prstGeom>
        </p:spPr>
        <p:txBody>
          <a:bodyPr wrap="none">
            <a:spAutoFit/>
          </a:bodyPr>
          <a:lstStyle/>
          <a:p>
            <a:pPr algn="ctr"/>
            <a:r>
              <a:rPr lang="fr-FR" b="1" dirty="0" smtClean="0">
                <a:ln w="0"/>
                <a:latin typeface="AR JULIAN" panose="02000000000000000000" pitchFamily="2" charset="0"/>
              </a:rPr>
              <a:t>Crème de soins</a:t>
            </a:r>
            <a:endParaRPr lang="fr-FR" b="1" dirty="0">
              <a:ln w="0"/>
              <a:latin typeface="AR JULIAN" panose="02000000000000000000" pitchFamily="2" charset="0"/>
            </a:endParaRPr>
          </a:p>
        </p:txBody>
      </p:sp>
      <p:pic>
        <p:nvPicPr>
          <p:cNvPr id="11" name="Picture 6" descr="apareil photo 08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80" y="3321536"/>
            <a:ext cx="1099315" cy="824114"/>
          </a:xfrm>
          <a:prstGeom prst="rect">
            <a:avLst/>
          </a:prstGeom>
          <a:noFill/>
          <a:ln w="3175" algn="in">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2"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6074" y="1128597"/>
            <a:ext cx="539306" cy="1047954"/>
          </a:xfrm>
          <a:prstGeom prst="rect">
            <a:avLst/>
          </a:prstGeom>
          <a:noFill/>
          <a:ln w="3175" algn="in">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3" name="Picture 8" descr="photo iphone gaetan 19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502" t="12607" r="19994" b="9582"/>
          <a:stretch/>
        </p:blipFill>
        <p:spPr bwMode="auto">
          <a:xfrm>
            <a:off x="6400387" y="3319904"/>
            <a:ext cx="539306" cy="1047954"/>
          </a:xfrm>
          <a:prstGeom prst="rect">
            <a:avLst/>
          </a:prstGeom>
          <a:noFill/>
          <a:ln w="3175" algn="in">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4" name="Rectangle 13"/>
          <p:cNvSpPr/>
          <p:nvPr/>
        </p:nvSpPr>
        <p:spPr>
          <a:xfrm>
            <a:off x="1150022" y="1429052"/>
            <a:ext cx="2645276" cy="369332"/>
          </a:xfrm>
          <a:prstGeom prst="rect">
            <a:avLst/>
          </a:prstGeom>
        </p:spPr>
        <p:txBody>
          <a:bodyPr wrap="none">
            <a:spAutoFit/>
          </a:bodyPr>
          <a:lstStyle/>
          <a:p>
            <a:pPr algn="ctr"/>
            <a:r>
              <a:rPr lang="fr-FR" b="1" dirty="0" smtClean="0">
                <a:ln w="0"/>
                <a:latin typeface="AR JULIAN" panose="02000000000000000000" pitchFamily="2" charset="0"/>
              </a:rPr>
              <a:t>Combinaison</a:t>
            </a:r>
            <a:r>
              <a:rPr lang="fr-FR" b="1" dirty="0" smtClean="0">
                <a:ln w="0"/>
                <a:effectLst>
                  <a:outerShdw blurRad="38100" dist="19050" dir="2700000" algn="tl" rotWithShape="0">
                    <a:schemeClr val="dk1">
                      <a:alpha val="40000"/>
                    </a:schemeClr>
                  </a:outerShdw>
                </a:effectLst>
                <a:latin typeface="AR JULIAN" panose="02000000000000000000" pitchFamily="2" charset="0"/>
              </a:rPr>
              <a:t> en Nylon</a:t>
            </a:r>
            <a:endParaRPr lang="fr-FR" b="1"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15" name="Text Box 9"/>
          <p:cNvSpPr txBox="1">
            <a:spLocks noChangeArrowheads="1"/>
          </p:cNvSpPr>
          <p:nvPr/>
        </p:nvSpPr>
        <p:spPr bwMode="auto">
          <a:xfrm>
            <a:off x="1255924" y="1803034"/>
            <a:ext cx="4882358" cy="1439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fr-FR" sz="1500" b="0" i="0" u="none" strike="noStrike" cap="none" normalizeH="0" baseline="0" dirty="0" smtClean="0">
                <a:ln>
                  <a:noFill/>
                </a:ln>
                <a:solidFill>
                  <a:srgbClr val="000000"/>
                </a:solidFill>
                <a:effectLst/>
                <a:latin typeface="Calibri" panose="020F0502020204030204" pitchFamily="34" charset="0"/>
              </a:rPr>
              <a:t>Combinaison a utiliser durant l’application de peinture pour protéger le peintre contre le brouillard de peinture , mais aussi pour empêcher les fibres , peluches et poussières de vêtement de se déposer sur la surface peinte. Combinaison blanche avec fils de carbone pour éliminer l’électricité statique , lavable , très résistant a la déchirure.</a:t>
            </a:r>
            <a:r>
              <a:rPr kumimoji="0" lang="fr-FR" sz="1500" b="0" i="0" u="none" strike="noStrike" cap="none" normalizeH="0" dirty="0" smtClean="0">
                <a:ln>
                  <a:noFill/>
                </a:ln>
                <a:solidFill>
                  <a:srgbClr val="000000"/>
                </a:solidFill>
                <a:effectLst/>
                <a:latin typeface="Calibri" panose="020F0502020204030204" pitchFamily="34" charset="0"/>
              </a:rPr>
              <a:t> Disponible en 48, 52, 56, 60, 64. AR2951 AR2940 AR2960 AR2952 AR2955</a:t>
            </a:r>
          </a:p>
          <a:p>
            <a:pPr marL="0" marR="0" lvl="0" indent="0" algn="l" defTabSz="914400" rtl="0" eaLnBrk="0" fontAlgn="base" latinLnBrk="0" hangingPunct="0">
              <a:lnSpc>
                <a:spcPct val="100000"/>
              </a:lnSpc>
              <a:spcBef>
                <a:spcPct val="0"/>
              </a:spcBef>
              <a:spcAft>
                <a:spcPts val="1400"/>
              </a:spcAft>
              <a:buClrTx/>
              <a:buSzTx/>
              <a:buFontTx/>
              <a:buNone/>
              <a:tabLst/>
            </a:pPr>
            <a:endParaRPr kumimoji="0" lang="fr-FR" sz="1500" b="0" i="0" u="none" strike="noStrike" cap="none" normalizeH="0" baseline="0" dirty="0" smtClean="0">
              <a:ln>
                <a:noFill/>
              </a:ln>
              <a:solidFill>
                <a:schemeClr val="tx1"/>
              </a:solidFill>
              <a:effectLst/>
              <a:latin typeface="Arial" panose="020B0604020202020204" pitchFamily="34" charset="0"/>
            </a:endParaRPr>
          </a:p>
        </p:txBody>
      </p:sp>
      <p:sp>
        <p:nvSpPr>
          <p:cNvPr id="16" name="Rectangle 15"/>
          <p:cNvSpPr/>
          <p:nvPr/>
        </p:nvSpPr>
        <p:spPr>
          <a:xfrm>
            <a:off x="1146195" y="4035449"/>
            <a:ext cx="4583774" cy="4052904"/>
          </a:xfrm>
          <a:prstGeom prst="rect">
            <a:avLst/>
          </a:prstGeom>
        </p:spPr>
        <p:txBody>
          <a:bodyPr wrap="square">
            <a:spAutoFit/>
          </a:bodyPr>
          <a:lstStyle/>
          <a:p>
            <a:r>
              <a:rPr lang="fr-FR" sz="1500" kern="1400" dirty="0" smtClean="0">
                <a:solidFill>
                  <a:srgbClr val="000000"/>
                </a:solidFill>
              </a:rPr>
              <a:t>-Masque </a:t>
            </a:r>
            <a:r>
              <a:rPr lang="fr-FR" sz="1500" kern="1400" dirty="0">
                <a:solidFill>
                  <a:srgbClr val="000000"/>
                </a:solidFill>
              </a:rPr>
              <a:t>à peinture jetable pour la protection contre les vapeurs toxiques de peinture et de </a:t>
            </a:r>
            <a:r>
              <a:rPr lang="fr-FR" sz="1500" kern="1400" dirty="0" smtClean="0">
                <a:solidFill>
                  <a:srgbClr val="000000"/>
                </a:solidFill>
              </a:rPr>
              <a:t>diluant. Disponible à </a:t>
            </a:r>
            <a:r>
              <a:rPr lang="fr-FR" sz="1500" kern="1400" dirty="0" smtClean="0">
                <a:solidFill>
                  <a:srgbClr val="000000"/>
                </a:solidFill>
              </a:rPr>
              <a:t>l’unité AR03196</a:t>
            </a:r>
            <a:endParaRPr lang="fr-FR" sz="1500" kern="1400" dirty="0" smtClean="0">
              <a:solidFill>
                <a:srgbClr val="000000"/>
              </a:solidFill>
            </a:endParaRPr>
          </a:p>
          <a:p>
            <a:r>
              <a:rPr lang="fr-FR" sz="1500" kern="1400" dirty="0" smtClean="0">
                <a:solidFill>
                  <a:srgbClr val="000000"/>
                </a:solidFill>
              </a:rPr>
              <a:t> -</a:t>
            </a:r>
            <a:r>
              <a:rPr lang="fr-FR" sz="1500" dirty="0" smtClean="0"/>
              <a:t>Masque d’hygiène contre les particules de poussières non toxiques, conçu pour un travail occasionnel , léger et </a:t>
            </a:r>
            <a:r>
              <a:rPr lang="fr-FR" sz="1500" dirty="0" smtClean="0"/>
              <a:t>confortable AR00541</a:t>
            </a:r>
            <a:endParaRPr lang="fr-FR" sz="1500" dirty="0" smtClean="0"/>
          </a:p>
          <a:p>
            <a:r>
              <a:rPr lang="fr-FR" sz="1500" dirty="0" smtClean="0"/>
              <a:t>Disponible en 20 pièces</a:t>
            </a:r>
          </a:p>
          <a:p>
            <a:r>
              <a:rPr lang="fr-FR" sz="1500" dirty="0" smtClean="0"/>
              <a:t>-</a:t>
            </a:r>
            <a:r>
              <a:rPr lang="fr-FR" sz="1500" dirty="0"/>
              <a:t> Masque de protection contre les particules de poussières (P2), membrane flexible pour adapter a la forme du nez et soupape pour évacuer la chaleur et l’humidité de la respiration</a:t>
            </a:r>
            <a:r>
              <a:rPr lang="fr-FR" sz="1500" dirty="0" smtClean="0"/>
              <a:t>. AR03366 </a:t>
            </a:r>
            <a:endParaRPr lang="fr-FR" sz="1500" dirty="0" smtClean="0"/>
          </a:p>
          <a:p>
            <a:r>
              <a:rPr lang="fr-FR" sz="1500" dirty="0" smtClean="0"/>
              <a:t>Disponible en 10 pièces</a:t>
            </a:r>
            <a:endParaRPr lang="fr-FR" sz="1500" dirty="0"/>
          </a:p>
          <a:p>
            <a:r>
              <a:rPr lang="fr-FR" sz="1500" dirty="0"/>
              <a:t> </a:t>
            </a:r>
          </a:p>
          <a:p>
            <a:endParaRPr lang="fr-FR" sz="1500" dirty="0"/>
          </a:p>
          <a:p>
            <a:pPr>
              <a:lnSpc>
                <a:spcPct val="119000"/>
              </a:lnSpc>
              <a:spcAft>
                <a:spcPts val="1400"/>
              </a:spcAft>
            </a:pPr>
            <a:endParaRPr lang="fr-FR" sz="1500" kern="1400" dirty="0">
              <a:solidFill>
                <a:srgbClr val="000000"/>
              </a:solidFill>
            </a:endParaRPr>
          </a:p>
          <a:p>
            <a:pPr>
              <a:lnSpc>
                <a:spcPct val="119000"/>
              </a:lnSpc>
              <a:spcAft>
                <a:spcPts val="600"/>
              </a:spcAft>
            </a:pPr>
            <a:r>
              <a:rPr lang="fr-FR" sz="1500" kern="1400" dirty="0">
                <a:solidFill>
                  <a:srgbClr val="000000"/>
                </a:solidFill>
              </a:rPr>
              <a:t> </a:t>
            </a:r>
            <a:endParaRPr lang="fr-FR" sz="1500" kern="1400" dirty="0">
              <a:ln>
                <a:noFill/>
              </a:ln>
              <a:solidFill>
                <a:srgbClr val="000000"/>
              </a:solidFill>
              <a:effectLst/>
            </a:endParaRPr>
          </a:p>
        </p:txBody>
      </p:sp>
      <p:pic>
        <p:nvPicPr>
          <p:cNvPr id="17" name="Picture 11" descr="photo iphone gaetan 19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675" y="4438824"/>
            <a:ext cx="785724" cy="1052002"/>
          </a:xfrm>
          <a:prstGeom prst="rect">
            <a:avLst/>
          </a:prstGeom>
          <a:noFill/>
          <a:ln w="3175" algn="in">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8" name="Picture 13" descr="http://www.centrale-du-carrossier.fr/Images/HS00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603" y="1124942"/>
            <a:ext cx="533464" cy="1328216"/>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9" name="Rectangle 18"/>
          <p:cNvSpPr/>
          <p:nvPr/>
        </p:nvSpPr>
        <p:spPr>
          <a:xfrm>
            <a:off x="212825" y="-3416"/>
            <a:ext cx="4265528" cy="707886"/>
          </a:xfrm>
          <a:prstGeom prst="rect">
            <a:avLst/>
          </a:prstGeom>
          <a:noFill/>
        </p:spPr>
        <p:txBody>
          <a:bodyPr wrap="none" lIns="91440" tIns="45720" rIns="91440" bIns="45720">
            <a:spAutoFit/>
          </a:bodyPr>
          <a:lstStyle/>
          <a:p>
            <a:pPr algn="ctr"/>
            <a:r>
              <a:rPr lang="fr-FR" sz="4000" b="1" cap="none" spc="0" dirty="0" smtClean="0">
                <a:ln w="0"/>
                <a:solidFill>
                  <a:schemeClr val="tx1"/>
                </a:solidFill>
              </a:rPr>
              <a:t>Hygiène et sécurité</a:t>
            </a:r>
            <a:endParaRPr lang="fr-FR" sz="4000" b="1" cap="none" spc="0" dirty="0">
              <a:ln w="0"/>
              <a:solidFill>
                <a:schemeClr val="tx1"/>
              </a:solidFill>
            </a:endParaRPr>
          </a:p>
        </p:txBody>
      </p:sp>
      <p:sp>
        <p:nvSpPr>
          <p:cNvPr id="22" name="Chevron 21">
            <a:hlinkClick r:id="" action="ppaction://hlinkshowjump?jump=previousslide" highlightClick="1"/>
          </p:cNvPr>
          <p:cNvSpPr/>
          <p:nvPr/>
        </p:nvSpPr>
        <p:spPr>
          <a:xfrm flipH="1">
            <a:off x="9819928" y="5765801"/>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3" name="Rectangle 22"/>
          <p:cNvSpPr/>
          <p:nvPr/>
        </p:nvSpPr>
        <p:spPr>
          <a:xfrm>
            <a:off x="9301961" y="6396336"/>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5" name="Rectangle à coins arrondis 24">
            <a:hlinkClick r:id="rId7"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26" name="Flèche courbée vers le bas 25">
            <a:hlinkClick r:id="rId8" action="ppaction://hlinksldjump" highlightClick="1"/>
          </p:cNvPr>
          <p:cNvSpPr/>
          <p:nvPr/>
        </p:nvSpPr>
        <p:spPr>
          <a:xfrm rot="5400000">
            <a:off x="362622"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2334190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p:bldP spid="6" grpId="1"/>
      <p:bldP spid="7" grpId="0"/>
      <p:bldP spid="7" grpId="1"/>
      <p:bldP spid="15" grpId="0"/>
      <p:bldP spid="15" grpId="1"/>
      <p:bldP spid="16" grpId="0"/>
      <p:bldP spid="1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804297" y="4711151"/>
            <a:ext cx="4396356" cy="1092607"/>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Filtres coniques en papier pour les bases </a:t>
            </a:r>
            <a:r>
              <a:rPr lang="fr-FR" sz="1500" kern="1400" dirty="0" smtClean="0">
                <a:solidFill>
                  <a:srgbClr val="000000"/>
                </a:solidFill>
                <a:latin typeface="Calibri" panose="020F0502020204030204" pitchFamily="34" charset="0"/>
              </a:rPr>
              <a:t>sol vantées </a:t>
            </a:r>
            <a:r>
              <a:rPr lang="fr-FR" sz="1500" kern="1400" dirty="0">
                <a:solidFill>
                  <a:srgbClr val="000000"/>
                </a:solidFill>
                <a:latin typeface="Calibri" panose="020F0502020204030204" pitchFamily="34" charset="0"/>
              </a:rPr>
              <a:t>ou hydrodiluables. </a:t>
            </a:r>
            <a:r>
              <a:rPr lang="fr-FR" sz="1500" kern="1400" dirty="0" smtClean="0">
                <a:solidFill>
                  <a:srgbClr val="000000"/>
                </a:solidFill>
                <a:latin typeface="Calibri" panose="020F0502020204030204" pitchFamily="34" charset="0"/>
              </a:rPr>
              <a:t>Disponible en </a:t>
            </a:r>
            <a:r>
              <a:rPr lang="fr-FR" sz="1500" kern="1400" dirty="0" err="1" smtClean="0">
                <a:solidFill>
                  <a:srgbClr val="000000"/>
                </a:solidFill>
                <a:latin typeface="Calibri" panose="020F0502020204030204" pitchFamily="34" charset="0"/>
              </a:rPr>
              <a:t>cones</a:t>
            </a:r>
            <a:r>
              <a:rPr lang="fr-FR" sz="1500" kern="1400" dirty="0" smtClean="0">
                <a:solidFill>
                  <a:srgbClr val="000000"/>
                </a:solidFill>
                <a:latin typeface="Calibri" panose="020F0502020204030204" pitchFamily="34" charset="0"/>
              </a:rPr>
              <a:t> de 125 et 190 microns, 125 unités</a:t>
            </a:r>
            <a:r>
              <a:rPr lang="fr-FR" sz="1500" kern="1400" dirty="0" smtClean="0">
                <a:solidFill>
                  <a:srgbClr val="000000"/>
                </a:solidFill>
                <a:latin typeface="Calibri" panose="020F0502020204030204" pitchFamily="34" charset="0"/>
              </a:rPr>
              <a:t>. 13370102125; 13370102190</a:t>
            </a:r>
            <a:endParaRPr lang="fr-FR" sz="1500" kern="1400" dirty="0">
              <a:solidFill>
                <a:srgbClr val="000000"/>
              </a:solidFill>
              <a:latin typeface="Calibri" panose="020F0502020204030204" pitchFamily="34" charset="0"/>
            </a:endParaRPr>
          </a:p>
          <a:p>
            <a:pPr>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4" name="Rectangle 3"/>
          <p:cNvSpPr/>
          <p:nvPr/>
        </p:nvSpPr>
        <p:spPr>
          <a:xfrm>
            <a:off x="253487" y="0"/>
            <a:ext cx="4590617" cy="707886"/>
          </a:xfrm>
          <a:prstGeom prst="rect">
            <a:avLst/>
          </a:prstGeom>
          <a:noFill/>
        </p:spPr>
        <p:txBody>
          <a:bodyPr wrap="none" lIns="91440" tIns="45720" rIns="91440" bIns="45720">
            <a:spAutoFit/>
          </a:bodyPr>
          <a:lstStyle/>
          <a:p>
            <a:pPr algn="ctr"/>
            <a:r>
              <a:rPr lang="fr-FR" sz="4000" b="1" cap="none" spc="0" dirty="0" smtClean="0">
                <a:ln w="0"/>
                <a:solidFill>
                  <a:schemeClr val="tx1"/>
                </a:solidFill>
              </a:rPr>
              <a:t>Matériel de peinture</a:t>
            </a:r>
            <a:endParaRPr lang="fr-FR" sz="4000" b="1" cap="none" spc="0" dirty="0">
              <a:ln w="0"/>
              <a:solidFill>
                <a:schemeClr val="tx1"/>
              </a:solidFill>
            </a:endParaRPr>
          </a:p>
        </p:txBody>
      </p:sp>
      <p:pic>
        <p:nvPicPr>
          <p:cNvPr id="8194" name="Picture 2" descr="photo iphone gaetan 20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7967" y="1053588"/>
            <a:ext cx="1386330" cy="1035085"/>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8195" name="Picture 3" descr="photo iphone gaetan 2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967" y="4058183"/>
            <a:ext cx="1386330" cy="1035085"/>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4758" y="1512417"/>
            <a:ext cx="1306183" cy="952178"/>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2" name="Chevron 11">
            <a:hlinkClick r:id="" action="ppaction://hlinkshowjump?jump=nextslide"/>
          </p:cNvPr>
          <p:cNvSpPr/>
          <p:nvPr/>
        </p:nvSpPr>
        <p:spPr>
          <a:xfrm>
            <a:off x="11404599" y="580375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Rectangle 13"/>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17" name="Rectangle 16"/>
          <p:cNvSpPr/>
          <p:nvPr/>
        </p:nvSpPr>
        <p:spPr>
          <a:xfrm>
            <a:off x="2082348" y="1386464"/>
            <a:ext cx="1359668" cy="369332"/>
          </a:xfrm>
          <a:prstGeom prst="rect">
            <a:avLst/>
          </a:prstGeom>
        </p:spPr>
        <p:txBody>
          <a:bodyPr wrap="none">
            <a:spAutoFit/>
          </a:bodyPr>
          <a:lstStyle/>
          <a:p>
            <a:pPr algn="ctr"/>
            <a:r>
              <a:rPr lang="fr-FR" b="1" dirty="0" smtClean="0">
                <a:ln w="0"/>
                <a:latin typeface="AR JULIAN" panose="02000000000000000000" pitchFamily="2" charset="0"/>
              </a:rPr>
              <a:t>Poche NPS</a:t>
            </a:r>
            <a:endParaRPr lang="fr-FR" b="1" dirty="0">
              <a:ln w="0"/>
              <a:latin typeface="AR JULIAN" panose="02000000000000000000" pitchFamily="2" charset="0"/>
            </a:endParaRPr>
          </a:p>
        </p:txBody>
      </p:sp>
      <p:sp>
        <p:nvSpPr>
          <p:cNvPr id="18" name="Rectangle 17"/>
          <p:cNvSpPr/>
          <p:nvPr/>
        </p:nvSpPr>
        <p:spPr>
          <a:xfrm>
            <a:off x="2082348" y="4391059"/>
            <a:ext cx="1856598" cy="369332"/>
          </a:xfrm>
          <a:prstGeom prst="rect">
            <a:avLst/>
          </a:prstGeom>
        </p:spPr>
        <p:txBody>
          <a:bodyPr wrap="none">
            <a:spAutoFit/>
          </a:bodyPr>
          <a:lstStyle/>
          <a:p>
            <a:pPr algn="ctr"/>
            <a:r>
              <a:rPr lang="fr-FR" b="1" dirty="0" smtClean="0">
                <a:ln w="0"/>
                <a:latin typeface="AR JULIAN" panose="02000000000000000000" pitchFamily="2" charset="0"/>
              </a:rPr>
              <a:t>Filtres de cônes</a:t>
            </a:r>
            <a:endParaRPr lang="fr-FR" b="1" dirty="0">
              <a:ln w="0"/>
              <a:latin typeface="AR JULIAN" panose="02000000000000000000" pitchFamily="2" charset="0"/>
            </a:endParaRPr>
          </a:p>
        </p:txBody>
      </p:sp>
      <p:sp>
        <p:nvSpPr>
          <p:cNvPr id="19" name="Rectangle 18"/>
          <p:cNvSpPr/>
          <p:nvPr/>
        </p:nvSpPr>
        <p:spPr>
          <a:xfrm>
            <a:off x="7850941" y="1803840"/>
            <a:ext cx="3733714" cy="369332"/>
          </a:xfrm>
          <a:prstGeom prst="rect">
            <a:avLst/>
          </a:prstGeom>
        </p:spPr>
        <p:txBody>
          <a:bodyPr wrap="none">
            <a:spAutoFit/>
          </a:bodyPr>
          <a:lstStyle/>
          <a:p>
            <a:pPr algn="ctr"/>
            <a:r>
              <a:rPr lang="fr-FR" b="1" dirty="0" smtClean="0">
                <a:ln w="0"/>
                <a:latin typeface="AR JULIAN" panose="02000000000000000000" pitchFamily="2" charset="0"/>
              </a:rPr>
              <a:t>Godets/Couvercles/Distributeurs</a:t>
            </a:r>
            <a:endParaRPr lang="fr-FR" b="1" dirty="0">
              <a:ln w="0"/>
              <a:latin typeface="AR JULIAN" panose="02000000000000000000" pitchFamily="2" charset="0"/>
            </a:endParaRPr>
          </a:p>
        </p:txBody>
      </p:sp>
      <p:sp>
        <p:nvSpPr>
          <p:cNvPr id="7" name="Rectangle 6"/>
          <p:cNvSpPr/>
          <p:nvPr/>
        </p:nvSpPr>
        <p:spPr>
          <a:xfrm>
            <a:off x="1804297" y="1755796"/>
            <a:ext cx="4535817" cy="1554272"/>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La solution la plus rentable qui offre le maximum de confort pour les opérations de préparation , mélange et pulvérisation des </a:t>
            </a:r>
            <a:r>
              <a:rPr lang="fr-FR" sz="1500" kern="1400" dirty="0" smtClean="0">
                <a:solidFill>
                  <a:srgbClr val="000000"/>
                </a:solidFill>
                <a:latin typeface="Calibri" panose="020F0502020204030204" pitchFamily="34" charset="0"/>
              </a:rPr>
              <a:t>peinture. </a:t>
            </a:r>
            <a:r>
              <a:rPr lang="fr-FR" sz="1500" kern="1400" dirty="0">
                <a:solidFill>
                  <a:srgbClr val="000000"/>
                </a:solidFill>
                <a:latin typeface="Calibri" panose="020F0502020204030204" pitchFamily="34" charset="0"/>
              </a:rPr>
              <a:t> </a:t>
            </a:r>
            <a:r>
              <a:rPr lang="fr-FR" sz="1500" kern="1400" dirty="0" smtClean="0">
                <a:ln>
                  <a:noFill/>
                </a:ln>
                <a:solidFill>
                  <a:srgbClr val="000000"/>
                </a:solidFill>
                <a:effectLst/>
                <a:latin typeface="Calibri" panose="020F0502020204030204" pitchFamily="34" charset="0"/>
              </a:rPr>
              <a:t>Disponible en poche (48pièces) et en codets(2pièce) en taille 250 et 750 ml</a:t>
            </a:r>
            <a:r>
              <a:rPr lang="fr-FR" sz="1500" kern="1400" dirty="0" smtClean="0">
                <a:ln>
                  <a:noFill/>
                </a:ln>
                <a:solidFill>
                  <a:srgbClr val="000000"/>
                </a:solidFill>
                <a:effectLst/>
                <a:latin typeface="Calibri" panose="020F0502020204030204" pitchFamily="34" charset="0"/>
              </a:rPr>
              <a:t>)</a:t>
            </a:r>
          </a:p>
          <a:p>
            <a:pPr>
              <a:spcAft>
                <a:spcPts val="600"/>
              </a:spcAft>
            </a:pPr>
            <a:r>
              <a:rPr lang="fr-FR" sz="1500" kern="1400" dirty="0" smtClean="0">
                <a:solidFill>
                  <a:srgbClr val="000000"/>
                </a:solidFill>
                <a:latin typeface="Calibri" panose="020F0502020204030204" pitchFamily="34" charset="0"/>
              </a:rPr>
              <a:t>07660721644; 07660721650; 07660721646; 07660721651</a:t>
            </a:r>
            <a:endParaRPr lang="fr-FR" sz="1500" kern="1400" dirty="0">
              <a:ln>
                <a:noFill/>
              </a:ln>
              <a:solidFill>
                <a:srgbClr val="000000"/>
              </a:solidFill>
              <a:effectLst/>
              <a:latin typeface="Calibri" panose="020F0502020204030204" pitchFamily="34" charset="0"/>
            </a:endParaRPr>
          </a:p>
        </p:txBody>
      </p:sp>
      <p:sp>
        <p:nvSpPr>
          <p:cNvPr id="10" name="Rectangle 9"/>
          <p:cNvSpPr/>
          <p:nvPr/>
        </p:nvSpPr>
        <p:spPr>
          <a:xfrm>
            <a:off x="7893584" y="2173172"/>
            <a:ext cx="4285974" cy="2785378"/>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Godets jetables en plastique pour la préparation des teintes. Transparents, graduations imprimées avec différents ratios. A jeter après utilisation pour économiser le temps de nettoyage et se consacrer aux opérations rentables pour </a:t>
            </a:r>
            <a:r>
              <a:rPr lang="fr-FR" sz="1500" kern="1400" dirty="0" smtClean="0">
                <a:solidFill>
                  <a:srgbClr val="000000"/>
                </a:solidFill>
                <a:latin typeface="Calibri" panose="020F0502020204030204" pitchFamily="34" charset="0"/>
              </a:rPr>
              <a:t>l’atelier. </a:t>
            </a:r>
          </a:p>
          <a:p>
            <a:pPr>
              <a:spcAft>
                <a:spcPts val="600"/>
              </a:spcAft>
            </a:pPr>
            <a:r>
              <a:rPr lang="fr-FR" sz="1500" kern="1400" dirty="0" smtClean="0">
                <a:solidFill>
                  <a:srgbClr val="000000"/>
                </a:solidFill>
                <a:latin typeface="Calibri" panose="020F0502020204030204" pitchFamily="34" charset="0"/>
              </a:rPr>
              <a:t>Godets (AR03377 </a:t>
            </a:r>
            <a:r>
              <a:rPr lang="fr-FR" sz="1500" kern="1400" dirty="0">
                <a:solidFill>
                  <a:srgbClr val="000000"/>
                </a:solidFill>
                <a:latin typeface="Calibri" panose="020F0502020204030204" pitchFamily="34" charset="0"/>
              </a:rPr>
              <a:t>AR03378 AR03379 AR03380 </a:t>
            </a:r>
            <a:r>
              <a:rPr lang="fr-FR" sz="1500" kern="1400" dirty="0" smtClean="0">
                <a:solidFill>
                  <a:srgbClr val="000000"/>
                </a:solidFill>
                <a:latin typeface="Calibri" panose="020F0502020204030204" pitchFamily="34" charset="0"/>
              </a:rPr>
              <a:t>9425</a:t>
            </a:r>
            <a:r>
              <a:rPr lang="fr-FR" sz="1500" kern="1400" dirty="0" smtClean="0">
                <a:solidFill>
                  <a:srgbClr val="000000"/>
                </a:solidFill>
                <a:latin typeface="Calibri" panose="020F0502020204030204" pitchFamily="34" charset="0"/>
              </a:rPr>
              <a:t>) </a:t>
            </a:r>
            <a:r>
              <a:rPr lang="fr-FR" sz="1500" kern="1400" dirty="0" smtClean="0">
                <a:solidFill>
                  <a:srgbClr val="000000"/>
                </a:solidFill>
                <a:latin typeface="Calibri" panose="020F0502020204030204" pitchFamily="34" charset="0"/>
              </a:rPr>
              <a:t>et </a:t>
            </a:r>
            <a:r>
              <a:rPr lang="fr-FR" sz="1500" kern="1400" dirty="0" smtClean="0">
                <a:solidFill>
                  <a:srgbClr val="000000"/>
                </a:solidFill>
                <a:latin typeface="Calibri" panose="020F0502020204030204" pitchFamily="34" charset="0"/>
              </a:rPr>
              <a:t>couvercles (AR03381 AR03382 AR03383 AR03384) </a:t>
            </a:r>
            <a:r>
              <a:rPr lang="fr-FR" sz="1500" kern="1400" dirty="0" smtClean="0">
                <a:solidFill>
                  <a:srgbClr val="000000"/>
                </a:solidFill>
                <a:latin typeface="Calibri" panose="020F0502020204030204" pitchFamily="34" charset="0"/>
              </a:rPr>
              <a:t>disponible en 400,650,1300,2240,6000 ml. Distributeur muraux pour ranger proprement les godets 400,650,1300 et 2240 </a:t>
            </a:r>
            <a:r>
              <a:rPr lang="fr-FR" sz="1500" kern="1400" dirty="0" smtClean="0">
                <a:solidFill>
                  <a:srgbClr val="000000"/>
                </a:solidFill>
                <a:latin typeface="Calibri" panose="020F0502020204030204" pitchFamily="34" charset="0"/>
              </a:rPr>
              <a:t>ml 94990350</a:t>
            </a:r>
          </a:p>
          <a:p>
            <a:pPr>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pic>
        <p:nvPicPr>
          <p:cNvPr id="8201"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8904" y="2835761"/>
            <a:ext cx="1342037" cy="112605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21" name="Rectangle à coins arrondis 20">
            <a:hlinkClick r:id="rId6"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22" name="Flèche courbée vers le bas 21">
            <a:hlinkClick r:id="rId7" action="ppaction://hlinksldjump" highlightClick="1"/>
          </p:cNvPr>
          <p:cNvSpPr/>
          <p:nvPr/>
        </p:nvSpPr>
        <p:spPr>
          <a:xfrm rot="5400000">
            <a:off x="362622"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7017437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8"/>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8" grpId="0"/>
      <p:bldP spid="8" grpId="1"/>
      <p:bldP spid="7" grpId="0"/>
      <p:bldP spid="7" grpId="1"/>
      <p:bldP spid="10" grpId="0"/>
      <p:bldP spid="1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3487" y="0"/>
            <a:ext cx="4590617" cy="707886"/>
          </a:xfrm>
          <a:prstGeom prst="rect">
            <a:avLst/>
          </a:prstGeom>
          <a:noFill/>
        </p:spPr>
        <p:txBody>
          <a:bodyPr wrap="none" lIns="91440" tIns="45720" rIns="91440" bIns="45720">
            <a:spAutoFit/>
          </a:bodyPr>
          <a:lstStyle/>
          <a:p>
            <a:pPr algn="ctr"/>
            <a:r>
              <a:rPr lang="fr-FR" sz="4000" b="1" cap="none" spc="0" dirty="0" smtClean="0">
                <a:ln w="0"/>
                <a:solidFill>
                  <a:schemeClr val="tx1"/>
                </a:solidFill>
              </a:rPr>
              <a:t>Matériel de peinture</a:t>
            </a:r>
            <a:endParaRPr lang="fr-FR" sz="4000" b="1" cap="none" spc="0" dirty="0">
              <a:ln w="0"/>
              <a:solidFill>
                <a:schemeClr val="tx1"/>
              </a:solidFill>
            </a:endParaRPr>
          </a:p>
        </p:txBody>
      </p:sp>
      <p:sp>
        <p:nvSpPr>
          <p:cNvPr id="5" name="Rectangle 4"/>
          <p:cNvSpPr/>
          <p:nvPr/>
        </p:nvSpPr>
        <p:spPr>
          <a:xfrm>
            <a:off x="1955034" y="1927742"/>
            <a:ext cx="4760600" cy="1631216"/>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Réglettes en plastique recyclé, flexibles pour racler les bords des godets. </a:t>
            </a:r>
            <a:r>
              <a:rPr lang="fr-FR" sz="1500" kern="1400" dirty="0" smtClean="0">
                <a:solidFill>
                  <a:srgbClr val="000000"/>
                </a:solidFill>
                <a:latin typeface="Calibri" panose="020F0502020204030204" pitchFamily="34" charset="0"/>
              </a:rPr>
              <a:t> Disponible turbomix petit et grand modèle en boite de 200 et 500 pièces. Réglette de mélange 250 </a:t>
            </a:r>
            <a:r>
              <a:rPr lang="fr-FR" sz="1500" kern="1400" dirty="0" smtClean="0">
                <a:solidFill>
                  <a:srgbClr val="000000"/>
                </a:solidFill>
                <a:latin typeface="Calibri" panose="020F0502020204030204" pitchFamily="34" charset="0"/>
              </a:rPr>
              <a:t>pièces</a:t>
            </a:r>
          </a:p>
          <a:p>
            <a:pPr>
              <a:spcAft>
                <a:spcPts val="600"/>
              </a:spcAft>
            </a:pPr>
            <a:r>
              <a:rPr lang="fr-FR" sz="1500" kern="1400" dirty="0" smtClean="0">
                <a:solidFill>
                  <a:srgbClr val="000000"/>
                </a:solidFill>
                <a:latin typeface="Calibri" panose="020F0502020204030204" pitchFamily="34" charset="0"/>
              </a:rPr>
              <a:t>9500 9520200</a:t>
            </a:r>
            <a:endParaRPr lang="fr-FR" sz="1500" kern="1400" dirty="0">
              <a:solidFill>
                <a:srgbClr val="000000"/>
              </a:solidFill>
              <a:latin typeface="Calibri" panose="020F0502020204030204" pitchFamily="34" charset="0"/>
            </a:endParaRPr>
          </a:p>
          <a:p>
            <a:pPr>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pic>
        <p:nvPicPr>
          <p:cNvPr id="6" name="Picture 5" descr="photo iphone gaetan 2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198" y="1144045"/>
            <a:ext cx="1129836" cy="1513288"/>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7" name="Picture 6" descr="photo iphone gaetan 2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122" y="3729244"/>
            <a:ext cx="1575912" cy="1176634"/>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8036" y="1301587"/>
            <a:ext cx="1575912" cy="1182688"/>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9" name="Picture 8" descr="IMG_06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8036" y="3732550"/>
            <a:ext cx="1575912" cy="1182355"/>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0" name="Rectangle 9"/>
          <p:cNvSpPr/>
          <p:nvPr/>
        </p:nvSpPr>
        <p:spPr>
          <a:xfrm>
            <a:off x="7813948" y="4471398"/>
            <a:ext cx="3746138" cy="1323439"/>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Tampon d’essuyage permettant l’essuyage des dernières poussières restant le support après dégraissage et avant </a:t>
            </a:r>
            <a:r>
              <a:rPr lang="fr-FR" sz="1500" kern="1400" dirty="0" smtClean="0">
                <a:solidFill>
                  <a:srgbClr val="000000"/>
                </a:solidFill>
                <a:latin typeface="Calibri" panose="020F0502020204030204" pitchFamily="34" charset="0"/>
              </a:rPr>
              <a:t>peinture. Disponible en 15 et 10 pièces. </a:t>
            </a:r>
            <a:endParaRPr lang="fr-FR" sz="1500" kern="1400" dirty="0">
              <a:solidFill>
                <a:srgbClr val="000000"/>
              </a:solidFill>
              <a:latin typeface="Calibri" panose="020F0502020204030204" pitchFamily="34" charset="0"/>
            </a:endParaRPr>
          </a:p>
          <a:p>
            <a:pPr>
              <a:spcAft>
                <a:spcPts val="600"/>
              </a:spcAft>
            </a:pPr>
            <a:r>
              <a:rPr lang="fr-FR" sz="1500" kern="1400" dirty="0" smtClean="0">
                <a:solidFill>
                  <a:srgbClr val="000000"/>
                </a:solidFill>
                <a:latin typeface="Calibri" panose="020F0502020204030204" pitchFamily="34" charset="0"/>
              </a:rPr>
              <a:t>D3057 133206SLS10</a:t>
            </a:r>
            <a:endParaRPr lang="fr-FR" sz="1500" kern="1400" dirty="0">
              <a:ln>
                <a:noFill/>
              </a:ln>
              <a:solidFill>
                <a:srgbClr val="000000"/>
              </a:solidFill>
              <a:effectLst/>
              <a:latin typeface="Calibri" panose="020F0502020204030204" pitchFamily="34" charset="0"/>
            </a:endParaRPr>
          </a:p>
        </p:txBody>
      </p:sp>
      <p:sp>
        <p:nvSpPr>
          <p:cNvPr id="11" name="Rectangle 10"/>
          <p:cNvSpPr/>
          <p:nvPr/>
        </p:nvSpPr>
        <p:spPr>
          <a:xfrm>
            <a:off x="7813948" y="1708265"/>
            <a:ext cx="2771914" cy="369332"/>
          </a:xfrm>
          <a:prstGeom prst="rect">
            <a:avLst/>
          </a:prstGeom>
        </p:spPr>
        <p:txBody>
          <a:bodyPr wrap="none">
            <a:spAutoFit/>
          </a:bodyPr>
          <a:lstStyle/>
          <a:p>
            <a:pPr algn="ctr"/>
            <a:r>
              <a:rPr lang="fr-FR" b="1" dirty="0" smtClean="0">
                <a:ln w="0"/>
                <a:latin typeface="AR JULIAN" panose="02000000000000000000" pitchFamily="2" charset="0"/>
              </a:rPr>
              <a:t>Chiffons de dégraissage</a:t>
            </a:r>
            <a:endParaRPr lang="fr-FR" b="1" dirty="0">
              <a:ln w="0"/>
              <a:latin typeface="AR JULIAN" panose="02000000000000000000" pitchFamily="2" charset="0"/>
            </a:endParaRPr>
          </a:p>
        </p:txBody>
      </p:sp>
      <p:sp>
        <p:nvSpPr>
          <p:cNvPr id="12" name="Rectangle 11"/>
          <p:cNvSpPr/>
          <p:nvPr/>
        </p:nvSpPr>
        <p:spPr>
          <a:xfrm>
            <a:off x="1955034" y="4132895"/>
            <a:ext cx="1327608" cy="369332"/>
          </a:xfrm>
          <a:prstGeom prst="rect">
            <a:avLst/>
          </a:prstGeom>
        </p:spPr>
        <p:txBody>
          <a:bodyPr wrap="none">
            <a:spAutoFit/>
          </a:bodyPr>
          <a:lstStyle/>
          <a:p>
            <a:pPr algn="ctr"/>
            <a:r>
              <a:rPr lang="fr-FR" b="1" dirty="0" smtClean="0">
                <a:ln w="0"/>
                <a:latin typeface="AR JULIAN" panose="02000000000000000000" pitchFamily="2" charset="0"/>
              </a:rPr>
              <a:t>Plaquettes</a:t>
            </a:r>
            <a:endParaRPr lang="fr-FR" b="1" dirty="0">
              <a:ln w="0"/>
              <a:latin typeface="AR JULIAN" panose="02000000000000000000" pitchFamily="2" charset="0"/>
            </a:endParaRPr>
          </a:p>
        </p:txBody>
      </p:sp>
      <p:sp>
        <p:nvSpPr>
          <p:cNvPr id="13" name="Rectangle 12"/>
          <p:cNvSpPr/>
          <p:nvPr/>
        </p:nvSpPr>
        <p:spPr>
          <a:xfrm>
            <a:off x="1955034" y="1702488"/>
            <a:ext cx="1199367" cy="369332"/>
          </a:xfrm>
          <a:prstGeom prst="rect">
            <a:avLst/>
          </a:prstGeom>
        </p:spPr>
        <p:txBody>
          <a:bodyPr wrap="none">
            <a:spAutoFit/>
          </a:bodyPr>
          <a:lstStyle/>
          <a:p>
            <a:pPr algn="ctr"/>
            <a:r>
              <a:rPr lang="fr-FR" b="1" dirty="0" smtClean="0">
                <a:ln w="0"/>
                <a:latin typeface="AR JULIAN" panose="02000000000000000000" pitchFamily="2" charset="0"/>
              </a:rPr>
              <a:t>Réglettes</a:t>
            </a:r>
            <a:endParaRPr lang="fr-FR" b="1" dirty="0">
              <a:ln w="0"/>
              <a:latin typeface="AR JULIAN" panose="02000000000000000000" pitchFamily="2" charset="0"/>
            </a:endParaRPr>
          </a:p>
        </p:txBody>
      </p:sp>
      <p:sp>
        <p:nvSpPr>
          <p:cNvPr id="14" name="Rectangle 13"/>
          <p:cNvSpPr/>
          <p:nvPr/>
        </p:nvSpPr>
        <p:spPr>
          <a:xfrm>
            <a:off x="7815268" y="4132895"/>
            <a:ext cx="2433680" cy="369332"/>
          </a:xfrm>
          <a:prstGeom prst="rect">
            <a:avLst/>
          </a:prstGeom>
        </p:spPr>
        <p:txBody>
          <a:bodyPr wrap="none">
            <a:spAutoFit/>
          </a:bodyPr>
          <a:lstStyle/>
          <a:p>
            <a:pPr algn="ctr"/>
            <a:r>
              <a:rPr lang="fr-FR" b="1" dirty="0" smtClean="0">
                <a:ln w="0"/>
                <a:latin typeface="AR JULIAN" panose="02000000000000000000" pitchFamily="2" charset="0"/>
              </a:rPr>
              <a:t>Tampons d’essuyage</a:t>
            </a:r>
            <a:endParaRPr lang="fr-FR" b="1" dirty="0">
              <a:ln w="0"/>
              <a:latin typeface="AR JULIAN" panose="02000000000000000000" pitchFamily="2" charset="0"/>
            </a:endParaRPr>
          </a:p>
        </p:txBody>
      </p:sp>
      <p:sp>
        <p:nvSpPr>
          <p:cNvPr id="15" name="Rectangle 14"/>
          <p:cNvSpPr/>
          <p:nvPr/>
        </p:nvSpPr>
        <p:spPr>
          <a:xfrm>
            <a:off x="1900727" y="4423709"/>
            <a:ext cx="4279902" cy="1708160"/>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Plaquettes en métal couleur blanche avec bande témoin noire sur toute la </a:t>
            </a:r>
            <a:r>
              <a:rPr lang="fr-FR" sz="1500" kern="1400" dirty="0" smtClean="0">
                <a:solidFill>
                  <a:srgbClr val="000000"/>
                </a:solidFill>
                <a:latin typeface="Calibri" panose="020F0502020204030204" pitchFamily="34" charset="0"/>
              </a:rPr>
              <a:t>longueur. Disponible en blanc, 100 pièces</a:t>
            </a:r>
            <a:r>
              <a:rPr lang="fr-FR" sz="1500" kern="1400" dirty="0" smtClean="0">
                <a:solidFill>
                  <a:srgbClr val="000000"/>
                </a:solidFill>
                <a:latin typeface="Calibri" panose="020F0502020204030204" pitchFamily="34" charset="0"/>
              </a:rPr>
              <a:t>.</a:t>
            </a:r>
          </a:p>
          <a:p>
            <a:pPr>
              <a:spcAft>
                <a:spcPts val="600"/>
              </a:spcAft>
            </a:pPr>
            <a:r>
              <a:rPr lang="fr-FR" sz="1500" kern="1400" dirty="0" smtClean="0">
                <a:solidFill>
                  <a:srgbClr val="000000"/>
                </a:solidFill>
                <a:latin typeface="Calibri" panose="020F0502020204030204" pitchFamily="34" charset="0"/>
              </a:rPr>
              <a:t>CCP100</a:t>
            </a:r>
            <a:endParaRPr lang="fr-FR" sz="1500" kern="1400" dirty="0" smtClean="0">
              <a:solidFill>
                <a:srgbClr val="000000"/>
              </a:solidFill>
              <a:latin typeface="Calibri" panose="020F0502020204030204" pitchFamily="34" charset="0"/>
            </a:endParaRPr>
          </a:p>
          <a:p>
            <a:pPr>
              <a:spcAft>
                <a:spcPts val="600"/>
              </a:spcAft>
            </a:pPr>
            <a:endParaRPr lang="fr-FR" sz="1500" kern="1400" dirty="0">
              <a:solidFill>
                <a:srgbClr val="000000"/>
              </a:solidFill>
              <a:latin typeface="Calibri" panose="020F0502020204030204" pitchFamily="34" charset="0"/>
            </a:endParaRPr>
          </a:p>
          <a:p>
            <a:pPr>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16" name="Rectangle 15"/>
          <p:cNvSpPr/>
          <p:nvPr/>
        </p:nvSpPr>
        <p:spPr>
          <a:xfrm>
            <a:off x="7780943" y="1927742"/>
            <a:ext cx="4411057" cy="1400383"/>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Chiffons de dégraissage de haute qualité avec une </a:t>
            </a:r>
            <a:r>
              <a:rPr lang="fr-FR" sz="1500" kern="1400" dirty="0" smtClean="0">
                <a:solidFill>
                  <a:srgbClr val="000000"/>
                </a:solidFill>
                <a:latin typeface="Calibri" panose="020F0502020204030204" pitchFamily="34" charset="0"/>
              </a:rPr>
              <a:t>grande </a:t>
            </a:r>
            <a:r>
              <a:rPr lang="fr-FR" sz="1500" kern="1400" dirty="0">
                <a:solidFill>
                  <a:srgbClr val="000000"/>
                </a:solidFill>
                <a:latin typeface="Calibri" panose="020F0502020204030204" pitchFamily="34" charset="0"/>
              </a:rPr>
              <a:t>capacité </a:t>
            </a:r>
            <a:r>
              <a:rPr lang="fr-FR" sz="1500" kern="1400" dirty="0" smtClean="0">
                <a:solidFill>
                  <a:srgbClr val="000000"/>
                </a:solidFill>
                <a:latin typeface="Calibri" panose="020F0502020204030204" pitchFamily="34" charset="0"/>
              </a:rPr>
              <a:t>d’absorption. Disponible en 42cmx33cm boite de 200 pièces</a:t>
            </a:r>
            <a:r>
              <a:rPr lang="fr-FR" sz="1500" kern="1400" dirty="0" smtClean="0">
                <a:solidFill>
                  <a:srgbClr val="000000"/>
                </a:solidFill>
                <a:latin typeface="Calibri" panose="020F0502020204030204" pitchFamily="34" charset="0"/>
              </a:rPr>
              <a:t>.</a:t>
            </a:r>
          </a:p>
          <a:p>
            <a:pPr>
              <a:spcAft>
                <a:spcPts val="600"/>
              </a:spcAft>
            </a:pPr>
            <a:r>
              <a:rPr lang="fr-FR" sz="1500" kern="1400" dirty="0" smtClean="0">
                <a:solidFill>
                  <a:srgbClr val="000000"/>
                </a:solidFill>
                <a:latin typeface="Calibri" panose="020F0502020204030204" pitchFamily="34" charset="0"/>
              </a:rPr>
              <a:t>134305501</a:t>
            </a:r>
            <a:endParaRPr lang="fr-FR" sz="1500" kern="1400" dirty="0">
              <a:solidFill>
                <a:srgbClr val="000000"/>
              </a:solidFill>
              <a:latin typeface="Calibri" panose="020F0502020204030204" pitchFamily="34" charset="0"/>
            </a:endParaRPr>
          </a:p>
          <a:p>
            <a:pPr>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17" name="Chevron 16">
            <a:hlinkClick r:id="" action="ppaction://hlinkshowjump?jump=nextslide"/>
          </p:cNvPr>
          <p:cNvSpPr/>
          <p:nvPr/>
        </p:nvSpPr>
        <p:spPr>
          <a:xfrm>
            <a:off x="11404598" y="577209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 name="Rectangle 17"/>
          <p:cNvSpPr/>
          <p:nvPr/>
        </p:nvSpPr>
        <p:spPr>
          <a:xfrm>
            <a:off x="11073456" y="6393810"/>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1" name="Chevron 20">
            <a:hlinkClick r:id="" action="ppaction://hlinkshowjump?jump=previousslide" highlightClick="1"/>
          </p:cNvPr>
          <p:cNvSpPr/>
          <p:nvPr/>
        </p:nvSpPr>
        <p:spPr>
          <a:xfrm flipH="1">
            <a:off x="9819928" y="5765801"/>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2" name="Rectangle 21"/>
          <p:cNvSpPr/>
          <p:nvPr/>
        </p:nvSpPr>
        <p:spPr>
          <a:xfrm>
            <a:off x="9301961" y="6396336"/>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4" name="Rectangle à coins arrondis 23">
            <a:hlinkClick r:id="rId6"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25" name="Flèche courbée vers le bas 24">
            <a:hlinkClick r:id="rId7" action="ppaction://hlinksldjump" highlightClick="1"/>
          </p:cNvPr>
          <p:cNvSpPr/>
          <p:nvPr/>
        </p:nvSpPr>
        <p:spPr>
          <a:xfrm rot="5400000">
            <a:off x="362622"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9100795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p:bldP spid="5" grpId="1"/>
      <p:bldP spid="10" grpId="0"/>
      <p:bldP spid="10" grpId="1"/>
      <p:bldP spid="15" grpId="0"/>
      <p:bldP spid="15" grpId="1"/>
      <p:bldP spid="16" grpId="0"/>
      <p:bldP spid="1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20553" y="300335"/>
            <a:ext cx="3576300" cy="923330"/>
          </a:xfrm>
          <a:prstGeom prst="rect">
            <a:avLst/>
          </a:prstGeom>
          <a:noFill/>
        </p:spPr>
        <p:txBody>
          <a:bodyPr wrap="none" lIns="91440" tIns="45720" rIns="91440" bIns="45720">
            <a:spAutoFit/>
          </a:bodyPr>
          <a:lstStyle/>
          <a:p>
            <a:pPr algn="ctr"/>
            <a:r>
              <a:rPr lang="fr-FR" sz="5400" b="1" cap="none" spc="0" dirty="0" smtClean="0">
                <a:ln w="0"/>
                <a:solidFill>
                  <a:schemeClr val="tx1"/>
                </a:solidFill>
              </a:rPr>
              <a:t>Automobile</a:t>
            </a:r>
            <a:endParaRPr lang="fr-FR" sz="5400" b="1" cap="none" spc="0" dirty="0">
              <a:ln w="0"/>
              <a:solidFill>
                <a:schemeClr val="tx1"/>
              </a:solidFill>
            </a:endParaRPr>
          </a:p>
        </p:txBody>
      </p:sp>
      <p:pic>
        <p:nvPicPr>
          <p:cNvPr id="2061" name="Picture 13" descr="DSCN3858"/>
          <p:cNvPicPr>
            <a:picLocks noChangeAspect="1" noChangeArrowheads="1"/>
          </p:cNvPicPr>
          <p:nvPr/>
        </p:nvPicPr>
        <p:blipFill>
          <a:blip r:embed="rId2" cstate="print">
            <a:extLst>
              <a:ext uri="{28A0092B-C50C-407E-A947-70E740481C1C}">
                <a14:useLocalDpi xmlns:a14="http://schemas.microsoft.com/office/drawing/2010/main" val="0"/>
              </a:ext>
            </a:extLst>
          </a:blip>
          <a:srcRect l="28877" t="5481" r="18159" b="5450"/>
          <a:stretch>
            <a:fillRect/>
          </a:stretch>
        </p:blipFill>
        <p:spPr bwMode="auto">
          <a:xfrm>
            <a:off x="1738148" y="3337999"/>
            <a:ext cx="1017964" cy="1406152"/>
          </a:xfrm>
          <a:prstGeom prst="rect">
            <a:avLst/>
          </a:prstGeom>
          <a:noFill/>
          <a:ln w="3175"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62" name="Picture 14" descr="peinture à l'eau"/>
          <p:cNvPicPr>
            <a:picLocks noChangeAspect="1" noChangeArrowheads="1"/>
          </p:cNvPicPr>
          <p:nvPr/>
        </p:nvPicPr>
        <p:blipFill>
          <a:blip r:embed="rId3">
            <a:extLst>
              <a:ext uri="{28A0092B-C50C-407E-A947-70E740481C1C}">
                <a14:useLocalDpi xmlns:a14="http://schemas.microsoft.com/office/drawing/2010/main" val="0"/>
              </a:ext>
            </a:extLst>
          </a:blip>
          <a:srcRect l="8614" r="7016"/>
          <a:stretch>
            <a:fillRect/>
          </a:stretch>
        </p:blipFill>
        <p:spPr bwMode="auto">
          <a:xfrm>
            <a:off x="1755288" y="1681201"/>
            <a:ext cx="1017964" cy="1406152"/>
          </a:xfrm>
          <a:prstGeom prst="rect">
            <a:avLst/>
          </a:prstGeom>
          <a:noFill/>
          <a:ln w="3175"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63" name="Picture 15" descr="DSCN389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6472" y="3337999"/>
            <a:ext cx="1717942" cy="1406152"/>
          </a:xfrm>
          <a:prstGeom prst="rect">
            <a:avLst/>
          </a:prstGeom>
          <a:noFill/>
          <a:ln w="3175"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8" name="Control 16"/>
          <p:cNvSpPr>
            <a:spLocks noChangeArrowheads="1" noChangeShapeType="1"/>
          </p:cNvSpPr>
          <p:nvPr/>
        </p:nvSpPr>
        <p:spPr bwMode="auto">
          <a:xfrm>
            <a:off x="2773252" y="1681201"/>
            <a:ext cx="4249428" cy="5038705"/>
          </a:xfrm>
          <a:prstGeom prst="rect">
            <a:avLst/>
          </a:prstGeom>
          <a:noFill/>
          <a:ln>
            <a:noFill/>
          </a:ln>
          <a:effectLst/>
          <a:extLst>
            <a:ext uri="{91240B29-F687-4F45-9708-019B960494DF}">
              <a14:hiddenLine xmlns:a14="http://schemas.microsoft.com/office/drawing/2010/main" w="25400" algn="ctr">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pic>
        <p:nvPicPr>
          <p:cNvPr id="2065" name="Picture 17" descr="DSCN3890"/>
          <p:cNvPicPr>
            <a:picLocks noChangeAspect="1" noChangeArrowheads="1"/>
          </p:cNvPicPr>
          <p:nvPr/>
        </p:nvPicPr>
        <p:blipFill>
          <a:blip r:embed="rId5" cstate="print">
            <a:extLst>
              <a:ext uri="{28A0092B-C50C-407E-A947-70E740481C1C}">
                <a14:useLocalDpi xmlns:a14="http://schemas.microsoft.com/office/drawing/2010/main" val="0"/>
              </a:ext>
            </a:extLst>
          </a:blip>
          <a:srcRect l="10049" t="11945" r="15228" b="8168"/>
          <a:stretch>
            <a:fillRect/>
          </a:stretch>
        </p:blipFill>
        <p:spPr bwMode="auto">
          <a:xfrm>
            <a:off x="6329280" y="4994797"/>
            <a:ext cx="1717942" cy="1449776"/>
          </a:xfrm>
          <a:prstGeom prst="rect">
            <a:avLst/>
          </a:prstGeom>
          <a:noFill/>
          <a:ln w="3175"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66" name="Picture 18" descr="DSCN3901"/>
          <p:cNvPicPr>
            <a:picLocks noChangeAspect="1" noChangeArrowheads="1"/>
          </p:cNvPicPr>
          <p:nvPr/>
        </p:nvPicPr>
        <p:blipFill>
          <a:blip r:embed="rId6" cstate="print">
            <a:extLst>
              <a:ext uri="{28A0092B-C50C-407E-A947-70E740481C1C}">
                <a14:useLocalDpi xmlns:a14="http://schemas.microsoft.com/office/drawing/2010/main" val="0"/>
              </a:ext>
            </a:extLst>
          </a:blip>
          <a:srcRect l="19521" t="1889" r="12642" b="13509"/>
          <a:stretch>
            <a:fillRect/>
          </a:stretch>
        </p:blipFill>
        <p:spPr bwMode="auto">
          <a:xfrm>
            <a:off x="6346471" y="1681201"/>
            <a:ext cx="1717943" cy="1406152"/>
          </a:xfrm>
          <a:prstGeom prst="rect">
            <a:avLst/>
          </a:prstGeom>
          <a:noFill/>
          <a:ln w="3175"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67" name="Picture 19" descr="DSCN3905"/>
          <p:cNvPicPr>
            <a:picLocks noChangeAspect="1" noChangeArrowheads="1"/>
          </p:cNvPicPr>
          <p:nvPr/>
        </p:nvPicPr>
        <p:blipFill>
          <a:blip r:embed="rId7" cstate="print">
            <a:extLst>
              <a:ext uri="{28A0092B-C50C-407E-A947-70E740481C1C}">
                <a14:useLocalDpi xmlns:a14="http://schemas.microsoft.com/office/drawing/2010/main" val="0"/>
              </a:ext>
            </a:extLst>
          </a:blip>
          <a:srcRect t="5771" b="7501"/>
          <a:stretch>
            <a:fillRect/>
          </a:stretch>
        </p:blipFill>
        <p:spPr bwMode="auto">
          <a:xfrm rot="5400000">
            <a:off x="1515037" y="5203502"/>
            <a:ext cx="1449777" cy="1032372"/>
          </a:xfrm>
          <a:prstGeom prst="rect">
            <a:avLst/>
          </a:prstGeom>
          <a:noFill/>
          <a:ln w="3175"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0" name="Rectangle 19">
            <a:hlinkClick r:id="rId8" action="ppaction://hlinksldjump" highlightClick="1"/>
          </p:cNvPr>
          <p:cNvSpPr/>
          <p:nvPr/>
        </p:nvSpPr>
        <p:spPr>
          <a:xfrm>
            <a:off x="2790392" y="1768724"/>
            <a:ext cx="2701260" cy="1231106"/>
          </a:xfrm>
          <a:prstGeom prst="rect">
            <a:avLst/>
          </a:prstGeom>
          <a:noFill/>
        </p:spPr>
        <p:txBody>
          <a:bodyPr wrap="square" lIns="91440" tIns="45720" rIns="91440" bIns="45720">
            <a:spAutoFit/>
          </a:bodyPr>
          <a:lstStyle/>
          <a:p>
            <a:pPr algn="ctr"/>
            <a:r>
              <a:rPr lang="fr-FR" sz="2800" b="1" dirty="0" smtClean="0">
                <a:ln w="0"/>
                <a:latin typeface="AR JULIAN" panose="02000000000000000000" pitchFamily="2" charset="0"/>
              </a:rPr>
              <a:t>Peinture Base Hydrodiluable</a:t>
            </a:r>
          </a:p>
          <a:p>
            <a:pPr algn="ctr"/>
            <a:r>
              <a:rPr lang="fr-FR" b="1" cap="none" spc="0" dirty="0" smtClean="0">
                <a:ln w="0"/>
                <a:solidFill>
                  <a:schemeClr val="tx1"/>
                </a:solidFill>
                <a:latin typeface="AR JULIAN" panose="02000000000000000000" pitchFamily="2" charset="0"/>
              </a:rPr>
              <a:t>(Véhicule de tourisme)</a:t>
            </a:r>
            <a:endParaRPr lang="fr-FR" b="1" cap="none" spc="0" dirty="0">
              <a:ln w="0"/>
              <a:solidFill>
                <a:schemeClr val="tx1"/>
              </a:solidFill>
              <a:latin typeface="AR JULIAN" panose="02000000000000000000" pitchFamily="2" charset="0"/>
            </a:endParaRPr>
          </a:p>
        </p:txBody>
      </p:sp>
      <p:sp>
        <p:nvSpPr>
          <p:cNvPr id="36" name="Rectangle 35">
            <a:hlinkClick r:id="rId9" action="ppaction://hlinksldjump" highlightClick="1"/>
          </p:cNvPr>
          <p:cNvSpPr/>
          <p:nvPr/>
        </p:nvSpPr>
        <p:spPr>
          <a:xfrm>
            <a:off x="2790392" y="3585000"/>
            <a:ext cx="2957265" cy="1231106"/>
          </a:xfrm>
          <a:prstGeom prst="rect">
            <a:avLst/>
          </a:prstGeom>
          <a:noFill/>
        </p:spPr>
        <p:txBody>
          <a:bodyPr wrap="square" lIns="91440" tIns="45720" rIns="91440" bIns="45720">
            <a:spAutoFit/>
          </a:bodyPr>
          <a:lstStyle/>
          <a:p>
            <a:pPr algn="ctr"/>
            <a:r>
              <a:rPr lang="fr-FR" sz="2800" b="1" dirty="0" smtClean="0">
                <a:ln w="0"/>
                <a:latin typeface="AR JULIAN" panose="02000000000000000000" pitchFamily="2" charset="0"/>
              </a:rPr>
              <a:t>Peinture Base Solvanté</a:t>
            </a:r>
          </a:p>
          <a:p>
            <a:pPr algn="ctr"/>
            <a:r>
              <a:rPr lang="fr-FR" b="1" dirty="0" smtClean="0">
                <a:ln w="0"/>
                <a:latin typeface="AR JULIAN" panose="02000000000000000000" pitchFamily="2" charset="0"/>
              </a:rPr>
              <a:t>(Moto et teinte spéciale)</a:t>
            </a:r>
            <a:endParaRPr lang="fr-FR" b="1" cap="none" spc="0" dirty="0">
              <a:ln w="0"/>
              <a:solidFill>
                <a:schemeClr val="tx1"/>
              </a:solidFill>
              <a:latin typeface="AR JULIAN" panose="02000000000000000000" pitchFamily="2" charset="0"/>
            </a:endParaRPr>
          </a:p>
        </p:txBody>
      </p:sp>
      <p:sp>
        <p:nvSpPr>
          <p:cNvPr id="37" name="Rectangle 36">
            <a:hlinkClick r:id="rId10" action="ppaction://hlinksldjump" highlightClick="1"/>
          </p:cNvPr>
          <p:cNvSpPr/>
          <p:nvPr/>
        </p:nvSpPr>
        <p:spPr>
          <a:xfrm>
            <a:off x="2790391" y="5104132"/>
            <a:ext cx="2957265" cy="1231106"/>
          </a:xfrm>
          <a:prstGeom prst="rect">
            <a:avLst/>
          </a:prstGeom>
          <a:noFill/>
        </p:spPr>
        <p:txBody>
          <a:bodyPr wrap="square" lIns="91440" tIns="45720" rIns="91440" bIns="45720">
            <a:spAutoFit/>
          </a:bodyPr>
          <a:lstStyle/>
          <a:p>
            <a:pPr algn="ctr"/>
            <a:r>
              <a:rPr lang="fr-FR" sz="2800" b="1" dirty="0" smtClean="0">
                <a:ln w="0"/>
                <a:latin typeface="AR JULIAN" panose="02000000000000000000" pitchFamily="2" charset="0"/>
              </a:rPr>
              <a:t>Peinture Laque Brillant Direct</a:t>
            </a:r>
          </a:p>
          <a:p>
            <a:pPr algn="ctr"/>
            <a:r>
              <a:rPr lang="fr-FR" b="1" cap="none" spc="0" dirty="0" smtClean="0">
                <a:ln w="0"/>
                <a:solidFill>
                  <a:schemeClr val="tx1"/>
                </a:solidFill>
                <a:latin typeface="AR JULIAN" panose="02000000000000000000" pitchFamily="2" charset="0"/>
              </a:rPr>
              <a:t>(VU, PL et TP)</a:t>
            </a:r>
            <a:endParaRPr lang="fr-FR" b="1" cap="none" spc="0" dirty="0">
              <a:ln w="0"/>
              <a:solidFill>
                <a:schemeClr val="tx1"/>
              </a:solidFill>
              <a:latin typeface="AR JULIAN" panose="02000000000000000000" pitchFamily="2" charset="0"/>
            </a:endParaRPr>
          </a:p>
        </p:txBody>
      </p:sp>
      <p:sp>
        <p:nvSpPr>
          <p:cNvPr id="38" name="Rectangle 37">
            <a:hlinkClick r:id="rId11" action="ppaction://hlinksldjump" highlightClick="1"/>
          </p:cNvPr>
          <p:cNvSpPr/>
          <p:nvPr/>
        </p:nvSpPr>
        <p:spPr>
          <a:xfrm>
            <a:off x="8047222" y="1768724"/>
            <a:ext cx="2701260" cy="954107"/>
          </a:xfrm>
          <a:prstGeom prst="rect">
            <a:avLst/>
          </a:prstGeom>
          <a:noFill/>
        </p:spPr>
        <p:txBody>
          <a:bodyPr wrap="square" lIns="91440" tIns="45720" rIns="91440" bIns="45720">
            <a:spAutoFit/>
          </a:bodyPr>
          <a:lstStyle/>
          <a:p>
            <a:pPr algn="ctr"/>
            <a:r>
              <a:rPr lang="fr-FR" sz="2800" b="1" dirty="0" smtClean="0">
                <a:ln w="0"/>
                <a:latin typeface="AR JULIAN" panose="02000000000000000000" pitchFamily="2" charset="0"/>
              </a:rPr>
              <a:t>Diluant  Dégraissant</a:t>
            </a:r>
            <a:endParaRPr lang="fr-FR" b="1" cap="none" spc="0" dirty="0">
              <a:ln w="0"/>
              <a:solidFill>
                <a:schemeClr val="tx1"/>
              </a:solidFill>
              <a:latin typeface="AR JULIAN" panose="02000000000000000000" pitchFamily="2" charset="0"/>
            </a:endParaRPr>
          </a:p>
        </p:txBody>
      </p:sp>
      <p:sp>
        <p:nvSpPr>
          <p:cNvPr id="39" name="Rectangle 38">
            <a:hlinkClick r:id="rId12" action="ppaction://hlinksldjump" highlightClick="1"/>
          </p:cNvPr>
          <p:cNvSpPr/>
          <p:nvPr/>
        </p:nvSpPr>
        <p:spPr>
          <a:xfrm>
            <a:off x="8064414" y="3585000"/>
            <a:ext cx="2701260" cy="954107"/>
          </a:xfrm>
          <a:prstGeom prst="rect">
            <a:avLst/>
          </a:prstGeom>
          <a:noFill/>
        </p:spPr>
        <p:txBody>
          <a:bodyPr wrap="square" lIns="91440" tIns="45720" rIns="91440" bIns="45720">
            <a:spAutoFit/>
          </a:bodyPr>
          <a:lstStyle/>
          <a:p>
            <a:pPr algn="ctr"/>
            <a:r>
              <a:rPr lang="fr-FR" sz="2800" b="1" dirty="0" smtClean="0">
                <a:ln w="0"/>
                <a:latin typeface="AR JULIAN" panose="02000000000000000000" pitchFamily="2" charset="0"/>
              </a:rPr>
              <a:t>Vernis</a:t>
            </a:r>
          </a:p>
          <a:p>
            <a:pPr algn="ctr"/>
            <a:r>
              <a:rPr lang="fr-FR" sz="2800" b="1" cap="none" spc="0" dirty="0" smtClean="0">
                <a:ln w="0"/>
                <a:solidFill>
                  <a:schemeClr val="tx1"/>
                </a:solidFill>
                <a:latin typeface="AR JULIAN" panose="02000000000000000000" pitchFamily="2" charset="0"/>
              </a:rPr>
              <a:t>Durcisseur</a:t>
            </a:r>
            <a:endParaRPr lang="fr-FR" b="1" cap="none" spc="0" dirty="0">
              <a:ln w="0"/>
              <a:solidFill>
                <a:schemeClr val="tx1"/>
              </a:solidFill>
              <a:latin typeface="AR JULIAN" panose="02000000000000000000" pitchFamily="2" charset="0"/>
            </a:endParaRPr>
          </a:p>
        </p:txBody>
      </p:sp>
      <p:sp>
        <p:nvSpPr>
          <p:cNvPr id="43" name="Rectangle 42">
            <a:hlinkClick r:id="rId13" action="ppaction://hlinksldjump" highlightClick="1"/>
          </p:cNvPr>
          <p:cNvSpPr/>
          <p:nvPr/>
        </p:nvSpPr>
        <p:spPr>
          <a:xfrm>
            <a:off x="8064414" y="5458075"/>
            <a:ext cx="2701260" cy="523220"/>
          </a:xfrm>
          <a:prstGeom prst="rect">
            <a:avLst/>
          </a:prstGeom>
          <a:noFill/>
        </p:spPr>
        <p:txBody>
          <a:bodyPr wrap="square" lIns="91440" tIns="45720" rIns="91440" bIns="45720">
            <a:spAutoFit/>
          </a:bodyPr>
          <a:lstStyle/>
          <a:p>
            <a:pPr algn="ctr"/>
            <a:r>
              <a:rPr lang="fr-FR" sz="2800" b="1" cap="none" spc="0" dirty="0" smtClean="0">
                <a:ln w="0"/>
                <a:solidFill>
                  <a:schemeClr val="tx1"/>
                </a:solidFill>
                <a:latin typeface="AR JULIAN" panose="02000000000000000000" pitchFamily="2" charset="0"/>
              </a:rPr>
              <a:t>Apprêt</a:t>
            </a:r>
            <a:endParaRPr lang="fr-FR" sz="2800" b="1" cap="none" spc="0" dirty="0">
              <a:ln w="0"/>
              <a:solidFill>
                <a:schemeClr val="tx1"/>
              </a:solidFill>
              <a:latin typeface="AR JULIAN" panose="02000000000000000000" pitchFamily="2" charset="0"/>
            </a:endParaRPr>
          </a:p>
        </p:txBody>
      </p:sp>
      <p:pic>
        <p:nvPicPr>
          <p:cNvPr id="3" name="Imag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35748"/>
            <a:ext cx="3646652" cy="1416685"/>
          </a:xfrm>
          <a:prstGeom prst="rect">
            <a:avLst/>
          </a:prstGeom>
        </p:spPr>
      </p:pic>
      <p:sp>
        <p:nvSpPr>
          <p:cNvPr id="23" name="Rectangle à coins arrondis 22">
            <a:hlinkClick r:id="rId15"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Tree>
    <p:extLst>
      <p:ext uri="{BB962C8B-B14F-4D97-AF65-F5344CB8AC3E}">
        <p14:creationId xmlns:p14="http://schemas.microsoft.com/office/powerpoint/2010/main" val="16587217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65969" y="1154995"/>
            <a:ext cx="3752607" cy="461665"/>
          </a:xfrm>
          <a:prstGeom prst="rect">
            <a:avLst/>
          </a:prstGeom>
        </p:spPr>
        <p:txBody>
          <a:bodyPr wrap="square">
            <a:spAutoFit/>
          </a:bodyPr>
          <a:lstStyle/>
          <a:p>
            <a:pPr algn="ctr"/>
            <a:r>
              <a:rPr lang="fr-FR" sz="2400" b="1" dirty="0" smtClean="0">
                <a:ln w="0"/>
                <a:latin typeface="AR JULIAN" panose="02000000000000000000" pitchFamily="2" charset="0"/>
              </a:rPr>
              <a:t>Accessoires de peintures </a:t>
            </a:r>
            <a:endParaRPr lang="fr-FR" sz="2400" b="1" dirty="0">
              <a:ln w="0"/>
              <a:latin typeface="AR JULIAN" panose="02000000000000000000" pitchFamily="2" charset="0"/>
            </a:endParaRPr>
          </a:p>
        </p:txBody>
      </p:sp>
      <p:pic>
        <p:nvPicPr>
          <p:cNvPr id="5" name="Picture 2" descr="reste photo catalogue 06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0679" y="1616660"/>
            <a:ext cx="1932775" cy="1290087"/>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6" name="ZoneTexte 5"/>
          <p:cNvSpPr txBox="1"/>
          <p:nvPr/>
        </p:nvSpPr>
        <p:spPr>
          <a:xfrm>
            <a:off x="8210053" y="1610493"/>
            <a:ext cx="3981947" cy="2400657"/>
          </a:xfrm>
          <a:prstGeom prst="rect">
            <a:avLst/>
          </a:prstGeom>
          <a:noFill/>
        </p:spPr>
        <p:txBody>
          <a:bodyPr wrap="square" rtlCol="0">
            <a:spAutoFit/>
          </a:bodyPr>
          <a:lstStyle/>
          <a:p>
            <a:r>
              <a:rPr lang="fr-FR" sz="1500" dirty="0" smtClean="0"/>
              <a:t>Disponible:</a:t>
            </a:r>
          </a:p>
          <a:p>
            <a:r>
              <a:rPr lang="fr-FR" sz="1500" dirty="0" smtClean="0"/>
              <a:t>-Kit aiguille anti-poussière 1 pièce</a:t>
            </a:r>
          </a:p>
          <a:p>
            <a:r>
              <a:rPr lang="fr-FR" sz="1500" dirty="0"/>
              <a:t>-</a:t>
            </a:r>
            <a:r>
              <a:rPr lang="fr-FR" sz="1500" dirty="0" smtClean="0"/>
              <a:t>kit aiguille de remplacement 10 pièces</a:t>
            </a:r>
          </a:p>
          <a:p>
            <a:r>
              <a:rPr lang="fr-FR" sz="1500" dirty="0"/>
              <a:t>-</a:t>
            </a:r>
            <a:r>
              <a:rPr lang="fr-FR" sz="1500" dirty="0" err="1" smtClean="0"/>
              <a:t>Shim-Mask</a:t>
            </a:r>
            <a:r>
              <a:rPr lang="fr-FR" sz="1500" dirty="0" smtClean="0"/>
              <a:t> 1 kit</a:t>
            </a:r>
          </a:p>
          <a:p>
            <a:r>
              <a:rPr lang="fr-FR" sz="1500" dirty="0" smtClean="0"/>
              <a:t>-Gomme antibrouillard 200g</a:t>
            </a:r>
          </a:p>
          <a:p>
            <a:r>
              <a:rPr lang="fr-FR" sz="1500" dirty="0" smtClean="0"/>
              <a:t>-soufflette</a:t>
            </a:r>
            <a:endParaRPr lang="fr-FR" sz="1500" dirty="0"/>
          </a:p>
          <a:p>
            <a:r>
              <a:rPr lang="fr-FR" sz="1500" dirty="0" smtClean="0"/>
              <a:t>-Win Jet</a:t>
            </a:r>
          </a:p>
          <a:p>
            <a:r>
              <a:rPr lang="fr-FR" sz="1500" dirty="0"/>
              <a:t>-</a:t>
            </a:r>
            <a:r>
              <a:rPr lang="fr-FR" sz="1500" dirty="0" smtClean="0"/>
              <a:t>Venturi</a:t>
            </a:r>
            <a:endParaRPr lang="fr-FR" sz="1500" dirty="0"/>
          </a:p>
          <a:p>
            <a:r>
              <a:rPr lang="fr-FR" sz="1500" dirty="0"/>
              <a:t>-</a:t>
            </a:r>
            <a:r>
              <a:rPr lang="fr-FR" sz="1500" dirty="0" err="1" smtClean="0"/>
              <a:t>Trepied</a:t>
            </a:r>
            <a:r>
              <a:rPr lang="fr-FR" sz="1500" dirty="0" smtClean="0"/>
              <a:t> Venturi</a:t>
            </a:r>
          </a:p>
          <a:p>
            <a:r>
              <a:rPr lang="fr-FR" sz="1500" dirty="0"/>
              <a:t>-</a:t>
            </a:r>
            <a:r>
              <a:rPr lang="fr-FR" sz="1500" dirty="0" smtClean="0"/>
              <a:t>Pulvérisateur</a:t>
            </a:r>
            <a:endParaRPr lang="fr-FR" sz="1500" dirty="0"/>
          </a:p>
        </p:txBody>
      </p:sp>
      <p:sp>
        <p:nvSpPr>
          <p:cNvPr id="7" name="Rectangle 6"/>
          <p:cNvSpPr/>
          <p:nvPr/>
        </p:nvSpPr>
        <p:spPr>
          <a:xfrm>
            <a:off x="253487" y="0"/>
            <a:ext cx="4590617" cy="707886"/>
          </a:xfrm>
          <a:prstGeom prst="rect">
            <a:avLst/>
          </a:prstGeom>
          <a:noFill/>
        </p:spPr>
        <p:txBody>
          <a:bodyPr wrap="none" lIns="91440" tIns="45720" rIns="91440" bIns="45720">
            <a:spAutoFit/>
          </a:bodyPr>
          <a:lstStyle/>
          <a:p>
            <a:pPr algn="ctr"/>
            <a:r>
              <a:rPr lang="fr-FR" sz="4000" b="1" cap="none" spc="0" dirty="0" smtClean="0">
                <a:ln w="0"/>
                <a:solidFill>
                  <a:schemeClr val="tx1"/>
                </a:solidFill>
              </a:rPr>
              <a:t>Matériel de peinture</a:t>
            </a:r>
            <a:endParaRPr lang="fr-FR" sz="4000" b="1" cap="none" spc="0" dirty="0">
              <a:ln w="0"/>
              <a:solidFill>
                <a:schemeClr val="tx1"/>
              </a:solidFill>
            </a:endParaRPr>
          </a:p>
        </p:txBody>
      </p:sp>
      <p:sp>
        <p:nvSpPr>
          <p:cNvPr id="8" name="Rectangle 7"/>
          <p:cNvSpPr/>
          <p:nvPr/>
        </p:nvSpPr>
        <p:spPr>
          <a:xfrm>
            <a:off x="1505085" y="1148828"/>
            <a:ext cx="3752607" cy="461665"/>
          </a:xfrm>
          <a:prstGeom prst="rect">
            <a:avLst/>
          </a:prstGeom>
        </p:spPr>
        <p:txBody>
          <a:bodyPr wrap="square">
            <a:spAutoFit/>
          </a:bodyPr>
          <a:lstStyle/>
          <a:p>
            <a:pPr algn="ctr"/>
            <a:r>
              <a:rPr lang="fr-FR" sz="2400" b="1" dirty="0" smtClean="0">
                <a:ln w="0"/>
                <a:latin typeface="AR JULIAN" panose="02000000000000000000" pitchFamily="2" charset="0"/>
              </a:rPr>
              <a:t>Pinceau/Rouleau</a:t>
            </a:r>
            <a:endParaRPr lang="fr-FR" sz="2400" b="1" dirty="0">
              <a:ln w="0"/>
              <a:latin typeface="AR JULIAN" panose="02000000000000000000" pitchFamily="2" charset="0"/>
            </a:endParaRPr>
          </a:p>
        </p:txBody>
      </p:sp>
      <p:sp>
        <p:nvSpPr>
          <p:cNvPr id="9" name="ZoneTexte 8"/>
          <p:cNvSpPr txBox="1"/>
          <p:nvPr/>
        </p:nvSpPr>
        <p:spPr>
          <a:xfrm>
            <a:off x="2088348" y="1610493"/>
            <a:ext cx="4135732" cy="2308324"/>
          </a:xfrm>
          <a:prstGeom prst="rect">
            <a:avLst/>
          </a:prstGeom>
          <a:noFill/>
        </p:spPr>
        <p:txBody>
          <a:bodyPr wrap="square" rtlCol="0">
            <a:spAutoFit/>
          </a:bodyPr>
          <a:lstStyle/>
          <a:p>
            <a:r>
              <a:rPr lang="fr-FR" dirty="0" smtClean="0"/>
              <a:t>Pinceau disponible en différentes tailles :</a:t>
            </a:r>
          </a:p>
          <a:p>
            <a:r>
              <a:rPr lang="fr-FR" dirty="0" smtClean="0"/>
              <a:t>12, 25, 50, 75 100</a:t>
            </a:r>
          </a:p>
          <a:p>
            <a:endParaRPr lang="fr-FR" dirty="0" smtClean="0"/>
          </a:p>
          <a:p>
            <a:endParaRPr lang="fr-FR" dirty="0"/>
          </a:p>
          <a:p>
            <a:endParaRPr lang="fr-FR" dirty="0" smtClean="0"/>
          </a:p>
          <a:p>
            <a:endParaRPr lang="fr-FR" dirty="0"/>
          </a:p>
          <a:p>
            <a:r>
              <a:rPr lang="fr-FR" dirty="0" smtClean="0"/>
              <a:t>Rouleau en mousse 10 cm </a:t>
            </a:r>
          </a:p>
          <a:p>
            <a:r>
              <a:rPr lang="fr-FR" dirty="0" smtClean="0"/>
              <a:t>Poignée pour rouleau en mousse</a:t>
            </a:r>
            <a:endParaRPr lang="fr-FR" dirty="0"/>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87" y="1610493"/>
            <a:ext cx="1569860" cy="867161"/>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487" y="2796441"/>
            <a:ext cx="1834861" cy="1167639"/>
          </a:xfrm>
          <a:prstGeom prst="rect">
            <a:avLst/>
          </a:prstGeom>
        </p:spPr>
      </p:pic>
      <p:sp>
        <p:nvSpPr>
          <p:cNvPr id="12" name="Chevron 11">
            <a:hlinkClick r:id="" action="ppaction://hlinkshowjump?jump=nextslide"/>
          </p:cNvPr>
          <p:cNvSpPr/>
          <p:nvPr/>
        </p:nvSpPr>
        <p:spPr>
          <a:xfrm>
            <a:off x="11404598" y="577209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Rectangle 12"/>
          <p:cNvSpPr/>
          <p:nvPr/>
        </p:nvSpPr>
        <p:spPr>
          <a:xfrm>
            <a:off x="11073456" y="6393810"/>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14" name="Chevron 13">
            <a:hlinkClick r:id="" action="ppaction://hlinkshowjump?jump=previousslide" highlightClick="1"/>
          </p:cNvPr>
          <p:cNvSpPr/>
          <p:nvPr/>
        </p:nvSpPr>
        <p:spPr>
          <a:xfrm flipH="1">
            <a:off x="9819928" y="5765801"/>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Rectangle 14"/>
          <p:cNvSpPr/>
          <p:nvPr/>
        </p:nvSpPr>
        <p:spPr>
          <a:xfrm>
            <a:off x="9301961" y="6396336"/>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16" name="Rectangle à coins arrondis 15">
            <a:hlinkClick r:id="rId5"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17" name="Flèche courbée vers le bas 16">
            <a:hlinkClick r:id="rId6" action="ppaction://hlinksldjump" highlightClick="1"/>
          </p:cNvPr>
          <p:cNvSpPr/>
          <p:nvPr/>
        </p:nvSpPr>
        <p:spPr>
          <a:xfrm rot="5400000">
            <a:off x="362622"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7518543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6" grpId="0"/>
      <p:bldP spid="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18138" y="1154995"/>
            <a:ext cx="3026791" cy="461665"/>
          </a:xfrm>
          <a:prstGeom prst="rect">
            <a:avLst/>
          </a:prstGeom>
        </p:spPr>
        <p:txBody>
          <a:bodyPr wrap="none">
            <a:spAutoFit/>
          </a:bodyPr>
          <a:lstStyle/>
          <a:p>
            <a:pPr algn="ctr"/>
            <a:r>
              <a:rPr lang="fr-FR" sz="2400" b="1" dirty="0" smtClean="0">
                <a:ln w="0"/>
                <a:latin typeface="AR JULIAN" panose="02000000000000000000" pitchFamily="2" charset="0"/>
              </a:rPr>
              <a:t>Nettoyage pistolets</a:t>
            </a:r>
            <a:endParaRPr lang="fr-FR" sz="2400" b="1" dirty="0">
              <a:ln w="0"/>
              <a:latin typeface="AR JULIAN" panose="02000000000000000000" pitchFamily="2" charset="0"/>
            </a:endParaRPr>
          </a:p>
        </p:txBody>
      </p:sp>
      <p:pic>
        <p:nvPicPr>
          <p:cNvPr id="5" name="Picture 8" descr="photo iphone gaetan 22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868" y="1645660"/>
            <a:ext cx="1411379" cy="1053179"/>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6" name="Picture 9" descr="photo iphone gaetan 28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868" y="4137084"/>
            <a:ext cx="1405822" cy="1049228"/>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7" name="ZoneTexte 6"/>
          <p:cNvSpPr txBox="1"/>
          <p:nvPr/>
        </p:nvSpPr>
        <p:spPr>
          <a:xfrm>
            <a:off x="1793500" y="1985531"/>
            <a:ext cx="4045894" cy="369332"/>
          </a:xfrm>
          <a:prstGeom prst="rect">
            <a:avLst/>
          </a:prstGeom>
          <a:noFill/>
        </p:spPr>
        <p:txBody>
          <a:bodyPr wrap="square" rtlCol="0">
            <a:spAutoFit/>
          </a:bodyPr>
          <a:lstStyle/>
          <a:p>
            <a:r>
              <a:rPr lang="fr-FR" b="1" dirty="0" smtClean="0">
                <a:latin typeface="AR JULIAN" panose="02000000000000000000"/>
              </a:rPr>
              <a:t>Kit de nettoyage pistolet </a:t>
            </a:r>
            <a:endParaRPr lang="fr-FR" b="1" dirty="0">
              <a:latin typeface="AR JULIAN" panose="02000000000000000000"/>
            </a:endParaRPr>
          </a:p>
        </p:txBody>
      </p:sp>
      <p:sp>
        <p:nvSpPr>
          <p:cNvPr id="8" name="Rectangle 7"/>
          <p:cNvSpPr/>
          <p:nvPr/>
        </p:nvSpPr>
        <p:spPr>
          <a:xfrm>
            <a:off x="1761690" y="4891569"/>
            <a:ext cx="7942507" cy="916405"/>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Solution idéale pour le nettoyage des peintures hydrodiluables, </a:t>
            </a:r>
            <a:r>
              <a:rPr lang="fr-FR" sz="1500" kern="1400" dirty="0" err="1">
                <a:solidFill>
                  <a:srgbClr val="000000"/>
                </a:solidFill>
                <a:latin typeface="Calibri" panose="020F0502020204030204" pitchFamily="34" charset="0"/>
              </a:rPr>
              <a:t>solvantées</a:t>
            </a:r>
            <a:r>
              <a:rPr lang="fr-FR" sz="1500" kern="1400" dirty="0">
                <a:solidFill>
                  <a:srgbClr val="000000"/>
                </a:solidFill>
                <a:latin typeface="Calibri" panose="020F0502020204030204" pitchFamily="34" charset="0"/>
              </a:rPr>
              <a:t> (apprêts, vernis, mastics</a:t>
            </a:r>
            <a:r>
              <a:rPr lang="fr-FR" sz="1500" kern="1400" dirty="0" smtClean="0">
                <a:solidFill>
                  <a:srgbClr val="000000"/>
                </a:solidFill>
                <a:latin typeface="Calibri" panose="020F0502020204030204" pitchFamily="34" charset="0"/>
              </a:rPr>
              <a:t>). Des </a:t>
            </a:r>
            <a:r>
              <a:rPr lang="fr-FR" sz="1500" kern="1400" dirty="0">
                <a:solidFill>
                  <a:srgbClr val="000000"/>
                </a:solidFill>
                <a:latin typeface="Calibri" panose="020F0502020204030204" pitchFamily="34" charset="0"/>
              </a:rPr>
              <a:t>produits sans pictogramme, non classés, non irritants et non inflammables Bidon de 25 litres consigné. </a:t>
            </a:r>
            <a:r>
              <a:rPr lang="fr-FR" sz="1500" kern="1400" dirty="0" smtClean="0">
                <a:solidFill>
                  <a:srgbClr val="000000"/>
                </a:solidFill>
                <a:latin typeface="Calibri" panose="020F0502020204030204" pitchFamily="34" charset="0"/>
              </a:rPr>
              <a:t>Disponible</a:t>
            </a:r>
            <a:r>
              <a:rPr lang="fr-FR" sz="1500" kern="1400" dirty="0" smtClean="0">
                <a:solidFill>
                  <a:srgbClr val="000000"/>
                </a:solidFill>
                <a:latin typeface="Calibri" panose="020F0502020204030204" pitchFamily="34" charset="0"/>
              </a:rPr>
              <a:t>: pistolet de nettoyages(25 litres), et diluant de nettoyage (30 litres et 200litres)</a:t>
            </a:r>
            <a:endParaRPr lang="fr-FR" sz="1500" kern="1400" dirty="0">
              <a:ln>
                <a:noFill/>
              </a:ln>
              <a:solidFill>
                <a:srgbClr val="000000"/>
              </a:solidFill>
              <a:effectLst/>
              <a:latin typeface="Calibri" panose="020F0502020204030204" pitchFamily="34" charset="0"/>
            </a:endParaRPr>
          </a:p>
        </p:txBody>
      </p:sp>
      <p:sp>
        <p:nvSpPr>
          <p:cNvPr id="12" name="Rectangle 11"/>
          <p:cNvSpPr/>
          <p:nvPr/>
        </p:nvSpPr>
        <p:spPr>
          <a:xfrm>
            <a:off x="253487" y="0"/>
            <a:ext cx="4590617" cy="707886"/>
          </a:xfrm>
          <a:prstGeom prst="rect">
            <a:avLst/>
          </a:prstGeom>
          <a:noFill/>
        </p:spPr>
        <p:txBody>
          <a:bodyPr wrap="none" lIns="91440" tIns="45720" rIns="91440" bIns="45720">
            <a:spAutoFit/>
          </a:bodyPr>
          <a:lstStyle/>
          <a:p>
            <a:pPr algn="ctr"/>
            <a:r>
              <a:rPr lang="fr-FR" sz="4000" b="1" cap="none" spc="0" dirty="0" smtClean="0">
                <a:ln w="0"/>
                <a:solidFill>
                  <a:schemeClr val="tx1"/>
                </a:solidFill>
              </a:rPr>
              <a:t>Matériel de peinture</a:t>
            </a:r>
            <a:endParaRPr lang="fr-FR" sz="4000" b="1" cap="none" spc="0" dirty="0">
              <a:ln w="0"/>
              <a:solidFill>
                <a:schemeClr val="tx1"/>
              </a:solidFill>
            </a:endParaRPr>
          </a:p>
        </p:txBody>
      </p:sp>
      <p:sp>
        <p:nvSpPr>
          <p:cNvPr id="13" name="ZoneTexte 12"/>
          <p:cNvSpPr txBox="1"/>
          <p:nvPr/>
        </p:nvSpPr>
        <p:spPr>
          <a:xfrm>
            <a:off x="1793500" y="2354863"/>
            <a:ext cx="4486940" cy="1708160"/>
          </a:xfrm>
          <a:prstGeom prst="rect">
            <a:avLst/>
          </a:prstGeom>
          <a:noFill/>
        </p:spPr>
        <p:txBody>
          <a:bodyPr wrap="square" rtlCol="0">
            <a:spAutoFit/>
          </a:bodyPr>
          <a:lstStyle/>
          <a:p>
            <a:r>
              <a:rPr lang="fr-FR" sz="1500" dirty="0" smtClean="0"/>
              <a:t>Ce kit est constitué de :</a:t>
            </a:r>
            <a:br>
              <a:rPr lang="fr-FR" sz="1500" dirty="0" smtClean="0"/>
            </a:br>
            <a:r>
              <a:rPr lang="fr-FR" sz="1500" dirty="0" smtClean="0"/>
              <a:t>- 16 brosses de </a:t>
            </a:r>
            <a:r>
              <a:rPr lang="fr-FR" sz="1500" dirty="0"/>
              <a:t>toutes tailles permettant de nettoyer l'intérieur et l’extérieur d'un pistolet a peinture.</a:t>
            </a:r>
            <a:br>
              <a:rPr lang="fr-FR" sz="1500" dirty="0"/>
            </a:br>
            <a:r>
              <a:rPr lang="fr-FR" sz="1500" dirty="0"/>
              <a:t>- 6 aiguilles de nettoyage de la tête du pistolet</a:t>
            </a:r>
            <a:br>
              <a:rPr lang="fr-FR" sz="1500" dirty="0"/>
            </a:br>
            <a:r>
              <a:rPr lang="fr-FR" sz="1500" dirty="0"/>
              <a:t>- 1 bouteille d'huile lubrifiante pour huiler les articulations et pièces mobiles.</a:t>
            </a:r>
            <a:r>
              <a:rPr lang="fr-FR" sz="1500" dirty="0" smtClean="0"/>
              <a:t> </a:t>
            </a:r>
          </a:p>
          <a:p>
            <a:endParaRPr lang="fr-FR" sz="1500" dirty="0"/>
          </a:p>
        </p:txBody>
      </p:sp>
      <p:sp>
        <p:nvSpPr>
          <p:cNvPr id="16" name="ZoneTexte 15"/>
          <p:cNvSpPr txBox="1"/>
          <p:nvPr/>
        </p:nvSpPr>
        <p:spPr>
          <a:xfrm>
            <a:off x="1761690" y="4477032"/>
            <a:ext cx="4045894" cy="369332"/>
          </a:xfrm>
          <a:prstGeom prst="rect">
            <a:avLst/>
          </a:prstGeom>
          <a:noFill/>
        </p:spPr>
        <p:txBody>
          <a:bodyPr wrap="square" rtlCol="0">
            <a:spAutoFit/>
          </a:bodyPr>
          <a:lstStyle/>
          <a:p>
            <a:r>
              <a:rPr lang="fr-FR" b="1" dirty="0" smtClean="0">
                <a:latin typeface="AR JULIAN" panose="02000000000000000000"/>
              </a:rPr>
              <a:t>Diluant de nettoyage</a:t>
            </a:r>
            <a:endParaRPr lang="fr-FR" b="1" dirty="0">
              <a:latin typeface="AR JULIAN" panose="02000000000000000000"/>
            </a:endParaRPr>
          </a:p>
        </p:txBody>
      </p:sp>
      <p:sp>
        <p:nvSpPr>
          <p:cNvPr id="19" name="Chevron 18">
            <a:hlinkClick r:id="" action="ppaction://hlinkshowjump?jump=previousslide" highlightClick="1"/>
          </p:cNvPr>
          <p:cNvSpPr/>
          <p:nvPr/>
        </p:nvSpPr>
        <p:spPr>
          <a:xfrm flipH="1">
            <a:off x="10115014" y="5750977"/>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0" name="Rectangle 19"/>
          <p:cNvSpPr/>
          <p:nvPr/>
        </p:nvSpPr>
        <p:spPr>
          <a:xfrm>
            <a:off x="9704197" y="6451475"/>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2" name="Rectangle à coins arrondis 21">
            <a:hlinkClick r:id="rId4"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23" name="Flèche courbée vers le bas 22">
            <a:hlinkClick r:id="rId5" action="ppaction://hlinksldjump" highlightClick="1"/>
          </p:cNvPr>
          <p:cNvSpPr/>
          <p:nvPr/>
        </p:nvSpPr>
        <p:spPr>
          <a:xfrm rot="5400000">
            <a:off x="362622"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2167168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8" grpId="0"/>
      <p:bldP spid="8" grpId="1"/>
      <p:bldP spid="13" grpId="0"/>
      <p:bldP spid="1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986"/>
            <a:ext cx="4076886" cy="707886"/>
          </a:xfrm>
          <a:prstGeom prst="rect">
            <a:avLst/>
          </a:prstGeom>
          <a:noFill/>
        </p:spPr>
        <p:txBody>
          <a:bodyPr wrap="none" lIns="91440" tIns="45720" rIns="91440" bIns="45720">
            <a:spAutoFit/>
          </a:bodyPr>
          <a:lstStyle/>
          <a:p>
            <a:pPr algn="ctr"/>
            <a:r>
              <a:rPr lang="fr-FR" sz="4000" b="1" cap="none" spc="0" dirty="0" smtClean="0">
                <a:ln w="0"/>
                <a:solidFill>
                  <a:schemeClr val="tx1"/>
                </a:solidFill>
              </a:rPr>
              <a:t>Produit de finition</a:t>
            </a:r>
            <a:endParaRPr lang="fr-FR" sz="4000" b="1" cap="none" spc="0" dirty="0">
              <a:ln w="0"/>
              <a:solidFill>
                <a:schemeClr val="tx1"/>
              </a:solidFill>
            </a:endParaRPr>
          </a:p>
        </p:txBody>
      </p:sp>
      <p:pic>
        <p:nvPicPr>
          <p:cNvPr id="11266" name="Picture 2" descr="photo iphone gaetan 24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7239" y="2525116"/>
            <a:ext cx="1661772" cy="1241515"/>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1267" name="Picture 3" descr="photo iphone gaetan 2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239" y="4325807"/>
            <a:ext cx="1661773" cy="1279266"/>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5" name="Rectangle 4"/>
          <p:cNvSpPr/>
          <p:nvPr/>
        </p:nvSpPr>
        <p:spPr>
          <a:xfrm>
            <a:off x="2617202" y="3185009"/>
            <a:ext cx="8321682" cy="1598130"/>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Spécialement adaptés aux </a:t>
            </a:r>
            <a:r>
              <a:rPr lang="fr-FR" sz="1500" kern="1400" dirty="0" err="1">
                <a:solidFill>
                  <a:srgbClr val="000000"/>
                </a:solidFill>
                <a:latin typeface="Calibri" panose="020F0502020204030204" pitchFamily="34" charset="0"/>
              </a:rPr>
              <a:t>polishs</a:t>
            </a:r>
            <a:r>
              <a:rPr lang="fr-FR" sz="1500" kern="1400" dirty="0">
                <a:solidFill>
                  <a:srgbClr val="000000"/>
                </a:solidFill>
                <a:latin typeface="Calibri" panose="020F0502020204030204" pitchFamily="34" charset="0"/>
              </a:rPr>
              <a:t> et lustreurs Abel Auto. Ils ont un diamètre de 150 </a:t>
            </a:r>
            <a:r>
              <a:rPr lang="fr-FR" sz="1500" kern="1400" dirty="0" err="1">
                <a:solidFill>
                  <a:srgbClr val="000000"/>
                </a:solidFill>
                <a:latin typeface="Calibri" panose="020F0502020204030204" pitchFamily="34" charset="0"/>
              </a:rPr>
              <a:t>mm.</a:t>
            </a:r>
            <a:r>
              <a:rPr lang="fr-FR" sz="1500" kern="1400" dirty="0">
                <a:solidFill>
                  <a:srgbClr val="000000"/>
                </a:solidFill>
                <a:latin typeface="Calibri" panose="020F0502020204030204" pitchFamily="34" charset="0"/>
              </a:rPr>
              <a:t> </a:t>
            </a:r>
            <a:endParaRPr lang="fr-FR" sz="1500" kern="1400" dirty="0" smtClean="0">
              <a:solidFill>
                <a:srgbClr val="000000"/>
              </a:solidFill>
              <a:latin typeface="Calibri" panose="020F0502020204030204" pitchFamily="34" charset="0"/>
            </a:endParaRPr>
          </a:p>
          <a:p>
            <a:pPr>
              <a:spcAft>
                <a:spcPts val="600"/>
              </a:spcAft>
            </a:pPr>
            <a:r>
              <a:rPr lang="fr-FR" sz="1500" kern="1400" dirty="0" smtClean="0">
                <a:solidFill>
                  <a:srgbClr val="000000"/>
                </a:solidFill>
                <a:latin typeface="Calibri" panose="020F0502020204030204" pitchFamily="34" charset="0"/>
              </a:rPr>
              <a:t>Jaune </a:t>
            </a:r>
            <a:r>
              <a:rPr lang="fr-FR" sz="1500" kern="1400" dirty="0">
                <a:solidFill>
                  <a:srgbClr val="000000"/>
                </a:solidFill>
                <a:latin typeface="Calibri" panose="020F0502020204030204" pitchFamily="34" charset="0"/>
              </a:rPr>
              <a:t>: </a:t>
            </a:r>
            <a:r>
              <a:rPr lang="fr-FR" sz="1500" kern="1400" dirty="0" err="1">
                <a:solidFill>
                  <a:srgbClr val="000000"/>
                </a:solidFill>
                <a:latin typeface="Calibri" panose="020F0502020204030204" pitchFamily="34" charset="0"/>
              </a:rPr>
              <a:t>Strong</a:t>
            </a:r>
            <a:r>
              <a:rPr lang="fr-FR" sz="1500" kern="1400" dirty="0">
                <a:solidFill>
                  <a:srgbClr val="000000"/>
                </a:solidFill>
                <a:latin typeface="Calibri" panose="020F0502020204030204" pitchFamily="34" charset="0"/>
              </a:rPr>
              <a:t> / Médium </a:t>
            </a:r>
            <a:r>
              <a:rPr lang="fr-FR" sz="1500" kern="1400" dirty="0" err="1">
                <a:solidFill>
                  <a:srgbClr val="000000"/>
                </a:solidFill>
                <a:latin typeface="Calibri" panose="020F0502020204030204" pitchFamily="34" charset="0"/>
              </a:rPr>
              <a:t>Polish</a:t>
            </a:r>
            <a:r>
              <a:rPr lang="fr-FR" sz="1500" kern="1400" dirty="0">
                <a:solidFill>
                  <a:srgbClr val="000000"/>
                </a:solidFill>
                <a:latin typeface="Calibri" panose="020F0502020204030204" pitchFamily="34" charset="0"/>
              </a:rPr>
              <a:t> </a:t>
            </a:r>
            <a:r>
              <a:rPr lang="fr-FR" sz="1500" kern="1400" dirty="0" smtClean="0">
                <a:solidFill>
                  <a:srgbClr val="000000"/>
                </a:solidFill>
                <a:latin typeface="Calibri" panose="020F0502020204030204" pitchFamily="34" charset="0"/>
              </a:rPr>
              <a:t>Pad.</a:t>
            </a:r>
          </a:p>
          <a:p>
            <a:pPr>
              <a:spcAft>
                <a:spcPts val="600"/>
              </a:spcAft>
            </a:pPr>
            <a:r>
              <a:rPr lang="fr-FR" sz="1500" kern="1400" dirty="0" smtClean="0">
                <a:solidFill>
                  <a:srgbClr val="000000"/>
                </a:solidFill>
                <a:latin typeface="Calibri" panose="020F0502020204030204" pitchFamily="34" charset="0"/>
              </a:rPr>
              <a:t>Vert </a:t>
            </a:r>
            <a:r>
              <a:rPr lang="fr-FR" sz="1500" kern="1400" dirty="0">
                <a:solidFill>
                  <a:srgbClr val="000000"/>
                </a:solidFill>
                <a:latin typeface="Calibri" panose="020F0502020204030204" pitchFamily="34" charset="0"/>
              </a:rPr>
              <a:t>: Fine </a:t>
            </a:r>
            <a:r>
              <a:rPr lang="fr-FR" sz="1500" kern="1400" dirty="0" err="1">
                <a:solidFill>
                  <a:srgbClr val="000000"/>
                </a:solidFill>
                <a:latin typeface="Calibri" panose="020F0502020204030204" pitchFamily="34" charset="0"/>
              </a:rPr>
              <a:t>Polish</a:t>
            </a:r>
            <a:r>
              <a:rPr lang="fr-FR" sz="1500" kern="1400" dirty="0">
                <a:solidFill>
                  <a:srgbClr val="000000"/>
                </a:solidFill>
                <a:latin typeface="Calibri" panose="020F0502020204030204" pitchFamily="34" charset="0"/>
              </a:rPr>
              <a:t> </a:t>
            </a:r>
            <a:r>
              <a:rPr lang="fr-FR" sz="1500" kern="1400" dirty="0" smtClean="0">
                <a:solidFill>
                  <a:srgbClr val="000000"/>
                </a:solidFill>
                <a:latin typeface="Calibri" panose="020F0502020204030204" pitchFamily="34" charset="0"/>
              </a:rPr>
              <a:t>Pad</a:t>
            </a:r>
          </a:p>
          <a:p>
            <a:pPr>
              <a:spcAft>
                <a:spcPts val="600"/>
              </a:spcAft>
            </a:pPr>
            <a:r>
              <a:rPr lang="fr-FR" sz="1500" kern="1400" dirty="0" smtClean="0">
                <a:solidFill>
                  <a:srgbClr val="000000"/>
                </a:solidFill>
                <a:latin typeface="Calibri" panose="020F0502020204030204" pitchFamily="34" charset="0"/>
              </a:rPr>
              <a:t>Blanc </a:t>
            </a:r>
            <a:r>
              <a:rPr lang="fr-FR" sz="1500" kern="1400" dirty="0">
                <a:solidFill>
                  <a:srgbClr val="000000"/>
                </a:solidFill>
                <a:latin typeface="Calibri" panose="020F0502020204030204" pitchFamily="34" charset="0"/>
              </a:rPr>
              <a:t>: </a:t>
            </a:r>
            <a:r>
              <a:rPr lang="fr-FR" sz="1500" kern="1400" dirty="0" err="1">
                <a:solidFill>
                  <a:srgbClr val="000000"/>
                </a:solidFill>
                <a:latin typeface="Calibri" panose="020F0502020204030204" pitchFamily="34" charset="0"/>
              </a:rPr>
              <a:t>Lustrawax</a:t>
            </a:r>
            <a:r>
              <a:rPr lang="fr-FR" sz="1500" kern="1400" dirty="0">
                <a:solidFill>
                  <a:srgbClr val="000000"/>
                </a:solidFill>
                <a:latin typeface="Calibri" panose="020F0502020204030204" pitchFamily="34" charset="0"/>
              </a:rPr>
              <a:t> Pad  </a:t>
            </a: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6" name="Rectangle 5"/>
          <p:cNvSpPr/>
          <p:nvPr/>
        </p:nvSpPr>
        <p:spPr>
          <a:xfrm>
            <a:off x="2617203" y="4895318"/>
            <a:ext cx="7209124" cy="2245999"/>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Jaune : Disque de polissage abrasif. Spécialement calibré pour optimiser les performances des pâtes et des </a:t>
            </a:r>
            <a:r>
              <a:rPr lang="fr-FR" sz="1500" kern="1400" dirty="0" err="1">
                <a:solidFill>
                  <a:srgbClr val="000000"/>
                </a:solidFill>
                <a:latin typeface="Calibri" panose="020F0502020204030204" pitchFamily="34" charset="0"/>
              </a:rPr>
              <a:t>polishs</a:t>
            </a:r>
            <a:r>
              <a:rPr lang="fr-FR" sz="1500" kern="1400" dirty="0">
                <a:solidFill>
                  <a:srgbClr val="000000"/>
                </a:solidFill>
                <a:latin typeface="Calibri" panose="020F0502020204030204" pitchFamily="34" charset="0"/>
              </a:rPr>
              <a:t>. S’utilise avec la pâte P3.</a:t>
            </a:r>
          </a:p>
          <a:p>
            <a:pPr>
              <a:lnSpc>
                <a:spcPct val="119000"/>
              </a:lnSpc>
              <a:spcAft>
                <a:spcPts val="600"/>
              </a:spcAft>
            </a:pPr>
            <a:r>
              <a:rPr lang="fr-FR" sz="1500" kern="1400" dirty="0">
                <a:solidFill>
                  <a:srgbClr val="000000"/>
                </a:solidFill>
                <a:latin typeface="Calibri" panose="020F0502020204030204" pitchFamily="34" charset="0"/>
              </a:rPr>
              <a:t>Rose : Disque de polissage moyennement abrasif. Calibré pour optimiser les performances des pâtes et des </a:t>
            </a:r>
            <a:r>
              <a:rPr lang="fr-FR" sz="1500" kern="1400" dirty="0" err="1">
                <a:solidFill>
                  <a:srgbClr val="000000"/>
                </a:solidFill>
                <a:latin typeface="Calibri" panose="020F0502020204030204" pitchFamily="34" charset="0"/>
              </a:rPr>
              <a:t>polishs</a:t>
            </a:r>
            <a:r>
              <a:rPr lang="fr-FR" sz="1500" kern="1400" dirty="0">
                <a:solidFill>
                  <a:srgbClr val="000000"/>
                </a:solidFill>
                <a:latin typeface="Calibri" panose="020F0502020204030204" pitchFamily="34" charset="0"/>
              </a:rPr>
              <a:t>. S’utilise avec la pâte P5.</a:t>
            </a:r>
          </a:p>
          <a:p>
            <a:pPr>
              <a:lnSpc>
                <a:spcPct val="119000"/>
              </a:lnSpc>
              <a:spcAft>
                <a:spcPts val="600"/>
              </a:spcAft>
            </a:pPr>
            <a:r>
              <a:rPr lang="fr-FR" sz="1500" kern="1400" dirty="0">
                <a:solidFill>
                  <a:srgbClr val="000000"/>
                </a:solidFill>
                <a:latin typeface="Calibri" panose="020F0502020204030204" pitchFamily="34" charset="0"/>
              </a:rPr>
              <a:t>Rouge : Disque de lustrage, calibré pour optimiser la performance des lustreurs. S’utilise avec la pâte P9.</a:t>
            </a: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13" name="Rectangle 12"/>
          <p:cNvSpPr/>
          <p:nvPr/>
        </p:nvSpPr>
        <p:spPr>
          <a:xfrm>
            <a:off x="2615902" y="2920262"/>
            <a:ext cx="1374094" cy="369332"/>
          </a:xfrm>
          <a:prstGeom prst="rect">
            <a:avLst/>
          </a:prstGeom>
        </p:spPr>
        <p:txBody>
          <a:bodyPr wrap="none">
            <a:spAutoFit/>
          </a:bodyPr>
          <a:lstStyle/>
          <a:p>
            <a:pPr algn="ctr"/>
            <a:r>
              <a:rPr lang="fr-FR" b="1" dirty="0" err="1" smtClean="0">
                <a:ln w="0"/>
                <a:latin typeface="AR JULIAN" panose="02000000000000000000" pitchFamily="2" charset="0"/>
              </a:rPr>
              <a:t>Polish</a:t>
            </a:r>
            <a:r>
              <a:rPr lang="fr-FR" b="1" dirty="0" smtClean="0">
                <a:ln w="0"/>
                <a:latin typeface="AR JULIAN" panose="02000000000000000000" pitchFamily="2" charset="0"/>
              </a:rPr>
              <a:t> Pad </a:t>
            </a:r>
            <a:endParaRPr lang="fr-FR" b="1" dirty="0">
              <a:ln w="0"/>
              <a:latin typeface="AR JULIAN" panose="02000000000000000000" pitchFamily="2" charset="0"/>
            </a:endParaRPr>
          </a:p>
        </p:txBody>
      </p:sp>
      <p:sp>
        <p:nvSpPr>
          <p:cNvPr id="14" name="Rectangle 13"/>
          <p:cNvSpPr/>
          <p:nvPr/>
        </p:nvSpPr>
        <p:spPr>
          <a:xfrm>
            <a:off x="2617203" y="4644639"/>
            <a:ext cx="2454518" cy="369332"/>
          </a:xfrm>
          <a:prstGeom prst="rect">
            <a:avLst/>
          </a:prstGeom>
        </p:spPr>
        <p:txBody>
          <a:bodyPr wrap="none">
            <a:spAutoFit/>
          </a:bodyPr>
          <a:lstStyle/>
          <a:p>
            <a:pPr algn="ctr"/>
            <a:r>
              <a:rPr lang="fr-FR" b="1" dirty="0" smtClean="0">
                <a:ln w="0"/>
                <a:latin typeface="AR JULIAN" panose="02000000000000000000" pitchFamily="2" charset="0"/>
              </a:rPr>
              <a:t>Disque Mousse D150</a:t>
            </a:r>
            <a:endParaRPr lang="fr-FR" b="1" dirty="0">
              <a:ln w="0"/>
              <a:latin typeface="AR JULIAN" panose="02000000000000000000" pitchFamily="2" charset="0"/>
            </a:endParaRPr>
          </a:p>
        </p:txBody>
      </p:sp>
      <p:sp>
        <p:nvSpPr>
          <p:cNvPr id="22" name="Chevron 21">
            <a:hlinkClick r:id="" action="ppaction://hlinkshowjump?jump=nextslide"/>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4" name="Rectangle 23"/>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9" name="Rectangle 28"/>
          <p:cNvSpPr/>
          <p:nvPr/>
        </p:nvSpPr>
        <p:spPr>
          <a:xfrm>
            <a:off x="2615903" y="1528002"/>
            <a:ext cx="8866051" cy="1421928"/>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P 3 : dépolit avant peinture et élimine les gros défauts d’aspects, brouillards, oxydations, </a:t>
            </a:r>
            <a:r>
              <a:rPr lang="fr-FR" sz="1500" kern="1400" dirty="0" smtClean="0">
                <a:solidFill>
                  <a:srgbClr val="000000"/>
                </a:solidFill>
                <a:latin typeface="Calibri" panose="020F0502020204030204" pitchFamily="34" charset="0"/>
              </a:rPr>
              <a:t>rayures</a:t>
            </a:r>
            <a:r>
              <a:rPr lang="fr-FR" sz="1500" kern="1400" dirty="0">
                <a:solidFill>
                  <a:srgbClr val="000000"/>
                </a:solidFill>
                <a:latin typeface="Calibri" panose="020F0502020204030204" pitchFamily="34" charset="0"/>
              </a:rPr>
              <a:t> </a:t>
            </a:r>
            <a:r>
              <a:rPr lang="fr-FR" sz="1500" kern="1400" dirty="0" smtClean="0">
                <a:solidFill>
                  <a:srgbClr val="000000"/>
                </a:solidFill>
                <a:latin typeface="Calibri" panose="020F0502020204030204" pitchFamily="34" charset="0"/>
              </a:rPr>
              <a:t>(1 kg</a:t>
            </a:r>
            <a:r>
              <a:rPr lang="fr-FR" sz="1500" kern="1400" dirty="0" smtClean="0">
                <a:solidFill>
                  <a:srgbClr val="000000"/>
                </a:solidFill>
                <a:latin typeface="Calibri" panose="020F0502020204030204" pitchFamily="34" charset="0"/>
              </a:rPr>
              <a:t>.)</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smtClean="0">
                <a:solidFill>
                  <a:srgbClr val="000000"/>
                </a:solidFill>
                <a:latin typeface="Calibri" panose="020F0502020204030204" pitchFamily="34" charset="0"/>
              </a:rPr>
              <a:t>P </a:t>
            </a:r>
            <a:r>
              <a:rPr lang="fr-FR" sz="1500" kern="1400" dirty="0">
                <a:solidFill>
                  <a:srgbClr val="000000"/>
                </a:solidFill>
                <a:latin typeface="Calibri" panose="020F0502020204030204" pitchFamily="34" charset="0"/>
              </a:rPr>
              <a:t>5 : élimine défauts d’aspects localisés, désoxyde et redonne un excellent </a:t>
            </a:r>
            <a:r>
              <a:rPr lang="fr-FR" sz="1500" kern="1400" dirty="0" smtClean="0">
                <a:solidFill>
                  <a:srgbClr val="000000"/>
                </a:solidFill>
                <a:latin typeface="Calibri" panose="020F0502020204030204" pitchFamily="34" charset="0"/>
              </a:rPr>
              <a:t>brillant(1kg.)</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P 9 : pour une finition parfaite après opération de dépolissage à la pate P </a:t>
            </a:r>
            <a:r>
              <a:rPr lang="fr-FR" sz="1500" kern="1400" dirty="0" smtClean="0">
                <a:solidFill>
                  <a:srgbClr val="000000"/>
                </a:solidFill>
                <a:latin typeface="Calibri" panose="020F0502020204030204" pitchFamily="34" charset="0"/>
              </a:rPr>
              <a:t>5(300g.)</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30" name="Rectangle 29"/>
          <p:cNvSpPr/>
          <p:nvPr/>
        </p:nvSpPr>
        <p:spPr>
          <a:xfrm>
            <a:off x="2615903" y="1217078"/>
            <a:ext cx="825867" cy="461665"/>
          </a:xfrm>
          <a:prstGeom prst="rect">
            <a:avLst/>
          </a:prstGeom>
        </p:spPr>
        <p:txBody>
          <a:bodyPr wrap="none">
            <a:spAutoFit/>
          </a:bodyPr>
          <a:lstStyle/>
          <a:p>
            <a:pPr algn="ctr"/>
            <a:r>
              <a:rPr lang="fr-FR" sz="2400" b="1" dirty="0" smtClean="0">
                <a:ln w="0"/>
                <a:latin typeface="AR JULIAN" panose="02000000000000000000" pitchFamily="2" charset="0"/>
              </a:rPr>
              <a:t>Pâte</a:t>
            </a:r>
            <a:endParaRPr lang="fr-FR" sz="2400" b="1" dirty="0">
              <a:ln w="0"/>
              <a:latin typeface="AR JULIAN" panose="02000000000000000000" pitchFamily="2" charset="0"/>
            </a:endParaRPr>
          </a:p>
        </p:txBody>
      </p:sp>
      <p:pic>
        <p:nvPicPr>
          <p:cNvPr id="31" name="Picture 2" descr="photo iphone gaetan 2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911" y="941110"/>
            <a:ext cx="1326428" cy="102483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7" name="Rectangle à coins arrondis 16">
            <a:hlinkClick r:id="rId5"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19" name="Flèche courbée vers le bas 18">
            <a:hlinkClick r:id="rId6" action="ppaction://hlinksldjump" highlightClick="1"/>
          </p:cNvPr>
          <p:cNvSpPr/>
          <p:nvPr/>
        </p:nvSpPr>
        <p:spPr>
          <a:xfrm rot="5400000">
            <a:off x="362622"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5679894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4" restart="whenNotActive" fill="hold" evtFilter="cancelBubble" nodeType="interactiveSeq">
                <p:stCondLst>
                  <p:cond evt="onClick" delay="0">
                    <p:tgtEl>
                      <p:spTgt spid="30"/>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29"/>
                                        </p:tgtEl>
                                      </p:cBhvr>
                                    </p:animEffect>
                                    <p:set>
                                      <p:cBhvr>
                                        <p:cTn id="34"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5" grpId="0"/>
      <p:bldP spid="5" grpId="1"/>
      <p:bldP spid="6" grpId="0"/>
      <p:bldP spid="6" grpId="1"/>
      <p:bldP spid="29" grpId="0"/>
      <p:bldP spid="2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iphone gaetan 2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121" y="1305239"/>
            <a:ext cx="1141158" cy="1151493"/>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5" name="Rectangle 4"/>
          <p:cNvSpPr/>
          <p:nvPr/>
        </p:nvSpPr>
        <p:spPr>
          <a:xfrm>
            <a:off x="1946087" y="2062871"/>
            <a:ext cx="4476727" cy="1185646"/>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Eliminer la couche superficielle de peinture ternie à l’aide de Spécial V.O ; puis appliquer </a:t>
            </a:r>
            <a:r>
              <a:rPr lang="fr-FR" sz="1500" kern="1400" dirty="0" err="1">
                <a:solidFill>
                  <a:srgbClr val="000000"/>
                </a:solidFill>
                <a:latin typeface="Calibri" panose="020F0502020204030204" pitchFamily="34" charset="0"/>
              </a:rPr>
              <a:t>Abelissime</a:t>
            </a:r>
            <a:r>
              <a:rPr lang="fr-FR" sz="1500" kern="1400" dirty="0">
                <a:solidFill>
                  <a:srgbClr val="000000"/>
                </a:solidFill>
                <a:latin typeface="Calibri" panose="020F0502020204030204" pitchFamily="34" charset="0"/>
              </a:rPr>
              <a:t> pour créer un film protecteur.</a:t>
            </a:r>
          </a:p>
          <a:p>
            <a:pPr>
              <a:lnSpc>
                <a:spcPct val="119000"/>
              </a:lnSpc>
              <a:spcAft>
                <a:spcPts val="600"/>
              </a:spcAft>
            </a:pPr>
            <a:r>
              <a:rPr lang="fr-FR" sz="1050" kern="1400" dirty="0">
                <a:solidFill>
                  <a:srgbClr val="000000"/>
                </a:solidFill>
                <a:latin typeface="Calibri" panose="020F0502020204030204" pitchFamily="34" charset="0"/>
              </a:rPr>
              <a:t> </a:t>
            </a:r>
            <a:endParaRPr lang="fr-FR" sz="1050" kern="1400" dirty="0">
              <a:ln>
                <a:noFill/>
              </a:ln>
              <a:solidFill>
                <a:srgbClr val="000000"/>
              </a:solidFill>
              <a:effectLst/>
              <a:latin typeface="Calibri" panose="020F0502020204030204" pitchFamily="34" charset="0"/>
            </a:endParaRPr>
          </a:p>
        </p:txBody>
      </p:sp>
      <p:pic>
        <p:nvPicPr>
          <p:cNvPr id="6" name="Picture 4" descr="photo iphone gaetan 2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740" y="2925316"/>
            <a:ext cx="1151493" cy="1151492"/>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7" name="Rectangle 6"/>
          <p:cNvSpPr/>
          <p:nvPr/>
        </p:nvSpPr>
        <p:spPr>
          <a:xfrm>
            <a:off x="1946087" y="3773790"/>
            <a:ext cx="4454830" cy="1592231"/>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Idéal pour les vernis très durs  de nouvelle génération type UV ou céramique. Elimine les rayures de ponçage après P1500-2000.</a:t>
            </a:r>
          </a:p>
          <a:p>
            <a:pPr>
              <a:lnSpc>
                <a:spcPct val="119000"/>
              </a:lnSpc>
              <a:spcAft>
                <a:spcPts val="600"/>
              </a:spcAft>
            </a:pPr>
            <a:r>
              <a:rPr lang="fr-FR" kern="1400" dirty="0">
                <a:solidFill>
                  <a:srgbClr val="000000"/>
                </a:solidFill>
                <a:latin typeface="Calibri" panose="020F0502020204030204" pitchFamily="34" charset="0"/>
              </a:rPr>
              <a:t> </a:t>
            </a:r>
            <a:endParaRPr lang="fr-FR" sz="1050" kern="1400" dirty="0">
              <a:solidFill>
                <a:srgbClr val="000000"/>
              </a:solidFill>
              <a:latin typeface="Calibri" panose="020F0502020204030204" pitchFamily="34" charset="0"/>
            </a:endParaRPr>
          </a:p>
          <a:p>
            <a:pPr>
              <a:lnSpc>
                <a:spcPct val="119000"/>
              </a:lnSpc>
              <a:spcAft>
                <a:spcPts val="600"/>
              </a:spcAft>
            </a:pPr>
            <a:r>
              <a:rPr lang="fr-FR" sz="1050" kern="1400" dirty="0">
                <a:solidFill>
                  <a:srgbClr val="000000"/>
                </a:solidFill>
                <a:latin typeface="Calibri" panose="020F0502020204030204" pitchFamily="34" charset="0"/>
              </a:rPr>
              <a:t> </a:t>
            </a:r>
            <a:endParaRPr lang="fr-FR" sz="1050" kern="1400" dirty="0">
              <a:ln>
                <a:noFill/>
              </a:ln>
              <a:solidFill>
                <a:srgbClr val="000000"/>
              </a:solidFill>
              <a:effectLst/>
              <a:latin typeface="Calibri" panose="020F0502020204030204" pitchFamily="34" charset="0"/>
            </a:endParaRPr>
          </a:p>
        </p:txBody>
      </p:sp>
      <p:pic>
        <p:nvPicPr>
          <p:cNvPr id="8" name="Picture 5" descr="photo iphone gaetan 2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785" y="4716801"/>
            <a:ext cx="1151493" cy="1146799"/>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9" name="Rectangle 8"/>
          <p:cNvSpPr/>
          <p:nvPr/>
        </p:nvSpPr>
        <p:spPr>
          <a:xfrm>
            <a:off x="1896278" y="5366021"/>
            <a:ext cx="4476728" cy="1268039"/>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Idéal pour les vernis standards durs et tendres de nouvelle génération. Elimine les rayures de ponçage après P3000.</a:t>
            </a: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pic>
        <p:nvPicPr>
          <p:cNvPr id="10" name="Picture 6" descr="photo iphone gaetan 23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917" y="1322301"/>
            <a:ext cx="1141158" cy="1117368"/>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1" name="Rectangle 10"/>
          <p:cNvSpPr/>
          <p:nvPr/>
        </p:nvSpPr>
        <p:spPr>
          <a:xfrm>
            <a:off x="7549891" y="2062871"/>
            <a:ext cx="4455672" cy="1185646"/>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Idéal pour les vernis très durs, standards durs ou tendres de nouvelle génération. Finition parfaite après opérations de polissage.</a:t>
            </a:r>
          </a:p>
          <a:p>
            <a:pPr>
              <a:lnSpc>
                <a:spcPct val="119000"/>
              </a:lnSpc>
              <a:spcAft>
                <a:spcPts val="600"/>
              </a:spcAft>
            </a:pPr>
            <a:r>
              <a:rPr lang="fr-FR" sz="1050" kern="1400" dirty="0">
                <a:solidFill>
                  <a:srgbClr val="000000"/>
                </a:solidFill>
                <a:latin typeface="Calibri" panose="020F0502020204030204" pitchFamily="34" charset="0"/>
              </a:rPr>
              <a:t> </a:t>
            </a:r>
            <a:endParaRPr lang="fr-FR" sz="1050" kern="1400" dirty="0">
              <a:ln>
                <a:noFill/>
              </a:ln>
              <a:solidFill>
                <a:srgbClr val="000000"/>
              </a:solidFill>
              <a:effectLst/>
              <a:latin typeface="Calibri" panose="020F0502020204030204" pitchFamily="34" charset="0"/>
            </a:endParaRPr>
          </a:p>
        </p:txBody>
      </p:sp>
      <p:pic>
        <p:nvPicPr>
          <p:cNvPr id="12" name="Picture 7" descr="photo iphone gaetan 23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4825" y="3137168"/>
            <a:ext cx="1141158" cy="1115697"/>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3" name="Rectangle 12"/>
          <p:cNvSpPr/>
          <p:nvPr/>
        </p:nvSpPr>
        <p:spPr>
          <a:xfrm>
            <a:off x="7549891" y="3789882"/>
            <a:ext cx="4612767" cy="1537280"/>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Pour une brillance et une protection de très haut niveau sur tout type de peinture</a:t>
            </a:r>
            <a:r>
              <a:rPr lang="fr-FR" sz="1500" kern="1400" dirty="0" smtClean="0">
                <a:solidFill>
                  <a:srgbClr val="000000"/>
                </a:solidFill>
                <a:latin typeface="Calibri" panose="020F0502020204030204" pitchFamily="34" charset="0"/>
              </a:rPr>
              <a:t>.</a:t>
            </a:r>
          </a:p>
          <a:p>
            <a:pPr>
              <a:lnSpc>
                <a:spcPct val="119000"/>
              </a:lnSpc>
              <a:spcAft>
                <a:spcPts val="600"/>
              </a:spcAft>
            </a:pPr>
            <a:r>
              <a:rPr lang="fr-FR" sz="1500" kern="1400" dirty="0" smtClean="0">
                <a:solidFill>
                  <a:srgbClr val="000000"/>
                </a:solidFill>
                <a:latin typeface="Calibri" panose="020F0502020204030204" pitchFamily="34" charset="0"/>
              </a:rPr>
              <a:t>(</a:t>
            </a:r>
            <a:r>
              <a:rPr lang="fr-FR" sz="1500" kern="1400" dirty="0">
                <a:solidFill>
                  <a:srgbClr val="000000"/>
                </a:solidFill>
                <a:latin typeface="Calibri" panose="020F0502020204030204" pitchFamily="34" charset="0"/>
              </a:rPr>
              <a:t>black lustra wax spécialement conçu pour les teintes foncées)</a:t>
            </a:r>
          </a:p>
          <a:p>
            <a:pPr>
              <a:lnSpc>
                <a:spcPct val="119000"/>
              </a:lnSpc>
              <a:spcAft>
                <a:spcPts val="600"/>
              </a:spcAft>
            </a:pPr>
            <a:r>
              <a:rPr lang="fr-FR" sz="1050" kern="1400" dirty="0">
                <a:solidFill>
                  <a:srgbClr val="000000"/>
                </a:solidFill>
                <a:latin typeface="Calibri" panose="020F0502020204030204" pitchFamily="34" charset="0"/>
              </a:rPr>
              <a:t> </a:t>
            </a:r>
            <a:endParaRPr lang="fr-FR" sz="1050" kern="1400" dirty="0">
              <a:ln>
                <a:noFill/>
              </a:ln>
              <a:solidFill>
                <a:srgbClr val="000000"/>
              </a:solidFill>
              <a:effectLst/>
              <a:latin typeface="Calibri" panose="020F0502020204030204" pitchFamily="34" charset="0"/>
            </a:endParaRPr>
          </a:p>
        </p:txBody>
      </p:sp>
      <p:sp>
        <p:nvSpPr>
          <p:cNvPr id="14" name="Rectangle 13"/>
          <p:cNvSpPr/>
          <p:nvPr/>
        </p:nvSpPr>
        <p:spPr>
          <a:xfrm>
            <a:off x="4682873" y="506857"/>
            <a:ext cx="2908168" cy="461665"/>
          </a:xfrm>
          <a:prstGeom prst="rect">
            <a:avLst/>
          </a:prstGeom>
        </p:spPr>
        <p:txBody>
          <a:bodyPr wrap="none">
            <a:spAutoFit/>
          </a:bodyPr>
          <a:lstStyle/>
          <a:p>
            <a:pPr algn="ctr"/>
            <a:r>
              <a:rPr lang="fr-FR" sz="2400" b="1" dirty="0" smtClean="0">
                <a:ln w="0"/>
                <a:latin typeface="AR JULIAN" panose="02000000000000000000" pitchFamily="2" charset="0"/>
              </a:rPr>
              <a:t>Polissage/Lustrage</a:t>
            </a:r>
            <a:endParaRPr lang="fr-FR" sz="2400" b="1" dirty="0">
              <a:ln w="0"/>
              <a:latin typeface="AR JULIAN" panose="02000000000000000000" pitchFamily="2" charset="0"/>
            </a:endParaRPr>
          </a:p>
        </p:txBody>
      </p:sp>
      <p:sp>
        <p:nvSpPr>
          <p:cNvPr id="15" name="Chevron 14">
            <a:hlinkClick r:id="" action="ppaction://hlinkshowjump?jump=nextslide"/>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 name="Rectangle 16"/>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19" name="Chevron 18">
            <a:hlinkClick r:id="" action="ppaction://hlinkshowjump?jump=previousslide" highlightClick="1"/>
          </p:cNvPr>
          <p:cNvSpPr/>
          <p:nvPr/>
        </p:nvSpPr>
        <p:spPr>
          <a:xfrm flipH="1">
            <a:off x="9991898" y="5814038"/>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0" name="Rectangle 19"/>
          <p:cNvSpPr/>
          <p:nvPr/>
        </p:nvSpPr>
        <p:spPr>
          <a:xfrm>
            <a:off x="9473931" y="6444573"/>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 name="ZoneTexte 1"/>
          <p:cNvSpPr txBox="1"/>
          <p:nvPr/>
        </p:nvSpPr>
        <p:spPr>
          <a:xfrm>
            <a:off x="1904095" y="1614633"/>
            <a:ext cx="3740727" cy="369332"/>
          </a:xfrm>
          <a:prstGeom prst="rect">
            <a:avLst/>
          </a:prstGeom>
          <a:noFill/>
        </p:spPr>
        <p:txBody>
          <a:bodyPr wrap="square" rtlCol="0">
            <a:spAutoFit/>
          </a:bodyPr>
          <a:lstStyle/>
          <a:p>
            <a:r>
              <a:rPr lang="fr-FR" b="1" dirty="0" err="1" smtClean="0">
                <a:latin typeface="AR JULIAN" panose="02000000000000000000"/>
              </a:rPr>
              <a:t>Special</a:t>
            </a:r>
            <a:r>
              <a:rPr lang="fr-FR" b="1" dirty="0" smtClean="0">
                <a:latin typeface="AR JULIAN" panose="02000000000000000000"/>
              </a:rPr>
              <a:t> V.O/ </a:t>
            </a:r>
            <a:r>
              <a:rPr lang="fr-FR" b="1" dirty="0" err="1" smtClean="0">
                <a:latin typeface="AR JULIAN" panose="02000000000000000000"/>
              </a:rPr>
              <a:t>Abelissime</a:t>
            </a:r>
            <a:endParaRPr lang="fr-FR" b="1" dirty="0">
              <a:latin typeface="AR JULIAN" panose="02000000000000000000"/>
            </a:endParaRPr>
          </a:p>
        </p:txBody>
      </p:sp>
      <p:sp>
        <p:nvSpPr>
          <p:cNvPr id="22" name="ZoneTexte 21"/>
          <p:cNvSpPr txBox="1"/>
          <p:nvPr/>
        </p:nvSpPr>
        <p:spPr>
          <a:xfrm>
            <a:off x="7542074" y="3528248"/>
            <a:ext cx="3740727" cy="369332"/>
          </a:xfrm>
          <a:prstGeom prst="rect">
            <a:avLst/>
          </a:prstGeom>
          <a:noFill/>
        </p:spPr>
        <p:txBody>
          <a:bodyPr wrap="square" rtlCol="0">
            <a:spAutoFit/>
          </a:bodyPr>
          <a:lstStyle/>
          <a:p>
            <a:r>
              <a:rPr lang="fr-FR" b="1" dirty="0" smtClean="0">
                <a:latin typeface="AR JULIAN" panose="02000000000000000000"/>
              </a:rPr>
              <a:t>(Black) Lustra Wax</a:t>
            </a:r>
            <a:endParaRPr lang="fr-FR" b="1" dirty="0">
              <a:latin typeface="AR JULIAN" panose="02000000000000000000"/>
            </a:endParaRPr>
          </a:p>
        </p:txBody>
      </p:sp>
      <p:sp>
        <p:nvSpPr>
          <p:cNvPr id="23" name="ZoneTexte 22"/>
          <p:cNvSpPr txBox="1"/>
          <p:nvPr/>
        </p:nvSpPr>
        <p:spPr>
          <a:xfrm>
            <a:off x="7542073" y="1619066"/>
            <a:ext cx="3740727" cy="369332"/>
          </a:xfrm>
          <a:prstGeom prst="rect">
            <a:avLst/>
          </a:prstGeom>
          <a:noFill/>
        </p:spPr>
        <p:txBody>
          <a:bodyPr wrap="square" rtlCol="0">
            <a:spAutoFit/>
          </a:bodyPr>
          <a:lstStyle/>
          <a:p>
            <a:r>
              <a:rPr lang="fr-FR" b="1" dirty="0" smtClean="0">
                <a:latin typeface="AR JULIAN" panose="02000000000000000000"/>
              </a:rPr>
              <a:t>Fine </a:t>
            </a:r>
            <a:r>
              <a:rPr lang="fr-FR" b="1" dirty="0" err="1" smtClean="0">
                <a:latin typeface="AR JULIAN" panose="02000000000000000000"/>
              </a:rPr>
              <a:t>Polish</a:t>
            </a:r>
            <a:endParaRPr lang="fr-FR" b="1" dirty="0">
              <a:latin typeface="AR JULIAN" panose="02000000000000000000"/>
            </a:endParaRPr>
          </a:p>
        </p:txBody>
      </p:sp>
      <p:sp>
        <p:nvSpPr>
          <p:cNvPr id="24" name="ZoneTexte 23"/>
          <p:cNvSpPr txBox="1"/>
          <p:nvPr/>
        </p:nvSpPr>
        <p:spPr>
          <a:xfrm>
            <a:off x="1892560" y="3465811"/>
            <a:ext cx="3740727" cy="369332"/>
          </a:xfrm>
          <a:prstGeom prst="rect">
            <a:avLst/>
          </a:prstGeom>
          <a:noFill/>
        </p:spPr>
        <p:txBody>
          <a:bodyPr wrap="square" rtlCol="0">
            <a:spAutoFit/>
          </a:bodyPr>
          <a:lstStyle/>
          <a:p>
            <a:r>
              <a:rPr lang="fr-FR" b="1" dirty="0" err="1" smtClean="0">
                <a:latin typeface="AR JULIAN" panose="02000000000000000000"/>
              </a:rPr>
              <a:t>Strong</a:t>
            </a:r>
            <a:r>
              <a:rPr lang="fr-FR" b="1" dirty="0" smtClean="0">
                <a:latin typeface="AR JULIAN" panose="02000000000000000000"/>
              </a:rPr>
              <a:t> </a:t>
            </a:r>
            <a:r>
              <a:rPr lang="fr-FR" b="1" dirty="0" err="1" smtClean="0">
                <a:latin typeface="AR JULIAN" panose="02000000000000000000"/>
              </a:rPr>
              <a:t>Polish</a:t>
            </a:r>
            <a:endParaRPr lang="fr-FR" b="1" dirty="0">
              <a:latin typeface="AR JULIAN" panose="02000000000000000000"/>
            </a:endParaRPr>
          </a:p>
        </p:txBody>
      </p:sp>
      <p:sp>
        <p:nvSpPr>
          <p:cNvPr id="25" name="ZoneTexte 24"/>
          <p:cNvSpPr txBox="1"/>
          <p:nvPr/>
        </p:nvSpPr>
        <p:spPr>
          <a:xfrm>
            <a:off x="1900186" y="5105534"/>
            <a:ext cx="3740727" cy="369332"/>
          </a:xfrm>
          <a:prstGeom prst="rect">
            <a:avLst/>
          </a:prstGeom>
          <a:noFill/>
        </p:spPr>
        <p:txBody>
          <a:bodyPr wrap="square" rtlCol="0">
            <a:spAutoFit/>
          </a:bodyPr>
          <a:lstStyle/>
          <a:p>
            <a:r>
              <a:rPr lang="fr-FR" b="1" dirty="0" smtClean="0">
                <a:latin typeface="AR JULIAN" panose="02000000000000000000"/>
              </a:rPr>
              <a:t>Medium </a:t>
            </a:r>
            <a:r>
              <a:rPr lang="fr-FR" b="1" dirty="0" err="1" smtClean="0">
                <a:latin typeface="AR JULIAN" panose="02000000000000000000"/>
              </a:rPr>
              <a:t>Polish</a:t>
            </a:r>
            <a:endParaRPr lang="fr-FR" b="1" dirty="0">
              <a:latin typeface="AR JULIAN" panose="02000000000000000000"/>
            </a:endParaRPr>
          </a:p>
        </p:txBody>
      </p:sp>
      <p:sp>
        <p:nvSpPr>
          <p:cNvPr id="26" name="Rectangle 25"/>
          <p:cNvSpPr/>
          <p:nvPr/>
        </p:nvSpPr>
        <p:spPr>
          <a:xfrm>
            <a:off x="0" y="38986"/>
            <a:ext cx="4076886" cy="707886"/>
          </a:xfrm>
          <a:prstGeom prst="rect">
            <a:avLst/>
          </a:prstGeom>
          <a:noFill/>
        </p:spPr>
        <p:txBody>
          <a:bodyPr wrap="none" lIns="91440" tIns="45720" rIns="91440" bIns="45720">
            <a:spAutoFit/>
          </a:bodyPr>
          <a:lstStyle/>
          <a:p>
            <a:pPr algn="ctr"/>
            <a:r>
              <a:rPr lang="fr-FR" sz="4000" b="1" cap="none" spc="0" dirty="0" smtClean="0">
                <a:ln w="0"/>
                <a:solidFill>
                  <a:schemeClr val="tx1"/>
                </a:solidFill>
              </a:rPr>
              <a:t>Produit de finition</a:t>
            </a:r>
            <a:endParaRPr lang="fr-FR" sz="4000" b="1" cap="none" spc="0" dirty="0">
              <a:ln w="0"/>
              <a:solidFill>
                <a:schemeClr val="tx1"/>
              </a:solidFill>
            </a:endParaRPr>
          </a:p>
        </p:txBody>
      </p:sp>
      <p:sp>
        <p:nvSpPr>
          <p:cNvPr id="27" name="Rectangle à coins arrondis 26">
            <a:hlinkClick r:id="rId7"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28" name="Flèche courbée vers le bas 27">
            <a:hlinkClick r:id="rId8" action="ppaction://hlinksldjump" highlightClick="1"/>
          </p:cNvPr>
          <p:cNvSpPr/>
          <p:nvPr/>
        </p:nvSpPr>
        <p:spPr>
          <a:xfrm rot="5400000">
            <a:off x="358596" y="5982202"/>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6604944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24"/>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4" restart="whenNotActive" fill="hold" evtFilter="cancelBubble" nodeType="interactiveSeq">
                <p:stCondLst>
                  <p:cond evt="onClick" delay="0">
                    <p:tgtEl>
                      <p:spTgt spid="25"/>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6" restart="whenNotActive" fill="hold" evtFilter="cancelBubble" nodeType="interactiveSeq">
                <p:stCondLst>
                  <p:cond evt="onClick" delay="0">
                    <p:tgtEl>
                      <p:spTgt spid="22"/>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5" grpId="0"/>
      <p:bldP spid="5" grpId="1"/>
      <p:bldP spid="7" grpId="0"/>
      <p:bldP spid="7" grpId="1"/>
      <p:bldP spid="9" grpId="0"/>
      <p:bldP spid="9" grpId="1"/>
      <p:bldP spid="11" grpId="0"/>
      <p:bldP spid="11" grpId="1"/>
      <p:bldP spid="13" grpId="0"/>
      <p:bldP spid="1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7364" y="12354"/>
            <a:ext cx="4076886" cy="707886"/>
          </a:xfrm>
          <a:prstGeom prst="rect">
            <a:avLst/>
          </a:prstGeom>
          <a:noFill/>
        </p:spPr>
        <p:txBody>
          <a:bodyPr wrap="none" lIns="91440" tIns="45720" rIns="91440" bIns="45720">
            <a:spAutoFit/>
          </a:bodyPr>
          <a:lstStyle/>
          <a:p>
            <a:pPr algn="ctr"/>
            <a:r>
              <a:rPr lang="fr-FR" sz="4000" b="1" cap="none" spc="0" dirty="0" smtClean="0">
                <a:ln w="0"/>
                <a:solidFill>
                  <a:schemeClr val="tx1"/>
                </a:solidFill>
              </a:rPr>
              <a:t>Produit de finition</a:t>
            </a:r>
            <a:endParaRPr lang="fr-FR" sz="4000" b="1" cap="none" spc="0" dirty="0">
              <a:ln w="0"/>
              <a:solidFill>
                <a:schemeClr val="tx1"/>
              </a:solidFill>
            </a:endParaRPr>
          </a:p>
        </p:txBody>
      </p:sp>
      <p:sp>
        <p:nvSpPr>
          <p:cNvPr id="18" name="Rectangle 17"/>
          <p:cNvSpPr/>
          <p:nvPr/>
        </p:nvSpPr>
        <p:spPr>
          <a:xfrm>
            <a:off x="6721971" y="1863207"/>
            <a:ext cx="3071303" cy="1477328"/>
          </a:xfrm>
          <a:prstGeom prst="rect">
            <a:avLst/>
          </a:prstGeom>
        </p:spPr>
        <p:txBody>
          <a:bodyPr wrap="square">
            <a:spAutoFit/>
          </a:bodyPr>
          <a:lstStyle/>
          <a:p>
            <a:r>
              <a:rPr lang="fr-FR" sz="1500" dirty="0"/>
              <a:t>Il nettoie et fait briller les peintures des véhicules neufs ou d’occasions placés en hall d’exposition. Elimine les marques de gras, d’eau, traces de doigts et de poussière.. </a:t>
            </a:r>
          </a:p>
          <a:p>
            <a:r>
              <a:rPr lang="fr-FR" sz="1500" dirty="0"/>
              <a:t> </a:t>
            </a:r>
          </a:p>
        </p:txBody>
      </p:sp>
      <p:pic>
        <p:nvPicPr>
          <p:cNvPr id="10248" name="Picture 8" descr="photo iphone gaetan 3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4204" y="1143010"/>
            <a:ext cx="1250951" cy="1277938"/>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0249" name="Picture 9" descr="photo iphone gaetan 23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4204" y="3215938"/>
            <a:ext cx="1250951" cy="1282986"/>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9" name="Rectangle 18"/>
          <p:cNvSpPr/>
          <p:nvPr/>
        </p:nvSpPr>
        <p:spPr>
          <a:xfrm>
            <a:off x="6721971" y="3902372"/>
            <a:ext cx="5556141" cy="1092607"/>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Il rehausse le brillant du vernis en  déposant une pellicule de protection sur la carrosserie. Il peut s’utiliser sur carrosserie mouillée, ne laisse pas de traces sur plastiques et caoutchoucs.</a:t>
            </a:r>
          </a:p>
          <a:p>
            <a:pPr>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25" name="Chevron 24">
            <a:hlinkClick r:id="" action="ppaction://hlinkshowjump?jump=nextslide"/>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7" name="Rectangle 26"/>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pic>
        <p:nvPicPr>
          <p:cNvPr id="29" name="Picture 5" descr="photo iphone gaetan 24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7239" y="990034"/>
            <a:ext cx="1057246" cy="1414458"/>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30" name="Rectangle 29"/>
          <p:cNvSpPr/>
          <p:nvPr/>
        </p:nvSpPr>
        <p:spPr>
          <a:xfrm>
            <a:off x="2269166" y="1777374"/>
            <a:ext cx="3344305" cy="1323439"/>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Très absorbante et douce, elle       permet d’obtenir un polissage et    lustrage homogène. Ne raye et ne  peluche pas.</a:t>
            </a:r>
          </a:p>
          <a:p>
            <a:pPr>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31" name="Rectangle 30"/>
          <p:cNvSpPr/>
          <p:nvPr/>
        </p:nvSpPr>
        <p:spPr>
          <a:xfrm>
            <a:off x="2269166" y="1518433"/>
            <a:ext cx="2111475" cy="369332"/>
          </a:xfrm>
          <a:prstGeom prst="rect">
            <a:avLst/>
          </a:prstGeom>
        </p:spPr>
        <p:txBody>
          <a:bodyPr wrap="none">
            <a:spAutoFit/>
          </a:bodyPr>
          <a:lstStyle/>
          <a:p>
            <a:pPr algn="ctr"/>
            <a:r>
              <a:rPr lang="fr-FR" b="1" dirty="0" smtClean="0">
                <a:ln w="0"/>
                <a:latin typeface="AR JULIAN" panose="02000000000000000000" pitchFamily="2" charset="0"/>
              </a:rPr>
              <a:t>Ouate de lustrage</a:t>
            </a:r>
            <a:endParaRPr lang="fr-FR" b="1" dirty="0">
              <a:ln w="0"/>
              <a:latin typeface="AR JULIAN" panose="02000000000000000000" pitchFamily="2" charset="0"/>
            </a:endParaRPr>
          </a:p>
        </p:txBody>
      </p:sp>
      <p:pic>
        <p:nvPicPr>
          <p:cNvPr id="16" name="Picture 4" descr="photo iphone gaetan 24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4062" y="3259924"/>
            <a:ext cx="1538288" cy="1241515"/>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7" name="Rectangle 16"/>
          <p:cNvSpPr/>
          <p:nvPr/>
        </p:nvSpPr>
        <p:spPr>
          <a:xfrm>
            <a:off x="2202350" y="3673173"/>
            <a:ext cx="2638864" cy="369332"/>
          </a:xfrm>
          <a:prstGeom prst="rect">
            <a:avLst/>
          </a:prstGeom>
        </p:spPr>
        <p:txBody>
          <a:bodyPr wrap="none">
            <a:spAutoFit/>
          </a:bodyPr>
          <a:lstStyle/>
          <a:p>
            <a:pPr algn="ctr"/>
            <a:r>
              <a:rPr lang="fr-FR" b="1" dirty="0" smtClean="0">
                <a:ln w="0"/>
                <a:latin typeface="AR JULIAN" panose="02000000000000000000" pitchFamily="2" charset="0"/>
              </a:rPr>
              <a:t>Disque Mousse 75 mm</a:t>
            </a:r>
            <a:endParaRPr lang="fr-FR" b="1" dirty="0">
              <a:ln w="0"/>
              <a:latin typeface="AR JULIAN" panose="02000000000000000000" pitchFamily="2" charset="0"/>
            </a:endParaRPr>
          </a:p>
        </p:txBody>
      </p:sp>
      <p:sp>
        <p:nvSpPr>
          <p:cNvPr id="20" name="Rectangle 19"/>
          <p:cNvSpPr/>
          <p:nvPr/>
        </p:nvSpPr>
        <p:spPr>
          <a:xfrm>
            <a:off x="2208850" y="3899165"/>
            <a:ext cx="3018225" cy="1177245"/>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Adaptés au polissage et au lustrage. </a:t>
            </a:r>
          </a:p>
          <a:p>
            <a:pPr>
              <a:spcAft>
                <a:spcPts val="600"/>
              </a:spcAft>
            </a:pPr>
            <a:r>
              <a:rPr lang="fr-FR" sz="1500" kern="1400" dirty="0">
                <a:solidFill>
                  <a:srgbClr val="000000"/>
                </a:solidFill>
                <a:latin typeface="Calibri" panose="020F0502020204030204" pitchFamily="34" charset="0"/>
              </a:rPr>
              <a:t>Bleu : densité </a:t>
            </a:r>
            <a:r>
              <a:rPr lang="fr-FR" sz="1500" kern="1400" dirty="0" smtClean="0">
                <a:solidFill>
                  <a:srgbClr val="000000"/>
                </a:solidFill>
                <a:latin typeface="Calibri" panose="020F0502020204030204" pitchFamily="34" charset="0"/>
              </a:rPr>
              <a:t>moyenne</a:t>
            </a:r>
          </a:p>
          <a:p>
            <a:pPr>
              <a:spcAft>
                <a:spcPts val="600"/>
              </a:spcAft>
            </a:pPr>
            <a:r>
              <a:rPr lang="fr-FR" sz="1500" kern="1400" dirty="0" smtClean="0">
                <a:solidFill>
                  <a:srgbClr val="000000"/>
                </a:solidFill>
                <a:latin typeface="Calibri" panose="020F0502020204030204" pitchFamily="34" charset="0"/>
              </a:rPr>
              <a:t>Noir </a:t>
            </a:r>
            <a:r>
              <a:rPr lang="fr-FR" sz="1500" kern="1400" dirty="0">
                <a:solidFill>
                  <a:srgbClr val="000000"/>
                </a:solidFill>
                <a:latin typeface="Calibri" panose="020F0502020204030204" pitchFamily="34" charset="0"/>
              </a:rPr>
              <a:t>: mousse douce</a:t>
            </a:r>
          </a:p>
          <a:p>
            <a:pPr>
              <a:spcAft>
                <a:spcPts val="600"/>
              </a:spcAft>
            </a:pPr>
            <a:r>
              <a:rPr lang="fr-FR" sz="1050" kern="1400" dirty="0">
                <a:solidFill>
                  <a:srgbClr val="000000"/>
                </a:solidFill>
                <a:latin typeface="Calibri" panose="020F0502020204030204" pitchFamily="34" charset="0"/>
              </a:rPr>
              <a:t> </a:t>
            </a:r>
            <a:endParaRPr lang="fr-FR" sz="1050" kern="1400" dirty="0">
              <a:ln>
                <a:noFill/>
              </a:ln>
              <a:solidFill>
                <a:srgbClr val="000000"/>
              </a:solidFill>
              <a:effectLst/>
              <a:latin typeface="Calibri" panose="020F0502020204030204" pitchFamily="34" charset="0"/>
            </a:endParaRPr>
          </a:p>
        </p:txBody>
      </p:sp>
      <p:sp>
        <p:nvSpPr>
          <p:cNvPr id="21" name="Rectangle 20"/>
          <p:cNvSpPr/>
          <p:nvPr/>
        </p:nvSpPr>
        <p:spPr>
          <a:xfrm>
            <a:off x="6713463" y="5675983"/>
            <a:ext cx="1885453" cy="369332"/>
          </a:xfrm>
          <a:prstGeom prst="rect">
            <a:avLst/>
          </a:prstGeom>
        </p:spPr>
        <p:txBody>
          <a:bodyPr wrap="none">
            <a:spAutoFit/>
          </a:bodyPr>
          <a:lstStyle/>
          <a:p>
            <a:pPr algn="ctr"/>
            <a:r>
              <a:rPr lang="fr-FR" b="1" dirty="0" smtClean="0">
                <a:ln w="0"/>
                <a:latin typeface="AR JULIAN" panose="02000000000000000000" pitchFamily="2" charset="0"/>
              </a:rPr>
              <a:t>Plateau Mousse</a:t>
            </a:r>
            <a:endParaRPr lang="fr-FR" b="1" dirty="0">
              <a:ln w="0"/>
              <a:latin typeface="AR JULIAN" panose="02000000000000000000" pitchFamily="2" charset="0"/>
            </a:endParaRPr>
          </a:p>
        </p:txBody>
      </p:sp>
      <p:sp>
        <p:nvSpPr>
          <p:cNvPr id="22" name="Rectangle 21"/>
          <p:cNvSpPr/>
          <p:nvPr/>
        </p:nvSpPr>
        <p:spPr>
          <a:xfrm>
            <a:off x="6713463" y="5951820"/>
            <a:ext cx="3645445" cy="861774"/>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Permet de recevoir tous les supports de </a:t>
            </a:r>
            <a:r>
              <a:rPr lang="fr-FR" sz="1500" kern="1400" dirty="0" smtClean="0">
                <a:solidFill>
                  <a:srgbClr val="000000"/>
                </a:solidFill>
                <a:latin typeface="Calibri" panose="020F0502020204030204" pitchFamily="34" charset="0"/>
              </a:rPr>
              <a:t>polissage, </a:t>
            </a:r>
            <a:r>
              <a:rPr lang="fr-FR" sz="1500" kern="1400" dirty="0">
                <a:solidFill>
                  <a:srgbClr val="000000"/>
                </a:solidFill>
                <a:latin typeface="Calibri" panose="020F0502020204030204" pitchFamily="34" charset="0"/>
              </a:rPr>
              <a:t>lustrage. </a:t>
            </a:r>
          </a:p>
          <a:p>
            <a:pPr>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23" name="Rectangle 22"/>
          <p:cNvSpPr/>
          <p:nvPr/>
        </p:nvSpPr>
        <p:spPr>
          <a:xfrm>
            <a:off x="2200291" y="5675983"/>
            <a:ext cx="2164375" cy="369332"/>
          </a:xfrm>
          <a:prstGeom prst="rect">
            <a:avLst/>
          </a:prstGeom>
        </p:spPr>
        <p:txBody>
          <a:bodyPr wrap="none">
            <a:spAutoFit/>
          </a:bodyPr>
          <a:lstStyle/>
          <a:p>
            <a:pPr algn="ctr"/>
            <a:r>
              <a:rPr lang="fr-FR" b="1" dirty="0" smtClean="0">
                <a:ln w="0"/>
                <a:latin typeface="AR JULIAN" panose="02000000000000000000" pitchFamily="2" charset="0"/>
              </a:rPr>
              <a:t>Non tissé </a:t>
            </a:r>
            <a:r>
              <a:rPr lang="fr-FR" b="1" dirty="0" err="1" smtClean="0">
                <a:ln w="0"/>
                <a:latin typeface="AR JULIAN" panose="02000000000000000000" pitchFamily="2" charset="0"/>
              </a:rPr>
              <a:t>Kemsoft</a:t>
            </a:r>
            <a:endParaRPr lang="fr-FR" b="1" dirty="0">
              <a:ln w="0"/>
              <a:latin typeface="AR JULIAN" panose="02000000000000000000" pitchFamily="2" charset="0"/>
            </a:endParaRPr>
          </a:p>
        </p:txBody>
      </p:sp>
      <p:sp>
        <p:nvSpPr>
          <p:cNvPr id="24" name="Rectangle 23"/>
          <p:cNvSpPr/>
          <p:nvPr/>
        </p:nvSpPr>
        <p:spPr>
          <a:xfrm>
            <a:off x="2208132" y="5951820"/>
            <a:ext cx="3621202" cy="1092607"/>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Adapté au polissage et au lustrage. Il est doux, souple, résistant, ne peluche pas, et est très absorbant. </a:t>
            </a:r>
          </a:p>
          <a:p>
            <a:pPr>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33" name="Rectangle 32"/>
          <p:cNvSpPr/>
          <p:nvPr/>
        </p:nvSpPr>
        <p:spPr>
          <a:xfrm>
            <a:off x="6715471" y="3672765"/>
            <a:ext cx="1422184" cy="369332"/>
          </a:xfrm>
          <a:prstGeom prst="rect">
            <a:avLst/>
          </a:prstGeom>
        </p:spPr>
        <p:txBody>
          <a:bodyPr wrap="none">
            <a:spAutoFit/>
          </a:bodyPr>
          <a:lstStyle/>
          <a:p>
            <a:pPr algn="ctr"/>
            <a:r>
              <a:rPr lang="fr-FR" b="1" dirty="0" smtClean="0">
                <a:ln w="0"/>
                <a:latin typeface="AR JULIAN" panose="02000000000000000000" pitchFamily="2" charset="0"/>
              </a:rPr>
              <a:t>Rapid </a:t>
            </a:r>
            <a:r>
              <a:rPr lang="fr-FR" b="1" dirty="0" err="1" smtClean="0">
                <a:ln w="0"/>
                <a:latin typeface="AR JULIAN" panose="02000000000000000000" pitchFamily="2" charset="0"/>
              </a:rPr>
              <a:t>wash</a:t>
            </a:r>
            <a:endParaRPr lang="fr-FR" b="1" dirty="0">
              <a:ln w="0"/>
              <a:latin typeface="AR JULIAN" panose="02000000000000000000" pitchFamily="2" charset="0"/>
            </a:endParaRPr>
          </a:p>
        </p:txBody>
      </p:sp>
      <p:sp>
        <p:nvSpPr>
          <p:cNvPr id="34" name="Rectangle 33"/>
          <p:cNvSpPr/>
          <p:nvPr/>
        </p:nvSpPr>
        <p:spPr>
          <a:xfrm>
            <a:off x="6715471" y="1597313"/>
            <a:ext cx="1717138" cy="369332"/>
          </a:xfrm>
          <a:prstGeom prst="rect">
            <a:avLst/>
          </a:prstGeom>
        </p:spPr>
        <p:txBody>
          <a:bodyPr wrap="none">
            <a:spAutoFit/>
          </a:bodyPr>
          <a:lstStyle/>
          <a:p>
            <a:pPr algn="ctr"/>
            <a:r>
              <a:rPr lang="fr-FR" b="1" dirty="0" err="1" smtClean="0">
                <a:ln w="0"/>
                <a:latin typeface="AR JULIAN" panose="02000000000000000000" pitchFamily="2" charset="0"/>
              </a:rPr>
              <a:t>Polish</a:t>
            </a:r>
            <a:r>
              <a:rPr lang="fr-FR" b="1" dirty="0" smtClean="0">
                <a:ln w="0"/>
                <a:latin typeface="AR JULIAN" panose="02000000000000000000" pitchFamily="2" charset="0"/>
              </a:rPr>
              <a:t> express</a:t>
            </a:r>
            <a:endParaRPr lang="fr-FR" b="1" dirty="0">
              <a:ln w="0"/>
              <a:latin typeface="AR JULIAN" panose="02000000000000000000" pitchFamily="2" charset="0"/>
            </a:endParaRPr>
          </a:p>
        </p:txBody>
      </p:sp>
      <p:pic>
        <p:nvPicPr>
          <p:cNvPr id="2"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455" y="5163091"/>
            <a:ext cx="1267002" cy="1286054"/>
          </a:xfrm>
          <a:prstGeom prst="rect">
            <a:avLst/>
          </a:prstGeom>
        </p:spPr>
      </p:pic>
      <p:pic>
        <p:nvPicPr>
          <p:cNvPr id="5" name="Imag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12425" y="5231912"/>
            <a:ext cx="866896" cy="1257475"/>
          </a:xfrm>
          <a:prstGeom prst="rect">
            <a:avLst/>
          </a:prstGeom>
        </p:spPr>
      </p:pic>
      <p:sp>
        <p:nvSpPr>
          <p:cNvPr id="35" name="Chevron 34">
            <a:hlinkClick r:id="" action="ppaction://hlinkshowjump?jump=previousslide" highlightClick="1"/>
          </p:cNvPr>
          <p:cNvSpPr/>
          <p:nvPr/>
        </p:nvSpPr>
        <p:spPr>
          <a:xfrm flipH="1">
            <a:off x="9989932" y="5814038"/>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6" name="Rectangle 35"/>
          <p:cNvSpPr/>
          <p:nvPr/>
        </p:nvSpPr>
        <p:spPr>
          <a:xfrm>
            <a:off x="9471965" y="6444573"/>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37" name="Rectangle à coins arrondis 36">
            <a:hlinkClick r:id="rId9"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38" name="Flèche courbée vers le bas 37">
            <a:hlinkClick r:id="rId10" action="ppaction://hlinksldjump" highlightClick="1"/>
          </p:cNvPr>
          <p:cNvSpPr/>
          <p:nvPr/>
        </p:nvSpPr>
        <p:spPr>
          <a:xfrm rot="5400000">
            <a:off x="362622"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84033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3" restart="whenNotActive" fill="hold" evtFilter="cancelBubble" nodeType="interactiveSeq">
                <p:stCondLst>
                  <p:cond evt="onClick" delay="0">
                    <p:tgtEl>
                      <p:spTgt spid="17"/>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21"/>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4"/>
                                        </p:tgtEl>
                                      </p:cBhvr>
                                    </p:animEffect>
                                    <p:set>
                                      <p:cBhvr>
                                        <p:cTn id="4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6" restart="whenNotActive" fill="hold" evtFilter="cancelBubble" nodeType="interactiveSeq">
                <p:stCondLst>
                  <p:cond evt="onClick" delay="0">
                    <p:tgtEl>
                      <p:spTgt spid="34"/>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8"/>
                                        </p:tgtEl>
                                      </p:cBhvr>
                                    </p:animEffect>
                                    <p:set>
                                      <p:cBhvr>
                                        <p:cTn id="5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18" grpId="0"/>
      <p:bldP spid="18" grpId="1"/>
      <p:bldP spid="19" grpId="0"/>
      <p:bldP spid="19" grpId="1"/>
      <p:bldP spid="30" grpId="0"/>
      <p:bldP spid="30" grpId="1"/>
      <p:bldP spid="20" grpId="0"/>
      <p:bldP spid="20" grpId="1"/>
      <p:bldP spid="22" grpId="0"/>
      <p:bldP spid="22" grpId="1"/>
      <p:bldP spid="24" grpId="0"/>
      <p:bldP spid="24"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99" y="0"/>
            <a:ext cx="4076886" cy="707886"/>
          </a:xfrm>
          <a:prstGeom prst="rect">
            <a:avLst/>
          </a:prstGeom>
          <a:noFill/>
        </p:spPr>
        <p:txBody>
          <a:bodyPr wrap="none" lIns="91440" tIns="45720" rIns="91440" bIns="45720">
            <a:spAutoFit/>
          </a:bodyPr>
          <a:lstStyle/>
          <a:p>
            <a:pPr algn="ctr"/>
            <a:r>
              <a:rPr lang="fr-FR" sz="4000" b="1" cap="none" spc="0" dirty="0" smtClean="0">
                <a:ln w="0"/>
                <a:solidFill>
                  <a:schemeClr val="tx1"/>
                </a:solidFill>
              </a:rPr>
              <a:t>Produit de finition</a:t>
            </a:r>
            <a:endParaRPr lang="fr-FR" sz="4000" b="1" cap="none" spc="0" dirty="0">
              <a:ln w="0"/>
              <a:solidFill>
                <a:schemeClr val="tx1"/>
              </a:solidFill>
            </a:endParaRPr>
          </a:p>
        </p:txBody>
      </p:sp>
      <p:sp>
        <p:nvSpPr>
          <p:cNvPr id="5" name="Chevron 4">
            <a:hlinkClick r:id="" action="ppaction://hlinkshowjump?jump=nextslide"/>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Rectangle 6"/>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9" name="Chevron 8">
            <a:hlinkClick r:id="" action="ppaction://hlinkshowjump?jump=previousslide" highlightClick="1"/>
          </p:cNvPr>
          <p:cNvSpPr/>
          <p:nvPr/>
        </p:nvSpPr>
        <p:spPr>
          <a:xfrm flipH="1">
            <a:off x="10247876" y="5809983"/>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Rectangle 9"/>
          <p:cNvSpPr/>
          <p:nvPr/>
        </p:nvSpPr>
        <p:spPr>
          <a:xfrm>
            <a:off x="9741366" y="6444573"/>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pic>
        <p:nvPicPr>
          <p:cNvPr id="12290" name="Picture 2" descr="photo iphone gaetan 2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138" y="961117"/>
            <a:ext cx="1341438" cy="1003300"/>
          </a:xfrm>
          <a:prstGeom prst="rect">
            <a:avLst/>
          </a:prstGeom>
          <a:noFill/>
          <a:ln w="3175" algn="in">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2291" name="Picture 3" descr="photo iphone gaetan 25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7383" y="3165795"/>
            <a:ext cx="977900" cy="1308100"/>
          </a:xfrm>
          <a:prstGeom prst="rect">
            <a:avLst/>
          </a:prstGeom>
          <a:noFill/>
          <a:ln w="3175" algn="in">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2292" name="Picture 4" descr="photo iphone gaetan 25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3702" y="961117"/>
            <a:ext cx="1465262" cy="1003300"/>
          </a:xfrm>
          <a:prstGeom prst="rect">
            <a:avLst/>
          </a:prstGeom>
          <a:noFill/>
          <a:ln w="3175" algn="in">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2294" name="Picture 6" descr="photo iphone gaetan 27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1175" y="3165795"/>
            <a:ext cx="998537" cy="1308100"/>
          </a:xfrm>
          <a:prstGeom prst="rect">
            <a:avLst/>
          </a:prstGeom>
          <a:noFill/>
          <a:ln w="3175" algn="in">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2" name="Rectangle 11"/>
          <p:cNvSpPr/>
          <p:nvPr/>
        </p:nvSpPr>
        <p:spPr>
          <a:xfrm>
            <a:off x="1731218" y="1550005"/>
            <a:ext cx="3280229" cy="1400383"/>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Elimine rapidement le film routier, décrasse en profondeur et révèle le brillant du </a:t>
            </a:r>
            <a:r>
              <a:rPr lang="fr-FR" sz="1500" kern="1400" dirty="0" smtClean="0">
                <a:solidFill>
                  <a:srgbClr val="000000"/>
                </a:solidFill>
                <a:latin typeface="Calibri" panose="020F0502020204030204" pitchFamily="34" charset="0"/>
              </a:rPr>
              <a:t>vernis.</a:t>
            </a:r>
          </a:p>
          <a:p>
            <a:pPr>
              <a:spcAft>
                <a:spcPts val="600"/>
              </a:spcAft>
            </a:pPr>
            <a:r>
              <a:rPr lang="fr-FR" sz="1500" kern="1400" dirty="0" smtClean="0">
                <a:solidFill>
                  <a:srgbClr val="000000"/>
                </a:solidFill>
                <a:latin typeface="Calibri" panose="020F0502020204030204" pitchFamily="34" charset="0"/>
              </a:rPr>
              <a:t>Disponible en 1L, 5L et 210L</a:t>
            </a:r>
            <a:endParaRPr lang="fr-FR" sz="1500" kern="1400" dirty="0">
              <a:solidFill>
                <a:srgbClr val="000000"/>
              </a:solidFill>
              <a:latin typeface="Calibri" panose="020F0502020204030204" pitchFamily="34" charset="0"/>
            </a:endParaRPr>
          </a:p>
          <a:p>
            <a:pPr>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22" name="Rectangle 21"/>
          <p:cNvSpPr/>
          <p:nvPr/>
        </p:nvSpPr>
        <p:spPr>
          <a:xfrm>
            <a:off x="1731218" y="1275141"/>
            <a:ext cx="2590774" cy="369332"/>
          </a:xfrm>
          <a:prstGeom prst="rect">
            <a:avLst/>
          </a:prstGeom>
        </p:spPr>
        <p:txBody>
          <a:bodyPr wrap="none">
            <a:spAutoFit/>
          </a:bodyPr>
          <a:lstStyle/>
          <a:p>
            <a:pPr algn="ctr"/>
            <a:r>
              <a:rPr lang="fr-FR" b="1" dirty="0" smtClean="0">
                <a:ln w="0"/>
                <a:latin typeface="AR JULIAN" panose="02000000000000000000" pitchFamily="2" charset="0"/>
              </a:rPr>
              <a:t>Shampoing Concentré</a:t>
            </a:r>
          </a:p>
        </p:txBody>
      </p:sp>
      <p:sp>
        <p:nvSpPr>
          <p:cNvPr id="13" name="Rectangle 12"/>
          <p:cNvSpPr/>
          <p:nvPr/>
        </p:nvSpPr>
        <p:spPr>
          <a:xfrm>
            <a:off x="1600278" y="3758567"/>
            <a:ext cx="3077029" cy="1554272"/>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Spécialement conçu pour éviter l’essuyage manuel après lavage. Permet un séchage homogène sans traces</a:t>
            </a:r>
            <a:r>
              <a:rPr lang="fr-FR" sz="1500" kern="1400" dirty="0" smtClean="0">
                <a:solidFill>
                  <a:srgbClr val="000000"/>
                </a:solidFill>
                <a:latin typeface="Calibri" panose="020F0502020204030204" pitchFamily="34" charset="0"/>
              </a:rPr>
              <a:t>. Disponible en bidon de 10L et 20L</a:t>
            </a:r>
            <a:endParaRPr lang="fr-FR" sz="1500" kern="1400" dirty="0">
              <a:solidFill>
                <a:srgbClr val="000000"/>
              </a:solidFill>
              <a:latin typeface="Calibri" panose="020F0502020204030204" pitchFamily="34" charset="0"/>
            </a:endParaRPr>
          </a:p>
          <a:p>
            <a:pPr>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24" name="Rectangle 23"/>
          <p:cNvSpPr/>
          <p:nvPr/>
        </p:nvSpPr>
        <p:spPr>
          <a:xfrm>
            <a:off x="1599151" y="3508791"/>
            <a:ext cx="2618024" cy="369332"/>
          </a:xfrm>
          <a:prstGeom prst="rect">
            <a:avLst/>
          </a:prstGeom>
        </p:spPr>
        <p:txBody>
          <a:bodyPr wrap="none">
            <a:spAutoFit/>
          </a:bodyPr>
          <a:lstStyle/>
          <a:p>
            <a:pPr algn="ctr"/>
            <a:r>
              <a:rPr lang="fr-FR" b="1" dirty="0" smtClean="0">
                <a:ln w="0"/>
                <a:latin typeface="AR JULIAN" panose="02000000000000000000" pitchFamily="2" charset="0"/>
              </a:rPr>
              <a:t>Auto séchant reluiseur</a:t>
            </a:r>
          </a:p>
        </p:txBody>
      </p:sp>
      <p:sp>
        <p:nvSpPr>
          <p:cNvPr id="14" name="Rectangle 13"/>
          <p:cNvSpPr/>
          <p:nvPr/>
        </p:nvSpPr>
        <p:spPr>
          <a:xfrm>
            <a:off x="6208964" y="3722453"/>
            <a:ext cx="3761300" cy="2015936"/>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Elimine rapidement les graisses des pièces mécaniques, nettoie les sols d’atelier et les pistes de station d’essence, les taches incrustées sur toutes les surfaces. Nettoie en profondeur carrosserie et jantes. Action </a:t>
            </a:r>
            <a:r>
              <a:rPr lang="fr-FR" sz="1500" kern="1400" dirty="0" smtClean="0">
                <a:solidFill>
                  <a:srgbClr val="000000"/>
                </a:solidFill>
                <a:latin typeface="Calibri" panose="020F0502020204030204" pitchFamily="34" charset="0"/>
              </a:rPr>
              <a:t>dégoudronnant. Disponible en pulvérisateur 750ml et en bidon de 5L, 20l et 210L</a:t>
            </a:r>
            <a:endParaRPr lang="fr-FR" sz="1500" kern="1400" dirty="0">
              <a:solidFill>
                <a:srgbClr val="000000"/>
              </a:solidFill>
              <a:latin typeface="Calibri" panose="020F0502020204030204" pitchFamily="34" charset="0"/>
            </a:endParaRPr>
          </a:p>
          <a:p>
            <a:pPr>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26" name="Rectangle 25"/>
          <p:cNvSpPr/>
          <p:nvPr/>
        </p:nvSpPr>
        <p:spPr>
          <a:xfrm>
            <a:off x="6220425" y="3515054"/>
            <a:ext cx="3531736" cy="369332"/>
          </a:xfrm>
          <a:prstGeom prst="rect">
            <a:avLst/>
          </a:prstGeom>
        </p:spPr>
        <p:txBody>
          <a:bodyPr wrap="none">
            <a:spAutoFit/>
          </a:bodyPr>
          <a:lstStyle/>
          <a:p>
            <a:pPr algn="ctr"/>
            <a:r>
              <a:rPr lang="fr-FR" b="1" dirty="0" smtClean="0">
                <a:ln w="0"/>
                <a:latin typeface="AR JULIAN" panose="02000000000000000000" pitchFamily="2" charset="0"/>
              </a:rPr>
              <a:t>Dégraissant Atelier/mécanique</a:t>
            </a:r>
          </a:p>
        </p:txBody>
      </p:sp>
      <p:sp>
        <p:nvSpPr>
          <p:cNvPr id="15" name="Rectangle 14"/>
          <p:cNvSpPr/>
          <p:nvPr/>
        </p:nvSpPr>
        <p:spPr>
          <a:xfrm>
            <a:off x="6220425" y="1548370"/>
            <a:ext cx="4038912" cy="1323439"/>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Décrasse en profondeur et désincruste les poussières de freins, résidus de gommes, et les salissures naturelles, le goudron</a:t>
            </a:r>
            <a:r>
              <a:rPr lang="fr-FR" sz="1500" kern="1400" dirty="0" smtClean="0">
                <a:solidFill>
                  <a:srgbClr val="000000"/>
                </a:solidFill>
                <a:latin typeface="Calibri" panose="020F0502020204030204" pitchFamily="34" charset="0"/>
              </a:rPr>
              <a:t>. Disponible en vaporisateur 750ml, et en bidon de 5L</a:t>
            </a:r>
            <a:endParaRPr lang="fr-FR" sz="1500" kern="1400" dirty="0">
              <a:solidFill>
                <a:srgbClr val="000000"/>
              </a:solidFill>
              <a:latin typeface="Calibri" panose="020F0502020204030204" pitchFamily="34" charset="0"/>
            </a:endParaRPr>
          </a:p>
          <a:p>
            <a:pPr>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28" name="Rectangle 27"/>
          <p:cNvSpPr/>
          <p:nvPr/>
        </p:nvSpPr>
        <p:spPr>
          <a:xfrm>
            <a:off x="6220425" y="1275141"/>
            <a:ext cx="2034531" cy="369332"/>
          </a:xfrm>
          <a:prstGeom prst="rect">
            <a:avLst/>
          </a:prstGeom>
        </p:spPr>
        <p:txBody>
          <a:bodyPr wrap="none">
            <a:spAutoFit/>
          </a:bodyPr>
          <a:lstStyle/>
          <a:p>
            <a:pPr algn="ctr"/>
            <a:r>
              <a:rPr lang="fr-FR" b="1" dirty="0" smtClean="0">
                <a:ln w="0"/>
                <a:latin typeface="AR JULIAN" panose="02000000000000000000" pitchFamily="2" charset="0"/>
              </a:rPr>
              <a:t>Nettoyant Jantes</a:t>
            </a:r>
          </a:p>
        </p:txBody>
      </p:sp>
      <p:sp>
        <p:nvSpPr>
          <p:cNvPr id="23" name="Rectangle à coins arrondis 22">
            <a:hlinkClick r:id="rId7"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25" name="Flèche courbée vers le bas 24">
            <a:hlinkClick r:id="rId8" action="ppaction://hlinksldjump" highlightClick="1"/>
          </p:cNvPr>
          <p:cNvSpPr/>
          <p:nvPr/>
        </p:nvSpPr>
        <p:spPr>
          <a:xfrm rot="5400000">
            <a:off x="362622"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71527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 restart="whenNotActive" fill="hold" evtFilter="cancelBubble" nodeType="interactiveSeq">
                <p:stCondLst>
                  <p:cond evt="onClick" delay="0">
                    <p:tgtEl>
                      <p:spTgt spid="24"/>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4" restart="whenNotActive" fill="hold" evtFilter="cancelBubble" nodeType="interactiveSeq">
                <p:stCondLst>
                  <p:cond evt="onClick" delay="0">
                    <p:tgtEl>
                      <p:spTgt spid="26"/>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5" restart="whenNotActive" fill="hold" evtFilter="cancelBubble" nodeType="interactiveSeq">
                <p:stCondLst>
                  <p:cond evt="onClick" delay="0">
                    <p:tgtEl>
                      <p:spTgt spid="28"/>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2" grpId="0"/>
      <p:bldP spid="12" grpId="1"/>
      <p:bldP spid="13" grpId="0"/>
      <p:bldP spid="13" grpId="1"/>
      <p:bldP spid="14" grpId="0"/>
      <p:bldP spid="14" grpId="1"/>
      <p:bldP spid="15" grpId="0"/>
      <p:bldP spid="1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photo iphone gaetan 25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2202" y="3394992"/>
            <a:ext cx="1465262" cy="1068388"/>
          </a:xfrm>
          <a:prstGeom prst="rect">
            <a:avLst/>
          </a:prstGeom>
          <a:noFill/>
          <a:ln w="3175" algn="in">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114" y="1447772"/>
            <a:ext cx="1466350" cy="1031875"/>
          </a:xfrm>
          <a:prstGeom prst="rect">
            <a:avLst/>
          </a:prstGeom>
          <a:noFill/>
          <a:ln w="3175" algn="in">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6" name="Picture 8" descr="photo iphone gaetan 26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1963" y="5212136"/>
            <a:ext cx="806450" cy="1079500"/>
          </a:xfrm>
          <a:prstGeom prst="rect">
            <a:avLst/>
          </a:prstGeom>
          <a:noFill/>
          <a:ln w="3175" algn="in">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7" name="Picture 9" descr="photo iphone gaetan 25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3743" y="1447772"/>
            <a:ext cx="944563" cy="1008063"/>
          </a:xfrm>
          <a:prstGeom prst="rect">
            <a:avLst/>
          </a:prstGeom>
          <a:noFill/>
          <a:ln w="3175" algn="in">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8" name="Picture 10" descr="photo iphone gaetan 27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3742" y="3354511"/>
            <a:ext cx="944563" cy="1149350"/>
          </a:xfrm>
          <a:prstGeom prst="rect">
            <a:avLst/>
          </a:prstGeom>
          <a:noFill/>
          <a:ln w="3175" algn="in">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9" name="Rectangle 8"/>
          <p:cNvSpPr/>
          <p:nvPr/>
        </p:nvSpPr>
        <p:spPr>
          <a:xfrm>
            <a:off x="2327464" y="2075204"/>
            <a:ext cx="3233009" cy="1323439"/>
          </a:xfrm>
          <a:prstGeom prst="rect">
            <a:avLst/>
          </a:prstGeom>
        </p:spPr>
        <p:txBody>
          <a:bodyPr wrap="square">
            <a:spAutoFit/>
          </a:bodyPr>
          <a:lstStyle/>
          <a:p>
            <a:pPr>
              <a:spcAft>
                <a:spcPts val="600"/>
              </a:spcAft>
            </a:pPr>
            <a:r>
              <a:rPr lang="fr-FR" sz="1500" kern="1400" dirty="0" smtClean="0">
                <a:solidFill>
                  <a:srgbClr val="000000"/>
                </a:solidFill>
                <a:latin typeface="Calibri" panose="020F0502020204030204" pitchFamily="34" charset="0"/>
              </a:rPr>
              <a:t>Apporte aux flancs des pneus un brillant profond. Séchage rapide, pas besoin d’essuyage. Disponible en bidon de 5L </a:t>
            </a:r>
          </a:p>
          <a:p>
            <a:pPr>
              <a:spcAft>
                <a:spcPts val="600"/>
              </a:spcAft>
            </a:pPr>
            <a:r>
              <a:rPr lang="fr-FR" sz="1500" kern="1400" dirty="0" smtClean="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10" name="Rectangle 9"/>
          <p:cNvSpPr/>
          <p:nvPr/>
        </p:nvSpPr>
        <p:spPr>
          <a:xfrm>
            <a:off x="2327464" y="1779043"/>
            <a:ext cx="2146743" cy="369332"/>
          </a:xfrm>
          <a:prstGeom prst="rect">
            <a:avLst/>
          </a:prstGeom>
        </p:spPr>
        <p:txBody>
          <a:bodyPr wrap="none">
            <a:spAutoFit/>
          </a:bodyPr>
          <a:lstStyle/>
          <a:p>
            <a:pPr algn="ctr"/>
            <a:r>
              <a:rPr lang="fr-FR" b="1" dirty="0" smtClean="0">
                <a:ln w="0"/>
                <a:latin typeface="AR JULIAN" panose="02000000000000000000" pitchFamily="2" charset="0"/>
              </a:rPr>
              <a:t>Rénovateur pneus</a:t>
            </a:r>
          </a:p>
        </p:txBody>
      </p:sp>
      <p:sp>
        <p:nvSpPr>
          <p:cNvPr id="11" name="Rectangle 10"/>
          <p:cNvSpPr/>
          <p:nvPr/>
        </p:nvSpPr>
        <p:spPr>
          <a:xfrm>
            <a:off x="2327464" y="3749785"/>
            <a:ext cx="2151551" cy="369332"/>
          </a:xfrm>
          <a:prstGeom prst="rect">
            <a:avLst/>
          </a:prstGeom>
        </p:spPr>
        <p:txBody>
          <a:bodyPr wrap="none">
            <a:spAutoFit/>
          </a:bodyPr>
          <a:lstStyle/>
          <a:p>
            <a:pPr algn="ctr"/>
            <a:r>
              <a:rPr lang="fr-FR" b="1" dirty="0" smtClean="0">
                <a:ln w="0"/>
                <a:latin typeface="AR JULIAN" panose="02000000000000000000" pitchFamily="2" charset="0"/>
              </a:rPr>
              <a:t>Nettoyant moteur</a:t>
            </a:r>
          </a:p>
        </p:txBody>
      </p:sp>
      <p:sp>
        <p:nvSpPr>
          <p:cNvPr id="12" name="Rectangle 11"/>
          <p:cNvSpPr/>
          <p:nvPr/>
        </p:nvSpPr>
        <p:spPr>
          <a:xfrm>
            <a:off x="2315803" y="3976481"/>
            <a:ext cx="3403913" cy="1323439"/>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Dégraisse toutes les pièces mécaniques tout en respectant les organes                  électroniques</a:t>
            </a:r>
            <a:r>
              <a:rPr lang="fr-FR" sz="1500" kern="1400" dirty="0" smtClean="0">
                <a:solidFill>
                  <a:srgbClr val="000000"/>
                </a:solidFill>
                <a:latin typeface="Calibri" panose="020F0502020204030204" pitchFamily="34" charset="0"/>
              </a:rPr>
              <a:t>. Disponible en vaporisateur 750ml et en bidon de 5L</a:t>
            </a:r>
            <a:endParaRPr lang="fr-FR" sz="1500" kern="1400" dirty="0">
              <a:solidFill>
                <a:srgbClr val="000000"/>
              </a:solidFill>
              <a:latin typeface="Calibri" panose="020F0502020204030204" pitchFamily="34" charset="0"/>
            </a:endParaRPr>
          </a:p>
          <a:p>
            <a:pPr>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13" name="Rectangle 12"/>
          <p:cNvSpPr/>
          <p:nvPr/>
        </p:nvSpPr>
        <p:spPr>
          <a:xfrm>
            <a:off x="3958411" y="5561241"/>
            <a:ext cx="1909497" cy="369332"/>
          </a:xfrm>
          <a:prstGeom prst="rect">
            <a:avLst/>
          </a:prstGeom>
        </p:spPr>
        <p:txBody>
          <a:bodyPr wrap="none">
            <a:spAutoFit/>
          </a:bodyPr>
          <a:lstStyle/>
          <a:p>
            <a:pPr algn="ctr"/>
            <a:r>
              <a:rPr lang="fr-FR" b="1" dirty="0" smtClean="0">
                <a:ln w="0"/>
                <a:latin typeface="AR JULIAN" panose="02000000000000000000" pitchFamily="2" charset="0"/>
              </a:rPr>
              <a:t>Dégoudronnant</a:t>
            </a:r>
          </a:p>
        </p:txBody>
      </p:sp>
      <p:sp>
        <p:nvSpPr>
          <p:cNvPr id="14" name="Rectangle 13"/>
          <p:cNvSpPr/>
          <p:nvPr/>
        </p:nvSpPr>
        <p:spPr>
          <a:xfrm>
            <a:off x="3958412" y="5845171"/>
            <a:ext cx="5715523" cy="861774"/>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Elimine les tâches de goudron et de cambouis sur toutes les </a:t>
            </a:r>
            <a:r>
              <a:rPr lang="fr-FR" sz="1500" kern="1400" dirty="0" smtClean="0">
                <a:solidFill>
                  <a:srgbClr val="000000"/>
                </a:solidFill>
                <a:latin typeface="Calibri" panose="020F0502020204030204" pitchFamily="34" charset="0"/>
              </a:rPr>
              <a:t>carrosseries. Disponible en bombe de 600ml, et en bidon de 5L </a:t>
            </a:r>
            <a:endParaRPr lang="fr-FR" sz="1500" kern="1400" dirty="0">
              <a:solidFill>
                <a:srgbClr val="000000"/>
              </a:solidFill>
              <a:latin typeface="Calibri" panose="020F0502020204030204" pitchFamily="34" charset="0"/>
            </a:endParaRPr>
          </a:p>
          <a:p>
            <a:pPr>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15" name="Rectangle 14"/>
          <p:cNvSpPr/>
          <p:nvPr/>
        </p:nvSpPr>
        <p:spPr>
          <a:xfrm>
            <a:off x="8079957" y="2072036"/>
            <a:ext cx="2993499" cy="1323439"/>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Elimine rapidement les éléments organiques incrustés dans la carrosserie tels que les    moucherons, moustiques, ...</a:t>
            </a:r>
          </a:p>
          <a:p>
            <a:pPr>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16" name="Rectangle 15"/>
          <p:cNvSpPr/>
          <p:nvPr/>
        </p:nvSpPr>
        <p:spPr>
          <a:xfrm>
            <a:off x="8091411" y="1784143"/>
            <a:ext cx="1866217" cy="369332"/>
          </a:xfrm>
          <a:prstGeom prst="rect">
            <a:avLst/>
          </a:prstGeom>
        </p:spPr>
        <p:txBody>
          <a:bodyPr wrap="none">
            <a:spAutoFit/>
          </a:bodyPr>
          <a:lstStyle/>
          <a:p>
            <a:pPr algn="ctr"/>
            <a:r>
              <a:rPr lang="fr-FR" b="1" dirty="0" smtClean="0">
                <a:ln w="0"/>
                <a:latin typeface="AR JULIAN" panose="02000000000000000000" pitchFamily="2" charset="0"/>
              </a:rPr>
              <a:t>Démoustiqueur</a:t>
            </a:r>
          </a:p>
        </p:txBody>
      </p:sp>
      <p:sp>
        <p:nvSpPr>
          <p:cNvPr id="17" name="Rectangle 16"/>
          <p:cNvSpPr/>
          <p:nvPr/>
        </p:nvSpPr>
        <p:spPr>
          <a:xfrm>
            <a:off x="8086299" y="3749462"/>
            <a:ext cx="2852063" cy="369332"/>
          </a:xfrm>
          <a:prstGeom prst="rect">
            <a:avLst/>
          </a:prstGeom>
        </p:spPr>
        <p:txBody>
          <a:bodyPr wrap="none">
            <a:spAutoFit/>
          </a:bodyPr>
          <a:lstStyle/>
          <a:p>
            <a:pPr algn="ctr"/>
            <a:r>
              <a:rPr lang="fr-FR" b="1" dirty="0" smtClean="0">
                <a:ln w="0"/>
                <a:latin typeface="AR JULIAN" panose="02000000000000000000" pitchFamily="2" charset="0"/>
              </a:rPr>
              <a:t>Rénovateur tous métaux</a:t>
            </a:r>
          </a:p>
        </p:txBody>
      </p:sp>
      <p:sp>
        <p:nvSpPr>
          <p:cNvPr id="18" name="Rectangle 17"/>
          <p:cNvSpPr/>
          <p:nvPr/>
        </p:nvSpPr>
        <p:spPr>
          <a:xfrm>
            <a:off x="8088305" y="3976481"/>
            <a:ext cx="2495872" cy="1092607"/>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Désoxyde, rénove, nettoie et protège les métaux et alliages.</a:t>
            </a:r>
          </a:p>
          <a:p>
            <a:pPr>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19" name="Chevron 18">
            <a:hlinkClick r:id="" action="ppaction://hlinkshowjump?jump=nextslide"/>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1" name="Rectangle 20"/>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3" name="Chevron 22">
            <a:hlinkClick r:id="" action="ppaction://hlinkshowjump?jump=previousslide" highlightClick="1"/>
          </p:cNvPr>
          <p:cNvSpPr/>
          <p:nvPr/>
        </p:nvSpPr>
        <p:spPr>
          <a:xfrm flipH="1">
            <a:off x="10247876" y="5809983"/>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4" name="Rectangle 23"/>
          <p:cNvSpPr/>
          <p:nvPr/>
        </p:nvSpPr>
        <p:spPr>
          <a:xfrm>
            <a:off x="9741366" y="6444573"/>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5" name="Rectangle 24"/>
          <p:cNvSpPr/>
          <p:nvPr/>
        </p:nvSpPr>
        <p:spPr>
          <a:xfrm>
            <a:off x="0" y="49376"/>
            <a:ext cx="4076886" cy="707886"/>
          </a:xfrm>
          <a:prstGeom prst="rect">
            <a:avLst/>
          </a:prstGeom>
          <a:noFill/>
        </p:spPr>
        <p:txBody>
          <a:bodyPr wrap="none" lIns="91440" tIns="45720" rIns="91440" bIns="45720">
            <a:spAutoFit/>
          </a:bodyPr>
          <a:lstStyle/>
          <a:p>
            <a:pPr algn="ctr"/>
            <a:r>
              <a:rPr lang="fr-FR" sz="4000" b="1" cap="none" spc="0" dirty="0" smtClean="0">
                <a:ln w="0"/>
                <a:solidFill>
                  <a:schemeClr val="tx1"/>
                </a:solidFill>
              </a:rPr>
              <a:t>Produit de finition</a:t>
            </a:r>
            <a:endParaRPr lang="fr-FR" sz="4000" b="1" cap="none" spc="0" dirty="0">
              <a:ln w="0"/>
              <a:solidFill>
                <a:schemeClr val="tx1"/>
              </a:solidFill>
            </a:endParaRPr>
          </a:p>
        </p:txBody>
      </p:sp>
      <p:sp>
        <p:nvSpPr>
          <p:cNvPr id="27" name="Rectangle à coins arrondis 26">
            <a:hlinkClick r:id="rId7"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28" name="Flèche courbée vers le bas 27">
            <a:hlinkClick r:id="rId8" action="ppaction://hlinksldjump" highlightClick="1"/>
          </p:cNvPr>
          <p:cNvSpPr/>
          <p:nvPr/>
        </p:nvSpPr>
        <p:spPr>
          <a:xfrm rot="5400000">
            <a:off x="362622"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8226814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4"/>
                                        </p:tgtEl>
                                      </p:cBhvr>
                                    </p:animEffect>
                                    <p:set>
                                      <p:cBhvr>
                                        <p:cTn id="5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9" grpId="0"/>
      <p:bldP spid="9" grpId="1"/>
      <p:bldP spid="12" grpId="0"/>
      <p:bldP spid="12" grpId="1"/>
      <p:bldP spid="14" grpId="0"/>
      <p:bldP spid="14" grpId="1"/>
      <p:bldP spid="15" grpId="0"/>
      <p:bldP spid="15" grpId="1"/>
      <p:bldP spid="18" grpId="0"/>
      <p:bldP spid="18"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99" y="0"/>
            <a:ext cx="4076886" cy="707886"/>
          </a:xfrm>
          <a:prstGeom prst="rect">
            <a:avLst/>
          </a:prstGeom>
          <a:noFill/>
        </p:spPr>
        <p:txBody>
          <a:bodyPr wrap="none" lIns="91440" tIns="45720" rIns="91440" bIns="45720">
            <a:spAutoFit/>
          </a:bodyPr>
          <a:lstStyle/>
          <a:p>
            <a:pPr algn="ctr"/>
            <a:r>
              <a:rPr lang="fr-FR" sz="4000" b="1" cap="none" spc="0" dirty="0" smtClean="0">
                <a:ln w="0"/>
                <a:solidFill>
                  <a:schemeClr val="tx1"/>
                </a:solidFill>
              </a:rPr>
              <a:t>Produit de finition</a:t>
            </a:r>
            <a:endParaRPr lang="fr-FR" sz="4000" b="1" cap="none" spc="0" dirty="0">
              <a:ln w="0"/>
              <a:solidFill>
                <a:schemeClr val="tx1"/>
              </a:solidFill>
            </a:endParaRPr>
          </a:p>
        </p:txBody>
      </p:sp>
      <p:pic>
        <p:nvPicPr>
          <p:cNvPr id="13314" name="Picture 2" descr="photo iphone gaetan 2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114" y="817721"/>
            <a:ext cx="1392238" cy="104140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3315" name="Picture 3" descr="photo iphone gaetan 2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052" y="2639721"/>
            <a:ext cx="868362" cy="116205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3316" name="Picture 4" descr="photo iphone gaetan 26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212" y="4582371"/>
            <a:ext cx="1330326" cy="993775"/>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3317" name="Picture 5" descr="photo iphone gaetan 28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0012" y="817722"/>
            <a:ext cx="1441451" cy="104140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3318" name="Picture 6" descr="photo iphone gaetan 27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4152" y="4518568"/>
            <a:ext cx="1043436" cy="1397853"/>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4" name="Chevron 13">
            <a:hlinkClick r:id="" action="ppaction://hlinkshowjump?jump=previousslide" highlightClick="1"/>
          </p:cNvPr>
          <p:cNvSpPr/>
          <p:nvPr/>
        </p:nvSpPr>
        <p:spPr>
          <a:xfrm flipH="1">
            <a:off x="10247876" y="5809983"/>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Rectangle 14"/>
          <p:cNvSpPr/>
          <p:nvPr/>
        </p:nvSpPr>
        <p:spPr>
          <a:xfrm>
            <a:off x="9741366" y="6444573"/>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1849439" y="1366597"/>
            <a:ext cx="3238500" cy="1631216"/>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Nettoie toutes surfaces intérieures de l’automobile, plastiques, caoutchoucs, textiles, moquettes, </a:t>
            </a:r>
            <a:r>
              <a:rPr lang="fr-FR" sz="1500" kern="1400" dirty="0" smtClean="0">
                <a:solidFill>
                  <a:srgbClr val="000000"/>
                </a:solidFill>
                <a:latin typeface="Calibri" panose="020F0502020204030204" pitchFamily="34" charset="0"/>
              </a:rPr>
              <a:t>...</a:t>
            </a:r>
          </a:p>
          <a:p>
            <a:pPr>
              <a:spcAft>
                <a:spcPts val="600"/>
              </a:spcAft>
            </a:pPr>
            <a:r>
              <a:rPr lang="fr-FR" sz="1500" kern="1400" dirty="0" smtClean="0">
                <a:solidFill>
                  <a:srgbClr val="000000"/>
                </a:solidFill>
                <a:latin typeface="Calibri" panose="020F0502020204030204" pitchFamily="34" charset="0"/>
              </a:rPr>
              <a:t>Disponible en vaporisateur de 750ml et en bidon de 5L</a:t>
            </a:r>
            <a:endParaRPr lang="fr-FR" sz="1500" kern="1400" dirty="0">
              <a:solidFill>
                <a:srgbClr val="000000"/>
              </a:solidFill>
              <a:latin typeface="Calibri" panose="020F0502020204030204" pitchFamily="34" charset="0"/>
            </a:endParaRPr>
          </a:p>
          <a:p>
            <a:pPr>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6" name="Rectangle 5"/>
          <p:cNvSpPr/>
          <p:nvPr/>
        </p:nvSpPr>
        <p:spPr>
          <a:xfrm>
            <a:off x="1848125" y="3481828"/>
            <a:ext cx="5078321" cy="1092607"/>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Nettoie, ravive et désodorise en un seul geste. Elimine toutes sortes de salissures sur tous les revêtements textiles de la    voiture , sièges et garnitures de portières.</a:t>
            </a:r>
          </a:p>
          <a:p>
            <a:pPr>
              <a:spcAft>
                <a:spcPts val="600"/>
              </a:spcAft>
            </a:pPr>
            <a:r>
              <a:rPr lang="fr-FR" sz="1500" kern="1400" dirty="0">
                <a:solidFill>
                  <a:srgbClr val="000000"/>
                </a:solidFill>
                <a:latin typeface="Calibri" panose="020F0502020204030204" pitchFamily="34" charset="0"/>
              </a:rPr>
              <a:t> </a:t>
            </a:r>
            <a:r>
              <a:rPr lang="fr-FR" sz="1500" kern="1400" dirty="0" smtClean="0">
                <a:solidFill>
                  <a:srgbClr val="000000"/>
                </a:solidFill>
                <a:latin typeface="Calibri" panose="020F0502020204030204" pitchFamily="34" charset="0"/>
              </a:rPr>
              <a:t>Disponible en bombe de 600ml</a:t>
            </a:r>
            <a:endParaRPr lang="fr-FR" sz="1500" kern="1400" dirty="0">
              <a:ln>
                <a:noFill/>
              </a:ln>
              <a:solidFill>
                <a:srgbClr val="000000"/>
              </a:solidFill>
              <a:effectLst/>
              <a:latin typeface="Calibri" panose="020F0502020204030204" pitchFamily="34" charset="0"/>
            </a:endParaRPr>
          </a:p>
        </p:txBody>
      </p:sp>
      <p:sp>
        <p:nvSpPr>
          <p:cNvPr id="7" name="Rectangle 6"/>
          <p:cNvSpPr/>
          <p:nvPr/>
        </p:nvSpPr>
        <p:spPr>
          <a:xfrm>
            <a:off x="1848125" y="5157985"/>
            <a:ext cx="4259261" cy="1631216"/>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Formule super dégraissante développée pour une utilisation voiture intérieure et extérieure. Pas de traces, pas de reflets</a:t>
            </a:r>
            <a:r>
              <a:rPr lang="fr-FR" sz="1500" kern="1400" dirty="0" smtClean="0">
                <a:solidFill>
                  <a:srgbClr val="000000"/>
                </a:solidFill>
                <a:latin typeface="Calibri" panose="020F0502020204030204" pitchFamily="34" charset="0"/>
              </a:rPr>
              <a:t>.</a:t>
            </a:r>
          </a:p>
          <a:p>
            <a:pPr>
              <a:spcAft>
                <a:spcPts val="600"/>
              </a:spcAft>
            </a:pPr>
            <a:r>
              <a:rPr lang="fr-FR" sz="1500" kern="1400" dirty="0" smtClean="0">
                <a:solidFill>
                  <a:srgbClr val="000000"/>
                </a:solidFill>
                <a:latin typeface="Calibri" panose="020F0502020204030204" pitchFamily="34" charset="0"/>
              </a:rPr>
              <a:t>Disponible en vaporisateur de 600ml et 750ml et en bidon de 5L</a:t>
            </a:r>
            <a:endParaRPr lang="fr-FR" sz="1500" kern="1400" dirty="0">
              <a:solidFill>
                <a:srgbClr val="000000"/>
              </a:solidFill>
              <a:latin typeface="Calibri" panose="020F0502020204030204" pitchFamily="34" charset="0"/>
            </a:endParaRPr>
          </a:p>
          <a:p>
            <a:pPr>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8" name="Rectangle 7"/>
          <p:cNvSpPr/>
          <p:nvPr/>
        </p:nvSpPr>
        <p:spPr>
          <a:xfrm>
            <a:off x="7891463" y="1392671"/>
            <a:ext cx="4343556" cy="2785378"/>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Nettoient et redonnent l’aspect du neuf aux revêtements et garnitures plastiques</a:t>
            </a:r>
            <a:r>
              <a:rPr lang="fr-FR" sz="1500" kern="1400" dirty="0" smtClean="0">
                <a:solidFill>
                  <a:srgbClr val="000000"/>
                </a:solidFill>
                <a:latin typeface="Calibri" panose="020F0502020204030204" pitchFamily="34" charset="0"/>
              </a:rPr>
              <a:t>.</a:t>
            </a:r>
          </a:p>
          <a:p>
            <a:pPr>
              <a:spcAft>
                <a:spcPts val="600"/>
              </a:spcAft>
            </a:pPr>
            <a:r>
              <a:rPr lang="fr-FR" sz="1500" kern="1400" dirty="0" smtClean="0">
                <a:solidFill>
                  <a:srgbClr val="000000"/>
                </a:solidFill>
                <a:latin typeface="Calibri" panose="020F0502020204030204" pitchFamily="34" charset="0"/>
              </a:rPr>
              <a:t>-Rénovateur plastiques intérieurs et extérieurs en bidon de 5L</a:t>
            </a:r>
          </a:p>
          <a:p>
            <a:pPr>
              <a:spcAft>
                <a:spcPts val="600"/>
              </a:spcAft>
            </a:pPr>
            <a:r>
              <a:rPr lang="fr-FR" sz="1500" kern="1400" dirty="0" smtClean="0">
                <a:solidFill>
                  <a:srgbClr val="000000"/>
                </a:solidFill>
                <a:latin typeface="Calibri" panose="020F0502020204030204" pitchFamily="34" charset="0"/>
              </a:rPr>
              <a:t>-Rénovateur plastiques sans silicone en bombe de 600ml</a:t>
            </a:r>
          </a:p>
          <a:p>
            <a:pPr>
              <a:spcAft>
                <a:spcPts val="600"/>
              </a:spcAft>
            </a:pPr>
            <a:r>
              <a:rPr lang="fr-FR" sz="1500" kern="1400" dirty="0" smtClean="0">
                <a:solidFill>
                  <a:srgbClr val="000000"/>
                </a:solidFill>
                <a:latin typeface="Calibri" panose="020F0502020204030204" pitchFamily="34" charset="0"/>
              </a:rPr>
              <a:t>-rénovateur plastiques finition brillante en bombe de 600ml</a:t>
            </a:r>
          </a:p>
          <a:p>
            <a:pPr>
              <a:spcAft>
                <a:spcPts val="600"/>
              </a:spcAft>
            </a:pPr>
            <a:endParaRPr lang="fr-FR" sz="1500" kern="1400" dirty="0">
              <a:solidFill>
                <a:srgbClr val="000000"/>
              </a:solidFill>
              <a:latin typeface="Calibri" panose="020F0502020204030204" pitchFamily="34" charset="0"/>
            </a:endParaRPr>
          </a:p>
          <a:p>
            <a:pPr>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9" name="Rectangle 8"/>
          <p:cNvSpPr/>
          <p:nvPr/>
        </p:nvSpPr>
        <p:spPr>
          <a:xfrm>
            <a:off x="7663228" y="5217494"/>
            <a:ext cx="4300536" cy="1100301"/>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Nettoie, détache et protège le cuir. Ravive la teinte d’origine des cuirs anciens</a:t>
            </a:r>
            <a:r>
              <a:rPr lang="fr-FR" sz="1500" kern="1400" dirty="0" smtClean="0">
                <a:solidFill>
                  <a:srgbClr val="000000"/>
                </a:solidFill>
                <a:latin typeface="Calibri" panose="020F0502020204030204" pitchFamily="34" charset="0"/>
              </a:rPr>
              <a:t>.</a:t>
            </a:r>
          </a:p>
          <a:p>
            <a:pPr>
              <a:spcAft>
                <a:spcPts val="600"/>
              </a:spcAft>
            </a:pPr>
            <a:r>
              <a:rPr lang="fr-FR" sz="1500" kern="1400" dirty="0" smtClean="0">
                <a:solidFill>
                  <a:srgbClr val="000000"/>
                </a:solidFill>
                <a:latin typeface="Calibri" panose="020F0502020204030204" pitchFamily="34" charset="0"/>
              </a:rPr>
              <a:t>Disponible en bidon de 500ml</a:t>
            </a:r>
            <a:endParaRPr lang="fr-FR" sz="1500" kern="1400" dirty="0">
              <a:solidFill>
                <a:srgbClr val="000000"/>
              </a:solidFill>
              <a:latin typeface="Calibri" panose="020F0502020204030204" pitchFamily="34" charset="0"/>
            </a:endParaRPr>
          </a:p>
          <a:p>
            <a:pPr>
              <a:spcAft>
                <a:spcPts val="600"/>
              </a:spcAft>
            </a:pPr>
            <a:r>
              <a:rPr lang="fr-FR" sz="1050" kern="1400" dirty="0">
                <a:solidFill>
                  <a:srgbClr val="000000"/>
                </a:solidFill>
                <a:latin typeface="Calibri" panose="020F0502020204030204" pitchFamily="34" charset="0"/>
              </a:rPr>
              <a:t> </a:t>
            </a:r>
            <a:endParaRPr lang="fr-FR" sz="1050" kern="1400" dirty="0">
              <a:ln>
                <a:noFill/>
              </a:ln>
              <a:solidFill>
                <a:srgbClr val="000000"/>
              </a:solidFill>
              <a:effectLst/>
              <a:latin typeface="Calibri" panose="020F0502020204030204" pitchFamily="34" charset="0"/>
            </a:endParaRPr>
          </a:p>
        </p:txBody>
      </p:sp>
      <p:sp>
        <p:nvSpPr>
          <p:cNvPr id="21" name="Rectangle 20"/>
          <p:cNvSpPr/>
          <p:nvPr/>
        </p:nvSpPr>
        <p:spPr>
          <a:xfrm>
            <a:off x="1808352" y="1023339"/>
            <a:ext cx="1952779" cy="369332"/>
          </a:xfrm>
          <a:prstGeom prst="rect">
            <a:avLst/>
          </a:prstGeom>
        </p:spPr>
        <p:txBody>
          <a:bodyPr wrap="none">
            <a:spAutoFit/>
          </a:bodyPr>
          <a:lstStyle/>
          <a:p>
            <a:pPr algn="ctr"/>
            <a:r>
              <a:rPr lang="fr-FR" b="1" dirty="0" smtClean="0">
                <a:ln w="0"/>
                <a:latin typeface="AR JULIAN" panose="02000000000000000000" pitchFamily="2" charset="0"/>
              </a:rPr>
              <a:t>Nettoyant DG12</a:t>
            </a:r>
          </a:p>
        </p:txBody>
      </p:sp>
      <p:sp>
        <p:nvSpPr>
          <p:cNvPr id="22" name="Rectangle 21"/>
          <p:cNvSpPr/>
          <p:nvPr/>
        </p:nvSpPr>
        <p:spPr>
          <a:xfrm>
            <a:off x="1808352" y="3036080"/>
            <a:ext cx="3234933" cy="369332"/>
          </a:xfrm>
          <a:prstGeom prst="rect">
            <a:avLst/>
          </a:prstGeom>
        </p:spPr>
        <p:txBody>
          <a:bodyPr wrap="square">
            <a:spAutoFit/>
          </a:bodyPr>
          <a:lstStyle/>
          <a:p>
            <a:pPr algn="ctr"/>
            <a:r>
              <a:rPr lang="fr-FR" b="1" dirty="0" smtClean="0">
                <a:ln w="0"/>
                <a:latin typeface="AR JULIAN" panose="02000000000000000000" pitchFamily="2" charset="0"/>
              </a:rPr>
              <a:t>Nettoyant tissus moquettes</a:t>
            </a:r>
          </a:p>
        </p:txBody>
      </p:sp>
      <p:sp>
        <p:nvSpPr>
          <p:cNvPr id="23" name="Rectangle 22"/>
          <p:cNvSpPr/>
          <p:nvPr/>
        </p:nvSpPr>
        <p:spPr>
          <a:xfrm>
            <a:off x="1853369" y="4826284"/>
            <a:ext cx="1951176" cy="369332"/>
          </a:xfrm>
          <a:prstGeom prst="rect">
            <a:avLst/>
          </a:prstGeom>
        </p:spPr>
        <p:txBody>
          <a:bodyPr wrap="none">
            <a:spAutoFit/>
          </a:bodyPr>
          <a:lstStyle/>
          <a:p>
            <a:pPr algn="ctr"/>
            <a:r>
              <a:rPr lang="fr-FR" b="1" dirty="0" smtClean="0">
                <a:ln w="0"/>
                <a:latin typeface="AR JULIAN" panose="02000000000000000000" pitchFamily="2" charset="0"/>
              </a:rPr>
              <a:t>Nettoyant vitres</a:t>
            </a:r>
          </a:p>
        </p:txBody>
      </p:sp>
      <p:sp>
        <p:nvSpPr>
          <p:cNvPr id="24" name="Rectangle 23"/>
          <p:cNvSpPr/>
          <p:nvPr/>
        </p:nvSpPr>
        <p:spPr>
          <a:xfrm>
            <a:off x="7697588" y="4894592"/>
            <a:ext cx="2114681" cy="369332"/>
          </a:xfrm>
          <a:prstGeom prst="rect">
            <a:avLst/>
          </a:prstGeom>
        </p:spPr>
        <p:txBody>
          <a:bodyPr wrap="none">
            <a:spAutoFit/>
          </a:bodyPr>
          <a:lstStyle/>
          <a:p>
            <a:pPr algn="ctr"/>
            <a:r>
              <a:rPr lang="fr-FR" b="1" dirty="0" smtClean="0">
                <a:ln w="0"/>
                <a:latin typeface="AR JULIAN" panose="02000000000000000000" pitchFamily="2" charset="0"/>
              </a:rPr>
              <a:t>Embellisseur cuirs</a:t>
            </a:r>
          </a:p>
        </p:txBody>
      </p:sp>
      <p:sp>
        <p:nvSpPr>
          <p:cNvPr id="25" name="Rectangle 24"/>
          <p:cNvSpPr/>
          <p:nvPr/>
        </p:nvSpPr>
        <p:spPr>
          <a:xfrm>
            <a:off x="7891463" y="1023339"/>
            <a:ext cx="2595582" cy="369332"/>
          </a:xfrm>
          <a:prstGeom prst="rect">
            <a:avLst/>
          </a:prstGeom>
        </p:spPr>
        <p:txBody>
          <a:bodyPr wrap="none">
            <a:spAutoFit/>
          </a:bodyPr>
          <a:lstStyle/>
          <a:p>
            <a:pPr algn="ctr"/>
            <a:r>
              <a:rPr lang="fr-FR" b="1" dirty="0" smtClean="0">
                <a:ln w="0"/>
                <a:latin typeface="AR JULIAN" panose="02000000000000000000" pitchFamily="2" charset="0"/>
              </a:rPr>
              <a:t>Rénovateur plastiques</a:t>
            </a:r>
          </a:p>
        </p:txBody>
      </p:sp>
      <p:sp>
        <p:nvSpPr>
          <p:cNvPr id="27" name="Chevron 26">
            <a:hlinkClick r:id="" action="ppaction://hlinkshowjump?jump=nextslide"/>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8" name="Rectangle 27"/>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9" name="Rectangle à coins arrondis 28">
            <a:hlinkClick r:id="rId7"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30" name="Flèche courbée vers le bas 29">
            <a:hlinkClick r:id="rId8" action="ppaction://hlinksldjump" highlightClick="1"/>
          </p:cNvPr>
          <p:cNvSpPr/>
          <p:nvPr/>
        </p:nvSpPr>
        <p:spPr>
          <a:xfrm rot="5400000">
            <a:off x="362622"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5379563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 restart="whenNotActive" fill="hold" evtFilter="cancelBubble" nodeType="interactiveSeq">
                <p:stCondLst>
                  <p:cond evt="onClick" delay="0">
                    <p:tgtEl>
                      <p:spTgt spid="22"/>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6" restart="whenNotActive" fill="hold" evtFilter="cancelBubble" nodeType="interactiveSeq">
                <p:stCondLst>
                  <p:cond evt="onClick" delay="0">
                    <p:tgtEl>
                      <p:spTgt spid="24"/>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5" grpId="0"/>
      <p:bldP spid="5" grpId="1"/>
      <p:bldP spid="6" grpId="0"/>
      <p:bldP spid="6" grpId="1"/>
      <p:bldP spid="7" grpId="0"/>
      <p:bldP spid="7" grpId="1"/>
      <p:bldP spid="8" grpId="0"/>
      <p:bldP spid="8" grpId="1"/>
      <p:bldP spid="9" grpId="0"/>
      <p:bldP spid="9"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99" y="0"/>
            <a:ext cx="4076886" cy="707886"/>
          </a:xfrm>
          <a:prstGeom prst="rect">
            <a:avLst/>
          </a:prstGeom>
          <a:noFill/>
        </p:spPr>
        <p:txBody>
          <a:bodyPr wrap="none" lIns="91440" tIns="45720" rIns="91440" bIns="45720">
            <a:spAutoFit/>
          </a:bodyPr>
          <a:lstStyle/>
          <a:p>
            <a:pPr algn="ctr"/>
            <a:r>
              <a:rPr lang="fr-FR" sz="4000" b="1" cap="none" spc="0" dirty="0" smtClean="0">
                <a:ln w="0"/>
                <a:solidFill>
                  <a:schemeClr val="tx1"/>
                </a:solidFill>
              </a:rPr>
              <a:t>Produit de finition</a:t>
            </a:r>
            <a:endParaRPr lang="fr-FR" sz="4000" b="1" cap="none" spc="0" dirty="0">
              <a:ln w="0"/>
              <a:solidFill>
                <a:schemeClr val="tx1"/>
              </a:solidFill>
            </a:endParaRPr>
          </a:p>
        </p:txBody>
      </p:sp>
      <p:sp>
        <p:nvSpPr>
          <p:cNvPr id="5" name="ZoneTexte 4"/>
          <p:cNvSpPr txBox="1"/>
          <p:nvPr/>
        </p:nvSpPr>
        <p:spPr>
          <a:xfrm>
            <a:off x="4393581" y="707886"/>
            <a:ext cx="3546087" cy="461665"/>
          </a:xfrm>
          <a:prstGeom prst="rect">
            <a:avLst/>
          </a:prstGeom>
          <a:noFill/>
        </p:spPr>
        <p:txBody>
          <a:bodyPr wrap="square" rtlCol="0">
            <a:spAutoFit/>
          </a:bodyPr>
          <a:lstStyle/>
          <a:p>
            <a:pPr algn="ctr"/>
            <a:r>
              <a:rPr lang="fr-FR" sz="2400" b="1" dirty="0" smtClean="0">
                <a:latin typeface="AR JULIAN"/>
              </a:rPr>
              <a:t>Accessoires Lavage</a:t>
            </a:r>
            <a:endParaRPr lang="fr-FR" sz="2400" b="1" dirty="0">
              <a:latin typeface="AR JULIAN"/>
            </a:endParaRPr>
          </a:p>
        </p:txBody>
      </p:sp>
      <p:pic>
        <p:nvPicPr>
          <p:cNvPr id="3074" name="Picture 2" descr="photo iphone gaetan 28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932" y="1808086"/>
            <a:ext cx="1295400" cy="966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8" name="Rectangle 7"/>
          <p:cNvSpPr/>
          <p:nvPr/>
        </p:nvSpPr>
        <p:spPr>
          <a:xfrm>
            <a:off x="1580376" y="2038945"/>
            <a:ext cx="1300356" cy="369332"/>
          </a:xfrm>
          <a:prstGeom prst="rect">
            <a:avLst/>
          </a:prstGeom>
        </p:spPr>
        <p:txBody>
          <a:bodyPr wrap="none">
            <a:spAutoFit/>
          </a:bodyPr>
          <a:lstStyle/>
          <a:p>
            <a:pPr algn="ctr"/>
            <a:r>
              <a:rPr lang="fr-FR" b="1" dirty="0" smtClean="0">
                <a:ln w="0"/>
                <a:latin typeface="AR JULIAN" panose="02000000000000000000" pitchFamily="2" charset="0"/>
              </a:rPr>
              <a:t>Microfibre</a:t>
            </a:r>
          </a:p>
        </p:txBody>
      </p:sp>
      <p:sp>
        <p:nvSpPr>
          <p:cNvPr id="9" name="ZoneTexte 8"/>
          <p:cNvSpPr txBox="1"/>
          <p:nvPr/>
        </p:nvSpPr>
        <p:spPr>
          <a:xfrm>
            <a:off x="1585332" y="2318808"/>
            <a:ext cx="4486363" cy="553998"/>
          </a:xfrm>
          <a:prstGeom prst="rect">
            <a:avLst/>
          </a:prstGeom>
          <a:noFill/>
        </p:spPr>
        <p:txBody>
          <a:bodyPr wrap="square" rtlCol="0">
            <a:spAutoFit/>
          </a:bodyPr>
          <a:lstStyle/>
          <a:p>
            <a:r>
              <a:rPr lang="fr-FR" sz="1500" dirty="0" smtClean="0"/>
              <a:t>Microfibre de lavage ou de lustrage Abel auto et SLS 40cm</a:t>
            </a:r>
            <a:endParaRPr lang="fr-FR" sz="1500" dirty="0"/>
          </a:p>
        </p:txBody>
      </p:sp>
      <p:pic>
        <p:nvPicPr>
          <p:cNvPr id="3075" name="Picture 3" descr="IMG_06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932" y="3364493"/>
            <a:ext cx="1295400" cy="96774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2" name="Rectangle 11"/>
          <p:cNvSpPr/>
          <p:nvPr/>
        </p:nvSpPr>
        <p:spPr>
          <a:xfrm>
            <a:off x="1585333" y="3660599"/>
            <a:ext cx="1980029" cy="369332"/>
          </a:xfrm>
          <a:prstGeom prst="rect">
            <a:avLst/>
          </a:prstGeom>
        </p:spPr>
        <p:txBody>
          <a:bodyPr wrap="none">
            <a:spAutoFit/>
          </a:bodyPr>
          <a:lstStyle/>
          <a:p>
            <a:pPr algn="ctr"/>
            <a:r>
              <a:rPr lang="fr-FR" b="1" dirty="0" smtClean="0">
                <a:ln w="0"/>
                <a:latin typeface="AR JULIAN" panose="02000000000000000000" pitchFamily="2" charset="0"/>
              </a:rPr>
              <a:t>Microfibre vitres</a:t>
            </a:r>
          </a:p>
        </p:txBody>
      </p:sp>
      <p:sp>
        <p:nvSpPr>
          <p:cNvPr id="13" name="ZoneTexte 12"/>
          <p:cNvSpPr txBox="1"/>
          <p:nvPr/>
        </p:nvSpPr>
        <p:spPr>
          <a:xfrm>
            <a:off x="1585332" y="3938493"/>
            <a:ext cx="4486363" cy="553998"/>
          </a:xfrm>
          <a:prstGeom prst="rect">
            <a:avLst/>
          </a:prstGeom>
          <a:noFill/>
        </p:spPr>
        <p:txBody>
          <a:bodyPr wrap="square" rtlCol="0">
            <a:spAutoFit/>
          </a:bodyPr>
          <a:lstStyle/>
          <a:p>
            <a:r>
              <a:rPr lang="fr-FR" sz="1500" dirty="0" smtClean="0"/>
              <a:t>Utilisation sur toutes les surfaces vitrées extérieures et intérieures. Abel  Auto et SLS en 40x40cm</a:t>
            </a:r>
            <a:endParaRPr lang="fr-FR" sz="1500" dirty="0"/>
          </a:p>
        </p:txBody>
      </p:sp>
      <p:sp>
        <p:nvSpPr>
          <p:cNvPr id="14" name="Rectangle 13"/>
          <p:cNvSpPr/>
          <p:nvPr/>
        </p:nvSpPr>
        <p:spPr>
          <a:xfrm>
            <a:off x="1580376" y="4935360"/>
            <a:ext cx="1903085" cy="369332"/>
          </a:xfrm>
          <a:prstGeom prst="rect">
            <a:avLst/>
          </a:prstGeom>
        </p:spPr>
        <p:txBody>
          <a:bodyPr wrap="none">
            <a:spAutoFit/>
          </a:bodyPr>
          <a:lstStyle/>
          <a:p>
            <a:pPr algn="ctr"/>
            <a:r>
              <a:rPr lang="fr-FR" b="1" dirty="0" smtClean="0">
                <a:ln w="0"/>
                <a:latin typeface="AR JULIAN" panose="02000000000000000000" pitchFamily="2" charset="0"/>
              </a:rPr>
              <a:t>Peau Chamoise</a:t>
            </a:r>
          </a:p>
        </p:txBody>
      </p:sp>
      <p:sp>
        <p:nvSpPr>
          <p:cNvPr id="17" name="Chevron 16">
            <a:hlinkClick r:id="" action="ppaction://hlinkshowjump?jump=previousslide" highlightClick="1"/>
          </p:cNvPr>
          <p:cNvSpPr/>
          <p:nvPr/>
        </p:nvSpPr>
        <p:spPr>
          <a:xfrm flipH="1">
            <a:off x="9578191" y="5814038"/>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 name="Rectangle 17"/>
          <p:cNvSpPr/>
          <p:nvPr/>
        </p:nvSpPr>
        <p:spPr>
          <a:xfrm>
            <a:off x="9071681" y="6448628"/>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pic>
        <p:nvPicPr>
          <p:cNvPr id="3076" name="Picture 4" descr="photo iphone gaetan 28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088" y="4657210"/>
            <a:ext cx="622301" cy="907931"/>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20" name="ZoneTexte 19"/>
          <p:cNvSpPr txBox="1"/>
          <p:nvPr/>
        </p:nvSpPr>
        <p:spPr>
          <a:xfrm>
            <a:off x="1585332" y="5175860"/>
            <a:ext cx="4166839" cy="553998"/>
          </a:xfrm>
          <a:prstGeom prst="rect">
            <a:avLst/>
          </a:prstGeom>
          <a:noFill/>
        </p:spPr>
        <p:txBody>
          <a:bodyPr wrap="square" rtlCol="0">
            <a:spAutoFit/>
          </a:bodyPr>
          <a:lstStyle/>
          <a:p>
            <a:r>
              <a:rPr lang="fr-FR" sz="1500" dirty="0" smtClean="0"/>
              <a:t>Qualité professionnelle 1</a:t>
            </a:r>
            <a:r>
              <a:rPr lang="fr-FR" sz="1500" baseline="30000" dirty="0" smtClean="0"/>
              <a:t>er</a:t>
            </a:r>
            <a:r>
              <a:rPr lang="fr-FR" sz="1500" dirty="0" smtClean="0"/>
              <a:t> choix. Tannage garanti. Abel </a:t>
            </a:r>
            <a:r>
              <a:rPr lang="fr-FR" sz="1500" dirty="0" err="1" smtClean="0"/>
              <a:t>AUto</a:t>
            </a:r>
            <a:endParaRPr lang="fr-FR" sz="1500" dirty="0"/>
          </a:p>
        </p:txBody>
      </p:sp>
      <p:pic>
        <p:nvPicPr>
          <p:cNvPr id="3077" name="Picture 5" descr="photo iphone gaetan 29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7127" y="1808086"/>
            <a:ext cx="720443" cy="964878"/>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0" name="Rectangle 9"/>
          <p:cNvSpPr/>
          <p:nvPr/>
        </p:nvSpPr>
        <p:spPr>
          <a:xfrm>
            <a:off x="7047570" y="2494068"/>
            <a:ext cx="5144430" cy="938719"/>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Elimine toutes les surfaces automobiles </a:t>
            </a:r>
            <a:endParaRPr lang="fr-FR" sz="1500" kern="1400" dirty="0" smtClean="0">
              <a:solidFill>
                <a:srgbClr val="000000"/>
              </a:solidFill>
              <a:latin typeface="Calibri" panose="020F0502020204030204" pitchFamily="34" charset="0"/>
            </a:endParaRPr>
          </a:p>
          <a:p>
            <a:pPr>
              <a:spcAft>
                <a:spcPts val="600"/>
              </a:spcAft>
            </a:pPr>
            <a:r>
              <a:rPr lang="fr-FR" sz="1500" kern="1400" dirty="0" smtClean="0">
                <a:solidFill>
                  <a:srgbClr val="000000"/>
                </a:solidFill>
                <a:latin typeface="Calibri" panose="020F0502020204030204" pitchFamily="34" charset="0"/>
              </a:rPr>
              <a:t>(</a:t>
            </a:r>
            <a:r>
              <a:rPr lang="fr-FR" sz="1500" kern="1400" dirty="0">
                <a:solidFill>
                  <a:srgbClr val="000000"/>
                </a:solidFill>
                <a:latin typeface="Calibri" panose="020F0502020204030204" pitchFamily="34" charset="0"/>
              </a:rPr>
              <a:t>peintures, plastiques, vitres). Ne se  déchire et ne peluche pas. </a:t>
            </a:r>
          </a:p>
          <a:p>
            <a:pPr>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23" name="Rectangle 22"/>
          <p:cNvSpPr/>
          <p:nvPr/>
        </p:nvSpPr>
        <p:spPr>
          <a:xfrm>
            <a:off x="7047569" y="2038945"/>
            <a:ext cx="3253839" cy="369332"/>
          </a:xfrm>
          <a:prstGeom prst="rect">
            <a:avLst/>
          </a:prstGeom>
        </p:spPr>
        <p:txBody>
          <a:bodyPr wrap="none">
            <a:spAutoFit/>
          </a:bodyPr>
          <a:lstStyle/>
          <a:p>
            <a:pPr algn="ctr"/>
            <a:r>
              <a:rPr lang="fr-FR" b="1" dirty="0" smtClean="0">
                <a:ln w="0"/>
                <a:latin typeface="AR JULIAN" panose="02000000000000000000" pitchFamily="2" charset="0"/>
              </a:rPr>
              <a:t>Peau synthétique Abelcham</a:t>
            </a:r>
          </a:p>
        </p:txBody>
      </p:sp>
      <p:pic>
        <p:nvPicPr>
          <p:cNvPr id="3078" name="Picture 6" descr="photo iphone gaetan 29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52171" y="3364493"/>
            <a:ext cx="1295399" cy="917658"/>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25" name="Rectangle 24"/>
          <p:cNvSpPr/>
          <p:nvPr/>
        </p:nvSpPr>
        <p:spPr>
          <a:xfrm>
            <a:off x="7047568" y="3660599"/>
            <a:ext cx="2103910" cy="369332"/>
          </a:xfrm>
          <a:prstGeom prst="rect">
            <a:avLst/>
          </a:prstGeom>
        </p:spPr>
        <p:txBody>
          <a:bodyPr wrap="none">
            <a:spAutoFit/>
          </a:bodyPr>
          <a:lstStyle/>
          <a:p>
            <a:pPr algn="ctr"/>
            <a:r>
              <a:rPr lang="fr-FR" b="1" dirty="0" smtClean="0">
                <a:ln w="0"/>
                <a:latin typeface="AR JULIAN" panose="02000000000000000000" pitchFamily="2" charset="0"/>
              </a:rPr>
              <a:t>Brosse Abel Auto</a:t>
            </a:r>
          </a:p>
        </p:txBody>
      </p:sp>
      <p:sp>
        <p:nvSpPr>
          <p:cNvPr id="26" name="ZoneTexte 25"/>
          <p:cNvSpPr txBox="1"/>
          <p:nvPr/>
        </p:nvSpPr>
        <p:spPr>
          <a:xfrm>
            <a:off x="7047569" y="4009804"/>
            <a:ext cx="4486363" cy="1015663"/>
          </a:xfrm>
          <a:prstGeom prst="rect">
            <a:avLst/>
          </a:prstGeom>
          <a:noFill/>
        </p:spPr>
        <p:txBody>
          <a:bodyPr wrap="square" rtlCol="0">
            <a:spAutoFit/>
          </a:bodyPr>
          <a:lstStyle/>
          <a:p>
            <a:r>
              <a:rPr lang="fr-FR" sz="1500" dirty="0" smtClean="0"/>
              <a:t>-Brosse Jantes </a:t>
            </a:r>
            <a:r>
              <a:rPr lang="fr-FR" sz="1500" dirty="0" err="1" smtClean="0"/>
              <a:t>Turtle</a:t>
            </a:r>
            <a:r>
              <a:rPr lang="fr-FR" sz="1500" dirty="0" smtClean="0"/>
              <a:t> wax</a:t>
            </a:r>
          </a:p>
          <a:p>
            <a:r>
              <a:rPr lang="fr-FR" sz="1500" dirty="0" smtClean="0"/>
              <a:t>-Brosse C2 Nylon ½ Dur</a:t>
            </a:r>
          </a:p>
          <a:p>
            <a:r>
              <a:rPr lang="fr-FR" sz="1500" dirty="0" smtClean="0"/>
              <a:t>-Brosse C2 Nylon Blanc</a:t>
            </a:r>
          </a:p>
          <a:p>
            <a:r>
              <a:rPr lang="fr-FR" sz="1500" dirty="0" smtClean="0"/>
              <a:t>-Manche </a:t>
            </a:r>
            <a:r>
              <a:rPr lang="fr-FR" sz="1500" dirty="0" err="1" smtClean="0"/>
              <a:t>telescopique</a:t>
            </a:r>
            <a:r>
              <a:rPr lang="fr-FR" sz="1500" dirty="0" smtClean="0"/>
              <a:t> </a:t>
            </a:r>
            <a:endParaRPr lang="fr-FR" sz="1500" dirty="0"/>
          </a:p>
        </p:txBody>
      </p:sp>
      <p:pic>
        <p:nvPicPr>
          <p:cNvPr id="3079" name="Picture 7" descr="photo iphone gaetan 30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52171" y="4657209"/>
            <a:ext cx="1295398" cy="907931"/>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28" name="Rectangle 27"/>
          <p:cNvSpPr/>
          <p:nvPr/>
        </p:nvSpPr>
        <p:spPr>
          <a:xfrm>
            <a:off x="7047569" y="4930968"/>
            <a:ext cx="2505815" cy="369332"/>
          </a:xfrm>
          <a:prstGeom prst="rect">
            <a:avLst/>
          </a:prstGeom>
        </p:spPr>
        <p:txBody>
          <a:bodyPr wrap="none">
            <a:spAutoFit/>
          </a:bodyPr>
          <a:lstStyle/>
          <a:p>
            <a:pPr algn="ctr"/>
            <a:r>
              <a:rPr lang="fr-FR" b="1" dirty="0" smtClean="0">
                <a:ln w="0"/>
                <a:latin typeface="AR JULIAN" panose="02000000000000000000" pitchFamily="2" charset="0"/>
              </a:rPr>
              <a:t>Pistolet de nettoyage</a:t>
            </a:r>
          </a:p>
        </p:txBody>
      </p:sp>
      <p:pic>
        <p:nvPicPr>
          <p:cNvPr id="27" name="Picture 2" descr="photo iphone gaetan 28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931" y="1808086"/>
            <a:ext cx="1295400" cy="966787"/>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29" name="Rectangle 28"/>
          <p:cNvSpPr/>
          <p:nvPr/>
        </p:nvSpPr>
        <p:spPr>
          <a:xfrm>
            <a:off x="7047568" y="2038945"/>
            <a:ext cx="3253839" cy="369332"/>
          </a:xfrm>
          <a:prstGeom prst="rect">
            <a:avLst/>
          </a:prstGeom>
        </p:spPr>
        <p:txBody>
          <a:bodyPr wrap="none">
            <a:spAutoFit/>
          </a:bodyPr>
          <a:lstStyle/>
          <a:p>
            <a:pPr algn="ctr"/>
            <a:r>
              <a:rPr lang="fr-FR" b="1" dirty="0" smtClean="0">
                <a:ln w="0"/>
                <a:latin typeface="AR JULIAN" panose="02000000000000000000" pitchFamily="2" charset="0"/>
              </a:rPr>
              <a:t>Peau synthétique Abelcham</a:t>
            </a:r>
          </a:p>
        </p:txBody>
      </p:sp>
      <p:sp>
        <p:nvSpPr>
          <p:cNvPr id="31" name="Rectangle à coins arrondis 30">
            <a:hlinkClick r:id="rId8"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32" name="Flèche courbée vers le bas 31">
            <a:hlinkClick r:id="rId9" action="ppaction://hlinksldjump" highlightClick="1"/>
          </p:cNvPr>
          <p:cNvSpPr/>
          <p:nvPr/>
        </p:nvSpPr>
        <p:spPr>
          <a:xfrm rot="5400000">
            <a:off x="362622"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232742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14"/>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6"/>
                                        </p:tgtEl>
                                      </p:cBhvr>
                                    </p:animEffect>
                                    <p:set>
                                      <p:cBhvr>
                                        <p:cTn id="4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9" grpId="0"/>
      <p:bldP spid="9" grpId="1"/>
      <p:bldP spid="13" grpId="0"/>
      <p:bldP spid="13" grpId="1"/>
      <p:bldP spid="20" grpId="0"/>
      <p:bldP spid="20" grpId="1"/>
      <p:bldP spid="10" grpId="0"/>
      <p:bldP spid="10" grpId="1"/>
      <p:bldP spid="26" grpId="0"/>
      <p:bldP spid="2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87039" y="-52221"/>
            <a:ext cx="2640018" cy="923330"/>
          </a:xfrm>
          <a:prstGeom prst="rect">
            <a:avLst/>
          </a:prstGeom>
          <a:noFill/>
        </p:spPr>
        <p:txBody>
          <a:bodyPr wrap="none" lIns="91440" tIns="45720" rIns="91440" bIns="45720">
            <a:spAutoFit/>
          </a:bodyPr>
          <a:lstStyle/>
          <a:p>
            <a:pPr algn="ctr"/>
            <a:r>
              <a:rPr lang="fr-FR" sz="5400" b="1" cap="none" spc="0" dirty="0" smtClean="0">
                <a:ln w="0"/>
                <a:solidFill>
                  <a:schemeClr val="tx1"/>
                </a:solidFill>
              </a:rPr>
              <a:t>Matériel</a:t>
            </a:r>
            <a:endParaRPr lang="fr-FR" sz="5400" b="1" cap="none" spc="0" dirty="0">
              <a:ln w="0"/>
              <a:solidFill>
                <a:schemeClr val="tx1"/>
              </a:solidFill>
            </a:endParaRPr>
          </a:p>
        </p:txBody>
      </p:sp>
      <p:sp>
        <p:nvSpPr>
          <p:cNvPr id="5" name="Rectangle à coins arrondis 4">
            <a:hlinkClick r:id="rId2"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46" name="Rectangle à coins arrondis 45">
            <a:hlinkClick r:id="rId3" action="ppaction://hlinksldjump" highlightClick="1"/>
          </p:cNvPr>
          <p:cNvSpPr/>
          <p:nvPr/>
        </p:nvSpPr>
        <p:spPr>
          <a:xfrm>
            <a:off x="2230727" y="2108269"/>
            <a:ext cx="3036442" cy="945854"/>
          </a:xfrm>
          <a:prstGeom prst="roundRect">
            <a:avLst/>
          </a:prstGeom>
          <a:solidFill>
            <a:schemeClr val="accent3">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000" dirty="0" smtClean="0">
                <a:solidFill>
                  <a:schemeClr val="tx1"/>
                </a:solidFill>
              </a:rPr>
              <a:t>Matériel de pulvérisation et fontaine de nettoyage</a:t>
            </a:r>
            <a:endParaRPr lang="fr-FR" sz="2000" dirty="0">
              <a:solidFill>
                <a:schemeClr val="tx1"/>
              </a:solidFill>
            </a:endParaRPr>
          </a:p>
        </p:txBody>
      </p:sp>
      <p:sp>
        <p:nvSpPr>
          <p:cNvPr id="47" name="Rectangle à coins arrondis 46">
            <a:hlinkClick r:id="rId4" action="ppaction://hlinksldjump" highlightClick="1"/>
          </p:cNvPr>
          <p:cNvSpPr/>
          <p:nvPr/>
        </p:nvSpPr>
        <p:spPr>
          <a:xfrm>
            <a:off x="2230727" y="3246272"/>
            <a:ext cx="3036442" cy="945854"/>
          </a:xfrm>
          <a:prstGeom prst="roundRect">
            <a:avLst/>
          </a:prstGeom>
          <a:solidFill>
            <a:schemeClr val="accent3">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000" dirty="0" smtClean="0">
                <a:solidFill>
                  <a:schemeClr val="tx1"/>
                </a:solidFill>
              </a:rPr>
              <a:t>Tuyaux/Raccord/outillage</a:t>
            </a:r>
            <a:endParaRPr lang="fr-FR" sz="2000" dirty="0">
              <a:solidFill>
                <a:schemeClr val="tx1"/>
              </a:solidFill>
            </a:endParaRPr>
          </a:p>
        </p:txBody>
      </p:sp>
      <p:sp>
        <p:nvSpPr>
          <p:cNvPr id="48" name="Rectangle à coins arrondis 47">
            <a:hlinkClick r:id="rId5" action="ppaction://hlinksldjump" highlightClick="1"/>
          </p:cNvPr>
          <p:cNvSpPr/>
          <p:nvPr/>
        </p:nvSpPr>
        <p:spPr>
          <a:xfrm>
            <a:off x="2230727" y="4347023"/>
            <a:ext cx="3036442" cy="945854"/>
          </a:xfrm>
          <a:prstGeom prst="roundRect">
            <a:avLst/>
          </a:prstGeom>
          <a:solidFill>
            <a:schemeClr val="accent3">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000" dirty="0" smtClean="0">
                <a:solidFill>
                  <a:schemeClr val="tx1"/>
                </a:solidFill>
              </a:rPr>
              <a:t>Supports éléments</a:t>
            </a:r>
            <a:endParaRPr lang="fr-FR" sz="2000" dirty="0">
              <a:solidFill>
                <a:schemeClr val="tx1"/>
              </a:solidFill>
            </a:endParaRPr>
          </a:p>
        </p:txBody>
      </p:sp>
      <p:sp>
        <p:nvSpPr>
          <p:cNvPr id="49" name="Rectangle à coins arrondis 48">
            <a:hlinkClick r:id="rId6" action="ppaction://hlinksldjump" highlightClick="1"/>
          </p:cNvPr>
          <p:cNvSpPr/>
          <p:nvPr/>
        </p:nvSpPr>
        <p:spPr>
          <a:xfrm>
            <a:off x="7446960" y="2108268"/>
            <a:ext cx="3036443" cy="945854"/>
          </a:xfrm>
          <a:prstGeom prst="roundRect">
            <a:avLst/>
          </a:prstGeom>
          <a:solidFill>
            <a:schemeClr val="accent3">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000" dirty="0" smtClean="0">
                <a:solidFill>
                  <a:schemeClr val="tx1"/>
                </a:solidFill>
              </a:rPr>
              <a:t>Centrale Aspirante</a:t>
            </a:r>
            <a:endParaRPr lang="fr-FR" sz="2000" dirty="0">
              <a:solidFill>
                <a:schemeClr val="tx1"/>
              </a:solidFill>
            </a:endParaRPr>
          </a:p>
        </p:txBody>
      </p:sp>
      <p:sp>
        <p:nvSpPr>
          <p:cNvPr id="50" name="Rectangle à coins arrondis 49">
            <a:hlinkClick r:id="rId7" action="ppaction://hlinksldjump" highlightClick="1"/>
          </p:cNvPr>
          <p:cNvSpPr/>
          <p:nvPr/>
        </p:nvSpPr>
        <p:spPr>
          <a:xfrm>
            <a:off x="7432517" y="3246272"/>
            <a:ext cx="3052704" cy="945854"/>
          </a:xfrm>
          <a:prstGeom prst="roundRect">
            <a:avLst/>
          </a:prstGeom>
          <a:solidFill>
            <a:schemeClr val="accent3">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000" dirty="0" smtClean="0">
                <a:solidFill>
                  <a:schemeClr val="tx1"/>
                </a:solidFill>
              </a:rPr>
              <a:t>Infrarouge/ matériel de soudure</a:t>
            </a:r>
            <a:endParaRPr lang="fr-FR" sz="2000" dirty="0">
              <a:solidFill>
                <a:schemeClr val="tx1"/>
              </a:solidFill>
            </a:endParaRPr>
          </a:p>
        </p:txBody>
      </p:sp>
      <p:sp>
        <p:nvSpPr>
          <p:cNvPr id="51" name="Rectangle à coins arrondis 50">
            <a:hlinkClick r:id="rId8" action="ppaction://hlinksldjump" highlightClick="1"/>
          </p:cNvPr>
          <p:cNvSpPr/>
          <p:nvPr/>
        </p:nvSpPr>
        <p:spPr>
          <a:xfrm>
            <a:off x="7446960" y="4384276"/>
            <a:ext cx="3036443" cy="896062"/>
          </a:xfrm>
          <a:prstGeom prst="roundRect">
            <a:avLst/>
          </a:prstGeom>
          <a:solidFill>
            <a:schemeClr val="accent3">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000" dirty="0" smtClean="0">
                <a:solidFill>
                  <a:schemeClr val="tx1"/>
                </a:solidFill>
              </a:rPr>
              <a:t>Aire de préparation cabine de peinture et accessoires</a:t>
            </a:r>
            <a:endParaRPr lang="fr-FR" sz="2000" dirty="0">
              <a:solidFill>
                <a:schemeClr val="tx1"/>
              </a:solidFill>
            </a:endParaRPr>
          </a:p>
        </p:txBody>
      </p:sp>
      <p:pic>
        <p:nvPicPr>
          <p:cNvPr id="52" name="Image 5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5931" y="137849"/>
            <a:ext cx="3572566" cy="1261981"/>
          </a:xfrm>
          <a:prstGeom prst="rect">
            <a:avLst/>
          </a:prstGeom>
        </p:spPr>
      </p:pic>
    </p:spTree>
    <p:extLst>
      <p:ext uri="{BB962C8B-B14F-4D97-AF65-F5344CB8AC3E}">
        <p14:creationId xmlns:p14="http://schemas.microsoft.com/office/powerpoint/2010/main" val="3538363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43368" y="225715"/>
            <a:ext cx="4675836" cy="923330"/>
          </a:xfrm>
          <a:prstGeom prst="rect">
            <a:avLst/>
          </a:prstGeom>
        </p:spPr>
        <p:txBody>
          <a:bodyPr wrap="square">
            <a:spAutoFit/>
          </a:bodyPr>
          <a:lstStyle/>
          <a:p>
            <a:pPr algn="ctr"/>
            <a:r>
              <a:rPr lang="fr-FR" sz="5400" b="1" cap="none" spc="0" dirty="0" smtClean="0">
                <a:ln w="0"/>
                <a:solidFill>
                  <a:schemeClr val="tx1"/>
                </a:solidFill>
              </a:rPr>
              <a:t>Industrie</a:t>
            </a:r>
            <a:endParaRPr lang="fr-FR" sz="5400" b="1" cap="none" spc="0" dirty="0">
              <a:ln w="0"/>
              <a:solidFill>
                <a:schemeClr val="tx1"/>
              </a:solidFill>
            </a:endParaRPr>
          </a:p>
        </p:txBody>
      </p:sp>
      <p:pic>
        <p:nvPicPr>
          <p:cNvPr id="3074" name="Picture 2" descr="Peintures pour sol"/>
          <p:cNvPicPr>
            <a:picLocks noChangeAspect="1" noChangeArrowheads="1"/>
          </p:cNvPicPr>
          <p:nvPr/>
        </p:nvPicPr>
        <p:blipFill>
          <a:blip r:embed="rId3" cstate="print">
            <a:extLst>
              <a:ext uri="{28A0092B-C50C-407E-A947-70E740481C1C}">
                <a14:useLocalDpi xmlns:a14="http://schemas.microsoft.com/office/drawing/2010/main" val="0"/>
              </a:ext>
            </a:extLst>
          </a:blip>
          <a:srcRect l="26437" r="18565"/>
          <a:stretch>
            <a:fillRect/>
          </a:stretch>
        </p:blipFill>
        <p:spPr bwMode="auto">
          <a:xfrm>
            <a:off x="384576" y="3327467"/>
            <a:ext cx="986104" cy="1408719"/>
          </a:xfrm>
          <a:prstGeom prst="rect">
            <a:avLst/>
          </a:prstGeom>
          <a:noFill/>
          <a:ln w="3175" algn="in">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5" name="Picture 3" descr="cabine-peinture-hydraulique-lerouge-006"/>
          <p:cNvPicPr>
            <a:picLocks noChangeAspect="1" noChangeArrowheads="1"/>
          </p:cNvPicPr>
          <p:nvPr/>
        </p:nvPicPr>
        <p:blipFill>
          <a:blip r:embed="rId4" cstate="print">
            <a:extLst>
              <a:ext uri="{28A0092B-C50C-407E-A947-70E740481C1C}">
                <a14:useLocalDpi xmlns:a14="http://schemas.microsoft.com/office/drawing/2010/main" val="0"/>
              </a:ext>
            </a:extLst>
          </a:blip>
          <a:srcRect l="3694" r="23616"/>
          <a:stretch>
            <a:fillRect/>
          </a:stretch>
        </p:blipFill>
        <p:spPr bwMode="auto">
          <a:xfrm>
            <a:off x="4093148" y="5024277"/>
            <a:ext cx="985996" cy="1475938"/>
          </a:xfrm>
          <a:prstGeom prst="rect">
            <a:avLst/>
          </a:prstGeom>
          <a:noFill/>
          <a:ln w="3175"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6" name="Picture 4" descr="cabine-peinture-hydraulique-lerouge-003"/>
          <p:cNvPicPr>
            <a:picLocks noChangeAspect="1" noChangeArrowheads="1"/>
          </p:cNvPicPr>
          <p:nvPr/>
        </p:nvPicPr>
        <p:blipFill>
          <a:blip r:embed="rId5" cstate="print">
            <a:extLst>
              <a:ext uri="{28A0092B-C50C-407E-A947-70E740481C1C}">
                <a14:useLocalDpi xmlns:a14="http://schemas.microsoft.com/office/drawing/2010/main" val="0"/>
              </a:ext>
            </a:extLst>
          </a:blip>
          <a:srcRect l="18877" r="18066"/>
          <a:stretch>
            <a:fillRect/>
          </a:stretch>
        </p:blipFill>
        <p:spPr bwMode="auto">
          <a:xfrm>
            <a:off x="384576" y="5024275"/>
            <a:ext cx="985996" cy="1475938"/>
          </a:xfrm>
          <a:prstGeom prst="rect">
            <a:avLst/>
          </a:prstGeom>
          <a:noFill/>
          <a:ln w="3175"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7" name="Picture 5" descr="fou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3148" y="3327468"/>
            <a:ext cx="985996" cy="1408720"/>
          </a:xfrm>
          <a:prstGeom prst="rect">
            <a:avLst/>
          </a:prstGeom>
          <a:noFill/>
          <a:ln w="3175"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8" name="Picture 6" descr="ImageProxy"/>
          <p:cNvPicPr>
            <a:picLocks noChangeAspect="1" noChangeArrowheads="1"/>
          </p:cNvPicPr>
          <p:nvPr/>
        </p:nvPicPr>
        <p:blipFill>
          <a:blip r:embed="rId7">
            <a:extLst>
              <a:ext uri="{28A0092B-C50C-407E-A947-70E740481C1C}">
                <a14:useLocalDpi xmlns:a14="http://schemas.microsoft.com/office/drawing/2010/main" val="0"/>
              </a:ext>
            </a:extLst>
          </a:blip>
          <a:srcRect l="22667" r="12389"/>
          <a:stretch>
            <a:fillRect/>
          </a:stretch>
        </p:blipFill>
        <p:spPr bwMode="auto">
          <a:xfrm>
            <a:off x="4093148" y="1642551"/>
            <a:ext cx="985996" cy="1396827"/>
          </a:xfrm>
          <a:prstGeom prst="rect">
            <a:avLst/>
          </a:prstGeom>
          <a:noFill/>
          <a:ln w="3175"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9" name="Picture 7" descr="ImageProxy"/>
          <p:cNvPicPr>
            <a:picLocks noChangeAspect="1" noChangeArrowheads="1"/>
          </p:cNvPicPr>
          <p:nvPr/>
        </p:nvPicPr>
        <p:blipFill>
          <a:blip r:embed="rId8" cstate="print">
            <a:extLst>
              <a:ext uri="{28A0092B-C50C-407E-A947-70E740481C1C}">
                <a14:useLocalDpi xmlns:a14="http://schemas.microsoft.com/office/drawing/2010/main" val="0"/>
              </a:ext>
            </a:extLst>
          </a:blip>
          <a:srcRect l="18277" r="20210"/>
          <a:stretch>
            <a:fillRect/>
          </a:stretch>
        </p:blipFill>
        <p:spPr bwMode="auto">
          <a:xfrm>
            <a:off x="384576" y="1642549"/>
            <a:ext cx="985996" cy="1396829"/>
          </a:xfrm>
          <a:prstGeom prst="rect">
            <a:avLst/>
          </a:prstGeom>
          <a:noFill/>
          <a:ln w="3175"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Rectangle 8">
            <a:hlinkClick r:id="rId9" action="ppaction://hlinksldjump" highlightClick="1"/>
          </p:cNvPr>
          <p:cNvSpPr/>
          <p:nvPr/>
        </p:nvSpPr>
        <p:spPr>
          <a:xfrm>
            <a:off x="1370572" y="1586909"/>
            <a:ext cx="2674955" cy="1015663"/>
          </a:xfrm>
          <a:prstGeom prst="rect">
            <a:avLst/>
          </a:prstGeom>
          <a:noFill/>
        </p:spPr>
        <p:txBody>
          <a:bodyPr wrap="square" lIns="91440" tIns="45720" rIns="91440" bIns="45720">
            <a:spAutoFit/>
          </a:bodyPr>
          <a:lstStyle/>
          <a:p>
            <a:pPr algn="ctr"/>
            <a:r>
              <a:rPr lang="fr-FR" sz="2000" cap="none" spc="0" dirty="0" smtClean="0">
                <a:ln w="0"/>
                <a:solidFill>
                  <a:schemeClr val="tx1"/>
                </a:solidFill>
                <a:latin typeface="AR JULIAN" panose="02000000000000000000" pitchFamily="2" charset="0"/>
              </a:rPr>
              <a:t>Peinture alimentaire</a:t>
            </a:r>
          </a:p>
          <a:p>
            <a:pPr algn="ctr"/>
            <a:r>
              <a:rPr lang="fr-FR" sz="2000" dirty="0" smtClean="0">
                <a:ln w="0"/>
              </a:rPr>
              <a:t>(Certification IANESCO </a:t>
            </a:r>
          </a:p>
          <a:p>
            <a:pPr algn="ctr"/>
            <a:r>
              <a:rPr lang="fr-FR" sz="2000" dirty="0" smtClean="0">
                <a:ln w="0"/>
              </a:rPr>
              <a:t>et conformité CARSO)</a:t>
            </a:r>
            <a:endParaRPr lang="fr-FR" sz="2000" cap="none" spc="0" dirty="0">
              <a:ln w="0"/>
              <a:solidFill>
                <a:schemeClr val="tx1"/>
              </a:solidFill>
            </a:endParaRPr>
          </a:p>
        </p:txBody>
      </p:sp>
      <p:sp>
        <p:nvSpPr>
          <p:cNvPr id="17" name="Rectangle 16">
            <a:hlinkClick r:id="rId10" action="ppaction://hlinksldjump" highlightClick="1"/>
          </p:cNvPr>
          <p:cNvSpPr/>
          <p:nvPr/>
        </p:nvSpPr>
        <p:spPr>
          <a:xfrm>
            <a:off x="1370571" y="3582591"/>
            <a:ext cx="2550265" cy="707886"/>
          </a:xfrm>
          <a:prstGeom prst="rect">
            <a:avLst/>
          </a:prstGeom>
          <a:noFill/>
        </p:spPr>
        <p:txBody>
          <a:bodyPr wrap="square" lIns="91440" tIns="45720" rIns="91440" bIns="45720">
            <a:spAutoFit/>
          </a:bodyPr>
          <a:lstStyle/>
          <a:p>
            <a:pPr algn="ctr"/>
            <a:r>
              <a:rPr lang="fr-FR" sz="200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Peinture Epoxy Spécial sol</a:t>
            </a:r>
            <a:endParaRPr lang="fr-FR" sz="2000" cap="none" spc="0" dirty="0">
              <a:ln w="0"/>
              <a:solidFill>
                <a:schemeClr val="tx1"/>
              </a:solidFill>
              <a:effectLst>
                <a:outerShdw blurRad="38100" dist="19050" dir="2700000" algn="tl" rotWithShape="0">
                  <a:schemeClr val="dk1">
                    <a:alpha val="40000"/>
                  </a:schemeClr>
                </a:outerShdw>
              </a:effectLst>
            </a:endParaRPr>
          </a:p>
        </p:txBody>
      </p:sp>
      <p:sp>
        <p:nvSpPr>
          <p:cNvPr id="18" name="Rectangle 17">
            <a:hlinkClick r:id="rId11" action="ppaction://hlinksldjump" highlightClick="1"/>
          </p:cNvPr>
          <p:cNvSpPr/>
          <p:nvPr/>
        </p:nvSpPr>
        <p:spPr>
          <a:xfrm>
            <a:off x="1358406" y="5500634"/>
            <a:ext cx="2382322" cy="707886"/>
          </a:xfrm>
          <a:prstGeom prst="rect">
            <a:avLst/>
          </a:prstGeom>
          <a:noFill/>
        </p:spPr>
        <p:txBody>
          <a:bodyPr wrap="square" lIns="91440" tIns="45720" rIns="91440" bIns="45720">
            <a:spAutoFit/>
          </a:bodyPr>
          <a:lstStyle/>
          <a:p>
            <a:pPr algn="ctr"/>
            <a:r>
              <a:rPr lang="fr-FR" sz="200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Apprêt, Laque Epoxy</a:t>
            </a:r>
            <a:endParaRPr lang="fr-FR" sz="2000" cap="none" spc="0" dirty="0">
              <a:ln w="0"/>
              <a:solidFill>
                <a:schemeClr val="tx1"/>
              </a:solidFill>
              <a:effectLst>
                <a:outerShdw blurRad="38100" dist="19050" dir="2700000" algn="tl" rotWithShape="0">
                  <a:schemeClr val="dk1">
                    <a:alpha val="40000"/>
                  </a:schemeClr>
                </a:outerShdw>
              </a:effectLst>
            </a:endParaRPr>
          </a:p>
        </p:txBody>
      </p:sp>
      <p:sp>
        <p:nvSpPr>
          <p:cNvPr id="19" name="Rectangle 18">
            <a:hlinkClick r:id="rId12" action="ppaction://hlinksldjump" highlightClick="1"/>
          </p:cNvPr>
          <p:cNvSpPr/>
          <p:nvPr/>
        </p:nvSpPr>
        <p:spPr>
          <a:xfrm>
            <a:off x="5079144" y="1757077"/>
            <a:ext cx="2976294" cy="1323439"/>
          </a:xfrm>
          <a:prstGeom prst="rect">
            <a:avLst/>
          </a:prstGeom>
          <a:noFill/>
        </p:spPr>
        <p:txBody>
          <a:bodyPr wrap="square" lIns="91440" tIns="45720" rIns="91440" bIns="45720">
            <a:spAutoFit/>
          </a:bodyPr>
          <a:lstStyle/>
          <a:p>
            <a:pPr algn="ctr"/>
            <a:r>
              <a:rPr lang="fr-FR" sz="200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Peinture au Rouleau/Brosse</a:t>
            </a:r>
          </a:p>
          <a:p>
            <a:pPr algn="ctr"/>
            <a:r>
              <a:rPr lang="fr-FR" sz="2000" dirty="0" smtClean="0">
                <a:ln w="0"/>
                <a:effectLst>
                  <a:outerShdw blurRad="38100" dist="19050" dir="2700000" algn="tl" rotWithShape="0">
                    <a:schemeClr val="dk1">
                      <a:alpha val="40000"/>
                    </a:schemeClr>
                  </a:outerShdw>
                </a:effectLst>
                <a:latin typeface="AR JULIAN" panose="02000000000000000000" pitchFamily="2" charset="0"/>
              </a:rPr>
              <a:t>Apprêt et </a:t>
            </a:r>
            <a:r>
              <a:rPr lang="fr-FR" sz="2000" dirty="0" smtClean="0">
                <a:ln w="0"/>
                <a:effectLst>
                  <a:outerShdw blurRad="38100" dist="19050" dir="2700000" algn="tl" rotWithShape="0">
                    <a:schemeClr val="dk1">
                      <a:alpha val="40000"/>
                    </a:schemeClr>
                  </a:outerShdw>
                </a:effectLst>
                <a:latin typeface="AR JULIAN" panose="02000000000000000000" pitchFamily="2" charset="0"/>
              </a:rPr>
              <a:t>Laque  </a:t>
            </a:r>
            <a:r>
              <a:rPr lang="fr-FR" sz="2000" dirty="0" smtClean="0">
                <a:ln w="0"/>
                <a:effectLst>
                  <a:outerShdw blurRad="38100" dist="19050" dir="2700000" algn="tl" rotWithShape="0">
                    <a:schemeClr val="dk1">
                      <a:alpha val="40000"/>
                    </a:schemeClr>
                  </a:outerShdw>
                </a:effectLst>
                <a:latin typeface="AR JULIAN" panose="02000000000000000000" pitchFamily="2" charset="0"/>
              </a:rPr>
              <a:t>Mono Composante</a:t>
            </a:r>
            <a:endParaRPr lang="fr-FR" sz="2000" cap="none" spc="0" dirty="0">
              <a:ln w="0"/>
              <a:solidFill>
                <a:schemeClr val="tx1"/>
              </a:solidFill>
              <a:effectLst>
                <a:outerShdw blurRad="38100" dist="19050" dir="2700000" algn="tl" rotWithShape="0">
                  <a:schemeClr val="dk1">
                    <a:alpha val="40000"/>
                  </a:schemeClr>
                </a:outerShdw>
              </a:effectLst>
            </a:endParaRPr>
          </a:p>
        </p:txBody>
      </p:sp>
      <p:sp>
        <p:nvSpPr>
          <p:cNvPr id="20" name="Rectangle 19">
            <a:hlinkClick r:id="rId13" action="ppaction://hlinksldjump" highlightClick="1"/>
          </p:cNvPr>
          <p:cNvSpPr/>
          <p:nvPr/>
        </p:nvSpPr>
        <p:spPr>
          <a:xfrm>
            <a:off x="5079144" y="3582592"/>
            <a:ext cx="2976294" cy="1015663"/>
          </a:xfrm>
          <a:prstGeom prst="rect">
            <a:avLst/>
          </a:prstGeom>
          <a:noFill/>
        </p:spPr>
        <p:txBody>
          <a:bodyPr wrap="square" lIns="91440" tIns="45720" rIns="91440" bIns="45720">
            <a:spAutoFit/>
          </a:bodyPr>
          <a:lstStyle/>
          <a:p>
            <a:pPr algn="ctr"/>
            <a:r>
              <a:rPr lang="fr-FR" sz="200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Peinture Haute Température Jusqu’à 700°C</a:t>
            </a:r>
            <a:endParaRPr lang="fr-FR" sz="2000" cap="none" spc="0" dirty="0">
              <a:ln w="0"/>
              <a:solidFill>
                <a:schemeClr val="tx1"/>
              </a:solidFill>
              <a:effectLst>
                <a:outerShdw blurRad="38100" dist="19050" dir="2700000" algn="tl" rotWithShape="0">
                  <a:schemeClr val="dk1">
                    <a:alpha val="40000"/>
                  </a:schemeClr>
                </a:outerShdw>
              </a:effectLst>
            </a:endParaRPr>
          </a:p>
        </p:txBody>
      </p:sp>
      <p:sp>
        <p:nvSpPr>
          <p:cNvPr id="21" name="Rectangle 20">
            <a:hlinkClick r:id="rId14" action="ppaction://hlinksldjump" highlightClick="1"/>
          </p:cNvPr>
          <p:cNvSpPr/>
          <p:nvPr/>
        </p:nvSpPr>
        <p:spPr>
          <a:xfrm>
            <a:off x="5079144" y="5500636"/>
            <a:ext cx="2976294" cy="400110"/>
          </a:xfrm>
          <a:prstGeom prst="rect">
            <a:avLst/>
          </a:prstGeom>
          <a:noFill/>
        </p:spPr>
        <p:txBody>
          <a:bodyPr wrap="square" lIns="91440" tIns="45720" rIns="91440" bIns="45720">
            <a:spAutoFit/>
          </a:bodyPr>
          <a:lstStyle/>
          <a:p>
            <a:pPr algn="ctr"/>
            <a:r>
              <a:rPr lang="fr-FR" sz="200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Laque Polyuréthane</a:t>
            </a:r>
            <a:endParaRPr lang="fr-FR" sz="2000" cap="none" spc="0" dirty="0">
              <a:ln w="0"/>
              <a:solidFill>
                <a:schemeClr val="tx1"/>
              </a:solidFill>
              <a:effectLst>
                <a:outerShdw blurRad="38100" dist="19050" dir="2700000" algn="tl" rotWithShape="0">
                  <a:schemeClr val="dk1">
                    <a:alpha val="40000"/>
                  </a:schemeClr>
                </a:outerShdw>
              </a:effectLst>
            </a:endParaRPr>
          </a:p>
        </p:txBody>
      </p:sp>
      <p:pic>
        <p:nvPicPr>
          <p:cNvPr id="2" name="Imag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35325"/>
            <a:ext cx="3326913" cy="1407540"/>
          </a:xfrm>
          <a:prstGeom prst="rect">
            <a:avLst/>
          </a:prstGeom>
        </p:spPr>
      </p:pic>
      <p:sp>
        <p:nvSpPr>
          <p:cNvPr id="22" name="Rectangle à coins arrondis 21">
            <a:hlinkClick r:id="rId16"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23" name="Rectangle 22">
            <a:hlinkClick r:id="rId17" action="ppaction://hlinksldjump" highlightClick="1"/>
          </p:cNvPr>
          <p:cNvSpPr/>
          <p:nvPr/>
        </p:nvSpPr>
        <p:spPr>
          <a:xfrm>
            <a:off x="9653101" y="2218741"/>
            <a:ext cx="1631393" cy="400110"/>
          </a:xfrm>
          <a:prstGeom prst="rect">
            <a:avLst/>
          </a:prstGeom>
          <a:noFill/>
        </p:spPr>
        <p:txBody>
          <a:bodyPr wrap="square" lIns="91440" tIns="45720" rIns="91440" bIns="45720">
            <a:spAutoFit/>
          </a:bodyPr>
          <a:lstStyle/>
          <a:p>
            <a:pPr algn="ctr"/>
            <a:r>
              <a:rPr lang="fr-FR" sz="200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Anti-graffiti</a:t>
            </a:r>
            <a:endParaRPr lang="fr-FR" sz="2000" cap="none" spc="0" dirty="0">
              <a:ln w="0"/>
              <a:solidFill>
                <a:schemeClr val="tx1"/>
              </a:solidFill>
              <a:effectLst>
                <a:outerShdw blurRad="38100" dist="19050" dir="2700000" algn="tl" rotWithShape="0">
                  <a:schemeClr val="dk1">
                    <a:alpha val="40000"/>
                  </a:schemeClr>
                </a:outerShdw>
              </a:effectLst>
            </a:endParaRPr>
          </a:p>
        </p:txBody>
      </p:sp>
      <p:sp>
        <p:nvSpPr>
          <p:cNvPr id="24" name="Rectangle 23">
            <a:hlinkClick r:id="rId18" action="ppaction://hlinksldjump" highlightClick="1"/>
          </p:cNvPr>
          <p:cNvSpPr/>
          <p:nvPr/>
        </p:nvSpPr>
        <p:spPr>
          <a:xfrm>
            <a:off x="9653101" y="3690313"/>
            <a:ext cx="1933579" cy="400110"/>
          </a:xfrm>
          <a:prstGeom prst="rect">
            <a:avLst/>
          </a:prstGeom>
          <a:noFill/>
        </p:spPr>
        <p:txBody>
          <a:bodyPr wrap="square" lIns="91440" tIns="45720" rIns="91440" bIns="45720">
            <a:spAutoFit/>
          </a:bodyPr>
          <a:lstStyle/>
          <a:p>
            <a:pPr algn="ctr"/>
            <a:r>
              <a:rPr lang="fr-FR" sz="200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Laque PVC Alu</a:t>
            </a:r>
            <a:endParaRPr lang="fr-FR" sz="2000" cap="none" spc="0" dirty="0">
              <a:ln w="0"/>
              <a:solidFill>
                <a:schemeClr val="tx1"/>
              </a:solidFill>
              <a:effectLst>
                <a:outerShdw blurRad="38100" dist="19050" dir="2700000" algn="tl" rotWithShape="0">
                  <a:schemeClr val="dk1">
                    <a:alpha val="40000"/>
                  </a:schemeClr>
                </a:outerShdw>
              </a:effectLst>
            </a:endParaRPr>
          </a:p>
        </p:txBody>
      </p:sp>
      <p:pic>
        <p:nvPicPr>
          <p:cNvPr id="2050" name="Picture 2" descr="http://www.pierreetsol.com/images/image%20110818/Anti-graffiti.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055438" y="1800323"/>
            <a:ext cx="1597663" cy="1161936"/>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8" name="Image 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055438" y="3341392"/>
            <a:ext cx="1597664" cy="1062625"/>
          </a:xfrm>
          <a:prstGeom prst="rect">
            <a:avLst/>
          </a:prstGeom>
          <a:ln w="3175">
            <a:solidFill>
              <a:schemeClr val="tx1"/>
            </a:solidFill>
          </a:ln>
        </p:spPr>
      </p:pic>
    </p:spTree>
    <p:extLst>
      <p:ext uri="{BB962C8B-B14F-4D97-AF65-F5344CB8AC3E}">
        <p14:creationId xmlns:p14="http://schemas.microsoft.com/office/powerpoint/2010/main" val="25404091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715"/>
            <a:ext cx="5563062" cy="707886"/>
          </a:xfrm>
          <a:prstGeom prst="rect">
            <a:avLst/>
          </a:prstGeom>
          <a:noFill/>
        </p:spPr>
        <p:txBody>
          <a:bodyPr wrap="none" lIns="91440" tIns="45720" rIns="91440" bIns="45720">
            <a:spAutoFit/>
          </a:bodyPr>
          <a:lstStyle/>
          <a:p>
            <a:pPr algn="ctr"/>
            <a:r>
              <a:rPr lang="fr-FR" sz="4000" b="1" cap="none" spc="0" dirty="0" smtClean="0">
                <a:ln w="0"/>
                <a:solidFill>
                  <a:schemeClr val="tx1"/>
                </a:solidFill>
              </a:rPr>
              <a:t>Matériel de </a:t>
            </a:r>
            <a:r>
              <a:rPr lang="fr-FR" sz="4000" b="1" cap="none" spc="0" dirty="0" smtClean="0">
                <a:ln w="0"/>
                <a:solidFill>
                  <a:schemeClr val="tx1"/>
                </a:solidFill>
              </a:rPr>
              <a:t>pulv</a:t>
            </a:r>
            <a:r>
              <a:rPr lang="fr-FR" sz="4000" b="1" dirty="0" smtClean="0">
                <a:ln w="0"/>
              </a:rPr>
              <a:t>érisatio</a:t>
            </a:r>
            <a:r>
              <a:rPr lang="fr-FR" sz="4000" b="1" dirty="0">
                <a:ln w="0"/>
              </a:rPr>
              <a:t>n</a:t>
            </a:r>
            <a:endParaRPr lang="fr-FR" sz="4000" b="1" cap="none" spc="0" dirty="0">
              <a:ln w="0"/>
              <a:solidFill>
                <a:schemeClr val="tx1"/>
              </a:solidFill>
            </a:endParaRPr>
          </a:p>
        </p:txBody>
      </p:sp>
      <p:sp>
        <p:nvSpPr>
          <p:cNvPr id="6" name="Rectangle 5"/>
          <p:cNvSpPr/>
          <p:nvPr/>
        </p:nvSpPr>
        <p:spPr>
          <a:xfrm>
            <a:off x="2345044" y="714364"/>
            <a:ext cx="3550973" cy="461665"/>
          </a:xfrm>
          <a:prstGeom prst="rect">
            <a:avLst/>
          </a:prstGeom>
        </p:spPr>
        <p:txBody>
          <a:bodyPr wrap="none">
            <a:spAutoFit/>
          </a:bodyPr>
          <a:lstStyle/>
          <a:p>
            <a:pPr algn="ctr"/>
            <a:r>
              <a:rPr lang="fr-FR" sz="2400" b="1" dirty="0" smtClean="0">
                <a:ln w="0"/>
                <a:latin typeface="AR JULIAN" panose="02000000000000000000" pitchFamily="2" charset="0"/>
              </a:rPr>
              <a:t>Pistolets et accessoires </a:t>
            </a:r>
            <a:endParaRPr lang="fr-FR" sz="2400" b="1" dirty="0">
              <a:ln w="0"/>
              <a:latin typeface="AR JULIAN" panose="02000000000000000000" pitchFamily="2" charset="0"/>
            </a:endParaRPr>
          </a:p>
        </p:txBody>
      </p:sp>
      <p:sp>
        <p:nvSpPr>
          <p:cNvPr id="12" name="Control 6"/>
          <p:cNvSpPr>
            <a:spLocks noChangeArrowheads="1" noChangeShapeType="1"/>
          </p:cNvSpPr>
          <p:nvPr/>
        </p:nvSpPr>
        <p:spPr bwMode="auto">
          <a:xfrm>
            <a:off x="12090401" y="2334605"/>
            <a:ext cx="3903176" cy="217805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0" tIns="0" rIns="0" bIns="0" numCol="1" anchor="t" anchorCtr="0" compatLnSpc="1">
            <a:prstTxWarp prst="textNoShape">
              <a:avLst/>
            </a:prstTxWarp>
          </a:bodyPr>
          <a:lstStyle/>
          <a:p>
            <a:endParaRPr lang="fr-FR"/>
          </a:p>
        </p:txBody>
      </p:sp>
      <p:sp>
        <p:nvSpPr>
          <p:cNvPr id="14" name="Control 7"/>
          <p:cNvSpPr>
            <a:spLocks noChangeArrowheads="1" noChangeShapeType="1"/>
          </p:cNvSpPr>
          <p:nvPr/>
        </p:nvSpPr>
        <p:spPr bwMode="auto">
          <a:xfrm>
            <a:off x="8623831" y="11716091"/>
            <a:ext cx="6645275" cy="236220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0" tIns="0" rIns="0" bIns="0" numCol="1" anchor="t" anchorCtr="0" compatLnSpc="1">
            <a:prstTxWarp prst="textNoShape">
              <a:avLst/>
            </a:prstTxWarp>
          </a:bodyPr>
          <a:lstStyle/>
          <a:p>
            <a:endParaRPr lang="fr-FR"/>
          </a:p>
        </p:txBody>
      </p:sp>
      <p:sp>
        <p:nvSpPr>
          <p:cNvPr id="15" name="ZoneTexte 14"/>
          <p:cNvSpPr txBox="1"/>
          <p:nvPr/>
        </p:nvSpPr>
        <p:spPr>
          <a:xfrm>
            <a:off x="2020960" y="5919321"/>
            <a:ext cx="5707771" cy="553998"/>
          </a:xfrm>
          <a:prstGeom prst="rect">
            <a:avLst/>
          </a:prstGeom>
          <a:noFill/>
        </p:spPr>
        <p:txBody>
          <a:bodyPr wrap="square" rtlCol="0">
            <a:spAutoFit/>
          </a:bodyPr>
          <a:lstStyle/>
          <a:p>
            <a:r>
              <a:rPr lang="fr-FR" sz="1500" b="1" dirty="0" smtClean="0"/>
              <a:t>Accessoires disponible</a:t>
            </a:r>
            <a:r>
              <a:rPr lang="fr-FR" sz="1500" dirty="0" smtClean="0"/>
              <a:t>: Godet, kit buse HVLP/RP, System Adam, pochette accessoire de réparation, filtre pistolet.</a:t>
            </a:r>
            <a:endParaRPr lang="fr-FR" sz="1500" dirty="0"/>
          </a:p>
        </p:txBody>
      </p:sp>
      <p:sp>
        <p:nvSpPr>
          <p:cNvPr id="2" name="ZoneTexte 1"/>
          <p:cNvSpPr txBox="1"/>
          <p:nvPr/>
        </p:nvSpPr>
        <p:spPr>
          <a:xfrm>
            <a:off x="2415103" y="1811759"/>
            <a:ext cx="3829609" cy="369332"/>
          </a:xfrm>
          <a:prstGeom prst="rect">
            <a:avLst/>
          </a:prstGeom>
          <a:noFill/>
        </p:spPr>
        <p:txBody>
          <a:bodyPr wrap="square" rtlCol="0">
            <a:spAutoFit/>
          </a:bodyPr>
          <a:lstStyle/>
          <a:p>
            <a:r>
              <a:rPr lang="fr-FR" b="1" dirty="0" smtClean="0"/>
              <a:t>SGI RP 4000/HVLP</a:t>
            </a:r>
          </a:p>
        </p:txBody>
      </p:sp>
      <p:sp>
        <p:nvSpPr>
          <p:cNvPr id="3" name="ZoneTexte 2"/>
          <p:cNvSpPr txBox="1"/>
          <p:nvPr/>
        </p:nvSpPr>
        <p:spPr>
          <a:xfrm>
            <a:off x="2415103" y="2084844"/>
            <a:ext cx="4100661" cy="1246495"/>
          </a:xfrm>
          <a:prstGeom prst="rect">
            <a:avLst/>
          </a:prstGeom>
          <a:noFill/>
        </p:spPr>
        <p:txBody>
          <a:bodyPr wrap="square" rtlCol="0">
            <a:spAutoFit/>
          </a:bodyPr>
          <a:lstStyle/>
          <a:p>
            <a:r>
              <a:rPr lang="fr-FR" sz="1500" dirty="0" smtClean="0"/>
              <a:t>Nouvelles performances de pulvérisation: diminution du niveau sonore, pulvérisation fine et douce. Réglage de la pression , du jet (plat ou rond), et du débit. Disponible du 1.1 au 1.4 vendu à l’unité. </a:t>
            </a:r>
            <a:endParaRPr lang="fr-FR" sz="1500" dirty="0"/>
          </a:p>
        </p:txBody>
      </p:sp>
      <p:sp>
        <p:nvSpPr>
          <p:cNvPr id="26" name="Chevron 25">
            <a:hlinkClick r:id="" action="ppaction://hlinkshowjump?jump=nextslide"/>
          </p:cNvPr>
          <p:cNvSpPr/>
          <p:nvPr/>
        </p:nvSpPr>
        <p:spPr>
          <a:xfrm>
            <a:off x="11627756" y="5750977"/>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0" name="Rectangle 29"/>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pic>
        <p:nvPicPr>
          <p:cNvPr id="2050" name="Picture 2" descr="Pistolet SATAjet 4000 B RP"/>
          <p:cNvPicPr>
            <a:picLocks noChangeAspect="1" noChangeArrowheads="1"/>
          </p:cNvPicPr>
          <p:nvPr/>
        </p:nvPicPr>
        <p:blipFill rotWithShape="1">
          <a:blip r:embed="rId2">
            <a:extLst>
              <a:ext uri="{28A0092B-C50C-407E-A947-70E740481C1C}">
                <a14:useLocalDpi xmlns:a14="http://schemas.microsoft.com/office/drawing/2010/main" val="0"/>
              </a:ext>
            </a:extLst>
          </a:blip>
          <a:srcRect l="21689" r="20855"/>
          <a:stretch/>
        </p:blipFill>
        <p:spPr bwMode="auto">
          <a:xfrm>
            <a:off x="1298685" y="1311253"/>
            <a:ext cx="1116418" cy="1377157"/>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http://tokster.com/api/v1/media_files/sata_jet4000_b_hvlp_rps600_235x450/media/900%3E"/>
          <p:cNvPicPr>
            <a:picLocks noChangeAspect="1" noChangeArrowheads="1"/>
          </p:cNvPicPr>
          <p:nvPr/>
        </p:nvPicPr>
        <p:blipFill rotWithShape="1">
          <a:blip r:embed="rId3">
            <a:extLst>
              <a:ext uri="{28A0092B-C50C-407E-A947-70E740481C1C}">
                <a14:useLocalDpi xmlns:a14="http://schemas.microsoft.com/office/drawing/2010/main" val="0"/>
              </a:ext>
            </a:extLst>
          </a:blip>
          <a:srcRect t="8845" b="2196"/>
          <a:stretch/>
        </p:blipFill>
        <p:spPr bwMode="auto">
          <a:xfrm>
            <a:off x="182267" y="912773"/>
            <a:ext cx="1116418" cy="1775638"/>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Pistolet de projection : SATA MINIJET 3000 B HVL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1516" y="3228641"/>
            <a:ext cx="1116418" cy="1080647"/>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32" name="ZoneTexte 31"/>
          <p:cNvSpPr txBox="1"/>
          <p:nvPr/>
        </p:nvSpPr>
        <p:spPr>
          <a:xfrm>
            <a:off x="2415103" y="3579345"/>
            <a:ext cx="3829609" cy="369332"/>
          </a:xfrm>
          <a:prstGeom prst="rect">
            <a:avLst/>
          </a:prstGeom>
          <a:noFill/>
        </p:spPr>
        <p:txBody>
          <a:bodyPr wrap="square" rtlCol="0">
            <a:spAutoFit/>
          </a:bodyPr>
          <a:lstStyle/>
          <a:p>
            <a:r>
              <a:rPr lang="fr-FR" b="1" dirty="0" smtClean="0"/>
              <a:t>SGI Mini Jet HVLP</a:t>
            </a:r>
          </a:p>
        </p:txBody>
      </p:sp>
      <p:sp>
        <p:nvSpPr>
          <p:cNvPr id="8" name="ZoneTexte 7"/>
          <p:cNvSpPr txBox="1"/>
          <p:nvPr/>
        </p:nvSpPr>
        <p:spPr>
          <a:xfrm>
            <a:off x="2415103" y="3899108"/>
            <a:ext cx="4277756" cy="1015663"/>
          </a:xfrm>
          <a:prstGeom prst="rect">
            <a:avLst/>
          </a:prstGeom>
          <a:noFill/>
        </p:spPr>
        <p:txBody>
          <a:bodyPr wrap="square" rtlCol="0">
            <a:spAutoFit/>
          </a:bodyPr>
          <a:lstStyle/>
          <a:p>
            <a:r>
              <a:rPr lang="fr-FR" sz="1500" dirty="0" smtClean="0"/>
              <a:t>Il s’agit d’un pistolet de projection qui sert pour des réparation minutieuses telles que les réparations localisées ou raccords noyés. Pistolet ergonomique et allégée. Vendu à l’unité du 0.8 au 1.4.</a:t>
            </a:r>
            <a:endParaRPr lang="fr-FR" sz="1500" dirty="0"/>
          </a:p>
        </p:txBody>
      </p:sp>
      <p:sp>
        <p:nvSpPr>
          <p:cNvPr id="34" name="ZoneTexte 33"/>
          <p:cNvSpPr txBox="1"/>
          <p:nvPr/>
        </p:nvSpPr>
        <p:spPr>
          <a:xfrm>
            <a:off x="7909273" y="621379"/>
            <a:ext cx="3829609" cy="369332"/>
          </a:xfrm>
          <a:prstGeom prst="rect">
            <a:avLst/>
          </a:prstGeom>
          <a:noFill/>
        </p:spPr>
        <p:txBody>
          <a:bodyPr wrap="square" rtlCol="0">
            <a:spAutoFit/>
          </a:bodyPr>
          <a:lstStyle/>
          <a:p>
            <a:r>
              <a:rPr lang="fr-FR" b="1" dirty="0" err="1" smtClean="0"/>
              <a:t>Iwata</a:t>
            </a:r>
            <a:r>
              <a:rPr lang="fr-FR" b="1" dirty="0" smtClean="0"/>
              <a:t> WS400/LS400</a:t>
            </a:r>
          </a:p>
        </p:txBody>
      </p:sp>
      <p:pic>
        <p:nvPicPr>
          <p:cNvPr id="2056" name="Picture 8" descr="http://www.anest-iwata.fr/objects/prodotto/prod_232.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5452" y="95017"/>
            <a:ext cx="1150073" cy="1411453"/>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7898320" y="968993"/>
            <a:ext cx="4232719" cy="2677656"/>
          </a:xfrm>
          <a:prstGeom prst="rect">
            <a:avLst/>
          </a:prstGeom>
          <a:noFill/>
        </p:spPr>
        <p:txBody>
          <a:bodyPr wrap="square" rtlCol="0">
            <a:spAutoFit/>
          </a:bodyPr>
          <a:lstStyle/>
          <a:p>
            <a:r>
              <a:rPr lang="fr-FR" sz="1200" dirty="0"/>
              <a:t>Ce nouveau pistolet BASSE PRESSION (HVLP), est idéal pour l’application des bases mates hydro. </a:t>
            </a:r>
            <a:br>
              <a:rPr lang="fr-FR" sz="1200" dirty="0"/>
            </a:br>
            <a:r>
              <a:rPr lang="fr-FR" sz="1200" dirty="0"/>
              <a:t>Ses particules plus mouillées assurent une parfaite finition, même dans un climat chaud et sec. </a:t>
            </a:r>
            <a:br>
              <a:rPr lang="fr-FR" sz="1200" dirty="0"/>
            </a:br>
            <a:r>
              <a:rPr lang="fr-FR" sz="1200" dirty="0"/>
              <a:t>Le jet des pistolets SUPERNOVA offre une largeur effective homogène sur toute sa hauteur.</a:t>
            </a:r>
            <a:br>
              <a:rPr lang="fr-FR" sz="1200" dirty="0"/>
            </a:br>
            <a:r>
              <a:rPr lang="fr-FR" sz="1200" dirty="0" smtClean="0"/>
              <a:t>De </a:t>
            </a:r>
            <a:r>
              <a:rPr lang="fr-FR" sz="1200" dirty="0"/>
              <a:t>plus, le SUPERNOVA LS400 est équipée de la buse à ailettes brevetée d’ANEST IWATA, unique sur le marché !</a:t>
            </a:r>
            <a:br>
              <a:rPr lang="fr-FR" sz="1200" dirty="0"/>
            </a:br>
            <a:r>
              <a:rPr lang="fr-FR" sz="1200" dirty="0"/>
              <a:t>Cette technologie permet d’atteindre un taux de transfert de près de 80%. </a:t>
            </a:r>
            <a:br>
              <a:rPr lang="fr-FR" sz="1200" dirty="0"/>
            </a:br>
            <a:r>
              <a:rPr lang="fr-FR" sz="1200" dirty="0"/>
              <a:t>Sa légèreté et sa prise en main sont appréciées par tous les peintres.</a:t>
            </a:r>
            <a:br>
              <a:rPr lang="fr-FR" sz="1200" dirty="0"/>
            </a:br>
            <a:r>
              <a:rPr lang="fr-FR" sz="1200" dirty="0"/>
              <a:t>Toutes les marques de peinture ont préconisé cette nouveauté et apprécié son innovation</a:t>
            </a:r>
            <a:r>
              <a:rPr lang="fr-FR" sz="1200" dirty="0" smtClean="0"/>
              <a:t>. Disponible du 1,2 au 1,5 vendu à l’unité</a:t>
            </a:r>
            <a:endParaRPr lang="fr-FR" sz="1200" dirty="0"/>
          </a:p>
        </p:txBody>
      </p:sp>
      <p:sp>
        <p:nvSpPr>
          <p:cNvPr id="40" name="ZoneTexte 39"/>
          <p:cNvSpPr txBox="1"/>
          <p:nvPr/>
        </p:nvSpPr>
        <p:spPr>
          <a:xfrm>
            <a:off x="7909273" y="3587049"/>
            <a:ext cx="3829609" cy="369332"/>
          </a:xfrm>
          <a:prstGeom prst="rect">
            <a:avLst/>
          </a:prstGeom>
          <a:noFill/>
        </p:spPr>
        <p:txBody>
          <a:bodyPr wrap="square" rtlCol="0">
            <a:spAutoFit/>
          </a:bodyPr>
          <a:lstStyle/>
          <a:p>
            <a:r>
              <a:rPr lang="fr-FR" b="1" dirty="0" err="1" smtClean="0"/>
              <a:t>Iwata</a:t>
            </a:r>
            <a:r>
              <a:rPr lang="fr-FR" b="1" dirty="0" smtClean="0"/>
              <a:t> </a:t>
            </a:r>
            <a:r>
              <a:rPr lang="fr-FR" b="1" dirty="0" err="1" smtClean="0"/>
              <a:t>AirgunsA</a:t>
            </a:r>
            <a:endParaRPr lang="fr-FR" b="1" dirty="0" smtClean="0"/>
          </a:p>
        </p:txBody>
      </p:sp>
      <p:sp>
        <p:nvSpPr>
          <p:cNvPr id="13" name="Rectangle 12"/>
          <p:cNvSpPr/>
          <p:nvPr/>
        </p:nvSpPr>
        <p:spPr>
          <a:xfrm>
            <a:off x="7895525" y="3901070"/>
            <a:ext cx="6096000" cy="1938992"/>
          </a:xfrm>
          <a:prstGeom prst="rect">
            <a:avLst/>
          </a:prstGeom>
        </p:spPr>
        <p:txBody>
          <a:bodyPr>
            <a:spAutoFit/>
          </a:bodyPr>
          <a:lstStyle/>
          <a:p>
            <a:r>
              <a:rPr lang="fr-FR" sz="1200" dirty="0" smtClean="0">
                <a:solidFill>
                  <a:srgbClr val="000000"/>
                </a:solidFill>
              </a:rPr>
              <a:t>Pistolet manuel gravité: la rencontre de la performance</a:t>
            </a:r>
          </a:p>
          <a:p>
            <a:r>
              <a:rPr lang="fr-FR" sz="1200" dirty="0" smtClean="0">
                <a:solidFill>
                  <a:srgbClr val="000000"/>
                </a:solidFill>
              </a:rPr>
              <a:t> et du prix. Disponible du 1,4 au 1,8, vendu à l’unité. </a:t>
            </a:r>
          </a:p>
          <a:p>
            <a:r>
              <a:rPr lang="fr-FR" sz="1200" dirty="0" smtClean="0">
                <a:solidFill>
                  <a:srgbClr val="000000"/>
                </a:solidFill>
              </a:rPr>
              <a:t>• </a:t>
            </a:r>
            <a:r>
              <a:rPr lang="fr-FR" sz="1200" dirty="0">
                <a:solidFill>
                  <a:srgbClr val="000000"/>
                </a:solidFill>
              </a:rPr>
              <a:t>Nouveau chapeau haute performance HTE-S</a:t>
            </a:r>
            <a:r>
              <a:rPr lang="fr-FR" sz="1200" dirty="0"/>
              <a:t/>
            </a:r>
            <a:br>
              <a:rPr lang="fr-FR" sz="1200" dirty="0"/>
            </a:br>
            <a:r>
              <a:rPr lang="fr-FR" sz="1200" dirty="0">
                <a:solidFill>
                  <a:srgbClr val="000000"/>
                </a:solidFill>
              </a:rPr>
              <a:t>• Excellent confort grâce à sa crosse ergonomique</a:t>
            </a:r>
            <a:r>
              <a:rPr lang="fr-FR" sz="1200" dirty="0"/>
              <a:t/>
            </a:r>
            <a:br>
              <a:rPr lang="fr-FR" sz="1200" dirty="0"/>
            </a:br>
            <a:r>
              <a:rPr lang="fr-FR" sz="1200" dirty="0">
                <a:solidFill>
                  <a:srgbClr val="000000"/>
                </a:solidFill>
              </a:rPr>
              <a:t>• Passage produit entièrement en INOX</a:t>
            </a:r>
            <a:r>
              <a:rPr lang="fr-FR" sz="1200" dirty="0"/>
              <a:t/>
            </a:r>
            <a:br>
              <a:rPr lang="fr-FR" sz="1200" dirty="0"/>
            </a:br>
            <a:r>
              <a:rPr lang="fr-FR" sz="1200" dirty="0">
                <a:solidFill>
                  <a:srgbClr val="000000"/>
                </a:solidFill>
              </a:rPr>
              <a:t>• Haut taux de transfert </a:t>
            </a:r>
            <a:r>
              <a:rPr lang="fr-FR" sz="1200" dirty="0"/>
              <a:t/>
            </a:r>
            <a:br>
              <a:rPr lang="fr-FR" sz="1200" dirty="0"/>
            </a:br>
            <a:r>
              <a:rPr lang="fr-FR" sz="1200" dirty="0">
                <a:solidFill>
                  <a:srgbClr val="000000"/>
                </a:solidFill>
              </a:rPr>
              <a:t>• Mouvement souple de la gâchette</a:t>
            </a:r>
            <a:r>
              <a:rPr lang="fr-FR" sz="1200" dirty="0"/>
              <a:t/>
            </a:r>
            <a:br>
              <a:rPr lang="fr-FR" sz="1200" dirty="0"/>
            </a:br>
            <a:r>
              <a:rPr lang="fr-FR" sz="1200" dirty="0">
                <a:solidFill>
                  <a:srgbClr val="000000"/>
                </a:solidFill>
              </a:rPr>
              <a:t>• Facile à nettoyer grâce à son corps en aluminium polis</a:t>
            </a:r>
            <a:r>
              <a:rPr lang="fr-FR" sz="1200" dirty="0"/>
              <a:t/>
            </a:r>
            <a:br>
              <a:rPr lang="fr-FR" sz="1200" dirty="0"/>
            </a:br>
            <a:r>
              <a:rPr lang="fr-FR" sz="1200" dirty="0">
                <a:solidFill>
                  <a:srgbClr val="000000"/>
                </a:solidFill>
              </a:rPr>
              <a:t>• Existe en version noir limitée (sur demande) </a:t>
            </a:r>
            <a:r>
              <a:rPr lang="fr-FR" sz="1200" dirty="0"/>
              <a:t/>
            </a:r>
            <a:br>
              <a:rPr lang="fr-FR" sz="1200" dirty="0"/>
            </a:br>
            <a:r>
              <a:rPr lang="fr-FR" sz="1200" dirty="0">
                <a:solidFill>
                  <a:srgbClr val="000000"/>
                </a:solidFill>
              </a:rPr>
              <a:t>• Coût d’entretien réduit: peu de pièces détachées </a:t>
            </a:r>
            <a:endParaRPr lang="fr-FR" sz="1200" dirty="0"/>
          </a:p>
        </p:txBody>
      </p:sp>
      <p:pic>
        <p:nvPicPr>
          <p:cNvPr id="18" name="Imag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2243" y="3228641"/>
            <a:ext cx="816489" cy="1455481"/>
          </a:xfrm>
          <a:prstGeom prst="rect">
            <a:avLst/>
          </a:prstGeom>
          <a:ln w="3175">
            <a:solidFill>
              <a:schemeClr val="tx1"/>
            </a:solidFill>
          </a:ln>
        </p:spPr>
      </p:pic>
      <p:sp>
        <p:nvSpPr>
          <p:cNvPr id="31" name="Rectangle à coins arrondis 30">
            <a:hlinkClick r:id="rId7"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35" name="Flèche courbée vers le bas 34">
            <a:hlinkClick r:id="rId8" action="ppaction://hlinksldjump" highlightClick="1"/>
          </p:cNvPr>
          <p:cNvSpPr/>
          <p:nvPr/>
        </p:nvSpPr>
        <p:spPr>
          <a:xfrm rot="5400000">
            <a:off x="358596" y="5982202"/>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7084607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xit" presetSubtype="0" fill="hold" grpId="1"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3" restart="whenNotActive" fill="hold" evtFilter="cancelBubble" nodeType="interactiveSeq">
                <p:stCondLst>
                  <p:cond evt="onClick" delay="0">
                    <p:tgtEl>
                      <p:spTgt spid="34"/>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4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15" grpId="0"/>
      <p:bldP spid="15" grpId="1"/>
      <p:bldP spid="3" grpId="0"/>
      <p:bldP spid="3" grpId="1"/>
      <p:bldP spid="8" grpId="0"/>
      <p:bldP spid="8" grpId="1"/>
      <p:bldP spid="10" grpId="0"/>
      <p:bldP spid="10" grpId="1"/>
      <p:bldP spid="13" grpId="0"/>
      <p:bldP spid="13"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61682" y="3235025"/>
            <a:ext cx="3637016" cy="1785104"/>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Pour réduire le volume des </a:t>
            </a:r>
            <a:r>
              <a:rPr lang="fr-FR" sz="1500" kern="1400" dirty="0" smtClean="0">
                <a:solidFill>
                  <a:srgbClr val="000000"/>
                </a:solidFill>
                <a:latin typeface="Calibri" panose="020F0502020204030204" pitchFamily="34" charset="0"/>
              </a:rPr>
              <a:t>déchets : papier</a:t>
            </a:r>
            <a:r>
              <a:rPr lang="fr-FR" sz="1500" kern="1400" dirty="0">
                <a:solidFill>
                  <a:srgbClr val="000000"/>
                </a:solidFill>
                <a:latin typeface="Calibri" panose="020F0502020204030204" pitchFamily="34" charset="0"/>
              </a:rPr>
              <a:t>, boites en métal… Et ainsi réduire le cout de traitement des déchets de votre carrosserie il existe une gamme de presse adaptée à vos besoins  de chaque </a:t>
            </a:r>
            <a:r>
              <a:rPr lang="fr-FR" sz="1500" kern="1400" dirty="0" smtClean="0">
                <a:solidFill>
                  <a:srgbClr val="000000"/>
                </a:solidFill>
                <a:latin typeface="Calibri" panose="020F0502020204030204" pitchFamily="34" charset="0"/>
              </a:rPr>
              <a:t>atelier. Disponible à la demande</a:t>
            </a:r>
            <a:endParaRPr lang="fr-FR" sz="1500" kern="1400" dirty="0">
              <a:solidFill>
                <a:srgbClr val="000000"/>
              </a:solidFill>
              <a:latin typeface="Calibri" panose="020F0502020204030204" pitchFamily="34" charset="0"/>
            </a:endParaRPr>
          </a:p>
          <a:p>
            <a:pPr>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5" name="Rectangle 4"/>
          <p:cNvSpPr/>
          <p:nvPr/>
        </p:nvSpPr>
        <p:spPr>
          <a:xfrm>
            <a:off x="4061682" y="2866020"/>
            <a:ext cx="2624436" cy="369332"/>
          </a:xfrm>
          <a:prstGeom prst="rect">
            <a:avLst/>
          </a:prstGeom>
        </p:spPr>
        <p:txBody>
          <a:bodyPr wrap="square">
            <a:spAutoFit/>
          </a:bodyPr>
          <a:lstStyle/>
          <a:p>
            <a:pPr algn="ctr"/>
            <a:r>
              <a:rPr lang="fr-FR" b="1" dirty="0" smtClean="0">
                <a:ln w="0"/>
                <a:latin typeface="AR JULIAN" panose="02000000000000000000" pitchFamily="2" charset="0"/>
              </a:rPr>
              <a:t>Fontaine de nettoyage</a:t>
            </a:r>
            <a:endParaRPr lang="fr-FR" b="1" dirty="0">
              <a:ln w="0"/>
              <a:latin typeface="AR JULIAN" panose="02000000000000000000" pitchFamily="2" charset="0"/>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8474" y="2132963"/>
            <a:ext cx="1401256" cy="2204123"/>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7" name="Rectangle 6"/>
          <p:cNvSpPr/>
          <p:nvPr/>
        </p:nvSpPr>
        <p:spPr>
          <a:xfrm>
            <a:off x="171706" y="11017"/>
            <a:ext cx="2640018" cy="923330"/>
          </a:xfrm>
          <a:prstGeom prst="rect">
            <a:avLst/>
          </a:prstGeom>
          <a:noFill/>
        </p:spPr>
        <p:txBody>
          <a:bodyPr wrap="none" lIns="91440" tIns="45720" rIns="91440" bIns="45720">
            <a:spAutoFit/>
          </a:bodyPr>
          <a:lstStyle/>
          <a:p>
            <a:pPr algn="ctr"/>
            <a:r>
              <a:rPr lang="fr-FR" sz="5400" b="1" cap="none" spc="0" dirty="0" smtClean="0">
                <a:ln w="0"/>
                <a:solidFill>
                  <a:schemeClr val="tx1"/>
                </a:solidFill>
              </a:rPr>
              <a:t>Matériel</a:t>
            </a:r>
            <a:endParaRPr lang="fr-FR" sz="5400" b="1" cap="none" spc="0" dirty="0">
              <a:ln w="0"/>
              <a:solidFill>
                <a:schemeClr val="tx1"/>
              </a:solidFill>
            </a:endParaRPr>
          </a:p>
        </p:txBody>
      </p:sp>
      <p:sp>
        <p:nvSpPr>
          <p:cNvPr id="10" name="Chevron 9">
            <a:hlinkClick r:id="" action="ppaction://hlinkshowjump?jump=previousslide" highlightClick="1"/>
          </p:cNvPr>
          <p:cNvSpPr/>
          <p:nvPr/>
        </p:nvSpPr>
        <p:spPr>
          <a:xfrm flipH="1">
            <a:off x="10247876" y="5809983"/>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Rectangle 10"/>
          <p:cNvSpPr/>
          <p:nvPr/>
        </p:nvSpPr>
        <p:spPr>
          <a:xfrm>
            <a:off x="9741366" y="6444573"/>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12" name="Flèche courbée vers le bas 11">
            <a:hlinkClick r:id="rId3" action="ppaction://hlinksldjump" highlightClick="1"/>
          </p:cNvPr>
          <p:cNvSpPr/>
          <p:nvPr/>
        </p:nvSpPr>
        <p:spPr>
          <a:xfrm rot="5400000">
            <a:off x="358596" y="5982202"/>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122838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p:bldP spid="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48870" y="4246841"/>
            <a:ext cx="3275682" cy="1092607"/>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Raccord de haute qualité : pour tuyaux, pistolets, machines pneumatiques</a:t>
            </a:r>
            <a:r>
              <a:rPr lang="fr-FR" sz="1500" kern="1400" dirty="0" smtClean="0">
                <a:solidFill>
                  <a:srgbClr val="000000"/>
                </a:solidFill>
                <a:latin typeface="Calibri" panose="020F0502020204030204" pitchFamily="34" charset="0"/>
              </a:rPr>
              <a:t>... Disponible à la demande</a:t>
            </a:r>
            <a:endParaRPr lang="fr-FR" sz="1500" kern="1400" dirty="0">
              <a:solidFill>
                <a:srgbClr val="000000"/>
              </a:solidFill>
              <a:latin typeface="Calibri" panose="020F0502020204030204" pitchFamily="34" charset="0"/>
            </a:endParaRPr>
          </a:p>
          <a:p>
            <a:pPr>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5" name="Rectangle 4"/>
          <p:cNvSpPr/>
          <p:nvPr/>
        </p:nvSpPr>
        <p:spPr>
          <a:xfrm>
            <a:off x="1788210" y="1834566"/>
            <a:ext cx="3403856" cy="1485022"/>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Tuyaux avec renfort polyester, antistatiques, sans silicone, très flexibles et légers,   conçus pour la cabine de peinture</a:t>
            </a:r>
            <a:r>
              <a:rPr lang="fr-FR" sz="1500" kern="1400" dirty="0" smtClean="0">
                <a:solidFill>
                  <a:srgbClr val="000000"/>
                </a:solidFill>
                <a:latin typeface="Calibri" panose="020F0502020204030204" pitchFamily="34" charset="0"/>
              </a:rPr>
              <a:t>. Disponible en dimension 8x12mm (100m) et 10x15mm(60m)</a:t>
            </a:r>
            <a:endParaRPr lang="fr-FR" sz="1500" kern="1400" dirty="0">
              <a:solidFill>
                <a:srgbClr val="000000"/>
              </a:solidFill>
              <a:latin typeface="Calibri" panose="020F0502020204030204" pitchFamily="34" charset="0"/>
            </a:endParaRPr>
          </a:p>
          <a:p>
            <a:pPr>
              <a:spcAft>
                <a:spcPts val="600"/>
              </a:spcAft>
            </a:pPr>
            <a:r>
              <a:rPr lang="fr-FR" sz="1050" kern="1400" dirty="0">
                <a:solidFill>
                  <a:srgbClr val="000000"/>
                </a:solidFill>
                <a:latin typeface="Calibri" panose="020F0502020204030204" pitchFamily="34" charset="0"/>
              </a:rPr>
              <a:t> </a:t>
            </a:r>
            <a:endParaRPr lang="fr-FR" sz="1050" kern="1400" dirty="0">
              <a:ln>
                <a:noFill/>
              </a:ln>
              <a:solidFill>
                <a:srgbClr val="000000"/>
              </a:solidFill>
              <a:effectLst/>
              <a:latin typeface="Calibri" panose="020F0502020204030204" pitchFamily="34" charset="0"/>
            </a:endParaRPr>
          </a:p>
        </p:txBody>
      </p:sp>
      <p:sp>
        <p:nvSpPr>
          <p:cNvPr id="6" name="Rectangle 5"/>
          <p:cNvSpPr/>
          <p:nvPr/>
        </p:nvSpPr>
        <p:spPr>
          <a:xfrm>
            <a:off x="171706" y="11017"/>
            <a:ext cx="2640018" cy="923330"/>
          </a:xfrm>
          <a:prstGeom prst="rect">
            <a:avLst/>
          </a:prstGeom>
          <a:noFill/>
        </p:spPr>
        <p:txBody>
          <a:bodyPr wrap="none" lIns="91440" tIns="45720" rIns="91440" bIns="45720">
            <a:spAutoFit/>
          </a:bodyPr>
          <a:lstStyle/>
          <a:p>
            <a:pPr algn="ctr"/>
            <a:r>
              <a:rPr lang="fr-FR" sz="5400" b="1" cap="none" spc="0" dirty="0" smtClean="0">
                <a:ln w="0"/>
                <a:solidFill>
                  <a:schemeClr val="tx1"/>
                </a:solidFill>
              </a:rPr>
              <a:t>Matériel</a:t>
            </a:r>
            <a:endParaRPr lang="fr-FR" sz="5400" b="1" cap="none" spc="0" dirty="0">
              <a:ln w="0"/>
              <a:solidFill>
                <a:schemeClr val="tx1"/>
              </a:solidFill>
            </a:endParaRPr>
          </a:p>
        </p:txBody>
      </p:sp>
      <p:sp>
        <p:nvSpPr>
          <p:cNvPr id="7" name="Rectangle 6"/>
          <p:cNvSpPr/>
          <p:nvPr/>
        </p:nvSpPr>
        <p:spPr>
          <a:xfrm>
            <a:off x="1788210" y="1455486"/>
            <a:ext cx="973343" cy="369332"/>
          </a:xfrm>
          <a:prstGeom prst="rect">
            <a:avLst/>
          </a:prstGeom>
        </p:spPr>
        <p:txBody>
          <a:bodyPr wrap="none">
            <a:spAutoFit/>
          </a:bodyPr>
          <a:lstStyle/>
          <a:p>
            <a:pPr algn="ctr"/>
            <a:r>
              <a:rPr lang="fr-FR" b="1" dirty="0" smtClean="0">
                <a:ln w="0"/>
                <a:latin typeface="AR JULIAN" panose="02000000000000000000" pitchFamily="2" charset="0"/>
              </a:rPr>
              <a:t>Tuyaux</a:t>
            </a:r>
            <a:endParaRPr lang="fr-FR" b="1" dirty="0">
              <a:ln w="0"/>
              <a:latin typeface="AR JULIAN" panose="02000000000000000000" pitchFamily="2" charset="0"/>
            </a:endParaRPr>
          </a:p>
        </p:txBody>
      </p:sp>
      <p:sp>
        <p:nvSpPr>
          <p:cNvPr id="8" name="Rectangle 7"/>
          <p:cNvSpPr/>
          <p:nvPr/>
        </p:nvSpPr>
        <p:spPr>
          <a:xfrm>
            <a:off x="1827029" y="3965123"/>
            <a:ext cx="1055097" cy="369332"/>
          </a:xfrm>
          <a:prstGeom prst="rect">
            <a:avLst/>
          </a:prstGeom>
        </p:spPr>
        <p:txBody>
          <a:bodyPr wrap="square">
            <a:spAutoFit/>
          </a:bodyPr>
          <a:lstStyle/>
          <a:p>
            <a:pPr algn="ctr"/>
            <a:r>
              <a:rPr lang="fr-FR" b="1" dirty="0">
                <a:ln w="0"/>
                <a:latin typeface="AR JULIAN" panose="02000000000000000000" pitchFamily="2" charset="0"/>
              </a:rPr>
              <a:t>Raccord</a:t>
            </a:r>
          </a:p>
        </p:txBody>
      </p:sp>
      <p:pic>
        <p:nvPicPr>
          <p:cNvPr id="9" name="Picture 2" descr="photo iphone gaetan 30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955" y="1128662"/>
            <a:ext cx="1368255" cy="1022981"/>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955" y="3823725"/>
            <a:ext cx="1368255" cy="792163"/>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0237" y="1128662"/>
            <a:ext cx="1076611" cy="1311221"/>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2" name="Rectangle 11"/>
          <p:cNvSpPr/>
          <p:nvPr/>
        </p:nvSpPr>
        <p:spPr>
          <a:xfrm>
            <a:off x="6866848" y="1550492"/>
            <a:ext cx="1234633" cy="369332"/>
          </a:xfrm>
          <a:prstGeom prst="rect">
            <a:avLst/>
          </a:prstGeom>
        </p:spPr>
        <p:txBody>
          <a:bodyPr wrap="none">
            <a:spAutoFit/>
          </a:bodyPr>
          <a:lstStyle/>
          <a:p>
            <a:pPr algn="ctr"/>
            <a:r>
              <a:rPr lang="fr-FR" b="1" dirty="0" smtClean="0">
                <a:ln w="0"/>
                <a:latin typeface="AR JULIAN" panose="02000000000000000000" pitchFamily="2" charset="0"/>
              </a:rPr>
              <a:t>Servantes</a:t>
            </a:r>
            <a:endParaRPr lang="fr-FR" b="1" dirty="0">
              <a:ln w="0"/>
              <a:latin typeface="AR JULIAN" panose="02000000000000000000" pitchFamily="2" charset="0"/>
            </a:endParaRPr>
          </a:p>
        </p:txBody>
      </p:sp>
      <p:sp>
        <p:nvSpPr>
          <p:cNvPr id="13" name="Rectangle 12"/>
          <p:cNvSpPr/>
          <p:nvPr/>
        </p:nvSpPr>
        <p:spPr>
          <a:xfrm>
            <a:off x="6866848" y="1906355"/>
            <a:ext cx="5135923" cy="1554272"/>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SLS diffusion propose plusieurs servantes d’atelier pour répondre à vos besoins notamment des servantes d’outils à main de haute qualité destinés aux besoins professionnels pour les opérations de montage et démontage. </a:t>
            </a:r>
            <a:r>
              <a:rPr lang="fr-FR" sz="1500" kern="1400" dirty="0" smtClean="0">
                <a:solidFill>
                  <a:srgbClr val="000000"/>
                </a:solidFill>
                <a:latin typeface="Calibri" panose="020F0502020204030204" pitchFamily="34" charset="0"/>
              </a:rPr>
              <a:t>Disponible à la demande.</a:t>
            </a:r>
            <a:endParaRPr lang="fr-FR" sz="1500" kern="1400" dirty="0">
              <a:solidFill>
                <a:srgbClr val="000000"/>
              </a:solidFill>
              <a:latin typeface="Calibri" panose="020F0502020204030204" pitchFamily="34" charset="0"/>
            </a:endParaRPr>
          </a:p>
          <a:p>
            <a:pPr>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14" name="Chevron 13">
            <a:hlinkClick r:id="" action="ppaction://hlinkshowjump?jump=nextslide"/>
          </p:cNvPr>
          <p:cNvSpPr/>
          <p:nvPr/>
        </p:nvSpPr>
        <p:spPr>
          <a:xfrm>
            <a:off x="11627756" y="5750977"/>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Rectangle 14"/>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16" name="Rectangle à coins arrondis 15">
            <a:hlinkClick r:id="rId5"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17" name="Flèche courbée vers le bas 16">
            <a:hlinkClick r:id="rId6" action="ppaction://hlinksldjump" highlightClick="1"/>
          </p:cNvPr>
          <p:cNvSpPr/>
          <p:nvPr/>
        </p:nvSpPr>
        <p:spPr>
          <a:xfrm rot="5400000">
            <a:off x="358596" y="5982202"/>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4071463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4" grpId="0"/>
      <p:bldP spid="4" grpId="1"/>
      <p:bldP spid="5" grpId="0"/>
      <p:bldP spid="5" grpId="1"/>
      <p:bldP spid="13" grpId="0"/>
      <p:bldP spid="13"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2011" y="90474"/>
            <a:ext cx="2640018" cy="923330"/>
          </a:xfrm>
          <a:prstGeom prst="rect">
            <a:avLst/>
          </a:prstGeom>
          <a:noFill/>
        </p:spPr>
        <p:txBody>
          <a:bodyPr wrap="none" lIns="91440" tIns="45720" rIns="91440" bIns="45720">
            <a:spAutoFit/>
          </a:bodyPr>
          <a:lstStyle/>
          <a:p>
            <a:pPr algn="ctr"/>
            <a:r>
              <a:rPr lang="fr-FR" sz="5400" b="1" cap="none" spc="0" dirty="0" smtClean="0">
                <a:ln w="0"/>
                <a:solidFill>
                  <a:schemeClr val="tx1"/>
                </a:solidFill>
              </a:rPr>
              <a:t>Matériel</a:t>
            </a:r>
            <a:endParaRPr lang="fr-FR" sz="5400" b="1" cap="none" spc="0" dirty="0">
              <a:ln w="0"/>
              <a:solidFill>
                <a:schemeClr val="tx1"/>
              </a:solidFill>
            </a:endParaRPr>
          </a:p>
        </p:txBody>
      </p:sp>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613" y="1595749"/>
            <a:ext cx="1094816" cy="1942108"/>
          </a:xfrm>
          <a:prstGeom prst="rect">
            <a:avLst/>
          </a:prstGeom>
          <a:ln w="3175">
            <a:solidFill>
              <a:schemeClr val="tx1"/>
            </a:solidFill>
          </a:ln>
        </p:spPr>
      </p:pic>
      <p:pic>
        <p:nvPicPr>
          <p:cNvPr id="13" name="Image 12"/>
          <p:cNvPicPr>
            <a:picLocks noChangeAspect="1"/>
          </p:cNvPicPr>
          <p:nvPr/>
        </p:nvPicPr>
        <p:blipFill rotWithShape="1">
          <a:blip r:embed="rId4" cstate="print">
            <a:extLst>
              <a:ext uri="{28A0092B-C50C-407E-A947-70E740481C1C}">
                <a14:useLocalDpi xmlns:a14="http://schemas.microsoft.com/office/drawing/2010/main" val="0"/>
              </a:ext>
            </a:extLst>
          </a:blip>
          <a:srcRect l="18631" r="30195"/>
          <a:stretch/>
        </p:blipFill>
        <p:spPr>
          <a:xfrm rot="5400000">
            <a:off x="709808" y="4193502"/>
            <a:ext cx="1404425" cy="1547099"/>
          </a:xfrm>
          <a:prstGeom prst="rect">
            <a:avLst/>
          </a:prstGeom>
          <a:ln w="3175">
            <a:solidFill>
              <a:schemeClr val="tx1"/>
            </a:solidFill>
          </a:ln>
        </p:spPr>
      </p:pic>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2785" y="4444613"/>
            <a:ext cx="2508686" cy="1414210"/>
          </a:xfrm>
          <a:prstGeom prst="rect">
            <a:avLst/>
          </a:prstGeom>
          <a:ln w="3175">
            <a:solidFill>
              <a:schemeClr val="tx1"/>
            </a:solidFill>
          </a:ln>
        </p:spPr>
      </p:pic>
      <p:pic>
        <p:nvPicPr>
          <p:cNvPr id="15" name="Imag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5872785" y="1607438"/>
            <a:ext cx="2508686" cy="1414210"/>
          </a:xfrm>
          <a:prstGeom prst="rect">
            <a:avLst/>
          </a:prstGeom>
          <a:ln w="3175">
            <a:solidFill>
              <a:schemeClr val="tx1"/>
            </a:solidFill>
          </a:ln>
        </p:spPr>
      </p:pic>
      <p:sp>
        <p:nvSpPr>
          <p:cNvPr id="18" name="Chevron 17">
            <a:hlinkClick r:id="" action="ppaction://hlinkshowjump?jump=previousslide" highlightClick="1"/>
          </p:cNvPr>
          <p:cNvSpPr/>
          <p:nvPr/>
        </p:nvSpPr>
        <p:spPr>
          <a:xfrm flipH="1">
            <a:off x="10247876" y="5809983"/>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 name="Rectangle 18"/>
          <p:cNvSpPr/>
          <p:nvPr/>
        </p:nvSpPr>
        <p:spPr>
          <a:xfrm>
            <a:off x="9741366" y="6444573"/>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2" name="Rectangle 21"/>
          <p:cNvSpPr/>
          <p:nvPr/>
        </p:nvSpPr>
        <p:spPr>
          <a:xfrm>
            <a:off x="2185570" y="2118188"/>
            <a:ext cx="2723823" cy="369332"/>
          </a:xfrm>
          <a:prstGeom prst="rect">
            <a:avLst/>
          </a:prstGeom>
        </p:spPr>
        <p:txBody>
          <a:bodyPr wrap="none">
            <a:spAutoFit/>
          </a:bodyPr>
          <a:lstStyle/>
          <a:p>
            <a:pPr algn="ctr"/>
            <a:r>
              <a:rPr lang="fr-FR" b="1" dirty="0" smtClean="0">
                <a:ln w="0"/>
                <a:latin typeface="AR JULIAN" panose="02000000000000000000" pitchFamily="2" charset="0"/>
              </a:rPr>
              <a:t>Servante BD Kraft </a:t>
            </a:r>
            <a:r>
              <a:rPr lang="fr-FR" b="1" dirty="0" err="1" smtClean="0">
                <a:ln w="0"/>
                <a:latin typeface="AR JULIAN" panose="02000000000000000000" pitchFamily="2" charset="0"/>
              </a:rPr>
              <a:t>tools</a:t>
            </a:r>
            <a:endParaRPr lang="fr-FR" b="1" dirty="0">
              <a:ln w="0"/>
              <a:latin typeface="AR JULIAN" panose="02000000000000000000" pitchFamily="2" charset="0"/>
            </a:endParaRPr>
          </a:p>
        </p:txBody>
      </p:sp>
      <p:sp>
        <p:nvSpPr>
          <p:cNvPr id="23" name="Rectangle 22"/>
          <p:cNvSpPr/>
          <p:nvPr/>
        </p:nvSpPr>
        <p:spPr>
          <a:xfrm>
            <a:off x="2185570" y="4782386"/>
            <a:ext cx="3174267" cy="369332"/>
          </a:xfrm>
          <a:prstGeom prst="rect">
            <a:avLst/>
          </a:prstGeom>
        </p:spPr>
        <p:txBody>
          <a:bodyPr wrap="none">
            <a:spAutoFit/>
          </a:bodyPr>
          <a:lstStyle/>
          <a:p>
            <a:pPr algn="ctr"/>
            <a:r>
              <a:rPr lang="fr-FR" b="1" dirty="0" smtClean="0">
                <a:ln w="0"/>
                <a:latin typeface="AR JULIAN" panose="02000000000000000000" pitchFamily="2" charset="0"/>
              </a:rPr>
              <a:t>Malette à outil de 15 pièces</a:t>
            </a:r>
            <a:endParaRPr lang="fr-FR" b="1" dirty="0">
              <a:ln w="0"/>
              <a:latin typeface="AR JULIAN" panose="02000000000000000000" pitchFamily="2" charset="0"/>
            </a:endParaRPr>
          </a:p>
        </p:txBody>
      </p:sp>
      <p:sp>
        <p:nvSpPr>
          <p:cNvPr id="24" name="Rectangle 23"/>
          <p:cNvSpPr/>
          <p:nvPr/>
        </p:nvSpPr>
        <p:spPr>
          <a:xfrm>
            <a:off x="8381471" y="4782386"/>
            <a:ext cx="2558714" cy="369332"/>
          </a:xfrm>
          <a:prstGeom prst="rect">
            <a:avLst/>
          </a:prstGeom>
        </p:spPr>
        <p:txBody>
          <a:bodyPr wrap="none">
            <a:spAutoFit/>
          </a:bodyPr>
          <a:lstStyle/>
          <a:p>
            <a:pPr algn="ctr"/>
            <a:r>
              <a:rPr lang="fr-FR" b="1" dirty="0" smtClean="0">
                <a:ln w="0"/>
                <a:latin typeface="AR JULIAN" panose="02000000000000000000" pitchFamily="2" charset="0"/>
              </a:rPr>
              <a:t>Norton mini lustreuse</a:t>
            </a:r>
            <a:endParaRPr lang="fr-FR" b="1" dirty="0">
              <a:ln w="0"/>
              <a:latin typeface="AR JULIAN" panose="02000000000000000000" pitchFamily="2" charset="0"/>
            </a:endParaRPr>
          </a:p>
        </p:txBody>
      </p:sp>
      <p:sp>
        <p:nvSpPr>
          <p:cNvPr id="25" name="Rectangle 24"/>
          <p:cNvSpPr/>
          <p:nvPr/>
        </p:nvSpPr>
        <p:spPr>
          <a:xfrm>
            <a:off x="8283862" y="2118188"/>
            <a:ext cx="2526654" cy="369332"/>
          </a:xfrm>
          <a:prstGeom prst="rect">
            <a:avLst/>
          </a:prstGeom>
        </p:spPr>
        <p:txBody>
          <a:bodyPr wrap="none">
            <a:spAutoFit/>
          </a:bodyPr>
          <a:lstStyle/>
          <a:p>
            <a:pPr algn="ctr"/>
            <a:r>
              <a:rPr lang="fr-FR" b="1" dirty="0" smtClean="0">
                <a:ln w="0"/>
                <a:latin typeface="AR JULIAN" panose="02000000000000000000" pitchFamily="2" charset="0"/>
              </a:rPr>
              <a:t>Polisseuse électrique</a:t>
            </a:r>
            <a:endParaRPr lang="fr-FR" b="1" dirty="0">
              <a:ln w="0"/>
              <a:latin typeface="AR JULIAN" panose="02000000000000000000" pitchFamily="2" charset="0"/>
            </a:endParaRPr>
          </a:p>
        </p:txBody>
      </p:sp>
      <p:sp>
        <p:nvSpPr>
          <p:cNvPr id="3" name="ZoneTexte 2"/>
          <p:cNvSpPr txBox="1"/>
          <p:nvPr/>
        </p:nvSpPr>
        <p:spPr>
          <a:xfrm>
            <a:off x="8381471" y="5029207"/>
            <a:ext cx="3674404" cy="784830"/>
          </a:xfrm>
          <a:prstGeom prst="rect">
            <a:avLst/>
          </a:prstGeom>
          <a:noFill/>
        </p:spPr>
        <p:txBody>
          <a:bodyPr wrap="square" rtlCol="0">
            <a:spAutoFit/>
          </a:bodyPr>
          <a:lstStyle/>
          <a:p>
            <a:r>
              <a:rPr lang="fr-FR" sz="1500" dirty="0" smtClean="0"/>
              <a:t>Petite, maniable, idéal pour les retouches. La mini polisseuse Norton vous permettra de travailler dans les meilleurs conditions. </a:t>
            </a:r>
            <a:endParaRPr lang="fr-FR" sz="1500" dirty="0"/>
          </a:p>
        </p:txBody>
      </p:sp>
      <p:sp>
        <p:nvSpPr>
          <p:cNvPr id="4" name="ZoneTexte 3"/>
          <p:cNvSpPr txBox="1"/>
          <p:nvPr/>
        </p:nvSpPr>
        <p:spPr>
          <a:xfrm>
            <a:off x="8381471" y="2362008"/>
            <a:ext cx="3790242" cy="2169825"/>
          </a:xfrm>
          <a:prstGeom prst="rect">
            <a:avLst/>
          </a:prstGeom>
          <a:noFill/>
        </p:spPr>
        <p:txBody>
          <a:bodyPr wrap="square" rtlCol="0">
            <a:spAutoFit/>
          </a:bodyPr>
          <a:lstStyle/>
          <a:p>
            <a:r>
              <a:rPr lang="fr-FR" sz="1500" dirty="0" smtClean="0"/>
              <a:t>Cette </a:t>
            </a:r>
            <a:r>
              <a:rPr lang="fr-FR" sz="1500" dirty="0" err="1" smtClean="0"/>
              <a:t>polisseurse</a:t>
            </a:r>
            <a:r>
              <a:rPr lang="fr-FR" sz="1500" dirty="0" smtClean="0"/>
              <a:t> électrique de 4CR est munie d’un variateur de vitesse(de 1000 à 3300 </a:t>
            </a:r>
            <a:r>
              <a:rPr lang="fr-FR" sz="1500" dirty="0" err="1" smtClean="0"/>
              <a:t>rpm</a:t>
            </a:r>
            <a:r>
              <a:rPr lang="fr-FR" sz="1500" dirty="0" smtClean="0"/>
              <a:t>-tours par minute). Dotée d’une puissance de 1200 watts, cette machine présente une répartition </a:t>
            </a:r>
            <a:r>
              <a:rPr lang="fr-FR" sz="1500" dirty="0" err="1" smtClean="0"/>
              <a:t>équilirée</a:t>
            </a:r>
            <a:r>
              <a:rPr lang="fr-FR" sz="1500" dirty="0" smtClean="0"/>
              <a:t> de son poids pour un travail de finition optimale. Elle est maniable et très facile à gérer.  Livré avec un plateau velcro de 150mm de diamètre, un disque laine et une poignée.</a:t>
            </a:r>
            <a:endParaRPr lang="fr-FR" sz="1500" dirty="0"/>
          </a:p>
        </p:txBody>
      </p:sp>
      <p:sp>
        <p:nvSpPr>
          <p:cNvPr id="5" name="ZoneTexte 4"/>
          <p:cNvSpPr txBox="1"/>
          <p:nvPr/>
        </p:nvSpPr>
        <p:spPr>
          <a:xfrm>
            <a:off x="2185570" y="5097040"/>
            <a:ext cx="3687215" cy="553998"/>
          </a:xfrm>
          <a:prstGeom prst="rect">
            <a:avLst/>
          </a:prstGeom>
          <a:noFill/>
        </p:spPr>
        <p:txBody>
          <a:bodyPr wrap="square" rtlCol="0">
            <a:spAutoFit/>
          </a:bodyPr>
          <a:lstStyle/>
          <a:p>
            <a:r>
              <a:rPr lang="fr-FR" sz="1500" dirty="0" smtClean="0"/>
              <a:t>Malette Swift Kraft contenant un lot de 15 clés plates cliquets de 6mm à 32mm</a:t>
            </a:r>
            <a:endParaRPr lang="fr-FR" sz="1500" dirty="0"/>
          </a:p>
        </p:txBody>
      </p:sp>
      <p:sp>
        <p:nvSpPr>
          <p:cNvPr id="6" name="ZoneTexte 5"/>
          <p:cNvSpPr txBox="1"/>
          <p:nvPr/>
        </p:nvSpPr>
        <p:spPr>
          <a:xfrm>
            <a:off x="2185570" y="2381819"/>
            <a:ext cx="3687215" cy="1246495"/>
          </a:xfrm>
          <a:prstGeom prst="rect">
            <a:avLst/>
          </a:prstGeom>
          <a:noFill/>
        </p:spPr>
        <p:txBody>
          <a:bodyPr wrap="square" rtlCol="0">
            <a:spAutoFit/>
          </a:bodyPr>
          <a:lstStyle/>
          <a:p>
            <a:r>
              <a:rPr lang="fr-FR" sz="1500" dirty="0" smtClean="0"/>
              <a:t>Avec 420 outils (3 coffrets cliquets, clefs plates, clefs a oeils, 3 coffrets tournevis plats-</a:t>
            </a:r>
            <a:r>
              <a:rPr lang="fr-FR" sz="1500" dirty="0" err="1" smtClean="0"/>
              <a:t>crusiformes</a:t>
            </a:r>
            <a:r>
              <a:rPr lang="fr-FR" sz="1500" dirty="0" smtClean="0"/>
              <a:t> à frapper, clef BTR, torx, coffret de pinces, marteau, maillet, scie à métaux, équerre, matériel électrique…)</a:t>
            </a:r>
            <a:endParaRPr lang="fr-FR" sz="1500" dirty="0"/>
          </a:p>
        </p:txBody>
      </p:sp>
      <p:sp>
        <p:nvSpPr>
          <p:cNvPr id="26" name="Rectangle à coins arrondis 25">
            <a:hlinkClick r:id="rId7"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28" name="Flèche courbée vers le bas 27">
            <a:hlinkClick r:id="rId8" action="ppaction://hlinksldjump" highlightClick="1"/>
          </p:cNvPr>
          <p:cNvSpPr/>
          <p:nvPr/>
        </p:nvSpPr>
        <p:spPr>
          <a:xfrm rot="5400000">
            <a:off x="358596" y="5982202"/>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8177589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 restart="whenNotActive" fill="hold" evtFilter="cancelBubble" nodeType="interactiveSeq">
                <p:stCondLst>
                  <p:cond evt="onClick" delay="0">
                    <p:tgtEl>
                      <p:spTgt spid="23"/>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4" restart="whenNotActive" fill="hold" evtFilter="cancelBubble" nodeType="interactiveSeq">
                <p:stCondLst>
                  <p:cond evt="onClick" delay="0">
                    <p:tgtEl>
                      <p:spTgt spid="25"/>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3" grpId="0"/>
      <p:bldP spid="3" grpId="1"/>
      <p:bldP spid="4" grpId="0"/>
      <p:bldP spid="4" grpId="1"/>
      <p:bldP spid="5" grpId="0"/>
      <p:bldP spid="5" grpId="1"/>
      <p:bldP spid="6" grpId="0"/>
      <p:bldP spid="6"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034632" y="3082311"/>
            <a:ext cx="2209259" cy="369332"/>
          </a:xfrm>
          <a:prstGeom prst="rect">
            <a:avLst/>
          </a:prstGeom>
        </p:spPr>
        <p:txBody>
          <a:bodyPr wrap="none">
            <a:spAutoFit/>
          </a:bodyPr>
          <a:lstStyle/>
          <a:p>
            <a:pPr algn="ctr"/>
            <a:r>
              <a:rPr lang="fr-FR" b="1" dirty="0" smtClean="0">
                <a:ln w="0"/>
                <a:latin typeface="AR JULIAN" panose="02000000000000000000" pitchFamily="2" charset="0"/>
              </a:rPr>
              <a:t>Supports éléments</a:t>
            </a:r>
            <a:endParaRPr lang="fr-FR" b="1" dirty="0">
              <a:ln w="0"/>
              <a:latin typeface="AR JULIAN" panose="02000000000000000000" pitchFamily="2" charset="0"/>
            </a:endParaRPr>
          </a:p>
        </p:txBody>
      </p:sp>
      <p:pic>
        <p:nvPicPr>
          <p:cNvPr id="1029" name="Picture 5" descr="tretaux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0819" y="2040294"/>
            <a:ext cx="2683813" cy="2550122"/>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2" name="Rectangle 11"/>
          <p:cNvSpPr/>
          <p:nvPr/>
        </p:nvSpPr>
        <p:spPr>
          <a:xfrm>
            <a:off x="4034632" y="3488987"/>
            <a:ext cx="5886165" cy="1323439"/>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La bonne organisation de l’atelier est une source de profit. SLS diffusion propose des équipements pour améliorer la productivité dans chaque opération: tréteaux, supports éléments, marchepieds, barre télescopique</a:t>
            </a:r>
            <a:r>
              <a:rPr lang="fr-FR" sz="1500" kern="1400" dirty="0" smtClean="0">
                <a:solidFill>
                  <a:srgbClr val="000000"/>
                </a:solidFill>
                <a:latin typeface="Calibri" panose="020F0502020204030204" pitchFamily="34" charset="0"/>
              </a:rPr>
              <a:t>...Disponible à la demande</a:t>
            </a:r>
            <a:endParaRPr lang="fr-FR" sz="1500" kern="1400" dirty="0">
              <a:solidFill>
                <a:srgbClr val="000000"/>
              </a:solidFill>
              <a:latin typeface="Calibri" panose="020F0502020204030204" pitchFamily="34" charset="0"/>
            </a:endParaRPr>
          </a:p>
          <a:p>
            <a:pPr>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22" name="Rectangle à coins arrondis 21">
            <a:hlinkClick r:id="rId3"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24" name="Flèche courbée vers le bas 23">
            <a:hlinkClick r:id="rId4" action="ppaction://hlinksldjump" highlightClick="1"/>
          </p:cNvPr>
          <p:cNvSpPr/>
          <p:nvPr/>
        </p:nvSpPr>
        <p:spPr>
          <a:xfrm rot="5400000">
            <a:off x="358596" y="5982202"/>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5" name="Rectangle 24"/>
          <p:cNvSpPr/>
          <p:nvPr/>
        </p:nvSpPr>
        <p:spPr>
          <a:xfrm>
            <a:off x="189248" y="56420"/>
            <a:ext cx="2640018" cy="923330"/>
          </a:xfrm>
          <a:prstGeom prst="rect">
            <a:avLst/>
          </a:prstGeom>
          <a:noFill/>
        </p:spPr>
        <p:txBody>
          <a:bodyPr wrap="none" lIns="91440" tIns="45720" rIns="91440" bIns="45720">
            <a:spAutoFit/>
          </a:bodyPr>
          <a:lstStyle/>
          <a:p>
            <a:pPr algn="ctr"/>
            <a:r>
              <a:rPr lang="fr-FR" sz="5400" b="1" cap="none" spc="0" dirty="0" smtClean="0">
                <a:ln w="0"/>
                <a:solidFill>
                  <a:schemeClr val="tx1"/>
                </a:solidFill>
              </a:rPr>
              <a:t>Matériel</a:t>
            </a:r>
            <a:endParaRPr lang="fr-FR" sz="5400" b="1" cap="none" spc="0" dirty="0">
              <a:ln w="0"/>
              <a:solidFill>
                <a:schemeClr val="tx1"/>
              </a:solidFill>
            </a:endParaRPr>
          </a:p>
        </p:txBody>
      </p:sp>
    </p:spTree>
    <p:extLst>
      <p:ext uri="{BB962C8B-B14F-4D97-AF65-F5344CB8AC3E}">
        <p14:creationId xmlns:p14="http://schemas.microsoft.com/office/powerpoint/2010/main" val="28912897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2" grpId="0"/>
      <p:bldP spid="12"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1706" y="11017"/>
            <a:ext cx="2640018" cy="923330"/>
          </a:xfrm>
          <a:prstGeom prst="rect">
            <a:avLst/>
          </a:prstGeom>
          <a:noFill/>
        </p:spPr>
        <p:txBody>
          <a:bodyPr wrap="none" lIns="91440" tIns="45720" rIns="91440" bIns="45720">
            <a:spAutoFit/>
          </a:bodyPr>
          <a:lstStyle/>
          <a:p>
            <a:pPr algn="ctr"/>
            <a:r>
              <a:rPr lang="fr-FR" sz="5400" b="1" cap="none" spc="0" dirty="0" smtClean="0">
                <a:ln w="0"/>
                <a:solidFill>
                  <a:schemeClr val="tx1"/>
                </a:solidFill>
              </a:rPr>
              <a:t>Matériel</a:t>
            </a:r>
            <a:endParaRPr lang="fr-FR" sz="5400" b="1" cap="none" spc="0" dirty="0">
              <a:ln w="0"/>
              <a:solidFill>
                <a:schemeClr val="tx1"/>
              </a:solidFill>
            </a:endParaRPr>
          </a:p>
        </p:txBody>
      </p:sp>
      <p:sp>
        <p:nvSpPr>
          <p:cNvPr id="23" name="Rectangle à coins arrondis 22">
            <a:hlinkClick r:id="rId2"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pic>
        <p:nvPicPr>
          <p:cNvPr id="2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768" y="1520231"/>
            <a:ext cx="1849582" cy="2844961"/>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26" name="Rectangle 25"/>
          <p:cNvSpPr/>
          <p:nvPr/>
        </p:nvSpPr>
        <p:spPr>
          <a:xfrm>
            <a:off x="3497003" y="2758046"/>
            <a:ext cx="2193229" cy="369332"/>
          </a:xfrm>
          <a:prstGeom prst="rect">
            <a:avLst/>
          </a:prstGeom>
        </p:spPr>
        <p:txBody>
          <a:bodyPr wrap="none">
            <a:spAutoFit/>
          </a:bodyPr>
          <a:lstStyle/>
          <a:p>
            <a:pPr algn="ctr"/>
            <a:r>
              <a:rPr lang="fr-FR" b="1" dirty="0" smtClean="0">
                <a:ln w="0"/>
                <a:latin typeface="AR JULIAN" panose="02000000000000000000" pitchFamily="2" charset="0"/>
              </a:rPr>
              <a:t>Centrale Aspirante</a:t>
            </a:r>
            <a:endParaRPr lang="fr-FR" b="1" dirty="0">
              <a:ln w="0"/>
              <a:latin typeface="AR JULIAN" panose="02000000000000000000" pitchFamily="2" charset="0"/>
            </a:endParaRPr>
          </a:p>
        </p:txBody>
      </p:sp>
      <p:sp>
        <p:nvSpPr>
          <p:cNvPr id="27" name="Rectangle 26"/>
          <p:cNvSpPr/>
          <p:nvPr/>
        </p:nvSpPr>
        <p:spPr>
          <a:xfrm>
            <a:off x="3442350" y="3037209"/>
            <a:ext cx="3930577" cy="1785104"/>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L’aspiration de poussières est une composante essentielle pour améliorer la qualité de productivité. SLS diffusion propose ainsi une large gamme de système correspondant à vos attentes: centrale aspirante, bras articulé, table d’aspiration</a:t>
            </a:r>
            <a:r>
              <a:rPr lang="fr-FR" sz="1500" kern="1400" dirty="0" smtClean="0">
                <a:solidFill>
                  <a:srgbClr val="000000"/>
                </a:solidFill>
                <a:latin typeface="Calibri" panose="020F0502020204030204" pitchFamily="34" charset="0"/>
              </a:rPr>
              <a:t>...Disponible à la demande</a:t>
            </a:r>
            <a:endParaRPr lang="fr-FR" sz="1500" kern="1400" dirty="0">
              <a:solidFill>
                <a:srgbClr val="000000"/>
              </a:solidFill>
              <a:latin typeface="Calibri" panose="020F0502020204030204" pitchFamily="34" charset="0"/>
            </a:endParaRPr>
          </a:p>
          <a:p>
            <a:pPr>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28" name="Flèche courbée vers le bas 27">
            <a:hlinkClick r:id="rId4" action="ppaction://hlinksldjump" highlightClick="1"/>
          </p:cNvPr>
          <p:cNvSpPr/>
          <p:nvPr/>
        </p:nvSpPr>
        <p:spPr>
          <a:xfrm rot="5400000">
            <a:off x="358596" y="5982202"/>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2565332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7" grpId="0"/>
      <p:bldP spid="27"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747872" y="1955497"/>
            <a:ext cx="5754413" cy="1444242"/>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Le domaine de la construction automobile ne cessant d’évoluer, la réparation des véhicules devient de plus en plus complexe et fait appel à l’utilisation de matériel spécifique pour le redressage et le soudage</a:t>
            </a:r>
            <a:r>
              <a:rPr lang="fr-FR" sz="1500" kern="1400" dirty="0" smtClean="0">
                <a:solidFill>
                  <a:srgbClr val="000000"/>
                </a:solidFill>
                <a:latin typeface="Calibri" panose="020F0502020204030204" pitchFamily="34" charset="0"/>
              </a:rPr>
              <a:t>.</a:t>
            </a:r>
          </a:p>
          <a:p>
            <a:pPr>
              <a:spcAft>
                <a:spcPts val="600"/>
              </a:spcAft>
            </a:pPr>
            <a:r>
              <a:rPr lang="fr-FR" sz="1500" kern="1400" dirty="0" smtClean="0">
                <a:solidFill>
                  <a:srgbClr val="000000"/>
                </a:solidFill>
                <a:latin typeface="Calibri" panose="020F0502020204030204" pitchFamily="34" charset="0"/>
              </a:rPr>
              <a:t>Disponible à la demande</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5" name="Rectangle 4"/>
          <p:cNvSpPr/>
          <p:nvPr/>
        </p:nvSpPr>
        <p:spPr>
          <a:xfrm>
            <a:off x="391138" y="-45485"/>
            <a:ext cx="2640018" cy="923330"/>
          </a:xfrm>
          <a:prstGeom prst="rect">
            <a:avLst/>
          </a:prstGeom>
          <a:noFill/>
        </p:spPr>
        <p:txBody>
          <a:bodyPr wrap="none" lIns="91440" tIns="45720" rIns="91440" bIns="45720">
            <a:spAutoFit/>
          </a:bodyPr>
          <a:lstStyle/>
          <a:p>
            <a:pPr algn="ctr"/>
            <a:r>
              <a:rPr lang="fr-FR" sz="5400" b="1" cap="none" spc="0" dirty="0" smtClean="0">
                <a:ln w="0"/>
                <a:solidFill>
                  <a:schemeClr val="tx1"/>
                </a:solidFill>
              </a:rPr>
              <a:t>Matériel</a:t>
            </a:r>
            <a:endParaRPr lang="fr-FR" sz="5400" b="1" cap="none" spc="0" dirty="0">
              <a:ln w="0"/>
              <a:solidFill>
                <a:schemeClr val="tx1"/>
              </a:solidFill>
            </a:endParaRPr>
          </a:p>
        </p:txBody>
      </p:sp>
      <p:sp>
        <p:nvSpPr>
          <p:cNvPr id="19" name="Rectangle 18"/>
          <p:cNvSpPr/>
          <p:nvPr/>
        </p:nvSpPr>
        <p:spPr>
          <a:xfrm>
            <a:off x="8554950" y="1686267"/>
            <a:ext cx="970137" cy="369332"/>
          </a:xfrm>
          <a:prstGeom prst="rect">
            <a:avLst/>
          </a:prstGeom>
        </p:spPr>
        <p:txBody>
          <a:bodyPr wrap="none">
            <a:spAutoFit/>
          </a:bodyPr>
          <a:lstStyle/>
          <a:p>
            <a:pPr algn="ctr"/>
            <a:r>
              <a:rPr lang="fr-FR" b="1" dirty="0" smtClean="0">
                <a:ln w="0"/>
                <a:latin typeface="AR JULIAN" panose="02000000000000000000" pitchFamily="2" charset="0"/>
              </a:rPr>
              <a:t>Presses</a:t>
            </a:r>
            <a:endParaRPr lang="fr-FR" b="1" dirty="0">
              <a:ln w="0"/>
              <a:latin typeface="AR JULIAN" panose="02000000000000000000" pitchFamily="2" charset="0"/>
            </a:endParaRPr>
          </a:p>
        </p:txBody>
      </p:sp>
      <p:sp>
        <p:nvSpPr>
          <p:cNvPr id="20" name="Rectangle 19"/>
          <p:cNvSpPr/>
          <p:nvPr/>
        </p:nvSpPr>
        <p:spPr>
          <a:xfrm>
            <a:off x="1742728" y="1686267"/>
            <a:ext cx="3674404" cy="369332"/>
          </a:xfrm>
          <a:prstGeom prst="rect">
            <a:avLst/>
          </a:prstGeom>
        </p:spPr>
        <p:txBody>
          <a:bodyPr wrap="none">
            <a:spAutoFit/>
          </a:bodyPr>
          <a:lstStyle/>
          <a:p>
            <a:pPr algn="ctr"/>
            <a:r>
              <a:rPr lang="fr-FR" b="1" dirty="0" smtClean="0">
                <a:ln w="0"/>
                <a:latin typeface="AR JULIAN" panose="02000000000000000000" pitchFamily="2" charset="0"/>
              </a:rPr>
              <a:t>Matériel de redressage/soudage</a:t>
            </a:r>
            <a:endParaRPr lang="fr-FR" b="1" dirty="0">
              <a:ln w="0"/>
              <a:latin typeface="AR JULIAN" panose="02000000000000000000" pitchFamily="2" charset="0"/>
            </a:endParaRPr>
          </a:p>
        </p:txBody>
      </p:sp>
      <p:pic>
        <p:nvPicPr>
          <p:cNvPr id="2052" name="Picture 4" descr="2012-11-20 21"/>
          <p:cNvPicPr>
            <a:picLocks noChangeAspect="1" noChangeArrowheads="1"/>
          </p:cNvPicPr>
          <p:nvPr/>
        </p:nvPicPr>
        <p:blipFill>
          <a:blip r:embed="rId2" cstate="print">
            <a:extLst>
              <a:ext uri="{28A0092B-C50C-407E-A947-70E740481C1C}">
                <a14:useLocalDpi xmlns:a14="http://schemas.microsoft.com/office/drawing/2010/main" val="0"/>
              </a:ext>
            </a:extLst>
          </a:blip>
          <a:srcRect l="19899" t="16884" r="12663" b="28256"/>
          <a:stretch>
            <a:fillRect/>
          </a:stretch>
        </p:blipFill>
        <p:spPr bwMode="auto">
          <a:xfrm rot="5400000">
            <a:off x="7333351" y="1399138"/>
            <a:ext cx="1396355" cy="1058486"/>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138" y="1230202"/>
            <a:ext cx="1058485" cy="1396356"/>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23" name="Rectangle 22"/>
          <p:cNvSpPr/>
          <p:nvPr/>
        </p:nvSpPr>
        <p:spPr>
          <a:xfrm>
            <a:off x="8554950" y="1955497"/>
            <a:ext cx="3385851" cy="2641492"/>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Pour réduire le volume des déchets: papier, boites en métal… Et ainsi réduire le cout de traitement des déchets de votre carrosserie il existe une gamme de presse adaptée à vos besoins  de chaque atelier</a:t>
            </a:r>
            <a:r>
              <a:rPr lang="fr-FR" sz="1500" kern="1400" dirty="0" smtClean="0">
                <a:solidFill>
                  <a:srgbClr val="000000"/>
                </a:solidFill>
                <a:latin typeface="Calibri" panose="020F0502020204030204" pitchFamily="34" charset="0"/>
              </a:rPr>
              <a:t>. Disponible presse pour papier et film (70x75x152cm) et presse buggy (185x55x55cm.)</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18" name="Rectangle à coins arrondis 17">
            <a:hlinkClick r:id="rId4"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22" name="Rectangle 21"/>
          <p:cNvSpPr/>
          <p:nvPr/>
        </p:nvSpPr>
        <p:spPr>
          <a:xfrm>
            <a:off x="1742728" y="4227657"/>
            <a:ext cx="1340432" cy="369332"/>
          </a:xfrm>
          <a:prstGeom prst="rect">
            <a:avLst/>
          </a:prstGeom>
        </p:spPr>
        <p:txBody>
          <a:bodyPr wrap="none">
            <a:spAutoFit/>
          </a:bodyPr>
          <a:lstStyle/>
          <a:p>
            <a:pPr algn="ctr"/>
            <a:r>
              <a:rPr lang="fr-FR" b="1" dirty="0" smtClean="0">
                <a:ln w="0"/>
                <a:latin typeface="AR JULIAN" panose="02000000000000000000" pitchFamily="2" charset="0"/>
              </a:rPr>
              <a:t>Infrarouge</a:t>
            </a:r>
            <a:endParaRPr lang="fr-FR" b="1" dirty="0">
              <a:ln w="0"/>
              <a:latin typeface="AR JULIAN" panose="02000000000000000000" pitchFamily="2" charset="0"/>
            </a:endParaRPr>
          </a:p>
        </p:txBody>
      </p:sp>
      <p:pic>
        <p:nvPicPr>
          <p:cNvPr id="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945" y="3712419"/>
            <a:ext cx="884678" cy="1399808"/>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27" name="Rectangle 26"/>
          <p:cNvSpPr/>
          <p:nvPr/>
        </p:nvSpPr>
        <p:spPr>
          <a:xfrm>
            <a:off x="1742728" y="4540237"/>
            <a:ext cx="5759557" cy="1982851"/>
          </a:xfrm>
          <a:prstGeom prst="rect">
            <a:avLst/>
          </a:prstGeom>
        </p:spPr>
        <p:txBody>
          <a:bodyPr wrap="square">
            <a:spAutoFit/>
          </a:bodyPr>
          <a:lstStyle/>
          <a:p>
            <a:r>
              <a:rPr lang="fr-FR" sz="1500" dirty="0"/>
              <a:t>L’essentiel de l’activité d’une carrosserie consiste à réparer puis à remettre en peinture des véhicules dans un délai de temps de plus en plus court. C’est pour cela que SLS diffusion vous propose une large gamme de matériel infrarouge, permettant de diminuer le temps de séchage tout en conservant une très bonne qualité de productivité</a:t>
            </a:r>
            <a:r>
              <a:rPr lang="fr-FR" sz="1500" dirty="0" smtClean="0"/>
              <a:t>. Disponible à la demande.</a:t>
            </a:r>
            <a:endParaRPr lang="fr-FR" sz="1500" dirty="0"/>
          </a:p>
          <a:p>
            <a:r>
              <a:rPr lang="fr-FR" sz="1500" dirty="0"/>
              <a:t> </a:t>
            </a:r>
          </a:p>
          <a:p>
            <a:pPr>
              <a:lnSpc>
                <a:spcPct val="119000"/>
              </a:lnSpc>
              <a:spcAft>
                <a:spcPts val="600"/>
              </a:spcAft>
            </a:pPr>
            <a:r>
              <a:rPr lang="fr-FR" sz="1500" kern="1400" dirty="0">
                <a:solidFill>
                  <a:srgbClr val="000000"/>
                </a:solidFill>
                <a:latin typeface="Calibri" panose="020F0502020204030204" pitchFamily="34" charset="0"/>
              </a:rPr>
              <a:t>  </a:t>
            </a:r>
          </a:p>
        </p:txBody>
      </p:sp>
      <p:sp>
        <p:nvSpPr>
          <p:cNvPr id="28" name="Flèche courbée vers le bas 27">
            <a:hlinkClick r:id="rId6" action="ppaction://hlinksldjump" highlightClick="1"/>
          </p:cNvPr>
          <p:cNvSpPr/>
          <p:nvPr/>
        </p:nvSpPr>
        <p:spPr>
          <a:xfrm rot="5400000">
            <a:off x="358596" y="5982202"/>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4857525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 restart="whenNotActive" fill="hold" evtFilter="cancelBubble" nodeType="interactiveSeq">
                <p:stCondLst>
                  <p:cond evt="onClick" delay="0">
                    <p:tgtEl>
                      <p:spTgt spid="19"/>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4" grpId="0"/>
      <p:bldP spid="24" grpId="1"/>
      <p:bldP spid="23" grpId="0"/>
      <p:bldP spid="23" grpId="1"/>
      <p:bldP spid="27" grpId="0"/>
      <p:bldP spid="27"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85217" y="2092852"/>
            <a:ext cx="2653586" cy="369332"/>
          </a:xfrm>
          <a:prstGeom prst="rect">
            <a:avLst/>
          </a:prstGeom>
        </p:spPr>
        <p:txBody>
          <a:bodyPr wrap="square">
            <a:spAutoFit/>
          </a:bodyPr>
          <a:lstStyle/>
          <a:p>
            <a:pPr algn="ctr"/>
            <a:r>
              <a:rPr lang="fr-FR" b="1" dirty="0" smtClean="0">
                <a:ln w="0"/>
                <a:latin typeface="AR JULIAN" panose="02000000000000000000" pitchFamily="2" charset="0"/>
              </a:rPr>
              <a:t>Cabine </a:t>
            </a:r>
            <a:r>
              <a:rPr lang="fr-FR" b="1" dirty="0" smtClean="0">
                <a:ln w="0"/>
                <a:latin typeface="AR JULIAN" panose="02000000000000000000" pitchFamily="2" charset="0"/>
              </a:rPr>
              <a:t>de peinture</a:t>
            </a:r>
            <a:endParaRPr lang="fr-FR" b="1" dirty="0">
              <a:ln w="0"/>
              <a:latin typeface="AR JULIAN" panose="02000000000000000000" pitchFamily="2" charset="0"/>
            </a:endParaRPr>
          </a:p>
        </p:txBody>
      </p:sp>
      <p:pic>
        <p:nvPicPr>
          <p:cNvPr id="5" name="Picture 7" descr="zp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6647" y="2462184"/>
            <a:ext cx="4030726" cy="21838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6" name="Picture 8" descr="cab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011" y="2474108"/>
            <a:ext cx="3480954" cy="2176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7" name="ZoneTexte 6"/>
          <p:cNvSpPr txBox="1"/>
          <p:nvPr/>
        </p:nvSpPr>
        <p:spPr>
          <a:xfrm>
            <a:off x="3143148" y="4637110"/>
            <a:ext cx="4376669" cy="323165"/>
          </a:xfrm>
          <a:prstGeom prst="rect">
            <a:avLst/>
          </a:prstGeom>
          <a:noFill/>
        </p:spPr>
        <p:txBody>
          <a:bodyPr wrap="square" rtlCol="0">
            <a:spAutoFit/>
          </a:bodyPr>
          <a:lstStyle/>
          <a:p>
            <a:r>
              <a:rPr lang="fr-FR" sz="1500" dirty="0" smtClean="0"/>
              <a:t>FAM avec Génie civil 16cm. Disponible à la demande.</a:t>
            </a:r>
            <a:endParaRPr lang="fr-FR" sz="1500" dirty="0"/>
          </a:p>
        </p:txBody>
      </p:sp>
      <p:sp>
        <p:nvSpPr>
          <p:cNvPr id="8" name="Rectangle 7"/>
          <p:cNvSpPr/>
          <p:nvPr/>
        </p:nvSpPr>
        <p:spPr>
          <a:xfrm>
            <a:off x="92011" y="90474"/>
            <a:ext cx="2640018" cy="923330"/>
          </a:xfrm>
          <a:prstGeom prst="rect">
            <a:avLst/>
          </a:prstGeom>
          <a:noFill/>
        </p:spPr>
        <p:txBody>
          <a:bodyPr wrap="none" lIns="91440" tIns="45720" rIns="91440" bIns="45720">
            <a:spAutoFit/>
          </a:bodyPr>
          <a:lstStyle/>
          <a:p>
            <a:pPr algn="ctr"/>
            <a:r>
              <a:rPr lang="fr-FR" sz="5400" b="1" cap="none" spc="0" dirty="0" smtClean="0">
                <a:ln w="0"/>
                <a:solidFill>
                  <a:schemeClr val="tx1"/>
                </a:solidFill>
              </a:rPr>
              <a:t>Matériel</a:t>
            </a:r>
            <a:endParaRPr lang="fr-FR" sz="5400" b="1" cap="none" spc="0" dirty="0">
              <a:ln w="0"/>
              <a:solidFill>
                <a:schemeClr val="tx1"/>
              </a:solidFill>
            </a:endParaRPr>
          </a:p>
        </p:txBody>
      </p:sp>
      <p:sp>
        <p:nvSpPr>
          <p:cNvPr id="9" name="Rectangle à coins arrondis 8">
            <a:hlinkClick r:id="rId4"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10" name="Chevron 9">
            <a:hlinkClick r:id="" action="ppaction://hlinkshowjump?jump=nextslide"/>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Rectangle 10"/>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14" name="Flèche courbée vers le bas 13">
            <a:hlinkClick r:id="rId5" action="ppaction://hlinksldjump" highlightClick="1"/>
          </p:cNvPr>
          <p:cNvSpPr/>
          <p:nvPr/>
        </p:nvSpPr>
        <p:spPr>
          <a:xfrm rot="5400000">
            <a:off x="358596" y="5982202"/>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6146" name="Picture 2" descr="http://www.famsrl.eu/fam/wp-content/uploads/2015/04/IMG_07761.jpg"/>
          <p:cNvPicPr>
            <a:picLocks noChangeAspect="1" noChangeArrowheads="1"/>
          </p:cNvPicPr>
          <p:nvPr/>
        </p:nvPicPr>
        <p:blipFill rotWithShape="1">
          <a:blip r:embed="rId6">
            <a:extLst>
              <a:ext uri="{28A0092B-C50C-407E-A947-70E740481C1C}">
                <a14:useLocalDpi xmlns:a14="http://schemas.microsoft.com/office/drawing/2010/main" val="0"/>
              </a:ext>
            </a:extLst>
          </a:blip>
          <a:srcRect r="11415"/>
          <a:stretch/>
        </p:blipFill>
        <p:spPr bwMode="auto">
          <a:xfrm>
            <a:off x="7851055" y="2472618"/>
            <a:ext cx="4151716" cy="2163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8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7" grpId="0"/>
      <p:bldP spid="7"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60188" y="1617279"/>
            <a:ext cx="2300630" cy="369332"/>
          </a:xfrm>
          <a:prstGeom prst="rect">
            <a:avLst/>
          </a:prstGeom>
        </p:spPr>
        <p:txBody>
          <a:bodyPr wrap="none">
            <a:spAutoFit/>
          </a:bodyPr>
          <a:lstStyle/>
          <a:p>
            <a:pPr algn="ctr"/>
            <a:r>
              <a:rPr lang="fr-FR" b="1" dirty="0" smtClean="0">
                <a:ln w="0"/>
                <a:latin typeface="AR JULIAN" panose="02000000000000000000" pitchFamily="2" charset="0"/>
              </a:rPr>
              <a:t>Aire de préparation</a:t>
            </a:r>
            <a:endParaRPr lang="fr-FR" b="1" dirty="0">
              <a:ln w="0"/>
              <a:latin typeface="AR JULIAN" panose="02000000000000000000" pitchFamily="2" charset="0"/>
            </a:endParaRPr>
          </a:p>
        </p:txBody>
      </p:sp>
      <p:pic>
        <p:nvPicPr>
          <p:cNvPr id="5" name="Picture 5" descr="zp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8983" y="2028174"/>
            <a:ext cx="3603041" cy="2135654"/>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6" name="Picture 6" descr="zp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20822" y="2028174"/>
            <a:ext cx="3603041" cy="2135654"/>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7" name="ZoneTexte 6"/>
          <p:cNvSpPr txBox="1"/>
          <p:nvPr/>
        </p:nvSpPr>
        <p:spPr>
          <a:xfrm>
            <a:off x="3497080" y="4246955"/>
            <a:ext cx="4626848" cy="323165"/>
          </a:xfrm>
          <a:prstGeom prst="rect">
            <a:avLst/>
          </a:prstGeom>
          <a:noFill/>
        </p:spPr>
        <p:txBody>
          <a:bodyPr wrap="square" rtlCol="0">
            <a:spAutoFit/>
          </a:bodyPr>
          <a:lstStyle/>
          <a:p>
            <a:r>
              <a:rPr lang="fr-FR" sz="1500" dirty="0" smtClean="0"/>
              <a:t>FAM avec génie civil 16cm, disponible à la demande </a:t>
            </a:r>
            <a:endParaRPr lang="fr-FR" sz="1500" dirty="0"/>
          </a:p>
        </p:txBody>
      </p:sp>
      <p:sp>
        <p:nvSpPr>
          <p:cNvPr id="10" name="Chevron 9">
            <a:hlinkClick r:id="" action="ppaction://hlinkshowjump?jump=previousslide" highlightClick="1"/>
          </p:cNvPr>
          <p:cNvSpPr/>
          <p:nvPr/>
        </p:nvSpPr>
        <p:spPr>
          <a:xfrm flipH="1">
            <a:off x="10152172" y="5757691"/>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Rectangle 10"/>
          <p:cNvSpPr/>
          <p:nvPr/>
        </p:nvSpPr>
        <p:spPr>
          <a:xfrm>
            <a:off x="9645662" y="6392281"/>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12" name="Rectangle 11"/>
          <p:cNvSpPr/>
          <p:nvPr/>
        </p:nvSpPr>
        <p:spPr>
          <a:xfrm>
            <a:off x="189248" y="56420"/>
            <a:ext cx="2640018" cy="923330"/>
          </a:xfrm>
          <a:prstGeom prst="rect">
            <a:avLst/>
          </a:prstGeom>
          <a:noFill/>
        </p:spPr>
        <p:txBody>
          <a:bodyPr wrap="none" lIns="91440" tIns="45720" rIns="91440" bIns="45720">
            <a:spAutoFit/>
          </a:bodyPr>
          <a:lstStyle/>
          <a:p>
            <a:pPr algn="ctr"/>
            <a:r>
              <a:rPr lang="fr-FR" sz="5400" b="1" cap="none" spc="0" dirty="0" smtClean="0">
                <a:ln w="0"/>
                <a:solidFill>
                  <a:schemeClr val="tx1"/>
                </a:solidFill>
              </a:rPr>
              <a:t>Matériel</a:t>
            </a:r>
            <a:endParaRPr lang="fr-FR" sz="5400" b="1" cap="none" spc="0" dirty="0">
              <a:ln w="0"/>
              <a:solidFill>
                <a:schemeClr val="tx1"/>
              </a:solidFill>
            </a:endParaRPr>
          </a:p>
        </p:txBody>
      </p:sp>
      <p:sp>
        <p:nvSpPr>
          <p:cNvPr id="13" name="Rectangle à coins arrondis 12">
            <a:hlinkClick r:id="rId4"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19" name="Chevron 18">
            <a:hlinkClick r:id="" action="ppaction://hlinkshowjump?jump=nextslide"/>
          </p:cNvPr>
          <p:cNvSpPr/>
          <p:nvPr/>
        </p:nvSpPr>
        <p:spPr>
          <a:xfrm>
            <a:off x="11441758" y="5761745"/>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0" name="Rectangle 19"/>
          <p:cNvSpPr/>
          <p:nvPr/>
        </p:nvSpPr>
        <p:spPr>
          <a:xfrm>
            <a:off x="11110615" y="6392281"/>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1" name="Flèche courbée vers le bas 20">
            <a:hlinkClick r:id="rId5" action="ppaction://hlinksldjump" highlightClick="1"/>
          </p:cNvPr>
          <p:cNvSpPr/>
          <p:nvPr/>
        </p:nvSpPr>
        <p:spPr>
          <a:xfrm rot="5400000">
            <a:off x="358596" y="5982202"/>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5122" name="Picture 2" descr="ep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115" y="2028174"/>
            <a:ext cx="3501070" cy="2135654"/>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4594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7" grpId="0"/>
      <p:bldP spid="7"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60156" y="4335300"/>
            <a:ext cx="2892138" cy="369332"/>
          </a:xfrm>
          <a:prstGeom prst="rect">
            <a:avLst/>
          </a:prstGeom>
        </p:spPr>
        <p:txBody>
          <a:bodyPr wrap="none">
            <a:spAutoFit/>
          </a:bodyPr>
          <a:lstStyle/>
          <a:p>
            <a:pPr algn="ctr"/>
            <a:r>
              <a:rPr lang="fr-FR" b="1" dirty="0" smtClean="0">
                <a:ln w="0"/>
                <a:latin typeface="AR JULIAN" panose="02000000000000000000" pitchFamily="2" charset="0"/>
              </a:rPr>
              <a:t>Filtre de cabine peinture </a:t>
            </a:r>
            <a:endParaRPr lang="fr-FR" b="1" dirty="0">
              <a:ln w="0"/>
              <a:latin typeface="AR JULIAN" panose="02000000000000000000" pitchFamily="2" charset="0"/>
            </a:endParaRPr>
          </a:p>
        </p:txBody>
      </p:sp>
      <p:pic>
        <p:nvPicPr>
          <p:cNvPr id="5" name="Picture 4" descr="fdv234-p17ok[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949" y="4037757"/>
            <a:ext cx="1371261" cy="1029649"/>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6" name="Rectangle 5"/>
          <p:cNvSpPr/>
          <p:nvPr/>
        </p:nvSpPr>
        <p:spPr>
          <a:xfrm>
            <a:off x="1790157" y="4646727"/>
            <a:ext cx="3342142" cy="1246495"/>
          </a:xfrm>
          <a:prstGeom prst="rect">
            <a:avLst/>
          </a:prstGeom>
        </p:spPr>
        <p:txBody>
          <a:bodyPr wrap="square">
            <a:spAutoFit/>
          </a:bodyPr>
          <a:lstStyle/>
          <a:p>
            <a:r>
              <a:rPr lang="fr-FR" sz="1500" dirty="0"/>
              <a:t>Filtres de cabines de peinture de haute qualité : pré filtres, filtres plafond et filtres sol livrables sur rouleau ou sur mesure</a:t>
            </a:r>
            <a:r>
              <a:rPr lang="fr-FR" sz="1500" dirty="0" smtClean="0"/>
              <a:t>.</a:t>
            </a:r>
          </a:p>
          <a:p>
            <a:r>
              <a:rPr lang="fr-FR" sz="1500" dirty="0" smtClean="0"/>
              <a:t>Disponible à la demande</a:t>
            </a:r>
            <a:endParaRPr lang="fr-FR" sz="1500" dirty="0"/>
          </a:p>
        </p:txBody>
      </p:sp>
      <p:sp>
        <p:nvSpPr>
          <p:cNvPr id="10" name="Rectangle 9"/>
          <p:cNvSpPr/>
          <p:nvPr/>
        </p:nvSpPr>
        <p:spPr>
          <a:xfrm>
            <a:off x="1768539" y="2381466"/>
            <a:ext cx="1699504" cy="369332"/>
          </a:xfrm>
          <a:prstGeom prst="rect">
            <a:avLst/>
          </a:prstGeom>
        </p:spPr>
        <p:txBody>
          <a:bodyPr wrap="none">
            <a:spAutoFit/>
          </a:bodyPr>
          <a:lstStyle/>
          <a:p>
            <a:pPr algn="ctr"/>
            <a:r>
              <a:rPr lang="fr-FR" b="1" dirty="0" smtClean="0">
                <a:ln w="0"/>
                <a:latin typeface="AR JULIAN" panose="02000000000000000000" pitchFamily="2" charset="0"/>
              </a:rPr>
              <a:t>Compresseurs</a:t>
            </a:r>
            <a:endParaRPr lang="fr-FR" b="1" dirty="0">
              <a:ln w="0"/>
              <a:latin typeface="AR JULIAN" panose="02000000000000000000" pitchFamily="2" charset="0"/>
            </a:endParaRPr>
          </a:p>
        </p:txBody>
      </p:sp>
      <p:sp>
        <p:nvSpPr>
          <p:cNvPr id="11" name="Rectangle 10"/>
          <p:cNvSpPr/>
          <p:nvPr/>
        </p:nvSpPr>
        <p:spPr>
          <a:xfrm>
            <a:off x="1768539" y="2640364"/>
            <a:ext cx="5929181" cy="784830"/>
          </a:xfrm>
          <a:prstGeom prst="rect">
            <a:avLst/>
          </a:prstGeom>
        </p:spPr>
        <p:txBody>
          <a:bodyPr wrap="square">
            <a:spAutoFit/>
          </a:bodyPr>
          <a:lstStyle/>
          <a:p>
            <a:r>
              <a:rPr lang="fr-FR" sz="1500" kern="1400" dirty="0">
                <a:solidFill>
                  <a:srgbClr val="000000"/>
                </a:solidFill>
                <a:latin typeface="Calibri" panose="020F0502020204030204" pitchFamily="34" charset="0"/>
              </a:rPr>
              <a:t>Compresseurs spécialement adaptés pour des utilisations intensives et pour tout type d’industrie. Equipés de têtes de compression avec cylindre en fonte</a:t>
            </a:r>
            <a:r>
              <a:rPr lang="fr-FR" sz="1500" kern="1400" dirty="0" smtClean="0">
                <a:solidFill>
                  <a:srgbClr val="000000"/>
                </a:solidFill>
                <a:latin typeface="Calibri" panose="020F0502020204030204" pitchFamily="34" charset="0"/>
              </a:rPr>
              <a:t>. Disponible en 8/10 bars et en 12/14 bars. </a:t>
            </a: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pic>
        <p:nvPicPr>
          <p:cNvPr id="1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V="1">
            <a:off x="416949" y="1931467"/>
            <a:ext cx="1351590" cy="1280474"/>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3" name="Rectangle 12"/>
          <p:cNvSpPr/>
          <p:nvPr/>
        </p:nvSpPr>
        <p:spPr>
          <a:xfrm>
            <a:off x="189248" y="56420"/>
            <a:ext cx="2640018" cy="923330"/>
          </a:xfrm>
          <a:prstGeom prst="rect">
            <a:avLst/>
          </a:prstGeom>
          <a:noFill/>
        </p:spPr>
        <p:txBody>
          <a:bodyPr wrap="none" lIns="91440" tIns="45720" rIns="91440" bIns="45720">
            <a:spAutoFit/>
          </a:bodyPr>
          <a:lstStyle/>
          <a:p>
            <a:pPr algn="ctr"/>
            <a:r>
              <a:rPr lang="fr-FR" sz="5400" b="1" cap="none" spc="0" dirty="0" smtClean="0">
                <a:ln w="0"/>
                <a:solidFill>
                  <a:schemeClr val="tx1"/>
                </a:solidFill>
              </a:rPr>
              <a:t>Matériel</a:t>
            </a:r>
            <a:endParaRPr lang="fr-FR" sz="5400" b="1" cap="none" spc="0" dirty="0">
              <a:ln w="0"/>
              <a:solidFill>
                <a:schemeClr val="tx1"/>
              </a:solidFill>
            </a:endParaRPr>
          </a:p>
        </p:txBody>
      </p:sp>
      <p:sp>
        <p:nvSpPr>
          <p:cNvPr id="14" name="Rectangle 13"/>
          <p:cNvSpPr/>
          <p:nvPr/>
        </p:nvSpPr>
        <p:spPr>
          <a:xfrm>
            <a:off x="416948" y="1351934"/>
            <a:ext cx="2089034" cy="369332"/>
          </a:xfrm>
          <a:prstGeom prst="rect">
            <a:avLst/>
          </a:prstGeom>
        </p:spPr>
        <p:txBody>
          <a:bodyPr wrap="none">
            <a:spAutoFit/>
          </a:bodyPr>
          <a:lstStyle/>
          <a:p>
            <a:pPr algn="ctr"/>
            <a:r>
              <a:rPr lang="fr-FR" b="1" dirty="0" smtClean="0">
                <a:ln w="0"/>
                <a:latin typeface="AR JULIAN" panose="02000000000000000000" pitchFamily="2" charset="0"/>
              </a:rPr>
              <a:t>Accessoire cabine</a:t>
            </a:r>
            <a:endParaRPr lang="fr-FR" b="1" dirty="0">
              <a:ln w="0"/>
              <a:latin typeface="AR JULIAN" panose="02000000000000000000" pitchFamily="2" charset="0"/>
            </a:endParaRPr>
          </a:p>
        </p:txBody>
      </p:sp>
      <p:sp>
        <p:nvSpPr>
          <p:cNvPr id="15" name="Chevron 14">
            <a:hlinkClick r:id="" action="ppaction://hlinkshowjump?jump=previousslide" highlightClick="1"/>
          </p:cNvPr>
          <p:cNvSpPr/>
          <p:nvPr/>
        </p:nvSpPr>
        <p:spPr>
          <a:xfrm flipH="1">
            <a:off x="10347118" y="5761745"/>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Rectangle 15"/>
          <p:cNvSpPr/>
          <p:nvPr/>
        </p:nvSpPr>
        <p:spPr>
          <a:xfrm>
            <a:off x="9840608" y="6396335"/>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17" name="Rectangle à coins arrondis 16">
            <a:hlinkClick r:id="rId4"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Tree>
    <p:extLst>
      <p:ext uri="{BB962C8B-B14F-4D97-AF65-F5344CB8AC3E}">
        <p14:creationId xmlns:p14="http://schemas.microsoft.com/office/powerpoint/2010/main" val="33385814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p:bldP spid="6" grpId="1"/>
      <p:bldP spid="11" grpId="0"/>
      <p:bldP spid="11"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54576" y="165181"/>
            <a:ext cx="4299575" cy="923330"/>
          </a:xfrm>
          <a:prstGeom prst="rect">
            <a:avLst/>
          </a:prstGeom>
          <a:noFill/>
        </p:spPr>
        <p:txBody>
          <a:bodyPr wrap="none" lIns="91440" tIns="45720" rIns="91440" bIns="45720">
            <a:spAutoFit/>
          </a:bodyPr>
          <a:lstStyle/>
          <a:p>
            <a:pPr algn="ctr"/>
            <a:r>
              <a:rPr lang="fr-FR" sz="5400" b="1" cap="none" spc="0" dirty="0" smtClean="0">
                <a:ln w="0"/>
                <a:solidFill>
                  <a:schemeClr val="tx1"/>
                </a:solidFill>
              </a:rPr>
              <a:t>Consommable</a:t>
            </a:r>
            <a:endParaRPr lang="fr-FR" sz="5400" b="1" cap="none" spc="0" dirty="0">
              <a:ln w="0"/>
              <a:solidFill>
                <a:schemeClr val="tx1"/>
              </a:solidFill>
            </a:endParaRPr>
          </a:p>
        </p:txBody>
      </p:sp>
      <p:sp>
        <p:nvSpPr>
          <p:cNvPr id="2" name="Rectangle 1">
            <a:hlinkClick r:id="rId2" action="ppaction://hlinksldjump" highlightClick="1"/>
          </p:cNvPr>
          <p:cNvSpPr/>
          <p:nvPr/>
        </p:nvSpPr>
        <p:spPr>
          <a:xfrm>
            <a:off x="3908905" y="2106551"/>
            <a:ext cx="1396537" cy="523220"/>
          </a:xfrm>
          <a:prstGeom prst="rect">
            <a:avLst/>
          </a:prstGeom>
          <a:noFill/>
        </p:spPr>
        <p:txBody>
          <a:bodyPr wrap="none" lIns="91440" tIns="45720" rIns="91440" bIns="45720">
            <a:spAutoFit/>
          </a:bodyPr>
          <a:lstStyle/>
          <a:p>
            <a:pPr algn="ctr"/>
            <a:r>
              <a:rPr lang="fr-FR" sz="2800" b="1" cap="none" spc="0" dirty="0" smtClean="0">
                <a:ln w="0"/>
                <a:solidFill>
                  <a:schemeClr val="tx1"/>
                </a:solidFill>
                <a:latin typeface="AR JULIAN" panose="02000000000000000000" pitchFamily="2" charset="0"/>
              </a:rPr>
              <a:t>Abrasif</a:t>
            </a:r>
            <a:endParaRPr lang="fr-FR" sz="2800" b="1" cap="none" spc="0" dirty="0">
              <a:ln w="0"/>
              <a:solidFill>
                <a:schemeClr val="tx1"/>
              </a:solidFill>
              <a:latin typeface="AR JULIAN" panose="02000000000000000000" pitchFamily="2" charset="0"/>
            </a:endParaRPr>
          </a:p>
        </p:txBody>
      </p:sp>
      <p:sp>
        <p:nvSpPr>
          <p:cNvPr id="7" name="Rectangle 6">
            <a:hlinkClick r:id="rId3" action="ppaction://hlinksldjump" highlightClick="1"/>
          </p:cNvPr>
          <p:cNvSpPr/>
          <p:nvPr/>
        </p:nvSpPr>
        <p:spPr>
          <a:xfrm>
            <a:off x="2625108" y="3161122"/>
            <a:ext cx="3972276" cy="1384995"/>
          </a:xfrm>
          <a:prstGeom prst="rect">
            <a:avLst/>
          </a:prstGeom>
          <a:noFill/>
        </p:spPr>
        <p:txBody>
          <a:bodyPr wrap="square" lIns="91440" tIns="45720" rIns="91440" bIns="45720">
            <a:spAutoFit/>
          </a:bodyPr>
          <a:lstStyle/>
          <a:p>
            <a:pPr algn="ctr"/>
            <a:r>
              <a:rPr lang="fr-FR" sz="2800" b="1" cap="none" spc="0" dirty="0" smtClean="0">
                <a:ln w="0"/>
                <a:solidFill>
                  <a:schemeClr val="tx1"/>
                </a:solidFill>
                <a:latin typeface="AR JULIAN" panose="02000000000000000000" pitchFamily="2" charset="0"/>
              </a:rPr>
              <a:t>Produits de masquage </a:t>
            </a:r>
          </a:p>
          <a:p>
            <a:pPr algn="ctr"/>
            <a:r>
              <a:rPr lang="fr-FR" sz="2800" b="1" cap="none" spc="0" dirty="0" smtClean="0">
                <a:ln w="0"/>
                <a:solidFill>
                  <a:schemeClr val="tx1"/>
                </a:solidFill>
                <a:latin typeface="AR JULIAN" panose="02000000000000000000" pitchFamily="2" charset="0"/>
              </a:rPr>
              <a:t>et </a:t>
            </a:r>
          </a:p>
          <a:p>
            <a:pPr algn="ctr"/>
            <a:r>
              <a:rPr lang="fr-FR" sz="2800" b="1" cap="none" spc="0" dirty="0" smtClean="0">
                <a:ln w="0"/>
                <a:solidFill>
                  <a:schemeClr val="tx1"/>
                </a:solidFill>
                <a:latin typeface="AR JULIAN" panose="02000000000000000000" pitchFamily="2" charset="0"/>
              </a:rPr>
              <a:t>de préparation</a:t>
            </a:r>
            <a:endParaRPr lang="fr-FR" sz="2800" b="1" cap="none" spc="0" dirty="0">
              <a:ln w="0"/>
              <a:solidFill>
                <a:schemeClr val="tx1"/>
              </a:solidFill>
              <a:latin typeface="AR JULIAN" panose="02000000000000000000" pitchFamily="2" charset="0"/>
            </a:endParaRPr>
          </a:p>
        </p:txBody>
      </p:sp>
      <p:sp>
        <p:nvSpPr>
          <p:cNvPr id="8" name="Rectangle 7">
            <a:hlinkClick r:id="rId4" action="ppaction://hlinksldjump" highlightClick="1"/>
          </p:cNvPr>
          <p:cNvSpPr/>
          <p:nvPr/>
        </p:nvSpPr>
        <p:spPr>
          <a:xfrm>
            <a:off x="8572302" y="3388501"/>
            <a:ext cx="3619698" cy="954107"/>
          </a:xfrm>
          <a:prstGeom prst="rect">
            <a:avLst/>
          </a:prstGeom>
          <a:noFill/>
        </p:spPr>
        <p:txBody>
          <a:bodyPr wrap="square" lIns="91440" tIns="45720" rIns="91440" bIns="45720">
            <a:spAutoFit/>
          </a:bodyPr>
          <a:lstStyle/>
          <a:p>
            <a:pPr algn="ctr"/>
            <a:r>
              <a:rPr lang="fr-FR" sz="2800" b="1" cap="none" spc="0" dirty="0" smtClean="0">
                <a:ln w="0"/>
                <a:solidFill>
                  <a:schemeClr val="tx1"/>
                </a:solidFill>
                <a:latin typeface="AR JULIAN" panose="02000000000000000000" pitchFamily="2" charset="0"/>
              </a:rPr>
              <a:t>Matériels de peinture </a:t>
            </a:r>
            <a:endParaRPr lang="fr-FR" sz="2800" b="1" cap="none" spc="0" dirty="0">
              <a:ln w="0"/>
              <a:solidFill>
                <a:schemeClr val="tx1"/>
              </a:solidFill>
              <a:latin typeface="AR JULIAN" panose="02000000000000000000" pitchFamily="2" charset="0"/>
            </a:endParaRPr>
          </a:p>
        </p:txBody>
      </p:sp>
      <p:sp>
        <p:nvSpPr>
          <p:cNvPr id="9" name="Rectangle 8">
            <a:hlinkClick r:id="rId5" action="ppaction://hlinksldjump" highlightClick="1"/>
          </p:cNvPr>
          <p:cNvSpPr/>
          <p:nvPr/>
        </p:nvSpPr>
        <p:spPr>
          <a:xfrm>
            <a:off x="8437371" y="5316220"/>
            <a:ext cx="3565400" cy="523220"/>
          </a:xfrm>
          <a:prstGeom prst="rect">
            <a:avLst/>
          </a:prstGeom>
          <a:noFill/>
        </p:spPr>
        <p:txBody>
          <a:bodyPr wrap="none" lIns="91440" tIns="45720" rIns="91440" bIns="45720">
            <a:spAutoFit/>
          </a:bodyPr>
          <a:lstStyle/>
          <a:p>
            <a:pPr algn="ctr"/>
            <a:r>
              <a:rPr lang="fr-FR" sz="2800" b="1" cap="none" spc="0" dirty="0" smtClean="0">
                <a:ln w="0"/>
                <a:solidFill>
                  <a:schemeClr val="tx1"/>
                </a:solidFill>
                <a:latin typeface="AR JULIAN" panose="02000000000000000000" pitchFamily="2" charset="0"/>
              </a:rPr>
              <a:t>Produits de finition </a:t>
            </a:r>
            <a:endParaRPr lang="fr-FR" sz="2800" b="1" cap="none" spc="0" dirty="0">
              <a:ln w="0"/>
              <a:solidFill>
                <a:schemeClr val="tx1"/>
              </a:solidFill>
              <a:latin typeface="AR JULIAN" panose="02000000000000000000" pitchFamily="2" charset="0"/>
            </a:endParaRPr>
          </a:p>
        </p:txBody>
      </p:sp>
      <p:sp>
        <p:nvSpPr>
          <p:cNvPr id="10" name="Rectangle 9">
            <a:hlinkClick r:id="rId6" action="ppaction://hlinksldjump" highlightClick="1"/>
          </p:cNvPr>
          <p:cNvSpPr/>
          <p:nvPr/>
        </p:nvSpPr>
        <p:spPr>
          <a:xfrm>
            <a:off x="8437371" y="1370141"/>
            <a:ext cx="3483647" cy="523220"/>
          </a:xfrm>
          <a:prstGeom prst="rect">
            <a:avLst/>
          </a:prstGeom>
          <a:noFill/>
        </p:spPr>
        <p:txBody>
          <a:bodyPr wrap="none" lIns="91440" tIns="45720" rIns="91440" bIns="45720">
            <a:spAutoFit/>
          </a:bodyPr>
          <a:lstStyle/>
          <a:p>
            <a:pPr algn="ctr"/>
            <a:r>
              <a:rPr lang="fr-FR" sz="2800" b="1" cap="none" spc="0" dirty="0" smtClean="0">
                <a:ln w="0"/>
                <a:solidFill>
                  <a:schemeClr val="tx1"/>
                </a:solidFill>
                <a:latin typeface="AR JULIAN" panose="02000000000000000000" pitchFamily="2" charset="0"/>
              </a:rPr>
              <a:t>Hygiène et Sécurité</a:t>
            </a:r>
            <a:endParaRPr lang="fr-FR" sz="2800" b="1" cap="none" spc="0" dirty="0">
              <a:ln w="0"/>
              <a:solidFill>
                <a:schemeClr val="tx1"/>
              </a:solidFill>
              <a:latin typeface="AR JULIAN" panose="02000000000000000000" pitchFamily="2" charset="0"/>
            </a:endParaRPr>
          </a:p>
        </p:txBody>
      </p:sp>
      <p:sp>
        <p:nvSpPr>
          <p:cNvPr id="11" name="Rectangle 10">
            <a:hlinkClick r:id="rId7" action="ppaction://hlinksldjump" highlightClick="1"/>
          </p:cNvPr>
          <p:cNvSpPr/>
          <p:nvPr/>
        </p:nvSpPr>
        <p:spPr>
          <a:xfrm>
            <a:off x="3276207" y="4705656"/>
            <a:ext cx="2661935" cy="1815882"/>
          </a:xfrm>
          <a:prstGeom prst="rect">
            <a:avLst/>
          </a:prstGeom>
          <a:noFill/>
        </p:spPr>
        <p:txBody>
          <a:bodyPr wrap="square" lIns="91440" tIns="45720" rIns="91440" bIns="45720">
            <a:spAutoFit/>
          </a:bodyPr>
          <a:lstStyle/>
          <a:p>
            <a:pPr algn="ctr"/>
            <a:r>
              <a:rPr lang="fr-FR" sz="2800" b="1" dirty="0">
                <a:ln w="0"/>
                <a:latin typeface="AR JULIAN" panose="02000000000000000000" pitchFamily="2" charset="0"/>
              </a:rPr>
              <a:t>Colles, M</a:t>
            </a:r>
            <a:r>
              <a:rPr lang="fr-FR" sz="2800" b="1" dirty="0" smtClean="0">
                <a:ln w="0"/>
                <a:latin typeface="AR JULIAN" panose="02000000000000000000" pitchFamily="2" charset="0"/>
              </a:rPr>
              <a:t>astics </a:t>
            </a:r>
            <a:r>
              <a:rPr lang="fr-FR" sz="2800" b="1" dirty="0">
                <a:ln w="0"/>
                <a:latin typeface="AR JULIAN" panose="02000000000000000000" pitchFamily="2" charset="0"/>
              </a:rPr>
              <a:t>et </a:t>
            </a:r>
          </a:p>
          <a:p>
            <a:pPr algn="ctr"/>
            <a:r>
              <a:rPr lang="fr-FR" sz="2800" b="1" dirty="0">
                <a:ln w="0"/>
                <a:latin typeface="AR JULIAN" panose="02000000000000000000" pitchFamily="2" charset="0"/>
              </a:rPr>
              <a:t>Revêtements </a:t>
            </a:r>
          </a:p>
          <a:p>
            <a:pPr algn="ctr"/>
            <a:endParaRPr lang="fr-FR" sz="2800" b="1" cap="none" spc="0" dirty="0">
              <a:ln w="0"/>
              <a:solidFill>
                <a:schemeClr val="tx1"/>
              </a:solidFill>
              <a:latin typeface="AR JULIAN" panose="02000000000000000000" pitchFamily="2" charset="0"/>
            </a:endParaRPr>
          </a:p>
        </p:txBody>
      </p:sp>
      <p:pic>
        <p:nvPicPr>
          <p:cNvPr id="13" name="Imag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953" y="1893361"/>
            <a:ext cx="1498248" cy="941698"/>
          </a:xfrm>
          <a:prstGeom prst="rect">
            <a:avLst/>
          </a:prstGeom>
        </p:spPr>
      </p:pic>
      <p:pic>
        <p:nvPicPr>
          <p:cNvPr id="14" name="Imag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2814" y="3035929"/>
            <a:ext cx="1635387" cy="1635387"/>
          </a:xfrm>
          <a:prstGeom prst="rect">
            <a:avLst/>
          </a:prstGeom>
        </p:spPr>
      </p:pic>
      <p:pic>
        <p:nvPicPr>
          <p:cNvPr id="15" name="Imag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18402" y="931579"/>
            <a:ext cx="824332" cy="1772213"/>
          </a:xfrm>
          <a:prstGeom prst="rect">
            <a:avLst/>
          </a:prstGeom>
        </p:spPr>
      </p:pic>
      <p:pic>
        <p:nvPicPr>
          <p:cNvPr id="102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05440" y="4794905"/>
            <a:ext cx="1613877" cy="1103979"/>
          </a:xfrm>
          <a:prstGeom prst="rect">
            <a:avLst/>
          </a:prstGeom>
          <a:noFill/>
          <a:ln w="317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3" name="Imag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9757" y="4790051"/>
            <a:ext cx="1478444" cy="1108833"/>
          </a:xfrm>
          <a:prstGeom prst="rect">
            <a:avLst/>
          </a:prstGeom>
          <a:ln w="3175">
            <a:solidFill>
              <a:schemeClr val="tx1"/>
            </a:solidFill>
          </a:ln>
        </p:spPr>
      </p:pic>
      <p:pic>
        <p:nvPicPr>
          <p:cNvPr id="17" name="Imag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6729"/>
            <a:ext cx="3572566" cy="1261981"/>
          </a:xfrm>
          <a:prstGeom prst="rect">
            <a:avLst/>
          </a:prstGeom>
        </p:spPr>
      </p:pic>
      <p:sp>
        <p:nvSpPr>
          <p:cNvPr id="21" name="Rectangle à coins arrondis 20">
            <a:hlinkClick r:id="rId14"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pic>
        <p:nvPicPr>
          <p:cNvPr id="20" name="Image 19"/>
          <p:cNvPicPr>
            <a:picLocks noChangeAspect="1"/>
          </p:cNvPicPr>
          <p:nvPr/>
        </p:nvPicPr>
        <p:blipFill rotWithShape="1">
          <a:blip r:embed="rId15" cstate="print">
            <a:extLst>
              <a:ext uri="{28A0092B-C50C-407E-A947-70E740481C1C}">
                <a14:useLocalDpi xmlns:a14="http://schemas.microsoft.com/office/drawing/2010/main" val="0"/>
              </a:ext>
            </a:extLst>
          </a:blip>
          <a:srcRect l="14606" t="2445" r="17487" b="7151"/>
          <a:stretch/>
        </p:blipFill>
        <p:spPr>
          <a:xfrm>
            <a:off x="6905441" y="3035929"/>
            <a:ext cx="1613877" cy="1211226"/>
          </a:xfrm>
          <a:prstGeom prst="rect">
            <a:avLst/>
          </a:prstGeom>
          <a:ln w="3175">
            <a:solidFill>
              <a:schemeClr val="tx1"/>
            </a:solidFill>
          </a:ln>
        </p:spPr>
      </p:pic>
    </p:spTree>
    <p:extLst>
      <p:ext uri="{BB962C8B-B14F-4D97-AF65-F5344CB8AC3E}">
        <p14:creationId xmlns:p14="http://schemas.microsoft.com/office/powerpoint/2010/main" val="2958661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136" y="110093"/>
            <a:ext cx="4629708" cy="800219"/>
          </a:xfrm>
          <a:prstGeom prst="rect">
            <a:avLst/>
          </a:prstGeom>
          <a:noFill/>
        </p:spPr>
        <p:txBody>
          <a:bodyPr wrap="square" lIns="91440" tIns="45720" rIns="91440" bIns="45720">
            <a:spAutoFit/>
          </a:bodyPr>
          <a:lstStyle/>
          <a:p>
            <a:pPr algn="ctr"/>
            <a:r>
              <a:rPr lang="fr-FR" sz="2800" b="1" cap="none" spc="0" dirty="0" smtClean="0">
                <a:ln w="0"/>
                <a:solidFill>
                  <a:schemeClr val="tx1"/>
                </a:solidFill>
                <a:latin typeface="AR JULIAN" panose="02000000000000000000" pitchFamily="2" charset="0"/>
              </a:rPr>
              <a:t>Peinture alimentaire</a:t>
            </a:r>
          </a:p>
          <a:p>
            <a:pPr algn="ctr"/>
            <a:r>
              <a:rPr lang="fr-FR" b="1" dirty="0" smtClean="0">
                <a:ln w="0"/>
              </a:rPr>
              <a:t>(Certification IANESCO et conformité CARSO)</a:t>
            </a:r>
            <a:endParaRPr lang="fr-FR" b="1" cap="none" spc="0" dirty="0">
              <a:ln w="0"/>
              <a:solidFill>
                <a:schemeClr val="tx1"/>
              </a:solidFill>
            </a:endParaRPr>
          </a:p>
        </p:txBody>
      </p:sp>
      <p:sp>
        <p:nvSpPr>
          <p:cNvPr id="6" name="Rectangle 5"/>
          <p:cNvSpPr/>
          <p:nvPr/>
        </p:nvSpPr>
        <p:spPr>
          <a:xfrm>
            <a:off x="2188299" y="1946137"/>
            <a:ext cx="1834156" cy="369332"/>
          </a:xfrm>
          <a:prstGeom prst="rect">
            <a:avLst/>
          </a:prstGeom>
        </p:spPr>
        <p:txBody>
          <a:bodyPr wrap="none">
            <a:spAutoFit/>
          </a:bodyPr>
          <a:lstStyle/>
          <a:p>
            <a:r>
              <a:rPr lang="fr-FR" b="1" dirty="0" smtClean="0">
                <a:latin typeface="AR JULIAN" panose="02000000000000000000"/>
              </a:rPr>
              <a:t>PROTECSOB EP</a:t>
            </a:r>
            <a:endParaRPr lang="fr-FR" b="1" dirty="0">
              <a:latin typeface="AR JULIAN" panose="02000000000000000000"/>
            </a:endParaRPr>
          </a:p>
        </p:txBody>
      </p:sp>
      <p:sp>
        <p:nvSpPr>
          <p:cNvPr id="7" name="Rectangle 6"/>
          <p:cNvSpPr/>
          <p:nvPr/>
        </p:nvSpPr>
        <p:spPr>
          <a:xfrm>
            <a:off x="8062787" y="1946137"/>
            <a:ext cx="2704395" cy="369332"/>
          </a:xfrm>
          <a:prstGeom prst="rect">
            <a:avLst/>
          </a:prstGeom>
        </p:spPr>
        <p:txBody>
          <a:bodyPr wrap="none">
            <a:spAutoFit/>
          </a:bodyPr>
          <a:lstStyle/>
          <a:p>
            <a:r>
              <a:rPr lang="fr-FR" b="1" dirty="0" smtClean="0"/>
              <a:t>PRIMAIRE EPOX METAL,EP</a:t>
            </a:r>
            <a:endParaRPr lang="fr-FR" b="1" dirty="0"/>
          </a:p>
        </p:txBody>
      </p:sp>
      <p:sp>
        <p:nvSpPr>
          <p:cNvPr id="8" name="Rectangle 7"/>
          <p:cNvSpPr/>
          <p:nvPr/>
        </p:nvSpPr>
        <p:spPr>
          <a:xfrm>
            <a:off x="2188299" y="3990948"/>
            <a:ext cx="2079415" cy="369332"/>
          </a:xfrm>
          <a:prstGeom prst="rect">
            <a:avLst/>
          </a:prstGeom>
        </p:spPr>
        <p:txBody>
          <a:bodyPr wrap="none">
            <a:spAutoFit/>
          </a:bodyPr>
          <a:lstStyle/>
          <a:p>
            <a:r>
              <a:rPr lang="fr-FR" b="1" dirty="0">
                <a:latin typeface="AR JULIAN" panose="02000000000000000000"/>
              </a:rPr>
              <a:t>PROTECSOB RHN</a:t>
            </a:r>
          </a:p>
        </p:txBody>
      </p:sp>
      <p:sp>
        <p:nvSpPr>
          <p:cNvPr id="10" name="Rectangle 9"/>
          <p:cNvSpPr/>
          <p:nvPr/>
        </p:nvSpPr>
        <p:spPr>
          <a:xfrm>
            <a:off x="2188299" y="4311590"/>
            <a:ext cx="6096000" cy="553998"/>
          </a:xfrm>
          <a:prstGeom prst="rect">
            <a:avLst/>
          </a:prstGeom>
        </p:spPr>
        <p:txBody>
          <a:bodyPr>
            <a:spAutoFit/>
          </a:bodyPr>
          <a:lstStyle/>
          <a:p>
            <a:r>
              <a:rPr lang="fr-FR" sz="1500" dirty="0" smtClean="0"/>
              <a:t>Revêtement </a:t>
            </a:r>
            <a:r>
              <a:rPr lang="fr-FR" sz="1500" dirty="0"/>
              <a:t>époxy bi-composant applicable à température ambiante. Qualité alimentaire. Disponible en Blanc Crème et Rouge</a:t>
            </a:r>
          </a:p>
        </p:txBody>
      </p:sp>
      <p:sp>
        <p:nvSpPr>
          <p:cNvPr id="11" name="Rectangle 10"/>
          <p:cNvSpPr/>
          <p:nvPr/>
        </p:nvSpPr>
        <p:spPr>
          <a:xfrm>
            <a:off x="8062787" y="2155469"/>
            <a:ext cx="3683000" cy="553998"/>
          </a:xfrm>
          <a:prstGeom prst="rect">
            <a:avLst/>
          </a:prstGeom>
        </p:spPr>
        <p:txBody>
          <a:bodyPr wrap="square">
            <a:spAutoFit/>
          </a:bodyPr>
          <a:lstStyle/>
          <a:p>
            <a:r>
              <a:rPr lang="fr-FR" sz="1500" dirty="0" smtClean="0"/>
              <a:t>Apprêt </a:t>
            </a:r>
            <a:r>
              <a:rPr lang="fr-FR" sz="1500" dirty="0"/>
              <a:t>époxy bi-composant en phase solvant. Pour la protection des métaux.</a:t>
            </a:r>
          </a:p>
        </p:txBody>
      </p:sp>
      <p:sp>
        <p:nvSpPr>
          <p:cNvPr id="12" name="Rectangle 11"/>
          <p:cNvSpPr/>
          <p:nvPr/>
        </p:nvSpPr>
        <p:spPr>
          <a:xfrm>
            <a:off x="2201565" y="2155469"/>
            <a:ext cx="3111500" cy="784830"/>
          </a:xfrm>
          <a:prstGeom prst="rect">
            <a:avLst/>
          </a:prstGeom>
        </p:spPr>
        <p:txBody>
          <a:bodyPr wrap="square">
            <a:spAutoFit/>
          </a:bodyPr>
          <a:lstStyle/>
          <a:p>
            <a:r>
              <a:rPr lang="fr-FR" sz="1500" dirty="0"/>
              <a:t>Revêtement époxy sans solvant pour capacités d'eau potable. Bi-composant Qualité alimentaire</a:t>
            </a:r>
          </a:p>
        </p:txBody>
      </p:sp>
      <p:pic>
        <p:nvPicPr>
          <p:cNvPr id="4098" name="Picture 2" descr="http://www.groupe-sterenn.com/media/catalog/product/cache/7/image/9df78eab33525d08d6e5fb8d27136e95/z/_/z_001-167234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410" y="3594427"/>
            <a:ext cx="1576155" cy="116237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http://www.peintures-sob.com/uploads/emballage/b-sur-blan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729" y="1462599"/>
            <a:ext cx="1124564" cy="1501293"/>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4104" name="Picture 8" descr="http://www.peintures-sob.fr/uploads/emballage/B-sobox-S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7617" y="1462599"/>
            <a:ext cx="2001724" cy="1501293"/>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6" name="Rectangle à coins arrondis 15">
            <a:hlinkClick r:id="rId5"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17" name="Flèche courbée vers le bas 16">
            <a:hlinkClick r:id="rId6" action="ppaction://hlinksldjump" highlightClick="1"/>
          </p:cNvPr>
          <p:cNvSpPr/>
          <p:nvPr/>
        </p:nvSpPr>
        <p:spPr>
          <a:xfrm rot="5400000">
            <a:off x="362622"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2319473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10" grpId="0"/>
      <p:bldP spid="10" grpId="1"/>
      <p:bldP spid="11" grpId="0"/>
      <p:bldP spid="11" grpId="1"/>
      <p:bldP spid="12" grpId="0"/>
      <p:bldP spid="12"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783" y="57354"/>
            <a:ext cx="2731410" cy="954107"/>
          </a:xfrm>
          <a:prstGeom prst="rect">
            <a:avLst/>
          </a:prstGeom>
          <a:noFill/>
        </p:spPr>
        <p:txBody>
          <a:bodyPr wrap="square" lIns="91440" tIns="45720" rIns="91440" bIns="45720">
            <a:spAutoFit/>
          </a:bodyPr>
          <a:lstStyle/>
          <a:p>
            <a:pPr algn="ctr"/>
            <a:r>
              <a:rPr lang="fr-FR" sz="2800" b="1" cap="none" spc="0" dirty="0" smtClean="0">
                <a:ln w="0"/>
                <a:solidFill>
                  <a:schemeClr val="tx1"/>
                </a:solidFill>
                <a:latin typeface="AR JULIAN" panose="02000000000000000000" pitchFamily="2" charset="0"/>
              </a:rPr>
              <a:t>Peinture Epoxy </a:t>
            </a:r>
          </a:p>
          <a:p>
            <a:pPr algn="ctr"/>
            <a:r>
              <a:rPr lang="fr-FR" sz="2800" b="1" dirty="0" smtClean="0">
                <a:ln w="0"/>
                <a:latin typeface="AR JULIAN" panose="02000000000000000000" pitchFamily="2" charset="0"/>
              </a:rPr>
              <a:t>Spécial sol</a:t>
            </a:r>
            <a:endParaRPr lang="fr-FR" b="1" cap="none" spc="0" dirty="0">
              <a:ln w="0"/>
              <a:solidFill>
                <a:schemeClr val="tx1"/>
              </a:solidFill>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342" y="1220518"/>
            <a:ext cx="2264291" cy="1276438"/>
          </a:xfrm>
          <a:prstGeom prst="rect">
            <a:avLst/>
          </a:prstGeom>
          <a:ln w="3175">
            <a:solidFill>
              <a:schemeClr val="tx1"/>
            </a:solidFill>
          </a:ln>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341" y="3434456"/>
            <a:ext cx="2264291" cy="1276439"/>
          </a:xfrm>
          <a:prstGeom prst="rect">
            <a:avLst/>
          </a:prstGeom>
          <a:ln w="3175">
            <a:solidFill>
              <a:schemeClr val="tx1"/>
            </a:solidFill>
          </a:ln>
        </p:spPr>
      </p:pic>
      <p:sp>
        <p:nvSpPr>
          <p:cNvPr id="7" name="Rectangle 6"/>
          <p:cNvSpPr/>
          <p:nvPr/>
        </p:nvSpPr>
        <p:spPr>
          <a:xfrm>
            <a:off x="2569828" y="1994935"/>
            <a:ext cx="3784081" cy="1708160"/>
          </a:xfrm>
          <a:prstGeom prst="rect">
            <a:avLst/>
          </a:prstGeom>
        </p:spPr>
        <p:txBody>
          <a:bodyPr wrap="square">
            <a:spAutoFit/>
          </a:bodyPr>
          <a:lstStyle/>
          <a:p>
            <a:r>
              <a:rPr lang="fr-FR" sz="1500" dirty="0" smtClean="0">
                <a:ln w="0"/>
              </a:rPr>
              <a:t>Peinture époxyde bi composante en phase solvant principalement pour sol béton. Aspect satiné-brillant. Protège les sols contre l’usure et les attaques de produits chimique. Résiste au huile minérales, essence, fuel. Application rapide, et séchage rapide. Possibilité de teindre dans tous les RAL.  </a:t>
            </a:r>
            <a:endParaRPr lang="fr-FR" sz="1500" dirty="0">
              <a:ln w="0"/>
            </a:endParaRPr>
          </a:p>
        </p:txBody>
      </p:sp>
      <p:sp>
        <p:nvSpPr>
          <p:cNvPr id="8" name="Rectangle 7"/>
          <p:cNvSpPr/>
          <p:nvPr/>
        </p:nvSpPr>
        <p:spPr>
          <a:xfrm>
            <a:off x="2569827" y="1533270"/>
            <a:ext cx="2731410" cy="461665"/>
          </a:xfrm>
          <a:prstGeom prst="rect">
            <a:avLst/>
          </a:prstGeom>
          <a:noFill/>
        </p:spPr>
        <p:txBody>
          <a:bodyPr wrap="square" lIns="91440" tIns="45720" rIns="91440" bIns="45720">
            <a:spAutoFit/>
          </a:bodyPr>
          <a:lstStyle/>
          <a:p>
            <a:pPr algn="ctr"/>
            <a:r>
              <a:rPr lang="fr-FR" sz="2400" b="1" cap="none" spc="0" dirty="0" smtClean="0">
                <a:ln w="0"/>
                <a:solidFill>
                  <a:schemeClr val="tx1"/>
                </a:solidFill>
                <a:latin typeface="AR JULIAN" panose="02000000000000000000" pitchFamily="2" charset="0"/>
              </a:rPr>
              <a:t>Eposob 1000</a:t>
            </a:r>
            <a:endParaRPr lang="fr-FR" sz="2400" b="1" cap="none" spc="0" dirty="0">
              <a:ln w="0"/>
              <a:solidFill>
                <a:schemeClr val="tx1"/>
              </a:solidFill>
            </a:endParaRPr>
          </a:p>
        </p:txBody>
      </p:sp>
      <p:sp>
        <p:nvSpPr>
          <p:cNvPr id="9" name="ZoneTexte 8"/>
          <p:cNvSpPr txBox="1"/>
          <p:nvPr/>
        </p:nvSpPr>
        <p:spPr>
          <a:xfrm>
            <a:off x="2543909" y="4264709"/>
            <a:ext cx="3810000" cy="1477328"/>
          </a:xfrm>
          <a:prstGeom prst="rect">
            <a:avLst/>
          </a:prstGeom>
          <a:noFill/>
        </p:spPr>
        <p:txBody>
          <a:bodyPr wrap="square" rtlCol="0">
            <a:spAutoFit/>
          </a:bodyPr>
          <a:lstStyle/>
          <a:p>
            <a:r>
              <a:rPr lang="fr-FR" sz="1500" dirty="0" smtClean="0"/>
              <a:t>Peinture pour traçage de bande de signalisation et marquage sur revêtement bitumeux hydrocarboné, bêton et supports minéraux. Existe en noir, blanc, jaune, vert signalisation, bleu handicapés et rouge</a:t>
            </a:r>
            <a:r>
              <a:rPr lang="fr-FR" sz="1500" dirty="0" smtClean="0"/>
              <a:t>. Existe en solution aqueuse. </a:t>
            </a:r>
            <a:endParaRPr lang="fr-FR" sz="1500" dirty="0"/>
          </a:p>
        </p:txBody>
      </p:sp>
      <p:sp>
        <p:nvSpPr>
          <p:cNvPr id="10" name="Rectangle 9"/>
          <p:cNvSpPr/>
          <p:nvPr/>
        </p:nvSpPr>
        <p:spPr>
          <a:xfrm>
            <a:off x="2368809" y="3956265"/>
            <a:ext cx="2731410" cy="461665"/>
          </a:xfrm>
          <a:prstGeom prst="rect">
            <a:avLst/>
          </a:prstGeom>
          <a:noFill/>
        </p:spPr>
        <p:txBody>
          <a:bodyPr wrap="square" lIns="91440" tIns="45720" rIns="91440" bIns="45720">
            <a:spAutoFit/>
          </a:bodyPr>
          <a:lstStyle/>
          <a:p>
            <a:pPr algn="ctr"/>
            <a:r>
              <a:rPr lang="fr-FR" sz="2400" b="1" dirty="0" smtClean="0">
                <a:ln w="0"/>
                <a:latin typeface="AR JULIAN" panose="02000000000000000000" pitchFamily="2" charset="0"/>
              </a:rPr>
              <a:t>Sobaxrout</a:t>
            </a:r>
            <a:endParaRPr lang="fr-FR" sz="2400" b="1" cap="none" spc="0" dirty="0">
              <a:ln w="0"/>
              <a:solidFill>
                <a:schemeClr val="tx1"/>
              </a:solidFill>
            </a:endParaRPr>
          </a:p>
        </p:txBody>
      </p:sp>
      <p:sp>
        <p:nvSpPr>
          <p:cNvPr id="13" name="Rectangle à coins arrondis 12">
            <a:hlinkClick r:id="rId4"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15" name="Flèche courbée vers le bas 14">
            <a:hlinkClick r:id="rId5" action="ppaction://hlinksldjump" highlightClick="1"/>
          </p:cNvPr>
          <p:cNvSpPr/>
          <p:nvPr/>
        </p:nvSpPr>
        <p:spPr>
          <a:xfrm rot="5400000">
            <a:off x="362622"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Rectangle 15"/>
          <p:cNvSpPr/>
          <p:nvPr/>
        </p:nvSpPr>
        <p:spPr>
          <a:xfrm>
            <a:off x="8358554" y="1533270"/>
            <a:ext cx="1090927" cy="461665"/>
          </a:xfrm>
          <a:prstGeom prst="rect">
            <a:avLst/>
          </a:prstGeom>
          <a:noFill/>
        </p:spPr>
        <p:txBody>
          <a:bodyPr wrap="square" lIns="91440" tIns="45720" rIns="91440" bIns="45720">
            <a:spAutoFit/>
          </a:bodyPr>
          <a:lstStyle/>
          <a:p>
            <a:pPr algn="ctr"/>
            <a:r>
              <a:rPr lang="fr-FR" sz="2400" b="1" dirty="0" err="1" smtClean="0">
                <a:ln w="0"/>
              </a:rPr>
              <a:t>Soblift</a:t>
            </a:r>
            <a:endParaRPr lang="fr-FR" sz="2400" b="1" cap="none" spc="0" dirty="0">
              <a:ln w="0"/>
              <a:solidFill>
                <a:schemeClr val="tx1"/>
              </a:solidFill>
            </a:endParaRPr>
          </a:p>
        </p:txBody>
      </p:sp>
      <p:sp>
        <p:nvSpPr>
          <p:cNvPr id="2" name="ZoneTexte 1"/>
          <p:cNvSpPr txBox="1"/>
          <p:nvPr/>
        </p:nvSpPr>
        <p:spPr>
          <a:xfrm>
            <a:off x="8358554" y="1922311"/>
            <a:ext cx="3294184" cy="784830"/>
          </a:xfrm>
          <a:prstGeom prst="rect">
            <a:avLst/>
          </a:prstGeom>
          <a:noFill/>
        </p:spPr>
        <p:txBody>
          <a:bodyPr wrap="square" rtlCol="0">
            <a:spAutoFit/>
          </a:bodyPr>
          <a:lstStyle/>
          <a:p>
            <a:r>
              <a:rPr lang="fr-FR" sz="1500" dirty="0" smtClean="0"/>
              <a:t>Peinture pour court de tennis en bêton et enrobé bitumeux. Aspect mat satiné non glissant. </a:t>
            </a:r>
            <a:endParaRPr lang="fr-FR" sz="1500" dirty="0"/>
          </a:p>
        </p:txBody>
      </p:sp>
      <p:sp>
        <p:nvSpPr>
          <p:cNvPr id="17" name="Rectangle 16"/>
          <p:cNvSpPr/>
          <p:nvPr/>
        </p:nvSpPr>
        <p:spPr>
          <a:xfrm>
            <a:off x="8358554" y="3956262"/>
            <a:ext cx="1251371" cy="461665"/>
          </a:xfrm>
          <a:prstGeom prst="rect">
            <a:avLst/>
          </a:prstGeom>
          <a:noFill/>
        </p:spPr>
        <p:txBody>
          <a:bodyPr wrap="square" lIns="91440" tIns="45720" rIns="91440" bIns="45720">
            <a:spAutoFit/>
          </a:bodyPr>
          <a:lstStyle/>
          <a:p>
            <a:pPr algn="ctr"/>
            <a:r>
              <a:rPr lang="fr-FR" sz="2400" b="1" dirty="0" err="1" smtClean="0">
                <a:ln w="0"/>
              </a:rPr>
              <a:t>Sobline</a:t>
            </a:r>
            <a:endParaRPr lang="fr-FR" sz="2400" b="1" cap="none" spc="0" dirty="0">
              <a:ln w="0"/>
              <a:solidFill>
                <a:schemeClr val="tx1"/>
              </a:solidFill>
            </a:endParaRPr>
          </a:p>
        </p:txBody>
      </p:sp>
      <p:sp>
        <p:nvSpPr>
          <p:cNvPr id="3" name="ZoneTexte 2"/>
          <p:cNvSpPr txBox="1"/>
          <p:nvPr/>
        </p:nvSpPr>
        <p:spPr>
          <a:xfrm>
            <a:off x="8358554" y="4264709"/>
            <a:ext cx="3644217" cy="784830"/>
          </a:xfrm>
          <a:prstGeom prst="rect">
            <a:avLst/>
          </a:prstGeom>
          <a:noFill/>
        </p:spPr>
        <p:txBody>
          <a:bodyPr wrap="square" rtlCol="0">
            <a:spAutoFit/>
          </a:bodyPr>
          <a:lstStyle/>
          <a:p>
            <a:r>
              <a:rPr lang="fr-FR" sz="1500" dirty="0" smtClean="0"/>
              <a:t>Peinture spécialement étudiée pour le traçage des lignes de jeu des terrains de sport </a:t>
            </a:r>
            <a:r>
              <a:rPr lang="fr-FR" sz="1500" dirty="0" err="1" smtClean="0"/>
              <a:t>engazoné</a:t>
            </a:r>
            <a:r>
              <a:rPr lang="fr-FR" sz="1500" dirty="0" smtClean="0"/>
              <a:t> </a:t>
            </a:r>
            <a:endParaRPr lang="fr-FR" sz="1500" dirty="0"/>
          </a:p>
        </p:txBody>
      </p:sp>
      <p:sp>
        <p:nvSpPr>
          <p:cNvPr id="20" name="Chevron 19">
            <a:hlinkClick r:id="" action="ppaction://hlinkshowjump?jump=nextslide"/>
          </p:cNvPr>
          <p:cNvSpPr/>
          <p:nvPr/>
        </p:nvSpPr>
        <p:spPr>
          <a:xfrm>
            <a:off x="11441758" y="5761745"/>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1" name="Rectangle 20"/>
          <p:cNvSpPr/>
          <p:nvPr/>
        </p:nvSpPr>
        <p:spPr>
          <a:xfrm>
            <a:off x="11110615" y="6392281"/>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pic>
        <p:nvPicPr>
          <p:cNvPr id="22" name="Imag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7529" y="3454221"/>
            <a:ext cx="1012065" cy="1465749"/>
          </a:xfrm>
          <a:prstGeom prst="rect">
            <a:avLst/>
          </a:prstGeom>
        </p:spPr>
      </p:pic>
      <p:pic>
        <p:nvPicPr>
          <p:cNvPr id="23" name="Imag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7629" y="985788"/>
            <a:ext cx="1350925" cy="1745898"/>
          </a:xfrm>
          <a:prstGeom prst="rect">
            <a:avLst/>
          </a:prstGeom>
        </p:spPr>
      </p:pic>
    </p:spTree>
    <p:extLst>
      <p:ext uri="{BB962C8B-B14F-4D97-AF65-F5344CB8AC3E}">
        <p14:creationId xmlns:p14="http://schemas.microsoft.com/office/powerpoint/2010/main" val="1427391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7" grpId="0"/>
      <p:bldP spid="7" grpId="1"/>
      <p:bldP spid="9" grpId="0"/>
      <p:bldP spid="9" grpId="1"/>
      <p:bldP spid="2" grpId="0"/>
      <p:bldP spid="2" grpId="1"/>
      <p:bldP spid="3" grpId="0"/>
      <p:bldP spid="3"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08484"/>
            <a:ext cx="2976403" cy="523220"/>
          </a:xfrm>
          <a:prstGeom prst="rect">
            <a:avLst/>
          </a:prstGeom>
          <a:noFill/>
        </p:spPr>
        <p:txBody>
          <a:bodyPr wrap="square" lIns="91440" tIns="45720" rIns="91440" bIns="45720">
            <a:spAutoFit/>
          </a:bodyPr>
          <a:lstStyle/>
          <a:p>
            <a:pPr algn="ctr"/>
            <a:r>
              <a:rPr lang="fr-FR" sz="2800" b="1" cap="none" spc="0" dirty="0" smtClean="0">
                <a:ln w="0"/>
                <a:solidFill>
                  <a:schemeClr val="tx1"/>
                </a:solidFill>
                <a:latin typeface="AR JULIAN" panose="02000000000000000000" pitchFamily="2" charset="0"/>
              </a:rPr>
              <a:t>Apprêt Epoxy</a:t>
            </a:r>
            <a:endParaRPr lang="fr-FR" b="1" cap="none" spc="0" dirty="0">
              <a:ln w="0"/>
              <a:solidFill>
                <a:schemeClr val="tx1"/>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137" y="1376754"/>
            <a:ext cx="3287245" cy="1853104"/>
          </a:xfrm>
          <a:prstGeom prst="rect">
            <a:avLst/>
          </a:prstGeom>
          <a:ln w="3175">
            <a:solidFill>
              <a:schemeClr val="tx1"/>
            </a:solidFill>
          </a:ln>
        </p:spPr>
      </p:pic>
      <p:sp>
        <p:nvSpPr>
          <p:cNvPr id="9" name="Rectangle 8"/>
          <p:cNvSpPr/>
          <p:nvPr/>
        </p:nvSpPr>
        <p:spPr>
          <a:xfrm>
            <a:off x="3735653" y="1628903"/>
            <a:ext cx="1628972" cy="461665"/>
          </a:xfrm>
          <a:prstGeom prst="rect">
            <a:avLst/>
          </a:prstGeom>
        </p:spPr>
        <p:txBody>
          <a:bodyPr wrap="none">
            <a:spAutoFit/>
          </a:bodyPr>
          <a:lstStyle/>
          <a:p>
            <a:pPr algn="ctr"/>
            <a:r>
              <a:rPr lang="fr-FR" sz="2400" b="1" dirty="0" smtClean="0">
                <a:ln w="0"/>
                <a:latin typeface="AR JULIAN" panose="02000000000000000000" pitchFamily="2" charset="0"/>
              </a:rPr>
              <a:t>EP 100-20</a:t>
            </a:r>
            <a:endParaRPr lang="fr-FR" sz="2400" b="1" dirty="0">
              <a:ln w="0"/>
              <a:latin typeface="AR JULIAN" panose="02000000000000000000" pitchFamily="2" charset="0"/>
            </a:endParaRPr>
          </a:p>
        </p:txBody>
      </p:sp>
      <p:sp>
        <p:nvSpPr>
          <p:cNvPr id="11" name="ZoneTexte 10"/>
          <p:cNvSpPr txBox="1"/>
          <p:nvPr/>
        </p:nvSpPr>
        <p:spPr>
          <a:xfrm>
            <a:off x="3735653" y="2090568"/>
            <a:ext cx="6083756" cy="1015663"/>
          </a:xfrm>
          <a:prstGeom prst="rect">
            <a:avLst/>
          </a:prstGeom>
          <a:noFill/>
        </p:spPr>
        <p:txBody>
          <a:bodyPr wrap="square" rtlCol="0">
            <a:spAutoFit/>
          </a:bodyPr>
          <a:lstStyle/>
          <a:p>
            <a:r>
              <a:rPr lang="fr-FR" sz="1500" dirty="0" smtClean="0"/>
              <a:t>Couche de fond à phosphate de zinc. Produit de grande qualité pour l’acier, acier zingué, aluminium, structures synthétiques renforcée de fibre de verre et pour les supports d’origine minérale. Protection contre la corrosion remarquable et une excellente résistance chimique et mécanique. </a:t>
            </a:r>
            <a:endParaRPr lang="fr-FR" sz="1500" dirty="0"/>
          </a:p>
        </p:txBody>
      </p:sp>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137" y="3714223"/>
            <a:ext cx="3287245" cy="1882356"/>
          </a:xfrm>
          <a:prstGeom prst="rect">
            <a:avLst/>
          </a:prstGeom>
          <a:ln w="3175">
            <a:solidFill>
              <a:schemeClr val="tx1"/>
            </a:solidFill>
          </a:ln>
        </p:spPr>
      </p:pic>
      <p:sp>
        <p:nvSpPr>
          <p:cNvPr id="13" name="Rectangle 12"/>
          <p:cNvSpPr/>
          <p:nvPr/>
        </p:nvSpPr>
        <p:spPr>
          <a:xfrm>
            <a:off x="3735653" y="3906744"/>
            <a:ext cx="1628972" cy="461665"/>
          </a:xfrm>
          <a:prstGeom prst="rect">
            <a:avLst/>
          </a:prstGeom>
        </p:spPr>
        <p:txBody>
          <a:bodyPr wrap="none">
            <a:spAutoFit/>
          </a:bodyPr>
          <a:lstStyle/>
          <a:p>
            <a:pPr algn="ctr"/>
            <a:r>
              <a:rPr lang="fr-FR" sz="2400" b="1" dirty="0" smtClean="0">
                <a:ln w="0"/>
                <a:latin typeface="AR JULIAN" panose="02000000000000000000" pitchFamily="2" charset="0"/>
              </a:rPr>
              <a:t>EP 200-90</a:t>
            </a:r>
            <a:endParaRPr lang="fr-FR" sz="2400" b="1" dirty="0">
              <a:ln w="0"/>
              <a:latin typeface="AR JULIAN" panose="02000000000000000000" pitchFamily="2" charset="0"/>
            </a:endParaRPr>
          </a:p>
        </p:txBody>
      </p:sp>
      <p:sp>
        <p:nvSpPr>
          <p:cNvPr id="14" name="ZoneTexte 13"/>
          <p:cNvSpPr txBox="1"/>
          <p:nvPr/>
        </p:nvSpPr>
        <p:spPr>
          <a:xfrm>
            <a:off x="3735653" y="4430258"/>
            <a:ext cx="6083756" cy="784830"/>
          </a:xfrm>
          <a:prstGeom prst="rect">
            <a:avLst/>
          </a:prstGeom>
          <a:noFill/>
        </p:spPr>
        <p:txBody>
          <a:bodyPr wrap="square" rtlCol="0">
            <a:spAutoFit/>
          </a:bodyPr>
          <a:lstStyle/>
          <a:p>
            <a:r>
              <a:rPr lang="fr-FR" sz="1500" dirty="0" smtClean="0"/>
              <a:t>Couche de finition époxyde, pour la mise en peinture de l’acier, aluminium, tôles zingués, structures synthétiques. Elle peut être utilisée aussi pour la finition du sol en atelier ou dépôt.  </a:t>
            </a:r>
            <a:endParaRPr lang="fr-FR" sz="1500" dirty="0"/>
          </a:p>
        </p:txBody>
      </p:sp>
      <p:sp>
        <p:nvSpPr>
          <p:cNvPr id="16" name="Rectangle à coins arrondis 15">
            <a:hlinkClick r:id="rId4"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17" name="Flèche courbée vers le bas 16">
            <a:hlinkClick r:id="rId5" action="ppaction://hlinksldjump" highlightClick="1"/>
          </p:cNvPr>
          <p:cNvSpPr/>
          <p:nvPr/>
        </p:nvSpPr>
        <p:spPr>
          <a:xfrm rot="5400000">
            <a:off x="362622"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2455652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1" grpId="0"/>
      <p:bldP spid="11" grpId="1"/>
      <p:bldP spid="14" grpId="0"/>
      <p:bldP spid="14"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2304" y="0"/>
            <a:ext cx="4654618" cy="1200329"/>
          </a:xfrm>
          <a:prstGeom prst="rect">
            <a:avLst/>
          </a:prstGeom>
          <a:noFill/>
        </p:spPr>
        <p:txBody>
          <a:bodyPr wrap="square" lIns="91440" tIns="45720" rIns="91440" bIns="45720">
            <a:spAutoFit/>
          </a:bodyPr>
          <a:lstStyle/>
          <a:p>
            <a:pPr algn="ctr"/>
            <a:r>
              <a:rPr lang="fr-FR" sz="2400" b="1" cap="none" spc="0" dirty="0" smtClean="0">
                <a:ln w="0"/>
                <a:solidFill>
                  <a:schemeClr val="tx1"/>
                </a:solidFill>
                <a:latin typeface="AR JULIAN" panose="02000000000000000000" pitchFamily="2" charset="0"/>
              </a:rPr>
              <a:t>Peinture au Rouleau/Brosse</a:t>
            </a:r>
          </a:p>
          <a:p>
            <a:pPr algn="ctr"/>
            <a:r>
              <a:rPr lang="fr-FR" sz="2400" b="1" dirty="0" smtClean="0">
                <a:ln w="0"/>
                <a:latin typeface="AR JULIAN" panose="02000000000000000000" pitchFamily="2" charset="0"/>
              </a:rPr>
              <a:t>Apprêt et Laque Mono Composante</a:t>
            </a:r>
            <a:endParaRPr lang="fr-FR" sz="2400" b="1" cap="none" spc="0" dirty="0">
              <a:ln w="0"/>
              <a:solidFill>
                <a:schemeClr val="tx1"/>
              </a:solidFill>
            </a:endParaRPr>
          </a:p>
        </p:txBody>
      </p:sp>
      <p:pic>
        <p:nvPicPr>
          <p:cNvPr id="16" name="Imag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252" y="1451175"/>
            <a:ext cx="2239448" cy="1262434"/>
          </a:xfrm>
          <a:prstGeom prst="rect">
            <a:avLst/>
          </a:prstGeom>
        </p:spPr>
      </p:pic>
      <p:pic>
        <p:nvPicPr>
          <p:cNvPr id="18" name="Imag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992" y="4077937"/>
            <a:ext cx="2297708" cy="1295276"/>
          </a:xfrm>
          <a:prstGeom prst="rect">
            <a:avLst/>
          </a:prstGeom>
        </p:spPr>
      </p:pic>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9803" y="1451175"/>
            <a:ext cx="2248172" cy="1257869"/>
          </a:xfrm>
          <a:prstGeom prst="rect">
            <a:avLst/>
          </a:prstGeom>
          <a:ln w="3175">
            <a:solidFill>
              <a:schemeClr val="tx1"/>
            </a:solidFill>
          </a:ln>
        </p:spPr>
      </p:pic>
      <p:sp>
        <p:nvSpPr>
          <p:cNvPr id="25" name="Rectangle 24"/>
          <p:cNvSpPr/>
          <p:nvPr/>
        </p:nvSpPr>
        <p:spPr>
          <a:xfrm>
            <a:off x="2552700" y="1895443"/>
            <a:ext cx="3347391" cy="369332"/>
          </a:xfrm>
          <a:prstGeom prst="rect">
            <a:avLst/>
          </a:prstGeom>
        </p:spPr>
        <p:txBody>
          <a:bodyPr wrap="none">
            <a:spAutoFit/>
          </a:bodyPr>
          <a:lstStyle/>
          <a:p>
            <a:pPr algn="ctr"/>
            <a:r>
              <a:rPr lang="fr-FR" b="1" dirty="0" smtClean="0">
                <a:ln w="0"/>
                <a:latin typeface="AR JULIAN" panose="02000000000000000000" pitchFamily="2" charset="0"/>
              </a:rPr>
              <a:t>Apprêt ARHS RAL 7001/7037</a:t>
            </a:r>
            <a:endParaRPr lang="fr-FR" b="1" dirty="0">
              <a:ln w="0"/>
              <a:latin typeface="AR JULIAN" panose="02000000000000000000" pitchFamily="2" charset="0"/>
            </a:endParaRPr>
          </a:p>
        </p:txBody>
      </p:sp>
      <p:sp>
        <p:nvSpPr>
          <p:cNvPr id="27" name="Rectangle 26"/>
          <p:cNvSpPr/>
          <p:nvPr/>
        </p:nvSpPr>
        <p:spPr>
          <a:xfrm>
            <a:off x="9187975" y="1895443"/>
            <a:ext cx="1694695" cy="369332"/>
          </a:xfrm>
          <a:prstGeom prst="rect">
            <a:avLst/>
          </a:prstGeom>
        </p:spPr>
        <p:txBody>
          <a:bodyPr wrap="none">
            <a:spAutoFit/>
          </a:bodyPr>
          <a:lstStyle/>
          <a:p>
            <a:pPr algn="ctr"/>
            <a:r>
              <a:rPr lang="fr-FR" b="1" dirty="0" smtClean="0">
                <a:ln w="0"/>
                <a:latin typeface="AR JULIAN" panose="02000000000000000000" pitchFamily="2" charset="0"/>
              </a:rPr>
              <a:t>AR Brillant SR</a:t>
            </a:r>
            <a:endParaRPr lang="fr-FR" b="1" dirty="0">
              <a:ln w="0"/>
              <a:latin typeface="AR JULIAN" panose="02000000000000000000" pitchFamily="2" charset="0"/>
            </a:endParaRPr>
          </a:p>
        </p:txBody>
      </p:sp>
      <p:sp>
        <p:nvSpPr>
          <p:cNvPr id="29" name="Rectangle 28"/>
          <p:cNvSpPr/>
          <p:nvPr/>
        </p:nvSpPr>
        <p:spPr>
          <a:xfrm>
            <a:off x="2552700" y="4540909"/>
            <a:ext cx="1919115" cy="369332"/>
          </a:xfrm>
          <a:prstGeom prst="rect">
            <a:avLst/>
          </a:prstGeom>
        </p:spPr>
        <p:txBody>
          <a:bodyPr wrap="none">
            <a:spAutoFit/>
          </a:bodyPr>
          <a:lstStyle/>
          <a:p>
            <a:pPr algn="ctr"/>
            <a:r>
              <a:rPr lang="fr-FR" b="1" dirty="0" smtClean="0">
                <a:ln w="0"/>
                <a:latin typeface="AR JULIAN" panose="02000000000000000000" pitchFamily="2" charset="0"/>
              </a:rPr>
              <a:t>AR 82 Sobcolor </a:t>
            </a:r>
            <a:endParaRPr lang="fr-FR" b="1" dirty="0">
              <a:ln w="0"/>
              <a:latin typeface="AR JULIAN" panose="02000000000000000000" pitchFamily="2" charset="0"/>
            </a:endParaRPr>
          </a:p>
        </p:txBody>
      </p:sp>
      <p:sp>
        <p:nvSpPr>
          <p:cNvPr id="30" name="Chevron 29">
            <a:hlinkClick r:id="" action="ppaction://hlinkshowjump?jump=nextslide"/>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1" name="Rectangle 30"/>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34" name="ZoneTexte 33"/>
          <p:cNvSpPr txBox="1"/>
          <p:nvPr/>
        </p:nvSpPr>
        <p:spPr>
          <a:xfrm>
            <a:off x="2552700" y="2264775"/>
            <a:ext cx="4387103" cy="1708160"/>
          </a:xfrm>
          <a:prstGeom prst="rect">
            <a:avLst/>
          </a:prstGeom>
          <a:noFill/>
        </p:spPr>
        <p:txBody>
          <a:bodyPr wrap="square" rtlCol="0">
            <a:spAutoFit/>
          </a:bodyPr>
          <a:lstStyle/>
          <a:p>
            <a:r>
              <a:rPr lang="fr-FR" sz="1500" dirty="0" smtClean="0"/>
              <a:t>Apprêt et couche de présentation à séchage rapide, résistant à la détrempe. Il assure une protection pour la présentation des fers et assure l’adhérence pour les couches de finition. Apprêt antirouille pour matériel industriel, travaux de serrurerie, matériel agricole. Application uniquement au pistolet.  </a:t>
            </a:r>
            <a:r>
              <a:rPr lang="fr-FR" sz="1500" dirty="0" smtClean="0"/>
              <a:t>Possibilité de teindre dans tous les RAL. </a:t>
            </a:r>
            <a:endParaRPr lang="fr-FR" sz="1500" dirty="0"/>
          </a:p>
        </p:txBody>
      </p:sp>
      <p:sp>
        <p:nvSpPr>
          <p:cNvPr id="35" name="ZoneTexte 34"/>
          <p:cNvSpPr txBox="1"/>
          <p:nvPr/>
        </p:nvSpPr>
        <p:spPr>
          <a:xfrm>
            <a:off x="2552700" y="4808796"/>
            <a:ext cx="4293577" cy="1015663"/>
          </a:xfrm>
          <a:prstGeom prst="rect">
            <a:avLst/>
          </a:prstGeom>
          <a:noFill/>
        </p:spPr>
        <p:txBody>
          <a:bodyPr wrap="square" rtlCol="0">
            <a:spAutoFit/>
          </a:bodyPr>
          <a:lstStyle/>
          <a:p>
            <a:r>
              <a:rPr lang="fr-FR" sz="1500" dirty="0" smtClean="0"/>
              <a:t>Couche de présentation antirouille à basse de résine glycérophtalique, elle assure une protection anticorrosive et de présentation des fers. Brillant atténué </a:t>
            </a:r>
            <a:endParaRPr lang="fr-FR" sz="1500" dirty="0"/>
          </a:p>
        </p:txBody>
      </p:sp>
      <p:sp>
        <p:nvSpPr>
          <p:cNvPr id="36" name="ZoneTexte 35"/>
          <p:cNvSpPr txBox="1"/>
          <p:nvPr/>
        </p:nvSpPr>
        <p:spPr>
          <a:xfrm>
            <a:off x="9187975" y="2264775"/>
            <a:ext cx="3016016" cy="1015663"/>
          </a:xfrm>
          <a:prstGeom prst="rect">
            <a:avLst/>
          </a:prstGeom>
          <a:noFill/>
        </p:spPr>
        <p:txBody>
          <a:bodyPr wrap="square" rtlCol="0">
            <a:spAutoFit/>
          </a:bodyPr>
          <a:lstStyle/>
          <a:p>
            <a:r>
              <a:rPr lang="fr-FR" sz="1500" dirty="0" smtClean="0"/>
              <a:t>Antirouille glycérophtalique à séchage rapide. Antirouille pour matériel industriel et charpente. Brillant élevé.</a:t>
            </a:r>
            <a:endParaRPr lang="fr-FR" sz="1500" dirty="0"/>
          </a:p>
        </p:txBody>
      </p:sp>
      <p:sp>
        <p:nvSpPr>
          <p:cNvPr id="17" name="Rectangle à coins arrondis 16">
            <a:hlinkClick r:id="rId5"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21" name="Flèche courbée vers le bas 20">
            <a:hlinkClick r:id="rId6" action="ppaction://hlinksldjump" highlightClick="1"/>
          </p:cNvPr>
          <p:cNvSpPr/>
          <p:nvPr/>
        </p:nvSpPr>
        <p:spPr>
          <a:xfrm rot="5400000">
            <a:off x="362622"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24" name="Imag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9803" y="4077937"/>
            <a:ext cx="1108508" cy="1966397"/>
          </a:xfrm>
          <a:prstGeom prst="rect">
            <a:avLst/>
          </a:prstGeom>
          <a:ln w="3175">
            <a:solidFill>
              <a:schemeClr val="tx1"/>
            </a:solidFill>
          </a:ln>
        </p:spPr>
      </p:pic>
      <p:sp>
        <p:nvSpPr>
          <p:cNvPr id="26" name="ZoneTexte 25"/>
          <p:cNvSpPr txBox="1"/>
          <p:nvPr/>
        </p:nvSpPr>
        <p:spPr>
          <a:xfrm>
            <a:off x="8044212" y="4405598"/>
            <a:ext cx="3594100" cy="369332"/>
          </a:xfrm>
          <a:prstGeom prst="rect">
            <a:avLst/>
          </a:prstGeom>
          <a:noFill/>
        </p:spPr>
        <p:txBody>
          <a:bodyPr wrap="square" rtlCol="0">
            <a:spAutoFit/>
          </a:bodyPr>
          <a:lstStyle/>
          <a:p>
            <a:r>
              <a:rPr lang="fr-FR" b="1" dirty="0" smtClean="0">
                <a:latin typeface="AR JULIAN" panose="02000000000000000000"/>
              </a:rPr>
              <a:t>Hydrosob </a:t>
            </a:r>
            <a:endParaRPr lang="fr-FR" b="1" dirty="0">
              <a:latin typeface="AR JULIAN" panose="02000000000000000000"/>
            </a:endParaRPr>
          </a:p>
        </p:txBody>
      </p:sp>
      <p:sp>
        <p:nvSpPr>
          <p:cNvPr id="28" name="ZoneTexte 27"/>
          <p:cNvSpPr txBox="1"/>
          <p:nvPr/>
        </p:nvSpPr>
        <p:spPr>
          <a:xfrm>
            <a:off x="8044212" y="4709908"/>
            <a:ext cx="3158422" cy="553998"/>
          </a:xfrm>
          <a:prstGeom prst="rect">
            <a:avLst/>
          </a:prstGeom>
          <a:noFill/>
        </p:spPr>
        <p:txBody>
          <a:bodyPr wrap="square" rtlCol="0">
            <a:spAutoFit/>
          </a:bodyPr>
          <a:lstStyle/>
          <a:p>
            <a:r>
              <a:rPr lang="fr-FR" sz="1500" dirty="0" smtClean="0"/>
              <a:t>Primaire anticorrosion pour différents métaux en phase aqueuse. </a:t>
            </a:r>
            <a:endParaRPr lang="fr-FR" sz="1500" dirty="0"/>
          </a:p>
        </p:txBody>
      </p:sp>
    </p:spTree>
    <p:extLst>
      <p:ext uri="{BB962C8B-B14F-4D97-AF65-F5344CB8AC3E}">
        <p14:creationId xmlns:p14="http://schemas.microsoft.com/office/powerpoint/2010/main" val="28373787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4"/>
                                        </p:tgtEl>
                                      </p:cBhvr>
                                    </p:animEffect>
                                    <p:set>
                                      <p:cBhvr>
                                        <p:cTn id="12"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3" restart="whenNotActive" fill="hold" evtFilter="cancelBubble" nodeType="interactiveSeq">
                <p:stCondLst>
                  <p:cond evt="onClick" delay="0">
                    <p:tgtEl>
                      <p:spTgt spid="29"/>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35"/>
                                        </p:tgtEl>
                                      </p:cBhvr>
                                    </p:animEffect>
                                    <p:set>
                                      <p:cBhvr>
                                        <p:cTn id="2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36"/>
                                        </p:tgtEl>
                                      </p:cBhvr>
                                    </p:animEffect>
                                    <p:set>
                                      <p:cBhvr>
                                        <p:cTn id="34"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8"/>
                                        </p:tgtEl>
                                      </p:cBhvr>
                                    </p:animEffect>
                                    <p:set>
                                      <p:cBhvr>
                                        <p:cTn id="4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34" grpId="0"/>
      <p:bldP spid="34" grpId="1"/>
      <p:bldP spid="35" grpId="0"/>
      <p:bldP spid="35" grpId="1"/>
      <p:bldP spid="36" grpId="0"/>
      <p:bldP spid="36" grpId="1"/>
      <p:bldP spid="28" grpId="0"/>
      <p:bldP spid="28"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188" y="1396902"/>
            <a:ext cx="2162100" cy="1218831"/>
          </a:xfrm>
          <a:prstGeom prst="rect">
            <a:avLst/>
          </a:prstGeom>
          <a:ln w="3175">
            <a:solidFill>
              <a:schemeClr val="tx1"/>
            </a:solidFill>
          </a:ln>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9170" y="1403818"/>
            <a:ext cx="1108508" cy="1966397"/>
          </a:xfrm>
          <a:prstGeom prst="rect">
            <a:avLst/>
          </a:prstGeom>
          <a:ln w="3175">
            <a:solidFill>
              <a:schemeClr val="tx1"/>
            </a:solidFill>
          </a:ln>
        </p:spPr>
      </p:pic>
      <p:sp>
        <p:nvSpPr>
          <p:cNvPr id="8" name="Rectangle 7"/>
          <p:cNvSpPr/>
          <p:nvPr/>
        </p:nvSpPr>
        <p:spPr>
          <a:xfrm>
            <a:off x="102304" y="0"/>
            <a:ext cx="4654618" cy="1200329"/>
          </a:xfrm>
          <a:prstGeom prst="rect">
            <a:avLst/>
          </a:prstGeom>
          <a:noFill/>
        </p:spPr>
        <p:txBody>
          <a:bodyPr wrap="square" lIns="91440" tIns="45720" rIns="91440" bIns="45720">
            <a:spAutoFit/>
          </a:bodyPr>
          <a:lstStyle/>
          <a:p>
            <a:pPr algn="ctr"/>
            <a:r>
              <a:rPr lang="fr-FR" sz="2400" b="1" cap="none" spc="0" dirty="0" smtClean="0">
                <a:ln w="0"/>
                <a:solidFill>
                  <a:schemeClr val="tx1"/>
                </a:solidFill>
                <a:latin typeface="AR JULIAN" panose="02000000000000000000" pitchFamily="2" charset="0"/>
              </a:rPr>
              <a:t>Peinture au Rouleau/Brosse</a:t>
            </a:r>
          </a:p>
          <a:p>
            <a:pPr algn="ctr"/>
            <a:r>
              <a:rPr lang="fr-FR" sz="2400" b="1" dirty="0" smtClean="0">
                <a:ln w="0"/>
                <a:latin typeface="AR JULIAN" panose="02000000000000000000" pitchFamily="2" charset="0"/>
              </a:rPr>
              <a:t>Apprêt et Laque Mono Composante</a:t>
            </a:r>
            <a:endParaRPr lang="fr-FR" sz="2400" b="1" cap="none" spc="0" dirty="0">
              <a:ln w="0"/>
              <a:solidFill>
                <a:schemeClr val="tx1"/>
              </a:solidFill>
            </a:endParaRPr>
          </a:p>
        </p:txBody>
      </p:sp>
      <p:sp>
        <p:nvSpPr>
          <p:cNvPr id="9" name="ZoneTexte 8"/>
          <p:cNvSpPr txBox="1"/>
          <p:nvPr/>
        </p:nvSpPr>
        <p:spPr>
          <a:xfrm>
            <a:off x="2826288" y="1820688"/>
            <a:ext cx="3594100" cy="369332"/>
          </a:xfrm>
          <a:prstGeom prst="rect">
            <a:avLst/>
          </a:prstGeom>
          <a:noFill/>
        </p:spPr>
        <p:txBody>
          <a:bodyPr wrap="square" rtlCol="0">
            <a:spAutoFit/>
          </a:bodyPr>
          <a:lstStyle/>
          <a:p>
            <a:r>
              <a:rPr lang="fr-FR" b="1" dirty="0" smtClean="0">
                <a:latin typeface="AR JULIAN" panose="02000000000000000000"/>
              </a:rPr>
              <a:t>Laque GPB AR</a:t>
            </a:r>
            <a:endParaRPr lang="fr-FR" b="1" dirty="0">
              <a:latin typeface="AR JULIAN" panose="02000000000000000000"/>
            </a:endParaRPr>
          </a:p>
        </p:txBody>
      </p:sp>
      <p:sp>
        <p:nvSpPr>
          <p:cNvPr id="12" name="ZoneTexte 11"/>
          <p:cNvSpPr txBox="1"/>
          <p:nvPr/>
        </p:nvSpPr>
        <p:spPr>
          <a:xfrm>
            <a:off x="8813579" y="1825208"/>
            <a:ext cx="3594100" cy="369332"/>
          </a:xfrm>
          <a:prstGeom prst="rect">
            <a:avLst/>
          </a:prstGeom>
          <a:noFill/>
        </p:spPr>
        <p:txBody>
          <a:bodyPr wrap="square" rtlCol="0">
            <a:spAutoFit/>
          </a:bodyPr>
          <a:lstStyle/>
          <a:p>
            <a:r>
              <a:rPr lang="fr-FR" b="1" dirty="0" smtClean="0">
                <a:latin typeface="AR JULIAN" panose="02000000000000000000"/>
              </a:rPr>
              <a:t>Noir bitumineux</a:t>
            </a:r>
            <a:endParaRPr lang="fr-FR" b="1" dirty="0">
              <a:latin typeface="AR JULIAN" panose="02000000000000000000"/>
            </a:endParaRPr>
          </a:p>
        </p:txBody>
      </p:sp>
      <p:sp>
        <p:nvSpPr>
          <p:cNvPr id="18" name="Chevron 17">
            <a:hlinkClick r:id="" action="ppaction://hlinkshowjump?jump=previousslide" highlightClick="1"/>
          </p:cNvPr>
          <p:cNvSpPr/>
          <p:nvPr/>
        </p:nvSpPr>
        <p:spPr>
          <a:xfrm flipH="1">
            <a:off x="9358453" y="5782414"/>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 name="Rectangle 18"/>
          <p:cNvSpPr/>
          <p:nvPr/>
        </p:nvSpPr>
        <p:spPr>
          <a:xfrm>
            <a:off x="8851943" y="6417004"/>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0" name="ZoneTexte 19"/>
          <p:cNvSpPr txBox="1"/>
          <p:nvPr/>
        </p:nvSpPr>
        <p:spPr>
          <a:xfrm>
            <a:off x="2826288" y="2190020"/>
            <a:ext cx="4009941" cy="784830"/>
          </a:xfrm>
          <a:prstGeom prst="rect">
            <a:avLst/>
          </a:prstGeom>
          <a:noFill/>
        </p:spPr>
        <p:txBody>
          <a:bodyPr wrap="square" rtlCol="0">
            <a:spAutoFit/>
          </a:bodyPr>
          <a:lstStyle/>
          <a:p>
            <a:r>
              <a:rPr lang="fr-FR" sz="1500" dirty="0" smtClean="0"/>
              <a:t>Laque antirouille de finition pour application direct pour acier et métaux ferreux. Application multicouche pour pistolet et brosse.</a:t>
            </a:r>
            <a:endParaRPr lang="fr-FR" sz="1500" dirty="0"/>
          </a:p>
        </p:txBody>
      </p:sp>
      <p:sp>
        <p:nvSpPr>
          <p:cNvPr id="21" name="ZoneTexte 20"/>
          <p:cNvSpPr txBox="1"/>
          <p:nvPr/>
        </p:nvSpPr>
        <p:spPr>
          <a:xfrm>
            <a:off x="8817678" y="2190020"/>
            <a:ext cx="3247322" cy="1015663"/>
          </a:xfrm>
          <a:prstGeom prst="rect">
            <a:avLst/>
          </a:prstGeom>
          <a:noFill/>
        </p:spPr>
        <p:txBody>
          <a:bodyPr wrap="square" rtlCol="0">
            <a:spAutoFit/>
          </a:bodyPr>
          <a:lstStyle/>
          <a:p>
            <a:r>
              <a:rPr lang="fr-FR" sz="1500" dirty="0" smtClean="0"/>
              <a:t>Peinture bitumineuse mono composante d’aspect brillant. Peinture ayant une bonne résistance à l’eau douce. </a:t>
            </a:r>
            <a:endParaRPr lang="fr-FR" sz="1500" dirty="0"/>
          </a:p>
        </p:txBody>
      </p:sp>
      <p:sp>
        <p:nvSpPr>
          <p:cNvPr id="23" name="Rectangle à coins arrondis 22">
            <a:hlinkClick r:id="rId4"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25" name="Flèche courbée vers le bas 24">
            <a:hlinkClick r:id="rId5" action="ppaction://hlinksldjump" highlightClick="1"/>
          </p:cNvPr>
          <p:cNvSpPr/>
          <p:nvPr/>
        </p:nvSpPr>
        <p:spPr>
          <a:xfrm rot="5400000">
            <a:off x="362622"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281470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20" grpId="0"/>
      <p:bldP spid="20" grpId="1"/>
      <p:bldP spid="21" grpId="0"/>
      <p:bldP spid="21"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287" y="8448"/>
            <a:ext cx="4654618" cy="830997"/>
          </a:xfrm>
          <a:prstGeom prst="rect">
            <a:avLst/>
          </a:prstGeom>
          <a:noFill/>
        </p:spPr>
        <p:txBody>
          <a:bodyPr wrap="square" lIns="91440" tIns="45720" rIns="91440" bIns="45720">
            <a:spAutoFit/>
          </a:bodyPr>
          <a:lstStyle/>
          <a:p>
            <a:pPr algn="ctr"/>
            <a:r>
              <a:rPr lang="fr-FR" sz="2400" b="1" cap="none" spc="0" dirty="0" smtClean="0">
                <a:ln w="0"/>
                <a:solidFill>
                  <a:schemeClr val="tx1"/>
                </a:solidFill>
                <a:latin typeface="AR JULIAN" panose="02000000000000000000" pitchFamily="2" charset="0"/>
              </a:rPr>
              <a:t>Peinture Haute Température Jusqu’à 700°C</a:t>
            </a:r>
            <a:endParaRPr lang="fr-FR" sz="2400" b="1" cap="none" spc="0" dirty="0">
              <a:ln w="0"/>
              <a:solidFill>
                <a:schemeClr val="tx1"/>
              </a:solidFill>
            </a:endParaRPr>
          </a:p>
        </p:txBody>
      </p:sp>
      <p:sp>
        <p:nvSpPr>
          <p:cNvPr id="7" name="ZoneTexte 6"/>
          <p:cNvSpPr txBox="1"/>
          <p:nvPr/>
        </p:nvSpPr>
        <p:spPr>
          <a:xfrm>
            <a:off x="2026309" y="2100351"/>
            <a:ext cx="3594100" cy="369332"/>
          </a:xfrm>
          <a:prstGeom prst="rect">
            <a:avLst/>
          </a:prstGeom>
          <a:noFill/>
        </p:spPr>
        <p:txBody>
          <a:bodyPr wrap="square" rtlCol="0">
            <a:spAutoFit/>
          </a:bodyPr>
          <a:lstStyle/>
          <a:p>
            <a:r>
              <a:rPr lang="fr-FR" b="1" dirty="0" smtClean="0">
                <a:latin typeface="AR JULIAN" panose="02000000000000000000"/>
              </a:rPr>
              <a:t>Silicone 700° ALU</a:t>
            </a:r>
            <a:endParaRPr lang="fr-FR" b="1" dirty="0">
              <a:latin typeface="AR JULIAN" panose="02000000000000000000"/>
            </a:endParaRPr>
          </a:p>
        </p:txBody>
      </p:sp>
      <p:sp>
        <p:nvSpPr>
          <p:cNvPr id="8" name="ZoneTexte 7"/>
          <p:cNvSpPr txBox="1"/>
          <p:nvPr/>
        </p:nvSpPr>
        <p:spPr>
          <a:xfrm>
            <a:off x="2026309" y="3766897"/>
            <a:ext cx="3594100" cy="369332"/>
          </a:xfrm>
          <a:prstGeom prst="rect">
            <a:avLst/>
          </a:prstGeom>
          <a:noFill/>
        </p:spPr>
        <p:txBody>
          <a:bodyPr wrap="square" rtlCol="0">
            <a:spAutoFit/>
          </a:bodyPr>
          <a:lstStyle/>
          <a:p>
            <a:r>
              <a:rPr lang="fr-FR" b="1" dirty="0" smtClean="0">
                <a:latin typeface="AR JULIAN" panose="02000000000000000000"/>
              </a:rPr>
              <a:t>Silicone Noir MAT 500/700</a:t>
            </a:r>
            <a:endParaRPr lang="fr-FR" b="1" dirty="0">
              <a:latin typeface="AR JULIAN" panose="02000000000000000000"/>
            </a:endParaRPr>
          </a:p>
        </p:txBody>
      </p:sp>
      <p:sp>
        <p:nvSpPr>
          <p:cNvPr id="9" name="ZoneTexte 8"/>
          <p:cNvSpPr txBox="1"/>
          <p:nvPr/>
        </p:nvSpPr>
        <p:spPr>
          <a:xfrm>
            <a:off x="6725188" y="2100351"/>
            <a:ext cx="3594100" cy="369332"/>
          </a:xfrm>
          <a:prstGeom prst="rect">
            <a:avLst/>
          </a:prstGeom>
          <a:noFill/>
        </p:spPr>
        <p:txBody>
          <a:bodyPr wrap="square" rtlCol="0">
            <a:spAutoFit/>
          </a:bodyPr>
          <a:lstStyle/>
          <a:p>
            <a:r>
              <a:rPr lang="fr-FR" b="1" dirty="0" smtClean="0">
                <a:latin typeface="AR JULIAN" panose="02000000000000000000"/>
              </a:rPr>
              <a:t>Silicone Anticorrosive Alu 400°</a:t>
            </a:r>
            <a:endParaRPr lang="fr-FR" b="1" dirty="0">
              <a:latin typeface="AR JULIAN" panose="02000000000000000000"/>
            </a:endParaRPr>
          </a:p>
        </p:txBody>
      </p:sp>
      <p:sp>
        <p:nvSpPr>
          <p:cNvPr id="10" name="ZoneTexte 9"/>
          <p:cNvSpPr txBox="1"/>
          <p:nvPr/>
        </p:nvSpPr>
        <p:spPr>
          <a:xfrm>
            <a:off x="6725188" y="3766897"/>
            <a:ext cx="3594100" cy="369332"/>
          </a:xfrm>
          <a:prstGeom prst="rect">
            <a:avLst/>
          </a:prstGeom>
          <a:noFill/>
        </p:spPr>
        <p:txBody>
          <a:bodyPr wrap="square" rtlCol="0">
            <a:spAutoFit/>
          </a:bodyPr>
          <a:lstStyle/>
          <a:p>
            <a:r>
              <a:rPr lang="fr-FR" b="1" dirty="0" smtClean="0">
                <a:latin typeface="AR JULIAN" panose="02000000000000000000"/>
              </a:rPr>
              <a:t>Anticorrosive Silicone noir 400°</a:t>
            </a:r>
            <a:endParaRPr lang="fr-FR" b="1" dirty="0">
              <a:latin typeface="AR JULIAN" panose="02000000000000000000"/>
            </a:endParaRP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144" y="3453460"/>
            <a:ext cx="880688" cy="1570302"/>
          </a:xfrm>
          <a:prstGeom prst="rect">
            <a:avLst/>
          </a:prstGeom>
        </p:spPr>
      </p:pic>
      <p:pic>
        <p:nvPicPr>
          <p:cNvPr id="13" name="Imag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144" y="1488052"/>
            <a:ext cx="880688" cy="1601251"/>
          </a:xfrm>
          <a:prstGeom prst="rect">
            <a:avLst/>
          </a:prstGeom>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0409" y="1488052"/>
            <a:ext cx="871594" cy="1565737"/>
          </a:xfrm>
          <a:prstGeom prst="rect">
            <a:avLst/>
          </a:prstGeom>
        </p:spPr>
      </p:pic>
      <p:pic>
        <p:nvPicPr>
          <p:cNvPr id="15" name="Imag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0409" y="3453460"/>
            <a:ext cx="871593" cy="1565737"/>
          </a:xfrm>
          <a:prstGeom prst="rect">
            <a:avLst/>
          </a:prstGeom>
        </p:spPr>
      </p:pic>
      <p:sp>
        <p:nvSpPr>
          <p:cNvPr id="16" name="Rectangle 15"/>
          <p:cNvSpPr/>
          <p:nvPr/>
        </p:nvSpPr>
        <p:spPr>
          <a:xfrm>
            <a:off x="2026309" y="2474636"/>
            <a:ext cx="2960914" cy="784830"/>
          </a:xfrm>
          <a:prstGeom prst="rect">
            <a:avLst/>
          </a:prstGeom>
        </p:spPr>
        <p:txBody>
          <a:bodyPr wrap="square">
            <a:spAutoFit/>
          </a:bodyPr>
          <a:lstStyle/>
          <a:p>
            <a:r>
              <a:rPr lang="fr-FR" sz="1500" dirty="0"/>
              <a:t>Peinture silicone. Résiste en continu à une température de 700°C</a:t>
            </a:r>
          </a:p>
        </p:txBody>
      </p:sp>
      <p:sp>
        <p:nvSpPr>
          <p:cNvPr id="17" name="Rectangle 16"/>
          <p:cNvSpPr/>
          <p:nvPr/>
        </p:nvSpPr>
        <p:spPr>
          <a:xfrm>
            <a:off x="6725188" y="2468523"/>
            <a:ext cx="3889829" cy="553998"/>
          </a:xfrm>
          <a:prstGeom prst="rect">
            <a:avLst/>
          </a:prstGeom>
        </p:spPr>
        <p:txBody>
          <a:bodyPr wrap="square">
            <a:spAutoFit/>
          </a:bodyPr>
          <a:lstStyle/>
          <a:p>
            <a:r>
              <a:rPr lang="fr-FR" sz="1500" dirty="0"/>
              <a:t>Peinture à base de résine alkyde modifiée silicone. résiste à 400 °C en continu</a:t>
            </a:r>
          </a:p>
        </p:txBody>
      </p:sp>
      <p:sp>
        <p:nvSpPr>
          <p:cNvPr id="18" name="Rectangle 17"/>
          <p:cNvSpPr/>
          <p:nvPr/>
        </p:nvSpPr>
        <p:spPr>
          <a:xfrm>
            <a:off x="6725188" y="4136229"/>
            <a:ext cx="3677188" cy="553998"/>
          </a:xfrm>
          <a:prstGeom prst="rect">
            <a:avLst/>
          </a:prstGeom>
        </p:spPr>
        <p:txBody>
          <a:bodyPr wrap="square">
            <a:spAutoFit/>
          </a:bodyPr>
          <a:lstStyle/>
          <a:p>
            <a:r>
              <a:rPr lang="fr-FR" sz="1500" dirty="0"/>
              <a:t>Peinture alkyde modifiée silicone. Résiste à une température de 350°C en continu</a:t>
            </a:r>
          </a:p>
        </p:txBody>
      </p:sp>
      <p:sp>
        <p:nvSpPr>
          <p:cNvPr id="19" name="Rectangle 18"/>
          <p:cNvSpPr/>
          <p:nvPr/>
        </p:nvSpPr>
        <p:spPr>
          <a:xfrm>
            <a:off x="2026309" y="4136229"/>
            <a:ext cx="3548600" cy="323165"/>
          </a:xfrm>
          <a:prstGeom prst="rect">
            <a:avLst/>
          </a:prstGeom>
        </p:spPr>
        <p:txBody>
          <a:bodyPr wrap="none">
            <a:spAutoFit/>
          </a:bodyPr>
          <a:lstStyle/>
          <a:p>
            <a:r>
              <a:rPr lang="fr-FR" sz="1500" dirty="0"/>
              <a:t>Peinture silicone résiste à 500°C en continu</a:t>
            </a:r>
          </a:p>
        </p:txBody>
      </p:sp>
      <p:sp>
        <p:nvSpPr>
          <p:cNvPr id="21" name="Rectangle à coins arrondis 20">
            <a:hlinkClick r:id="rId4"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22" name="Flèche courbée vers le bas 21">
            <a:hlinkClick r:id="rId5" action="ppaction://hlinksldjump" highlightClick="1"/>
          </p:cNvPr>
          <p:cNvSpPr/>
          <p:nvPr/>
        </p:nvSpPr>
        <p:spPr>
          <a:xfrm rot="5400000">
            <a:off x="362622"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5497027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6" grpId="0"/>
      <p:bldP spid="16" grpId="1"/>
      <p:bldP spid="17" grpId="0"/>
      <p:bldP spid="17" grpId="1"/>
      <p:bldP spid="18" grpId="0"/>
      <p:bldP spid="18" grpId="1"/>
      <p:bldP spid="19" grpId="0"/>
      <p:bldP spid="19"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5715" y="81770"/>
            <a:ext cx="4654618" cy="461665"/>
          </a:xfrm>
          <a:prstGeom prst="rect">
            <a:avLst/>
          </a:prstGeom>
          <a:noFill/>
        </p:spPr>
        <p:txBody>
          <a:bodyPr wrap="square" lIns="91440" tIns="45720" rIns="91440" bIns="45720">
            <a:spAutoFit/>
          </a:bodyPr>
          <a:lstStyle/>
          <a:p>
            <a:pPr algn="ctr"/>
            <a:r>
              <a:rPr lang="fr-FR" sz="2400" b="1" cap="none" spc="0" dirty="0" smtClean="0">
                <a:ln w="0"/>
                <a:solidFill>
                  <a:schemeClr val="tx1"/>
                </a:solidFill>
                <a:latin typeface="AR JULIAN" panose="02000000000000000000" pitchFamily="2" charset="0"/>
              </a:rPr>
              <a:t>Laque Polyuréthane</a:t>
            </a:r>
            <a:endParaRPr lang="fr-FR" sz="2400" b="1" cap="none" spc="0" dirty="0">
              <a:ln w="0"/>
              <a:solidFill>
                <a:schemeClr val="tx1"/>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167" y="948548"/>
            <a:ext cx="2879014" cy="1628283"/>
          </a:xfrm>
          <a:prstGeom prst="rect">
            <a:avLst/>
          </a:prstGeom>
          <a:ln w="3175">
            <a:solidFill>
              <a:schemeClr val="tx1"/>
            </a:solidFill>
          </a:ln>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3090" y="4789820"/>
            <a:ext cx="2883417" cy="1615450"/>
          </a:xfrm>
          <a:prstGeom prst="rect">
            <a:avLst/>
          </a:prstGeom>
          <a:ln w="3175">
            <a:solidFill>
              <a:schemeClr val="tx1"/>
            </a:solidFill>
          </a:ln>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3090" y="953641"/>
            <a:ext cx="2883417" cy="1623190"/>
          </a:xfrm>
          <a:prstGeom prst="rect">
            <a:avLst/>
          </a:prstGeom>
          <a:ln w="3175">
            <a:solidFill>
              <a:schemeClr val="tx1"/>
            </a:solidFill>
          </a:ln>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3090" y="2762190"/>
            <a:ext cx="2883417" cy="1619601"/>
          </a:xfrm>
          <a:prstGeom prst="rect">
            <a:avLst/>
          </a:prstGeom>
          <a:ln w="3175">
            <a:solidFill>
              <a:schemeClr val="tx1"/>
            </a:solidFill>
          </a:ln>
        </p:spPr>
      </p:pic>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164" y="2757774"/>
            <a:ext cx="2878702" cy="1558671"/>
          </a:xfrm>
          <a:prstGeom prst="rect">
            <a:avLst/>
          </a:prstGeom>
          <a:ln w="3175">
            <a:solidFill>
              <a:schemeClr val="tx1"/>
            </a:solidFill>
          </a:ln>
        </p:spPr>
      </p:pic>
      <p:sp>
        <p:nvSpPr>
          <p:cNvPr id="13" name="Rectangle 12"/>
          <p:cNvSpPr/>
          <p:nvPr/>
        </p:nvSpPr>
        <p:spPr>
          <a:xfrm>
            <a:off x="9305676" y="5337487"/>
            <a:ext cx="1314784" cy="369332"/>
          </a:xfrm>
          <a:prstGeom prst="rect">
            <a:avLst/>
          </a:prstGeom>
        </p:spPr>
        <p:txBody>
          <a:bodyPr wrap="none">
            <a:spAutoFit/>
          </a:bodyPr>
          <a:lstStyle/>
          <a:p>
            <a:pPr algn="ctr"/>
            <a:r>
              <a:rPr lang="fr-FR" b="1" dirty="0" smtClean="0">
                <a:ln w="0"/>
                <a:latin typeface="AR JULIAN" panose="02000000000000000000" pitchFamily="2" charset="0"/>
              </a:rPr>
              <a:t>PU 240-90</a:t>
            </a:r>
            <a:endParaRPr lang="fr-FR" b="1" dirty="0">
              <a:ln w="0"/>
              <a:latin typeface="AR JULIAN" panose="02000000000000000000" pitchFamily="2" charset="0"/>
            </a:endParaRPr>
          </a:p>
        </p:txBody>
      </p:sp>
      <p:sp>
        <p:nvSpPr>
          <p:cNvPr id="14" name="ZoneTexte 13"/>
          <p:cNvSpPr txBox="1"/>
          <p:nvPr/>
        </p:nvSpPr>
        <p:spPr>
          <a:xfrm>
            <a:off x="3641002" y="1842620"/>
            <a:ext cx="2663635" cy="1246495"/>
          </a:xfrm>
          <a:prstGeom prst="rect">
            <a:avLst/>
          </a:prstGeom>
          <a:noFill/>
        </p:spPr>
        <p:txBody>
          <a:bodyPr wrap="square" rtlCol="0">
            <a:spAutoFit/>
          </a:bodyPr>
          <a:lstStyle/>
          <a:p>
            <a:r>
              <a:rPr lang="fr-FR" sz="1500" dirty="0" smtClean="0"/>
              <a:t>Laque polyuréthane pour mis en peinture de façade, machine et construction métallique. Elle peut être utilisée au rouleau, au pistolet. </a:t>
            </a:r>
            <a:r>
              <a:rPr lang="fr-FR" sz="1500" dirty="0" smtClean="0"/>
              <a:t>Peinture  brillante 90%  </a:t>
            </a:r>
            <a:endParaRPr lang="fr-FR" sz="1500" dirty="0"/>
          </a:p>
        </p:txBody>
      </p:sp>
      <p:sp>
        <p:nvSpPr>
          <p:cNvPr id="15" name="Rectangle 14"/>
          <p:cNvSpPr/>
          <p:nvPr/>
        </p:nvSpPr>
        <p:spPr>
          <a:xfrm>
            <a:off x="3658036" y="1577848"/>
            <a:ext cx="1314784" cy="369332"/>
          </a:xfrm>
          <a:prstGeom prst="rect">
            <a:avLst/>
          </a:prstGeom>
        </p:spPr>
        <p:txBody>
          <a:bodyPr wrap="none">
            <a:spAutoFit/>
          </a:bodyPr>
          <a:lstStyle/>
          <a:p>
            <a:pPr algn="ctr"/>
            <a:r>
              <a:rPr lang="fr-FR" b="1" dirty="0" smtClean="0">
                <a:ln w="0"/>
                <a:latin typeface="AR JULIAN" panose="02000000000000000000" pitchFamily="2" charset="0"/>
              </a:rPr>
              <a:t>PU 250-90</a:t>
            </a:r>
            <a:endParaRPr lang="fr-FR" b="1" dirty="0">
              <a:ln w="0"/>
              <a:latin typeface="AR JULIAN" panose="02000000000000000000" pitchFamily="2" charset="0"/>
            </a:endParaRPr>
          </a:p>
        </p:txBody>
      </p:sp>
      <p:sp>
        <p:nvSpPr>
          <p:cNvPr id="16" name="ZoneTexte 15"/>
          <p:cNvSpPr txBox="1"/>
          <p:nvPr/>
        </p:nvSpPr>
        <p:spPr>
          <a:xfrm>
            <a:off x="9286293" y="5611505"/>
            <a:ext cx="2753255" cy="1246495"/>
          </a:xfrm>
          <a:prstGeom prst="rect">
            <a:avLst/>
          </a:prstGeom>
          <a:noFill/>
        </p:spPr>
        <p:txBody>
          <a:bodyPr wrap="square" rtlCol="0">
            <a:spAutoFit/>
          </a:bodyPr>
          <a:lstStyle/>
          <a:p>
            <a:r>
              <a:rPr lang="fr-FR" sz="1500" dirty="0" smtClean="0"/>
              <a:t>Laque polyuréthane pour mis en peinture de véhicule utilitaire, façade, machine et construction métallique. Pistolet uniquement. Peinture </a:t>
            </a:r>
            <a:r>
              <a:rPr lang="fr-FR" sz="1500" dirty="0" smtClean="0"/>
              <a:t>brillante 90%</a:t>
            </a:r>
            <a:endParaRPr lang="fr-FR" sz="1500" dirty="0"/>
          </a:p>
        </p:txBody>
      </p:sp>
      <p:sp>
        <p:nvSpPr>
          <p:cNvPr id="19" name="Rectangle 18"/>
          <p:cNvSpPr/>
          <p:nvPr/>
        </p:nvSpPr>
        <p:spPr>
          <a:xfrm>
            <a:off x="9303327" y="1575553"/>
            <a:ext cx="1314784" cy="369332"/>
          </a:xfrm>
          <a:prstGeom prst="rect">
            <a:avLst/>
          </a:prstGeom>
        </p:spPr>
        <p:txBody>
          <a:bodyPr wrap="none">
            <a:spAutoFit/>
          </a:bodyPr>
          <a:lstStyle/>
          <a:p>
            <a:pPr algn="ctr"/>
            <a:r>
              <a:rPr lang="fr-FR" b="1" dirty="0" smtClean="0">
                <a:ln w="0"/>
                <a:latin typeface="AR JULIAN" panose="02000000000000000000" pitchFamily="2" charset="0"/>
              </a:rPr>
              <a:t>PU 250-70</a:t>
            </a:r>
            <a:endParaRPr lang="fr-FR" b="1" dirty="0">
              <a:ln w="0"/>
              <a:latin typeface="AR JULIAN" panose="02000000000000000000" pitchFamily="2" charset="0"/>
            </a:endParaRPr>
          </a:p>
        </p:txBody>
      </p:sp>
      <p:sp>
        <p:nvSpPr>
          <p:cNvPr id="21" name="Rectangle 20"/>
          <p:cNvSpPr/>
          <p:nvPr/>
        </p:nvSpPr>
        <p:spPr>
          <a:xfrm>
            <a:off x="9286293" y="1837574"/>
            <a:ext cx="3043366" cy="1246495"/>
          </a:xfrm>
          <a:prstGeom prst="rect">
            <a:avLst/>
          </a:prstGeom>
        </p:spPr>
        <p:txBody>
          <a:bodyPr wrap="square">
            <a:spAutoFit/>
          </a:bodyPr>
          <a:lstStyle/>
          <a:p>
            <a:r>
              <a:rPr lang="fr-FR" sz="1500" dirty="0"/>
              <a:t>Laque polyuréthane pour mis en peinture de façade, machine et construction métallique. Elle peut être utilisée au rouleau, au pistolet. Peinture </a:t>
            </a:r>
            <a:r>
              <a:rPr lang="fr-FR" sz="1500" dirty="0" smtClean="0"/>
              <a:t>brillante 70%</a:t>
            </a:r>
            <a:endParaRPr lang="fr-FR" sz="1500" dirty="0"/>
          </a:p>
        </p:txBody>
      </p:sp>
      <p:sp>
        <p:nvSpPr>
          <p:cNvPr id="22" name="Rectangle 21"/>
          <p:cNvSpPr/>
          <p:nvPr/>
        </p:nvSpPr>
        <p:spPr>
          <a:xfrm>
            <a:off x="9276507" y="3351256"/>
            <a:ext cx="1314784" cy="369332"/>
          </a:xfrm>
          <a:prstGeom prst="rect">
            <a:avLst/>
          </a:prstGeom>
        </p:spPr>
        <p:txBody>
          <a:bodyPr wrap="none">
            <a:spAutoFit/>
          </a:bodyPr>
          <a:lstStyle/>
          <a:p>
            <a:pPr algn="ctr"/>
            <a:r>
              <a:rPr lang="fr-FR" b="1" dirty="0" smtClean="0">
                <a:ln w="0"/>
                <a:latin typeface="AR JULIAN" panose="02000000000000000000" pitchFamily="2" charset="0"/>
              </a:rPr>
              <a:t>PU 250-30</a:t>
            </a:r>
            <a:endParaRPr lang="fr-FR" b="1" dirty="0">
              <a:ln w="0"/>
              <a:latin typeface="AR JULIAN" panose="02000000000000000000" pitchFamily="2" charset="0"/>
            </a:endParaRPr>
          </a:p>
        </p:txBody>
      </p:sp>
      <p:sp>
        <p:nvSpPr>
          <p:cNvPr id="23" name="Rectangle 22"/>
          <p:cNvSpPr/>
          <p:nvPr/>
        </p:nvSpPr>
        <p:spPr>
          <a:xfrm>
            <a:off x="9303327" y="3610018"/>
            <a:ext cx="3079086" cy="1246495"/>
          </a:xfrm>
          <a:prstGeom prst="rect">
            <a:avLst/>
          </a:prstGeom>
        </p:spPr>
        <p:txBody>
          <a:bodyPr wrap="square">
            <a:spAutoFit/>
          </a:bodyPr>
          <a:lstStyle/>
          <a:p>
            <a:r>
              <a:rPr lang="fr-FR" sz="1500" dirty="0"/>
              <a:t>Laque polyuréthane pour mis en peinture de façade, machine et construction métallique. Elle peut être utilisée au rouleau, au pistolet. </a:t>
            </a:r>
            <a:r>
              <a:rPr lang="fr-FR" sz="1500" dirty="0" smtClean="0"/>
              <a:t>Peinture brillante 30%</a:t>
            </a:r>
            <a:endParaRPr lang="fr-FR" sz="1500" dirty="0"/>
          </a:p>
        </p:txBody>
      </p:sp>
      <p:sp>
        <p:nvSpPr>
          <p:cNvPr id="24" name="Rectangle 23"/>
          <p:cNvSpPr/>
          <p:nvPr/>
        </p:nvSpPr>
        <p:spPr>
          <a:xfrm>
            <a:off x="3683687" y="3353966"/>
            <a:ext cx="1314784" cy="369332"/>
          </a:xfrm>
          <a:prstGeom prst="rect">
            <a:avLst/>
          </a:prstGeom>
        </p:spPr>
        <p:txBody>
          <a:bodyPr wrap="none">
            <a:spAutoFit/>
          </a:bodyPr>
          <a:lstStyle/>
          <a:p>
            <a:pPr algn="ctr"/>
            <a:r>
              <a:rPr lang="fr-FR" b="1" dirty="0" smtClean="0">
                <a:ln w="0"/>
                <a:latin typeface="AR JULIAN" panose="02000000000000000000" pitchFamily="2" charset="0"/>
              </a:rPr>
              <a:t>PU 250-50</a:t>
            </a:r>
            <a:endParaRPr lang="fr-FR" b="1" dirty="0">
              <a:ln w="0"/>
              <a:latin typeface="AR JULIAN" panose="02000000000000000000" pitchFamily="2" charset="0"/>
            </a:endParaRPr>
          </a:p>
        </p:txBody>
      </p:sp>
      <p:sp>
        <p:nvSpPr>
          <p:cNvPr id="25" name="Rectangle 24"/>
          <p:cNvSpPr/>
          <p:nvPr/>
        </p:nvSpPr>
        <p:spPr>
          <a:xfrm>
            <a:off x="3636724" y="3610017"/>
            <a:ext cx="2736223" cy="1246495"/>
          </a:xfrm>
          <a:prstGeom prst="rect">
            <a:avLst/>
          </a:prstGeom>
        </p:spPr>
        <p:txBody>
          <a:bodyPr wrap="square">
            <a:spAutoFit/>
          </a:bodyPr>
          <a:lstStyle/>
          <a:p>
            <a:r>
              <a:rPr lang="fr-FR" sz="1500" dirty="0"/>
              <a:t>Laque polyuréthane pour mis en peinture de façade, machine et construction métallique. Elle peut être utilisée au rouleau, au pistolet. </a:t>
            </a:r>
            <a:r>
              <a:rPr lang="fr-FR" sz="1500" dirty="0" smtClean="0"/>
              <a:t>Peinture brillante 50%</a:t>
            </a:r>
            <a:endParaRPr lang="fr-FR" sz="1500" dirty="0"/>
          </a:p>
        </p:txBody>
      </p:sp>
      <p:sp>
        <p:nvSpPr>
          <p:cNvPr id="27" name="Rectangle à coins arrondis 26">
            <a:hlinkClick r:id="rId7"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28" name="Flèche courbée vers le bas 27">
            <a:hlinkClick r:id="rId8" action="ppaction://hlinksldjump" highlightClick="1"/>
          </p:cNvPr>
          <p:cNvSpPr/>
          <p:nvPr/>
        </p:nvSpPr>
        <p:spPr>
          <a:xfrm rot="5400000">
            <a:off x="237931" y="5978689"/>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3245762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4" restart="whenNotActive" fill="hold" evtFilter="cancelBubble" nodeType="interactiveSeq">
                <p:stCondLst>
                  <p:cond evt="onClick" delay="0">
                    <p:tgtEl>
                      <p:spTgt spid="24"/>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25"/>
                                        </p:tgtEl>
                                      </p:cBhvr>
                                    </p:animEffect>
                                    <p:set>
                                      <p:cBhvr>
                                        <p:cTn id="34"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1"/>
                                        </p:tgtEl>
                                      </p:cBhvr>
                                    </p:animEffect>
                                    <p:set>
                                      <p:cBhvr>
                                        <p:cTn id="4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6" restart="whenNotActive" fill="hold" evtFilter="cancelBubble" nodeType="interactiveSeq">
                <p:stCondLst>
                  <p:cond evt="onClick" delay="0">
                    <p:tgtEl>
                      <p:spTgt spid="22"/>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23"/>
                                        </p:tgtEl>
                                      </p:cBhvr>
                                    </p:animEffect>
                                    <p:set>
                                      <p:cBhvr>
                                        <p:cTn id="56"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p:bldP spid="14" grpId="1"/>
      <p:bldP spid="16" grpId="0"/>
      <p:bldP spid="16" grpId="1"/>
      <p:bldP spid="21" grpId="0"/>
      <p:bldP spid="21" grpId="1"/>
      <p:bldP spid="23" grpId="0"/>
      <p:bldP spid="23" grpId="1"/>
      <p:bldP spid="25" grpId="0"/>
      <p:bldP spid="25"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147" y="99444"/>
            <a:ext cx="3392981" cy="923330"/>
          </a:xfrm>
          <a:prstGeom prst="rect">
            <a:avLst/>
          </a:prstGeom>
          <a:noFill/>
        </p:spPr>
        <p:txBody>
          <a:bodyPr wrap="none" lIns="91440" tIns="45720" rIns="91440" bIns="45720">
            <a:spAutoFit/>
          </a:bodyPr>
          <a:lstStyle/>
          <a:p>
            <a:pPr algn="ctr"/>
            <a:r>
              <a:rPr lang="fr-FR" sz="5400" b="0" cap="none" spc="0" dirty="0" smtClean="0">
                <a:ln w="0"/>
                <a:solidFill>
                  <a:schemeClr val="tx1"/>
                </a:solidFill>
                <a:effectLst>
                  <a:outerShdw blurRad="38100" dist="19050" dir="2700000" algn="tl" rotWithShape="0">
                    <a:schemeClr val="dk1">
                      <a:alpha val="40000"/>
                    </a:schemeClr>
                  </a:outerShdw>
                </a:effectLst>
              </a:rPr>
              <a:t>Anti-graffiti</a:t>
            </a:r>
            <a:endParaRPr lang="fr-FR" sz="5400" b="0" cap="none" spc="0"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2257190" y="2254637"/>
            <a:ext cx="1885072" cy="461665"/>
          </a:xfrm>
          <a:prstGeom prst="rect">
            <a:avLst/>
          </a:prstGeom>
          <a:noFill/>
        </p:spPr>
        <p:txBody>
          <a:bodyPr wrap="square" lIns="91440" tIns="45720" rIns="91440" bIns="45720">
            <a:spAutoFit/>
          </a:bodyPr>
          <a:lstStyle/>
          <a:p>
            <a:pPr algn="ctr"/>
            <a:r>
              <a:rPr lang="fr-FR" sz="2400" b="1" dirty="0" err="1" smtClean="0">
                <a:ln w="0"/>
              </a:rPr>
              <a:t>Sobtag</a:t>
            </a:r>
            <a:r>
              <a:rPr lang="fr-FR" sz="2400" b="1" dirty="0" smtClean="0">
                <a:ln w="0"/>
              </a:rPr>
              <a:t> </a:t>
            </a:r>
            <a:r>
              <a:rPr lang="fr-FR" sz="2400" b="1" dirty="0" err="1" smtClean="0">
                <a:ln w="0"/>
              </a:rPr>
              <a:t>prim</a:t>
            </a:r>
            <a:endParaRPr lang="fr-FR" sz="2400" b="1" cap="none" spc="0" dirty="0">
              <a:ln w="0"/>
              <a:solidFill>
                <a:schemeClr val="tx1"/>
              </a:solidFill>
            </a:endParaRPr>
          </a:p>
        </p:txBody>
      </p:sp>
      <p:sp>
        <p:nvSpPr>
          <p:cNvPr id="6" name="ZoneTexte 5"/>
          <p:cNvSpPr txBox="1"/>
          <p:nvPr/>
        </p:nvSpPr>
        <p:spPr>
          <a:xfrm>
            <a:off x="2257190" y="2716302"/>
            <a:ext cx="4772247" cy="553998"/>
          </a:xfrm>
          <a:prstGeom prst="rect">
            <a:avLst/>
          </a:prstGeom>
          <a:noFill/>
        </p:spPr>
        <p:txBody>
          <a:bodyPr wrap="square" rtlCol="0">
            <a:spAutoFit/>
          </a:bodyPr>
          <a:lstStyle/>
          <a:p>
            <a:r>
              <a:rPr lang="fr-FR" sz="1500" dirty="0" smtClean="0"/>
              <a:t>Primaire et isolant mono composant en phase aqueuse pour support poreux avant système anti graffiti </a:t>
            </a:r>
            <a:r>
              <a:rPr lang="fr-FR" sz="1500" dirty="0" err="1" smtClean="0"/>
              <a:t>Sobtag</a:t>
            </a:r>
            <a:r>
              <a:rPr lang="fr-FR" sz="1500" dirty="0" smtClean="0"/>
              <a:t>. </a:t>
            </a:r>
            <a:endParaRPr lang="fr-FR" sz="1500"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316" y="1783910"/>
            <a:ext cx="1090544" cy="1403120"/>
          </a:xfrm>
          <a:prstGeom prst="rect">
            <a:avLst/>
          </a:prstGeom>
        </p:spPr>
      </p:pic>
      <p:sp>
        <p:nvSpPr>
          <p:cNvPr id="8" name="Rectangle 7"/>
          <p:cNvSpPr/>
          <p:nvPr/>
        </p:nvSpPr>
        <p:spPr>
          <a:xfrm>
            <a:off x="2056234" y="3762950"/>
            <a:ext cx="1885072" cy="461665"/>
          </a:xfrm>
          <a:prstGeom prst="rect">
            <a:avLst/>
          </a:prstGeom>
          <a:noFill/>
        </p:spPr>
        <p:txBody>
          <a:bodyPr wrap="square" lIns="91440" tIns="45720" rIns="91440" bIns="45720">
            <a:spAutoFit/>
          </a:bodyPr>
          <a:lstStyle/>
          <a:p>
            <a:pPr algn="ctr"/>
            <a:r>
              <a:rPr lang="fr-FR" sz="2400" b="1" dirty="0" err="1" smtClean="0">
                <a:ln w="0"/>
              </a:rPr>
              <a:t>Sobtag</a:t>
            </a:r>
            <a:r>
              <a:rPr lang="fr-FR" sz="2400" b="1" dirty="0" smtClean="0">
                <a:ln w="0"/>
              </a:rPr>
              <a:t> PI</a:t>
            </a:r>
            <a:endParaRPr lang="fr-FR" sz="2400" b="1" cap="none" spc="0" dirty="0">
              <a:ln w="0"/>
              <a:solidFill>
                <a:schemeClr val="tx1"/>
              </a:solidFill>
            </a:endParaRPr>
          </a:p>
        </p:txBody>
      </p:sp>
      <p:sp>
        <p:nvSpPr>
          <p:cNvPr id="9" name="ZoneTexte 8"/>
          <p:cNvSpPr txBox="1"/>
          <p:nvPr/>
        </p:nvSpPr>
        <p:spPr>
          <a:xfrm>
            <a:off x="2257190" y="4209226"/>
            <a:ext cx="3340057" cy="553998"/>
          </a:xfrm>
          <a:prstGeom prst="rect">
            <a:avLst/>
          </a:prstGeom>
          <a:noFill/>
        </p:spPr>
        <p:txBody>
          <a:bodyPr wrap="square" rtlCol="0">
            <a:spAutoFit/>
          </a:bodyPr>
          <a:lstStyle/>
          <a:p>
            <a:r>
              <a:rPr lang="fr-FR" sz="1500" dirty="0" smtClean="0"/>
              <a:t>Vernis anti-graffiti permanent </a:t>
            </a:r>
          </a:p>
          <a:p>
            <a:r>
              <a:rPr lang="fr-FR" sz="1500" dirty="0" smtClean="0"/>
              <a:t>bi composant. </a:t>
            </a:r>
            <a:endParaRPr lang="fr-FR" sz="1500" dirty="0"/>
          </a:p>
        </p:txBody>
      </p:sp>
      <p:sp>
        <p:nvSpPr>
          <p:cNvPr id="10" name="Rectangle 9"/>
          <p:cNvSpPr/>
          <p:nvPr/>
        </p:nvSpPr>
        <p:spPr>
          <a:xfrm>
            <a:off x="8300142" y="2260235"/>
            <a:ext cx="1522731" cy="461665"/>
          </a:xfrm>
          <a:prstGeom prst="rect">
            <a:avLst/>
          </a:prstGeom>
          <a:noFill/>
        </p:spPr>
        <p:txBody>
          <a:bodyPr wrap="square" lIns="91440" tIns="45720" rIns="91440" bIns="45720">
            <a:spAutoFit/>
          </a:bodyPr>
          <a:lstStyle/>
          <a:p>
            <a:pPr algn="ctr"/>
            <a:r>
              <a:rPr lang="fr-FR" sz="2400" b="1" cap="none" spc="0" dirty="0" err="1" smtClean="0">
                <a:ln w="0"/>
                <a:solidFill>
                  <a:schemeClr val="tx1"/>
                </a:solidFill>
              </a:rPr>
              <a:t>Decap</a:t>
            </a:r>
            <a:r>
              <a:rPr lang="fr-FR" sz="2400" b="1" dirty="0" err="1" smtClean="0">
                <a:ln w="0"/>
              </a:rPr>
              <a:t>sob</a:t>
            </a:r>
            <a:endParaRPr lang="fr-FR" sz="2400" b="1" cap="none" spc="0" dirty="0">
              <a:ln w="0"/>
              <a:solidFill>
                <a:schemeClr val="tx1"/>
              </a:solidFill>
            </a:endParaRPr>
          </a:p>
        </p:txBody>
      </p:sp>
      <p:sp>
        <p:nvSpPr>
          <p:cNvPr id="11" name="ZoneTexte 10"/>
          <p:cNvSpPr txBox="1"/>
          <p:nvPr/>
        </p:nvSpPr>
        <p:spPr>
          <a:xfrm>
            <a:off x="8300142" y="2716302"/>
            <a:ext cx="3269634" cy="323165"/>
          </a:xfrm>
          <a:prstGeom prst="rect">
            <a:avLst/>
          </a:prstGeom>
          <a:noFill/>
        </p:spPr>
        <p:txBody>
          <a:bodyPr wrap="square" rtlCol="0">
            <a:spAutoFit/>
          </a:bodyPr>
          <a:lstStyle/>
          <a:p>
            <a:r>
              <a:rPr lang="fr-FR" sz="1500" dirty="0" smtClean="0"/>
              <a:t>Nettoyant pour graffiti.</a:t>
            </a:r>
            <a:endParaRPr lang="fr-FR" sz="1500" dirty="0"/>
          </a:p>
        </p:txBody>
      </p:sp>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045" y="3366589"/>
            <a:ext cx="963807" cy="1421087"/>
          </a:xfrm>
          <a:prstGeom prst="rect">
            <a:avLst/>
          </a:prstGeom>
        </p:spPr>
      </p:pic>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5878" y="1783911"/>
            <a:ext cx="1074264" cy="1403120"/>
          </a:xfrm>
          <a:prstGeom prst="rect">
            <a:avLst/>
          </a:prstGeom>
        </p:spPr>
      </p:pic>
      <p:sp>
        <p:nvSpPr>
          <p:cNvPr id="14" name="Flèche courbée vers le bas 13">
            <a:hlinkClick r:id="rId5" action="ppaction://hlinksldjump" highlightClick="1"/>
          </p:cNvPr>
          <p:cNvSpPr/>
          <p:nvPr/>
        </p:nvSpPr>
        <p:spPr>
          <a:xfrm rot="5400000">
            <a:off x="237931" y="5978689"/>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Rectangle à coins arrondis 14">
            <a:hlinkClick r:id="rId6"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Tree>
    <p:extLst>
      <p:ext uri="{BB962C8B-B14F-4D97-AF65-F5344CB8AC3E}">
        <p14:creationId xmlns:p14="http://schemas.microsoft.com/office/powerpoint/2010/main" val="25951978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p:bldP spid="6" grpId="1"/>
      <p:bldP spid="9" grpId="0"/>
      <p:bldP spid="9" grpId="1"/>
      <p:bldP spid="11" grpId="0"/>
      <p:bldP spid="11"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8144" y="0"/>
            <a:ext cx="3176895" cy="707886"/>
          </a:xfrm>
          <a:prstGeom prst="rect">
            <a:avLst/>
          </a:prstGeom>
          <a:noFill/>
        </p:spPr>
        <p:txBody>
          <a:bodyPr wrap="none" lIns="91440" tIns="45720" rIns="91440" bIns="45720">
            <a:spAutoFit/>
          </a:bodyPr>
          <a:lstStyle/>
          <a:p>
            <a:pPr algn="ctr"/>
            <a:r>
              <a:rPr lang="fr-FR" sz="4000" b="0" cap="none" spc="0" dirty="0" smtClean="0">
                <a:ln w="0"/>
                <a:solidFill>
                  <a:schemeClr val="tx1"/>
                </a:solidFill>
                <a:effectLst>
                  <a:outerShdw blurRad="38100" dist="19050" dir="2700000" algn="tl" rotWithShape="0">
                    <a:schemeClr val="dk1">
                      <a:alpha val="40000"/>
                    </a:schemeClr>
                  </a:outerShdw>
                </a:effectLst>
              </a:rPr>
              <a:t>Laque PVC Alu</a:t>
            </a:r>
            <a:endParaRPr lang="fr-FR" sz="4000" b="0" cap="none" spc="0" dirty="0">
              <a:ln w="0"/>
              <a:solidFill>
                <a:schemeClr val="tx1"/>
              </a:solidFill>
              <a:effectLst>
                <a:outerShdw blurRad="38100" dist="19050" dir="2700000" algn="tl" rotWithShape="0">
                  <a:schemeClr val="dk1">
                    <a:alpha val="40000"/>
                  </a:schemeClr>
                </a:outerShdw>
              </a:effectLst>
            </a:endParaRPr>
          </a:p>
        </p:txBody>
      </p:sp>
      <p:pic>
        <p:nvPicPr>
          <p:cNvPr id="18" name="Imag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8878" y="1274618"/>
            <a:ext cx="1181185" cy="1914952"/>
          </a:xfrm>
          <a:prstGeom prst="rect">
            <a:avLst/>
          </a:prstGeom>
        </p:spPr>
      </p:pic>
      <p:pic>
        <p:nvPicPr>
          <p:cNvPr id="19" name="Imag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3769" y="3756302"/>
            <a:ext cx="1246294" cy="1885927"/>
          </a:xfrm>
          <a:prstGeom prst="rect">
            <a:avLst/>
          </a:prstGeom>
        </p:spPr>
      </p:pic>
      <p:sp>
        <p:nvSpPr>
          <p:cNvPr id="22" name="Rectangle 21"/>
          <p:cNvSpPr/>
          <p:nvPr/>
        </p:nvSpPr>
        <p:spPr>
          <a:xfrm>
            <a:off x="2620063" y="1919692"/>
            <a:ext cx="3094117" cy="369332"/>
          </a:xfrm>
          <a:prstGeom prst="rect">
            <a:avLst/>
          </a:prstGeom>
        </p:spPr>
        <p:txBody>
          <a:bodyPr wrap="none">
            <a:spAutoFit/>
          </a:bodyPr>
          <a:lstStyle/>
          <a:p>
            <a:pPr algn="ctr"/>
            <a:r>
              <a:rPr lang="fr-FR" b="1" dirty="0" err="1" smtClean="0">
                <a:ln w="0"/>
                <a:latin typeface="AR JULIAN" panose="02000000000000000000" pitchFamily="2" charset="0"/>
              </a:rPr>
              <a:t>Mipa</a:t>
            </a:r>
            <a:r>
              <a:rPr lang="fr-FR" b="1" dirty="0" smtClean="0">
                <a:ln w="0"/>
                <a:latin typeface="AR JULIAN" panose="02000000000000000000" pitchFamily="2" charset="0"/>
              </a:rPr>
              <a:t> 1K-Kunststoff Primer</a:t>
            </a:r>
            <a:endParaRPr lang="fr-FR" b="1" dirty="0">
              <a:ln w="0"/>
              <a:latin typeface="AR JULIAN" panose="02000000000000000000" pitchFamily="2" charset="0"/>
            </a:endParaRPr>
          </a:p>
        </p:txBody>
      </p:sp>
      <p:sp>
        <p:nvSpPr>
          <p:cNvPr id="23" name="Rectangle à coins arrondis 22">
            <a:hlinkClick r:id="rId4"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24" name="Flèche courbée vers le bas 23">
            <a:hlinkClick r:id="rId5" action="ppaction://hlinksldjump" highlightClick="1"/>
          </p:cNvPr>
          <p:cNvSpPr/>
          <p:nvPr/>
        </p:nvSpPr>
        <p:spPr>
          <a:xfrm rot="5400000">
            <a:off x="237931" y="5978689"/>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5" name="Chevron 24">
            <a:hlinkClick r:id="" action="ppaction://hlinkshowjump?jump=nextslide"/>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6" name="Rectangle 25"/>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7" name="Rectangle 26"/>
          <p:cNvSpPr/>
          <p:nvPr/>
        </p:nvSpPr>
        <p:spPr>
          <a:xfrm>
            <a:off x="2620063" y="4514599"/>
            <a:ext cx="2781531" cy="369332"/>
          </a:xfrm>
          <a:prstGeom prst="rect">
            <a:avLst/>
          </a:prstGeom>
        </p:spPr>
        <p:txBody>
          <a:bodyPr wrap="none">
            <a:spAutoFit/>
          </a:bodyPr>
          <a:lstStyle/>
          <a:p>
            <a:pPr algn="ctr"/>
            <a:r>
              <a:rPr lang="fr-FR" b="1" dirty="0" err="1" smtClean="0">
                <a:ln w="0"/>
                <a:latin typeface="AR JULIAN" panose="02000000000000000000" pitchFamily="2" charset="0"/>
              </a:rPr>
              <a:t>Mipa</a:t>
            </a:r>
            <a:r>
              <a:rPr lang="fr-FR" b="1" dirty="0" smtClean="0">
                <a:ln w="0"/>
                <a:latin typeface="AR JULIAN" panose="02000000000000000000" pitchFamily="2" charset="0"/>
              </a:rPr>
              <a:t> 1K-Haft-promoter</a:t>
            </a:r>
            <a:endParaRPr lang="fr-FR" b="1" dirty="0">
              <a:ln w="0"/>
              <a:latin typeface="AR JULIAN" panose="02000000000000000000" pitchFamily="2" charset="0"/>
            </a:endParaRPr>
          </a:p>
        </p:txBody>
      </p:sp>
      <p:sp>
        <p:nvSpPr>
          <p:cNvPr id="21" name="Rectangle 20"/>
          <p:cNvSpPr/>
          <p:nvPr/>
        </p:nvSpPr>
        <p:spPr>
          <a:xfrm>
            <a:off x="2620063" y="4773397"/>
            <a:ext cx="6096000" cy="1246495"/>
          </a:xfrm>
          <a:prstGeom prst="rect">
            <a:avLst/>
          </a:prstGeom>
        </p:spPr>
        <p:txBody>
          <a:bodyPr>
            <a:spAutoFit/>
          </a:bodyPr>
          <a:lstStyle/>
          <a:p>
            <a:r>
              <a:rPr lang="fr-FR" sz="1500" dirty="0"/>
              <a:t>Promoteur d’adhérence spécial, </a:t>
            </a:r>
            <a:r>
              <a:rPr lang="fr-FR" sz="1500" dirty="0" smtClean="0"/>
              <a:t>transparent </a:t>
            </a:r>
            <a:r>
              <a:rPr lang="fr-FR" sz="1500" dirty="0"/>
              <a:t>et incolore, applicable </a:t>
            </a:r>
            <a:r>
              <a:rPr lang="fr-FR" sz="1500" dirty="0" smtClean="0"/>
              <a:t>universellement </a:t>
            </a:r>
            <a:r>
              <a:rPr lang="fr-FR" sz="1500" dirty="0"/>
              <a:t>sur des supports </a:t>
            </a:r>
            <a:r>
              <a:rPr lang="fr-FR" sz="1500" dirty="0" smtClean="0"/>
              <a:t>les </a:t>
            </a:r>
            <a:r>
              <a:rPr lang="fr-FR" sz="1500" dirty="0"/>
              <a:t>plus différents, comme </a:t>
            </a:r>
            <a:r>
              <a:rPr lang="fr-FR" sz="1500" dirty="0" smtClean="0"/>
              <a:t>par exemple </a:t>
            </a:r>
            <a:endParaRPr lang="fr-FR" sz="1500" dirty="0"/>
          </a:p>
          <a:p>
            <a:r>
              <a:rPr lang="fr-FR" sz="1500" dirty="0"/>
              <a:t>sur aluminium anodisé ou cuivre </a:t>
            </a:r>
            <a:r>
              <a:rPr lang="fr-FR" sz="1500" dirty="0" smtClean="0"/>
              <a:t>sans </a:t>
            </a:r>
            <a:r>
              <a:rPr lang="fr-FR" sz="1500" dirty="0"/>
              <a:t>ponçage préliminaire. Pas </a:t>
            </a:r>
          </a:p>
          <a:p>
            <a:r>
              <a:rPr lang="fr-FR" sz="1500" dirty="0"/>
              <a:t>d’altération de la transparence d’un </a:t>
            </a:r>
            <a:r>
              <a:rPr lang="fr-FR" sz="1500" dirty="0" smtClean="0"/>
              <a:t>vernis </a:t>
            </a:r>
            <a:r>
              <a:rPr lang="fr-FR" sz="1500" dirty="0"/>
              <a:t>suivant. Utilisable également </a:t>
            </a:r>
          </a:p>
          <a:p>
            <a:r>
              <a:rPr lang="fr-FR" sz="1500" dirty="0"/>
              <a:t>comme apprêt transparent pour </a:t>
            </a:r>
            <a:r>
              <a:rPr lang="fr-FR" sz="1500" dirty="0" smtClean="0"/>
              <a:t>matières </a:t>
            </a:r>
            <a:r>
              <a:rPr lang="fr-FR" sz="1500" dirty="0"/>
              <a:t>plastiques. Prêt à </a:t>
            </a:r>
            <a:r>
              <a:rPr lang="fr-FR" sz="1500" dirty="0" err="1"/>
              <a:t>pistoler</a:t>
            </a:r>
            <a:endParaRPr lang="fr-FR" sz="1500" dirty="0"/>
          </a:p>
        </p:txBody>
      </p:sp>
      <p:sp>
        <p:nvSpPr>
          <p:cNvPr id="28" name="Rectangle 27"/>
          <p:cNvSpPr/>
          <p:nvPr/>
        </p:nvSpPr>
        <p:spPr>
          <a:xfrm>
            <a:off x="2666180" y="2289024"/>
            <a:ext cx="6096000" cy="553998"/>
          </a:xfrm>
          <a:prstGeom prst="rect">
            <a:avLst/>
          </a:prstGeom>
        </p:spPr>
        <p:txBody>
          <a:bodyPr>
            <a:spAutoFit/>
          </a:bodyPr>
          <a:lstStyle/>
          <a:p>
            <a:r>
              <a:rPr lang="fr-FR" sz="1500" dirty="0"/>
              <a:t>Apprêt spécial pour laquage des </a:t>
            </a:r>
            <a:r>
              <a:rPr lang="fr-FR" sz="1500" dirty="0" smtClean="0"/>
              <a:t>matières </a:t>
            </a:r>
            <a:r>
              <a:rPr lang="fr-FR" sz="1500" dirty="0"/>
              <a:t>plastiques, promoteur </a:t>
            </a:r>
          </a:p>
          <a:p>
            <a:r>
              <a:rPr lang="fr-FR" sz="1500" dirty="0"/>
              <a:t>d’adhérence, transparent-argent</a:t>
            </a:r>
          </a:p>
        </p:txBody>
      </p:sp>
    </p:spTree>
    <p:extLst>
      <p:ext uri="{BB962C8B-B14F-4D97-AF65-F5344CB8AC3E}">
        <p14:creationId xmlns:p14="http://schemas.microsoft.com/office/powerpoint/2010/main" val="15255880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 restart="whenNotActive" fill="hold" evtFilter="cancelBubble" nodeType="interactiveSeq">
                <p:stCondLst>
                  <p:cond evt="onClick" delay="0">
                    <p:tgtEl>
                      <p:spTgt spid="27"/>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1" grpId="0"/>
      <p:bldP spid="21" grpId="1"/>
      <p:bldP spid="28" grpId="0"/>
      <p:bldP spid="28"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754" y="823857"/>
            <a:ext cx="2879014" cy="1628283"/>
          </a:xfrm>
          <a:prstGeom prst="rect">
            <a:avLst/>
          </a:prstGeom>
          <a:ln w="3175">
            <a:solidFill>
              <a:schemeClr val="tx1"/>
            </a:solidFill>
          </a:ln>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2677" y="828950"/>
            <a:ext cx="2883417" cy="1623190"/>
          </a:xfrm>
          <a:prstGeom prst="rect">
            <a:avLst/>
          </a:prstGeom>
          <a:ln w="3175">
            <a:solidFill>
              <a:schemeClr val="tx1"/>
            </a:solidFill>
          </a:ln>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2677" y="3198460"/>
            <a:ext cx="2883417" cy="1619601"/>
          </a:xfrm>
          <a:prstGeom prst="rect">
            <a:avLst/>
          </a:prstGeom>
          <a:ln w="3175">
            <a:solidFill>
              <a:schemeClr val="tx1"/>
            </a:solidFill>
          </a:ln>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750" y="3194044"/>
            <a:ext cx="2878703" cy="1558671"/>
          </a:xfrm>
          <a:prstGeom prst="rect">
            <a:avLst/>
          </a:prstGeom>
          <a:ln w="3175">
            <a:solidFill>
              <a:schemeClr val="tx1"/>
            </a:solidFill>
          </a:ln>
        </p:spPr>
      </p:pic>
      <p:sp>
        <p:nvSpPr>
          <p:cNvPr id="8" name="ZoneTexte 7"/>
          <p:cNvSpPr txBox="1"/>
          <p:nvPr/>
        </p:nvSpPr>
        <p:spPr>
          <a:xfrm>
            <a:off x="3450589" y="1717929"/>
            <a:ext cx="2663635" cy="1246495"/>
          </a:xfrm>
          <a:prstGeom prst="rect">
            <a:avLst/>
          </a:prstGeom>
          <a:noFill/>
        </p:spPr>
        <p:txBody>
          <a:bodyPr wrap="square" rtlCol="0">
            <a:spAutoFit/>
          </a:bodyPr>
          <a:lstStyle/>
          <a:p>
            <a:r>
              <a:rPr lang="fr-FR" sz="1500" dirty="0" smtClean="0"/>
              <a:t>Laque polyuréthane pour mis en peinture de façade, machine et construction métallique. Elle peut être utilisée au rouleau, au pistolet. </a:t>
            </a:r>
            <a:r>
              <a:rPr lang="fr-FR" sz="1500" dirty="0" smtClean="0"/>
              <a:t>Peinture  brillante 90%  </a:t>
            </a:r>
            <a:endParaRPr lang="fr-FR" sz="1500" dirty="0"/>
          </a:p>
        </p:txBody>
      </p:sp>
      <p:sp>
        <p:nvSpPr>
          <p:cNvPr id="9" name="Rectangle 8"/>
          <p:cNvSpPr/>
          <p:nvPr/>
        </p:nvSpPr>
        <p:spPr>
          <a:xfrm>
            <a:off x="3467623" y="1453157"/>
            <a:ext cx="1314784" cy="369332"/>
          </a:xfrm>
          <a:prstGeom prst="rect">
            <a:avLst/>
          </a:prstGeom>
        </p:spPr>
        <p:txBody>
          <a:bodyPr wrap="none">
            <a:spAutoFit/>
          </a:bodyPr>
          <a:lstStyle/>
          <a:p>
            <a:pPr algn="ctr"/>
            <a:r>
              <a:rPr lang="fr-FR" b="1" dirty="0" smtClean="0">
                <a:ln w="0"/>
                <a:latin typeface="AR JULIAN" panose="02000000000000000000" pitchFamily="2" charset="0"/>
              </a:rPr>
              <a:t>PU 250-90</a:t>
            </a:r>
            <a:endParaRPr lang="fr-FR" b="1" dirty="0">
              <a:ln w="0"/>
              <a:latin typeface="AR JULIAN" panose="02000000000000000000" pitchFamily="2" charset="0"/>
            </a:endParaRPr>
          </a:p>
        </p:txBody>
      </p:sp>
      <p:sp>
        <p:nvSpPr>
          <p:cNvPr id="10" name="Rectangle 9"/>
          <p:cNvSpPr/>
          <p:nvPr/>
        </p:nvSpPr>
        <p:spPr>
          <a:xfrm>
            <a:off x="9112914" y="1450862"/>
            <a:ext cx="1314784" cy="369332"/>
          </a:xfrm>
          <a:prstGeom prst="rect">
            <a:avLst/>
          </a:prstGeom>
        </p:spPr>
        <p:txBody>
          <a:bodyPr wrap="none">
            <a:spAutoFit/>
          </a:bodyPr>
          <a:lstStyle/>
          <a:p>
            <a:pPr algn="ctr"/>
            <a:r>
              <a:rPr lang="fr-FR" b="1" dirty="0" smtClean="0">
                <a:ln w="0"/>
                <a:latin typeface="AR JULIAN" panose="02000000000000000000" pitchFamily="2" charset="0"/>
              </a:rPr>
              <a:t>PU 250-70</a:t>
            </a:r>
            <a:endParaRPr lang="fr-FR" b="1" dirty="0">
              <a:ln w="0"/>
              <a:latin typeface="AR JULIAN" panose="02000000000000000000" pitchFamily="2" charset="0"/>
            </a:endParaRPr>
          </a:p>
        </p:txBody>
      </p:sp>
      <p:sp>
        <p:nvSpPr>
          <p:cNvPr id="11" name="Rectangle 10"/>
          <p:cNvSpPr/>
          <p:nvPr/>
        </p:nvSpPr>
        <p:spPr>
          <a:xfrm>
            <a:off x="9095880" y="1712883"/>
            <a:ext cx="3043366" cy="1246495"/>
          </a:xfrm>
          <a:prstGeom prst="rect">
            <a:avLst/>
          </a:prstGeom>
        </p:spPr>
        <p:txBody>
          <a:bodyPr wrap="square">
            <a:spAutoFit/>
          </a:bodyPr>
          <a:lstStyle/>
          <a:p>
            <a:r>
              <a:rPr lang="fr-FR" sz="1500" dirty="0"/>
              <a:t>Laque polyuréthane pour mis en peinture de façade, machine et construction métallique. Elle peut être utilisée au rouleau, au pistolet. Peinture </a:t>
            </a:r>
            <a:r>
              <a:rPr lang="fr-FR" sz="1500" dirty="0" smtClean="0"/>
              <a:t>brillante 70%</a:t>
            </a:r>
            <a:endParaRPr lang="fr-FR" sz="1500" dirty="0"/>
          </a:p>
        </p:txBody>
      </p:sp>
      <p:sp>
        <p:nvSpPr>
          <p:cNvPr id="12" name="Rectangle 11"/>
          <p:cNvSpPr/>
          <p:nvPr/>
        </p:nvSpPr>
        <p:spPr>
          <a:xfrm>
            <a:off x="9086094" y="3787526"/>
            <a:ext cx="1314784" cy="369332"/>
          </a:xfrm>
          <a:prstGeom prst="rect">
            <a:avLst/>
          </a:prstGeom>
        </p:spPr>
        <p:txBody>
          <a:bodyPr wrap="none">
            <a:spAutoFit/>
          </a:bodyPr>
          <a:lstStyle/>
          <a:p>
            <a:pPr algn="ctr"/>
            <a:r>
              <a:rPr lang="fr-FR" b="1" dirty="0" smtClean="0">
                <a:ln w="0"/>
                <a:latin typeface="AR JULIAN" panose="02000000000000000000" pitchFamily="2" charset="0"/>
              </a:rPr>
              <a:t>PU 250-30</a:t>
            </a:r>
            <a:endParaRPr lang="fr-FR" b="1" dirty="0">
              <a:ln w="0"/>
              <a:latin typeface="AR JULIAN" panose="02000000000000000000" pitchFamily="2" charset="0"/>
            </a:endParaRPr>
          </a:p>
        </p:txBody>
      </p:sp>
      <p:sp>
        <p:nvSpPr>
          <p:cNvPr id="13" name="Rectangle 12"/>
          <p:cNvSpPr/>
          <p:nvPr/>
        </p:nvSpPr>
        <p:spPr>
          <a:xfrm>
            <a:off x="9112914" y="4046288"/>
            <a:ext cx="3079086" cy="1246495"/>
          </a:xfrm>
          <a:prstGeom prst="rect">
            <a:avLst/>
          </a:prstGeom>
        </p:spPr>
        <p:txBody>
          <a:bodyPr wrap="square">
            <a:spAutoFit/>
          </a:bodyPr>
          <a:lstStyle/>
          <a:p>
            <a:r>
              <a:rPr lang="fr-FR" sz="1500" dirty="0"/>
              <a:t>Laque polyuréthane pour mis en peinture de façade, machine et construction métallique. Elle peut être utilisée au rouleau, au pistolet. </a:t>
            </a:r>
            <a:r>
              <a:rPr lang="fr-FR" sz="1500" dirty="0" smtClean="0"/>
              <a:t>Peinture brillante 30%</a:t>
            </a:r>
            <a:endParaRPr lang="fr-FR" sz="1500" dirty="0"/>
          </a:p>
        </p:txBody>
      </p:sp>
      <p:sp>
        <p:nvSpPr>
          <p:cNvPr id="14" name="Rectangle 13"/>
          <p:cNvSpPr/>
          <p:nvPr/>
        </p:nvSpPr>
        <p:spPr>
          <a:xfrm>
            <a:off x="3493274" y="3790236"/>
            <a:ext cx="1314784" cy="369332"/>
          </a:xfrm>
          <a:prstGeom prst="rect">
            <a:avLst/>
          </a:prstGeom>
        </p:spPr>
        <p:txBody>
          <a:bodyPr wrap="none">
            <a:spAutoFit/>
          </a:bodyPr>
          <a:lstStyle/>
          <a:p>
            <a:pPr algn="ctr"/>
            <a:r>
              <a:rPr lang="fr-FR" b="1" dirty="0" smtClean="0">
                <a:ln w="0"/>
                <a:latin typeface="AR JULIAN" panose="02000000000000000000" pitchFamily="2" charset="0"/>
              </a:rPr>
              <a:t>PU 250-50</a:t>
            </a:r>
            <a:endParaRPr lang="fr-FR" b="1" dirty="0">
              <a:ln w="0"/>
              <a:latin typeface="AR JULIAN" panose="02000000000000000000" pitchFamily="2" charset="0"/>
            </a:endParaRPr>
          </a:p>
        </p:txBody>
      </p:sp>
      <p:sp>
        <p:nvSpPr>
          <p:cNvPr id="15" name="Rectangle 14"/>
          <p:cNvSpPr/>
          <p:nvPr/>
        </p:nvSpPr>
        <p:spPr>
          <a:xfrm>
            <a:off x="3446311" y="4046287"/>
            <a:ext cx="2736223" cy="1246495"/>
          </a:xfrm>
          <a:prstGeom prst="rect">
            <a:avLst/>
          </a:prstGeom>
        </p:spPr>
        <p:txBody>
          <a:bodyPr wrap="square">
            <a:spAutoFit/>
          </a:bodyPr>
          <a:lstStyle/>
          <a:p>
            <a:r>
              <a:rPr lang="fr-FR" sz="1500" dirty="0"/>
              <a:t>Laque polyuréthane pour mis en peinture de façade, machine et construction métallique. Elle peut être utilisée au rouleau, au pistolet. </a:t>
            </a:r>
            <a:r>
              <a:rPr lang="fr-FR" sz="1500" dirty="0" smtClean="0"/>
              <a:t>Peinture brillante 50%</a:t>
            </a:r>
            <a:endParaRPr lang="fr-FR" sz="1500" dirty="0"/>
          </a:p>
        </p:txBody>
      </p:sp>
      <p:sp>
        <p:nvSpPr>
          <p:cNvPr id="16" name="Rectangle 15"/>
          <p:cNvSpPr/>
          <p:nvPr/>
        </p:nvSpPr>
        <p:spPr>
          <a:xfrm>
            <a:off x="118144" y="0"/>
            <a:ext cx="3176895" cy="707886"/>
          </a:xfrm>
          <a:prstGeom prst="rect">
            <a:avLst/>
          </a:prstGeom>
          <a:noFill/>
        </p:spPr>
        <p:txBody>
          <a:bodyPr wrap="none" lIns="91440" tIns="45720" rIns="91440" bIns="45720">
            <a:spAutoFit/>
          </a:bodyPr>
          <a:lstStyle/>
          <a:p>
            <a:pPr algn="ctr"/>
            <a:r>
              <a:rPr lang="fr-FR" sz="4000" b="0" cap="none" spc="0" dirty="0" smtClean="0">
                <a:ln w="0"/>
                <a:solidFill>
                  <a:schemeClr val="tx1"/>
                </a:solidFill>
                <a:effectLst>
                  <a:outerShdw blurRad="38100" dist="19050" dir="2700000" algn="tl" rotWithShape="0">
                    <a:schemeClr val="dk1">
                      <a:alpha val="40000"/>
                    </a:schemeClr>
                  </a:outerShdw>
                </a:effectLst>
              </a:rPr>
              <a:t>Laque PVC Alu</a:t>
            </a:r>
            <a:endParaRPr lang="fr-FR" sz="4000" b="0" cap="none" spc="0" dirty="0">
              <a:ln w="0"/>
              <a:solidFill>
                <a:schemeClr val="tx1"/>
              </a:solidFill>
              <a:effectLst>
                <a:outerShdw blurRad="38100" dist="19050" dir="2700000" algn="tl" rotWithShape="0">
                  <a:schemeClr val="dk1">
                    <a:alpha val="40000"/>
                  </a:schemeClr>
                </a:outerShdw>
              </a:effectLst>
            </a:endParaRPr>
          </a:p>
        </p:txBody>
      </p:sp>
      <p:sp>
        <p:nvSpPr>
          <p:cNvPr id="17" name="Rectangle à coins arrondis 16">
            <a:hlinkClick r:id="rId6"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18" name="Flèche courbée vers le bas 17">
            <a:hlinkClick r:id="rId7" action="ppaction://hlinksldjump" highlightClick="1"/>
          </p:cNvPr>
          <p:cNvSpPr/>
          <p:nvPr/>
        </p:nvSpPr>
        <p:spPr>
          <a:xfrm rot="5400000">
            <a:off x="237931" y="5978689"/>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 name="Chevron 18">
            <a:hlinkClick r:id="" action="ppaction://hlinkshowjump?jump=previousslide" highlightClick="1"/>
          </p:cNvPr>
          <p:cNvSpPr/>
          <p:nvPr/>
        </p:nvSpPr>
        <p:spPr>
          <a:xfrm flipH="1">
            <a:off x="9358453" y="5782414"/>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0" name="Rectangle 19"/>
          <p:cNvSpPr/>
          <p:nvPr/>
        </p:nvSpPr>
        <p:spPr>
          <a:xfrm>
            <a:off x="8851943" y="6417004"/>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374698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p:bldP spid="8" grpId="1"/>
      <p:bldP spid="11" grpId="0"/>
      <p:bldP spid="11" grpId="1"/>
      <p:bldP spid="13" grpId="0"/>
      <p:bldP spid="13" grpId="1"/>
      <p:bldP spid="15" grpId="0"/>
      <p:bldP spid="1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èche courbée vers le bas 3">
            <a:hlinkClick r:id="rId2" action="ppaction://hlinksldjump" highlightClick="1"/>
          </p:cNvPr>
          <p:cNvSpPr/>
          <p:nvPr/>
        </p:nvSpPr>
        <p:spPr>
          <a:xfrm rot="5400000">
            <a:off x="362622"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 name="Rectangle 1"/>
          <p:cNvSpPr/>
          <p:nvPr/>
        </p:nvSpPr>
        <p:spPr>
          <a:xfrm>
            <a:off x="391149" y="109835"/>
            <a:ext cx="2214902" cy="923330"/>
          </a:xfrm>
          <a:prstGeom prst="rect">
            <a:avLst/>
          </a:prstGeom>
          <a:noFill/>
        </p:spPr>
        <p:txBody>
          <a:bodyPr wrap="none" lIns="91440" tIns="45720" rIns="91440" bIns="45720">
            <a:spAutoFit/>
          </a:bodyPr>
          <a:lstStyle/>
          <a:p>
            <a:pPr algn="ctr"/>
            <a:r>
              <a:rPr lang="fr-FR" sz="5400" b="1" cap="none" spc="0" dirty="0" smtClean="0">
                <a:ln w="0"/>
                <a:solidFill>
                  <a:schemeClr val="tx1"/>
                </a:solidFill>
              </a:rPr>
              <a:t>Abras	if</a:t>
            </a:r>
            <a:endParaRPr lang="fr-FR" sz="5400" b="1" cap="none" spc="0" dirty="0">
              <a:ln w="0"/>
              <a:solidFill>
                <a:schemeClr val="tx1"/>
              </a:solidFill>
            </a:endParaRPr>
          </a:p>
        </p:txBody>
      </p:sp>
      <p:sp>
        <p:nvSpPr>
          <p:cNvPr id="3" name="Rectangle 2"/>
          <p:cNvSpPr/>
          <p:nvPr/>
        </p:nvSpPr>
        <p:spPr>
          <a:xfrm>
            <a:off x="1881489" y="1498163"/>
            <a:ext cx="4729180" cy="369332"/>
          </a:xfrm>
          <a:prstGeom prst="rect">
            <a:avLst/>
          </a:prstGeom>
          <a:noFill/>
        </p:spPr>
        <p:txBody>
          <a:bodyPr wrap="none" lIns="91440" tIns="45720" rIns="91440" bIns="45720">
            <a:spAutoFit/>
          </a:bodyPr>
          <a:lstStyle/>
          <a:p>
            <a:pPr algn="ctr"/>
            <a:r>
              <a:rPr lang="fr-FR" b="1" cap="none" spc="0" dirty="0" smtClean="0">
                <a:ln w="0"/>
                <a:solidFill>
                  <a:schemeClr val="tx1"/>
                </a:solidFill>
                <a:latin typeface="AR JULIAN" panose="02000000000000000000" pitchFamily="2" charset="0"/>
              </a:rPr>
              <a:t>Disque abrasif </a:t>
            </a:r>
            <a:r>
              <a:rPr lang="fr-FR" b="1" cap="none" spc="0" dirty="0" err="1" smtClean="0">
                <a:ln w="0"/>
                <a:solidFill>
                  <a:schemeClr val="tx1"/>
                </a:solidFill>
                <a:latin typeface="AR JULIAN" panose="02000000000000000000" pitchFamily="2" charset="0"/>
              </a:rPr>
              <a:t>Conex</a:t>
            </a:r>
            <a:r>
              <a:rPr lang="fr-FR" b="1" cap="none" spc="0" dirty="0" smtClean="0">
                <a:ln w="0"/>
                <a:solidFill>
                  <a:schemeClr val="tx1"/>
                </a:solidFill>
                <a:latin typeface="AR JULIAN" panose="02000000000000000000" pitchFamily="2" charset="0"/>
              </a:rPr>
              <a:t>/</a:t>
            </a:r>
            <a:r>
              <a:rPr lang="fr-FR" b="1" cap="none" spc="0" dirty="0" err="1" smtClean="0">
                <a:ln w="0"/>
                <a:solidFill>
                  <a:schemeClr val="tx1"/>
                </a:solidFill>
                <a:latin typeface="AR JULIAN" panose="02000000000000000000" pitchFamily="2" charset="0"/>
              </a:rPr>
              <a:t>Sumnight</a:t>
            </a:r>
            <a:r>
              <a:rPr lang="fr-FR" b="1" cap="none" spc="0" dirty="0" smtClean="0">
                <a:ln w="0"/>
                <a:solidFill>
                  <a:schemeClr val="tx1"/>
                </a:solidFill>
                <a:latin typeface="AR JULIAN" panose="02000000000000000000" pitchFamily="2" charset="0"/>
              </a:rPr>
              <a:t> Diam 150</a:t>
            </a:r>
            <a:endParaRPr lang="fr-FR" b="1" cap="none" spc="0" dirty="0">
              <a:ln w="0"/>
              <a:solidFill>
                <a:schemeClr val="tx1"/>
              </a:solidFill>
              <a:latin typeface="AR JULIAN" panose="02000000000000000000" pitchFamily="2" charset="0"/>
            </a:endParaRPr>
          </a:p>
        </p:txBody>
      </p:sp>
      <p:sp>
        <p:nvSpPr>
          <p:cNvPr id="6" name="Rectangle 5"/>
          <p:cNvSpPr/>
          <p:nvPr/>
        </p:nvSpPr>
        <p:spPr>
          <a:xfrm>
            <a:off x="8467678" y="4022516"/>
            <a:ext cx="3357009" cy="369332"/>
          </a:xfrm>
          <a:prstGeom prst="rect">
            <a:avLst/>
          </a:prstGeom>
          <a:noFill/>
        </p:spPr>
        <p:txBody>
          <a:bodyPr wrap="none" lIns="91440" tIns="45720" rIns="91440" bIns="45720">
            <a:spAutoFit/>
          </a:bodyPr>
          <a:lstStyle/>
          <a:p>
            <a:pPr algn="ctr"/>
            <a:r>
              <a:rPr lang="fr-FR" b="1" cap="none" spc="0" dirty="0" smtClean="0">
                <a:ln w="0"/>
                <a:solidFill>
                  <a:schemeClr val="tx1"/>
                </a:solidFill>
                <a:latin typeface="AR JULIAN" panose="02000000000000000000" pitchFamily="2" charset="0"/>
              </a:rPr>
              <a:t>Disque Abrasif A275 Diam 76</a:t>
            </a:r>
            <a:endParaRPr lang="fr-FR" b="1" cap="none" spc="0" dirty="0">
              <a:ln w="0"/>
              <a:solidFill>
                <a:schemeClr val="tx1"/>
              </a:solidFill>
              <a:latin typeface="AR JULIAN" panose="02000000000000000000" pitchFamily="2" charset="0"/>
            </a:endParaRPr>
          </a:p>
        </p:txBody>
      </p:sp>
      <p:sp>
        <p:nvSpPr>
          <p:cNvPr id="7" name="Rectangle 6"/>
          <p:cNvSpPr/>
          <p:nvPr/>
        </p:nvSpPr>
        <p:spPr>
          <a:xfrm>
            <a:off x="1952625" y="4026687"/>
            <a:ext cx="4131260" cy="369332"/>
          </a:xfrm>
          <a:prstGeom prst="rect">
            <a:avLst/>
          </a:prstGeom>
          <a:noFill/>
        </p:spPr>
        <p:txBody>
          <a:bodyPr wrap="none" lIns="91440" tIns="45720" rIns="91440" bIns="45720">
            <a:spAutoFit/>
          </a:bodyPr>
          <a:lstStyle/>
          <a:p>
            <a:pPr algn="ctr"/>
            <a:r>
              <a:rPr lang="fr-FR" b="1" cap="none" spc="0" dirty="0" smtClean="0">
                <a:ln w="0"/>
                <a:solidFill>
                  <a:schemeClr val="tx1"/>
                </a:solidFill>
                <a:latin typeface="AR JULIAN" panose="02000000000000000000" pitchFamily="2" charset="0"/>
              </a:rPr>
              <a:t>Disque abrasif Norton Dry </a:t>
            </a:r>
            <a:r>
              <a:rPr lang="fr-FR" b="1" cap="none" spc="0" dirty="0" err="1" smtClean="0">
                <a:ln w="0"/>
                <a:solidFill>
                  <a:schemeClr val="tx1"/>
                </a:solidFill>
                <a:latin typeface="AR JULIAN" panose="02000000000000000000" pitchFamily="2" charset="0"/>
              </a:rPr>
              <a:t>Ice</a:t>
            </a:r>
            <a:r>
              <a:rPr lang="fr-FR" b="1" cap="none" spc="0" dirty="0" smtClean="0">
                <a:ln w="0"/>
                <a:solidFill>
                  <a:schemeClr val="tx1"/>
                </a:solidFill>
                <a:latin typeface="AR JULIAN" panose="02000000000000000000" pitchFamily="2" charset="0"/>
              </a:rPr>
              <a:t> Q260</a:t>
            </a:r>
            <a:endParaRPr lang="fr-FR" b="1" cap="none" spc="0" dirty="0">
              <a:ln w="0"/>
              <a:solidFill>
                <a:schemeClr val="tx1"/>
              </a:solidFill>
              <a:latin typeface="AR JULIAN" panose="02000000000000000000" pitchFamily="2" charset="0"/>
            </a:endParaRPr>
          </a:p>
        </p:txBody>
      </p:sp>
      <p:sp>
        <p:nvSpPr>
          <p:cNvPr id="8" name="Rectangle 7"/>
          <p:cNvSpPr/>
          <p:nvPr/>
        </p:nvSpPr>
        <p:spPr>
          <a:xfrm>
            <a:off x="8445848" y="1498163"/>
            <a:ext cx="3034805" cy="369332"/>
          </a:xfrm>
          <a:prstGeom prst="rect">
            <a:avLst/>
          </a:prstGeom>
          <a:noFill/>
        </p:spPr>
        <p:txBody>
          <a:bodyPr wrap="none" lIns="91440" tIns="45720" rIns="91440" bIns="45720">
            <a:spAutoFit/>
          </a:bodyPr>
          <a:lstStyle/>
          <a:p>
            <a:pPr algn="ctr"/>
            <a:r>
              <a:rPr lang="fr-FR" b="1" cap="none" spc="0" dirty="0" smtClean="0">
                <a:ln w="0"/>
                <a:solidFill>
                  <a:schemeClr val="tx1"/>
                </a:solidFill>
                <a:latin typeface="AR JULIAN" panose="02000000000000000000" pitchFamily="2" charset="0"/>
              </a:rPr>
              <a:t>Disque mousse Norton </a:t>
            </a:r>
            <a:r>
              <a:rPr lang="fr-FR" b="1" cap="none" spc="0" dirty="0" err="1" smtClean="0">
                <a:ln w="0"/>
                <a:solidFill>
                  <a:schemeClr val="tx1"/>
                </a:solidFill>
                <a:latin typeface="AR JULIAN" panose="02000000000000000000" pitchFamily="2" charset="0"/>
              </a:rPr>
              <a:t>Ice</a:t>
            </a:r>
            <a:endParaRPr lang="fr-FR" b="1" cap="none" spc="0" dirty="0">
              <a:ln w="0"/>
              <a:solidFill>
                <a:schemeClr val="tx1"/>
              </a:solidFill>
              <a:latin typeface="AR JULIAN" panose="02000000000000000000" pitchFamily="2" charset="0"/>
            </a:endParaRPr>
          </a:p>
        </p:txBody>
      </p:sp>
      <p:pic>
        <p:nvPicPr>
          <p:cNvPr id="2050" name="Picture 2" descr="photo iphone gaetan 1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8500" y="3819179"/>
            <a:ext cx="930274" cy="784349"/>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2051" name="Picture 3" descr="FullSizeRend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7953" y="1293918"/>
            <a:ext cx="934672" cy="777822"/>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2052" name="Picture 4" descr="photo iphone gaetan 1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953" y="3819179"/>
            <a:ext cx="934672" cy="785393"/>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2053" name="Picture 5" descr="photo iphone gaetan 1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21426" y="1297360"/>
            <a:ext cx="924422" cy="779019"/>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27" name="Text Box 8"/>
          <p:cNvSpPr txBox="1">
            <a:spLocks noChangeArrowheads="1"/>
          </p:cNvSpPr>
          <p:nvPr/>
        </p:nvSpPr>
        <p:spPr bwMode="auto">
          <a:xfrm>
            <a:off x="1959142" y="1812958"/>
            <a:ext cx="5551369" cy="15719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dirty="0" smtClean="0">
                <a:ln>
                  <a:noFill/>
                </a:ln>
                <a:solidFill>
                  <a:srgbClr val="000000"/>
                </a:solidFill>
                <a:effectLst/>
                <a:latin typeface="Calibri" panose="020F0502020204030204" pitchFamily="34" charset="0"/>
              </a:rPr>
              <a:t>Les propriétés exclusives du papier abrasif CONEX en partenariat avec SUMNIGHT , lui permet un pouvoir de coupe et une durée de vie supérieurs. Son revêtement  spécial empêche l’accumulation de poussière et évite l’encrassement prématuré du disque. Il peut-être utilise pour les opérations de ponçage a sec avant application de peinture</a:t>
            </a:r>
            <a:r>
              <a:rPr lang="fr-FR" altLang="fr-FR" sz="1500" dirty="0" smtClean="0">
                <a:solidFill>
                  <a:srgbClr val="000000"/>
                </a:solidFill>
                <a:latin typeface="Calibri" panose="020F0502020204030204" pitchFamily="34" charset="0"/>
              </a:rPr>
              <a:t>. Disponible en grain P40, P60, P80, P120, P150, P220, P240, P320, P400, P500, P600, P800</a:t>
            </a:r>
            <a:r>
              <a:rPr kumimoji="0" lang="fr-FR" altLang="fr-FR" sz="1500" b="0" i="0" u="none" strike="noStrike" cap="none" normalizeH="0" baseline="0" dirty="0" smtClean="0">
                <a:ln>
                  <a:noFill/>
                </a:ln>
                <a:solidFill>
                  <a:srgbClr val="000000"/>
                </a:solidFill>
                <a:effectLst/>
                <a:latin typeface="Calibri" panose="020F0502020204030204" pitchFamily="34" charset="0"/>
              </a:rPr>
              <a:t> </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29" name="Text Box 10"/>
          <p:cNvSpPr txBox="1">
            <a:spLocks noChangeArrowheads="1"/>
          </p:cNvSpPr>
          <p:nvPr/>
        </p:nvSpPr>
        <p:spPr bwMode="auto">
          <a:xfrm>
            <a:off x="2004972" y="4297285"/>
            <a:ext cx="3989388" cy="8565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dirty="0" smtClean="0">
                <a:ln>
                  <a:noFill/>
                </a:ln>
                <a:solidFill>
                  <a:srgbClr val="000000"/>
                </a:solidFill>
                <a:effectLst/>
                <a:latin typeface="Calibri" panose="020F0502020204030204" pitchFamily="34" charset="0"/>
              </a:rPr>
              <a:t>Réduit considérablement le temps de polissage et apporte une finition parfaitement homogène. Disponible en taille 76 et 150mm et en grain 1000</a:t>
            </a:r>
            <a:r>
              <a:rPr kumimoji="0" lang="fr-FR" altLang="fr-FR" sz="1500" b="0" i="0" u="none" strike="noStrike" cap="none" normalizeH="0" dirty="0" smtClean="0">
                <a:ln>
                  <a:noFill/>
                </a:ln>
                <a:solidFill>
                  <a:srgbClr val="000000"/>
                </a:solidFill>
                <a:effectLst/>
                <a:latin typeface="Calibri" panose="020F0502020204030204" pitchFamily="34" charset="0"/>
              </a:rPr>
              <a:t> et 1500</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30" name="Text Box 11"/>
          <p:cNvSpPr txBox="1">
            <a:spLocks noChangeArrowheads="1"/>
          </p:cNvSpPr>
          <p:nvPr/>
        </p:nvSpPr>
        <p:spPr bwMode="auto">
          <a:xfrm>
            <a:off x="8467678" y="1810488"/>
            <a:ext cx="3687164" cy="1162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dirty="0" smtClean="0">
                <a:ln>
                  <a:noFill/>
                </a:ln>
                <a:solidFill>
                  <a:srgbClr val="000000"/>
                </a:solidFill>
                <a:effectLst/>
                <a:latin typeface="Calibri" panose="020F0502020204030204" pitchFamily="34" charset="0"/>
              </a:rPr>
              <a:t>La présence d’un support mousse est idéal pour l’homogénéisation de la pression et pour l’absorption d’eau . Le ponçage et facile , rapide et la finition reste uniforme . Ceux sont des disques imperméables et lavables.</a:t>
            </a:r>
            <a:r>
              <a:rPr kumimoji="0" lang="fr-FR" altLang="fr-FR" sz="1500" b="0" i="0" u="none" strike="noStrike" cap="none" normalizeH="0" dirty="0" smtClean="0">
                <a:ln>
                  <a:noFill/>
                </a:ln>
                <a:solidFill>
                  <a:srgbClr val="000000"/>
                </a:solidFill>
                <a:effectLst/>
                <a:latin typeface="Calibri" panose="020F0502020204030204" pitchFamily="34" charset="0"/>
              </a:rPr>
              <a:t> Disponible en dimension 76 et 150 mm</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42" name="Chevron 41">
            <a:hlinkClick r:id="" action="ppaction://hlinkshowjump?jump=nextslide" highlightClick="1"/>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3" name="Rectangle 42"/>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31" name="ZoneTexte 30"/>
          <p:cNvSpPr txBox="1"/>
          <p:nvPr/>
        </p:nvSpPr>
        <p:spPr>
          <a:xfrm>
            <a:off x="8467678" y="4297285"/>
            <a:ext cx="3711879" cy="553998"/>
          </a:xfrm>
          <a:prstGeom prst="rect">
            <a:avLst/>
          </a:prstGeom>
          <a:noFill/>
        </p:spPr>
        <p:txBody>
          <a:bodyPr wrap="square" rtlCol="0">
            <a:spAutoFit/>
          </a:bodyPr>
          <a:lstStyle/>
          <a:p>
            <a:r>
              <a:rPr lang="fr-FR" sz="1500" dirty="0" smtClean="0"/>
              <a:t>Disponible en grain P80, P150, P240, P320, P320, P400, P100</a:t>
            </a:r>
            <a:endParaRPr lang="fr-FR" sz="1500" dirty="0"/>
          </a:p>
        </p:txBody>
      </p:sp>
      <p:sp>
        <p:nvSpPr>
          <p:cNvPr id="21" name="Rectangle à coins arrondis 20">
            <a:hlinkClick r:id="rId7"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Tree>
    <p:extLst>
      <p:ext uri="{BB962C8B-B14F-4D97-AF65-F5344CB8AC3E}">
        <p14:creationId xmlns:p14="http://schemas.microsoft.com/office/powerpoint/2010/main" val="1841465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9"/>
                                        </p:tgtEl>
                                      </p:cBhvr>
                                    </p:animEffect>
                                    <p:set>
                                      <p:cBhvr>
                                        <p:cTn id="2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30"/>
                                        </p:tgtEl>
                                      </p:cBhvr>
                                    </p:animEffect>
                                    <p:set>
                                      <p:cBhvr>
                                        <p:cTn id="34"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31"/>
                                        </p:tgtEl>
                                      </p:cBhvr>
                                    </p:animEffect>
                                    <p:set>
                                      <p:cBhvr>
                                        <p:cTn id="4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7" grpId="0"/>
      <p:bldP spid="27" grpId="1"/>
      <p:bldP spid="29" grpId="0"/>
      <p:bldP spid="29" grpId="1"/>
      <p:bldP spid="30" grpId="0"/>
      <p:bldP spid="30" grpId="1"/>
      <p:bldP spid="31" grpId="0"/>
      <p:bldP spid="31"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57424"/>
            <a:ext cx="12192000" cy="800219"/>
          </a:xfrm>
          <a:prstGeom prst="rect">
            <a:avLst/>
          </a:prstGeom>
          <a:noFill/>
        </p:spPr>
        <p:txBody>
          <a:bodyPr wrap="square" lIns="91440" tIns="45720" rIns="91440" bIns="45720">
            <a:spAutoFit/>
          </a:bodyPr>
          <a:lstStyle/>
          <a:p>
            <a:pPr algn="ctr"/>
            <a:r>
              <a:rPr lang="fr-FR" sz="2800" b="1" dirty="0" smtClean="0">
                <a:ln w="0"/>
                <a:latin typeface="AR JULIAN" panose="02000000000000000000" pitchFamily="2" charset="0"/>
              </a:rPr>
              <a:t>Peinture Base Hydrodiluable</a:t>
            </a:r>
          </a:p>
          <a:p>
            <a:pPr algn="ctr"/>
            <a:r>
              <a:rPr lang="fr-FR" b="1" cap="none" spc="0" dirty="0" smtClean="0">
                <a:ln w="0"/>
                <a:solidFill>
                  <a:schemeClr val="tx1"/>
                </a:solidFill>
                <a:latin typeface="AR JULIAN" panose="02000000000000000000" pitchFamily="2" charset="0"/>
              </a:rPr>
              <a:t>(Véhicule de tourisme)</a:t>
            </a:r>
            <a:endParaRPr lang="fr-FR" b="1" cap="none" spc="0" dirty="0">
              <a:ln w="0"/>
              <a:solidFill>
                <a:schemeClr val="tx1"/>
              </a:solidFill>
              <a:latin typeface="AR JULIAN" panose="02000000000000000000" pitchFamily="2" charset="0"/>
            </a:endParaRPr>
          </a:p>
        </p:txBody>
      </p:sp>
      <p:sp>
        <p:nvSpPr>
          <p:cNvPr id="2" name="ZoneTexte 1"/>
          <p:cNvSpPr txBox="1"/>
          <p:nvPr/>
        </p:nvSpPr>
        <p:spPr>
          <a:xfrm>
            <a:off x="3267814" y="2559169"/>
            <a:ext cx="8734957" cy="1477328"/>
          </a:xfrm>
          <a:prstGeom prst="rect">
            <a:avLst/>
          </a:prstGeom>
          <a:noFill/>
        </p:spPr>
        <p:txBody>
          <a:bodyPr wrap="square" rtlCol="0">
            <a:spAutoFit/>
          </a:bodyPr>
          <a:lstStyle/>
          <a:p>
            <a:r>
              <a:rPr lang="fr-FR" dirty="0"/>
              <a:t>Teinte de base </a:t>
            </a:r>
            <a:r>
              <a:rPr lang="fr-FR" dirty="0" err="1"/>
              <a:t>hydrodiluable</a:t>
            </a:r>
            <a:r>
              <a:rPr lang="fr-FR" dirty="0"/>
              <a:t> et </a:t>
            </a:r>
            <a:r>
              <a:rPr lang="fr-FR" dirty="0" smtClean="0"/>
              <a:t>à </a:t>
            </a:r>
            <a:r>
              <a:rPr lang="fr-FR" dirty="0"/>
              <a:t>pouvoir couvrant élevé pour </a:t>
            </a:r>
            <a:r>
              <a:rPr lang="fr-FR" dirty="0" smtClean="0"/>
              <a:t>revêtements </a:t>
            </a:r>
            <a:r>
              <a:rPr lang="fr-FR" dirty="0"/>
              <a:t>bicouches métalliques, </a:t>
            </a:r>
            <a:r>
              <a:rPr lang="fr-FR" dirty="0" smtClean="0"/>
              <a:t>opaques </a:t>
            </a:r>
            <a:r>
              <a:rPr lang="fr-FR" dirty="0"/>
              <a:t>et d’effet nacré. Application </a:t>
            </a:r>
            <a:r>
              <a:rPr lang="fr-FR" dirty="0" smtClean="0"/>
              <a:t>efficace </a:t>
            </a:r>
            <a:r>
              <a:rPr lang="fr-FR" dirty="0"/>
              <a:t>et haut rendement.</a:t>
            </a:r>
          </a:p>
          <a:p>
            <a:r>
              <a:rPr lang="fr-FR" dirty="0"/>
              <a:t>Diluant recommandé : Mipa </a:t>
            </a:r>
            <a:r>
              <a:rPr lang="fr-FR" dirty="0" smtClean="0"/>
              <a:t>WBC-</a:t>
            </a:r>
            <a:r>
              <a:rPr lang="fr-FR" dirty="0" err="1" smtClean="0"/>
              <a:t>Verdünnung</a:t>
            </a:r>
            <a:endParaRPr lang="fr-FR" dirty="0"/>
          </a:p>
          <a:p>
            <a:r>
              <a:rPr lang="fr-FR" dirty="0"/>
              <a:t>Recouvrir de </a:t>
            </a:r>
            <a:r>
              <a:rPr lang="fr-FR" dirty="0" smtClean="0"/>
              <a:t>vernis</a:t>
            </a:r>
          </a:p>
          <a:p>
            <a:r>
              <a:rPr lang="fr-FR" dirty="0" smtClean="0"/>
              <a:t>Teinte tous constructeurs.</a:t>
            </a:r>
            <a:endParaRPr lang="fr-FR" dirty="0"/>
          </a:p>
        </p:txBody>
      </p:sp>
      <p:pic>
        <p:nvPicPr>
          <p:cNvPr id="7" name="Picture 14" descr="peinture à l'eau"/>
          <p:cNvPicPr>
            <a:picLocks noChangeAspect="1" noChangeArrowheads="1"/>
          </p:cNvPicPr>
          <p:nvPr/>
        </p:nvPicPr>
        <p:blipFill>
          <a:blip r:embed="rId2">
            <a:extLst>
              <a:ext uri="{28A0092B-C50C-407E-A947-70E740481C1C}">
                <a14:useLocalDpi xmlns:a14="http://schemas.microsoft.com/office/drawing/2010/main" val="0"/>
              </a:ext>
            </a:extLst>
          </a:blip>
          <a:srcRect l="8614" r="7016"/>
          <a:stretch>
            <a:fillRect/>
          </a:stretch>
        </p:blipFill>
        <p:spPr bwMode="auto">
          <a:xfrm>
            <a:off x="937239" y="1688178"/>
            <a:ext cx="2330575" cy="3219311"/>
          </a:xfrm>
          <a:prstGeom prst="rect">
            <a:avLst/>
          </a:prstGeom>
          <a:noFill/>
          <a:ln w="3175"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Rectangle à coins arrondis 8">
            <a:hlinkClick r:id="rId3"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10" name="Flèche courbée vers le bas 9">
            <a:hlinkClick r:id="rId4" action="ppaction://hlinksldjump"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9611896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44900"/>
            <a:ext cx="12192000" cy="800219"/>
          </a:xfrm>
          <a:prstGeom prst="rect">
            <a:avLst/>
          </a:prstGeom>
          <a:noFill/>
        </p:spPr>
        <p:txBody>
          <a:bodyPr wrap="square" lIns="91440" tIns="45720" rIns="91440" bIns="45720">
            <a:spAutoFit/>
          </a:bodyPr>
          <a:lstStyle/>
          <a:p>
            <a:pPr algn="ctr"/>
            <a:r>
              <a:rPr lang="fr-FR" sz="2800" b="1" dirty="0" smtClean="0">
                <a:ln w="0"/>
                <a:latin typeface="AR JULIAN" panose="02000000000000000000" pitchFamily="2" charset="0"/>
              </a:rPr>
              <a:t>Peinture Base Solvanté</a:t>
            </a:r>
          </a:p>
          <a:p>
            <a:pPr algn="ctr"/>
            <a:r>
              <a:rPr lang="fr-FR" b="1" dirty="0" smtClean="0">
                <a:ln w="0"/>
                <a:latin typeface="AR JULIAN" panose="02000000000000000000" pitchFamily="2" charset="0"/>
              </a:rPr>
              <a:t>(Moto et teinte spéciale)</a:t>
            </a:r>
            <a:endParaRPr lang="fr-FR" b="1" cap="none" spc="0" dirty="0">
              <a:ln w="0"/>
              <a:solidFill>
                <a:schemeClr val="tx1"/>
              </a:solidFill>
              <a:latin typeface="AR JULIAN" panose="02000000000000000000" pitchFamily="2" charset="0"/>
            </a:endParaRPr>
          </a:p>
        </p:txBody>
      </p:sp>
      <p:pic>
        <p:nvPicPr>
          <p:cNvPr id="7" name="Picture 13" descr="DSCN3858"/>
          <p:cNvPicPr>
            <a:picLocks noChangeAspect="1" noChangeArrowheads="1"/>
          </p:cNvPicPr>
          <p:nvPr/>
        </p:nvPicPr>
        <p:blipFill>
          <a:blip r:embed="rId2" cstate="print">
            <a:extLst>
              <a:ext uri="{28A0092B-C50C-407E-A947-70E740481C1C}">
                <a14:useLocalDpi xmlns:a14="http://schemas.microsoft.com/office/drawing/2010/main" val="0"/>
              </a:ext>
            </a:extLst>
          </a:blip>
          <a:srcRect l="28877" t="5481" r="18159" b="5450"/>
          <a:stretch>
            <a:fillRect/>
          </a:stretch>
        </p:blipFill>
        <p:spPr bwMode="auto">
          <a:xfrm>
            <a:off x="937239" y="1519897"/>
            <a:ext cx="2764973" cy="3819361"/>
          </a:xfrm>
          <a:prstGeom prst="rect">
            <a:avLst/>
          </a:prstGeom>
          <a:noFill/>
          <a:ln w="3175"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ZoneTexte 8"/>
          <p:cNvSpPr txBox="1"/>
          <p:nvPr/>
        </p:nvSpPr>
        <p:spPr>
          <a:xfrm>
            <a:off x="3702212" y="2552414"/>
            <a:ext cx="8489788" cy="1477328"/>
          </a:xfrm>
          <a:prstGeom prst="rect">
            <a:avLst/>
          </a:prstGeom>
          <a:noFill/>
        </p:spPr>
        <p:txBody>
          <a:bodyPr wrap="square" rtlCol="0">
            <a:spAutoFit/>
          </a:bodyPr>
          <a:lstStyle/>
          <a:p>
            <a:r>
              <a:rPr lang="fr-FR" dirty="0"/>
              <a:t>Teinte de base </a:t>
            </a:r>
            <a:r>
              <a:rPr lang="fr-FR" dirty="0" err="1" smtClean="0"/>
              <a:t>solvanté</a:t>
            </a:r>
            <a:r>
              <a:rPr lang="fr-FR" dirty="0" smtClean="0"/>
              <a:t> et à </a:t>
            </a:r>
            <a:r>
              <a:rPr lang="fr-FR" dirty="0"/>
              <a:t>pouvoir couvrant élevé pour </a:t>
            </a:r>
            <a:r>
              <a:rPr lang="fr-FR" dirty="0" smtClean="0"/>
              <a:t>revêtements </a:t>
            </a:r>
            <a:r>
              <a:rPr lang="fr-FR" dirty="0"/>
              <a:t>bicouches métalliques, </a:t>
            </a:r>
            <a:r>
              <a:rPr lang="fr-FR" dirty="0" smtClean="0"/>
              <a:t>opaques </a:t>
            </a:r>
            <a:r>
              <a:rPr lang="fr-FR" dirty="0"/>
              <a:t>et d’effet nacré. Application </a:t>
            </a:r>
            <a:r>
              <a:rPr lang="fr-FR" dirty="0" smtClean="0"/>
              <a:t>efficace </a:t>
            </a:r>
            <a:r>
              <a:rPr lang="fr-FR" dirty="0"/>
              <a:t>et haut rendement.</a:t>
            </a:r>
          </a:p>
          <a:p>
            <a:r>
              <a:rPr lang="fr-FR" dirty="0"/>
              <a:t>Diluant recommandé </a:t>
            </a:r>
            <a:r>
              <a:rPr lang="fr-FR" dirty="0" smtClean="0"/>
              <a:t>: MIPA </a:t>
            </a:r>
            <a:r>
              <a:rPr lang="fr-FR" dirty="0" err="1" smtClean="0"/>
              <a:t>verdunnung</a:t>
            </a:r>
            <a:r>
              <a:rPr lang="fr-FR" dirty="0" smtClean="0"/>
              <a:t> </a:t>
            </a:r>
          </a:p>
          <a:p>
            <a:r>
              <a:rPr lang="fr-FR" dirty="0" smtClean="0"/>
              <a:t>Recouvrir </a:t>
            </a:r>
            <a:r>
              <a:rPr lang="fr-FR" dirty="0"/>
              <a:t>de </a:t>
            </a:r>
            <a:r>
              <a:rPr lang="fr-FR" dirty="0" smtClean="0"/>
              <a:t>vernis</a:t>
            </a:r>
          </a:p>
          <a:p>
            <a:r>
              <a:rPr lang="fr-FR" dirty="0" smtClean="0"/>
              <a:t>Teinte tous constructeurs.</a:t>
            </a:r>
            <a:endParaRPr lang="fr-FR" dirty="0"/>
          </a:p>
        </p:txBody>
      </p:sp>
      <p:sp>
        <p:nvSpPr>
          <p:cNvPr id="10" name="Rectangle à coins arrondis 9">
            <a:hlinkClick r:id="rId3"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11" name="Flèche courbée vers le bas 10">
            <a:hlinkClick r:id="rId4" action="ppaction://hlinksldjump"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6900939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00219"/>
          </a:xfrm>
          <a:prstGeom prst="rect">
            <a:avLst/>
          </a:prstGeom>
          <a:noFill/>
        </p:spPr>
        <p:txBody>
          <a:bodyPr wrap="square" lIns="91440" tIns="45720" rIns="91440" bIns="45720">
            <a:spAutoFit/>
          </a:bodyPr>
          <a:lstStyle/>
          <a:p>
            <a:pPr algn="ctr"/>
            <a:r>
              <a:rPr lang="fr-FR" sz="2800" b="1" dirty="0" smtClean="0">
                <a:ln w="0"/>
                <a:latin typeface="AR JULIAN" panose="02000000000000000000" pitchFamily="2" charset="0"/>
              </a:rPr>
              <a:t>Peinture Laque Brillant Direct</a:t>
            </a:r>
          </a:p>
          <a:p>
            <a:pPr algn="ctr"/>
            <a:r>
              <a:rPr lang="fr-FR" b="1" cap="none" spc="0" dirty="0" smtClean="0">
                <a:ln w="0"/>
                <a:solidFill>
                  <a:schemeClr val="tx1"/>
                </a:solidFill>
                <a:latin typeface="AR JULIAN" panose="02000000000000000000" pitchFamily="2" charset="0"/>
              </a:rPr>
              <a:t>(VU, PL et TP)</a:t>
            </a:r>
            <a:endParaRPr lang="fr-FR" b="1" cap="none" spc="0" dirty="0">
              <a:ln w="0"/>
              <a:solidFill>
                <a:schemeClr val="tx1"/>
              </a:solidFill>
              <a:latin typeface="AR JULIAN" panose="02000000000000000000" pitchFamily="2" charset="0"/>
            </a:endParaRPr>
          </a:p>
        </p:txBody>
      </p:sp>
      <p:pic>
        <p:nvPicPr>
          <p:cNvPr id="8" name="Picture 19" descr="DSCN3905"/>
          <p:cNvPicPr>
            <a:picLocks noChangeAspect="1" noChangeArrowheads="1"/>
          </p:cNvPicPr>
          <p:nvPr/>
        </p:nvPicPr>
        <p:blipFill>
          <a:blip r:embed="rId2" cstate="print">
            <a:extLst>
              <a:ext uri="{28A0092B-C50C-407E-A947-70E740481C1C}">
                <a14:useLocalDpi xmlns:a14="http://schemas.microsoft.com/office/drawing/2010/main" val="0"/>
              </a:ext>
            </a:extLst>
          </a:blip>
          <a:srcRect t="5771" b="7501"/>
          <a:stretch>
            <a:fillRect/>
          </a:stretch>
        </p:blipFill>
        <p:spPr bwMode="auto">
          <a:xfrm rot="5400000">
            <a:off x="491381" y="2083642"/>
            <a:ext cx="3097206" cy="2205490"/>
          </a:xfrm>
          <a:prstGeom prst="rect">
            <a:avLst/>
          </a:prstGeom>
          <a:noFill/>
          <a:ln w="3175"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ZoneTexte 8"/>
          <p:cNvSpPr txBox="1"/>
          <p:nvPr/>
        </p:nvSpPr>
        <p:spPr>
          <a:xfrm>
            <a:off x="3142729" y="2724722"/>
            <a:ext cx="7435216" cy="923330"/>
          </a:xfrm>
          <a:prstGeom prst="rect">
            <a:avLst/>
          </a:prstGeom>
          <a:noFill/>
        </p:spPr>
        <p:txBody>
          <a:bodyPr wrap="square" rtlCol="0">
            <a:spAutoFit/>
          </a:bodyPr>
          <a:lstStyle/>
          <a:p>
            <a:r>
              <a:rPr lang="fr-FR" dirty="0" smtClean="0"/>
              <a:t>Système de mélange 2K-PUR-acrylique en qualité Hight Solid (COV&lt;420 g/L) pour le laquage des voitures utilitaires et poids lourds. </a:t>
            </a:r>
          </a:p>
          <a:p>
            <a:r>
              <a:rPr lang="fr-FR" dirty="0" smtClean="0"/>
              <a:t>Très haut pouvoir couvrant, à bon rendement et résistance. </a:t>
            </a:r>
            <a:endParaRPr lang="fr-FR" dirty="0"/>
          </a:p>
        </p:txBody>
      </p:sp>
      <p:sp>
        <p:nvSpPr>
          <p:cNvPr id="10" name="Rectangle à coins arrondis 9">
            <a:hlinkClick r:id="rId3"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12" name="Flèche courbée vers le bas 11">
            <a:hlinkClick r:id="rId4" action="ppaction://hlinksldjump"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2878273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08224"/>
            <a:ext cx="2701260" cy="954107"/>
          </a:xfrm>
          <a:prstGeom prst="rect">
            <a:avLst/>
          </a:prstGeom>
          <a:noFill/>
        </p:spPr>
        <p:txBody>
          <a:bodyPr wrap="square" lIns="91440" tIns="45720" rIns="91440" bIns="45720">
            <a:spAutoFit/>
          </a:bodyPr>
          <a:lstStyle/>
          <a:p>
            <a:pPr algn="ctr"/>
            <a:r>
              <a:rPr lang="fr-FR" sz="2800" b="1" dirty="0" smtClean="0">
                <a:ln w="0"/>
                <a:latin typeface="AR JULIAN" panose="02000000000000000000" pitchFamily="2" charset="0"/>
              </a:rPr>
              <a:t>Diluant  Dégraissant</a:t>
            </a:r>
            <a:endParaRPr lang="fr-FR" b="1" cap="none" spc="0" dirty="0">
              <a:ln w="0"/>
              <a:solidFill>
                <a:schemeClr val="tx1"/>
              </a:solidFill>
              <a:latin typeface="AR JULIAN" panose="02000000000000000000" pitchFamily="2" charset="0"/>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3942" y="1573373"/>
            <a:ext cx="3614633" cy="2037661"/>
          </a:xfrm>
          <a:prstGeom prst="rect">
            <a:avLst/>
          </a:prstGeom>
          <a:ln w="3175">
            <a:solidFill>
              <a:schemeClr val="tx1"/>
            </a:solidFill>
          </a:ln>
        </p:spPr>
      </p:pic>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r="12939"/>
          <a:stretch/>
        </p:blipFill>
        <p:spPr>
          <a:xfrm rot="5400000">
            <a:off x="1525745" y="4338590"/>
            <a:ext cx="1802817" cy="1176375"/>
          </a:xfrm>
          <a:prstGeom prst="rect">
            <a:avLst/>
          </a:prstGeom>
          <a:ln w="3175">
            <a:solidFill>
              <a:schemeClr val="tx1"/>
            </a:solidFill>
          </a:ln>
        </p:spPr>
      </p:pic>
      <p:sp>
        <p:nvSpPr>
          <p:cNvPr id="9" name="Rectangle 8"/>
          <p:cNvSpPr/>
          <p:nvPr/>
        </p:nvSpPr>
        <p:spPr>
          <a:xfrm>
            <a:off x="4553365" y="2407537"/>
            <a:ext cx="3601060" cy="369332"/>
          </a:xfrm>
          <a:prstGeom prst="rect">
            <a:avLst/>
          </a:prstGeom>
        </p:spPr>
        <p:txBody>
          <a:bodyPr wrap="square">
            <a:spAutoFit/>
          </a:bodyPr>
          <a:lstStyle/>
          <a:p>
            <a:pPr algn="ctr"/>
            <a:r>
              <a:rPr lang="fr-FR" b="1" dirty="0" smtClean="0">
                <a:ln w="0"/>
                <a:latin typeface="AR JULIAN" panose="02000000000000000000" pitchFamily="2" charset="0"/>
              </a:rPr>
              <a:t>Dégraissant Conex 5L</a:t>
            </a:r>
            <a:endParaRPr lang="fr-FR" b="1" dirty="0">
              <a:ln w="0"/>
              <a:latin typeface="AR JULIAN" panose="02000000000000000000" pitchFamily="2" charset="0"/>
            </a:endParaRPr>
          </a:p>
        </p:txBody>
      </p:sp>
      <p:sp>
        <p:nvSpPr>
          <p:cNvPr id="10" name="Rectangle 9"/>
          <p:cNvSpPr/>
          <p:nvPr/>
        </p:nvSpPr>
        <p:spPr>
          <a:xfrm>
            <a:off x="4153979" y="4395864"/>
            <a:ext cx="3601060" cy="369332"/>
          </a:xfrm>
          <a:prstGeom prst="rect">
            <a:avLst/>
          </a:prstGeom>
        </p:spPr>
        <p:txBody>
          <a:bodyPr wrap="square">
            <a:spAutoFit/>
          </a:bodyPr>
          <a:lstStyle/>
          <a:p>
            <a:pPr algn="ctr"/>
            <a:r>
              <a:rPr lang="fr-FR" b="1" dirty="0" smtClean="0">
                <a:ln w="0"/>
                <a:latin typeface="AR JULIAN" panose="02000000000000000000" pitchFamily="2" charset="0"/>
              </a:rPr>
              <a:t>Diluant 30L </a:t>
            </a:r>
            <a:endParaRPr lang="fr-FR" b="1" dirty="0">
              <a:ln w="0"/>
              <a:latin typeface="AR JULIAN" panose="02000000000000000000" pitchFamily="2" charset="0"/>
            </a:endParaRPr>
          </a:p>
        </p:txBody>
      </p:sp>
      <p:sp>
        <p:nvSpPr>
          <p:cNvPr id="2" name="ZoneTexte 1"/>
          <p:cNvSpPr txBox="1"/>
          <p:nvPr/>
        </p:nvSpPr>
        <p:spPr>
          <a:xfrm>
            <a:off x="4508575" y="2776869"/>
            <a:ext cx="6403347" cy="1015663"/>
          </a:xfrm>
          <a:prstGeom prst="rect">
            <a:avLst/>
          </a:prstGeom>
          <a:noFill/>
        </p:spPr>
        <p:txBody>
          <a:bodyPr wrap="square" rtlCol="0">
            <a:spAutoFit/>
          </a:bodyPr>
          <a:lstStyle/>
          <a:p>
            <a:r>
              <a:rPr lang="fr-FR" sz="1500" dirty="0" smtClean="0"/>
              <a:t>Diluant nettoyant anti-silicone exempt de C.F.C. utilisé pour nettoyer et dégraisser tous les supports métalliques ou synthétiques. Appliquer à la brosse,  pinceau, éponge, tampon d’essuyage ou par pistolet. Couleur: incolore et à appliquer sans dilution. </a:t>
            </a:r>
            <a:endParaRPr lang="fr-FR" sz="1500" dirty="0"/>
          </a:p>
        </p:txBody>
      </p:sp>
      <p:sp>
        <p:nvSpPr>
          <p:cNvPr id="11" name="ZoneTexte 10"/>
          <p:cNvSpPr txBox="1"/>
          <p:nvPr/>
        </p:nvSpPr>
        <p:spPr>
          <a:xfrm>
            <a:off x="4553365" y="4765196"/>
            <a:ext cx="6403347" cy="323165"/>
          </a:xfrm>
          <a:prstGeom prst="rect">
            <a:avLst/>
          </a:prstGeom>
          <a:noFill/>
        </p:spPr>
        <p:txBody>
          <a:bodyPr wrap="square" rtlCol="0">
            <a:spAutoFit/>
          </a:bodyPr>
          <a:lstStyle/>
          <a:p>
            <a:r>
              <a:rPr lang="fr-FR" sz="1500" dirty="0" smtClean="0"/>
              <a:t>Enlève le silicone. Très inflammable.</a:t>
            </a:r>
            <a:endParaRPr lang="fr-FR" sz="1500" dirty="0"/>
          </a:p>
        </p:txBody>
      </p:sp>
      <p:sp>
        <p:nvSpPr>
          <p:cNvPr id="12" name="Rectangle à coins arrondis 11">
            <a:hlinkClick r:id="rId4"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14" name="Flèche courbée vers le bas 13">
            <a:hlinkClick r:id="rId5" action="ppaction://hlinksldjump"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8728647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2" grpId="0"/>
      <p:bldP spid="2" grpId="1"/>
      <p:bldP spid="11" grpId="0"/>
      <p:bldP spid="11"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4340"/>
            <a:ext cx="2701260" cy="954107"/>
          </a:xfrm>
          <a:prstGeom prst="rect">
            <a:avLst/>
          </a:prstGeom>
          <a:noFill/>
        </p:spPr>
        <p:txBody>
          <a:bodyPr wrap="square" lIns="91440" tIns="45720" rIns="91440" bIns="45720">
            <a:spAutoFit/>
          </a:bodyPr>
          <a:lstStyle/>
          <a:p>
            <a:pPr algn="ctr"/>
            <a:r>
              <a:rPr lang="fr-FR" sz="2800" b="1" dirty="0" smtClean="0">
                <a:ln w="0"/>
                <a:latin typeface="AR JULIAN" panose="02000000000000000000" pitchFamily="2" charset="0"/>
              </a:rPr>
              <a:t>Vernis</a:t>
            </a:r>
          </a:p>
          <a:p>
            <a:pPr algn="ctr"/>
            <a:r>
              <a:rPr lang="fr-FR" sz="2800" b="1" cap="none" spc="0" dirty="0" smtClean="0">
                <a:ln w="0"/>
                <a:solidFill>
                  <a:schemeClr val="tx1"/>
                </a:solidFill>
                <a:latin typeface="AR JULIAN" panose="02000000000000000000" pitchFamily="2" charset="0"/>
              </a:rPr>
              <a:t>Durcisseur</a:t>
            </a:r>
            <a:endParaRPr lang="fr-FR" b="1" cap="none" spc="0" dirty="0">
              <a:ln w="0"/>
              <a:solidFill>
                <a:schemeClr val="tx1"/>
              </a:solidFill>
              <a:latin typeface="AR JULIAN" panose="02000000000000000000" pitchFamily="2" charset="0"/>
            </a:endParaRPr>
          </a:p>
        </p:txBody>
      </p:sp>
      <p:sp>
        <p:nvSpPr>
          <p:cNvPr id="13" name="Rectangle 12"/>
          <p:cNvSpPr/>
          <p:nvPr/>
        </p:nvSpPr>
        <p:spPr>
          <a:xfrm>
            <a:off x="1141986" y="1894999"/>
            <a:ext cx="6477772" cy="461665"/>
          </a:xfrm>
          <a:prstGeom prst="rect">
            <a:avLst/>
          </a:prstGeom>
        </p:spPr>
        <p:txBody>
          <a:bodyPr wrap="square">
            <a:spAutoFit/>
          </a:bodyPr>
          <a:lstStyle/>
          <a:p>
            <a:pPr algn="ctr"/>
            <a:r>
              <a:rPr lang="fr-FR" sz="2400" b="1" dirty="0" smtClean="0">
                <a:ln w="0"/>
                <a:latin typeface="AR JULIAN" panose="02000000000000000000" pitchFamily="2" charset="0"/>
              </a:rPr>
              <a:t>Vernis </a:t>
            </a:r>
            <a:r>
              <a:rPr lang="fr-FR" sz="2400" b="1" dirty="0" err="1" smtClean="0">
                <a:ln w="0"/>
                <a:latin typeface="AR JULIAN" panose="02000000000000000000" pitchFamily="2" charset="0"/>
              </a:rPr>
              <a:t>Conex</a:t>
            </a:r>
            <a:r>
              <a:rPr lang="fr-FR" sz="2400" b="1" dirty="0" smtClean="0">
                <a:ln w="0"/>
                <a:latin typeface="AR JULIAN" panose="02000000000000000000" pitchFamily="2" charset="0"/>
              </a:rPr>
              <a:t> </a:t>
            </a:r>
            <a:endParaRPr lang="fr-FR" sz="2400" b="1" dirty="0">
              <a:ln w="0"/>
              <a:latin typeface="AR JULIAN" panose="02000000000000000000" pitchFamily="2" charset="0"/>
            </a:endParaRPr>
          </a:p>
        </p:txBody>
      </p:sp>
      <p:sp>
        <p:nvSpPr>
          <p:cNvPr id="14" name="Rectangle 13"/>
          <p:cNvSpPr/>
          <p:nvPr/>
        </p:nvSpPr>
        <p:spPr>
          <a:xfrm>
            <a:off x="4380872" y="6134889"/>
            <a:ext cx="2123209" cy="369332"/>
          </a:xfrm>
          <a:prstGeom prst="rect">
            <a:avLst/>
          </a:prstGeom>
        </p:spPr>
        <p:txBody>
          <a:bodyPr wrap="square">
            <a:spAutoFit/>
          </a:bodyPr>
          <a:lstStyle/>
          <a:p>
            <a:pPr algn="ctr"/>
            <a:r>
              <a:rPr lang="fr-FR" b="1" dirty="0" smtClean="0">
                <a:ln w="0"/>
                <a:latin typeface="AR JULIAN" panose="02000000000000000000" pitchFamily="2" charset="0"/>
              </a:rPr>
              <a:t>Durcisseur Rapide</a:t>
            </a:r>
            <a:endParaRPr lang="fr-FR" b="1" dirty="0">
              <a:ln w="0"/>
              <a:latin typeface="AR JULIAN" panose="02000000000000000000" pitchFamily="2" charset="0"/>
            </a:endParaRPr>
          </a:p>
        </p:txBody>
      </p:sp>
      <p:sp>
        <p:nvSpPr>
          <p:cNvPr id="15" name="Rectangle 14"/>
          <p:cNvSpPr/>
          <p:nvPr/>
        </p:nvSpPr>
        <p:spPr>
          <a:xfrm>
            <a:off x="1504941" y="6134889"/>
            <a:ext cx="2407438" cy="369332"/>
          </a:xfrm>
          <a:prstGeom prst="rect">
            <a:avLst/>
          </a:prstGeom>
        </p:spPr>
        <p:txBody>
          <a:bodyPr wrap="square">
            <a:spAutoFit/>
          </a:bodyPr>
          <a:lstStyle/>
          <a:p>
            <a:pPr algn="ctr"/>
            <a:r>
              <a:rPr lang="fr-FR" b="1" dirty="0" smtClean="0">
                <a:ln w="0"/>
                <a:latin typeface="AR JULIAN" panose="02000000000000000000" pitchFamily="2" charset="0"/>
              </a:rPr>
              <a:t>Durcisseur Normal</a:t>
            </a:r>
            <a:endParaRPr lang="fr-FR" b="1" dirty="0">
              <a:ln w="0"/>
              <a:latin typeface="AR JULIAN" panose="02000000000000000000" pitchFamily="2" charset="0"/>
            </a:endParaRPr>
          </a:p>
        </p:txBody>
      </p:sp>
      <p:sp>
        <p:nvSpPr>
          <p:cNvPr id="18" name="Chevron 17">
            <a:hlinkClick r:id="" action="ppaction://hlinkshowjump?jump=nextslide"/>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 name="Rectangle 18"/>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5" name="ZoneTexte 4"/>
          <p:cNvSpPr txBox="1"/>
          <p:nvPr/>
        </p:nvSpPr>
        <p:spPr>
          <a:xfrm>
            <a:off x="3260600" y="2228449"/>
            <a:ext cx="8781941" cy="2400657"/>
          </a:xfrm>
          <a:prstGeom prst="rect">
            <a:avLst/>
          </a:prstGeom>
          <a:noFill/>
        </p:spPr>
        <p:txBody>
          <a:bodyPr wrap="square" rtlCol="0">
            <a:spAutoFit/>
          </a:bodyPr>
          <a:lstStyle/>
          <a:p>
            <a:r>
              <a:rPr lang="fr-FR" sz="1500" dirty="0" err="1" smtClean="0"/>
              <a:t>Conex</a:t>
            </a:r>
            <a:r>
              <a:rPr lang="fr-FR" sz="1500" dirty="0" smtClean="0"/>
              <a:t> Vernis HS </a:t>
            </a:r>
            <a:r>
              <a:rPr lang="fr-FR" sz="1500" dirty="0" err="1" smtClean="0"/>
              <a:t>Voc</a:t>
            </a:r>
            <a:r>
              <a:rPr lang="fr-FR" sz="1500" dirty="0" smtClean="0"/>
              <a:t> soft est un vernis acrylique avec une émission de solvant très réduite (conformément aux régulation VOC), dont le taux extrait sec élevé se classe dans le domaine </a:t>
            </a:r>
            <a:r>
              <a:rPr lang="fr-FR" sz="1500" dirty="0" err="1" smtClean="0"/>
              <a:t>HighSolid</a:t>
            </a:r>
            <a:r>
              <a:rPr lang="fr-FR" sz="1500" dirty="0" smtClean="0"/>
              <a:t> (H.S). Il est destiné pour mises en peinture </a:t>
            </a:r>
            <a:r>
              <a:rPr lang="fr-FR" sz="1500" dirty="0" err="1" smtClean="0"/>
              <a:t>complétes</a:t>
            </a:r>
            <a:r>
              <a:rPr lang="fr-FR" sz="1500" dirty="0" smtClean="0"/>
              <a:t> ou partielles de véhicules de tourisme et de poids lourds. Grâce au séchage légèrement retardé, l’absorption de la brume de pulvérisation est optimale lors d’application sur grandes surfaces ou lors des températures élevées. Il se distingue particulièrement par sin étalement irréprochable sur les peintures à base de solvant ou d’eau, en donnant un fini très brillant. Vernis HS VOC soft peut être parfaitement poncé immédiatement après étuvage et le recouvrement par du </a:t>
            </a:r>
            <a:r>
              <a:rPr lang="fr-FR" sz="1500" dirty="0" err="1" smtClean="0"/>
              <a:t>vrnis</a:t>
            </a:r>
            <a:r>
              <a:rPr lang="fr-FR" sz="1500" dirty="0" smtClean="0"/>
              <a:t> HS VOC Soft </a:t>
            </a:r>
            <a:r>
              <a:rPr lang="fr-FR" sz="1500" dirty="0" err="1" smtClean="0"/>
              <a:t>posséde</a:t>
            </a:r>
            <a:r>
              <a:rPr lang="fr-FR" sz="1500" dirty="0" smtClean="0"/>
              <a:t> une forte résistance mécanique et résiste de façon </a:t>
            </a:r>
            <a:r>
              <a:rPr lang="fr-FR" sz="1500" dirty="0" err="1" smtClean="0"/>
              <a:t>optimate</a:t>
            </a:r>
            <a:r>
              <a:rPr lang="fr-FR" sz="1500" dirty="0" smtClean="0"/>
              <a:t> aux intempéries, ainsi qu’au produits chimiques. Peut être appliqué comme vernis de protection pour les peintures néon (couleurs fluorescente) </a:t>
            </a:r>
          </a:p>
          <a:p>
            <a:r>
              <a:rPr lang="fr-FR" sz="1500" dirty="0" smtClean="0"/>
              <a:t>Vendu en 1 et 5L avec son durcisseur Rapide, normal ou lent 2,5L</a:t>
            </a:r>
            <a:endParaRPr lang="fr-FR" sz="1500" dirty="0"/>
          </a:p>
        </p:txBody>
      </p:sp>
      <p:pic>
        <p:nvPicPr>
          <p:cNvPr id="3" name="Image 2"/>
          <p:cNvPicPr>
            <a:picLocks noChangeAspect="1"/>
          </p:cNvPicPr>
          <p:nvPr/>
        </p:nvPicPr>
        <p:blipFill rotWithShape="1">
          <a:blip r:embed="rId2" cstate="print">
            <a:extLst>
              <a:ext uri="{28A0092B-C50C-407E-A947-70E740481C1C}">
                <a14:useLocalDpi xmlns:a14="http://schemas.microsoft.com/office/drawing/2010/main" val="0"/>
              </a:ext>
            </a:extLst>
          </a:blip>
          <a:srcRect l="24089" t="9388" r="25154" b="942"/>
          <a:stretch/>
        </p:blipFill>
        <p:spPr>
          <a:xfrm rot="5400000">
            <a:off x="4716980" y="4675368"/>
            <a:ext cx="1504899" cy="1402976"/>
          </a:xfrm>
          <a:prstGeom prst="rect">
            <a:avLst/>
          </a:prstGeom>
          <a:ln w="3175">
            <a:solidFill>
              <a:schemeClr val="tx1"/>
            </a:solidFill>
          </a:ln>
        </p:spPr>
      </p:pic>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l="22424" t="8788" r="19242" b="5742"/>
          <a:stretch/>
        </p:blipFill>
        <p:spPr>
          <a:xfrm rot="5400000">
            <a:off x="1534008" y="1344814"/>
            <a:ext cx="1891146" cy="1562037"/>
          </a:xfrm>
          <a:prstGeom prst="rect">
            <a:avLst/>
          </a:prstGeom>
          <a:ln w="3175">
            <a:solidFill>
              <a:schemeClr val="tx1"/>
            </a:solidFill>
          </a:ln>
        </p:spPr>
      </p:pic>
      <p:pic>
        <p:nvPicPr>
          <p:cNvPr id="9" name="Image 8"/>
          <p:cNvPicPr>
            <a:picLocks noChangeAspect="1"/>
          </p:cNvPicPr>
          <p:nvPr/>
        </p:nvPicPr>
        <p:blipFill rotWithShape="1">
          <a:blip r:embed="rId4" cstate="print">
            <a:extLst>
              <a:ext uri="{28A0092B-C50C-407E-A947-70E740481C1C}">
                <a14:useLocalDpi xmlns:a14="http://schemas.microsoft.com/office/drawing/2010/main" val="0"/>
              </a:ext>
            </a:extLst>
          </a:blip>
          <a:srcRect l="26708" t="7189" r="22384" b="4889"/>
          <a:stretch/>
        </p:blipFill>
        <p:spPr>
          <a:xfrm rot="5400000">
            <a:off x="7557569" y="4648415"/>
            <a:ext cx="1504900" cy="1456881"/>
          </a:xfrm>
          <a:prstGeom prst="rect">
            <a:avLst/>
          </a:prstGeom>
          <a:ln w="3175">
            <a:solidFill>
              <a:schemeClr val="tx1"/>
            </a:solidFill>
          </a:ln>
        </p:spPr>
      </p:pic>
      <p:pic>
        <p:nvPicPr>
          <p:cNvPr id="20" name="Image 19"/>
          <p:cNvPicPr>
            <a:picLocks noChangeAspect="1"/>
          </p:cNvPicPr>
          <p:nvPr/>
        </p:nvPicPr>
        <p:blipFill rotWithShape="1">
          <a:blip r:embed="rId5" cstate="print">
            <a:extLst>
              <a:ext uri="{28A0092B-C50C-407E-A947-70E740481C1C}">
                <a14:useLocalDpi xmlns:a14="http://schemas.microsoft.com/office/drawing/2010/main" val="0"/>
              </a:ext>
            </a:extLst>
          </a:blip>
          <a:srcRect l="30717" t="3356" r="17919" b="11710"/>
          <a:stretch/>
        </p:blipFill>
        <p:spPr>
          <a:xfrm rot="5400000">
            <a:off x="1956211" y="4675458"/>
            <a:ext cx="1504899" cy="1402796"/>
          </a:xfrm>
          <a:prstGeom prst="rect">
            <a:avLst/>
          </a:prstGeom>
          <a:ln w="3175">
            <a:solidFill>
              <a:schemeClr val="tx1"/>
            </a:solidFill>
          </a:ln>
        </p:spPr>
      </p:pic>
      <p:sp>
        <p:nvSpPr>
          <p:cNvPr id="22" name="Rectangle 21"/>
          <p:cNvSpPr/>
          <p:nvPr/>
        </p:nvSpPr>
        <p:spPr>
          <a:xfrm>
            <a:off x="7248416" y="6129305"/>
            <a:ext cx="2123209" cy="369332"/>
          </a:xfrm>
          <a:prstGeom prst="rect">
            <a:avLst/>
          </a:prstGeom>
        </p:spPr>
        <p:txBody>
          <a:bodyPr wrap="square">
            <a:spAutoFit/>
          </a:bodyPr>
          <a:lstStyle/>
          <a:p>
            <a:pPr algn="ctr"/>
            <a:r>
              <a:rPr lang="fr-FR" b="1" dirty="0" smtClean="0">
                <a:ln w="0"/>
                <a:latin typeface="AR JULIAN" panose="02000000000000000000" pitchFamily="2" charset="0"/>
              </a:rPr>
              <a:t>Durcisseur Lent</a:t>
            </a:r>
            <a:endParaRPr lang="fr-FR" b="1" dirty="0">
              <a:ln w="0"/>
              <a:latin typeface="AR JULIAN" panose="02000000000000000000" pitchFamily="2" charset="0"/>
            </a:endParaRPr>
          </a:p>
        </p:txBody>
      </p:sp>
      <p:sp>
        <p:nvSpPr>
          <p:cNvPr id="17" name="Rectangle à coins arrondis 16">
            <a:hlinkClick r:id="rId6"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23" name="Flèche courbée vers le bas 22">
            <a:hlinkClick r:id="rId7" action="ppaction://hlinksldjump"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0880626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5" grpId="0"/>
      <p:bldP spid="5"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983" y="3412167"/>
            <a:ext cx="3107586" cy="1751826"/>
          </a:xfrm>
          <a:prstGeom prst="rect">
            <a:avLst/>
          </a:prstGeom>
          <a:ln w="3175">
            <a:solidFill>
              <a:schemeClr val="tx1"/>
            </a:solidFill>
          </a:ln>
        </p:spPr>
      </p:pic>
      <p:sp>
        <p:nvSpPr>
          <p:cNvPr id="6" name="Rectangle 5"/>
          <p:cNvSpPr/>
          <p:nvPr/>
        </p:nvSpPr>
        <p:spPr>
          <a:xfrm>
            <a:off x="3694262" y="1568701"/>
            <a:ext cx="5201104" cy="646331"/>
          </a:xfrm>
          <a:prstGeom prst="rect">
            <a:avLst/>
          </a:prstGeom>
        </p:spPr>
        <p:txBody>
          <a:bodyPr wrap="square">
            <a:spAutoFit/>
          </a:bodyPr>
          <a:lstStyle/>
          <a:p>
            <a:pPr algn="ctr"/>
            <a:r>
              <a:rPr lang="fr-FR" b="1" dirty="0" smtClean="0">
                <a:ln w="0"/>
                <a:latin typeface="AR JULIAN" panose="02000000000000000000" pitchFamily="2" charset="0"/>
              </a:rPr>
              <a:t>MIPA 2K-HS-Express-Klarclack CX 3</a:t>
            </a:r>
          </a:p>
          <a:p>
            <a:pPr algn="ctr"/>
            <a:r>
              <a:rPr lang="fr-FR" b="1" dirty="0" smtClean="0">
                <a:ln w="0"/>
                <a:latin typeface="AR JULIAN" panose="02000000000000000000" pitchFamily="2" charset="0"/>
              </a:rPr>
              <a:t>Durcisseur MIPA 2K-HX-Härter HX 25</a:t>
            </a:r>
          </a:p>
        </p:txBody>
      </p:sp>
      <p:sp>
        <p:nvSpPr>
          <p:cNvPr id="7" name="Rectangle 6"/>
          <p:cNvSpPr/>
          <p:nvPr/>
        </p:nvSpPr>
        <p:spPr>
          <a:xfrm>
            <a:off x="3694262" y="3826415"/>
            <a:ext cx="4751991" cy="923330"/>
          </a:xfrm>
          <a:prstGeom prst="rect">
            <a:avLst/>
          </a:prstGeom>
        </p:spPr>
        <p:txBody>
          <a:bodyPr wrap="square">
            <a:spAutoFit/>
          </a:bodyPr>
          <a:lstStyle/>
          <a:p>
            <a:pPr algn="ctr"/>
            <a:r>
              <a:rPr lang="fr-FR" b="1" dirty="0" smtClean="0">
                <a:ln w="0"/>
                <a:latin typeface="AR JULIAN" panose="02000000000000000000" pitchFamily="2" charset="0"/>
              </a:rPr>
              <a:t>Vernis MIPA 2K-HS-Klarlack CS44</a:t>
            </a:r>
          </a:p>
          <a:p>
            <a:pPr algn="ctr"/>
            <a:r>
              <a:rPr lang="fr-FR" b="1" dirty="0" smtClean="0">
                <a:ln w="0"/>
                <a:latin typeface="AR JULIAN" panose="02000000000000000000" pitchFamily="2" charset="0"/>
              </a:rPr>
              <a:t>Durcisseurs MIPA 2K-HS-Härter</a:t>
            </a:r>
          </a:p>
          <a:p>
            <a:pPr algn="ctr"/>
            <a:r>
              <a:rPr lang="fr-FR" b="1" dirty="0" smtClean="0">
                <a:ln w="0"/>
                <a:latin typeface="AR JULIAN" panose="02000000000000000000" pitchFamily="2" charset="0"/>
              </a:rPr>
              <a:t>Diluant: MIPA 2K-Verdünnung</a:t>
            </a:r>
          </a:p>
        </p:txBody>
      </p:sp>
      <p:sp>
        <p:nvSpPr>
          <p:cNvPr id="8" name="Rectangle 7"/>
          <p:cNvSpPr/>
          <p:nvPr/>
        </p:nvSpPr>
        <p:spPr>
          <a:xfrm>
            <a:off x="3660875" y="2215032"/>
            <a:ext cx="8514431" cy="1015663"/>
          </a:xfrm>
          <a:prstGeom prst="rect">
            <a:avLst/>
          </a:prstGeom>
        </p:spPr>
        <p:txBody>
          <a:bodyPr wrap="square">
            <a:spAutoFit/>
          </a:bodyPr>
          <a:lstStyle/>
          <a:p>
            <a:r>
              <a:rPr lang="fr-FR" sz="1500" dirty="0"/>
              <a:t>Vernis 2K-HS de plus haute qualité, </a:t>
            </a:r>
            <a:r>
              <a:rPr lang="fr-FR" sz="1500" dirty="0" smtClean="0"/>
              <a:t>séchant </a:t>
            </a:r>
            <a:r>
              <a:rPr lang="fr-FR" sz="1500" dirty="0"/>
              <a:t>de façon </a:t>
            </a:r>
            <a:r>
              <a:rPr lang="fr-FR" sz="1500" dirty="0" smtClean="0"/>
              <a:t>extrêmement rapide </a:t>
            </a:r>
            <a:r>
              <a:rPr lang="fr-FR" sz="1500" dirty="0"/>
              <a:t>pour la réparation partielle </a:t>
            </a:r>
          </a:p>
          <a:p>
            <a:r>
              <a:rPr lang="fr-FR" sz="1500" dirty="0"/>
              <a:t>ou spot. Polissable juste après 60 </a:t>
            </a:r>
            <a:r>
              <a:rPr lang="fr-FR" sz="1500" dirty="0" smtClean="0"/>
              <a:t>minutes </a:t>
            </a:r>
            <a:r>
              <a:rPr lang="fr-FR" sz="1500" dirty="0"/>
              <a:t>de séchage à température </a:t>
            </a:r>
            <a:r>
              <a:rPr lang="fr-FR" sz="1500" dirty="0" smtClean="0"/>
              <a:t>ambiante</a:t>
            </a:r>
            <a:r>
              <a:rPr lang="fr-FR" sz="1500" dirty="0"/>
              <a:t>. Rétention de brillant et </a:t>
            </a:r>
          </a:p>
          <a:p>
            <a:r>
              <a:rPr lang="fr-FR" sz="1500" dirty="0"/>
              <a:t>résistance permanentes, application </a:t>
            </a:r>
            <a:r>
              <a:rPr lang="fr-FR" sz="1500" dirty="0" smtClean="0"/>
              <a:t>facile</a:t>
            </a:r>
            <a:r>
              <a:rPr lang="fr-FR" sz="1500" dirty="0"/>
              <a:t>, prêt à </a:t>
            </a:r>
            <a:r>
              <a:rPr lang="fr-FR" sz="1500" dirty="0" smtClean="0"/>
              <a:t>pistoler</a:t>
            </a:r>
          </a:p>
          <a:p>
            <a:r>
              <a:rPr lang="fr-FR" sz="1500" dirty="0" smtClean="0"/>
              <a:t>Durcisseur: Mipa 2K-HS-Härter HX 25 </a:t>
            </a:r>
            <a:endParaRPr lang="fr-FR" sz="1500" dirty="0"/>
          </a:p>
        </p:txBody>
      </p:sp>
      <p:sp>
        <p:nvSpPr>
          <p:cNvPr id="9" name="Rectangle 8"/>
          <p:cNvSpPr/>
          <p:nvPr/>
        </p:nvSpPr>
        <p:spPr>
          <a:xfrm>
            <a:off x="0" y="44340"/>
            <a:ext cx="2701260" cy="954107"/>
          </a:xfrm>
          <a:prstGeom prst="rect">
            <a:avLst/>
          </a:prstGeom>
          <a:noFill/>
        </p:spPr>
        <p:txBody>
          <a:bodyPr wrap="square" lIns="91440" tIns="45720" rIns="91440" bIns="45720">
            <a:spAutoFit/>
          </a:bodyPr>
          <a:lstStyle/>
          <a:p>
            <a:pPr algn="ctr"/>
            <a:r>
              <a:rPr lang="fr-FR" sz="2800" b="1" dirty="0" smtClean="0">
                <a:ln w="0"/>
                <a:latin typeface="AR JULIAN" panose="02000000000000000000" pitchFamily="2" charset="0"/>
              </a:rPr>
              <a:t>Vernis</a:t>
            </a:r>
          </a:p>
          <a:p>
            <a:pPr algn="ctr"/>
            <a:r>
              <a:rPr lang="fr-FR" sz="2800" b="1" cap="none" spc="0" dirty="0" smtClean="0">
                <a:ln w="0"/>
                <a:solidFill>
                  <a:schemeClr val="tx1"/>
                </a:solidFill>
                <a:latin typeface="AR JULIAN" panose="02000000000000000000" pitchFamily="2" charset="0"/>
              </a:rPr>
              <a:t>Durcisseur</a:t>
            </a:r>
            <a:endParaRPr lang="fr-FR" b="1" cap="none" spc="0" dirty="0">
              <a:ln w="0"/>
              <a:solidFill>
                <a:schemeClr val="tx1"/>
              </a:solidFill>
              <a:latin typeface="AR JULIAN" panose="02000000000000000000" pitchFamily="2" charset="0"/>
            </a:endParaRPr>
          </a:p>
        </p:txBody>
      </p:sp>
      <p:sp>
        <p:nvSpPr>
          <p:cNvPr id="12" name="ZoneTexte 11"/>
          <p:cNvSpPr txBox="1"/>
          <p:nvPr/>
        </p:nvSpPr>
        <p:spPr>
          <a:xfrm>
            <a:off x="3677568" y="4749745"/>
            <a:ext cx="8481044" cy="1246495"/>
          </a:xfrm>
          <a:prstGeom prst="rect">
            <a:avLst/>
          </a:prstGeom>
          <a:noFill/>
        </p:spPr>
        <p:txBody>
          <a:bodyPr wrap="square" rtlCol="0">
            <a:spAutoFit/>
          </a:bodyPr>
          <a:lstStyle/>
          <a:p>
            <a:r>
              <a:rPr lang="fr-FR" sz="1500" dirty="0" smtClean="0"/>
              <a:t>Nouveau Vernis acrylique riche en corps solide, basé sur la technologie nano. Extrêmement résistant aux sollicitations mécaniques. A utiliser avec les durcisseurs standards et sans des instructions spéciales de séchage. Excellent écoulement , surface brillante. Rapport de mélange: 2:1 </a:t>
            </a:r>
          </a:p>
          <a:p>
            <a:r>
              <a:rPr lang="fr-FR" sz="1500" dirty="0" smtClean="0"/>
              <a:t>Durcisseurs: Mipa 2K-HS-Härter HS 25 Normal</a:t>
            </a:r>
          </a:p>
          <a:p>
            <a:r>
              <a:rPr lang="fr-FR" sz="1500" dirty="0" smtClean="0"/>
              <a:t>Diluant: Mipa 2k-Verdünnung</a:t>
            </a:r>
          </a:p>
        </p:txBody>
      </p:sp>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982" y="1156771"/>
            <a:ext cx="3107588" cy="1802081"/>
          </a:xfrm>
          <a:prstGeom prst="rect">
            <a:avLst/>
          </a:prstGeom>
          <a:ln w="3175">
            <a:solidFill>
              <a:schemeClr val="tx1"/>
            </a:solidFill>
          </a:ln>
        </p:spPr>
      </p:pic>
      <p:sp>
        <p:nvSpPr>
          <p:cNvPr id="14" name="Chevron 13">
            <a:hlinkClick r:id="" action="ppaction://hlinkshowjump?jump=previousslide" highlightClick="1"/>
          </p:cNvPr>
          <p:cNvSpPr/>
          <p:nvPr/>
        </p:nvSpPr>
        <p:spPr>
          <a:xfrm flipH="1">
            <a:off x="10247876" y="5809983"/>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Rectangle 14"/>
          <p:cNvSpPr/>
          <p:nvPr/>
        </p:nvSpPr>
        <p:spPr>
          <a:xfrm>
            <a:off x="9741366" y="6444573"/>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16" name="Flèche courbée vers le bas 15">
            <a:hlinkClick r:id="rId4" action="ppaction://hlinksldjump"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 name="Rectangle à coins arrondis 17">
            <a:hlinkClick r:id="rId5"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Tree>
    <p:extLst>
      <p:ext uri="{BB962C8B-B14F-4D97-AF65-F5344CB8AC3E}">
        <p14:creationId xmlns:p14="http://schemas.microsoft.com/office/powerpoint/2010/main" val="39171528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p:bldP spid="8" grpId="1"/>
      <p:bldP spid="12" grpId="0"/>
      <p:bldP spid="12"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6831" y="147505"/>
            <a:ext cx="2701260" cy="523220"/>
          </a:xfrm>
          <a:prstGeom prst="rect">
            <a:avLst/>
          </a:prstGeom>
          <a:noFill/>
        </p:spPr>
        <p:txBody>
          <a:bodyPr wrap="square" lIns="91440" tIns="45720" rIns="91440" bIns="45720">
            <a:spAutoFit/>
          </a:bodyPr>
          <a:lstStyle/>
          <a:p>
            <a:pPr algn="ctr"/>
            <a:r>
              <a:rPr lang="fr-FR" sz="2800" b="1" cap="none" spc="0" dirty="0" smtClean="0">
                <a:ln w="0"/>
                <a:solidFill>
                  <a:schemeClr val="tx1"/>
                </a:solidFill>
                <a:latin typeface="AR JULIAN" panose="02000000000000000000" pitchFamily="2" charset="0"/>
              </a:rPr>
              <a:t>Apprêt</a:t>
            </a:r>
            <a:endParaRPr lang="fr-FR" sz="2800" b="1" cap="none" spc="0" dirty="0">
              <a:ln w="0"/>
              <a:solidFill>
                <a:schemeClr val="tx1"/>
              </a:solidFill>
              <a:latin typeface="AR JULIAN" panose="02000000000000000000" pitchFamily="2" charset="0"/>
            </a:endParaRPr>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3314" y="951186"/>
            <a:ext cx="1700810" cy="945821"/>
          </a:xfrm>
          <a:prstGeom prst="rect">
            <a:avLst/>
          </a:prstGeom>
          <a:ln w="3175">
            <a:solidFill>
              <a:schemeClr val="tx1"/>
            </a:solidFill>
          </a:ln>
        </p:spPr>
      </p:pic>
      <p:sp>
        <p:nvSpPr>
          <p:cNvPr id="13" name="Rectangle 12"/>
          <p:cNvSpPr/>
          <p:nvPr/>
        </p:nvSpPr>
        <p:spPr>
          <a:xfrm>
            <a:off x="1805424" y="1239430"/>
            <a:ext cx="2215929" cy="369332"/>
          </a:xfrm>
          <a:prstGeom prst="rect">
            <a:avLst/>
          </a:prstGeom>
        </p:spPr>
        <p:txBody>
          <a:bodyPr wrap="square">
            <a:spAutoFit/>
          </a:bodyPr>
          <a:lstStyle/>
          <a:p>
            <a:pPr algn="ctr"/>
            <a:r>
              <a:rPr lang="fr-FR" b="1" dirty="0" err="1" smtClean="0">
                <a:ln w="0"/>
                <a:latin typeface="AR JULIAN" panose="02000000000000000000" pitchFamily="2" charset="0"/>
              </a:rPr>
              <a:t>Conex</a:t>
            </a:r>
            <a:r>
              <a:rPr lang="fr-FR" b="1" dirty="0" smtClean="0">
                <a:ln w="0"/>
                <a:latin typeface="AR JULIAN" panose="02000000000000000000" pitchFamily="2" charset="0"/>
              </a:rPr>
              <a:t> Apprêt HS+ </a:t>
            </a:r>
          </a:p>
        </p:txBody>
      </p:sp>
      <p:sp>
        <p:nvSpPr>
          <p:cNvPr id="14" name="Rectangle 13"/>
          <p:cNvSpPr/>
          <p:nvPr/>
        </p:nvSpPr>
        <p:spPr>
          <a:xfrm>
            <a:off x="8194124" y="1239431"/>
            <a:ext cx="2466949" cy="369332"/>
          </a:xfrm>
          <a:prstGeom prst="rect">
            <a:avLst/>
          </a:prstGeom>
        </p:spPr>
        <p:txBody>
          <a:bodyPr wrap="square">
            <a:spAutoFit/>
          </a:bodyPr>
          <a:lstStyle/>
          <a:p>
            <a:pPr algn="ctr"/>
            <a:r>
              <a:rPr lang="fr-FR" b="1" dirty="0" smtClean="0">
                <a:ln w="0"/>
                <a:latin typeface="AR JULIAN" panose="02000000000000000000" pitchFamily="2" charset="0"/>
              </a:rPr>
              <a:t>Bombe d’apprêt</a:t>
            </a:r>
          </a:p>
        </p:txBody>
      </p:sp>
      <p:sp>
        <p:nvSpPr>
          <p:cNvPr id="2" name="Rectangle 1"/>
          <p:cNvSpPr/>
          <p:nvPr/>
        </p:nvSpPr>
        <p:spPr>
          <a:xfrm>
            <a:off x="7690643" y="1896870"/>
            <a:ext cx="4706293" cy="2631490"/>
          </a:xfrm>
          <a:prstGeom prst="rect">
            <a:avLst/>
          </a:prstGeom>
        </p:spPr>
        <p:txBody>
          <a:bodyPr wrap="square">
            <a:spAutoFit/>
          </a:bodyPr>
          <a:lstStyle/>
          <a:p>
            <a:pPr fontAlgn="base"/>
            <a:r>
              <a:rPr lang="fr-FR" sz="1500" dirty="0"/>
              <a:t>Apprêt </a:t>
            </a:r>
            <a:r>
              <a:rPr lang="fr-FR" sz="1500" dirty="0" smtClean="0"/>
              <a:t>mono composant </a:t>
            </a:r>
            <a:r>
              <a:rPr lang="fr-FR" sz="1500" dirty="0"/>
              <a:t>utilisé pour la réparation rapide de petites surfaces dans des secteurs comme la carrosserie, le véhicule </a:t>
            </a:r>
            <a:r>
              <a:rPr lang="fr-FR" sz="1500" dirty="0" smtClean="0"/>
              <a:t>industriel, </a:t>
            </a:r>
            <a:r>
              <a:rPr lang="fr-FR" sz="1500" dirty="0"/>
              <a:t>biens d'équipement et machines en </a:t>
            </a:r>
            <a:r>
              <a:rPr lang="fr-FR" sz="1500" dirty="0" smtClean="0"/>
              <a:t>général.</a:t>
            </a:r>
            <a:endParaRPr lang="fr-FR" sz="1500" dirty="0"/>
          </a:p>
          <a:p>
            <a:pPr fontAlgn="base"/>
            <a:r>
              <a:rPr lang="fr-FR" sz="1500" dirty="0"/>
              <a:t>Facile à appliquer, il a un grand pouvoir garnissant et accrochage entre couches.</a:t>
            </a:r>
          </a:p>
          <a:p>
            <a:pPr fontAlgn="base"/>
            <a:r>
              <a:rPr lang="fr-FR" sz="1500" dirty="0"/>
              <a:t>Recouvrable sans ponçage s'il est appliqué en couches fines.</a:t>
            </a:r>
          </a:p>
          <a:p>
            <a:pPr fontAlgn="base"/>
            <a:r>
              <a:rPr lang="fr-FR" sz="1500" dirty="0"/>
              <a:t>Avec des couches plus épaisses, nous vous conseillons de poncer au préalable avec un grain P-320, après 2-4 h</a:t>
            </a:r>
            <a:r>
              <a:rPr lang="fr-FR" sz="1500" dirty="0" smtClean="0"/>
              <a:t>.</a:t>
            </a:r>
          </a:p>
          <a:p>
            <a:pPr fontAlgn="base"/>
            <a:r>
              <a:rPr lang="fr-FR" sz="1500" b="0" i="0" dirty="0" smtClean="0">
                <a:effectLst/>
              </a:rPr>
              <a:t>Disponible en bombe de 500ml gris clair et gris foncé. </a:t>
            </a:r>
            <a:endParaRPr lang="fr-FR" sz="1500" b="0" i="0" dirty="0">
              <a:effectLst/>
            </a:endParaRPr>
          </a:p>
        </p:txBody>
      </p:sp>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l="15723" r="11096"/>
          <a:stretch/>
        </p:blipFill>
        <p:spPr>
          <a:xfrm rot="5400000">
            <a:off x="488770" y="1126604"/>
            <a:ext cx="1527463" cy="1176628"/>
          </a:xfrm>
          <a:prstGeom prst="rect">
            <a:avLst/>
          </a:prstGeom>
        </p:spPr>
      </p:pic>
      <p:pic>
        <p:nvPicPr>
          <p:cNvPr id="18" name="Imag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285684" y="4764105"/>
            <a:ext cx="1374791" cy="775005"/>
          </a:xfrm>
          <a:prstGeom prst="rect">
            <a:avLst/>
          </a:prstGeom>
        </p:spPr>
      </p:pic>
      <p:pic>
        <p:nvPicPr>
          <p:cNvPr id="20" name="Imag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518198" y="4764105"/>
            <a:ext cx="1374791" cy="775005"/>
          </a:xfrm>
          <a:prstGeom prst="rect">
            <a:avLst/>
          </a:prstGeom>
        </p:spPr>
      </p:pic>
      <p:sp>
        <p:nvSpPr>
          <p:cNvPr id="21" name="ZoneTexte 20"/>
          <p:cNvSpPr txBox="1"/>
          <p:nvPr/>
        </p:nvSpPr>
        <p:spPr>
          <a:xfrm>
            <a:off x="1840816" y="1896870"/>
            <a:ext cx="4771478" cy="2169825"/>
          </a:xfrm>
          <a:prstGeom prst="rect">
            <a:avLst/>
          </a:prstGeom>
          <a:noFill/>
        </p:spPr>
        <p:txBody>
          <a:bodyPr wrap="square" rtlCol="0">
            <a:spAutoFit/>
          </a:bodyPr>
          <a:lstStyle/>
          <a:p>
            <a:r>
              <a:rPr lang="fr-FR" sz="1500" dirty="0" err="1" smtClean="0"/>
              <a:t>Conex</a:t>
            </a:r>
            <a:r>
              <a:rPr lang="fr-FR" sz="1500" dirty="0" smtClean="0"/>
              <a:t> Apprêt HS+ est un apprêt à fort pouvoir garnissant et ponçage très facile, qui peut être appliqué comme:</a:t>
            </a:r>
          </a:p>
          <a:p>
            <a:r>
              <a:rPr lang="fr-FR" sz="1500" dirty="0" smtClean="0"/>
              <a:t>-compact filer</a:t>
            </a:r>
          </a:p>
          <a:p>
            <a:r>
              <a:rPr lang="fr-FR" sz="1500" dirty="0" smtClean="0"/>
              <a:t>-apprêt garnissant à couches épaisses</a:t>
            </a:r>
          </a:p>
          <a:p>
            <a:r>
              <a:rPr lang="fr-FR" sz="1500" dirty="0" smtClean="0"/>
              <a:t>Le garnissage partiel des petites surfaces (spot </a:t>
            </a:r>
            <a:r>
              <a:rPr lang="fr-FR" sz="1500" dirty="0" err="1" smtClean="0"/>
              <a:t>repair</a:t>
            </a:r>
            <a:r>
              <a:rPr lang="fr-FR" sz="1500" dirty="0" smtClean="0"/>
              <a:t>) est possible sans la formation des bordures et des poches d’absorbation. </a:t>
            </a:r>
          </a:p>
          <a:p>
            <a:r>
              <a:rPr lang="fr-FR" sz="1500" dirty="0" smtClean="0"/>
              <a:t>Existe en Blanc, gris et noir en 3L</a:t>
            </a:r>
          </a:p>
          <a:p>
            <a:r>
              <a:rPr lang="fr-FR" sz="1500" dirty="0" smtClean="0"/>
              <a:t>Vendu avec un durcisseur 1L Rapide ou Extra rapide</a:t>
            </a:r>
          </a:p>
        </p:txBody>
      </p:sp>
      <p:sp>
        <p:nvSpPr>
          <p:cNvPr id="22" name="Rectangle 21"/>
          <p:cNvSpPr/>
          <p:nvPr/>
        </p:nvSpPr>
        <p:spPr>
          <a:xfrm>
            <a:off x="2097629" y="5839003"/>
            <a:ext cx="2215929" cy="646331"/>
          </a:xfrm>
          <a:prstGeom prst="rect">
            <a:avLst/>
          </a:prstGeom>
        </p:spPr>
        <p:txBody>
          <a:bodyPr wrap="square">
            <a:spAutoFit/>
          </a:bodyPr>
          <a:lstStyle/>
          <a:p>
            <a:pPr algn="ctr"/>
            <a:r>
              <a:rPr lang="fr-FR" b="1" dirty="0" smtClean="0">
                <a:ln w="0"/>
                <a:latin typeface="AR JULIAN" panose="02000000000000000000" pitchFamily="2" charset="0"/>
              </a:rPr>
              <a:t>Durcisseur Apprêt </a:t>
            </a:r>
          </a:p>
          <a:p>
            <a:pPr algn="ctr"/>
            <a:r>
              <a:rPr lang="fr-FR" b="1" dirty="0" smtClean="0">
                <a:ln w="0"/>
                <a:latin typeface="AR JULIAN" panose="02000000000000000000" pitchFamily="2" charset="0"/>
              </a:rPr>
              <a:t>Rapide</a:t>
            </a:r>
          </a:p>
        </p:txBody>
      </p:sp>
      <p:sp>
        <p:nvSpPr>
          <p:cNvPr id="23" name="Rectangle 22"/>
          <p:cNvSpPr/>
          <p:nvPr/>
        </p:nvSpPr>
        <p:spPr>
          <a:xfrm>
            <a:off x="4865114" y="5860981"/>
            <a:ext cx="2215929" cy="646331"/>
          </a:xfrm>
          <a:prstGeom prst="rect">
            <a:avLst/>
          </a:prstGeom>
        </p:spPr>
        <p:txBody>
          <a:bodyPr wrap="square">
            <a:spAutoFit/>
          </a:bodyPr>
          <a:lstStyle/>
          <a:p>
            <a:pPr algn="ctr"/>
            <a:r>
              <a:rPr lang="fr-FR" b="1" dirty="0" smtClean="0">
                <a:ln w="0"/>
                <a:latin typeface="AR JULIAN" panose="02000000000000000000" pitchFamily="2" charset="0"/>
              </a:rPr>
              <a:t>Durcisseur Apprêt </a:t>
            </a:r>
          </a:p>
          <a:p>
            <a:pPr algn="ctr"/>
            <a:r>
              <a:rPr lang="fr-FR" b="1" dirty="0" smtClean="0">
                <a:ln w="0"/>
                <a:latin typeface="AR JULIAN" panose="02000000000000000000" pitchFamily="2" charset="0"/>
              </a:rPr>
              <a:t>Extra Rapide</a:t>
            </a:r>
          </a:p>
        </p:txBody>
      </p:sp>
      <p:sp>
        <p:nvSpPr>
          <p:cNvPr id="16" name="Rectangle à coins arrondis 15">
            <a:hlinkClick r:id="rId6"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17" name="Flèche courbée vers le bas 16">
            <a:hlinkClick r:id="rId7" action="ppaction://hlinksldjump"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0377412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2" grpId="0"/>
      <p:bldP spid="2" grpId="1"/>
      <p:bldP spid="21" grpId="0"/>
      <p:bldP spid="21"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387" y="109835"/>
            <a:ext cx="2834430" cy="923330"/>
          </a:xfrm>
          <a:prstGeom prst="rect">
            <a:avLst/>
          </a:prstGeom>
          <a:noFill/>
        </p:spPr>
        <p:txBody>
          <a:bodyPr wrap="none" lIns="91440" tIns="45720" rIns="91440" bIns="45720">
            <a:spAutoFit/>
          </a:bodyPr>
          <a:lstStyle/>
          <a:p>
            <a:pPr algn="ctr"/>
            <a:r>
              <a:rPr lang="fr-FR" sz="5400" b="1" dirty="0" smtClean="0">
                <a:ln w="0"/>
              </a:rPr>
              <a:t>Bâtiment</a:t>
            </a:r>
            <a:endParaRPr lang="fr-FR" sz="5400" b="1" cap="none" spc="0" dirty="0">
              <a:ln w="0"/>
              <a:solidFill>
                <a:schemeClr val="tx1"/>
              </a:solidFill>
            </a:endParaRP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238" y="1433618"/>
            <a:ext cx="2533916" cy="1428433"/>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238" y="3765175"/>
            <a:ext cx="2533916" cy="1428433"/>
          </a:xfrm>
          <a:prstGeom prst="rect">
            <a:avLst/>
          </a:prstGeom>
        </p:spPr>
      </p:pic>
      <p:sp>
        <p:nvSpPr>
          <p:cNvPr id="11" name="Chevron 10">
            <a:hlinkClick r:id="" action="ppaction://hlinkshowjump?jump=nextslide"/>
          </p:cNvPr>
          <p:cNvSpPr/>
          <p:nvPr/>
        </p:nvSpPr>
        <p:spPr>
          <a:xfrm>
            <a:off x="11404599" y="5814040"/>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Rectangle 11"/>
          <p:cNvSpPr/>
          <p:nvPr/>
        </p:nvSpPr>
        <p:spPr>
          <a:xfrm>
            <a:off x="11073456" y="6444576"/>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13" name="Rectangle 12"/>
          <p:cNvSpPr/>
          <p:nvPr/>
        </p:nvSpPr>
        <p:spPr>
          <a:xfrm>
            <a:off x="3471153" y="4163890"/>
            <a:ext cx="3698574" cy="369332"/>
          </a:xfrm>
          <a:prstGeom prst="rect">
            <a:avLst/>
          </a:prstGeom>
        </p:spPr>
        <p:txBody>
          <a:bodyPr wrap="square">
            <a:spAutoFit/>
          </a:bodyPr>
          <a:lstStyle/>
          <a:p>
            <a:pPr algn="ctr"/>
            <a:r>
              <a:rPr lang="fr-FR" b="1" dirty="0" err="1" smtClean="0">
                <a:ln w="0"/>
                <a:latin typeface="AR JULIAN" panose="02000000000000000000" pitchFamily="2" charset="0"/>
              </a:rPr>
              <a:t>Mipa</a:t>
            </a:r>
            <a:r>
              <a:rPr lang="fr-FR" b="1" dirty="0" smtClean="0">
                <a:ln w="0"/>
                <a:latin typeface="AR JULIAN" panose="02000000000000000000" pitchFamily="2" charset="0"/>
              </a:rPr>
              <a:t> </a:t>
            </a:r>
            <a:r>
              <a:rPr lang="fr-FR" b="1" dirty="0" err="1" smtClean="0">
                <a:ln w="0"/>
                <a:latin typeface="AR JULIAN" panose="02000000000000000000" pitchFamily="2" charset="0"/>
              </a:rPr>
              <a:t>Latexfarbe</a:t>
            </a:r>
            <a:r>
              <a:rPr lang="fr-FR" b="1" dirty="0" smtClean="0">
                <a:ln w="0"/>
                <a:latin typeface="AR JULIAN" panose="02000000000000000000" pitchFamily="2" charset="0"/>
              </a:rPr>
              <a:t> </a:t>
            </a:r>
            <a:r>
              <a:rPr lang="fr-FR" b="1" dirty="0" err="1" smtClean="0">
                <a:ln w="0"/>
                <a:latin typeface="AR JULIAN" panose="02000000000000000000" pitchFamily="2" charset="0"/>
              </a:rPr>
              <a:t>seidenglänzend</a:t>
            </a:r>
            <a:endParaRPr lang="fr-FR" b="1" dirty="0" smtClean="0">
              <a:ln w="0"/>
              <a:latin typeface="AR JULIAN" panose="02000000000000000000" pitchFamily="2" charset="0"/>
            </a:endParaRPr>
          </a:p>
        </p:txBody>
      </p:sp>
      <p:sp>
        <p:nvSpPr>
          <p:cNvPr id="14" name="ZoneTexte 13"/>
          <p:cNvSpPr txBox="1"/>
          <p:nvPr/>
        </p:nvSpPr>
        <p:spPr>
          <a:xfrm>
            <a:off x="3471154" y="4539522"/>
            <a:ext cx="5361118" cy="784830"/>
          </a:xfrm>
          <a:prstGeom prst="rect">
            <a:avLst/>
          </a:prstGeom>
          <a:noFill/>
        </p:spPr>
        <p:txBody>
          <a:bodyPr wrap="square" rtlCol="0">
            <a:spAutoFit/>
          </a:bodyPr>
          <a:lstStyle/>
          <a:p>
            <a:r>
              <a:rPr lang="fr-FR" sz="1500" dirty="0" smtClean="0"/>
              <a:t>Peinture </a:t>
            </a:r>
            <a:r>
              <a:rPr lang="fr-FR" sz="1500" dirty="0" err="1" smtClean="0"/>
              <a:t>Mipa</a:t>
            </a:r>
            <a:r>
              <a:rPr lang="fr-FR" sz="1500" dirty="0" smtClean="0"/>
              <a:t> au latex semi-lustré. De haute qualité et au latex résistant. Pour notamment souligné les surfaces intérieur et extérieures. Très facile à nettoyer</a:t>
            </a:r>
            <a:r>
              <a:rPr lang="fr-FR" sz="1500" dirty="0" smtClean="0"/>
              <a:t>. Couleur blanche </a:t>
            </a:r>
            <a:endParaRPr lang="fr-FR" sz="1500" dirty="0"/>
          </a:p>
        </p:txBody>
      </p:sp>
      <p:sp>
        <p:nvSpPr>
          <p:cNvPr id="18" name="Rectangle 17"/>
          <p:cNvSpPr/>
          <p:nvPr/>
        </p:nvSpPr>
        <p:spPr>
          <a:xfrm>
            <a:off x="3471153" y="1963168"/>
            <a:ext cx="2611397" cy="369332"/>
          </a:xfrm>
          <a:prstGeom prst="rect">
            <a:avLst/>
          </a:prstGeom>
        </p:spPr>
        <p:txBody>
          <a:bodyPr wrap="square">
            <a:spAutoFit/>
          </a:bodyPr>
          <a:lstStyle/>
          <a:p>
            <a:pPr algn="ctr"/>
            <a:r>
              <a:rPr lang="fr-FR" b="1" dirty="0" err="1" smtClean="0">
                <a:ln w="0"/>
                <a:latin typeface="AR JULIAN" panose="02000000000000000000" pitchFamily="2" charset="0"/>
              </a:rPr>
              <a:t>Mipa</a:t>
            </a:r>
            <a:r>
              <a:rPr lang="fr-FR" b="1" dirty="0" smtClean="0">
                <a:ln w="0"/>
                <a:latin typeface="AR JULIAN" panose="02000000000000000000" pitchFamily="2" charset="0"/>
              </a:rPr>
              <a:t> </a:t>
            </a:r>
            <a:r>
              <a:rPr lang="fr-FR" b="1" dirty="0" err="1" smtClean="0">
                <a:ln w="0"/>
                <a:latin typeface="AR JULIAN" panose="02000000000000000000" pitchFamily="2" charset="0"/>
              </a:rPr>
              <a:t>Latexfarbe</a:t>
            </a:r>
            <a:r>
              <a:rPr lang="fr-FR" b="1" dirty="0" smtClean="0">
                <a:ln w="0"/>
                <a:latin typeface="AR JULIAN" panose="02000000000000000000" pitchFamily="2" charset="0"/>
              </a:rPr>
              <a:t> </a:t>
            </a:r>
            <a:r>
              <a:rPr lang="fr-FR" b="1" dirty="0" err="1" smtClean="0">
                <a:ln w="0"/>
                <a:latin typeface="AR JULIAN" panose="02000000000000000000" pitchFamily="2" charset="0"/>
              </a:rPr>
              <a:t>matt</a:t>
            </a:r>
            <a:endParaRPr lang="fr-FR" b="1" dirty="0" smtClean="0">
              <a:ln w="0"/>
              <a:latin typeface="AR JULIAN" panose="02000000000000000000" pitchFamily="2" charset="0"/>
            </a:endParaRPr>
          </a:p>
        </p:txBody>
      </p:sp>
      <p:sp>
        <p:nvSpPr>
          <p:cNvPr id="19" name="ZoneTexte 18"/>
          <p:cNvSpPr txBox="1"/>
          <p:nvPr/>
        </p:nvSpPr>
        <p:spPr>
          <a:xfrm>
            <a:off x="3471153" y="2332500"/>
            <a:ext cx="5361119" cy="553998"/>
          </a:xfrm>
          <a:prstGeom prst="rect">
            <a:avLst/>
          </a:prstGeom>
          <a:noFill/>
        </p:spPr>
        <p:txBody>
          <a:bodyPr wrap="square" rtlCol="0">
            <a:spAutoFit/>
          </a:bodyPr>
          <a:lstStyle/>
          <a:p>
            <a:r>
              <a:rPr lang="fr-FR" sz="1500" dirty="0" smtClean="0"/>
              <a:t>Peinture </a:t>
            </a:r>
            <a:r>
              <a:rPr lang="fr-FR" sz="1500" dirty="0" err="1" smtClean="0"/>
              <a:t>Mipa</a:t>
            </a:r>
            <a:r>
              <a:rPr lang="fr-FR" sz="1500" dirty="0" smtClean="0"/>
              <a:t> de haute qualité pour les murs lourds et les surfaces (plafonds) </a:t>
            </a:r>
            <a:r>
              <a:rPr lang="fr-FR" sz="1500" dirty="0" smtClean="0"/>
              <a:t>intérieur. Couleur blanche</a:t>
            </a:r>
            <a:endParaRPr lang="fr-FR" sz="1500" dirty="0"/>
          </a:p>
        </p:txBody>
      </p:sp>
      <p:sp>
        <p:nvSpPr>
          <p:cNvPr id="17" name="Rectangle à coins arrondis 16">
            <a:hlinkClick r:id="rId5"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Tree>
    <p:extLst>
      <p:ext uri="{BB962C8B-B14F-4D97-AF65-F5344CB8AC3E}">
        <p14:creationId xmlns:p14="http://schemas.microsoft.com/office/powerpoint/2010/main" val="16276891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4" grpId="0"/>
      <p:bldP spid="14" grpId="1"/>
      <p:bldP spid="19" grpId="0"/>
      <p:bldP spid="19"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081" y="4062845"/>
            <a:ext cx="2625573" cy="1480102"/>
          </a:xfrm>
          <a:prstGeom prst="rect">
            <a:avLst/>
          </a:prstGeom>
          <a:ln w="3175">
            <a:solidFill>
              <a:schemeClr val="tx1"/>
            </a:solidFill>
          </a:ln>
        </p:spPr>
      </p:pic>
      <p:sp>
        <p:nvSpPr>
          <p:cNvPr id="11" name="Rectangle 10"/>
          <p:cNvSpPr/>
          <p:nvPr/>
        </p:nvSpPr>
        <p:spPr>
          <a:xfrm>
            <a:off x="81387" y="109835"/>
            <a:ext cx="2834430" cy="923330"/>
          </a:xfrm>
          <a:prstGeom prst="rect">
            <a:avLst/>
          </a:prstGeom>
          <a:noFill/>
        </p:spPr>
        <p:txBody>
          <a:bodyPr wrap="none" lIns="91440" tIns="45720" rIns="91440" bIns="45720">
            <a:spAutoFit/>
          </a:bodyPr>
          <a:lstStyle/>
          <a:p>
            <a:pPr algn="ctr"/>
            <a:r>
              <a:rPr lang="fr-FR" sz="5400" b="1" dirty="0" smtClean="0">
                <a:ln w="0"/>
              </a:rPr>
              <a:t>Bâtiment</a:t>
            </a:r>
            <a:endParaRPr lang="fr-FR" sz="5400" b="1" cap="none" spc="0" dirty="0">
              <a:ln w="0"/>
              <a:solidFill>
                <a:schemeClr val="tx1"/>
              </a:solidFill>
            </a:endParaRPr>
          </a:p>
        </p:txBody>
      </p:sp>
      <p:sp>
        <p:nvSpPr>
          <p:cNvPr id="13" name="Rectangle 12"/>
          <p:cNvSpPr/>
          <p:nvPr/>
        </p:nvSpPr>
        <p:spPr>
          <a:xfrm>
            <a:off x="3208803" y="4655821"/>
            <a:ext cx="2611397" cy="369332"/>
          </a:xfrm>
          <a:prstGeom prst="rect">
            <a:avLst/>
          </a:prstGeom>
        </p:spPr>
        <p:txBody>
          <a:bodyPr wrap="square">
            <a:spAutoFit/>
          </a:bodyPr>
          <a:lstStyle/>
          <a:p>
            <a:pPr algn="ctr"/>
            <a:r>
              <a:rPr lang="fr-FR" b="1" dirty="0" err="1" smtClean="0">
                <a:ln w="0"/>
                <a:latin typeface="AR JULIAN" panose="02000000000000000000" pitchFamily="2" charset="0"/>
              </a:rPr>
              <a:t>Mipa</a:t>
            </a:r>
            <a:r>
              <a:rPr lang="fr-FR" b="1" dirty="0" smtClean="0">
                <a:ln w="0"/>
                <a:latin typeface="AR JULIAN" panose="02000000000000000000" pitchFamily="2" charset="0"/>
              </a:rPr>
              <a:t> </a:t>
            </a:r>
            <a:r>
              <a:rPr lang="fr-FR" b="1" dirty="0" err="1" smtClean="0">
                <a:ln w="0"/>
                <a:latin typeface="AR JULIAN" panose="02000000000000000000" pitchFamily="2" charset="0"/>
              </a:rPr>
              <a:t>Kontaktgrund</a:t>
            </a:r>
            <a:endParaRPr lang="fr-FR" b="1" dirty="0" smtClean="0">
              <a:ln w="0"/>
              <a:latin typeface="AR JULIAN" panose="02000000000000000000" pitchFamily="2" charset="0"/>
            </a:endParaRPr>
          </a:p>
        </p:txBody>
      </p:sp>
      <p:sp>
        <p:nvSpPr>
          <p:cNvPr id="15" name="ZoneTexte 14"/>
          <p:cNvSpPr txBox="1"/>
          <p:nvPr/>
        </p:nvSpPr>
        <p:spPr>
          <a:xfrm>
            <a:off x="3320884" y="5025153"/>
            <a:ext cx="4088102" cy="784830"/>
          </a:xfrm>
          <a:prstGeom prst="rect">
            <a:avLst/>
          </a:prstGeom>
          <a:noFill/>
        </p:spPr>
        <p:txBody>
          <a:bodyPr wrap="square" rtlCol="0">
            <a:spAutoFit/>
          </a:bodyPr>
          <a:lstStyle/>
          <a:p>
            <a:r>
              <a:rPr lang="fr-FR" sz="1500" dirty="0" smtClean="0"/>
              <a:t>Bonne couverture, très bonne amorce de remplissage sur les surfaces minérales et les anciens revêtement viables. Favorise l’adhérence. </a:t>
            </a:r>
            <a:endParaRPr lang="fr-FR" sz="1500" dirty="0"/>
          </a:p>
        </p:txBody>
      </p:sp>
      <p:pic>
        <p:nvPicPr>
          <p:cNvPr id="16" name="Imag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082" y="1563289"/>
            <a:ext cx="2625573" cy="1480103"/>
          </a:xfrm>
          <a:prstGeom prst="rect">
            <a:avLst/>
          </a:prstGeom>
          <a:ln w="3175">
            <a:solidFill>
              <a:schemeClr val="tx1"/>
            </a:solidFill>
          </a:ln>
        </p:spPr>
      </p:pic>
      <p:sp>
        <p:nvSpPr>
          <p:cNvPr id="17" name="ZoneTexte 16"/>
          <p:cNvSpPr txBox="1"/>
          <p:nvPr/>
        </p:nvSpPr>
        <p:spPr>
          <a:xfrm>
            <a:off x="3208803" y="2118675"/>
            <a:ext cx="1468454" cy="369332"/>
          </a:xfrm>
          <a:prstGeom prst="rect">
            <a:avLst/>
          </a:prstGeom>
          <a:noFill/>
        </p:spPr>
        <p:txBody>
          <a:bodyPr wrap="square" rtlCol="0">
            <a:spAutoFit/>
          </a:bodyPr>
          <a:lstStyle/>
          <a:p>
            <a:r>
              <a:rPr lang="fr-FR" b="1" dirty="0" smtClean="0">
                <a:latin typeface="AR JULIAN" panose="02000000000000000000"/>
              </a:rPr>
              <a:t>Soblasure</a:t>
            </a:r>
          </a:p>
        </p:txBody>
      </p:sp>
      <p:sp>
        <p:nvSpPr>
          <p:cNvPr id="18" name="ZoneTexte 17"/>
          <p:cNvSpPr txBox="1"/>
          <p:nvPr/>
        </p:nvSpPr>
        <p:spPr>
          <a:xfrm>
            <a:off x="3246911" y="2365090"/>
            <a:ext cx="4162074" cy="1015663"/>
          </a:xfrm>
          <a:prstGeom prst="rect">
            <a:avLst/>
          </a:prstGeom>
          <a:noFill/>
        </p:spPr>
        <p:txBody>
          <a:bodyPr wrap="square" rtlCol="0">
            <a:spAutoFit/>
          </a:bodyPr>
          <a:lstStyle/>
          <a:p>
            <a:r>
              <a:rPr lang="fr-FR" sz="1500" dirty="0" smtClean="0"/>
              <a:t>Lasure d’aspect satiné mat pour la protection et la réparation du bois. Propriété hydrofuge, s’applique sur les essence de bois national. Plusieurs teinte à disposition. </a:t>
            </a:r>
            <a:endParaRPr lang="fr-FR" sz="1500" dirty="0"/>
          </a:p>
        </p:txBody>
      </p:sp>
      <p:sp>
        <p:nvSpPr>
          <p:cNvPr id="22" name="Rectangle à coins arrondis 21">
            <a:hlinkClick r:id="rId4"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23" name="Chevron 22">
            <a:hlinkClick r:id="" action="ppaction://hlinkshowjump?jump=nextslide"/>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4" name="Rectangle 23"/>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5" name="Chevron 24">
            <a:hlinkClick r:id="" action="ppaction://hlinkshowjump?jump=previousslide" highlightClick="1"/>
          </p:cNvPr>
          <p:cNvSpPr/>
          <p:nvPr/>
        </p:nvSpPr>
        <p:spPr>
          <a:xfrm flipH="1">
            <a:off x="10247876" y="5809983"/>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6" name="Rectangle 25"/>
          <p:cNvSpPr/>
          <p:nvPr/>
        </p:nvSpPr>
        <p:spPr>
          <a:xfrm>
            <a:off x="9741366" y="6444573"/>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7" name="Rectangle 26"/>
          <p:cNvSpPr/>
          <p:nvPr/>
        </p:nvSpPr>
        <p:spPr>
          <a:xfrm>
            <a:off x="8781344" y="2026342"/>
            <a:ext cx="1885072" cy="461665"/>
          </a:xfrm>
          <a:prstGeom prst="rect">
            <a:avLst/>
          </a:prstGeom>
          <a:noFill/>
        </p:spPr>
        <p:txBody>
          <a:bodyPr wrap="square" lIns="91440" tIns="45720" rIns="91440" bIns="45720">
            <a:spAutoFit/>
          </a:bodyPr>
          <a:lstStyle/>
          <a:p>
            <a:pPr algn="ctr"/>
            <a:r>
              <a:rPr lang="fr-FR" sz="2400" b="1" dirty="0" err="1" smtClean="0">
                <a:ln w="0"/>
              </a:rPr>
              <a:t>Sobtag</a:t>
            </a:r>
            <a:r>
              <a:rPr lang="fr-FR" sz="2400" b="1" dirty="0" smtClean="0">
                <a:ln w="0"/>
              </a:rPr>
              <a:t> </a:t>
            </a:r>
            <a:r>
              <a:rPr lang="fr-FR" sz="2400" b="1" dirty="0" err="1" smtClean="0">
                <a:ln w="0"/>
              </a:rPr>
              <a:t>prim</a:t>
            </a:r>
            <a:endParaRPr lang="fr-FR" sz="2400" b="1" cap="none" spc="0" dirty="0">
              <a:ln w="0"/>
              <a:solidFill>
                <a:schemeClr val="tx1"/>
              </a:solidFill>
            </a:endParaRPr>
          </a:p>
        </p:txBody>
      </p:sp>
      <p:sp>
        <p:nvSpPr>
          <p:cNvPr id="28" name="ZoneTexte 27"/>
          <p:cNvSpPr txBox="1"/>
          <p:nvPr/>
        </p:nvSpPr>
        <p:spPr>
          <a:xfrm>
            <a:off x="8781344" y="2365090"/>
            <a:ext cx="3590765" cy="784830"/>
          </a:xfrm>
          <a:prstGeom prst="rect">
            <a:avLst/>
          </a:prstGeom>
          <a:noFill/>
        </p:spPr>
        <p:txBody>
          <a:bodyPr wrap="square" rtlCol="0">
            <a:spAutoFit/>
          </a:bodyPr>
          <a:lstStyle/>
          <a:p>
            <a:r>
              <a:rPr lang="fr-FR" sz="1500" dirty="0" smtClean="0"/>
              <a:t>Primaire et isolant mono composant en phase aqueuse pour support poreux avant système anti graffiti </a:t>
            </a:r>
            <a:r>
              <a:rPr lang="fr-FR" sz="1500" dirty="0" err="1" smtClean="0"/>
              <a:t>Sobtag</a:t>
            </a:r>
            <a:r>
              <a:rPr lang="fr-FR" sz="1500" dirty="0" smtClean="0"/>
              <a:t>. </a:t>
            </a:r>
            <a:endParaRPr lang="fr-FR" sz="1500" dirty="0"/>
          </a:p>
        </p:txBody>
      </p:sp>
      <p:pic>
        <p:nvPicPr>
          <p:cNvPr id="29" name="Imag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0800" y="1601780"/>
            <a:ext cx="1090544" cy="1403120"/>
          </a:xfrm>
          <a:prstGeom prst="rect">
            <a:avLst/>
          </a:prstGeom>
        </p:spPr>
      </p:pic>
    </p:spTree>
    <p:extLst>
      <p:ext uri="{BB962C8B-B14F-4D97-AF65-F5344CB8AC3E}">
        <p14:creationId xmlns:p14="http://schemas.microsoft.com/office/powerpoint/2010/main" val="30924389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3" restart="whenNotActive" fill="hold" evtFilter="cancelBubble" nodeType="interactiveSeq">
                <p:stCondLst>
                  <p:cond evt="onClick" delay="0">
                    <p:tgtEl>
                      <p:spTgt spid="17"/>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5" grpId="0"/>
      <p:bldP spid="15" grpId="1"/>
      <p:bldP spid="18" grpId="0"/>
      <p:bldP spid="18" grpId="1"/>
      <p:bldP spid="28" grpId="0"/>
      <p:bldP spid="28"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261" y="1807687"/>
            <a:ext cx="2533916" cy="1428433"/>
          </a:xfrm>
          <a:prstGeom prst="rect">
            <a:avLst/>
          </a:prstGeom>
        </p:spPr>
      </p:pic>
      <p:sp>
        <p:nvSpPr>
          <p:cNvPr id="5" name="Rectangle 4"/>
          <p:cNvSpPr/>
          <p:nvPr/>
        </p:nvSpPr>
        <p:spPr>
          <a:xfrm>
            <a:off x="3520178" y="2337737"/>
            <a:ext cx="1540196" cy="369332"/>
          </a:xfrm>
          <a:prstGeom prst="rect">
            <a:avLst/>
          </a:prstGeom>
        </p:spPr>
        <p:txBody>
          <a:bodyPr wrap="square">
            <a:spAutoFit/>
          </a:bodyPr>
          <a:lstStyle/>
          <a:p>
            <a:pPr algn="ctr"/>
            <a:r>
              <a:rPr lang="fr-FR" b="1" dirty="0" err="1" smtClean="0">
                <a:ln w="0"/>
                <a:latin typeface="AR JULIAN" panose="02000000000000000000" pitchFamily="2" charset="0"/>
              </a:rPr>
              <a:t>Mipa</a:t>
            </a:r>
            <a:r>
              <a:rPr lang="fr-FR" b="1" dirty="0">
                <a:ln w="0"/>
                <a:latin typeface="AR JULIAN" panose="02000000000000000000" pitchFamily="2" charset="0"/>
              </a:rPr>
              <a:t> </a:t>
            </a:r>
            <a:r>
              <a:rPr lang="fr-FR" b="1" dirty="0" smtClean="0">
                <a:ln w="0"/>
                <a:latin typeface="AR JULIAN" panose="02000000000000000000" pitchFamily="2" charset="0"/>
              </a:rPr>
              <a:t>Ultima</a:t>
            </a:r>
          </a:p>
        </p:txBody>
      </p:sp>
      <p:sp>
        <p:nvSpPr>
          <p:cNvPr id="6" name="ZoneTexte 5"/>
          <p:cNvSpPr txBox="1"/>
          <p:nvPr/>
        </p:nvSpPr>
        <p:spPr>
          <a:xfrm>
            <a:off x="3520177" y="2749051"/>
            <a:ext cx="3615855" cy="1015663"/>
          </a:xfrm>
          <a:prstGeom prst="rect">
            <a:avLst/>
          </a:prstGeom>
          <a:noFill/>
        </p:spPr>
        <p:txBody>
          <a:bodyPr wrap="square" rtlCol="0">
            <a:spAutoFit/>
          </a:bodyPr>
          <a:lstStyle/>
          <a:p>
            <a:r>
              <a:rPr lang="fr-FR" sz="1500" dirty="0" smtClean="0"/>
              <a:t>Peinture monocouche murale de haute qualité. Peinture de plafond sur toutes les surfaces intérieures. Résistant aux désinfectants. </a:t>
            </a:r>
            <a:endParaRPr lang="fr-FR" sz="1500" dirty="0"/>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261" y="4158055"/>
            <a:ext cx="2533916" cy="1428433"/>
          </a:xfrm>
          <a:prstGeom prst="rect">
            <a:avLst/>
          </a:prstGeom>
          <a:ln w="3175">
            <a:solidFill>
              <a:schemeClr val="tx1"/>
            </a:solidFill>
          </a:ln>
        </p:spPr>
      </p:pic>
      <p:sp>
        <p:nvSpPr>
          <p:cNvPr id="8" name="Rectangle 7"/>
          <p:cNvSpPr/>
          <p:nvPr/>
        </p:nvSpPr>
        <p:spPr>
          <a:xfrm>
            <a:off x="3520177" y="4657588"/>
            <a:ext cx="2611397" cy="369332"/>
          </a:xfrm>
          <a:prstGeom prst="rect">
            <a:avLst/>
          </a:prstGeom>
        </p:spPr>
        <p:txBody>
          <a:bodyPr wrap="square">
            <a:spAutoFit/>
          </a:bodyPr>
          <a:lstStyle/>
          <a:p>
            <a:pPr algn="ctr"/>
            <a:r>
              <a:rPr lang="fr-FR" b="1" dirty="0" err="1" smtClean="0">
                <a:ln w="0"/>
                <a:latin typeface="AR JULIAN" panose="02000000000000000000" pitchFamily="2" charset="0"/>
              </a:rPr>
              <a:t>MipaTitan</a:t>
            </a:r>
            <a:r>
              <a:rPr lang="fr-FR" b="1" dirty="0" smtClean="0">
                <a:ln w="0"/>
                <a:latin typeface="AR JULIAN" panose="02000000000000000000" pitchFamily="2" charset="0"/>
              </a:rPr>
              <a:t> </a:t>
            </a:r>
            <a:r>
              <a:rPr lang="fr-FR" b="1" dirty="0" err="1" smtClean="0">
                <a:ln w="0"/>
                <a:latin typeface="AR JULIAN" panose="02000000000000000000" pitchFamily="2" charset="0"/>
              </a:rPr>
              <a:t>Volldecker</a:t>
            </a:r>
            <a:endParaRPr lang="fr-FR" b="1" dirty="0" smtClean="0">
              <a:ln w="0"/>
              <a:latin typeface="AR JULIAN" panose="02000000000000000000" pitchFamily="2" charset="0"/>
            </a:endParaRPr>
          </a:p>
        </p:txBody>
      </p:sp>
      <p:sp>
        <p:nvSpPr>
          <p:cNvPr id="9" name="ZoneTexte 8"/>
          <p:cNvSpPr txBox="1"/>
          <p:nvPr/>
        </p:nvSpPr>
        <p:spPr>
          <a:xfrm>
            <a:off x="3520177" y="5025722"/>
            <a:ext cx="5029200" cy="553998"/>
          </a:xfrm>
          <a:prstGeom prst="rect">
            <a:avLst/>
          </a:prstGeom>
          <a:noFill/>
        </p:spPr>
        <p:txBody>
          <a:bodyPr wrap="square" rtlCol="0">
            <a:spAutoFit/>
          </a:bodyPr>
          <a:lstStyle/>
          <a:p>
            <a:r>
              <a:rPr lang="fr-FR" sz="1500" dirty="0" smtClean="0"/>
              <a:t>Peinture monocouche avec une opacité élevé pour rénovation murs et plafonds en intérieurs</a:t>
            </a:r>
            <a:r>
              <a:rPr lang="fr-FR" sz="1500" dirty="0"/>
              <a:t>.</a:t>
            </a:r>
          </a:p>
        </p:txBody>
      </p:sp>
      <p:sp>
        <p:nvSpPr>
          <p:cNvPr id="10" name="Rectangle à coins arrondis 9">
            <a:hlinkClick r:id="rId4"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11" name="Rectangle 10"/>
          <p:cNvSpPr/>
          <p:nvPr/>
        </p:nvSpPr>
        <p:spPr>
          <a:xfrm>
            <a:off x="81387" y="109835"/>
            <a:ext cx="2834430" cy="923330"/>
          </a:xfrm>
          <a:prstGeom prst="rect">
            <a:avLst/>
          </a:prstGeom>
          <a:noFill/>
        </p:spPr>
        <p:txBody>
          <a:bodyPr wrap="none" lIns="91440" tIns="45720" rIns="91440" bIns="45720">
            <a:spAutoFit/>
          </a:bodyPr>
          <a:lstStyle/>
          <a:p>
            <a:pPr algn="ctr"/>
            <a:r>
              <a:rPr lang="fr-FR" sz="5400" b="1" dirty="0" smtClean="0">
                <a:ln w="0"/>
              </a:rPr>
              <a:t>Bâtiment</a:t>
            </a:r>
            <a:endParaRPr lang="fr-FR" sz="5400" b="1" cap="none" spc="0" dirty="0">
              <a:ln w="0"/>
              <a:solidFill>
                <a:schemeClr val="tx1"/>
              </a:solidFill>
            </a:endParaRPr>
          </a:p>
        </p:txBody>
      </p:sp>
      <p:sp>
        <p:nvSpPr>
          <p:cNvPr id="12" name="Chevron 11">
            <a:hlinkClick r:id="" action="ppaction://hlinkshowjump?jump=previousslide" highlightClick="1"/>
          </p:cNvPr>
          <p:cNvSpPr/>
          <p:nvPr/>
        </p:nvSpPr>
        <p:spPr>
          <a:xfrm flipH="1">
            <a:off x="10144142" y="5761745"/>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Rectangle 12"/>
          <p:cNvSpPr/>
          <p:nvPr/>
        </p:nvSpPr>
        <p:spPr>
          <a:xfrm>
            <a:off x="9637632" y="6396335"/>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878368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p:bldP spid="6" grpId="1"/>
      <p:bldP spid="9" grpId="0"/>
      <p:bldP spid="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1149" y="109835"/>
            <a:ext cx="2214902" cy="923330"/>
          </a:xfrm>
          <a:prstGeom prst="rect">
            <a:avLst/>
          </a:prstGeom>
          <a:noFill/>
        </p:spPr>
        <p:txBody>
          <a:bodyPr wrap="none" lIns="91440" tIns="45720" rIns="91440" bIns="45720">
            <a:spAutoFit/>
          </a:bodyPr>
          <a:lstStyle/>
          <a:p>
            <a:pPr algn="ctr"/>
            <a:r>
              <a:rPr lang="fr-FR" sz="5400" b="1" cap="none" spc="0" dirty="0" smtClean="0">
                <a:ln w="0"/>
                <a:solidFill>
                  <a:schemeClr val="tx1"/>
                </a:solidFill>
              </a:rPr>
              <a:t>Abrasif</a:t>
            </a:r>
            <a:endParaRPr lang="fr-FR" sz="5400" b="1" cap="none" spc="0" dirty="0">
              <a:ln w="0"/>
              <a:solidFill>
                <a:schemeClr val="tx1"/>
              </a:solidFill>
            </a:endParaRPr>
          </a:p>
        </p:txBody>
      </p:sp>
      <p:sp>
        <p:nvSpPr>
          <p:cNvPr id="21" name="Chevron 20">
            <a:hlinkClick r:id="" action="ppaction://hlinkshowjump?jump=nextslide" highlightClick="1"/>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2" name="Rectangle 21"/>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3" name="Chevron 22">
            <a:hlinkClick r:id="" action="ppaction://hlinkshowjump?jump=previousslide" highlightClick="1"/>
          </p:cNvPr>
          <p:cNvSpPr/>
          <p:nvPr/>
        </p:nvSpPr>
        <p:spPr>
          <a:xfrm flipH="1">
            <a:off x="9991898" y="5814038"/>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4" name="Rectangle 23"/>
          <p:cNvSpPr/>
          <p:nvPr/>
        </p:nvSpPr>
        <p:spPr>
          <a:xfrm>
            <a:off x="9473931" y="6444573"/>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pic>
        <p:nvPicPr>
          <p:cNvPr id="3074" name="Picture 2" descr="photo iphone gaetan 1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3694" y="2940680"/>
            <a:ext cx="1900392" cy="1016644"/>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3075" name="Picture 3" descr="photo iphone gaetan 1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774" y="2940680"/>
            <a:ext cx="1433766" cy="1016644"/>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3076" name="Picture 4" descr="photo iphone gaetan 1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4270" y="1226484"/>
            <a:ext cx="1900392" cy="1062249"/>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26" name="ZoneTexte 25"/>
          <p:cNvSpPr txBox="1"/>
          <p:nvPr/>
        </p:nvSpPr>
        <p:spPr>
          <a:xfrm>
            <a:off x="1958541" y="1829481"/>
            <a:ext cx="3880399" cy="784830"/>
          </a:xfrm>
          <a:prstGeom prst="rect">
            <a:avLst/>
          </a:prstGeom>
          <a:noFill/>
        </p:spPr>
        <p:txBody>
          <a:bodyPr wrap="square" rtlCol="0">
            <a:spAutoFit/>
          </a:bodyPr>
          <a:lstStyle/>
          <a:p>
            <a:r>
              <a:rPr lang="fr-FR" sz="1500" dirty="0" smtClean="0"/>
              <a:t>Disponible en grain P40,P60,P80,P120,P150,P220,P240,P320,P400,P500,P600 et P800</a:t>
            </a:r>
            <a:endParaRPr lang="fr-FR" sz="1500" dirty="0"/>
          </a:p>
        </p:txBody>
      </p:sp>
      <p:sp>
        <p:nvSpPr>
          <p:cNvPr id="27" name="ZoneTexte 26"/>
          <p:cNvSpPr txBox="1"/>
          <p:nvPr/>
        </p:nvSpPr>
        <p:spPr>
          <a:xfrm>
            <a:off x="8254663" y="1898731"/>
            <a:ext cx="3900180" cy="553998"/>
          </a:xfrm>
          <a:prstGeom prst="rect">
            <a:avLst/>
          </a:prstGeom>
          <a:noFill/>
        </p:spPr>
        <p:txBody>
          <a:bodyPr wrap="square" rtlCol="0">
            <a:spAutoFit/>
          </a:bodyPr>
          <a:lstStyle/>
          <a:p>
            <a:r>
              <a:rPr lang="fr-FR" sz="1500" dirty="0" smtClean="0"/>
              <a:t>Feuille abrasive imperméable.</a:t>
            </a:r>
          </a:p>
          <a:p>
            <a:r>
              <a:rPr lang="fr-FR" sz="1500" dirty="0" smtClean="0"/>
              <a:t>Disponible en grain P800,P1200 et P2000</a:t>
            </a:r>
            <a:endParaRPr lang="fr-FR" sz="1500" dirty="0"/>
          </a:p>
        </p:txBody>
      </p:sp>
      <p:sp>
        <p:nvSpPr>
          <p:cNvPr id="28" name="ZoneTexte 27"/>
          <p:cNvSpPr txBox="1"/>
          <p:nvPr/>
        </p:nvSpPr>
        <p:spPr>
          <a:xfrm>
            <a:off x="8233235" y="3549368"/>
            <a:ext cx="3958766" cy="1246495"/>
          </a:xfrm>
          <a:prstGeom prst="rect">
            <a:avLst/>
          </a:prstGeom>
          <a:noFill/>
        </p:spPr>
        <p:txBody>
          <a:bodyPr wrap="square" rtlCol="0">
            <a:spAutoFit/>
          </a:bodyPr>
          <a:lstStyle/>
          <a:p>
            <a:r>
              <a:rPr lang="fr-FR" sz="1500" dirty="0"/>
              <a:t>Feuille de papier abrasif à sec. A utiliser de préférence avec une cale à poncer. Disponible </a:t>
            </a:r>
            <a:r>
              <a:rPr lang="fr-FR" sz="1500" dirty="0" smtClean="0"/>
              <a:t>en grain P80,P150,P180,P220,P240,P280,P320,P400,</a:t>
            </a:r>
          </a:p>
          <a:p>
            <a:r>
              <a:rPr lang="fr-FR" sz="1500" dirty="0" smtClean="0"/>
              <a:t>P600</a:t>
            </a:r>
            <a:endParaRPr lang="fr-FR" sz="1500" dirty="0"/>
          </a:p>
        </p:txBody>
      </p:sp>
      <p:sp>
        <p:nvSpPr>
          <p:cNvPr id="29" name="ZoneTexte 28"/>
          <p:cNvSpPr txBox="1"/>
          <p:nvPr/>
        </p:nvSpPr>
        <p:spPr>
          <a:xfrm>
            <a:off x="1958540" y="3549368"/>
            <a:ext cx="4226824" cy="553998"/>
          </a:xfrm>
          <a:prstGeom prst="rect">
            <a:avLst/>
          </a:prstGeom>
          <a:noFill/>
        </p:spPr>
        <p:txBody>
          <a:bodyPr wrap="square" rtlCol="0">
            <a:spAutoFit/>
          </a:bodyPr>
          <a:lstStyle/>
          <a:p>
            <a:r>
              <a:rPr lang="fr-FR" sz="1500" dirty="0" smtClean="0"/>
              <a:t>Matériaux abrasifs non tissés pour le dépolissage a sec ou à l’eau. Disponible en rouge, gris et or. </a:t>
            </a:r>
            <a:endParaRPr lang="fr-FR" sz="1500" dirty="0"/>
          </a:p>
        </p:txBody>
      </p:sp>
      <p:sp>
        <p:nvSpPr>
          <p:cNvPr id="25" name="Rectangle 24"/>
          <p:cNvSpPr/>
          <p:nvPr/>
        </p:nvSpPr>
        <p:spPr>
          <a:xfrm>
            <a:off x="8318100" y="1529599"/>
            <a:ext cx="1765227" cy="369332"/>
          </a:xfrm>
          <a:prstGeom prst="rect">
            <a:avLst/>
          </a:prstGeom>
          <a:noFill/>
        </p:spPr>
        <p:txBody>
          <a:bodyPr wrap="none" lIns="91440" tIns="45720" rIns="91440" bIns="45720">
            <a:spAutoFit/>
          </a:bodyPr>
          <a:lstStyle/>
          <a:p>
            <a:pPr algn="ctr"/>
            <a:r>
              <a:rPr lang="fr-FR" b="1" cap="none" spc="0" dirty="0" smtClean="0">
                <a:ln w="0"/>
                <a:solidFill>
                  <a:schemeClr val="tx1"/>
                </a:solidFill>
                <a:latin typeface="AR JULIAN" panose="02000000000000000000" pitchFamily="2" charset="0"/>
              </a:rPr>
              <a:t>Feuilles à l’eau</a:t>
            </a:r>
            <a:endParaRPr lang="fr-FR" b="1" cap="none" spc="0" dirty="0">
              <a:ln w="0"/>
              <a:solidFill>
                <a:schemeClr val="tx1"/>
              </a:solidFill>
              <a:latin typeface="AR JULIAN" panose="02000000000000000000" pitchFamily="2" charset="0"/>
            </a:endParaRPr>
          </a:p>
        </p:txBody>
      </p:sp>
      <p:sp>
        <p:nvSpPr>
          <p:cNvPr id="30" name="Rectangle 29"/>
          <p:cNvSpPr/>
          <p:nvPr/>
        </p:nvSpPr>
        <p:spPr>
          <a:xfrm>
            <a:off x="1958540" y="3282100"/>
            <a:ext cx="2644048" cy="369332"/>
          </a:xfrm>
          <a:prstGeom prst="rect">
            <a:avLst/>
          </a:prstGeom>
          <a:noFill/>
        </p:spPr>
        <p:txBody>
          <a:bodyPr wrap="square" lIns="91440" tIns="45720" rIns="91440" bIns="45720">
            <a:spAutoFit/>
          </a:bodyPr>
          <a:lstStyle/>
          <a:p>
            <a:pPr algn="ctr"/>
            <a:r>
              <a:rPr lang="fr-FR" b="1" cap="none" spc="0" dirty="0" smtClean="0">
                <a:ln w="0"/>
                <a:solidFill>
                  <a:schemeClr val="tx1"/>
                </a:solidFill>
                <a:latin typeface="AR JULIAN" panose="02000000000000000000" pitchFamily="2" charset="0"/>
              </a:rPr>
              <a:t>Rouleaux Prédécoupes</a:t>
            </a:r>
            <a:endParaRPr lang="fr-FR" b="1" cap="none" spc="0" dirty="0">
              <a:ln w="0"/>
              <a:solidFill>
                <a:schemeClr val="tx1"/>
              </a:solidFill>
              <a:latin typeface="AR JULIAN" panose="02000000000000000000" pitchFamily="2" charset="0"/>
            </a:endParaRPr>
          </a:p>
        </p:txBody>
      </p:sp>
      <p:sp>
        <p:nvSpPr>
          <p:cNvPr id="31" name="Rectangle 30"/>
          <p:cNvSpPr/>
          <p:nvPr/>
        </p:nvSpPr>
        <p:spPr>
          <a:xfrm>
            <a:off x="8318100" y="3282100"/>
            <a:ext cx="1479892" cy="369332"/>
          </a:xfrm>
          <a:prstGeom prst="rect">
            <a:avLst/>
          </a:prstGeom>
          <a:noFill/>
        </p:spPr>
        <p:txBody>
          <a:bodyPr wrap="none" lIns="91440" tIns="45720" rIns="91440" bIns="45720">
            <a:spAutoFit/>
          </a:bodyPr>
          <a:lstStyle/>
          <a:p>
            <a:pPr algn="ctr"/>
            <a:r>
              <a:rPr lang="fr-FR" b="1" cap="none" spc="0" dirty="0" smtClean="0">
                <a:ln w="0"/>
                <a:solidFill>
                  <a:schemeClr val="tx1"/>
                </a:solidFill>
                <a:latin typeface="AR JULIAN" panose="02000000000000000000" pitchFamily="2" charset="0"/>
              </a:rPr>
              <a:t>Feuille à sec</a:t>
            </a:r>
            <a:endParaRPr lang="fr-FR" b="1" cap="none" spc="0" dirty="0">
              <a:ln w="0"/>
              <a:solidFill>
                <a:schemeClr val="tx1"/>
              </a:solidFill>
              <a:latin typeface="AR JULIAN" panose="02000000000000000000" pitchFamily="2" charset="0"/>
            </a:endParaRPr>
          </a:p>
        </p:txBody>
      </p:sp>
      <p:sp>
        <p:nvSpPr>
          <p:cNvPr id="32" name="Rectangle 31"/>
          <p:cNvSpPr/>
          <p:nvPr/>
        </p:nvSpPr>
        <p:spPr>
          <a:xfrm>
            <a:off x="1958540" y="1530933"/>
            <a:ext cx="1539204" cy="369332"/>
          </a:xfrm>
          <a:prstGeom prst="rect">
            <a:avLst/>
          </a:prstGeom>
          <a:noFill/>
        </p:spPr>
        <p:txBody>
          <a:bodyPr wrap="none" lIns="91440" tIns="45720" rIns="91440" bIns="45720">
            <a:spAutoFit/>
          </a:bodyPr>
          <a:lstStyle/>
          <a:p>
            <a:pPr algn="ctr"/>
            <a:r>
              <a:rPr lang="fr-FR" b="1" cap="none" spc="0" dirty="0" smtClean="0">
                <a:ln w="0"/>
                <a:solidFill>
                  <a:schemeClr val="tx1"/>
                </a:solidFill>
                <a:latin typeface="AR JULIAN" panose="02000000000000000000" pitchFamily="2" charset="0"/>
              </a:rPr>
              <a:t>Conex</a:t>
            </a:r>
            <a:r>
              <a:rPr lang="fr-FR" b="1" dirty="0">
                <a:ln w="0"/>
                <a:latin typeface="AR JULIAN" panose="02000000000000000000" pitchFamily="2" charset="0"/>
              </a:rPr>
              <a:t> </a:t>
            </a:r>
            <a:r>
              <a:rPr lang="fr-FR" b="1" dirty="0" smtClean="0">
                <a:ln w="0"/>
                <a:latin typeface="AR JULIAN" panose="02000000000000000000" pitchFamily="2" charset="0"/>
              </a:rPr>
              <a:t>Basic </a:t>
            </a:r>
            <a:endParaRPr lang="fr-FR" b="1" cap="none" spc="0" dirty="0">
              <a:ln w="0"/>
              <a:solidFill>
                <a:schemeClr val="tx1"/>
              </a:solidFill>
              <a:latin typeface="AR JULIAN" panose="02000000000000000000" pitchFamily="2" charset="0"/>
            </a:endParaRPr>
          </a:p>
        </p:txBody>
      </p:sp>
      <p:sp>
        <p:nvSpPr>
          <p:cNvPr id="33" name="Rectangle 32"/>
          <p:cNvSpPr/>
          <p:nvPr/>
        </p:nvSpPr>
        <p:spPr>
          <a:xfrm>
            <a:off x="2064097" y="4878524"/>
            <a:ext cx="1935145" cy="369332"/>
          </a:xfrm>
          <a:prstGeom prst="rect">
            <a:avLst/>
          </a:prstGeom>
          <a:noFill/>
        </p:spPr>
        <p:txBody>
          <a:bodyPr wrap="none" lIns="91440" tIns="45720" rIns="91440" bIns="45720">
            <a:spAutoFit/>
          </a:bodyPr>
          <a:lstStyle/>
          <a:p>
            <a:pPr algn="ctr"/>
            <a:r>
              <a:rPr lang="fr-FR" b="1" cap="none" spc="0" dirty="0" smtClean="0">
                <a:ln w="0"/>
                <a:solidFill>
                  <a:schemeClr val="tx1"/>
                </a:solidFill>
                <a:latin typeface="AR JULIAN" panose="02000000000000000000" pitchFamily="2" charset="0"/>
              </a:rPr>
              <a:t>Crème à Dépolir</a:t>
            </a:r>
            <a:endParaRPr lang="fr-FR" b="1" cap="none" spc="0" dirty="0">
              <a:ln w="0"/>
              <a:solidFill>
                <a:schemeClr val="tx1"/>
              </a:solidFill>
              <a:latin typeface="AR JULIAN" panose="02000000000000000000" pitchFamily="2" charset="0"/>
            </a:endParaRPr>
          </a:p>
        </p:txBody>
      </p:sp>
      <p:pic>
        <p:nvPicPr>
          <p:cNvPr id="34" name="Picture 2" descr="photo iphone gaetan 13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4774" y="4554443"/>
            <a:ext cx="1433766" cy="1017494"/>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35" name="ZoneTexte 34"/>
          <p:cNvSpPr txBox="1"/>
          <p:nvPr/>
        </p:nvSpPr>
        <p:spPr>
          <a:xfrm>
            <a:off x="2064097" y="5142931"/>
            <a:ext cx="4357180" cy="1015663"/>
          </a:xfrm>
          <a:prstGeom prst="rect">
            <a:avLst/>
          </a:prstGeom>
          <a:noFill/>
        </p:spPr>
        <p:txBody>
          <a:bodyPr wrap="square" rtlCol="0">
            <a:spAutoFit/>
          </a:bodyPr>
          <a:lstStyle/>
          <a:p>
            <a:r>
              <a:rPr lang="fr-FR" sz="1500" dirty="0" smtClean="0"/>
              <a:t>Cette crème a une fonction de dégraissage, de nettoyage, et de déplissage de la surface avant d’appliquer une couche de peinture. Disponible en flacon de 600 ml</a:t>
            </a:r>
            <a:endParaRPr lang="fr-FR" sz="1500" dirty="0"/>
          </a:p>
        </p:txBody>
      </p:sp>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929" y="1261688"/>
            <a:ext cx="829455" cy="1439933"/>
          </a:xfrm>
          <a:prstGeom prst="rect">
            <a:avLst/>
          </a:prstGeom>
          <a:ln w="3175">
            <a:solidFill>
              <a:schemeClr val="tx1"/>
            </a:solidFill>
          </a:ln>
        </p:spPr>
      </p:pic>
      <p:sp>
        <p:nvSpPr>
          <p:cNvPr id="36" name="Rectangle à coins arrondis 35">
            <a:hlinkClick r:id="rId7"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38" name="Flèche courbée vers le bas 37">
            <a:hlinkClick r:id="rId8" action="ppaction://hlinksldjump" highlightClick="1"/>
          </p:cNvPr>
          <p:cNvSpPr/>
          <p:nvPr/>
        </p:nvSpPr>
        <p:spPr>
          <a:xfrm rot="5400000">
            <a:off x="362622"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7311428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3" restart="whenNotActive" fill="hold" evtFilter="cancelBubble" nodeType="interactiveSeq">
                <p:stCondLst>
                  <p:cond evt="onClick" delay="0">
                    <p:tgtEl>
                      <p:spTgt spid="25"/>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7"/>
                                        </p:tgtEl>
                                      </p:cBhvr>
                                    </p:animEffect>
                                    <p:set>
                                      <p:cBhvr>
                                        <p:cTn id="2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5" restart="whenNotActive" fill="hold" evtFilter="cancelBubble" nodeType="interactiveSeq">
                <p:stCondLst>
                  <p:cond evt="onClick" delay="0">
                    <p:tgtEl>
                      <p:spTgt spid="30"/>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9"/>
                                        </p:tgtEl>
                                      </p:cBhvr>
                                    </p:animEffect>
                                    <p:set>
                                      <p:cBhvr>
                                        <p:cTn id="45"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6" restart="whenNotActive" fill="hold" evtFilter="cancelBubble" nodeType="interactiveSeq">
                <p:stCondLst>
                  <p:cond evt="onClick" delay="0">
                    <p:tgtEl>
                      <p:spTgt spid="33"/>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35"/>
                                        </p:tgtEl>
                                      </p:cBhvr>
                                    </p:animEffect>
                                    <p:set>
                                      <p:cBhvr>
                                        <p:cTn id="56"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6" grpId="0"/>
      <p:bldP spid="26" grpId="1"/>
      <p:bldP spid="27" grpId="0"/>
      <p:bldP spid="27" grpId="1"/>
      <p:bldP spid="28" grpId="0"/>
      <p:bldP spid="28" grpId="1"/>
      <p:bldP spid="29" grpId="0"/>
      <p:bldP spid="29" grpId="1"/>
      <p:bldP spid="35" grpId="0"/>
      <p:bldP spid="3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74662" y="1729084"/>
            <a:ext cx="2308645" cy="369332"/>
          </a:xfrm>
          <a:prstGeom prst="rect">
            <a:avLst/>
          </a:prstGeom>
          <a:noFill/>
        </p:spPr>
        <p:txBody>
          <a:bodyPr wrap="none" lIns="91440" tIns="45720" rIns="91440" bIns="45720">
            <a:spAutoFit/>
          </a:bodyPr>
          <a:lstStyle/>
          <a:p>
            <a:pPr algn="ctr"/>
            <a:r>
              <a:rPr lang="fr-FR" b="1" cap="none" spc="0" dirty="0" smtClean="0">
                <a:ln w="0"/>
                <a:solidFill>
                  <a:schemeClr val="tx1"/>
                </a:solidFill>
                <a:latin typeface="AR JULIAN" panose="02000000000000000000" pitchFamily="2" charset="0"/>
              </a:rPr>
              <a:t>Disques Marguerite</a:t>
            </a:r>
            <a:endParaRPr lang="fr-FR" b="1" cap="none" spc="0" dirty="0">
              <a:ln w="0"/>
              <a:solidFill>
                <a:schemeClr val="tx1"/>
              </a:solidFill>
              <a:latin typeface="AR JULIAN" panose="02000000000000000000" pitchFamily="2" charset="0"/>
            </a:endParaRPr>
          </a:p>
        </p:txBody>
      </p:sp>
      <p:sp>
        <p:nvSpPr>
          <p:cNvPr id="6" name="Rectangle 5"/>
          <p:cNvSpPr/>
          <p:nvPr/>
        </p:nvSpPr>
        <p:spPr>
          <a:xfrm>
            <a:off x="8174662" y="4135621"/>
            <a:ext cx="2141933" cy="369332"/>
          </a:xfrm>
          <a:prstGeom prst="rect">
            <a:avLst/>
          </a:prstGeom>
          <a:noFill/>
        </p:spPr>
        <p:txBody>
          <a:bodyPr wrap="none" lIns="91440" tIns="45720" rIns="91440" bIns="45720">
            <a:spAutoFit/>
          </a:bodyPr>
          <a:lstStyle/>
          <a:p>
            <a:pPr algn="ctr"/>
            <a:r>
              <a:rPr lang="fr-FR" b="1" cap="none" spc="0" dirty="0" smtClean="0">
                <a:ln w="0"/>
                <a:solidFill>
                  <a:schemeClr val="tx1"/>
                </a:solidFill>
                <a:latin typeface="AR JULIAN" panose="02000000000000000000" pitchFamily="2" charset="0"/>
              </a:rPr>
              <a:t>Guide de ponçage</a:t>
            </a:r>
            <a:endParaRPr lang="fr-FR" b="1" cap="none" spc="0" dirty="0">
              <a:ln w="0"/>
              <a:solidFill>
                <a:schemeClr val="tx1"/>
              </a:solidFill>
              <a:latin typeface="AR JULIAN" panose="02000000000000000000" pitchFamily="2" charset="0"/>
            </a:endParaRPr>
          </a:p>
        </p:txBody>
      </p:sp>
      <p:sp>
        <p:nvSpPr>
          <p:cNvPr id="7" name="Rectangle 6"/>
          <p:cNvSpPr/>
          <p:nvPr/>
        </p:nvSpPr>
        <p:spPr>
          <a:xfrm>
            <a:off x="1562989" y="3388378"/>
            <a:ext cx="4969630" cy="369332"/>
          </a:xfrm>
          <a:prstGeom prst="rect">
            <a:avLst/>
          </a:prstGeom>
          <a:noFill/>
        </p:spPr>
        <p:txBody>
          <a:bodyPr wrap="none" lIns="91440" tIns="45720" rIns="91440" bIns="45720">
            <a:spAutoFit/>
          </a:bodyPr>
          <a:lstStyle/>
          <a:p>
            <a:pPr algn="ctr"/>
            <a:r>
              <a:rPr lang="fr-FR" b="1" cap="none" spc="0" dirty="0" smtClean="0">
                <a:ln w="0"/>
                <a:solidFill>
                  <a:schemeClr val="tx1"/>
                </a:solidFill>
                <a:latin typeface="AR JULIAN" panose="02000000000000000000" pitchFamily="2" charset="0"/>
              </a:rPr>
              <a:t>Accessoires/ Matériel de Ponçage/ Kit phare</a:t>
            </a:r>
            <a:endParaRPr lang="fr-FR" b="1" cap="none" spc="0" dirty="0">
              <a:ln w="0"/>
              <a:solidFill>
                <a:schemeClr val="tx1"/>
              </a:solidFill>
              <a:latin typeface="AR JULIAN" panose="02000000000000000000" pitchFamily="2" charset="0"/>
            </a:endParaRPr>
          </a:p>
        </p:txBody>
      </p:sp>
      <p:sp>
        <p:nvSpPr>
          <p:cNvPr id="8" name="Rectangle 7"/>
          <p:cNvSpPr/>
          <p:nvPr/>
        </p:nvSpPr>
        <p:spPr>
          <a:xfrm>
            <a:off x="1560251" y="4689572"/>
            <a:ext cx="3143810" cy="369332"/>
          </a:xfrm>
          <a:prstGeom prst="rect">
            <a:avLst/>
          </a:prstGeom>
          <a:noFill/>
        </p:spPr>
        <p:txBody>
          <a:bodyPr wrap="none" lIns="91440" tIns="45720" rIns="91440" bIns="45720">
            <a:spAutoFit/>
          </a:bodyPr>
          <a:lstStyle/>
          <a:p>
            <a:pPr algn="ctr"/>
            <a:r>
              <a:rPr lang="fr-FR" b="1" cap="none" spc="0" dirty="0" smtClean="0">
                <a:ln w="0"/>
                <a:solidFill>
                  <a:schemeClr val="tx1"/>
                </a:solidFill>
                <a:latin typeface="AR JULIAN" panose="02000000000000000000" pitchFamily="2" charset="0"/>
              </a:rPr>
              <a:t>Gamme Meulage/</a:t>
            </a:r>
            <a:r>
              <a:rPr lang="fr-FR" b="1" cap="none" spc="0" dirty="0" err="1" smtClean="0">
                <a:ln w="0"/>
                <a:solidFill>
                  <a:schemeClr val="tx1"/>
                </a:solidFill>
                <a:latin typeface="AR JULIAN" panose="02000000000000000000" pitchFamily="2" charset="0"/>
              </a:rPr>
              <a:t>Ebardage</a:t>
            </a:r>
            <a:endParaRPr lang="fr-FR" b="1" cap="none" spc="0" dirty="0">
              <a:ln w="0"/>
              <a:solidFill>
                <a:schemeClr val="tx1"/>
              </a:solidFill>
              <a:latin typeface="AR JULIAN" panose="02000000000000000000" pitchFamily="2" charset="0"/>
            </a:endParaRPr>
          </a:p>
        </p:txBody>
      </p:sp>
      <p:sp>
        <p:nvSpPr>
          <p:cNvPr id="9" name="Rectangle 8"/>
          <p:cNvSpPr/>
          <p:nvPr/>
        </p:nvSpPr>
        <p:spPr>
          <a:xfrm>
            <a:off x="1580461" y="1790797"/>
            <a:ext cx="2467343" cy="369332"/>
          </a:xfrm>
          <a:prstGeom prst="rect">
            <a:avLst/>
          </a:prstGeom>
        </p:spPr>
        <p:txBody>
          <a:bodyPr wrap="none">
            <a:spAutoFit/>
          </a:bodyPr>
          <a:lstStyle/>
          <a:p>
            <a:pPr algn="ctr"/>
            <a:r>
              <a:rPr lang="fr-FR" b="1" dirty="0" smtClean="0">
                <a:ln w="0"/>
                <a:latin typeface="AR JULIAN" panose="02000000000000000000" pitchFamily="2" charset="0"/>
              </a:rPr>
              <a:t>Gamme tronçonnage</a:t>
            </a:r>
            <a:endParaRPr lang="fr-FR" b="1" dirty="0">
              <a:ln w="0"/>
              <a:latin typeface="AR JULIAN" panose="02000000000000000000" pitchFamily="2" charset="0"/>
            </a:endParaRPr>
          </a:p>
        </p:txBody>
      </p:sp>
      <p:sp>
        <p:nvSpPr>
          <p:cNvPr id="10" name="Rectangle 9"/>
          <p:cNvSpPr/>
          <p:nvPr/>
        </p:nvSpPr>
        <p:spPr>
          <a:xfrm>
            <a:off x="474276" y="58887"/>
            <a:ext cx="2214902" cy="923330"/>
          </a:xfrm>
          <a:prstGeom prst="rect">
            <a:avLst/>
          </a:prstGeom>
          <a:noFill/>
        </p:spPr>
        <p:txBody>
          <a:bodyPr wrap="none" lIns="91440" tIns="45720" rIns="91440" bIns="45720">
            <a:spAutoFit/>
          </a:bodyPr>
          <a:lstStyle/>
          <a:p>
            <a:pPr algn="ctr"/>
            <a:r>
              <a:rPr lang="fr-FR" sz="5400" b="1" cap="none" spc="0" dirty="0" smtClean="0">
                <a:ln w="0"/>
                <a:solidFill>
                  <a:schemeClr val="tx1"/>
                </a:solidFill>
              </a:rPr>
              <a:t>Abrasif</a:t>
            </a:r>
            <a:endParaRPr lang="fr-FR" sz="5400" b="1" cap="none" spc="0" dirty="0">
              <a:ln w="0"/>
              <a:solidFill>
                <a:schemeClr val="tx1"/>
              </a:solidFill>
            </a:endParaRPr>
          </a:p>
        </p:txBody>
      </p:sp>
      <p:pic>
        <p:nvPicPr>
          <p:cNvPr id="4099" name="Picture 3" descr="IMG_059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881" y="1465599"/>
            <a:ext cx="1337108" cy="1008810"/>
          </a:xfrm>
          <a:prstGeom prst="rect">
            <a:avLst/>
          </a:prstGeom>
          <a:noFill/>
          <a:ln w="317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4100" name="Picture 4" descr="IMG_058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881" y="3117894"/>
            <a:ext cx="1337107" cy="1008810"/>
          </a:xfrm>
          <a:prstGeom prst="rect">
            <a:avLst/>
          </a:prstGeom>
          <a:noFill/>
          <a:ln w="317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4101" name="Picture 5" descr="IMG_060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143" y="4369833"/>
            <a:ext cx="1337108" cy="100881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4102" name="Picture 6" descr="photo iphone gaetan 13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7554" y="3865137"/>
            <a:ext cx="1337108" cy="1008811"/>
          </a:xfrm>
          <a:prstGeom prst="rect">
            <a:avLst/>
          </a:prstGeom>
          <a:noFill/>
          <a:ln w="317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2" name="ZoneTexte 11"/>
          <p:cNvSpPr txBox="1"/>
          <p:nvPr/>
        </p:nvSpPr>
        <p:spPr>
          <a:xfrm>
            <a:off x="1562989" y="2124328"/>
            <a:ext cx="4818916" cy="1015663"/>
          </a:xfrm>
          <a:prstGeom prst="rect">
            <a:avLst/>
          </a:prstGeom>
          <a:noFill/>
        </p:spPr>
        <p:txBody>
          <a:bodyPr wrap="square" rtlCol="0">
            <a:spAutoFit/>
          </a:bodyPr>
          <a:lstStyle/>
          <a:p>
            <a:r>
              <a:rPr lang="fr-FR" sz="1500" dirty="0" smtClean="0"/>
              <a:t>Disque de tronçonnage disponible en </a:t>
            </a:r>
          </a:p>
          <a:p>
            <a:r>
              <a:rPr lang="fr-FR" sz="1500" dirty="0" smtClean="0"/>
              <a:t>76x1,0x10,0 (5 pièces, 50 pièces); 76x1,6x10,0 (50 pièces)</a:t>
            </a:r>
          </a:p>
          <a:p>
            <a:r>
              <a:rPr lang="fr-FR" sz="1500" dirty="0" smtClean="0"/>
              <a:t>125x1,6x22,2 (25 pièces); 125x1,6x22,3 (25 pièces)</a:t>
            </a:r>
          </a:p>
          <a:p>
            <a:r>
              <a:rPr lang="fr-FR" sz="1500" dirty="0" smtClean="0"/>
              <a:t>76x1,0x10,0 (25 pièces); 125x1,6x22,3 (25 pièces)</a:t>
            </a:r>
            <a:endParaRPr lang="fr-FR" sz="1500" dirty="0"/>
          </a:p>
        </p:txBody>
      </p:sp>
      <p:sp>
        <p:nvSpPr>
          <p:cNvPr id="13" name="ZoneTexte 12"/>
          <p:cNvSpPr txBox="1"/>
          <p:nvPr/>
        </p:nvSpPr>
        <p:spPr>
          <a:xfrm>
            <a:off x="1580461" y="3628784"/>
            <a:ext cx="5047878" cy="553998"/>
          </a:xfrm>
          <a:prstGeom prst="rect">
            <a:avLst/>
          </a:prstGeom>
          <a:noFill/>
        </p:spPr>
        <p:txBody>
          <a:bodyPr wrap="square" rtlCol="0">
            <a:spAutoFit/>
          </a:bodyPr>
          <a:lstStyle/>
          <a:p>
            <a:r>
              <a:rPr lang="fr-FR" sz="1500" dirty="0" smtClean="0"/>
              <a:t>Interface, plateau medium, plateau dur, cale à poncer, ponceuse, kit phare</a:t>
            </a:r>
            <a:endParaRPr lang="fr-FR" sz="1500" dirty="0"/>
          </a:p>
        </p:txBody>
      </p:sp>
      <p:sp>
        <p:nvSpPr>
          <p:cNvPr id="15" name="ZoneTexte 14"/>
          <p:cNvSpPr txBox="1"/>
          <p:nvPr/>
        </p:nvSpPr>
        <p:spPr>
          <a:xfrm>
            <a:off x="1567409" y="5058566"/>
            <a:ext cx="4601605" cy="1938992"/>
          </a:xfrm>
          <a:prstGeom prst="rect">
            <a:avLst/>
          </a:prstGeom>
          <a:noFill/>
        </p:spPr>
        <p:txBody>
          <a:bodyPr wrap="square" rtlCol="0">
            <a:spAutoFit/>
          </a:bodyPr>
          <a:lstStyle/>
          <a:p>
            <a:r>
              <a:rPr lang="fr-FR" sz="1500" dirty="0" smtClean="0"/>
              <a:t>-</a:t>
            </a:r>
            <a:r>
              <a:rPr lang="fr-FR" sz="1500" dirty="0" err="1" smtClean="0"/>
              <a:t>Roloc</a:t>
            </a:r>
            <a:r>
              <a:rPr lang="fr-FR" sz="1500" dirty="0" smtClean="0"/>
              <a:t> : Disponible en diamêtre,50 (grain P36, P50 80 mm (grain P36, P60,P120),127 mm (grain P36,P60,P120)</a:t>
            </a:r>
          </a:p>
          <a:p>
            <a:r>
              <a:rPr lang="fr-FR" sz="1500" dirty="0" smtClean="0"/>
              <a:t>-roue de décapage 100mm</a:t>
            </a:r>
          </a:p>
          <a:p>
            <a:r>
              <a:rPr lang="fr-FR" sz="1500" dirty="0" smtClean="0"/>
              <a:t>-Disque à Lamelle: 75mm grain 60, 125 mm grain 60, 125mm grain 80, 125mm grain 120</a:t>
            </a:r>
          </a:p>
          <a:p>
            <a:r>
              <a:rPr lang="fr-FR" sz="1500" dirty="0" smtClean="0"/>
              <a:t>-Disque de meulage 75 mm 76x6,0x8,0</a:t>
            </a:r>
          </a:p>
          <a:p>
            <a:r>
              <a:rPr lang="fr-FR" sz="1500" dirty="0" smtClean="0"/>
              <a:t>-Disque </a:t>
            </a:r>
            <a:r>
              <a:rPr lang="fr-FR" sz="1500" dirty="0" err="1" smtClean="0"/>
              <a:t>Octopus</a:t>
            </a:r>
            <a:r>
              <a:rPr lang="fr-FR" sz="1500" dirty="0" smtClean="0"/>
              <a:t> 125mm grain P36 et grain p60</a:t>
            </a:r>
          </a:p>
          <a:p>
            <a:endParaRPr lang="fr-FR" sz="1500" dirty="0"/>
          </a:p>
        </p:txBody>
      </p:sp>
      <p:sp>
        <p:nvSpPr>
          <p:cNvPr id="16" name="ZoneTexte 15"/>
          <p:cNvSpPr txBox="1"/>
          <p:nvPr/>
        </p:nvSpPr>
        <p:spPr>
          <a:xfrm>
            <a:off x="8174661" y="4394754"/>
            <a:ext cx="2671569" cy="1015663"/>
          </a:xfrm>
          <a:prstGeom prst="rect">
            <a:avLst/>
          </a:prstGeom>
          <a:noFill/>
        </p:spPr>
        <p:txBody>
          <a:bodyPr wrap="square" rtlCol="0">
            <a:spAutoFit/>
          </a:bodyPr>
          <a:lstStyle/>
          <a:p>
            <a:r>
              <a:rPr lang="fr-FR" sz="1500" dirty="0" smtClean="0"/>
              <a:t>A appliquer sur mastic et apprêt avant ponçage</a:t>
            </a:r>
          </a:p>
          <a:p>
            <a:r>
              <a:rPr lang="fr-FR" sz="1500" dirty="0" smtClean="0"/>
              <a:t>Disponible en cartouche de 100g</a:t>
            </a:r>
            <a:endParaRPr lang="fr-FR" sz="1500" dirty="0"/>
          </a:p>
        </p:txBody>
      </p:sp>
      <p:sp>
        <p:nvSpPr>
          <p:cNvPr id="17" name="ZoneTexte 16"/>
          <p:cNvSpPr txBox="1"/>
          <p:nvPr/>
        </p:nvSpPr>
        <p:spPr>
          <a:xfrm>
            <a:off x="8174662" y="2068074"/>
            <a:ext cx="4228415" cy="815608"/>
          </a:xfrm>
          <a:prstGeom prst="rect">
            <a:avLst/>
          </a:prstGeom>
          <a:noFill/>
        </p:spPr>
        <p:txBody>
          <a:bodyPr wrap="square" rtlCol="0">
            <a:spAutoFit/>
          </a:bodyPr>
          <a:lstStyle/>
          <a:p>
            <a:r>
              <a:rPr lang="fr-FR" sz="1500" dirty="0" smtClean="0"/>
              <a:t>Disponible en grain P1500</a:t>
            </a:r>
          </a:p>
          <a:p>
            <a:r>
              <a:rPr lang="fr-FR" sz="1500" dirty="0" smtClean="0"/>
              <a:t> et P2000 </a:t>
            </a:r>
            <a:r>
              <a:rPr lang="fr-FR" sz="1600" dirty="0" smtClean="0"/>
              <a:t>de </a:t>
            </a:r>
            <a:r>
              <a:rPr lang="fr-FR" sz="1600" dirty="0"/>
              <a:t>retouche auto-adhésive</a:t>
            </a:r>
            <a:br>
              <a:rPr lang="fr-FR" sz="1600" dirty="0"/>
            </a:br>
            <a:r>
              <a:rPr lang="fr-FR" sz="1600" dirty="0"/>
              <a:t>Utilisation à sec ou à l'eau. </a:t>
            </a:r>
            <a:endParaRPr lang="fr-FR" sz="1500" dirty="0"/>
          </a:p>
        </p:txBody>
      </p:sp>
      <p:sp>
        <p:nvSpPr>
          <p:cNvPr id="25" name="Chevron 24">
            <a:hlinkClick r:id="" action="ppaction://hlinkshowjump?jump=previousslide" highlightClick="1"/>
          </p:cNvPr>
          <p:cNvSpPr/>
          <p:nvPr/>
        </p:nvSpPr>
        <p:spPr>
          <a:xfrm flipH="1">
            <a:off x="9004531" y="5814038"/>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6" name="Rectangle 25"/>
          <p:cNvSpPr/>
          <p:nvPr/>
        </p:nvSpPr>
        <p:spPr>
          <a:xfrm>
            <a:off x="8592696" y="6443150"/>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7554" y="1465599"/>
            <a:ext cx="1337107" cy="1008810"/>
          </a:xfrm>
          <a:prstGeom prst="rect">
            <a:avLst/>
          </a:prstGeom>
        </p:spPr>
      </p:pic>
      <p:sp>
        <p:nvSpPr>
          <p:cNvPr id="28" name="Rectangle à coins arrondis 27">
            <a:hlinkClick r:id="rId7"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29" name="Flèche courbée vers le bas 28">
            <a:hlinkClick r:id="rId8" action="ppaction://hlinksldjump" highlightClick="1"/>
          </p:cNvPr>
          <p:cNvSpPr/>
          <p:nvPr/>
        </p:nvSpPr>
        <p:spPr>
          <a:xfrm rot="5400000">
            <a:off x="362622"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8099217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7"/>
                                        </p:tgtEl>
                                      </p:cBhvr>
                                    </p:animEffect>
                                    <p:set>
                                      <p:cBhvr>
                                        <p:cTn id="4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2" grpId="0"/>
      <p:bldP spid="12" grpId="1"/>
      <p:bldP spid="13" grpId="0"/>
      <p:bldP spid="13" grpId="1"/>
      <p:bldP spid="15" grpId="0"/>
      <p:bldP spid="15" grpId="1"/>
      <p:bldP spid="16" grpId="0"/>
      <p:bldP spid="16" grpId="1"/>
      <p:bldP spid="17" grpId="0"/>
      <p:bldP spid="1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816" y="201366"/>
            <a:ext cx="8649868" cy="707886"/>
          </a:xfrm>
          <a:prstGeom prst="rect">
            <a:avLst/>
          </a:prstGeom>
          <a:noFill/>
        </p:spPr>
        <p:txBody>
          <a:bodyPr wrap="none" lIns="91440" tIns="45720" rIns="91440" bIns="45720">
            <a:spAutoFit/>
          </a:bodyPr>
          <a:lstStyle/>
          <a:p>
            <a:pPr algn="ctr"/>
            <a:r>
              <a:rPr lang="fr-FR" sz="4000" b="1" cap="none" spc="0" dirty="0" smtClean="0">
                <a:ln w="0"/>
                <a:solidFill>
                  <a:schemeClr val="tx1"/>
                </a:solidFill>
              </a:rPr>
              <a:t>Produit de masquage et de préparation </a:t>
            </a:r>
            <a:endParaRPr lang="fr-FR" sz="4000" b="1" cap="none" spc="0" dirty="0">
              <a:ln w="0"/>
              <a:solidFill>
                <a:schemeClr val="tx1"/>
              </a:solidFill>
            </a:endParaRPr>
          </a:p>
        </p:txBody>
      </p:sp>
      <p:sp>
        <p:nvSpPr>
          <p:cNvPr id="5" name="Rectangle 4"/>
          <p:cNvSpPr/>
          <p:nvPr/>
        </p:nvSpPr>
        <p:spPr>
          <a:xfrm>
            <a:off x="1350971" y="1440895"/>
            <a:ext cx="2395207" cy="369332"/>
          </a:xfrm>
          <a:prstGeom prst="rect">
            <a:avLst/>
          </a:prstGeom>
          <a:noFill/>
        </p:spPr>
        <p:txBody>
          <a:bodyPr wrap="none" lIns="91440" tIns="45720" rIns="91440" bIns="45720">
            <a:spAutoFit/>
          </a:bodyPr>
          <a:lstStyle/>
          <a:p>
            <a:pPr algn="ctr"/>
            <a:r>
              <a:rPr lang="fr-FR" b="1" cap="none" spc="0" dirty="0" smtClean="0">
                <a:ln w="0"/>
                <a:solidFill>
                  <a:schemeClr val="tx1"/>
                </a:solidFill>
                <a:latin typeface="AR JULIAN" panose="02000000000000000000" pitchFamily="2" charset="0"/>
              </a:rPr>
              <a:t>Ruban</a:t>
            </a:r>
            <a:r>
              <a:rPr lang="fr-FR" b="1"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 de Masquage</a:t>
            </a:r>
            <a:endParaRPr lang="fr-FR" b="1"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7" name="Rectangle 6"/>
          <p:cNvSpPr/>
          <p:nvPr/>
        </p:nvSpPr>
        <p:spPr>
          <a:xfrm>
            <a:off x="8739684" y="1440895"/>
            <a:ext cx="2340705" cy="369332"/>
          </a:xfrm>
          <a:prstGeom prst="rect">
            <a:avLst/>
          </a:prstGeom>
          <a:noFill/>
        </p:spPr>
        <p:txBody>
          <a:bodyPr wrap="none" lIns="91440" tIns="45720" rIns="91440" bIns="45720">
            <a:spAutoFit/>
          </a:bodyPr>
          <a:lstStyle/>
          <a:p>
            <a:pPr algn="ctr"/>
            <a:r>
              <a:rPr lang="fr-FR" b="1" cap="none" spc="0" dirty="0" smtClean="0">
                <a:ln w="0"/>
                <a:solidFill>
                  <a:schemeClr val="tx1"/>
                </a:solidFill>
                <a:latin typeface="AR JULIAN" panose="02000000000000000000" pitchFamily="2" charset="0"/>
              </a:rPr>
              <a:t>Adhésif double face</a:t>
            </a:r>
            <a:endParaRPr lang="fr-FR" b="1" cap="none" spc="0" dirty="0">
              <a:ln w="0"/>
              <a:solidFill>
                <a:schemeClr val="tx1"/>
              </a:solidFill>
              <a:latin typeface="AR JULIAN" panose="02000000000000000000" pitchFamily="2" charset="0"/>
            </a:endParaRPr>
          </a:p>
        </p:txBody>
      </p:sp>
      <p:sp>
        <p:nvSpPr>
          <p:cNvPr id="8" name="Rectangle 7"/>
          <p:cNvSpPr/>
          <p:nvPr/>
        </p:nvSpPr>
        <p:spPr>
          <a:xfrm>
            <a:off x="1347764" y="2819031"/>
            <a:ext cx="3342583" cy="369332"/>
          </a:xfrm>
          <a:prstGeom prst="rect">
            <a:avLst/>
          </a:prstGeom>
          <a:noFill/>
        </p:spPr>
        <p:txBody>
          <a:bodyPr wrap="none" lIns="91440" tIns="45720" rIns="91440" bIns="45720">
            <a:spAutoFit/>
          </a:bodyPr>
          <a:lstStyle/>
          <a:p>
            <a:pPr algn="ctr"/>
            <a:r>
              <a:rPr lang="fr-FR" b="1" cap="none" spc="0" dirty="0" smtClean="0">
                <a:ln w="0"/>
                <a:solidFill>
                  <a:schemeClr val="tx1"/>
                </a:solidFill>
                <a:latin typeface="AR JULIAN" panose="02000000000000000000" pitchFamily="2" charset="0"/>
              </a:rPr>
              <a:t>Ruban adhésif Aqua dynamic</a:t>
            </a:r>
            <a:endParaRPr lang="fr-FR" b="1" cap="none" spc="0" dirty="0">
              <a:ln w="0"/>
              <a:solidFill>
                <a:schemeClr val="tx1"/>
              </a:solidFill>
              <a:latin typeface="AR JULIAN" panose="02000000000000000000" pitchFamily="2" charset="0"/>
            </a:endParaRPr>
          </a:p>
        </p:txBody>
      </p:sp>
      <p:sp>
        <p:nvSpPr>
          <p:cNvPr id="9" name="Rectangle 8"/>
          <p:cNvSpPr/>
          <p:nvPr/>
        </p:nvSpPr>
        <p:spPr>
          <a:xfrm>
            <a:off x="1362994" y="4155148"/>
            <a:ext cx="2640466" cy="369332"/>
          </a:xfrm>
          <a:prstGeom prst="rect">
            <a:avLst/>
          </a:prstGeom>
          <a:noFill/>
        </p:spPr>
        <p:txBody>
          <a:bodyPr wrap="none" lIns="91440" tIns="45720" rIns="91440" bIns="45720">
            <a:spAutoFit/>
          </a:bodyPr>
          <a:lstStyle/>
          <a:p>
            <a:pPr algn="ctr"/>
            <a:r>
              <a:rPr lang="fr-FR" b="1" cap="none" spc="0" dirty="0" smtClean="0">
                <a:ln w="0"/>
                <a:solidFill>
                  <a:schemeClr val="tx1"/>
                </a:solidFill>
                <a:latin typeface="AR JULIAN" panose="02000000000000000000" pitchFamily="2" charset="0"/>
              </a:rPr>
              <a:t>Ruban Masquage Gold</a:t>
            </a:r>
            <a:endParaRPr lang="fr-FR" b="1" cap="none" spc="0" dirty="0">
              <a:ln w="0"/>
              <a:solidFill>
                <a:schemeClr val="tx1"/>
              </a:solidFill>
              <a:latin typeface="AR JULIAN" panose="02000000000000000000" pitchFamily="2" charset="0"/>
            </a:endParaRPr>
          </a:p>
        </p:txBody>
      </p:sp>
      <p:sp>
        <p:nvSpPr>
          <p:cNvPr id="11" name="Chevron 10">
            <a:hlinkClick r:id="" action="ppaction://hlinkshowjump?jump=nextslide"/>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Rectangle 12"/>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pic>
        <p:nvPicPr>
          <p:cNvPr id="5122" name="Picture 2" descr="photo iphone gaetan 14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816" y="1196344"/>
            <a:ext cx="1148744" cy="858434"/>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5123" name="Picture 3" descr="photo iphone gaetan 1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816" y="2574477"/>
            <a:ext cx="1148744" cy="858439"/>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5124" name="Picture 4" descr="apareil photo 1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816" y="3908695"/>
            <a:ext cx="1148744" cy="862237"/>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5" name="ZoneTexte 14"/>
          <p:cNvSpPr txBox="1"/>
          <p:nvPr/>
        </p:nvSpPr>
        <p:spPr>
          <a:xfrm>
            <a:off x="1413487" y="1704092"/>
            <a:ext cx="6382027" cy="1015663"/>
          </a:xfrm>
          <a:prstGeom prst="rect">
            <a:avLst/>
          </a:prstGeom>
          <a:noFill/>
        </p:spPr>
        <p:txBody>
          <a:bodyPr wrap="square" rtlCol="0">
            <a:spAutoFit/>
          </a:bodyPr>
          <a:lstStyle/>
          <a:p>
            <a:r>
              <a:rPr lang="fr-FR" sz="1500" dirty="0" smtClean="0"/>
              <a:t>Bonne adhérence sur toutes les surfaces, résiste à la chaleur jusqu’à 100°. Excellente résistance à la peinture et au diluant, facile à enlever, sans résidu. Disponible en rouleau de 19mmx50m,25mmx50m, 38mmx50,50mmx50m. 69957394601,69957394602,69957394611, 69957394614</a:t>
            </a:r>
            <a:endParaRPr lang="fr-FR" sz="1500" dirty="0"/>
          </a:p>
        </p:txBody>
      </p:sp>
      <p:sp>
        <p:nvSpPr>
          <p:cNvPr id="16" name="ZoneTexte 15"/>
          <p:cNvSpPr txBox="1"/>
          <p:nvPr/>
        </p:nvSpPr>
        <p:spPr>
          <a:xfrm>
            <a:off x="1450727" y="3054401"/>
            <a:ext cx="5415696" cy="1015663"/>
          </a:xfrm>
          <a:prstGeom prst="rect">
            <a:avLst/>
          </a:prstGeom>
          <a:noFill/>
        </p:spPr>
        <p:txBody>
          <a:bodyPr wrap="square" rtlCol="0">
            <a:spAutoFit/>
          </a:bodyPr>
          <a:lstStyle/>
          <a:p>
            <a:r>
              <a:rPr lang="fr-FR" sz="1500" dirty="0" smtClean="0"/>
              <a:t>Ruban de masquage vert offrant une très bonne adhérence sur supports difficiles. Résiste à une température de 130° pendant une heure et se retire sans laisser de trace. Disponible en 19mmx50m, 25mmx50m, 38mmx50m, 50mmx50m. 9004419,900425,900438</a:t>
            </a:r>
            <a:endParaRPr lang="fr-FR" sz="1500" dirty="0"/>
          </a:p>
        </p:txBody>
      </p:sp>
      <p:sp>
        <p:nvSpPr>
          <p:cNvPr id="17" name="ZoneTexte 16"/>
          <p:cNvSpPr txBox="1"/>
          <p:nvPr/>
        </p:nvSpPr>
        <p:spPr>
          <a:xfrm>
            <a:off x="1450727" y="4398754"/>
            <a:ext cx="4950073" cy="1015663"/>
          </a:xfrm>
          <a:prstGeom prst="rect">
            <a:avLst/>
          </a:prstGeom>
          <a:noFill/>
        </p:spPr>
        <p:txBody>
          <a:bodyPr wrap="square" rtlCol="0">
            <a:spAutoFit/>
          </a:bodyPr>
          <a:lstStyle/>
          <a:p>
            <a:r>
              <a:rPr lang="fr-FR" sz="1500" dirty="0" smtClean="0"/>
              <a:t>Plus flexible que le ruban traditionnel. Facilite le masquage des surfaces courbes, tient sur la plupart des surfaces plastiques et caoutchoucs. Disponible en 19mmx50m. 12303319</a:t>
            </a:r>
            <a:endParaRPr lang="fr-FR" sz="1500" dirty="0"/>
          </a:p>
        </p:txBody>
      </p:sp>
      <p:sp>
        <p:nvSpPr>
          <p:cNvPr id="20" name="ZoneTexte 19"/>
          <p:cNvSpPr txBox="1"/>
          <p:nvPr/>
        </p:nvSpPr>
        <p:spPr>
          <a:xfrm>
            <a:off x="8739684" y="1704092"/>
            <a:ext cx="2945125" cy="2400657"/>
          </a:xfrm>
          <a:prstGeom prst="rect">
            <a:avLst/>
          </a:prstGeom>
          <a:noFill/>
        </p:spPr>
        <p:txBody>
          <a:bodyPr wrap="square" rtlCol="0">
            <a:spAutoFit/>
          </a:bodyPr>
          <a:lstStyle/>
          <a:p>
            <a:r>
              <a:rPr lang="fr-FR" sz="1500" dirty="0" smtClean="0"/>
              <a:t>-Transfert de colle pour recoller des emblèmes sur la carrosserie. Disponible en taille 50mmx300mm</a:t>
            </a:r>
          </a:p>
          <a:p>
            <a:r>
              <a:rPr lang="fr-FR" sz="1500" dirty="0" smtClean="0"/>
              <a:t>-Adhésif double face pour coller sans épaissir des logos emblèmes ou baguettes sur métal ou vitres.  Disponible en dimensions 6mmx10m; 12mmx10m, 19mmx10m</a:t>
            </a:r>
          </a:p>
          <a:p>
            <a:r>
              <a:rPr lang="fr-FR" sz="1500" dirty="0" smtClean="0"/>
              <a:t>123086, 1230812, 1230819</a:t>
            </a:r>
            <a:endParaRPr lang="fr-FR" sz="1500" dirty="0"/>
          </a:p>
        </p:txBody>
      </p:sp>
      <p:pic>
        <p:nvPicPr>
          <p:cNvPr id="5128"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t="16447" r="68798"/>
          <a:stretch/>
        </p:blipFill>
        <p:spPr bwMode="auto">
          <a:xfrm>
            <a:off x="7590940" y="1196344"/>
            <a:ext cx="1148744" cy="862906"/>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3" name="Control 1"/>
          <p:cNvSpPr>
            <a:spLocks noChangeArrowheads="1" noChangeShapeType="1"/>
          </p:cNvSpPr>
          <p:nvPr/>
        </p:nvSpPr>
        <p:spPr bwMode="auto">
          <a:xfrm>
            <a:off x="7969969" y="6289494"/>
            <a:ext cx="1809750" cy="1184275"/>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0" tIns="0" rIns="0" bIns="0" numCol="1" anchor="t" anchorCtr="0" compatLnSpc="1">
            <a:prstTxWarp prst="textNoShape">
              <a:avLst/>
            </a:prstTxWarp>
          </a:bodyPr>
          <a:lstStyle/>
          <a:p>
            <a:endParaRPr lang="fr-FR"/>
          </a:p>
        </p:txBody>
      </p:sp>
      <p:sp>
        <p:nvSpPr>
          <p:cNvPr id="22" name="Rectangle à coins arrondis 21">
            <a:hlinkClick r:id="rId6"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23" name="Flèche courbée vers le bas 22">
            <a:hlinkClick r:id="rId7" action="ppaction://hlinksldjump" highlightClick="1"/>
          </p:cNvPr>
          <p:cNvSpPr/>
          <p:nvPr/>
        </p:nvSpPr>
        <p:spPr>
          <a:xfrm rot="5400000">
            <a:off x="362622"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3311102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5" grpId="0"/>
      <p:bldP spid="15" grpId="1"/>
      <p:bldP spid="16" grpId="0"/>
      <p:bldP spid="16" grpId="1"/>
      <p:bldP spid="17" grpId="0"/>
      <p:bldP spid="17" grpId="1"/>
      <p:bldP spid="20" grpId="0"/>
      <p:bldP spid="2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73346" y="1976937"/>
            <a:ext cx="5019363" cy="3216265"/>
          </a:xfrm>
          <a:prstGeom prst="rect">
            <a:avLst/>
          </a:prstGeom>
          <a:noFill/>
        </p:spPr>
        <p:txBody>
          <a:bodyPr wrap="square" rtlCol="0">
            <a:spAutoFit/>
          </a:bodyPr>
          <a:lstStyle/>
          <a:p>
            <a:r>
              <a:rPr lang="fr-FR" sz="1500" dirty="0" smtClean="0"/>
              <a:t>Conçu pour la délimitation des peintures les plus fines. Ce ruban adhère et épouse facilement les courbes et les surfaces irrégulières sans plisser ni déchirer. Son épaisseur unique permet d’éviter l’accumulation de peinture sur les bords et ne laisse aucun résidu à l’enlèvement. Disponible en bleu de dimension 3mmx55m, 6mmx55m, 9mmx55m, 12mmx55m</a:t>
            </a:r>
          </a:p>
          <a:p>
            <a:r>
              <a:rPr lang="fr-FR" sz="1500" dirty="0" smtClean="0"/>
              <a:t>66261194993, 66261194994, 66261194995, </a:t>
            </a:r>
            <a:r>
              <a:rPr lang="fr-FR" sz="1500" dirty="0"/>
              <a:t>66261194996</a:t>
            </a:r>
          </a:p>
          <a:p>
            <a:r>
              <a:rPr lang="fr-FR" sz="1500" dirty="0"/>
              <a:t> </a:t>
            </a:r>
          </a:p>
          <a:p>
            <a:endParaRPr lang="fr-FR" sz="1500" dirty="0"/>
          </a:p>
          <a:p>
            <a:r>
              <a:rPr lang="fr-FR" sz="1500" dirty="0"/>
              <a:t> </a:t>
            </a:r>
          </a:p>
          <a:p>
            <a:endParaRPr lang="fr-FR" sz="1500" dirty="0"/>
          </a:p>
          <a:p>
            <a:r>
              <a:rPr lang="fr-FR" sz="1500" dirty="0"/>
              <a:t> </a:t>
            </a:r>
          </a:p>
          <a:p>
            <a:endParaRPr lang="fr-FR" sz="1500" dirty="0"/>
          </a:p>
        </p:txBody>
      </p:sp>
      <p:sp>
        <p:nvSpPr>
          <p:cNvPr id="4" name="Rectangle 3"/>
          <p:cNvSpPr/>
          <p:nvPr/>
        </p:nvSpPr>
        <p:spPr>
          <a:xfrm>
            <a:off x="1620038" y="4040623"/>
            <a:ext cx="2327881" cy="369332"/>
          </a:xfrm>
          <a:prstGeom prst="rect">
            <a:avLst/>
          </a:prstGeom>
          <a:noFill/>
        </p:spPr>
        <p:txBody>
          <a:bodyPr wrap="none" lIns="91440" tIns="45720" rIns="91440" bIns="45720">
            <a:spAutoFit/>
          </a:bodyPr>
          <a:lstStyle/>
          <a:p>
            <a:pPr algn="ctr"/>
            <a:r>
              <a:rPr lang="fr-FR" b="1" cap="none" spc="0" dirty="0" smtClean="0">
                <a:ln w="0"/>
                <a:solidFill>
                  <a:schemeClr val="tx1"/>
                </a:solidFill>
                <a:latin typeface="AR JULIAN" panose="02000000000000000000" pitchFamily="2" charset="0"/>
              </a:rPr>
              <a:t>Adhésif</a:t>
            </a:r>
            <a:r>
              <a:rPr lang="fr-FR" b="1"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 de Ponçage</a:t>
            </a:r>
            <a:endParaRPr lang="fr-FR" b="1"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5" name="Rectangle 4"/>
          <p:cNvSpPr/>
          <p:nvPr/>
        </p:nvSpPr>
        <p:spPr>
          <a:xfrm>
            <a:off x="1664922" y="1331466"/>
            <a:ext cx="3355406" cy="369332"/>
          </a:xfrm>
          <a:prstGeom prst="rect">
            <a:avLst/>
          </a:prstGeom>
          <a:noFill/>
        </p:spPr>
        <p:txBody>
          <a:bodyPr wrap="none" lIns="91440" tIns="45720" rIns="91440" bIns="45720">
            <a:spAutoFit/>
          </a:bodyPr>
          <a:lstStyle/>
          <a:p>
            <a:pPr algn="ctr"/>
            <a:r>
              <a:rPr lang="fr-FR" b="1" dirty="0" smtClean="0">
                <a:ln w="0"/>
                <a:latin typeface="AR JULIAN" panose="02000000000000000000" pitchFamily="2" charset="0"/>
              </a:rPr>
              <a:t>Ruban adhésif de décoration</a:t>
            </a:r>
            <a:endParaRPr lang="fr-FR" b="1" cap="none" spc="0" dirty="0">
              <a:ln w="0"/>
              <a:solidFill>
                <a:schemeClr val="tx1"/>
              </a:solidFill>
              <a:latin typeface="AR JULIAN" panose="02000000000000000000" pitchFamily="2" charset="0"/>
            </a:endParaRPr>
          </a:p>
        </p:txBody>
      </p:sp>
      <p:pic>
        <p:nvPicPr>
          <p:cNvPr id="6" name="Picture 5" descr="photo iphone gaetan 15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6178" y="1092435"/>
            <a:ext cx="1148744" cy="858434"/>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8" name="Picture 6" descr="IMG_06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179" y="3819646"/>
            <a:ext cx="1148743" cy="876133"/>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9" name="ZoneTexte 8"/>
          <p:cNvSpPr txBox="1"/>
          <p:nvPr/>
        </p:nvSpPr>
        <p:spPr>
          <a:xfrm>
            <a:off x="473347" y="4638949"/>
            <a:ext cx="5019362" cy="1246495"/>
          </a:xfrm>
          <a:prstGeom prst="rect">
            <a:avLst/>
          </a:prstGeom>
          <a:noFill/>
        </p:spPr>
        <p:txBody>
          <a:bodyPr wrap="square" rtlCol="0">
            <a:spAutoFit/>
          </a:bodyPr>
          <a:lstStyle/>
          <a:p>
            <a:r>
              <a:rPr lang="fr-FR" sz="1500" dirty="0" smtClean="0"/>
              <a:t>Protection à la limite des zones travaillées durant les opérations de ponçage, meulage, ou sablage léger. Peut servir également au renforcement ou au maintien provisoire de pièces de carrosserie ou pare brise collé. Disponible en dimension 50mmx50m, 12311G50</a:t>
            </a:r>
            <a:endParaRPr lang="fr-FR" sz="1500" dirty="0"/>
          </a:p>
        </p:txBody>
      </p:sp>
      <p:sp>
        <p:nvSpPr>
          <p:cNvPr id="10" name="Rectangle 9"/>
          <p:cNvSpPr/>
          <p:nvPr/>
        </p:nvSpPr>
        <p:spPr>
          <a:xfrm>
            <a:off x="6922434" y="1331466"/>
            <a:ext cx="1920719" cy="369332"/>
          </a:xfrm>
          <a:prstGeom prst="rect">
            <a:avLst/>
          </a:prstGeom>
          <a:noFill/>
        </p:spPr>
        <p:txBody>
          <a:bodyPr wrap="none" lIns="91440" tIns="45720" rIns="91440" bIns="45720">
            <a:spAutoFit/>
          </a:bodyPr>
          <a:lstStyle/>
          <a:p>
            <a:pPr algn="ctr"/>
            <a:r>
              <a:rPr lang="fr-FR" b="1" dirty="0" smtClean="0">
                <a:ln w="0"/>
                <a:latin typeface="AR JULIAN" panose="02000000000000000000" pitchFamily="2" charset="0"/>
              </a:rPr>
              <a:t>Housse de Roue</a:t>
            </a:r>
            <a:endParaRPr lang="fr-FR" b="1" cap="none" spc="0" dirty="0">
              <a:ln w="0"/>
              <a:solidFill>
                <a:schemeClr val="tx1"/>
              </a:solidFill>
              <a:latin typeface="AR JULIAN" panose="02000000000000000000" pitchFamily="2" charset="0"/>
            </a:endParaRPr>
          </a:p>
        </p:txBody>
      </p:sp>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434" y="1092435"/>
            <a:ext cx="1041400" cy="1018143"/>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2" name="Text Box 11"/>
          <p:cNvSpPr txBox="1">
            <a:spLocks noChangeArrowheads="1"/>
          </p:cNvSpPr>
          <p:nvPr/>
        </p:nvSpPr>
        <p:spPr bwMode="auto">
          <a:xfrm>
            <a:off x="6794145" y="1613698"/>
            <a:ext cx="4908743" cy="25016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fr-FR" sz="1500" b="0" i="0" u="none" strike="noStrike" cap="none" normalizeH="0" baseline="0" dirty="0" smtClean="0">
                <a:ln>
                  <a:noFill/>
                </a:ln>
                <a:solidFill>
                  <a:srgbClr val="000000"/>
                </a:solidFill>
                <a:effectLst/>
                <a:latin typeface="Calibri" panose="020F0502020204030204" pitchFamily="34" charset="0"/>
              </a:rPr>
              <a:t>-Housses de roues en plastique d’épaisseur de 10 microns pour un masquage simple et rapide des pneus et jantes. Vendues par rouleau de 250 pièces prédécoupées dans une boîte en carton. Disponible en 80x40+30cm. 127B</a:t>
            </a:r>
          </a:p>
          <a:p>
            <a:pPr marL="0" marR="0" lvl="0" indent="0" algn="l" defTabSz="914400" rtl="0" eaLnBrk="0" fontAlgn="base" latinLnBrk="0" hangingPunct="0">
              <a:lnSpc>
                <a:spcPct val="100000"/>
              </a:lnSpc>
              <a:spcBef>
                <a:spcPct val="0"/>
              </a:spcBef>
              <a:spcAft>
                <a:spcPts val="1400"/>
              </a:spcAft>
              <a:buClrTx/>
              <a:buSzTx/>
              <a:buFontTx/>
              <a:buNone/>
              <a:tabLst/>
            </a:pPr>
            <a:endParaRPr kumimoji="0" lang="fr-FR" sz="1500" b="0" i="0" u="none" strike="noStrike" cap="none" normalizeH="0" baseline="0" dirty="0" smtClean="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ts val="1400"/>
              </a:spcAft>
              <a:buClrTx/>
              <a:buSzTx/>
              <a:buFontTx/>
              <a:buNone/>
              <a:tabLst/>
            </a:pP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
        <p:nvSpPr>
          <p:cNvPr id="13" name="Text Box 12"/>
          <p:cNvSpPr txBox="1">
            <a:spLocks noChangeArrowheads="1"/>
          </p:cNvSpPr>
          <p:nvPr/>
        </p:nvSpPr>
        <p:spPr bwMode="auto">
          <a:xfrm>
            <a:off x="6794145" y="2597546"/>
            <a:ext cx="4931808" cy="891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fr-FR" sz="1500" b="0" i="0" u="none" strike="noStrike" cap="none" normalizeH="0" baseline="0" dirty="0" smtClean="0">
                <a:ln>
                  <a:noFill/>
                </a:ln>
                <a:solidFill>
                  <a:srgbClr val="000000"/>
                </a:solidFill>
                <a:effectLst/>
                <a:latin typeface="Calibri" panose="020F0502020204030204" pitchFamily="34" charset="0"/>
              </a:rPr>
              <a:t>-Housses de roues en tissus-piège imprégnées d’aluminium pour retenir la peinture. Très facile à poser grâce à un  arceau métallique.  Jeu de 4 housses dans un carton. </a:t>
            </a:r>
            <a:r>
              <a:rPr lang="fr-FR" sz="1500" dirty="0" smtClean="0">
                <a:solidFill>
                  <a:srgbClr val="000000"/>
                </a:solidFill>
                <a:latin typeface="Calibri" panose="020F0502020204030204" pitchFamily="34" charset="0"/>
              </a:rPr>
              <a:t>Disponible en taille 58/15,70/20 et 120/35   6010, 6020, 6025</a:t>
            </a:r>
          </a:p>
        </p:txBody>
      </p:sp>
      <p:sp>
        <p:nvSpPr>
          <p:cNvPr id="14" name="Text Box 9"/>
          <p:cNvSpPr txBox="1">
            <a:spLocks noChangeArrowheads="1"/>
          </p:cNvSpPr>
          <p:nvPr/>
        </p:nvSpPr>
        <p:spPr bwMode="auto">
          <a:xfrm>
            <a:off x="6913627" y="4343645"/>
            <a:ext cx="5241215" cy="21015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500" b="0" i="0" u="none" strike="noStrike" cap="none" normalizeH="0" baseline="0" dirty="0" smtClean="0">
                <a:ln>
                  <a:noFill/>
                </a:ln>
                <a:solidFill>
                  <a:srgbClr val="000000"/>
                </a:solidFill>
                <a:effectLst/>
                <a:latin typeface="Calibri" panose="020F0502020204030204" pitchFamily="34" charset="0"/>
              </a:rPr>
              <a:t>Film à peinture translucide pour un masquage   rapide et efficace. Il retient définitivement l’apprêt ou la peinture. Il tient parfaitement sur le véhicule grâce a ses propriétés statiques. Disponible à</a:t>
            </a:r>
            <a:r>
              <a:rPr kumimoji="0" lang="fr-FR" sz="1500" b="0" i="0" u="none" strike="noStrike" cap="none" normalizeH="0" dirty="0" smtClean="0">
                <a:ln>
                  <a:noFill/>
                </a:ln>
                <a:solidFill>
                  <a:srgbClr val="000000"/>
                </a:solidFill>
                <a:effectLst/>
                <a:latin typeface="Calibri" panose="020F0502020204030204" pitchFamily="34" charset="0"/>
              </a:rPr>
              <a:t> l’unité en 4mx150m; 4mx300m; 5mx300; 6mx100m</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500" b="0" i="0" u="none" strike="noStrike" cap="none" normalizeH="0" baseline="0" dirty="0" smtClean="0">
                <a:ln>
                  <a:noFill/>
                </a:ln>
                <a:solidFill>
                  <a:srgbClr val="000000"/>
                </a:solidFill>
                <a:effectLst/>
                <a:latin typeface="Calibri" panose="020F0502020204030204" pitchFamily="34" charset="0"/>
              </a:rPr>
              <a:t>Disponible coupe</a:t>
            </a:r>
            <a:r>
              <a:rPr lang="fr-FR" sz="1500" dirty="0" smtClean="0">
                <a:solidFill>
                  <a:srgbClr val="000000"/>
                </a:solidFill>
                <a:latin typeface="Calibri" panose="020F0502020204030204" pitchFamily="34" charset="0"/>
              </a:rPr>
              <a:t> bâche à l’unité permettant de découper facilement le film à peinture translucide. </a:t>
            </a:r>
          </a:p>
          <a:p>
            <a:pPr marL="0" marR="0" lvl="0" indent="0" algn="l" defTabSz="914400" rtl="0" eaLnBrk="0" fontAlgn="base" latinLnBrk="0" hangingPunct="0">
              <a:lnSpc>
                <a:spcPct val="100000"/>
              </a:lnSpc>
              <a:spcBef>
                <a:spcPct val="0"/>
              </a:spcBef>
              <a:spcAft>
                <a:spcPct val="0"/>
              </a:spcAft>
              <a:buClrTx/>
              <a:buSzTx/>
              <a:buFontTx/>
              <a:buNone/>
              <a:tabLst/>
            </a:pPr>
            <a:r>
              <a:rPr lang="fr-FR" sz="1500" dirty="0" smtClean="0">
                <a:solidFill>
                  <a:srgbClr val="000000"/>
                </a:solidFill>
                <a:latin typeface="Calibri" panose="020F0502020204030204" pitchFamily="34" charset="0"/>
              </a:rPr>
              <a:t>CONEXFILM150,1210224, 121020155, 12102016</a:t>
            </a: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
        <p:nvSpPr>
          <p:cNvPr id="15" name="Rectangle 14"/>
          <p:cNvSpPr/>
          <p:nvPr/>
        </p:nvSpPr>
        <p:spPr>
          <a:xfrm>
            <a:off x="6847823" y="4040623"/>
            <a:ext cx="3076484" cy="369332"/>
          </a:xfrm>
          <a:prstGeom prst="rect">
            <a:avLst/>
          </a:prstGeom>
          <a:noFill/>
        </p:spPr>
        <p:txBody>
          <a:bodyPr wrap="none" lIns="91440" tIns="45720" rIns="91440" bIns="45720">
            <a:spAutoFit/>
          </a:bodyPr>
          <a:lstStyle/>
          <a:p>
            <a:pPr algn="ctr"/>
            <a:r>
              <a:rPr lang="fr-FR" b="1" dirty="0" smtClean="0">
                <a:ln w="0"/>
                <a:latin typeface="AR JULIAN" panose="02000000000000000000" pitchFamily="2" charset="0"/>
              </a:rPr>
              <a:t>Film à peinture translucide</a:t>
            </a:r>
            <a:endParaRPr lang="fr-FR" b="1" cap="none" spc="0" dirty="0">
              <a:ln w="0"/>
              <a:solidFill>
                <a:schemeClr val="tx1"/>
              </a:solidFill>
              <a:latin typeface="AR JULIAN" panose="02000000000000000000" pitchFamily="2" charset="0"/>
            </a:endParaRPr>
          </a:p>
        </p:txBody>
      </p:sp>
      <p:pic>
        <p:nvPicPr>
          <p:cNvPr id="16" name="Picture 4" descr="FullSizeRend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0148" y="3671972"/>
            <a:ext cx="1362286" cy="1020173"/>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7" name="Rectangle 16"/>
          <p:cNvSpPr/>
          <p:nvPr/>
        </p:nvSpPr>
        <p:spPr>
          <a:xfrm>
            <a:off x="120989" y="167295"/>
            <a:ext cx="8649868" cy="707886"/>
          </a:xfrm>
          <a:prstGeom prst="rect">
            <a:avLst/>
          </a:prstGeom>
          <a:noFill/>
        </p:spPr>
        <p:txBody>
          <a:bodyPr wrap="none" lIns="91440" tIns="45720" rIns="91440" bIns="45720">
            <a:spAutoFit/>
          </a:bodyPr>
          <a:lstStyle/>
          <a:p>
            <a:pPr algn="ctr"/>
            <a:r>
              <a:rPr lang="fr-FR" sz="4000" b="1" cap="none" spc="0" dirty="0" smtClean="0">
                <a:ln w="0"/>
                <a:solidFill>
                  <a:schemeClr val="tx1"/>
                </a:solidFill>
              </a:rPr>
              <a:t>Produit de masquage et de préparation </a:t>
            </a:r>
            <a:endParaRPr lang="fr-FR" sz="4000" b="1" cap="none" spc="0" dirty="0">
              <a:ln w="0"/>
              <a:solidFill>
                <a:schemeClr val="tx1"/>
              </a:solidFill>
            </a:endParaRPr>
          </a:p>
        </p:txBody>
      </p:sp>
      <p:sp>
        <p:nvSpPr>
          <p:cNvPr id="18" name="Chevron 17">
            <a:hlinkClick r:id="" action="ppaction://hlinkshowjump?jump=nextslide"/>
          </p:cNvPr>
          <p:cNvSpPr/>
          <p:nvPr/>
        </p:nvSpPr>
        <p:spPr>
          <a:xfrm>
            <a:off x="11404600" y="5872377"/>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0" name="Rectangle 19"/>
          <p:cNvSpPr/>
          <p:nvPr/>
        </p:nvSpPr>
        <p:spPr>
          <a:xfrm>
            <a:off x="11073457" y="6502913"/>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2" name="Chevron 21">
            <a:hlinkClick r:id="" action="ppaction://hlinkshowjump?jump=previousslide" highlightClick="1"/>
          </p:cNvPr>
          <p:cNvSpPr/>
          <p:nvPr/>
        </p:nvSpPr>
        <p:spPr>
          <a:xfrm flipH="1">
            <a:off x="10247876" y="5868322"/>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3" name="Rectangle 22"/>
          <p:cNvSpPr/>
          <p:nvPr/>
        </p:nvSpPr>
        <p:spPr>
          <a:xfrm>
            <a:off x="9741366" y="6502912"/>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4" name="Rectangle à coins arrondis 23">
            <a:hlinkClick r:id="rId6" action="ppaction://hlinksldjump" highlightClick="1"/>
          </p:cNvPr>
          <p:cNvSpPr/>
          <p:nvPr/>
        </p:nvSpPr>
        <p:spPr>
          <a:xfrm>
            <a:off x="10144142" y="109835"/>
            <a:ext cx="1858629" cy="466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rgbClr val="FF0000"/>
                </a:solidFill>
              </a:rPr>
              <a:t>Sommaire</a:t>
            </a:r>
            <a:endParaRPr lang="fr-FR" sz="2000" dirty="0">
              <a:solidFill>
                <a:srgbClr val="FF0000"/>
              </a:solidFill>
            </a:endParaRPr>
          </a:p>
        </p:txBody>
      </p:sp>
      <p:sp>
        <p:nvSpPr>
          <p:cNvPr id="26" name="Flèche courbée vers le bas 25">
            <a:hlinkClick r:id="rId7" action="ppaction://hlinksldjump" highlightClick="1"/>
          </p:cNvPr>
          <p:cNvSpPr/>
          <p:nvPr/>
        </p:nvSpPr>
        <p:spPr>
          <a:xfrm rot="5400000">
            <a:off x="362622"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9015105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1" restart="whenNotActive" fill="hold" evtFilter="cancelBubble" nodeType="interactiveSeq">
                <p:stCondLst>
                  <p:cond evt="onClick" delay="0">
                    <p:tgtEl>
                      <p:spTgt spid="15"/>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7" grpId="0"/>
      <p:bldP spid="7" grpId="1"/>
      <p:bldP spid="9" grpId="0"/>
      <p:bldP spid="9" grpId="1"/>
      <p:bldP spid="12" grpId="0"/>
      <p:bldP spid="12" grpId="1"/>
      <p:bldP spid="13" grpId="0"/>
      <p:bldP spid="13" grpId="1"/>
      <p:bldP spid="14" grpId="0"/>
      <p:bldP spid="14" grpId="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5196</TotalTime>
  <Words>6472</Words>
  <Application>Microsoft Office PowerPoint</Application>
  <PresentationFormat>Grand écran</PresentationFormat>
  <Paragraphs>839</Paragraphs>
  <Slides>59</Slides>
  <Notes>5</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59</vt:i4>
      </vt:variant>
    </vt:vector>
  </HeadingPairs>
  <TitlesOfParts>
    <vt:vector size="65" baseType="lpstr">
      <vt:lpstr>AR JULIAN</vt:lpstr>
      <vt:lpstr>Arial</vt:lpstr>
      <vt:lpstr>Calibri</vt:lpstr>
      <vt:lpstr>Calibri Light</vt:lpstr>
      <vt:lpstr>Symbol</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FRANCK</dc:creator>
  <cp:lastModifiedBy>Jérémy Beaussart</cp:lastModifiedBy>
  <cp:revision>293</cp:revision>
  <dcterms:created xsi:type="dcterms:W3CDTF">2015-08-13T13:09:01Z</dcterms:created>
  <dcterms:modified xsi:type="dcterms:W3CDTF">2015-08-31T15:05:25Z</dcterms:modified>
</cp:coreProperties>
</file>