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30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99" r:id="rId20"/>
    <p:sldId id="297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301" r:id="rId4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PXDOQ8toYBt0Mnoz+TQA==" hashData="ii7tOIgUF0FNNYsWq28O/oLWl7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A4A9B-10A0-48A2-82CC-8015871E0B78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D15AD-4F33-4EA7-87F8-883C5C4A088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5966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15AD-4F33-4EA7-87F8-883C5C4A088D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0447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15AD-4F33-4EA7-87F8-883C5C4A088D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480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15AD-4F33-4EA7-87F8-883C5C4A088D}" type="slidenum">
              <a:rPr lang="fr-FR" smtClean="0"/>
              <a:t>31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09276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3228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1578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9149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8015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38477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479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6063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1551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5878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5820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8616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454E2-EC1C-4BE0-8217-56F5A46229DA}" type="datetimeFigureOut">
              <a:rPr lang="fr-FR" smtClean="0"/>
              <a:t>15/01/2016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5EFA0-6BAE-4F55-9CE8-E744C03D32B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57134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f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f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f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f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f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f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f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f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f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f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f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f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f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f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f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f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f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.htm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188640"/>
            <a:ext cx="7970008" cy="707886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</a:rPr>
              <a:t>Les </a:t>
            </a:r>
            <a:r>
              <a:rPr lang="fr-FR" sz="4000" b="1" dirty="0">
                <a:solidFill>
                  <a:srgbClr val="FF0000"/>
                </a:solidFill>
              </a:rPr>
              <a:t>plus beaux châteaux du </a:t>
            </a:r>
            <a:r>
              <a:rPr lang="fr-FR" sz="4000" b="1" dirty="0" smtClean="0">
                <a:solidFill>
                  <a:srgbClr val="FF0000"/>
                </a:solidFill>
              </a:rPr>
              <a:t>monde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" name="Les  plus beaux châteaux du mond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04648" y="31470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98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-70125" y="1484784"/>
            <a:ext cx="935371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Les premiers grands châteaux trouvent leur origine en Europe aux IXe et Xe siècles. Ils étaient </a:t>
            </a:r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construits </a:t>
            </a:r>
            <a:r>
              <a:rPr lang="fr-FR" b="1" dirty="0"/>
              <a:t>par des nobles dans la région qu’ils contrôlaient. Ces structures servaient de fief </a:t>
            </a:r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militaire</a:t>
            </a:r>
            <a:r>
              <a:rPr lang="fr-FR" b="1" dirty="0"/>
              <a:t>, à la fois offensif et défensif, mais pas seulement : les châteaux étaient aussi des </a:t>
            </a:r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centres </a:t>
            </a:r>
            <a:r>
              <a:rPr lang="fr-FR" b="1" dirty="0"/>
              <a:t>administratifs et des symboles de pouvoir. Les châteaux urbains contrôlaient </a:t>
            </a:r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généralement </a:t>
            </a:r>
            <a:r>
              <a:rPr lang="fr-FR" b="1" dirty="0"/>
              <a:t>la population locale et les routes importantes, tandis que les ruraux étaient </a:t>
            </a:r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souvent </a:t>
            </a:r>
            <a:r>
              <a:rPr lang="fr-FR" b="1" dirty="0"/>
              <a:t>situés près de sites clés pour la communauté, comme des terres fertiles ou des moulins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 </a:t>
            </a:r>
          </a:p>
          <a:p>
            <a:r>
              <a:rPr lang="fr-FR" b="1" dirty="0" smtClean="0"/>
              <a:t>Voici </a:t>
            </a:r>
            <a:r>
              <a:rPr lang="fr-FR" b="1" dirty="0"/>
              <a:t>41 châteaux magnifiques, anciens et récents.</a:t>
            </a:r>
            <a:r>
              <a:rPr lang="fr-F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65457045"/>
      </p:ext>
    </p:extLst>
  </p:cSld>
  <p:clrMapOvr>
    <a:masterClrMapping/>
  </p:clrMapOvr>
  <p:transition spd="slow" advClick="0" advTm="30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95" y="0"/>
            <a:ext cx="830460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9695" y="0"/>
            <a:ext cx="1778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Howard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389939" y="6569881"/>
            <a:ext cx="51993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Yorkshire du Nord, Angleterre. Début de la construction : 1699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08578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397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Château d'Hohenschwangau 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47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Bavière, Allemagne. Début de la construction : 1837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8099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245" y="0"/>
            <a:ext cx="1828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Corfe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49324"/>
            <a:ext cx="44081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Dorset, Angleterre. Début de la construction : 1066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82042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949"/>
            <a:ext cx="9144000" cy="59561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3974"/>
            <a:ext cx="4220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l’ordre Teutonique de Malbork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5292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Lieu : Malbork, Pologne. Début de la construction : XIIIe siècle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46724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160"/>
            <a:ext cx="9144000" cy="60096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88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Neuschwanstein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35673"/>
            <a:ext cx="47535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Schwangau, Allemagne. Début de la construction : 1892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16853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" y="27024"/>
            <a:ext cx="2312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Chambord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30371" y="6542014"/>
            <a:ext cx="4389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Chambord, France. Début de la construction : 1519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32453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6452"/>
            <a:ext cx="9144000" cy="53845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3974"/>
            <a:ext cx="1784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d'Osaka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0139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Osaka, Japon. Début de la construction : 1583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80319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6123" y="27024"/>
            <a:ext cx="2507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d'Hohenwerfen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4895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Salzbourg, Autriche.  Début de la construction : 1075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52307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6123" y="0"/>
            <a:ext cx="1965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Conwy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5136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Pays de Galles, Royaume-Uni. Début de la construction : 1283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13539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226"/>
            <a:ext cx="9144000" cy="666154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98226"/>
            <a:ext cx="1978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Prague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5498" y="6451996"/>
            <a:ext cx="44657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Prague, République tchèque. Date : terminé en 1929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403380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7211"/>
            <a:ext cx="9144000" cy="57417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6288"/>
            <a:ext cx="2050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Bodiam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447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Sussex, Angleterre.  Début de la construction : 1385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425447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" y="764704"/>
            <a:ext cx="9144000" cy="541144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58" y="36317"/>
            <a:ext cx="2125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Windsor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7158" y="6549912"/>
            <a:ext cx="49017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Windsor, Angleterre. Début de la construction : XIe siècle 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39973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1844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Noisy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26421"/>
            <a:ext cx="42069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Celles, Belgique. Début de la construction : 1866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42144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-24166"/>
            <a:ext cx="2078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L'alcázar de Ségovie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728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Ségovie, Espagne. Début de la construction : XIIe siècle 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80675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-14709"/>
            <a:ext cx="1954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d'Alnwick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870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Alnwick, Angleterre. Début de la construction : XIe siècle 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8563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441"/>
            <a:ext cx="9144000" cy="608111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372" y="19109"/>
            <a:ext cx="1760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Bran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30372" y="6550223"/>
            <a:ext cx="42639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Bran, Roumanie. Début de la construction : 1377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84981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437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Matsumoto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4301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Matsumoto, Japon. Début de la construction : 1504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44640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-30207"/>
            <a:ext cx="2043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Blarney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30997" y="6574154"/>
            <a:ext cx="67746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Cork, Irlande. Début de la construction : 1210 (pour la première structure de pierre)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03242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5140"/>
            <a:ext cx="9144000" cy="460771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495" y="0"/>
            <a:ext cx="2215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Versailles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45089"/>
            <a:ext cx="43197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Versailles, France. Début de la construction : 1631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65725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609902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625" y="-13790"/>
            <a:ext cx="2355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Heidelberg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5138" y="6540032"/>
            <a:ext cx="5136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Heidelberg, Allemagne. Début de la construction : avant 1214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79171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527"/>
            <a:ext cx="9144000" cy="58489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5321"/>
            <a:ext cx="2022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Krak des Chevaliers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780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Syrie. Début de la construction : 1030 (premier château)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82673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-24166"/>
            <a:ext cx="2126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Kilkenny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-1" y="6550223"/>
            <a:ext cx="42727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Kilkenny, Irlande. Début de la construction : 1195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71817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836"/>
            <a:ext cx="9144000" cy="60543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3974"/>
            <a:ext cx="1814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Peleș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4325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Sinaia, Roumanie. Début de la construction : 1873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78898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3974"/>
            <a:ext cx="3633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la Belle au bois dormant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569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Paris, France (Le château de Disneyland Paris). Date : ouvert en 1992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6880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715" y="0"/>
            <a:ext cx="513457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04715" y="3974"/>
            <a:ext cx="1771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Haar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2004715" y="6550223"/>
            <a:ext cx="46421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Haarzuilens, Pays-Bas. Début de la construction : 1892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15029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31621" y="0"/>
            <a:ext cx="1640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Hatley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64823"/>
            <a:ext cx="3588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Canada. Début de la construction : 1908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40306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90" y="0"/>
            <a:ext cx="827782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3090" y="6830"/>
            <a:ext cx="218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Château de Schwerin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33090" y="6504777"/>
            <a:ext cx="46385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Lieu : Schwerin, Allemagne. Début de la construction : 1845</a:t>
            </a:r>
            <a:endParaRPr lang="fr-FR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85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696"/>
            <a:ext cx="9144000" cy="540253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372" y="3974"/>
            <a:ext cx="2173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Balmoral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30372" y="6514649"/>
            <a:ext cx="47479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Aberdeenshire, Écosse. Début de la construction : 1856 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71083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390"/>
            <a:ext cx="9144000" cy="607214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178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Poudlard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382339"/>
            <a:ext cx="8966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Lieu : The Wizarding World of Harry Potter, Universal Orlando, Floride, États-Unis. </a:t>
            </a:r>
            <a:r>
              <a:rPr lang="fr-FR" sz="1400" b="1" dirty="0" smtClean="0"/>
              <a:t>Début de la construction :</a:t>
            </a:r>
            <a:r>
              <a:rPr lang="fr-FR" sz="1400" b="1" dirty="0"/>
              <a:t> première </a:t>
            </a:r>
            <a:endParaRPr lang="fr-FR" sz="1400" b="1" dirty="0" smtClean="0"/>
          </a:p>
          <a:p>
            <a:r>
              <a:rPr lang="fr-FR" sz="1400" b="1" dirty="0" smtClean="0"/>
              <a:t>phase </a:t>
            </a:r>
            <a:r>
              <a:rPr lang="fr-FR" sz="1400" b="1" dirty="0"/>
              <a:t>annoncée le 31 mai 2007</a:t>
            </a:r>
          </a:p>
        </p:txBody>
      </p:sp>
    </p:spTree>
    <p:extLst>
      <p:ext uri="{BB962C8B-B14F-4D97-AF65-F5344CB8AC3E}">
        <p14:creationId xmlns:p14="http://schemas.microsoft.com/office/powerpoint/2010/main" val="113121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582"/>
            <a:ext cx="9144000" cy="61168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870" y="1250"/>
            <a:ext cx="1716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Palais Catherine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29746" y="6543194"/>
            <a:ext cx="441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 </a:t>
            </a:r>
            <a:r>
              <a:rPr lang="fr-FR" sz="1400" b="1" dirty="0"/>
              <a:t>Pouchkine, </a:t>
            </a:r>
            <a:r>
              <a:rPr lang="fr-FR" sz="1400" b="1" dirty="0" smtClean="0"/>
              <a:t>Russie.</a:t>
            </a:r>
            <a:r>
              <a:rPr lang="fr-FR" sz="1400" b="1" dirty="0"/>
              <a:t> </a:t>
            </a:r>
            <a:r>
              <a:rPr lang="fr-FR" sz="1400" b="1" dirty="0" smtClean="0"/>
              <a:t> Début de la construction : 1717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27643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0179"/>
            <a:ext cx="1976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Chillon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24084"/>
            <a:ext cx="68278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 </a:t>
            </a:r>
            <a:r>
              <a:rPr lang="fr-FR" sz="1400" b="1" dirty="0"/>
              <a:t>Veytaux, </a:t>
            </a:r>
            <a:r>
              <a:rPr lang="fr-FR" sz="1400" b="1" dirty="0" smtClean="0"/>
              <a:t>Suisse.</a:t>
            </a:r>
            <a:r>
              <a:rPr lang="fr-FR" sz="1400" b="1" dirty="0"/>
              <a:t> </a:t>
            </a:r>
            <a:r>
              <a:rPr lang="fr-FR" sz="1400" b="1" dirty="0" smtClean="0"/>
              <a:t>Début de la construction : 1005 (date du premier document officiel)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15560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78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d'Hochosterwitz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45870" y="6533826"/>
            <a:ext cx="44017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 </a:t>
            </a:r>
            <a:r>
              <a:rPr lang="fr-FR" sz="1400" b="1" dirty="0"/>
              <a:t>Launsdorf, </a:t>
            </a:r>
            <a:r>
              <a:rPr lang="fr-FR" sz="1400" b="1" dirty="0" smtClean="0"/>
              <a:t>Autriche.</a:t>
            </a:r>
            <a:r>
              <a:rPr lang="fr-FR" sz="1400" b="1" dirty="0"/>
              <a:t> </a:t>
            </a:r>
            <a:r>
              <a:rPr lang="fr-FR" sz="1400" b="1" dirty="0" smtClean="0"/>
              <a:t>Début </a:t>
            </a:r>
            <a:r>
              <a:rPr lang="fr-FR" sz="1400" b="1" dirty="0"/>
              <a:t>de la construction : </a:t>
            </a:r>
            <a:r>
              <a:rPr lang="fr-FR" sz="1400" b="1" dirty="0" smtClean="0"/>
              <a:t>860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9546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0179"/>
            <a:ext cx="2150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Abbaye de Kylemore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50813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>
                <a:effectLst/>
              </a:rPr>
              <a:t>Lieu : Connemara, Galway, Irlande. Début de la construction : 1920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3104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26" y="390281"/>
            <a:ext cx="9144000" cy="618822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873" y="6830"/>
            <a:ext cx="2212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Highclere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78504"/>
            <a:ext cx="4584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 </a:t>
            </a:r>
            <a:r>
              <a:rPr lang="fr-FR" sz="1400" b="1" dirty="0" smtClean="0">
                <a:effectLst/>
              </a:rPr>
              <a:t>Newbury, Angleterre. Début de la construction : 1839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8762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441"/>
            <a:ext cx="9144000" cy="608111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236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d'Édimbourg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59370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Édimbourg, Écosse. Début de la construction : aux alentours du IIe siècle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4383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0179"/>
            <a:ext cx="2201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Kronborg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30500" y="6539583"/>
            <a:ext cx="45895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Helsingør, Danemark. </a:t>
            </a:r>
            <a:r>
              <a:rPr lang="fr-FR" sz="1400" b="1" dirty="0" smtClean="0">
                <a:effectLst/>
              </a:rPr>
              <a:t>Début de la construction : 1420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2733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138" y="51816"/>
            <a:ext cx="1770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Coca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5138" y="6525344"/>
            <a:ext cx="4746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>
                <a:solidFill>
                  <a:srgbClr val="FFC000"/>
                </a:solidFill>
              </a:rPr>
              <a:t>Lieu : Ségovie, Espagne. Début de la construction : XVIe siècle</a:t>
            </a:r>
            <a:endParaRPr lang="fr-FR" sz="1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13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19" y="0"/>
            <a:ext cx="825996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2019" y="3974"/>
            <a:ext cx="2385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Moritzburg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442019" y="6479121"/>
            <a:ext cx="4755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 Moritzburg, Allemagne. Début de la construction : 1542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32151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32606" y="10179"/>
            <a:ext cx="1753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Blair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45870" y="6550223"/>
            <a:ext cx="4384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 </a:t>
            </a:r>
            <a:r>
              <a:rPr lang="fr-FR" sz="1400" b="1" dirty="0" smtClean="0">
                <a:effectLst/>
              </a:rPr>
              <a:t>Perthshire, Écosse. Début de la construction : 1269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77921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0179"/>
            <a:ext cx="20978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La Mota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6550223"/>
            <a:ext cx="62959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 </a:t>
            </a:r>
            <a:r>
              <a:rPr lang="fr-FR" sz="1400" b="1" dirty="0" smtClean="0">
                <a:effectLst/>
              </a:rPr>
              <a:t>Medina del Campo, Valladolid, Espagne. Début de la construction : XIIe siècle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03482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155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Forteresse de Guaita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-625" y="6550223"/>
            <a:ext cx="4287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Lieu : </a:t>
            </a:r>
            <a:r>
              <a:rPr lang="fr-FR" sz="1400" b="1" dirty="0" smtClean="0">
                <a:effectLst/>
              </a:rPr>
              <a:t>Saint-Marin. Début de la construction : XIe siècle</a:t>
            </a:r>
            <a:endParaRPr lang="fr-FR" sz="14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5884774" y="5955268"/>
            <a:ext cx="3259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accent6">
                    <a:lumMod val="75000"/>
                  </a:schemeClr>
                </a:solidFill>
                <a:latin typeface="Palatino Linotype" panose="02040502050505030304" pitchFamily="18" charset="0"/>
              </a:rPr>
              <a:t>Création A.Pancho</a:t>
            </a:r>
            <a:endParaRPr lang="fr-FR" sz="2800" b="1" dirty="0">
              <a:solidFill>
                <a:schemeClr val="accent6">
                  <a:lumMod val="75000"/>
                </a:schemeClr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658695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1043608" y="4149080"/>
            <a:ext cx="7056784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6350" y="2563163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54475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633</Words>
  <Application>Microsoft Office PowerPoint</Application>
  <PresentationFormat>Affichage à l'écran (4:3)</PresentationFormat>
  <Paragraphs>103</Paragraphs>
  <Slides>44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plus beaux châteaux du monde</dc:title>
  <dc:creator>A.Pancho</dc:creator>
  <cp:keywords>195019002014</cp:keywords>
  <cp:lastModifiedBy>A.Pancho</cp:lastModifiedBy>
  <cp:revision>20</cp:revision>
  <dcterms:created xsi:type="dcterms:W3CDTF">2016-01-13T16:25:00Z</dcterms:created>
  <dcterms:modified xsi:type="dcterms:W3CDTF">2016-01-15T17:24:51Z</dcterms:modified>
</cp:coreProperties>
</file>