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72" r:id="rId5"/>
    <p:sldId id="258" r:id="rId6"/>
    <p:sldId id="273" r:id="rId7"/>
    <p:sldId id="259" r:id="rId8"/>
    <p:sldId id="260" r:id="rId9"/>
    <p:sldId id="261" r:id="rId10"/>
    <p:sldId id="262" r:id="rId11"/>
    <p:sldId id="263" r:id="rId12"/>
    <p:sldId id="264" r:id="rId13"/>
    <p:sldId id="265" r:id="rId14"/>
    <p:sldId id="274" r:id="rId15"/>
    <p:sldId id="266" r:id="rId16"/>
    <p:sldId id="275" r:id="rId17"/>
    <p:sldId id="267" r:id="rId18"/>
    <p:sldId id="268" r:id="rId19"/>
    <p:sldId id="269" r:id="rId20"/>
    <p:sldId id="270" r:id="rId21"/>
    <p:sldId id="276" r:id="rId2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A8A8"/>
    <a:srgbClr val="FEFEFE"/>
    <a:srgbClr val="B361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023" autoAdjust="0"/>
  </p:normalViewPr>
  <p:slideViewPr>
    <p:cSldViewPr>
      <p:cViewPr>
        <p:scale>
          <a:sx n="94" d="100"/>
          <a:sy n="94" d="100"/>
        </p:scale>
        <p:origin x="-1242"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224909264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49902301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68508950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619BC51-535E-4A54-8F93-46E974E59160}" type="datetimeFigureOut">
              <a:rPr lang="fr-FR" smtClean="0"/>
              <a:t>21/07/2016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1894043430"/>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619BC51-535E-4A54-8F93-46E974E59160}" type="datetimeFigureOut">
              <a:rPr lang="fr-FR" smtClean="0"/>
              <a:t>21/07/2016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902849017"/>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619BC51-535E-4A54-8F93-46E974E59160}" type="datetimeFigureOut">
              <a:rPr lang="fr-FR" smtClean="0"/>
              <a:t>21/07/2016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1985320084"/>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619BC51-535E-4A54-8F93-46E974E59160}" type="datetimeFigureOut">
              <a:rPr lang="fr-FR" smtClean="0"/>
              <a:t>21/07/2016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481503991"/>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19BC51-535E-4A54-8F93-46E974E59160}" type="datetimeFigureOut">
              <a:rPr lang="fr-FR" smtClean="0"/>
              <a:t>21/07/2016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640040384"/>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619BC51-535E-4A54-8F93-46E974E59160}" type="datetimeFigureOut">
              <a:rPr lang="fr-FR" smtClean="0"/>
              <a:t>21/07/2016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215408526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975822077"/>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72D0E8-49E5-4569-8E6E-0F8DEDB48960}" type="slidenum">
              <a:rPr lang="fr-FR" smtClean="0"/>
              <a:t>‹N°›</a:t>
            </a:fld>
            <a:endParaRPr lang="fr-FR"/>
          </a:p>
        </p:txBody>
      </p:sp>
    </p:spTree>
    <p:extLst>
      <p:ext uri="{BB962C8B-B14F-4D97-AF65-F5344CB8AC3E}">
        <p14:creationId xmlns:p14="http://schemas.microsoft.com/office/powerpoint/2010/main" val="385937266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19BC51-535E-4A54-8F93-46E974E59160}" type="datetimeFigureOut">
              <a:rPr lang="fr-FR" smtClean="0"/>
              <a:t>21/07/2016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2D0E8-49E5-4569-8E6E-0F8DEDB48960}" type="slidenum">
              <a:rPr lang="fr-FR" smtClean="0"/>
              <a:t>‹N°›</a:t>
            </a:fld>
            <a:endParaRPr lang="fr-FR"/>
          </a:p>
        </p:txBody>
      </p:sp>
    </p:spTree>
    <p:extLst>
      <p:ext uri="{BB962C8B-B14F-4D97-AF65-F5344CB8AC3E}">
        <p14:creationId xmlns:p14="http://schemas.microsoft.com/office/powerpoint/2010/main" val="105485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nanouetstan226.fr/" TargetMode="External"/><Relationship Id="rId2" Type="http://schemas.openxmlformats.org/officeDocument/2006/relationships/image" Target="../media/image1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FEFE"/>
        </a:solidFill>
        <a:effectLst/>
      </p:bgPr>
    </p:bg>
    <p:spTree>
      <p:nvGrpSpPr>
        <p:cNvPr id="1" name=""/>
        <p:cNvGrpSpPr/>
        <p:nvPr/>
      </p:nvGrpSpPr>
      <p:grpSpPr>
        <a:xfrm>
          <a:off x="0" y="0"/>
          <a:ext cx="0" cy="0"/>
          <a:chOff x="0" y="0"/>
          <a:chExt cx="0" cy="0"/>
        </a:xfrm>
      </p:grpSpPr>
      <p:sp>
        <p:nvSpPr>
          <p:cNvPr id="2" name="Rectangle 1"/>
          <p:cNvSpPr/>
          <p:nvPr/>
        </p:nvSpPr>
        <p:spPr>
          <a:xfrm>
            <a:off x="1115616" y="777195"/>
            <a:ext cx="6912768" cy="1384995"/>
          </a:xfrm>
          <a:prstGeom prst="rect">
            <a:avLst/>
          </a:prstGeom>
        </p:spPr>
        <p:txBody>
          <a:bodyPr wrap="square">
            <a:spAutoFit/>
          </a:bodyPr>
          <a:lstStyle/>
          <a:p>
            <a:pPr algn="ctr"/>
            <a:r>
              <a:rPr lang="fr-FR" sz="6000" dirty="0" smtClean="0">
                <a:solidFill>
                  <a:srgbClr val="B36118"/>
                </a:solidFill>
                <a:latin typeface="Vivaldi" panose="03020602050506090804" pitchFamily="66" charset="0"/>
              </a:rPr>
              <a:t>À perdre la raison. </a:t>
            </a:r>
          </a:p>
          <a:p>
            <a:pPr algn="ctr"/>
            <a:r>
              <a:rPr lang="fr-FR" sz="2400" b="1" dirty="0" smtClean="0">
                <a:solidFill>
                  <a:srgbClr val="B36118"/>
                </a:solidFill>
                <a:latin typeface="Vivaldi" panose="03020602050506090804" pitchFamily="66" charset="0"/>
              </a:rPr>
              <a:t>Ces histoires d'amour interdites qui ont choqué l'opinion publique</a:t>
            </a:r>
            <a:endParaRPr lang="fr-FR" sz="2400" b="1" dirty="0">
              <a:solidFill>
                <a:srgbClr val="B36118"/>
              </a:solidFill>
              <a:latin typeface="Vivaldi" panose="03020602050506090804" pitchFamily="66" charset="0"/>
            </a:endParaRPr>
          </a:p>
        </p:txBody>
      </p:sp>
      <p:sp>
        <p:nvSpPr>
          <p:cNvPr id="3" name="ZoneTexte 2"/>
          <p:cNvSpPr txBox="1"/>
          <p:nvPr/>
        </p:nvSpPr>
        <p:spPr>
          <a:xfrm>
            <a:off x="2411760" y="5661248"/>
            <a:ext cx="4104456" cy="400110"/>
          </a:xfrm>
          <a:prstGeom prst="rect">
            <a:avLst/>
          </a:prstGeom>
          <a:noFill/>
        </p:spPr>
        <p:txBody>
          <a:bodyPr wrap="square" rtlCol="0">
            <a:spAutoFit/>
          </a:bodyPr>
          <a:lstStyle/>
          <a:p>
            <a:pPr algn="ctr"/>
            <a:r>
              <a:rPr lang="fr-FR" sz="2000" b="1" dirty="0" smtClean="0">
                <a:solidFill>
                  <a:srgbClr val="B36118"/>
                </a:solidFill>
                <a:latin typeface="Vivaldi" panose="03020602050506090804" pitchFamily="66" charset="0"/>
              </a:rPr>
              <a:t>Nanou et Stan </a:t>
            </a:r>
            <a:r>
              <a:rPr lang="fr-FR" sz="2000" b="1" dirty="0" smtClean="0">
                <a:solidFill>
                  <a:srgbClr val="B36118"/>
                </a:solidFill>
                <a:latin typeface="Vivaldi" panose="03020602050506090804" pitchFamily="66" charset="0"/>
              </a:rPr>
              <a:t>Progression </a:t>
            </a:r>
            <a:r>
              <a:rPr lang="fr-FR" sz="2000" b="1" dirty="0" smtClean="0">
                <a:solidFill>
                  <a:srgbClr val="B36118"/>
                </a:solidFill>
                <a:latin typeface="Vivaldi" panose="03020602050506090804" pitchFamily="66" charset="0"/>
              </a:rPr>
              <a:t>manuelle</a:t>
            </a:r>
            <a:endParaRPr lang="fr-FR" sz="2000" b="1" dirty="0">
              <a:solidFill>
                <a:srgbClr val="B36118"/>
              </a:solidFill>
              <a:latin typeface="Vivaldi" panose="03020602050506090804" pitchFamily="66" charset="0"/>
            </a:endParaRPr>
          </a:p>
        </p:txBody>
      </p:sp>
      <p:pic>
        <p:nvPicPr>
          <p:cNvPr id="4" name="Jean Ferrat - « Aimer à perdre la raison »   sous-titres.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51520" y="3429000"/>
            <a:ext cx="609600" cy="6096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2506" y="2162174"/>
            <a:ext cx="4578989" cy="3283049"/>
          </a:xfrm>
          <a:prstGeom prst="rect">
            <a:avLst/>
          </a:prstGeom>
        </p:spPr>
      </p:pic>
    </p:spTree>
    <p:extLst>
      <p:ext uri="{BB962C8B-B14F-4D97-AF65-F5344CB8AC3E}">
        <p14:creationId xmlns:p14="http://schemas.microsoft.com/office/powerpoint/2010/main" val="76105755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673" y="0"/>
            <a:ext cx="9144000" cy="6986528"/>
          </a:xfrm>
          <a:prstGeom prst="rect">
            <a:avLst/>
          </a:prstGeom>
        </p:spPr>
        <p:txBody>
          <a:bodyPr wrap="square">
            <a:spAutoFit/>
          </a:bodyPr>
          <a:lstStyle/>
          <a:p>
            <a:pPr algn="ctr"/>
            <a:r>
              <a:rPr lang="fr-FR" sz="1600" dirty="0" smtClean="0">
                <a:solidFill>
                  <a:srgbClr val="C00000"/>
                </a:solidFill>
              </a:rPr>
              <a:t>Gabrielle </a:t>
            </a:r>
            <a:r>
              <a:rPr lang="fr-FR" sz="1600" dirty="0" err="1" smtClean="0">
                <a:solidFill>
                  <a:srgbClr val="C00000"/>
                </a:solidFill>
              </a:rPr>
              <a:t>Russier</a:t>
            </a:r>
            <a:r>
              <a:rPr lang="fr-FR" sz="1600" dirty="0" smtClean="0">
                <a:solidFill>
                  <a:srgbClr val="C00000"/>
                </a:solidFill>
              </a:rPr>
              <a:t> et Christian Rossi, les amants de mai 68</a:t>
            </a:r>
          </a:p>
          <a:p>
            <a:endParaRPr lang="fr-FR" sz="1600" dirty="0"/>
          </a:p>
          <a:p>
            <a:r>
              <a:rPr lang="fr-FR" sz="1600" dirty="0" smtClean="0"/>
              <a:t> Le fond de l’air est rouge et sert de décor aux amours naissants de ces deux amants. L’ambiance enfiévrée de Mai 68 ne s’est pas encore apaisée quand Gabrielle </a:t>
            </a:r>
            <a:r>
              <a:rPr lang="fr-FR" sz="1600" dirty="0" err="1" smtClean="0"/>
              <a:t>Russier</a:t>
            </a:r>
            <a:r>
              <a:rPr lang="fr-FR" sz="1600" dirty="0" smtClean="0"/>
              <a:t>, agrégée ès lettres et philosophie, fait sa rentrée au lycée Saint-Exupéry du 15ème arrondissement marseillais. </a:t>
            </a:r>
          </a:p>
          <a:p>
            <a:endParaRPr lang="fr-FR" sz="1600" dirty="0" smtClean="0"/>
          </a:p>
          <a:p>
            <a:r>
              <a:rPr lang="fr-FR" sz="1600" dirty="0" smtClean="0"/>
              <a:t>Très appréciée par ses élèves, elle n’hésite pas à descendre dans la rue pour manifester à leurs côtés ou à partager un verre avec eux au troquet du coin quand sonne la fin de la journée. La professeur de français s’est surtout rapprochée de sa classe de seconde C : elle y a son élève préféré, le jeune Christian Rossi. Elle aime le regard que le jeune homme pose sur elle et s’éprend rapidement de lui. Elle pense n’avoir rien à perdre : elle est séparée de son époux avec lequel elle est restée en bons termes.</a:t>
            </a:r>
          </a:p>
          <a:p>
            <a:endParaRPr lang="fr-FR" sz="1600" dirty="0" smtClean="0"/>
          </a:p>
          <a:p>
            <a:r>
              <a:rPr lang="fr-FR" sz="1600" dirty="0" smtClean="0"/>
              <a:t>Les parents de Christian connaissent bien Gabrielle puisqu’ils l’ont eu pour étudiante, plusieurs années auparavant, à l’université d’Aix-en-Provence et la laissent donc emmener leur fils, à bord de sa vieille voiture, vagabonder dans les rues de la cité </a:t>
            </a:r>
            <a:r>
              <a:rPr lang="fr-FR" sz="1600" dirty="0" err="1" smtClean="0"/>
              <a:t>phocéenne.Personne</a:t>
            </a:r>
            <a:r>
              <a:rPr lang="fr-FR" sz="1600" dirty="0" smtClean="0"/>
              <a:t> ne pourrait parier sur leur différence d’âge. Il a 17 ans mais, avec sa barbe d’hirsute, semble en avoir cinq de plus. Elle en a 32 mais, avec sa coupe à la garçonne, en fait cinq de moins. </a:t>
            </a:r>
          </a:p>
          <a:p>
            <a:endParaRPr lang="fr-FR" sz="1600" dirty="0" smtClean="0"/>
          </a:p>
          <a:p>
            <a:r>
              <a:rPr lang="fr-FR" sz="1600" dirty="0" smtClean="0"/>
              <a:t>Au bout de quelques semaines, Monsieur et Madame Rossi commencent à suspecter la liaison et portent plainte pour « détournement de mineur ». Christian s’enfuit en Allemagne puis en Italie. Gabrielle est arrêtée mais refuse de révéler la cachette de son aimé. Après un procès à huis clos, l’enseignante est condamnée à douze mois de prison ferme et à 500 francs d’amende. Personne ne veut comprendre qu’ils s’aimaient, tout simplement</a:t>
            </a:r>
          </a:p>
          <a:p>
            <a:endParaRPr lang="fr-FR" sz="1600" dirty="0" smtClean="0"/>
          </a:p>
          <a:p>
            <a:r>
              <a:rPr lang="fr-FR" sz="1600" dirty="0" smtClean="0"/>
              <a:t>. Les parents Rossi s’acharnent et font enfermer leur fils en hôpital psychiatrique. Gabrielle </a:t>
            </a:r>
            <a:r>
              <a:rPr lang="fr-FR" sz="1600" dirty="0" err="1" smtClean="0"/>
              <a:t>Russier</a:t>
            </a:r>
            <a:r>
              <a:rPr lang="fr-FR" sz="1600" dirty="0" smtClean="0"/>
              <a:t> ne supporte plus la situation : la veille de la rentrée des classes de 1969, elle ouvre le gaz dans son appartement. </a:t>
            </a:r>
          </a:p>
          <a:p>
            <a:pPr algn="ctr"/>
            <a:r>
              <a:rPr lang="fr-FR" sz="1600" dirty="0" smtClean="0">
                <a:solidFill>
                  <a:srgbClr val="C00000"/>
                </a:solidFill>
              </a:rPr>
              <a:t>……./…….</a:t>
            </a:r>
          </a:p>
        </p:txBody>
      </p:sp>
    </p:spTree>
    <p:extLst>
      <p:ext uri="{BB962C8B-B14F-4D97-AF65-F5344CB8AC3E}">
        <p14:creationId xmlns:p14="http://schemas.microsoft.com/office/powerpoint/2010/main" val="3027306811"/>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816977"/>
          </a:xfrm>
          <a:prstGeom prst="rect">
            <a:avLst/>
          </a:prstGeom>
        </p:spPr>
        <p:txBody>
          <a:bodyPr wrap="square">
            <a:spAutoFit/>
          </a:bodyPr>
          <a:lstStyle/>
          <a:p>
            <a:r>
              <a:rPr lang="fr-FR" sz="1600" dirty="0" smtClean="0">
                <a:solidFill>
                  <a:srgbClr val="C00000"/>
                </a:solidFill>
              </a:rPr>
              <a:t>Un acharnement médiatique : </a:t>
            </a:r>
          </a:p>
          <a:p>
            <a:r>
              <a:rPr lang="fr-FR" sz="1600" dirty="0" smtClean="0"/>
              <a:t>Durant les nombreuses semaines de procès, les médias se déchaînent sur la croustillante affaire. Roger Colombani, correspondant de France Soir à Marseille, la suit par épisodes, comme une bonne série. Quelques téméraires s’efforcent de plaider pour l’amour pur et vrai, comme les journalistes de Paris Match qui écrivent ces quelques lignes à l’époque : « C’est le mois de mai, tout est possible, même les amours impossibles ». Mais quand Gabrielle </a:t>
            </a:r>
            <a:r>
              <a:rPr lang="fr-FR" sz="1600" dirty="0" err="1" smtClean="0"/>
              <a:t>Russier</a:t>
            </a:r>
            <a:r>
              <a:rPr lang="fr-FR" sz="1600" dirty="0" smtClean="0"/>
              <a:t> se suicide, personne ne vient commenter le triste dénouement. Seules deux brèves seront publiées en catimini dans les journaux. Et quand un journaliste de RMC ose interroger le président Pompidou sur le scandale, qui était remonté jusqu’au sommet de l’État, celui-ci répond sobrement en citant un poème de Paul Éluard : « Moi, mon remords, ce fut la victime raisonnable au regard d'enfant perdu, celle qui ressemble aux morts qui sont morts pour être aimés ». </a:t>
            </a:r>
          </a:p>
          <a:p>
            <a:endParaRPr lang="fr-FR" sz="1600" dirty="0" smtClean="0"/>
          </a:p>
          <a:p>
            <a:r>
              <a:rPr lang="fr-FR" sz="1600" dirty="0" smtClean="0"/>
              <a:t>Christian Rossi, quant à lui, s’exprime pour la première et unique fois dans les médias en 1971, alors qu’il vient tout juste d’avoir 21 ans (la majorité à l’époque) </a:t>
            </a:r>
            <a:r>
              <a:rPr lang="fr-FR" sz="1600" dirty="0" smtClean="0">
                <a:solidFill>
                  <a:srgbClr val="C00000"/>
                </a:solidFill>
              </a:rPr>
              <a:t>: « Les deux ans de souvenirs qu'elle m'a laissés, elle me les a laissés à moi, je n'ai pas à les raconter. Je les sens. Je les ai vécus, moi seul. Le reste, les gens le savent : c'est une femme qui s'appelait Gabrielle </a:t>
            </a:r>
            <a:r>
              <a:rPr lang="fr-FR" sz="1600" dirty="0" err="1" smtClean="0">
                <a:solidFill>
                  <a:srgbClr val="C00000"/>
                </a:solidFill>
              </a:rPr>
              <a:t>Russier</a:t>
            </a:r>
            <a:r>
              <a:rPr lang="fr-FR" sz="1600" dirty="0" smtClean="0">
                <a:solidFill>
                  <a:srgbClr val="C00000"/>
                </a:solidFill>
              </a:rPr>
              <a:t>. On s'aimait, on l'a mise en prison, elle s'est tuée. C'est simple. ». </a:t>
            </a:r>
          </a:p>
          <a:p>
            <a:endParaRPr lang="fr-FR" sz="1600" dirty="0" smtClean="0"/>
          </a:p>
          <a:p>
            <a:r>
              <a:rPr lang="fr-FR" sz="1600" dirty="0" smtClean="0">
                <a:solidFill>
                  <a:srgbClr val="C00000"/>
                </a:solidFill>
              </a:rPr>
              <a:t>Une histoire qui inspira la fiction : </a:t>
            </a:r>
            <a:r>
              <a:rPr lang="fr-FR" sz="1600" dirty="0" smtClean="0"/>
              <a:t>Seulement deux ans après le drame, André Cayatte veut l’adapter au cinéma. Mourir d’aimer, avec la très poignante </a:t>
            </a:r>
            <a:r>
              <a:rPr lang="fr-FR" sz="1600" dirty="0" smtClean="0">
                <a:solidFill>
                  <a:srgbClr val="C00000"/>
                </a:solidFill>
              </a:rPr>
              <a:t>Annie Girardot </a:t>
            </a:r>
            <a:r>
              <a:rPr lang="fr-FR" sz="1600" dirty="0" smtClean="0"/>
              <a:t>dans le rôle-titre (voir photo) est le succès inattendu du box office de 1971. L’actrice racontera, plus tard, que, dans la rue, des gens la confondaient avec son personnage, la tristement célèbre Gabrielle </a:t>
            </a:r>
            <a:r>
              <a:rPr lang="fr-FR" sz="1600" dirty="0" err="1" smtClean="0"/>
              <a:t>Russier</a:t>
            </a:r>
            <a:r>
              <a:rPr lang="fr-FR" sz="1600" dirty="0" smtClean="0"/>
              <a:t>. Ils venaient alors l’accoster pour s’excuser de cet acharnement social et médiatique qui avait mené au pire. Grâce à la fiction, ils avaient compris la vraie nature des sentiments de ces amants tragiques.</a:t>
            </a:r>
            <a:endParaRPr lang="fr-FR" sz="1600" dirty="0"/>
          </a:p>
        </p:txBody>
      </p:sp>
    </p:spTree>
    <p:extLst>
      <p:ext uri="{BB962C8B-B14F-4D97-AF65-F5344CB8AC3E}">
        <p14:creationId xmlns:p14="http://schemas.microsoft.com/office/powerpoint/2010/main" val="2362344074"/>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18280"/>
          </a:xfrm>
          <a:prstGeom prst="rect">
            <a:avLst/>
          </a:prstGeom>
        </p:spPr>
      </p:pic>
      <p:sp>
        <p:nvSpPr>
          <p:cNvPr id="3" name="Rectangle 2"/>
          <p:cNvSpPr/>
          <p:nvPr/>
        </p:nvSpPr>
        <p:spPr>
          <a:xfrm>
            <a:off x="4211960" y="188640"/>
            <a:ext cx="4572000" cy="830997"/>
          </a:xfrm>
          <a:prstGeom prst="rect">
            <a:avLst/>
          </a:prstGeom>
        </p:spPr>
        <p:txBody>
          <a:bodyPr>
            <a:spAutoFit/>
          </a:bodyPr>
          <a:lstStyle/>
          <a:p>
            <a:pPr algn="ctr"/>
            <a:r>
              <a:rPr lang="fr-FR" sz="1600" dirty="0" smtClean="0">
                <a:solidFill>
                  <a:schemeClr val="bg1"/>
                </a:solidFill>
              </a:rPr>
              <a:t>Annie Girardot et Bruno </a:t>
            </a:r>
            <a:r>
              <a:rPr lang="fr-FR" sz="1600" dirty="0" err="1" smtClean="0">
                <a:solidFill>
                  <a:schemeClr val="bg1"/>
                </a:solidFill>
              </a:rPr>
              <a:t>Pradal</a:t>
            </a:r>
            <a:r>
              <a:rPr lang="fr-FR" sz="1600" dirty="0" smtClean="0">
                <a:solidFill>
                  <a:schemeClr val="bg1"/>
                </a:solidFill>
              </a:rPr>
              <a:t> dans « Mourir d'aimer » de André Cayatte, adaptation au cinéma de l'h... </a:t>
            </a:r>
            <a:endParaRPr lang="fr-FR" sz="1600" dirty="0">
              <a:solidFill>
                <a:schemeClr val="bg1"/>
              </a:solidFill>
            </a:endParaRPr>
          </a:p>
        </p:txBody>
      </p:sp>
    </p:spTree>
    <p:extLst>
      <p:ext uri="{BB962C8B-B14F-4D97-AF65-F5344CB8AC3E}">
        <p14:creationId xmlns:p14="http://schemas.microsoft.com/office/powerpoint/2010/main" val="2448962420"/>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169" y="116632"/>
            <a:ext cx="9144000" cy="6309420"/>
          </a:xfrm>
          <a:prstGeom prst="rect">
            <a:avLst/>
          </a:prstGeom>
        </p:spPr>
        <p:txBody>
          <a:bodyPr wrap="square">
            <a:spAutoFit/>
          </a:bodyPr>
          <a:lstStyle/>
          <a:p>
            <a:pPr algn="ctr"/>
            <a:r>
              <a:rPr lang="fr-FR" dirty="0" smtClean="0">
                <a:solidFill>
                  <a:srgbClr val="C00000"/>
                </a:solidFill>
              </a:rPr>
              <a:t>Susan Atkins et James </a:t>
            </a:r>
            <a:r>
              <a:rPr lang="fr-FR" dirty="0" err="1" smtClean="0">
                <a:solidFill>
                  <a:srgbClr val="C00000"/>
                </a:solidFill>
              </a:rPr>
              <a:t>Whitehouse</a:t>
            </a:r>
            <a:r>
              <a:rPr lang="fr-FR" dirty="0" smtClean="0">
                <a:solidFill>
                  <a:srgbClr val="C00000"/>
                </a:solidFill>
              </a:rPr>
              <a:t>, la tueuse née et sa groupie</a:t>
            </a:r>
          </a:p>
          <a:p>
            <a:endParaRPr lang="fr-FR" dirty="0" smtClean="0"/>
          </a:p>
          <a:p>
            <a:r>
              <a:rPr lang="fr-FR" sz="1600" dirty="0" smtClean="0"/>
              <a:t> Elle est l’une des plus grandes criminelles de l’histoire américaine. Susan Atkins est l’un des membre de la </a:t>
            </a:r>
            <a:r>
              <a:rPr lang="fr-FR" sz="1600" dirty="0" err="1" smtClean="0"/>
              <a:t>Manson’s</a:t>
            </a:r>
            <a:r>
              <a:rPr lang="fr-FR" sz="1600" dirty="0" smtClean="0"/>
              <a:t> </a:t>
            </a:r>
            <a:r>
              <a:rPr lang="fr-FR" sz="1600" dirty="0" err="1" smtClean="0"/>
              <a:t>family</a:t>
            </a:r>
            <a:r>
              <a:rPr lang="fr-FR" sz="1600" dirty="0" smtClean="0"/>
              <a:t>, groupe de tueurs fous mené par Charles </a:t>
            </a:r>
            <a:r>
              <a:rPr lang="fr-FR" sz="1600" dirty="0" err="1" smtClean="0"/>
              <a:t>Manson</a:t>
            </a:r>
            <a:r>
              <a:rPr lang="fr-FR" sz="1600" dirty="0" smtClean="0"/>
              <a:t>, qui a sévi en Californie en 1969. Elle a assassiné, entre autres, Sharon Tate, compagne à l’époque de Roman Polanski. Deux mois après le sanglant événement, elle est arrêtée et accepte de témoigner à condition de ne pas être condamnée à mort. Elle est reconnue coupable de huit meurtres et écope d’une détention à vie. </a:t>
            </a:r>
          </a:p>
          <a:p>
            <a:endParaRPr lang="fr-FR" sz="1600" dirty="0" smtClean="0"/>
          </a:p>
          <a:p>
            <a:r>
              <a:rPr lang="fr-FR" sz="1600" dirty="0" smtClean="0"/>
              <a:t>En 1978, après avoir rencontré Jésus dans sa cellule, elle publie son </a:t>
            </a:r>
            <a:r>
              <a:rPr lang="fr-FR" sz="1600" dirty="0" err="1" smtClean="0"/>
              <a:t>autobiographie.C’est</a:t>
            </a:r>
            <a:r>
              <a:rPr lang="fr-FR" sz="1600" dirty="0" smtClean="0"/>
              <a:t> à la lecture de ce livre que James W. </a:t>
            </a:r>
            <a:r>
              <a:rPr lang="fr-FR" sz="1600" dirty="0" err="1" smtClean="0"/>
              <a:t>Whitehouse</a:t>
            </a:r>
            <a:r>
              <a:rPr lang="fr-FR" sz="1600" dirty="0" smtClean="0"/>
              <a:t>, étudiant de 24 ans, a une révélation. Il a l’impression que cette femme de quinze ans son aînée, et détestée de tout un pays, a tout compris de lui. Il lui écrit, elle lui répond : commence alors une longue séduction épistolaire. Très rapidement, ils tombent amoureux, lui le premier bien évidemment. </a:t>
            </a:r>
          </a:p>
          <a:p>
            <a:endParaRPr lang="fr-FR" sz="1600" dirty="0" smtClean="0"/>
          </a:p>
          <a:p>
            <a:r>
              <a:rPr lang="fr-FR" sz="1600" dirty="0" smtClean="0"/>
              <a:t>Au parloir, lors des quelques autorisations de visites, il la demande en mariage à quatre reprises. Ils s’unissent le 7 décembre 1987. Ce jour-là, Susan Atkins porte une robe blanche. </a:t>
            </a:r>
          </a:p>
          <a:p>
            <a:endParaRPr lang="fr-FR" sz="1600" dirty="0" smtClean="0"/>
          </a:p>
          <a:p>
            <a:r>
              <a:rPr lang="fr-FR" sz="1600" dirty="0" smtClean="0"/>
              <a:t>Devenant une prisonnière modèle, elle croit obtenir sa liberté conditionnelle. James, de son côté, reprend des études de droit – lui qui n’aimait pourtant pas l’université – pour intégrer, au bout de trois années, l’équipe d’avocats de son aimée. Les autorités californiennes refusent de modifier la peine. Susan Atkins meurt misérable, à l'âge de 61 ans, sur un lit médical. James </a:t>
            </a:r>
            <a:r>
              <a:rPr lang="fr-FR" sz="1600" dirty="0" err="1" smtClean="0"/>
              <a:t>Whitehouse</a:t>
            </a:r>
            <a:r>
              <a:rPr lang="fr-FR" sz="1600" dirty="0" smtClean="0"/>
              <a:t> à son chevet. </a:t>
            </a:r>
          </a:p>
          <a:p>
            <a:endParaRPr lang="fr-FR" sz="1600" dirty="0" smtClean="0"/>
          </a:p>
          <a:p>
            <a:r>
              <a:rPr lang="fr-FR" sz="1600" dirty="0" smtClean="0">
                <a:solidFill>
                  <a:srgbClr val="C00000"/>
                </a:solidFill>
              </a:rPr>
              <a:t>Un acharnement médiatique : </a:t>
            </a:r>
            <a:r>
              <a:rPr lang="fr-FR" sz="1600" dirty="0" smtClean="0"/>
              <a:t>Dans les médias, James passe pour un illuminé, alors qu'il est simplement un gentil hippie. C'est en partie à cause de la pression sociale et de l’influence des médias que Susan Atkins ne sortira jamais de prison.</a:t>
            </a:r>
            <a:endParaRPr lang="fr-FR" sz="1600" dirty="0"/>
          </a:p>
        </p:txBody>
      </p:sp>
    </p:spTree>
    <p:extLst>
      <p:ext uri="{BB962C8B-B14F-4D97-AF65-F5344CB8AC3E}">
        <p14:creationId xmlns:p14="http://schemas.microsoft.com/office/powerpoint/2010/main" val="2629926100"/>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140"/>
            <a:ext cx="9143999" cy="6918279"/>
          </a:xfrm>
          <a:prstGeom prst="rect">
            <a:avLst/>
          </a:prstGeom>
        </p:spPr>
      </p:pic>
      <p:sp>
        <p:nvSpPr>
          <p:cNvPr id="3" name="Rectangle 2"/>
          <p:cNvSpPr/>
          <p:nvPr/>
        </p:nvSpPr>
        <p:spPr>
          <a:xfrm>
            <a:off x="6300192" y="6165304"/>
            <a:ext cx="2092817" cy="307777"/>
          </a:xfrm>
          <a:prstGeom prst="rect">
            <a:avLst/>
          </a:prstGeom>
        </p:spPr>
        <p:txBody>
          <a:bodyPr wrap="none">
            <a:spAutoFit/>
          </a:bodyPr>
          <a:lstStyle/>
          <a:p>
            <a:r>
              <a:rPr lang="fr-FR" sz="1400" dirty="0" smtClean="0">
                <a:solidFill>
                  <a:schemeClr val="bg1"/>
                </a:solidFill>
              </a:rPr>
              <a:t>Susan Atkins à son procès </a:t>
            </a:r>
            <a:endParaRPr lang="fr-FR" sz="1400" dirty="0">
              <a:solidFill>
                <a:schemeClr val="bg1"/>
              </a:solidFill>
            </a:endParaRPr>
          </a:p>
        </p:txBody>
      </p:sp>
    </p:spTree>
    <p:extLst>
      <p:ext uri="{BB962C8B-B14F-4D97-AF65-F5344CB8AC3E}">
        <p14:creationId xmlns:p14="http://schemas.microsoft.com/office/powerpoint/2010/main" val="2113669001"/>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50" y="12913"/>
            <a:ext cx="9144000" cy="6986528"/>
          </a:xfrm>
          <a:prstGeom prst="rect">
            <a:avLst/>
          </a:prstGeom>
        </p:spPr>
        <p:txBody>
          <a:bodyPr wrap="square">
            <a:spAutoFit/>
          </a:bodyPr>
          <a:lstStyle/>
          <a:p>
            <a:pPr algn="ctr"/>
            <a:r>
              <a:rPr lang="fr-FR" dirty="0" smtClean="0">
                <a:solidFill>
                  <a:srgbClr val="C00000"/>
                </a:solidFill>
              </a:rPr>
              <a:t>Florent Gonçalves et </a:t>
            </a:r>
            <a:r>
              <a:rPr lang="fr-FR" dirty="0" err="1" smtClean="0">
                <a:solidFill>
                  <a:srgbClr val="C00000"/>
                </a:solidFill>
              </a:rPr>
              <a:t>Sorour</a:t>
            </a:r>
            <a:r>
              <a:rPr lang="fr-FR" dirty="0" smtClean="0">
                <a:solidFill>
                  <a:srgbClr val="C00000"/>
                </a:solidFill>
              </a:rPr>
              <a:t> </a:t>
            </a:r>
            <a:r>
              <a:rPr lang="fr-FR" dirty="0" err="1" smtClean="0">
                <a:solidFill>
                  <a:srgbClr val="C00000"/>
                </a:solidFill>
              </a:rPr>
              <a:t>Arbabzabeh</a:t>
            </a:r>
            <a:r>
              <a:rPr lang="fr-FR" dirty="0" smtClean="0">
                <a:solidFill>
                  <a:srgbClr val="C00000"/>
                </a:solidFill>
              </a:rPr>
              <a:t>, le geôlier et la prisonnière</a:t>
            </a:r>
          </a:p>
          <a:p>
            <a:endParaRPr lang="fr-FR" sz="1600" dirty="0" smtClean="0"/>
          </a:p>
          <a:p>
            <a:r>
              <a:rPr lang="fr-FR" sz="1600" dirty="0" smtClean="0"/>
              <a:t> Florent Gonçalves, commandant de profession, avait croisé beaucoup de détenues tout au long de sa carrière. Mais en 2008, alors qu’il dirige la maison d’arrêt de Versailles, sa rencontre avec une jeune prisonnière incendiaire fait basculer son destin. </a:t>
            </a:r>
          </a:p>
          <a:p>
            <a:endParaRPr lang="fr-FR" sz="1600" dirty="0" smtClean="0"/>
          </a:p>
          <a:p>
            <a:r>
              <a:rPr lang="fr-FR" sz="1600" dirty="0" smtClean="0"/>
              <a:t>Elle s’appelle Emma A. (son identité restera secrète puisqu’elle est mineure au moment des faits), a des lèvres pulpeuses, un regard noir envoûtant et une plastique de rêve qui rappelle celle de son idole, Claudia Schiffer. Ce physique parfait est d’ailleurs l’objet de son crime : elle a attiré dans ses filets un jeune homme riche pour ensuite le livrer à son « gang ». </a:t>
            </a:r>
          </a:p>
          <a:p>
            <a:endParaRPr lang="fr-FR" sz="1600" dirty="0" smtClean="0"/>
          </a:p>
          <a:p>
            <a:r>
              <a:rPr lang="fr-FR" sz="1600" dirty="0" smtClean="0"/>
              <a:t>Quand elle arrive dans sa cellule de Versailles, Emma A. est dépressive, voire suicidaire. Florent Gonçalves la remarque à l’occasion d’un défilé de mode organisé dans l’enceinte du pénitencier. Il décide de se rapprocher d’elle, en lui dispensant des cours particuliers ou en lui faisant nettoyer son bureau des heures durant. « Au fil du temps, je venais à la prison en pensant à elle. Je rentrais chez moi en pensant à elle », écrira-t-il plus tard dans son livre Défense d’aimer. Il en oublie alors sa femme et sa fille qu’ils aimaient tant. Un soir, il se décide enfin à embrasser Emma. Durant son procès, il précisera d’ailleurs que c’est bien lui qui l'a séduite, et qu’elle ne l’a jamais « harponné », comme le disait la presse.</a:t>
            </a:r>
          </a:p>
          <a:p>
            <a:endParaRPr lang="fr-FR" sz="1600" dirty="0" smtClean="0"/>
          </a:p>
          <a:p>
            <a:r>
              <a:rPr lang="fr-FR" sz="1600" dirty="0" smtClean="0"/>
              <a:t>Commence alors une folle histoire d’amour : il a 40 ans, elle en a 22, mais il se sent à nouveau comme un adolescent. Il offre à Emma un téléphone pour qu’il puisse la contacter nuit et jour. Mais au bout de quelques mois, il découvre que sa protégée s’est également entichée d’un de ses subordonnés. Florent Gonçalves craque et tente de le renvoyer. Difficile de se montrer plus inconséquent. L’histoire est alors percée à jour. L’employé avouera plus tard qu’il s’était rapproché d’Emma pour récolter des preuves contre son supérieur. Florent Gonçalves sera poursuivi en justice et passera de l’autre côté des barreaux. Il apprend alors qu’Emma l’aurait peut-être manipulé. N’aurait-il pas dû se méfier ?</a:t>
            </a:r>
          </a:p>
          <a:p>
            <a:pPr algn="ctr"/>
            <a:r>
              <a:rPr lang="fr-FR" sz="1600" dirty="0" smtClean="0">
                <a:solidFill>
                  <a:srgbClr val="C00000"/>
                </a:solidFill>
              </a:rPr>
              <a:t>………/……..</a:t>
            </a:r>
          </a:p>
          <a:p>
            <a:endParaRPr lang="fr-FR" sz="1600" dirty="0" smtClean="0"/>
          </a:p>
        </p:txBody>
      </p:sp>
    </p:spTree>
    <p:extLst>
      <p:ext uri="{BB962C8B-B14F-4D97-AF65-F5344CB8AC3E}">
        <p14:creationId xmlns:p14="http://schemas.microsoft.com/office/powerpoint/2010/main" val="3929289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7" y="0"/>
            <a:ext cx="9144000" cy="2554545"/>
          </a:xfrm>
          <a:prstGeom prst="rect">
            <a:avLst/>
          </a:prstGeom>
        </p:spPr>
        <p:txBody>
          <a:bodyPr wrap="square">
            <a:spAutoFit/>
          </a:bodyPr>
          <a:lstStyle/>
          <a:p>
            <a:r>
              <a:rPr lang="fr-FR" sz="1600" dirty="0" smtClean="0">
                <a:solidFill>
                  <a:srgbClr val="C00000"/>
                </a:solidFill>
              </a:rPr>
              <a:t>Un acharnement médiatique : </a:t>
            </a:r>
            <a:r>
              <a:rPr lang="fr-FR" sz="1600" dirty="0" smtClean="0"/>
              <a:t>Dès que le scandale éclate, la presse française et européenne s’en régale. Les médias traînent Florent Gonçalves dans la boue. Immédiatement, sa femme le quitte et ses amis l’ignorent. </a:t>
            </a:r>
          </a:p>
          <a:p>
            <a:endParaRPr lang="fr-FR" sz="1600" dirty="0" smtClean="0"/>
          </a:p>
          <a:p>
            <a:r>
              <a:rPr lang="fr-FR" sz="1600" dirty="0" smtClean="0"/>
              <a:t>À la lecture des gros titres, même ses parents se seraient exclamé : « c’est pas joli-joli ».… L’ancien commandant pense alors à se suicider. En 2012, il écrit son autobiographie qui remet cette affaire sur le tapis.</a:t>
            </a:r>
          </a:p>
          <a:p>
            <a:endParaRPr lang="fr-FR" sz="1600" dirty="0" smtClean="0">
              <a:solidFill>
                <a:srgbClr val="C00000"/>
              </a:solidFill>
            </a:endParaRPr>
          </a:p>
          <a:p>
            <a:r>
              <a:rPr lang="fr-FR" sz="1600" dirty="0" smtClean="0">
                <a:solidFill>
                  <a:srgbClr val="C00000"/>
                </a:solidFill>
              </a:rPr>
              <a:t>Une histoire qui inspira la fiction </a:t>
            </a:r>
            <a:r>
              <a:rPr lang="fr-FR" sz="1600" dirty="0" smtClean="0"/>
              <a:t>: En 2015, le réalisateur Pierre Godeau adapte ce fait-divers avec le film Éperdument. Le comédien Guillaume </a:t>
            </a:r>
            <a:r>
              <a:rPr lang="fr-FR" sz="1600" dirty="0" err="1" smtClean="0"/>
              <a:t>Galienne</a:t>
            </a:r>
            <a:r>
              <a:rPr lang="fr-FR" sz="1600" dirty="0" smtClean="0"/>
              <a:t> campe l’amoureux transi, tandis que la très spontanée Adèle </a:t>
            </a:r>
            <a:r>
              <a:rPr lang="fr-FR" sz="1600" dirty="0" err="1" smtClean="0"/>
              <a:t>Exarchopoulos</a:t>
            </a:r>
            <a:r>
              <a:rPr lang="fr-FR" sz="1600" dirty="0" smtClean="0"/>
              <a:t> y est Emma, la jeune femme fatale.</a:t>
            </a:r>
            <a:endParaRPr lang="fr-FR" sz="16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1029" y="2554546"/>
            <a:ext cx="5681943" cy="4298914"/>
          </a:xfrm>
          <a:prstGeom prst="rect">
            <a:avLst/>
          </a:prstGeom>
        </p:spPr>
      </p:pic>
      <p:sp>
        <p:nvSpPr>
          <p:cNvPr id="4" name="Rectangle 3"/>
          <p:cNvSpPr/>
          <p:nvPr/>
        </p:nvSpPr>
        <p:spPr>
          <a:xfrm>
            <a:off x="1731029" y="6401073"/>
            <a:ext cx="5681943" cy="307777"/>
          </a:xfrm>
          <a:prstGeom prst="rect">
            <a:avLst/>
          </a:prstGeom>
        </p:spPr>
        <p:txBody>
          <a:bodyPr wrap="square">
            <a:spAutoFit/>
          </a:bodyPr>
          <a:lstStyle/>
          <a:p>
            <a:pPr algn="ctr"/>
            <a:r>
              <a:rPr lang="fr-FR" sz="1400" dirty="0" smtClean="0"/>
              <a:t>Adèle </a:t>
            </a:r>
            <a:r>
              <a:rPr lang="fr-FR" sz="1400" dirty="0" err="1" smtClean="0"/>
              <a:t>Exarchopoulos</a:t>
            </a:r>
            <a:r>
              <a:rPr lang="fr-FR" sz="1400" dirty="0" smtClean="0"/>
              <a:t> et Guillaume </a:t>
            </a:r>
            <a:r>
              <a:rPr lang="fr-FR" sz="1400" dirty="0" err="1" smtClean="0"/>
              <a:t>Gallienne</a:t>
            </a:r>
            <a:r>
              <a:rPr lang="fr-FR" sz="1400" dirty="0" smtClean="0"/>
              <a:t> dans le film « Éperdument », </a:t>
            </a:r>
            <a:endParaRPr lang="fr-FR" sz="1400" dirty="0"/>
          </a:p>
        </p:txBody>
      </p:sp>
    </p:spTree>
    <p:extLst>
      <p:ext uri="{BB962C8B-B14F-4D97-AF65-F5344CB8AC3E}">
        <p14:creationId xmlns:p14="http://schemas.microsoft.com/office/powerpoint/2010/main" val="1860231708"/>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048083"/>
          </a:xfrm>
          <a:prstGeom prst="rect">
            <a:avLst/>
          </a:prstGeom>
        </p:spPr>
        <p:txBody>
          <a:bodyPr wrap="square">
            <a:spAutoFit/>
          </a:bodyPr>
          <a:lstStyle/>
          <a:p>
            <a:pPr algn="ctr"/>
            <a:r>
              <a:rPr lang="fr-FR" dirty="0" smtClean="0">
                <a:solidFill>
                  <a:srgbClr val="C00000"/>
                </a:solidFill>
              </a:rPr>
              <a:t>Arletty et Hans Jürgen </a:t>
            </a:r>
            <a:r>
              <a:rPr lang="fr-FR" dirty="0" err="1" smtClean="0">
                <a:solidFill>
                  <a:srgbClr val="C00000"/>
                </a:solidFill>
              </a:rPr>
              <a:t>Soehring</a:t>
            </a:r>
            <a:r>
              <a:rPr lang="fr-FR" dirty="0" smtClean="0">
                <a:solidFill>
                  <a:srgbClr val="C00000"/>
                </a:solidFill>
              </a:rPr>
              <a:t>, l'actrice française et le nazi</a:t>
            </a:r>
          </a:p>
          <a:p>
            <a:endParaRPr lang="fr-FR" dirty="0" smtClean="0"/>
          </a:p>
          <a:p>
            <a:r>
              <a:rPr lang="fr-FR" sz="1600" dirty="0" smtClean="0"/>
              <a:t> Des pleurs, de la misère et de la peur… Le Paris de l’Occupation n’était pas vraiment l’endroit rêvé pour rencontrer l’amour. Pourtant, c’est là, en mars 1941, qu’Arletty tombe sous le charme d’un soldat allemand, de dix ans son cadet. </a:t>
            </a:r>
          </a:p>
          <a:p>
            <a:endParaRPr lang="fr-FR" sz="1600" dirty="0" smtClean="0"/>
          </a:p>
          <a:p>
            <a:r>
              <a:rPr lang="fr-FR" sz="1600" dirty="0" smtClean="0"/>
              <a:t>Comme dans un roman galant du XVIIIème siècle, l’idylle se noue dans une loge de théâtre. Le coup de foudre est immédiat. Il est d’une beauté fascinante, d’un physique d’acier (il avait même été sélectionné pour participer au Jeux Olympiques de 1936) et d’une spiritualité exacerbée. </a:t>
            </a:r>
          </a:p>
          <a:p>
            <a:endParaRPr lang="fr-FR" sz="1600" dirty="0" smtClean="0"/>
          </a:p>
          <a:p>
            <a:r>
              <a:rPr lang="fr-FR" sz="1600" dirty="0" smtClean="0"/>
              <a:t>Hans Jürgen </a:t>
            </a:r>
            <a:r>
              <a:rPr lang="fr-FR" sz="1600" dirty="0" err="1" smtClean="0"/>
              <a:t>Soehring</a:t>
            </a:r>
            <a:r>
              <a:rPr lang="fr-FR" sz="1600" dirty="0" smtClean="0"/>
              <a:t>, moulé dans son uniforme gris, était à lui seul une affiche de propagande pour le IIIe Reich. Mais ce qui fait surtout craquer la grande Arletty, ce sont les oreilles en pointe de son nouvel amant. C’est certainement pour cette particularité qu’elle le surnomme immédiatement « Faune ». Puis elle se donne le nom de « Biche ». Ce sont ces deux pseudos qui leur permettent de s’envoyer des lettres en toute discrétion. Quelques semaines plus tard, Arletty retrouve son soldat allemand sur le tournage de l’un de ses films, dans la tranquillité de la campagne, loin de la capitale où tout le monde est ultra surveillé. Leur passion est ravageuse.</a:t>
            </a:r>
          </a:p>
          <a:p>
            <a:r>
              <a:rPr lang="fr-FR" sz="1600" dirty="0" smtClean="0"/>
              <a:t>Ils se retrouvent dès qu’ils le peuvent, s’embrassent, boivent du champagne, mangent des homards… Pendant que Paris crie famine et se nourrit avec des tickets de rationnement. Ils ne se cachent plus et s’affichent en couple à l’Opéra, chez Colette et chez Guitry. Mais quand vient le temps de la Libération, Hans s’enfuit. Arletty aime trop Paris pour le suivre dans sa cavale. </a:t>
            </a:r>
          </a:p>
          <a:p>
            <a:endParaRPr lang="fr-FR" sz="1600" dirty="0" smtClean="0"/>
          </a:p>
          <a:p>
            <a:r>
              <a:rPr lang="fr-FR" sz="1600" dirty="0" smtClean="0"/>
              <a:t>Le 22 octobre 1944, la police vient arrêter l’actrice dans son appartement. On lui demande si son amant était nazi. « Il savait nager », répond-elle énigmatiquement. On lui prête aussi cette incroyable répartie </a:t>
            </a:r>
            <a:r>
              <a:rPr lang="fr-FR" sz="1600" dirty="0" smtClean="0">
                <a:solidFill>
                  <a:srgbClr val="C00000"/>
                </a:solidFill>
              </a:rPr>
              <a:t>: « mon cœur est français, mais mon cul est international ! ». </a:t>
            </a:r>
            <a:r>
              <a:rPr lang="fr-FR" sz="1600" dirty="0" smtClean="0"/>
              <a:t>Une fois libérée, Arletty poursuit secrètement cette idylle avant que nombre de circonstances historiques la sépare définitivement de son amant.</a:t>
            </a:r>
          </a:p>
          <a:p>
            <a:pPr algn="ctr"/>
            <a:r>
              <a:rPr lang="fr-FR" sz="1600" dirty="0" smtClean="0">
                <a:solidFill>
                  <a:srgbClr val="C00000"/>
                </a:solidFill>
              </a:rPr>
              <a:t>……../…….</a:t>
            </a:r>
          </a:p>
          <a:p>
            <a:endParaRPr lang="fr-FR" sz="1600" dirty="0"/>
          </a:p>
        </p:txBody>
      </p:sp>
    </p:spTree>
    <p:extLst>
      <p:ext uri="{BB962C8B-B14F-4D97-AF65-F5344CB8AC3E}">
        <p14:creationId xmlns:p14="http://schemas.microsoft.com/office/powerpoint/2010/main" val="63767839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828"/>
            <a:ext cx="9144000" cy="2062103"/>
          </a:xfrm>
          <a:prstGeom prst="rect">
            <a:avLst/>
          </a:prstGeom>
        </p:spPr>
        <p:txBody>
          <a:bodyPr wrap="square">
            <a:spAutoFit/>
          </a:bodyPr>
          <a:lstStyle/>
          <a:p>
            <a:r>
              <a:rPr lang="fr-FR" sz="1600" dirty="0" smtClean="0">
                <a:solidFill>
                  <a:srgbClr val="C00000"/>
                </a:solidFill>
              </a:rPr>
              <a:t>Un acharnement médiatique : </a:t>
            </a:r>
            <a:r>
              <a:rPr lang="fr-FR" sz="1600" dirty="0" smtClean="0"/>
              <a:t>L'histoire d'Arletty est certainement la plus célèbre des histoires d'amour franco-allemandes de la Seconde Guerre... mais peut-être pas la plus scandaleuse. À la Libération, des dizaines et des dizaines de femmes, que l'on soupçonne d'avoir forniqué avec des nazis, sont tondues en place publique, sans autre forme de procès. </a:t>
            </a:r>
          </a:p>
          <a:p>
            <a:endParaRPr lang="fr-FR" sz="1600" dirty="0" smtClean="0"/>
          </a:p>
          <a:p>
            <a:r>
              <a:rPr lang="fr-FR" sz="1600" dirty="0" smtClean="0"/>
              <a:t>Contrairement à ce que diront les journaux de l'époque et les mauvaises rumeurs, Arletty, elle, ne connaîtra pas ce châtiment. Peu importe les noms d'oiseaux que lui prêtent les autorités et les médias, ce monument du cinéma gardera la tête haute.</a:t>
            </a:r>
            <a:endParaRPr lang="fr-FR" sz="16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735" y="2110979"/>
            <a:ext cx="3456531" cy="4571936"/>
          </a:xfrm>
          <a:prstGeom prst="rect">
            <a:avLst/>
          </a:prstGeom>
        </p:spPr>
      </p:pic>
      <p:sp>
        <p:nvSpPr>
          <p:cNvPr id="4" name="Rectangle 3"/>
          <p:cNvSpPr/>
          <p:nvPr/>
        </p:nvSpPr>
        <p:spPr>
          <a:xfrm>
            <a:off x="2843735" y="6367327"/>
            <a:ext cx="1716047" cy="307777"/>
          </a:xfrm>
          <a:prstGeom prst="rect">
            <a:avLst/>
          </a:prstGeom>
        </p:spPr>
        <p:txBody>
          <a:bodyPr wrap="none">
            <a:spAutoFit/>
          </a:bodyPr>
          <a:lstStyle/>
          <a:p>
            <a:r>
              <a:rPr lang="fr-FR" sz="1400" dirty="0" smtClean="0"/>
              <a:t>L'envoûtante Arletty </a:t>
            </a:r>
            <a:endParaRPr lang="fr-FR" sz="1400" dirty="0"/>
          </a:p>
        </p:txBody>
      </p:sp>
    </p:spTree>
    <p:extLst>
      <p:ext uri="{BB962C8B-B14F-4D97-AF65-F5344CB8AC3E}">
        <p14:creationId xmlns:p14="http://schemas.microsoft.com/office/powerpoint/2010/main" val="57167817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348"/>
            <a:ext cx="9144000" cy="7048083"/>
          </a:xfrm>
          <a:prstGeom prst="rect">
            <a:avLst/>
          </a:prstGeom>
        </p:spPr>
        <p:txBody>
          <a:bodyPr wrap="square">
            <a:spAutoFit/>
          </a:bodyPr>
          <a:lstStyle/>
          <a:p>
            <a:pPr algn="ctr"/>
            <a:r>
              <a:rPr lang="fr-FR" dirty="0" smtClean="0">
                <a:solidFill>
                  <a:srgbClr val="C00000"/>
                </a:solidFill>
              </a:rPr>
              <a:t>Mary Kay Letourneau et Vili, l’enseignante modèle et son élève</a:t>
            </a:r>
          </a:p>
          <a:p>
            <a:pPr algn="ctr"/>
            <a:endParaRPr lang="fr-FR" dirty="0" smtClean="0">
              <a:solidFill>
                <a:srgbClr val="C00000"/>
              </a:solidFill>
            </a:endParaRPr>
          </a:p>
          <a:p>
            <a:r>
              <a:rPr lang="fr-FR" sz="1600" dirty="0" smtClean="0"/>
              <a:t> Mary Kay Letourneau était heureuse en ménage. Issue d’un milieu aisé et ultra-chrétien, elle était considérée, par le voisinage, comme une épouse et une mère modèle et comme une excellente professeure de mathématiques, particulièrement respectée par ses collègues de la </a:t>
            </a:r>
            <a:r>
              <a:rPr lang="fr-FR" sz="1600" dirty="0" err="1" smtClean="0"/>
              <a:t>Shorewood</a:t>
            </a:r>
            <a:r>
              <a:rPr lang="fr-FR" sz="1600" dirty="0" smtClean="0"/>
              <a:t> </a:t>
            </a:r>
            <a:r>
              <a:rPr lang="fr-FR" sz="1600" dirty="0" err="1" smtClean="0"/>
              <a:t>Elementary</a:t>
            </a:r>
            <a:r>
              <a:rPr lang="fr-FR" sz="1600" dirty="0" smtClean="0"/>
              <a:t> </a:t>
            </a:r>
            <a:r>
              <a:rPr lang="fr-FR" sz="1600" dirty="0" err="1" smtClean="0"/>
              <a:t>School</a:t>
            </a:r>
            <a:r>
              <a:rPr lang="fr-FR" sz="1600" dirty="0" smtClean="0"/>
              <a:t> de Seattle. </a:t>
            </a:r>
          </a:p>
          <a:p>
            <a:endParaRPr lang="fr-FR" sz="1600" dirty="0" smtClean="0"/>
          </a:p>
          <a:p>
            <a:r>
              <a:rPr lang="fr-FR" sz="1600" dirty="0" smtClean="0"/>
              <a:t>Elle était également très appréciée par ses élèves, qui la trouvaient « canon et sexy ». Surtout l’un d’eux. L’année de sa rencontre avec Mary Kay, Vili </a:t>
            </a:r>
            <a:r>
              <a:rPr lang="fr-FR" sz="1600" dirty="0" err="1" smtClean="0"/>
              <a:t>Fualoau</a:t>
            </a:r>
            <a:r>
              <a:rPr lang="fr-FR" sz="1600" dirty="0" smtClean="0"/>
              <a:t> entre en classe de cinquième. Il mesure 1 mètre 80 et porte une moustache précoce qui le vieillit considérablement. Mais Vili a 12 ans, Mary Kay, 32.</a:t>
            </a:r>
          </a:p>
          <a:p>
            <a:endParaRPr lang="fr-FR" sz="1600" dirty="0" smtClean="0"/>
          </a:p>
          <a:p>
            <a:r>
              <a:rPr lang="fr-FR" sz="1600" dirty="0" smtClean="0"/>
              <a:t>Il avouera plus tard qu’il avait parié avec l’un de ses camarades qu’il arriverait à séduire la prof de maths. Mais ce ne devait être qu’un petit jeu sans conséquence. Mary Kay, quant à elle, avait remarqué cet enfant si singulier. Vili est un élève perturbé et perturbateur, certes, mais elle distingue en lui un véritable talent, en particulier pour le dessin.</a:t>
            </a:r>
          </a:p>
          <a:p>
            <a:endParaRPr lang="fr-FR" sz="1600" dirty="0" smtClean="0"/>
          </a:p>
          <a:p>
            <a:r>
              <a:rPr lang="fr-FR" sz="1600" dirty="0" smtClean="0"/>
              <a:t>L’enseignante invite alors régulièrement chez elle son nouveau protégé, pour l’orienter dans son avenir, dit-elle, et pour qu’il joue avec son fils aîné dont il est camarade de classe. Les deux amants fougueux révèleront qu’à cette époque, ils ont fait l’amour entre « 300 et 400 fois », dissimulés dans la voiture familiale le plus souvent. Et puisqu’ils ne se protègent pas, au bout de quelques mois, Mary Kay tombe enceinte. </a:t>
            </a:r>
          </a:p>
          <a:p>
            <a:r>
              <a:rPr lang="fr-FR" sz="1600" dirty="0" smtClean="0"/>
              <a:t>Quelques semaines plus tard, son mari et son fils découvrent le pot-aux-roses. Ils la dénoncent à la police. Avant de croupir quelques mois derrière les barreaux, l’insoumise amoureuse accouche du premier enfant de son amant de 13 ans. Elle est libérée, à la seule condition que cette folle histoire cesse. Mais Mary Kay ne tient pas et préfère revoir Vili. Au moment de son second jugement, elle apprend qu’elle est encore enceinte. Cette fois, elle donnera naissance à une deuxième fille dans sa cellule, puisqu’elle y restera pendant sept ans. </a:t>
            </a:r>
          </a:p>
          <a:p>
            <a:pPr algn="ctr"/>
            <a:r>
              <a:rPr lang="fr-FR" sz="1600" dirty="0" smtClean="0">
                <a:solidFill>
                  <a:srgbClr val="C00000"/>
                </a:solidFill>
              </a:rPr>
              <a:t>……./…….</a:t>
            </a:r>
          </a:p>
          <a:p>
            <a:endParaRPr lang="fr-FR" sz="1600" dirty="0"/>
          </a:p>
        </p:txBody>
      </p:sp>
    </p:spTree>
    <p:extLst>
      <p:ext uri="{BB962C8B-B14F-4D97-AF65-F5344CB8AC3E}">
        <p14:creationId xmlns:p14="http://schemas.microsoft.com/office/powerpoint/2010/main" val="410524386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775" y="0"/>
            <a:ext cx="9144000" cy="2800767"/>
          </a:xfrm>
          <a:prstGeom prst="rect">
            <a:avLst/>
          </a:prstGeom>
        </p:spPr>
        <p:txBody>
          <a:bodyPr wrap="square">
            <a:spAutoFit/>
          </a:bodyPr>
          <a:lstStyle/>
          <a:p>
            <a:endParaRPr lang="fr-FR" sz="1600" dirty="0" smtClean="0"/>
          </a:p>
          <a:p>
            <a:r>
              <a:rPr lang="fr-FR" sz="1600" dirty="0" smtClean="0"/>
              <a:t>À sa sortie, Vili l’attend, toujours aussi doux et transi, et la demande en mariage. Depuis, le couple ne s’est pas séparé et a choisi d’emménager dans le quartier qui a vu naître leur amour, faisant abstraction des commérages et des médisances</a:t>
            </a:r>
          </a:p>
          <a:p>
            <a:endParaRPr lang="fr-FR" sz="1600" dirty="0" smtClean="0"/>
          </a:p>
          <a:p>
            <a:r>
              <a:rPr lang="fr-FR" sz="1600" dirty="0" smtClean="0">
                <a:solidFill>
                  <a:srgbClr val="C00000"/>
                </a:solidFill>
              </a:rPr>
              <a:t>.Un acharnement médiatique : </a:t>
            </a:r>
            <a:r>
              <a:rPr lang="fr-FR" sz="1600" dirty="0" smtClean="0"/>
              <a:t>Les tabloïds s’arrachent l’histoire. Comme pour les plus grands couples de criminels, leurs visages s’affichent sur toutes les unes. Vingt ans après le scandale, Mary Kay et Vili donnent leur première interview, en grandes pompes, sur la chaîne ABC.</a:t>
            </a:r>
          </a:p>
          <a:p>
            <a:endParaRPr lang="fr-FR" sz="1600" dirty="0" smtClean="0"/>
          </a:p>
          <a:p>
            <a:r>
              <a:rPr lang="fr-FR" sz="1600" dirty="0" smtClean="0">
                <a:solidFill>
                  <a:srgbClr val="C00000"/>
                </a:solidFill>
              </a:rPr>
              <a:t>Une histoire qui inspira la fiction : </a:t>
            </a:r>
            <a:r>
              <a:rPr lang="fr-FR" sz="1600" dirty="0" smtClean="0"/>
              <a:t>La télévision américaine – friande de ces amours fous – s’est emparé de l’histoire, avec Penelope Ann Miller dans le rôle principal.</a:t>
            </a:r>
            <a:endParaRPr lang="fr-FR" sz="16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0746" y="2800768"/>
            <a:ext cx="5362508" cy="4057232"/>
          </a:xfrm>
          <a:prstGeom prst="rect">
            <a:avLst/>
          </a:prstGeom>
        </p:spPr>
      </p:pic>
      <p:sp>
        <p:nvSpPr>
          <p:cNvPr id="4" name="Rectangle 3"/>
          <p:cNvSpPr/>
          <p:nvPr/>
        </p:nvSpPr>
        <p:spPr>
          <a:xfrm>
            <a:off x="2555776" y="6521968"/>
            <a:ext cx="2944011" cy="307777"/>
          </a:xfrm>
          <a:prstGeom prst="rect">
            <a:avLst/>
          </a:prstGeom>
        </p:spPr>
        <p:txBody>
          <a:bodyPr wrap="none">
            <a:spAutoFit/>
          </a:bodyPr>
          <a:lstStyle/>
          <a:p>
            <a:r>
              <a:rPr lang="fr-FR" sz="1400" dirty="0" smtClean="0">
                <a:solidFill>
                  <a:schemeClr val="bg1"/>
                </a:solidFill>
              </a:rPr>
              <a:t>Mary Kay Letourneau et Vili sur ABC </a:t>
            </a:r>
            <a:endParaRPr lang="fr-FR" sz="1400" dirty="0">
              <a:solidFill>
                <a:schemeClr val="bg1"/>
              </a:solidFill>
            </a:endParaRPr>
          </a:p>
        </p:txBody>
      </p:sp>
    </p:spTree>
    <p:extLst>
      <p:ext uri="{BB962C8B-B14F-4D97-AF65-F5344CB8AC3E}">
        <p14:creationId xmlns:p14="http://schemas.microsoft.com/office/powerpoint/2010/main" val="4189415455"/>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479" y="3583"/>
            <a:ext cx="9144000" cy="6986528"/>
          </a:xfrm>
          <a:prstGeom prst="rect">
            <a:avLst/>
          </a:prstGeom>
        </p:spPr>
        <p:txBody>
          <a:bodyPr wrap="square">
            <a:spAutoFit/>
          </a:bodyPr>
          <a:lstStyle/>
          <a:p>
            <a:pPr algn="ctr"/>
            <a:r>
              <a:rPr lang="fr-FR" sz="1600" dirty="0" smtClean="0">
                <a:solidFill>
                  <a:srgbClr val="C00000"/>
                </a:solidFill>
              </a:rPr>
              <a:t>Marguerite et Julien de </a:t>
            </a:r>
            <a:r>
              <a:rPr lang="fr-FR" sz="1600" dirty="0" err="1" smtClean="0">
                <a:solidFill>
                  <a:srgbClr val="C00000"/>
                </a:solidFill>
              </a:rPr>
              <a:t>Ravalet</a:t>
            </a:r>
            <a:r>
              <a:rPr lang="fr-FR" sz="1600" dirty="0" smtClean="0">
                <a:solidFill>
                  <a:srgbClr val="C00000"/>
                </a:solidFill>
              </a:rPr>
              <a:t>, le frère et la sœur incestueux</a:t>
            </a:r>
          </a:p>
          <a:p>
            <a:pPr algn="ctr"/>
            <a:endParaRPr lang="fr-FR" sz="1600" dirty="0" smtClean="0">
              <a:solidFill>
                <a:srgbClr val="C00000"/>
              </a:solidFill>
            </a:endParaRPr>
          </a:p>
          <a:p>
            <a:r>
              <a:rPr lang="fr-FR" sz="1600" dirty="0" smtClean="0"/>
              <a:t> Julien de </a:t>
            </a:r>
            <a:r>
              <a:rPr lang="fr-FR" sz="1600" dirty="0" err="1" smtClean="0"/>
              <a:t>Ravalet</a:t>
            </a:r>
            <a:r>
              <a:rPr lang="fr-FR" sz="1600" dirty="0" smtClean="0"/>
              <a:t>, fils du seigneur de Tourlaville (bourgade de Normandie), naît en 1582. Sa sœur Marguerite voit le jour quatre ans plus tard. Dans cette grande famille aristocrate qui compte pas moins de onze enfants, Marguerite et Julien deviennent rapidement inséparables. Mais les années passant et les bourgeons de l’adolescence fleurissant, leur relation se transforme en amour – que les textes qualifient de purement « platonique ». </a:t>
            </a:r>
          </a:p>
          <a:p>
            <a:endParaRPr lang="fr-FR" sz="1600" dirty="0" smtClean="0"/>
          </a:p>
          <a:p>
            <a:r>
              <a:rPr lang="fr-FR" sz="1600" dirty="0" smtClean="0"/>
              <a:t>Les parents </a:t>
            </a:r>
            <a:r>
              <a:rPr lang="fr-FR" sz="1600" dirty="0" err="1" smtClean="0"/>
              <a:t>Ravalet</a:t>
            </a:r>
            <a:r>
              <a:rPr lang="fr-FR" sz="1600" dirty="0" smtClean="0"/>
              <a:t> décident alors de sévir et envoient Julien en pension. Marguerite est, quant à elle, forcée à se marier. Mais puisque tous les bons partis de la région ont eu vent de l’incestueux attachement, seul un vieux négociant – de plus de trente ans son aîné – accepte de l’épouser. Son frère, qui ne pense qu’à elle, vient à son secours et fuit avec elle. </a:t>
            </a:r>
          </a:p>
          <a:p>
            <a:endParaRPr lang="fr-FR" sz="1600" dirty="0" smtClean="0"/>
          </a:p>
          <a:p>
            <a:r>
              <a:rPr lang="fr-FR" sz="1600" dirty="0" smtClean="0"/>
              <a:t>Durant quelques mois, Julien et Marguerite arriveront à vivre ensemble leur amour, certes cachés, mais toujours avec passion, avant d’être arrêtés. Les juges découvrent alors avec stupeur que Marguerite est enceinte… très certainement de son frère, même si elle dit le contraire. Juste après son accouchement, les deux amants sont décapités en place publique, pour « inceste et adultère ».</a:t>
            </a:r>
          </a:p>
          <a:p>
            <a:r>
              <a:rPr lang="fr-FR" sz="1600" dirty="0" smtClean="0">
                <a:solidFill>
                  <a:srgbClr val="C00000"/>
                </a:solidFill>
              </a:rPr>
              <a:t>Un acharnement médiatique :</a:t>
            </a:r>
            <a:r>
              <a:rPr lang="fr-FR" sz="1600" dirty="0" smtClean="0"/>
              <a:t> L’affaire fait grand bruit dans tout le pays et remonte même aux oreilles du roi Henri IV qui vient à s’en préoccuper. L’épitaphe gravée sur la tombe des amants tragiques de Tourlaville nous donne une idée claire du jugement social de l’époque, qui n’était alors dicté que par la morale religieuse : « Ci-gisent le frère et la sœur. Passant ne t'informe pas de la cause de leur mort, mais passe et prie Dieu pour leur âme ». </a:t>
            </a:r>
          </a:p>
          <a:p>
            <a:r>
              <a:rPr lang="fr-FR" sz="1600" dirty="0" smtClean="0">
                <a:solidFill>
                  <a:srgbClr val="C00000"/>
                </a:solidFill>
              </a:rPr>
              <a:t>Une histoire qui inspira la fiction </a:t>
            </a:r>
            <a:r>
              <a:rPr lang="fr-FR" sz="1600" dirty="0" smtClean="0"/>
              <a:t>: Dès le XVIIe siècle, nombre d’artistes donnent leur interprétation de cette histoire qui tombe rapidement dans le domaine de la légende. Plus tard, dans les années 1960, le scénariste Jean </a:t>
            </a:r>
            <a:r>
              <a:rPr lang="fr-FR" sz="1600" dirty="0" err="1" smtClean="0"/>
              <a:t>Gruault</a:t>
            </a:r>
            <a:r>
              <a:rPr lang="fr-FR" sz="1600" dirty="0" smtClean="0"/>
              <a:t> proposera l’histoire à François Truffaut, qui ne prendra pas le temps de la réaliser. C’est la jeune Valérie </a:t>
            </a:r>
            <a:r>
              <a:rPr lang="fr-FR" sz="1600" dirty="0" err="1" smtClean="0"/>
              <a:t>Donzelli</a:t>
            </a:r>
            <a:r>
              <a:rPr lang="fr-FR" sz="1600" dirty="0" smtClean="0"/>
              <a:t> qui l’adaptera, en 2015. Son Marguerite et Julien, avec Anaïs </a:t>
            </a:r>
            <a:r>
              <a:rPr lang="fr-FR" sz="1600" dirty="0" err="1" smtClean="0"/>
              <a:t>Demoustier</a:t>
            </a:r>
            <a:r>
              <a:rPr lang="fr-FR" sz="1600" dirty="0" smtClean="0"/>
              <a:t> et Jérémie </a:t>
            </a:r>
            <a:r>
              <a:rPr lang="fr-FR" sz="1600" dirty="0" err="1" smtClean="0"/>
              <a:t>Elkaïm</a:t>
            </a:r>
            <a:r>
              <a:rPr lang="fr-FR" sz="1600" dirty="0" smtClean="0"/>
              <a:t>, sera présenté au Festival de Cannes.</a:t>
            </a:r>
          </a:p>
        </p:txBody>
      </p:sp>
    </p:spTree>
    <p:extLst>
      <p:ext uri="{BB962C8B-B14F-4D97-AF65-F5344CB8AC3E}">
        <p14:creationId xmlns:p14="http://schemas.microsoft.com/office/powerpoint/2010/main" val="1857214867"/>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7999"/>
          </a:xfrm>
          <a:prstGeom prst="rect">
            <a:avLst/>
          </a:prstGeom>
        </p:spPr>
      </p:pic>
      <p:sp>
        <p:nvSpPr>
          <p:cNvPr id="3" name="Rectangle 2"/>
          <p:cNvSpPr/>
          <p:nvPr/>
        </p:nvSpPr>
        <p:spPr>
          <a:xfrm>
            <a:off x="17894" y="6309320"/>
            <a:ext cx="9143999" cy="307777"/>
          </a:xfrm>
          <a:prstGeom prst="rect">
            <a:avLst/>
          </a:prstGeom>
        </p:spPr>
        <p:txBody>
          <a:bodyPr wrap="square">
            <a:spAutoFit/>
          </a:bodyPr>
          <a:lstStyle/>
          <a:p>
            <a:pPr algn="ctr"/>
            <a:r>
              <a:rPr lang="fr-FR" sz="1400" dirty="0" smtClean="0">
                <a:solidFill>
                  <a:schemeClr val="bg1"/>
                </a:solidFill>
              </a:rPr>
              <a:t>Anaïs </a:t>
            </a:r>
            <a:r>
              <a:rPr lang="fr-FR" sz="1400" dirty="0" err="1" smtClean="0">
                <a:solidFill>
                  <a:schemeClr val="bg1"/>
                </a:solidFill>
              </a:rPr>
              <a:t>Demoustier</a:t>
            </a:r>
            <a:r>
              <a:rPr lang="fr-FR" sz="1400" dirty="0" smtClean="0">
                <a:solidFill>
                  <a:schemeClr val="bg1"/>
                </a:solidFill>
              </a:rPr>
              <a:t> et Jérémie </a:t>
            </a:r>
            <a:r>
              <a:rPr lang="fr-FR" sz="1400" dirty="0" err="1" smtClean="0">
                <a:solidFill>
                  <a:schemeClr val="bg1"/>
                </a:solidFill>
              </a:rPr>
              <a:t>Elkaïm</a:t>
            </a:r>
            <a:r>
              <a:rPr lang="fr-FR" sz="1400" dirty="0" smtClean="0">
                <a:solidFill>
                  <a:schemeClr val="bg1"/>
                </a:solidFill>
              </a:rPr>
              <a:t> sont Marguerite et Julien de </a:t>
            </a:r>
            <a:r>
              <a:rPr lang="fr-FR" sz="1400" dirty="0" err="1" smtClean="0">
                <a:solidFill>
                  <a:schemeClr val="bg1"/>
                </a:solidFill>
              </a:rPr>
              <a:t>Ravalet</a:t>
            </a:r>
            <a:r>
              <a:rPr lang="fr-FR" sz="1400" dirty="0" smtClean="0">
                <a:solidFill>
                  <a:schemeClr val="bg1"/>
                </a:solidFill>
              </a:rPr>
              <a:t> dans le film de Valérie </a:t>
            </a:r>
            <a:r>
              <a:rPr lang="fr-FR" sz="1400" dirty="0" err="1" smtClean="0">
                <a:solidFill>
                  <a:schemeClr val="bg1"/>
                </a:solidFill>
              </a:rPr>
              <a:t>Donz</a:t>
            </a:r>
            <a:r>
              <a:rPr lang="fr-FR" sz="1400" dirty="0" smtClean="0">
                <a:solidFill>
                  <a:schemeClr val="bg1"/>
                </a:solidFill>
              </a:rPr>
              <a:t>... </a:t>
            </a:r>
            <a:endParaRPr lang="fr-FR" sz="1400" dirty="0">
              <a:solidFill>
                <a:schemeClr val="bg1"/>
              </a:solidFill>
            </a:endParaRPr>
          </a:p>
        </p:txBody>
      </p:sp>
    </p:spTree>
    <p:extLst>
      <p:ext uri="{BB962C8B-B14F-4D97-AF65-F5344CB8AC3E}">
        <p14:creationId xmlns:p14="http://schemas.microsoft.com/office/powerpoint/2010/main" val="2806321846"/>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 y="0"/>
            <a:ext cx="9144000" cy="6063198"/>
          </a:xfrm>
          <a:prstGeom prst="rect">
            <a:avLst/>
          </a:prstGeom>
        </p:spPr>
        <p:txBody>
          <a:bodyPr wrap="square">
            <a:spAutoFit/>
          </a:bodyPr>
          <a:lstStyle/>
          <a:p>
            <a:pPr algn="ctr"/>
            <a:r>
              <a:rPr lang="fr-FR" dirty="0" smtClean="0">
                <a:solidFill>
                  <a:srgbClr val="C00000"/>
                </a:solidFill>
              </a:rPr>
              <a:t>Dany Leprince et Béatrice Poissant, les amants épistolaires</a:t>
            </a:r>
          </a:p>
          <a:p>
            <a:endParaRPr lang="fr-FR" dirty="0" smtClean="0"/>
          </a:p>
          <a:p>
            <a:r>
              <a:rPr lang="fr-FR" sz="1600" dirty="0" smtClean="0"/>
              <a:t> Béatrice Poissant mène une petite vie tranquille à Bordeaux : elle y élève seule ses deux enfants et y exerce son métier de médecin anesthésiste.</a:t>
            </a:r>
          </a:p>
          <a:p>
            <a:endParaRPr lang="fr-FR" sz="1600" dirty="0" smtClean="0"/>
          </a:p>
          <a:p>
            <a:r>
              <a:rPr lang="fr-FR" sz="1600" dirty="0" smtClean="0"/>
              <a:t>Sa vie bascule, un soir d'août 2007, alors qu'elle regarde la télévision. Elle zappe sur un reportage retraçant l'affaire de Dany Leprince, dit « le boucher de la Sarthe », arrêté en 1994 pour avoir massacré son frère, sa belle-sœur et ses deux nièces. Béatrice est alors subjuguée par le visage de cet homme, qui n'est pourtant pas spécialement beau. </a:t>
            </a:r>
          </a:p>
          <a:p>
            <a:endParaRPr lang="fr-FR" sz="1600" dirty="0" smtClean="0"/>
          </a:p>
          <a:p>
            <a:r>
              <a:rPr lang="fr-FR" sz="1600" dirty="0" smtClean="0"/>
              <a:t>Dès cet instant, elle éprouve de la compassion pour lui : elle sent comme une envie de lui venir en aide, de le protéger. Elle effectue alors toutes les démarches pour entrer en contact avec le prisonnier. Ils s'écrivent beaucoup, puis se téléphonent, avant de se rencontrer, enfin. </a:t>
            </a:r>
          </a:p>
          <a:p>
            <a:endParaRPr lang="fr-FR" sz="1600" dirty="0" smtClean="0"/>
          </a:p>
          <a:p>
            <a:r>
              <a:rPr lang="fr-FR" sz="1600" dirty="0" smtClean="0"/>
              <a:t>À peine cinq mois plus tard, ils se disent « oui » au parloir. Béatrice le croit innocent et commence un combat pour le prouver, qui durera de longues années. En octobre 2012, le juge accepte d'accorder la liberté conditionnelle à Dany Leprince. Mais de retour à l'air libre, il préfère se séparer de la trop collante Béatrice. Triste retournement de situation. </a:t>
            </a:r>
          </a:p>
          <a:p>
            <a:endParaRPr lang="fr-FR" sz="1600" dirty="0" smtClean="0"/>
          </a:p>
          <a:p>
            <a:r>
              <a:rPr lang="fr-FR" sz="1600" dirty="0" smtClean="0">
                <a:solidFill>
                  <a:srgbClr val="C00000"/>
                </a:solidFill>
              </a:rPr>
              <a:t>L’acharnement médiatique : </a:t>
            </a:r>
            <a:r>
              <a:rPr lang="fr-FR" sz="1600" dirty="0" smtClean="0"/>
              <a:t>« Pour aimer un tueur, il faut être une pute ou une aliénée », diront certains spécialistes interrogés par les journaux qui s'empressent de couvrir l'affaire. Béatrice Leprince sait profiter de cet éclairage médiatique pour avoir une voix et pour faire entendre sa vérité. Au fil des interviews, elle déconstruit tout ce qui a pu être écrit sur elle et sur Dany. Souvent, en off, elle confie avoir l'impression de vivre dans un scénario de Tim Burton, son cinéaste favori. Une comparaison surprenante.</a:t>
            </a:r>
            <a:endParaRPr lang="fr-FR" sz="1600" dirty="0"/>
          </a:p>
        </p:txBody>
      </p:sp>
    </p:spTree>
    <p:extLst>
      <p:ext uri="{BB962C8B-B14F-4D97-AF65-F5344CB8AC3E}">
        <p14:creationId xmlns:p14="http://schemas.microsoft.com/office/powerpoint/2010/main" val="26374434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3999" cy="6858000"/>
          </a:xfrm>
          <a:prstGeom prst="rect">
            <a:avLst/>
          </a:prstGeom>
        </p:spPr>
      </p:pic>
      <p:sp>
        <p:nvSpPr>
          <p:cNvPr id="3" name="Rectangle 2"/>
          <p:cNvSpPr/>
          <p:nvPr/>
        </p:nvSpPr>
        <p:spPr>
          <a:xfrm>
            <a:off x="1" y="22394"/>
            <a:ext cx="9143998" cy="307777"/>
          </a:xfrm>
          <a:prstGeom prst="rect">
            <a:avLst/>
          </a:prstGeom>
        </p:spPr>
        <p:txBody>
          <a:bodyPr wrap="square">
            <a:spAutoFit/>
          </a:bodyPr>
          <a:lstStyle/>
          <a:p>
            <a:pPr algn="ctr"/>
            <a:r>
              <a:rPr lang="fr-FR" sz="1400" dirty="0" smtClean="0">
                <a:solidFill>
                  <a:schemeClr val="bg1"/>
                </a:solidFill>
              </a:rPr>
              <a:t>Dany Leprince et Béatrice Poissant à la sortie du tribunal </a:t>
            </a:r>
            <a:endParaRPr lang="fr-FR" sz="1400" dirty="0">
              <a:solidFill>
                <a:schemeClr val="bg1"/>
              </a:solidFill>
            </a:endParaRPr>
          </a:p>
        </p:txBody>
      </p:sp>
    </p:spTree>
    <p:extLst>
      <p:ext uri="{BB962C8B-B14F-4D97-AF65-F5344CB8AC3E}">
        <p14:creationId xmlns:p14="http://schemas.microsoft.com/office/powerpoint/2010/main" val="2684940439"/>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59" y="10411"/>
            <a:ext cx="9144000" cy="6801862"/>
          </a:xfrm>
          <a:prstGeom prst="rect">
            <a:avLst/>
          </a:prstGeom>
        </p:spPr>
        <p:txBody>
          <a:bodyPr wrap="square">
            <a:spAutoFit/>
          </a:bodyPr>
          <a:lstStyle/>
          <a:p>
            <a:pPr algn="ctr"/>
            <a:r>
              <a:rPr lang="fr-FR" dirty="0" smtClean="0">
                <a:solidFill>
                  <a:srgbClr val="C00000"/>
                </a:solidFill>
              </a:rPr>
              <a:t>Héloïse et Abélard, les pêcheurs condamnés</a:t>
            </a:r>
          </a:p>
          <a:p>
            <a:pPr algn="ctr"/>
            <a:endParaRPr lang="fr-FR" dirty="0">
              <a:solidFill>
                <a:srgbClr val="C00000"/>
              </a:solidFill>
            </a:endParaRPr>
          </a:p>
          <a:p>
            <a:r>
              <a:rPr lang="fr-FR" sz="1600" dirty="0" smtClean="0"/>
              <a:t> Intellectuel passionné, orateur redoutable, professeur de philosophie rêvé,… Abélard était certainement le Raphaël </a:t>
            </a:r>
            <a:r>
              <a:rPr lang="fr-FR" sz="1600" dirty="0" err="1" smtClean="0"/>
              <a:t>Enthoven</a:t>
            </a:r>
            <a:r>
              <a:rPr lang="fr-FR" sz="1600" dirty="0" smtClean="0"/>
              <a:t> du XIIème siècle. C’est aussi grâce à son incroyable beauté et son indéniable charme qu’il a réussi à séduire la pudibonde Héloïse, cloîtrée dans l’abbaye d’Argenteuil, un monastère réservé aux filles. </a:t>
            </a:r>
          </a:p>
          <a:p>
            <a:endParaRPr lang="fr-FR" sz="1600" dirty="0" smtClean="0"/>
          </a:p>
          <a:p>
            <a:r>
              <a:rPr lang="fr-FR" sz="1600" dirty="0" smtClean="0"/>
              <a:t>C’est le Chanoine Fulbert, l’oncle de la jeune fille, qui les fait se rencontrer en engageant l’éminent enseignant. Héloïse ne résiste pas très longtemps aux ardeurs d’Abélard. Et même si les préceptes de leur religion le leurs interdit, un amour charnel les consume. Quand ils ne se voient pas, les deux amants s’envoient des lettres enflammées, aussi spirituelles que sulfureuses. Mais le patibulaire Fulbert les surprend enlacés « comme Mars et Vénus », écrira-t-il. Héloïse, enceinte, fuit dans la famille de son aimé pour accoucher d’un petit Astrolabe.</a:t>
            </a:r>
          </a:p>
          <a:p>
            <a:endParaRPr lang="fr-FR" sz="1600" dirty="0" smtClean="0"/>
          </a:p>
          <a:p>
            <a:r>
              <a:rPr lang="fr-FR" sz="1600" dirty="0" smtClean="0"/>
              <a:t>Puis Abélard ramène Héloïse à Paris, pour l’épouser dans le secret du petit matin. Mais l’omniprésent Fulbert dénonce l’union clandestine. Diabolique, il fait même émasculer Abélard. Ce dernier se réfugie à l’abbaye Saint-Denis, alors qu’Héloïse reprend le voile à Argenteuil. Chacun dans leur prieuré, ils continuent de correspondre pour se déclarer leur amour. Le dernière volonté d’Héloïse sera d’être enterrée auprès d’Abélard. </a:t>
            </a:r>
          </a:p>
          <a:p>
            <a:endParaRPr lang="fr-FR" sz="1600" dirty="0" smtClean="0"/>
          </a:p>
          <a:p>
            <a:r>
              <a:rPr lang="fr-FR" sz="1600" dirty="0" smtClean="0"/>
              <a:t>La légende raconte que quand elle fut déposée dans son tombeau, Abélard – mort depuis plusieurs années – tendit les bras pour la recevoir.</a:t>
            </a:r>
          </a:p>
          <a:p>
            <a:endParaRPr lang="fr-FR" sz="1600" dirty="0" smtClean="0"/>
          </a:p>
          <a:p>
            <a:r>
              <a:rPr lang="fr-FR" sz="1600" dirty="0" smtClean="0">
                <a:solidFill>
                  <a:srgbClr val="C00000"/>
                </a:solidFill>
              </a:rPr>
              <a:t>Un acharnement médiatique : </a:t>
            </a:r>
            <a:r>
              <a:rPr lang="fr-FR" sz="1600" dirty="0" smtClean="0"/>
              <a:t>On retrouve peu de traces de commentaires de leurs contemporains. Mais à l’époque, cette liaison fatale avait été contée de villes en villages et n’avait pas manqué d’offusquer la bonne-morale publique, qui était dictée par l’Église.</a:t>
            </a:r>
          </a:p>
          <a:p>
            <a:pPr algn="ctr"/>
            <a:r>
              <a:rPr lang="fr-FR" sz="1600" dirty="0" smtClean="0">
                <a:solidFill>
                  <a:srgbClr val="C00000"/>
                </a:solidFill>
              </a:rPr>
              <a:t>……./……</a:t>
            </a:r>
            <a:endParaRPr lang="fr-FR" sz="1600" dirty="0">
              <a:solidFill>
                <a:srgbClr val="C00000"/>
              </a:solidFill>
            </a:endParaRPr>
          </a:p>
        </p:txBody>
      </p:sp>
    </p:spTree>
    <p:extLst>
      <p:ext uri="{BB962C8B-B14F-4D97-AF65-F5344CB8AC3E}">
        <p14:creationId xmlns:p14="http://schemas.microsoft.com/office/powerpoint/2010/main" val="1016321327"/>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3625"/>
            <a:ext cx="9144000" cy="1077218"/>
          </a:xfrm>
          <a:prstGeom prst="rect">
            <a:avLst/>
          </a:prstGeom>
        </p:spPr>
        <p:txBody>
          <a:bodyPr wrap="square">
            <a:spAutoFit/>
          </a:bodyPr>
          <a:lstStyle/>
          <a:p>
            <a:r>
              <a:rPr lang="fr-FR" sz="1600" dirty="0" smtClean="0">
                <a:solidFill>
                  <a:srgbClr val="C00000"/>
                </a:solidFill>
              </a:rPr>
              <a:t>Une histoire qui inspira la fiction : </a:t>
            </a:r>
            <a:r>
              <a:rPr lang="fr-FR" sz="1600" dirty="0" smtClean="0"/>
              <a:t>Au fil des décennies, l’histoire vraie d’Héloïse et Abélard s’est teintée de mythes et de mystères. Leur correspondance a été traduite à de nombreuses reprises, pour inspirer les poètes et les peintres. Aujourd’hui, Héloïse et Abélard participent à l’imaginaire commun, au même titre que Tristan et Yseult ou Roméo et Juliette..</a:t>
            </a:r>
            <a:endParaRPr lang="fr-FR" sz="16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0667" y="1166409"/>
            <a:ext cx="7522666" cy="5691591"/>
          </a:xfrm>
          <a:prstGeom prst="rect">
            <a:avLst/>
          </a:prstGeom>
        </p:spPr>
      </p:pic>
      <p:sp>
        <p:nvSpPr>
          <p:cNvPr id="4" name="Rectangle 3"/>
          <p:cNvSpPr/>
          <p:nvPr/>
        </p:nvSpPr>
        <p:spPr>
          <a:xfrm>
            <a:off x="3090344" y="1268760"/>
            <a:ext cx="2963312" cy="307777"/>
          </a:xfrm>
          <a:prstGeom prst="rect">
            <a:avLst/>
          </a:prstGeom>
        </p:spPr>
        <p:txBody>
          <a:bodyPr wrap="none">
            <a:spAutoFit/>
          </a:bodyPr>
          <a:lstStyle/>
          <a:p>
            <a:pPr algn="ctr"/>
            <a:r>
              <a:rPr lang="fr-FR" sz="1400" dirty="0" smtClean="0">
                <a:solidFill>
                  <a:schemeClr val="bg1"/>
                </a:solidFill>
              </a:rPr>
              <a:t>Héloïse et Abélard, en pleine lecture…</a:t>
            </a:r>
            <a:endParaRPr lang="fr-FR" sz="1400" dirty="0">
              <a:solidFill>
                <a:schemeClr val="bg1"/>
              </a:solidFill>
            </a:endParaRPr>
          </a:p>
        </p:txBody>
      </p:sp>
    </p:spTree>
    <p:extLst>
      <p:ext uri="{BB962C8B-B14F-4D97-AF65-F5344CB8AC3E}">
        <p14:creationId xmlns:p14="http://schemas.microsoft.com/office/powerpoint/2010/main" val="298107868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365"/>
            <a:ext cx="9144000" cy="6555641"/>
          </a:xfrm>
          <a:prstGeom prst="rect">
            <a:avLst/>
          </a:prstGeom>
        </p:spPr>
        <p:txBody>
          <a:bodyPr wrap="square">
            <a:spAutoFit/>
          </a:bodyPr>
          <a:lstStyle/>
          <a:p>
            <a:pPr algn="ctr"/>
            <a:r>
              <a:rPr lang="fr-FR" dirty="0" smtClean="0">
                <a:solidFill>
                  <a:srgbClr val="C00000"/>
                </a:solidFill>
              </a:rPr>
              <a:t>Kim West et Ben Ford, la mère et son fils</a:t>
            </a:r>
          </a:p>
          <a:p>
            <a:r>
              <a:rPr lang="fr-FR" sz="1600" dirty="0" smtClean="0"/>
              <a:t> Kim West n'est âgée que 19 ans quand elle tombe enceinte « par accident ». Ses parents la forcent alors à abandonner l'enfant. </a:t>
            </a:r>
          </a:p>
          <a:p>
            <a:endParaRPr lang="fr-FR" sz="1600" dirty="0" smtClean="0"/>
          </a:p>
          <a:p>
            <a:r>
              <a:rPr lang="fr-FR" sz="1600" dirty="0" smtClean="0"/>
              <a:t>À contre cœur, elle fait donc adopter ce petit garçon, qu'elle pensait ne plus jamais revoir. Mais trente ans plus tard, alors qu'elle avait reconstruit sa vie, Kim reçoit une lettre de la part d'un inconnu qui dit être son fils. À son courrier, il a ajouté une photo de lui. En regardant ce portrait, Kim sent son « cœur bondir », et elle comprend rapidement que ce n'est pas que par instinct maternel. </a:t>
            </a:r>
          </a:p>
          <a:p>
            <a:endParaRPr lang="fr-FR" dirty="0" smtClean="0"/>
          </a:p>
          <a:p>
            <a:r>
              <a:rPr lang="fr-FR" sz="1600" dirty="0" smtClean="0"/>
              <a:t>Avec ce Ben Ford, marié et habitant à plusieurs milliers de kilomètres d'elle, elle entame une correspondance abondante. La nuit, Kim fait des rêves érotiques la mettant en scène avec son fils. Elle s'inquiète de son comportement et consulte un psychologue, qui lui parle du syndrome d'attraction sexuelle génétique, aussi appelé GSA. Un argument que Kim reprendra plus tard dans les médias : « ce n'est pas de l'inceste, mais la GSA », se rassure-t-elle souvent. Après plusieurs mois à distance, Ben organise une rencontre et embrasse sa mère dès la première soirée. </a:t>
            </a:r>
          </a:p>
          <a:p>
            <a:endParaRPr lang="fr-FR" sz="1600" dirty="0" smtClean="0"/>
          </a:p>
          <a:p>
            <a:r>
              <a:rPr lang="fr-FR" sz="1600" dirty="0" smtClean="0"/>
              <a:t>Il prend rapidement la décision de se séparer de son épouse pour convoler avec sa génitrice. Kim, 51 ans et Ben, 32 ans rêvent aujourd'hui d'avoir plusieurs enfants... qui seront en même temps les petit enfants de Kim et les frères/sœurs de Ben.</a:t>
            </a:r>
          </a:p>
          <a:p>
            <a:endParaRPr lang="fr-FR" sz="1600" dirty="0" smtClean="0"/>
          </a:p>
          <a:p>
            <a:r>
              <a:rPr lang="fr-FR" sz="1600" dirty="0" smtClean="0">
                <a:solidFill>
                  <a:srgbClr val="C00000"/>
                </a:solidFill>
              </a:rPr>
              <a:t>Un acharnement médiatique </a:t>
            </a:r>
            <a:r>
              <a:rPr lang="fr-FR" sz="1600" dirty="0" smtClean="0"/>
              <a:t>: Les autorités du Michigan ont longtemps poursuivi ce couple pas comme les autres puisque selon la loi, l'inceste est puni de quinze ans de prison. Les journaux s'intéressent alors à leur cas. Plutôt que de se cacher, Kim et Ben préfèrent se confier dans les pages de The New Day. Ils y racontent les détails de leur vie sexuelle, qu'ils disent « survoltée » : « Je sais que les gens trouvent que nous sommes</a:t>
            </a:r>
          </a:p>
          <a:p>
            <a:r>
              <a:rPr lang="fr-FR" sz="1600" dirty="0" smtClean="0"/>
              <a:t>dégoûtants et que nous devrions être capables de contrôler nos sentiments mais quand vous êtes frappés par un amour si dévorant, vous êtes prêts à tout abandonner et vous battre pour lui ». </a:t>
            </a:r>
            <a:endParaRPr lang="fr-FR" sz="1600" dirty="0"/>
          </a:p>
        </p:txBody>
      </p:sp>
    </p:spTree>
    <p:extLst>
      <p:ext uri="{BB962C8B-B14F-4D97-AF65-F5344CB8AC3E}">
        <p14:creationId xmlns:p14="http://schemas.microsoft.com/office/powerpoint/2010/main" val="2872896412"/>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140"/>
            <a:ext cx="9143999" cy="6918279"/>
          </a:xfrm>
          <a:prstGeom prst="rect">
            <a:avLst/>
          </a:prstGeom>
        </p:spPr>
      </p:pic>
      <p:sp>
        <p:nvSpPr>
          <p:cNvPr id="3" name="Rectangle 2"/>
          <p:cNvSpPr/>
          <p:nvPr/>
        </p:nvSpPr>
        <p:spPr>
          <a:xfrm>
            <a:off x="0" y="116632"/>
            <a:ext cx="3527376" cy="307777"/>
          </a:xfrm>
          <a:prstGeom prst="rect">
            <a:avLst/>
          </a:prstGeom>
        </p:spPr>
        <p:txBody>
          <a:bodyPr wrap="none">
            <a:spAutoFit/>
          </a:bodyPr>
          <a:lstStyle/>
          <a:p>
            <a:r>
              <a:rPr lang="fr-FR" sz="1400" dirty="0" smtClean="0">
                <a:solidFill>
                  <a:schemeClr val="bg1"/>
                </a:solidFill>
              </a:rPr>
              <a:t>Kim et Ben en couverture de « The New Day »</a:t>
            </a:r>
            <a:endParaRPr lang="fr-FR" sz="1400" dirty="0">
              <a:solidFill>
                <a:schemeClr val="bg1"/>
              </a:solidFill>
            </a:endParaRPr>
          </a:p>
        </p:txBody>
      </p:sp>
    </p:spTree>
    <p:extLst>
      <p:ext uri="{BB962C8B-B14F-4D97-AF65-F5344CB8AC3E}">
        <p14:creationId xmlns:p14="http://schemas.microsoft.com/office/powerpoint/2010/main" val="140564479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A8A8A8"/>
            </a:gs>
            <a:gs pos="50000">
              <a:srgbClr val="A8A8A8"/>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ZoneTexte 1"/>
          <p:cNvSpPr txBox="1"/>
          <p:nvPr/>
        </p:nvSpPr>
        <p:spPr>
          <a:xfrm>
            <a:off x="2199977" y="6021288"/>
            <a:ext cx="3960440" cy="369332"/>
          </a:xfrm>
          <a:prstGeom prst="rect">
            <a:avLst/>
          </a:prstGeom>
          <a:noFill/>
        </p:spPr>
        <p:txBody>
          <a:bodyPr wrap="square" rtlCol="0">
            <a:spAutoFit/>
          </a:bodyPr>
          <a:lstStyle/>
          <a:p>
            <a:pPr algn="ctr"/>
            <a:r>
              <a:rPr lang="fr-FR" dirty="0" smtClean="0">
                <a:solidFill>
                  <a:srgbClr val="C00000"/>
                </a:solidFill>
              </a:rPr>
              <a:t>Par Nanou et Stan le </a:t>
            </a:r>
            <a:fld id="{73481691-E957-40A8-88A9-B392AD1AC83A}" type="datetime1">
              <a:rPr lang="fr-FR" smtClean="0">
                <a:solidFill>
                  <a:srgbClr val="C00000"/>
                </a:solidFill>
              </a:rPr>
              <a:t>21/07/2016</a:t>
            </a:fld>
            <a:endParaRPr lang="fr-FR" dirty="0">
              <a:solidFill>
                <a:srgbClr val="C00000"/>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9773" y="188640"/>
            <a:ext cx="4104455" cy="5916331"/>
          </a:xfrm>
          <a:prstGeom prst="rect">
            <a:avLst/>
          </a:prstGeom>
          <a:effectLst>
            <a:softEdge rad="127000"/>
          </a:effectLst>
        </p:spPr>
      </p:pic>
      <p:sp>
        <p:nvSpPr>
          <p:cNvPr id="3" name="ZoneTexte 2"/>
          <p:cNvSpPr txBox="1"/>
          <p:nvPr/>
        </p:nvSpPr>
        <p:spPr>
          <a:xfrm>
            <a:off x="2765192" y="5652368"/>
            <a:ext cx="3096745" cy="369332"/>
          </a:xfrm>
          <a:prstGeom prst="rect">
            <a:avLst/>
          </a:prstGeom>
          <a:noFill/>
        </p:spPr>
        <p:txBody>
          <a:bodyPr wrap="none" rtlCol="0">
            <a:spAutoFit/>
          </a:bodyPr>
          <a:lstStyle/>
          <a:p>
            <a:r>
              <a:rPr lang="fr-FR" dirty="0" smtClean="0">
                <a:hlinkClick r:id="rId3"/>
              </a:rPr>
              <a:t>http://www.nanouetstan226.fr</a:t>
            </a:r>
            <a:endParaRPr lang="fr-FR" dirty="0"/>
          </a:p>
        </p:txBody>
      </p:sp>
    </p:spTree>
    <p:extLst>
      <p:ext uri="{BB962C8B-B14F-4D97-AF65-F5344CB8AC3E}">
        <p14:creationId xmlns:p14="http://schemas.microsoft.com/office/powerpoint/2010/main" val="1940209313"/>
      </p:ext>
    </p:extLst>
  </p:cSld>
  <p:clrMapOvr>
    <a:masterClrMapping/>
  </p:clrMapOvr>
  <mc:AlternateContent xmlns:mc="http://schemas.openxmlformats.org/markup-compatibility/2006" xmlns:p14="http://schemas.microsoft.com/office/powerpoint/2010/main">
    <mc:Choice Requires="p14">
      <p:transition spd="slow" p14:dur="4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TotalTime>
  <Words>4255</Words>
  <Application>Microsoft Office PowerPoint</Application>
  <PresentationFormat>Affichage à l'écran (4:3)</PresentationFormat>
  <Paragraphs>133</Paragraphs>
  <Slides>21</Slides>
  <Notes>0</Notes>
  <HiddenSlides>0</HiddenSlides>
  <MMClips>1</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Stan</dc:creator>
  <cp:lastModifiedBy>Nanou</cp:lastModifiedBy>
  <cp:revision>15</cp:revision>
  <dcterms:created xsi:type="dcterms:W3CDTF">2016-07-15T14:11:45Z</dcterms:created>
  <dcterms:modified xsi:type="dcterms:W3CDTF">2016-07-21T15:34:22Z</dcterms:modified>
</cp:coreProperties>
</file>