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8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3" r:id="rId2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6Blm63yx85rl3xB9zrakw==" hashData="IdjUelqRBYMOp3RUVPr+gvBnKA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65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FC1B62-0FA6-4ACE-BFAC-CA29F8C270F3}" type="datetimeFigureOut">
              <a:rPr lang="fr-FR" smtClean="0"/>
              <a:t>24/05/2016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B18056-70D2-4530-B6A0-5D6B6EE4AC19}" type="slidenum">
              <a:rPr lang="fr-FR" smtClean="0"/>
              <a:t>‹N°›</a:t>
            </a:fld>
            <a:endParaRPr lang="fr-FR"/>
          </a:p>
        </p:txBody>
      </p:sp>
    </p:spTree>
    <p:extLst>
      <p:ext uri="{BB962C8B-B14F-4D97-AF65-F5344CB8AC3E}">
        <p14:creationId xmlns:p14="http://schemas.microsoft.com/office/powerpoint/2010/main" val="540479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727668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526669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382770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829722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986617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3080149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938483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805937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3219393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2443745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04AC5-8CBB-42CC-8A7A-8C05ACBA01D6}" type="datetimeFigureOut">
              <a:rPr lang="fr-FR" smtClean="0"/>
              <a:t>24/05/2016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0FC7799-66E3-42F6-A8EB-E5BD15B32C50}" type="slidenum">
              <a:rPr lang="fr-FR" smtClean="0"/>
              <a:t>‹N°›</a:t>
            </a:fld>
            <a:endParaRPr lang="fr-FR" dirty="0"/>
          </a:p>
        </p:txBody>
      </p:sp>
    </p:spTree>
    <p:extLst>
      <p:ext uri="{BB962C8B-B14F-4D97-AF65-F5344CB8AC3E}">
        <p14:creationId xmlns:p14="http://schemas.microsoft.com/office/powerpoint/2010/main" val="3452380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904AC5-8CBB-42CC-8A7A-8C05ACBA01D6}" type="datetimeFigureOut">
              <a:rPr lang="fr-FR" smtClean="0"/>
              <a:t>24/05/2016</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FC7799-66E3-42F6-A8EB-E5BD15B32C50}" type="slidenum">
              <a:rPr lang="fr-FR" smtClean="0"/>
              <a:t>‹N°›</a:t>
            </a:fld>
            <a:endParaRPr lang="fr-FR" dirty="0"/>
          </a:p>
        </p:txBody>
      </p:sp>
    </p:spTree>
    <p:extLst>
      <p:ext uri="{BB962C8B-B14F-4D97-AF65-F5344CB8AC3E}">
        <p14:creationId xmlns:p14="http://schemas.microsoft.com/office/powerpoint/2010/main" val="241346785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f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www.pps-images-photos.com/newsletter.htm" TargetMode="External"/><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ZoneTexte 1"/>
          <p:cNvSpPr txBox="1"/>
          <p:nvPr/>
        </p:nvSpPr>
        <p:spPr>
          <a:xfrm>
            <a:off x="1762416" y="2060847"/>
            <a:ext cx="5792291"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Chutes </a:t>
            </a:r>
            <a:r>
              <a:rPr lang="fr-F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époustouflantes </a:t>
            </a:r>
            <a:endPar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à </a:t>
            </a:r>
            <a:r>
              <a:rPr lang="fr-F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voir une fois dans sa </a:t>
            </a:r>
            <a:r>
              <a:rPr lang="fr-F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vie</a:t>
            </a:r>
            <a:endParaRPr lang="fr-F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 name="Detente.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32640" y="3501008"/>
            <a:ext cx="609600" cy="609600"/>
          </a:xfrm>
          <a:prstGeom prst="rect">
            <a:avLst/>
          </a:prstGeom>
        </p:spPr>
      </p:pic>
    </p:spTree>
    <p:extLst>
      <p:ext uri="{BB962C8B-B14F-4D97-AF65-F5344CB8AC3E}">
        <p14:creationId xmlns:p14="http://schemas.microsoft.com/office/powerpoint/2010/main" val="3084826658"/>
      </p:ext>
    </p:extLst>
  </p:cSld>
  <p:clrMapOvr>
    <a:masterClrMapping/>
  </p:clrMapOvr>
  <mc:AlternateContent xmlns:mc="http://schemas.openxmlformats.org/markup-compatibility/2006" xmlns:p14="http://schemas.microsoft.com/office/powerpoint/2010/main">
    <mc:Choice Requires="p14">
      <p:transition spd="slow" p14:dur="1500" advClick="0" advTm="10000">
        <p:split orient="vert"/>
      </p:transition>
    </mc:Choice>
    <mc:Fallback xmlns="">
      <p:transition spd="slow" advClick="0"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886" y="1268760"/>
            <a:ext cx="9144000" cy="4247317"/>
          </a:xfrm>
          <a:prstGeom prst="rect">
            <a:avLst/>
          </a:prstGeom>
          <a:noFill/>
        </p:spPr>
        <p:txBody>
          <a:bodyPr wrap="square" rtlCol="0">
            <a:spAutoFit/>
          </a:bodyPr>
          <a:lstStyle/>
          <a:p>
            <a:r>
              <a:rPr lang="fr-FR" b="1" dirty="0"/>
              <a:t>Les chutes sont une manifestation de la beauté et de la force de la nature qui laissent </a:t>
            </a:r>
            <a:r>
              <a:rPr lang="fr-FR" b="1" dirty="0" smtClean="0"/>
              <a:t>une</a:t>
            </a:r>
          </a:p>
          <a:p>
            <a:r>
              <a:rPr lang="fr-FR" b="1" dirty="0" smtClean="0"/>
              <a:t> </a:t>
            </a:r>
          </a:p>
          <a:p>
            <a:r>
              <a:rPr lang="fr-FR" b="1" dirty="0" smtClean="0"/>
              <a:t>impression </a:t>
            </a:r>
            <a:r>
              <a:rPr lang="fr-FR" b="1" dirty="0"/>
              <a:t>durable sur les voyageurs. Certaines cascadent doucement, alors que d’autres </a:t>
            </a:r>
            <a:r>
              <a:rPr lang="fr-FR" b="1" dirty="0" smtClean="0"/>
              <a:t>se</a:t>
            </a:r>
          </a:p>
          <a:p>
            <a:endParaRPr lang="fr-FR" b="1" dirty="0" smtClean="0"/>
          </a:p>
          <a:p>
            <a:r>
              <a:rPr lang="fr-FR" b="1" dirty="0" smtClean="0"/>
              <a:t>déversent </a:t>
            </a:r>
            <a:r>
              <a:rPr lang="fr-FR" b="1" dirty="0"/>
              <a:t>à une vitesse et d’une hauteur qui hypnotisent. Nous avons choisi 26 chutes </a:t>
            </a:r>
            <a:r>
              <a:rPr lang="fr-FR" b="1" dirty="0" smtClean="0"/>
              <a:t>des</a:t>
            </a:r>
          </a:p>
          <a:p>
            <a:endParaRPr lang="fr-FR" b="1" dirty="0" smtClean="0"/>
          </a:p>
          <a:p>
            <a:r>
              <a:rPr lang="fr-FR" b="1" dirty="0" smtClean="0"/>
              <a:t>quatre </a:t>
            </a:r>
            <a:r>
              <a:rPr lang="fr-FR" b="1" dirty="0"/>
              <a:t>coins du monde qui ensorcellent les visiteurs par leur emplacement, leur grandeur </a:t>
            </a:r>
            <a:r>
              <a:rPr lang="fr-FR" b="1" dirty="0" smtClean="0"/>
              <a:t>ou</a:t>
            </a:r>
          </a:p>
          <a:p>
            <a:endParaRPr lang="fr-FR" b="1" dirty="0" smtClean="0"/>
          </a:p>
          <a:p>
            <a:r>
              <a:rPr lang="fr-FR" b="1" dirty="0" smtClean="0"/>
              <a:t>leur </a:t>
            </a:r>
            <a:r>
              <a:rPr lang="fr-FR" b="1" dirty="0"/>
              <a:t>forme unique</a:t>
            </a:r>
            <a:r>
              <a:rPr lang="fr-FR" b="1" dirty="0" smtClean="0"/>
              <a:t>.</a:t>
            </a:r>
          </a:p>
          <a:p>
            <a:endParaRPr lang="fr-FR" b="1" dirty="0"/>
          </a:p>
          <a:p>
            <a:r>
              <a:rPr lang="fr-FR" b="1" dirty="0"/>
              <a:t>De la chute Bigar en Roumanie, qui semble tout droit sortie d’un conte de fées, aux </a:t>
            </a:r>
            <a:r>
              <a:rPr lang="fr-FR" b="1" dirty="0" smtClean="0"/>
              <a:t>chutes</a:t>
            </a:r>
          </a:p>
          <a:p>
            <a:endParaRPr lang="fr-FR" b="1" dirty="0" smtClean="0"/>
          </a:p>
          <a:p>
            <a:r>
              <a:rPr lang="fr-FR" b="1" dirty="0" smtClean="0"/>
              <a:t>Minnehaha </a:t>
            </a:r>
            <a:r>
              <a:rPr lang="fr-FR" b="1" dirty="0"/>
              <a:t>au Minnesota, qui gèlent de manière majestueuse en hiver, voici 26 chutes </a:t>
            </a:r>
            <a:r>
              <a:rPr lang="fr-FR" b="1" dirty="0" smtClean="0"/>
              <a:t>à</a:t>
            </a:r>
          </a:p>
          <a:p>
            <a:endParaRPr lang="fr-FR" b="1" dirty="0" smtClean="0"/>
          </a:p>
          <a:p>
            <a:r>
              <a:rPr lang="fr-FR" b="1" dirty="0" smtClean="0"/>
              <a:t>mettre </a:t>
            </a:r>
            <a:r>
              <a:rPr lang="fr-FR" b="1" dirty="0"/>
              <a:t>sur votre liste de choses à voir.</a:t>
            </a:r>
          </a:p>
        </p:txBody>
      </p:sp>
    </p:spTree>
    <p:extLst>
      <p:ext uri="{BB962C8B-B14F-4D97-AF65-F5344CB8AC3E}">
        <p14:creationId xmlns:p14="http://schemas.microsoft.com/office/powerpoint/2010/main" val="2269949993"/>
      </p:ext>
    </p:extLst>
  </p:cSld>
  <p:clrMapOvr>
    <a:masterClrMapping/>
  </p:clrMapOvr>
  <p:transition spd="slow" advClick="0" advTm="40000">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627" y="356689"/>
            <a:ext cx="7884000" cy="5924566"/>
          </a:xfrm>
          <a:prstGeom prst="rect">
            <a:avLst/>
          </a:prstGeom>
        </p:spPr>
      </p:pic>
      <p:sp>
        <p:nvSpPr>
          <p:cNvPr id="3" name="ZoneTexte 2"/>
          <p:cNvSpPr txBox="1"/>
          <p:nvPr/>
        </p:nvSpPr>
        <p:spPr>
          <a:xfrm>
            <a:off x="3611159" y="0"/>
            <a:ext cx="2448000" cy="369332"/>
          </a:xfrm>
          <a:prstGeom prst="rect">
            <a:avLst/>
          </a:prstGeom>
          <a:noFill/>
        </p:spPr>
        <p:txBody>
          <a:bodyPr wrap="none" rtlCol="0">
            <a:spAutoFit/>
          </a:bodyPr>
          <a:lstStyle/>
          <a:p>
            <a:r>
              <a:rPr lang="fr-FR" b="1" dirty="0"/>
              <a:t>Chutes du Niagara</a:t>
            </a:r>
          </a:p>
        </p:txBody>
      </p:sp>
      <p:sp>
        <p:nvSpPr>
          <p:cNvPr id="5" name="ZoneTexte 4"/>
          <p:cNvSpPr txBox="1"/>
          <p:nvPr/>
        </p:nvSpPr>
        <p:spPr>
          <a:xfrm>
            <a:off x="0" y="6334780"/>
            <a:ext cx="9115255" cy="523220"/>
          </a:xfrm>
          <a:prstGeom prst="rect">
            <a:avLst/>
          </a:prstGeom>
          <a:noFill/>
        </p:spPr>
        <p:txBody>
          <a:bodyPr wrap="square" rtlCol="0">
            <a:spAutoFit/>
          </a:bodyPr>
          <a:lstStyle/>
          <a:p>
            <a:r>
              <a:rPr lang="fr-FR" sz="1400" dirty="0"/>
              <a:t>Les chutes du Niagara sont en fait constituées de trois chutes qui chevauchent la frontière des États-Unis et du Canada. Les chutes ont le débit d’eau le plus élevé de la planète, avec un dénivelé de 50 mètres.</a:t>
            </a:r>
          </a:p>
        </p:txBody>
      </p:sp>
    </p:spTree>
    <p:extLst>
      <p:ext uri="{BB962C8B-B14F-4D97-AF65-F5344CB8AC3E}">
        <p14:creationId xmlns:p14="http://schemas.microsoft.com/office/powerpoint/2010/main" val="123597557"/>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00" y="369332"/>
            <a:ext cx="7704000" cy="5778000"/>
          </a:xfrm>
          <a:prstGeom prst="rect">
            <a:avLst/>
          </a:prstGeom>
        </p:spPr>
      </p:pic>
      <p:sp>
        <p:nvSpPr>
          <p:cNvPr id="3" name="ZoneTexte 2"/>
          <p:cNvSpPr txBox="1"/>
          <p:nvPr/>
        </p:nvSpPr>
        <p:spPr>
          <a:xfrm>
            <a:off x="3700415" y="0"/>
            <a:ext cx="1743170" cy="369332"/>
          </a:xfrm>
          <a:prstGeom prst="rect">
            <a:avLst/>
          </a:prstGeom>
          <a:noFill/>
        </p:spPr>
        <p:txBody>
          <a:bodyPr wrap="none" rtlCol="0">
            <a:spAutoFit/>
          </a:bodyPr>
          <a:lstStyle/>
          <a:p>
            <a:r>
              <a:rPr lang="fr-FR" b="1" dirty="0"/>
              <a:t>Chutes </a:t>
            </a:r>
            <a:r>
              <a:rPr lang="fr-FR" b="1" dirty="0" smtClean="0"/>
              <a:t>d'Iguazú </a:t>
            </a:r>
            <a:endParaRPr lang="fr-FR" b="1" dirty="0"/>
          </a:p>
        </p:txBody>
      </p:sp>
      <p:sp>
        <p:nvSpPr>
          <p:cNvPr id="4" name="ZoneTexte 3"/>
          <p:cNvSpPr txBox="1"/>
          <p:nvPr/>
        </p:nvSpPr>
        <p:spPr>
          <a:xfrm>
            <a:off x="10886" y="6119336"/>
            <a:ext cx="9144000" cy="738664"/>
          </a:xfrm>
          <a:prstGeom prst="rect">
            <a:avLst/>
          </a:prstGeom>
          <a:noFill/>
        </p:spPr>
        <p:txBody>
          <a:bodyPr wrap="square" rtlCol="0">
            <a:spAutoFit/>
          </a:bodyPr>
          <a:lstStyle/>
          <a:p>
            <a:r>
              <a:rPr lang="fr-FR" sz="1400" dirty="0"/>
              <a:t>Vous serez émerveillés par les 270 cascades qui constituent les chutes d'Iguazú, qui marquent la frontière entre l’État brésilien du Paraná et la province argentine de Misiones. Vous pouvez même faire une excursion en bateau sous les chutes afin d’admirer le site dans toute sa splendeur.</a:t>
            </a:r>
          </a:p>
        </p:txBody>
      </p:sp>
    </p:spTree>
    <p:extLst>
      <p:ext uri="{BB962C8B-B14F-4D97-AF65-F5344CB8AC3E}">
        <p14:creationId xmlns:p14="http://schemas.microsoft.com/office/powerpoint/2010/main" val="112535522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000" y="369332"/>
            <a:ext cx="8208000" cy="6156000"/>
          </a:xfrm>
          <a:prstGeom prst="rect">
            <a:avLst/>
          </a:prstGeom>
        </p:spPr>
      </p:pic>
      <p:sp>
        <p:nvSpPr>
          <p:cNvPr id="3" name="ZoneTexte 2"/>
          <p:cNvSpPr txBox="1"/>
          <p:nvPr/>
        </p:nvSpPr>
        <p:spPr>
          <a:xfrm>
            <a:off x="3292834" y="0"/>
            <a:ext cx="2558329" cy="369332"/>
          </a:xfrm>
          <a:prstGeom prst="rect">
            <a:avLst/>
          </a:prstGeom>
          <a:noFill/>
        </p:spPr>
        <p:txBody>
          <a:bodyPr wrap="none" rtlCol="0">
            <a:spAutoFit/>
          </a:bodyPr>
          <a:lstStyle/>
          <a:p>
            <a:r>
              <a:rPr lang="fr-FR" b="1" dirty="0"/>
              <a:t>Salto </a:t>
            </a:r>
            <a:r>
              <a:rPr lang="fr-FR" b="1" dirty="0" smtClean="0"/>
              <a:t>Ángel au </a:t>
            </a:r>
            <a:r>
              <a:rPr lang="fr-FR" b="1" dirty="0"/>
              <a:t>Venezuela</a:t>
            </a:r>
          </a:p>
        </p:txBody>
      </p:sp>
      <p:sp>
        <p:nvSpPr>
          <p:cNvPr id="4" name="ZoneTexte 3"/>
          <p:cNvSpPr txBox="1"/>
          <p:nvPr/>
        </p:nvSpPr>
        <p:spPr>
          <a:xfrm>
            <a:off x="89764" y="6525344"/>
            <a:ext cx="8820472" cy="307777"/>
          </a:xfrm>
          <a:prstGeom prst="rect">
            <a:avLst/>
          </a:prstGeom>
          <a:noFill/>
        </p:spPr>
        <p:txBody>
          <a:bodyPr wrap="square" rtlCol="0">
            <a:spAutoFit/>
          </a:bodyPr>
          <a:lstStyle/>
          <a:p>
            <a:r>
              <a:rPr lang="fr-FR" sz="1400" dirty="0"/>
              <a:t>Du haut de ses 979 mètres, Salto Ángel, dans le parc national Canaima au Venezuela, est la plus haute chute du monde.</a:t>
            </a:r>
          </a:p>
        </p:txBody>
      </p:sp>
    </p:spTree>
    <p:extLst>
      <p:ext uri="{BB962C8B-B14F-4D97-AF65-F5344CB8AC3E}">
        <p14:creationId xmlns:p14="http://schemas.microsoft.com/office/powerpoint/2010/main" val="3902414298"/>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343" y="361185"/>
            <a:ext cx="7668000" cy="5728529"/>
          </a:xfrm>
          <a:prstGeom prst="rect">
            <a:avLst/>
          </a:prstGeom>
        </p:spPr>
      </p:pic>
      <p:sp>
        <p:nvSpPr>
          <p:cNvPr id="3" name="ZoneTexte 2"/>
          <p:cNvSpPr txBox="1"/>
          <p:nvPr/>
        </p:nvSpPr>
        <p:spPr>
          <a:xfrm>
            <a:off x="1369200" y="13394"/>
            <a:ext cx="6405600" cy="369332"/>
          </a:xfrm>
          <a:prstGeom prst="rect">
            <a:avLst/>
          </a:prstGeom>
          <a:noFill/>
        </p:spPr>
        <p:txBody>
          <a:bodyPr wrap="none" rtlCol="0">
            <a:spAutoFit/>
          </a:bodyPr>
          <a:lstStyle/>
          <a:p>
            <a:r>
              <a:rPr lang="fr-FR" b="1" dirty="0"/>
              <a:t>Chutes </a:t>
            </a:r>
            <a:r>
              <a:rPr lang="fr-FR" b="1" dirty="0" smtClean="0"/>
              <a:t>d'Havasu </a:t>
            </a:r>
            <a:r>
              <a:rPr lang="fr-FR" b="1" dirty="0"/>
              <a:t>au sud-ouest du parc national du Grand Canyon,</a:t>
            </a:r>
          </a:p>
        </p:txBody>
      </p:sp>
      <p:sp>
        <p:nvSpPr>
          <p:cNvPr id="4" name="ZoneTexte 3"/>
          <p:cNvSpPr txBox="1"/>
          <p:nvPr/>
        </p:nvSpPr>
        <p:spPr>
          <a:xfrm>
            <a:off x="-32657" y="6083967"/>
            <a:ext cx="9144000" cy="738664"/>
          </a:xfrm>
          <a:prstGeom prst="rect">
            <a:avLst/>
          </a:prstGeom>
          <a:noFill/>
        </p:spPr>
        <p:txBody>
          <a:bodyPr wrap="square" rtlCol="0">
            <a:spAutoFit/>
          </a:bodyPr>
          <a:lstStyle/>
          <a:p>
            <a:r>
              <a:rPr lang="fr-FR" sz="1400" dirty="0"/>
              <a:t>Les chutes d'Havasu, dans la réserve Havasupai du comté de Coconino, au sud-ouest du parc national du Grand Canyon, sont connues pour la clarté de leur eau. Nichées quelque part dans le Grand Canyon, elles sont nettement moins fréquentées que le parc, considérant le sentier de 12 kilomètres qu’il faut parcourir pour se rendre jusqu’au village de Supai. </a:t>
            </a:r>
          </a:p>
        </p:txBody>
      </p:sp>
    </p:spTree>
    <p:extLst>
      <p:ext uri="{BB962C8B-B14F-4D97-AF65-F5344CB8AC3E}">
        <p14:creationId xmlns:p14="http://schemas.microsoft.com/office/powerpoint/2010/main" val="1255321696"/>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00" y="371908"/>
            <a:ext cx="7704000" cy="5755423"/>
          </a:xfrm>
          <a:prstGeom prst="rect">
            <a:avLst/>
          </a:prstGeom>
        </p:spPr>
      </p:pic>
      <p:sp>
        <p:nvSpPr>
          <p:cNvPr id="3" name="ZoneTexte 2"/>
          <p:cNvSpPr txBox="1"/>
          <p:nvPr/>
        </p:nvSpPr>
        <p:spPr>
          <a:xfrm>
            <a:off x="2760254" y="13394"/>
            <a:ext cx="3623492" cy="369332"/>
          </a:xfrm>
          <a:prstGeom prst="rect">
            <a:avLst/>
          </a:prstGeom>
          <a:noFill/>
        </p:spPr>
        <p:txBody>
          <a:bodyPr wrap="none" rtlCol="0">
            <a:spAutoFit/>
          </a:bodyPr>
          <a:lstStyle/>
          <a:p>
            <a:r>
              <a:rPr lang="fr-FR" b="1" dirty="0"/>
              <a:t>Chute de </a:t>
            </a:r>
            <a:r>
              <a:rPr lang="fr-FR" b="1" dirty="0" smtClean="0"/>
              <a:t>Minnehaha :</a:t>
            </a:r>
            <a:r>
              <a:rPr lang="fr-FR" b="1" dirty="0"/>
              <a:t>à </a:t>
            </a:r>
            <a:r>
              <a:rPr lang="fr-FR" b="1" dirty="0" smtClean="0"/>
              <a:t>Minneapolis</a:t>
            </a:r>
            <a:endParaRPr lang="fr-FR" b="1" dirty="0"/>
          </a:p>
        </p:txBody>
      </p:sp>
      <p:sp>
        <p:nvSpPr>
          <p:cNvPr id="4" name="ZoneTexte 3"/>
          <p:cNvSpPr txBox="1"/>
          <p:nvPr/>
        </p:nvSpPr>
        <p:spPr>
          <a:xfrm>
            <a:off x="0" y="6119336"/>
            <a:ext cx="9144000" cy="738664"/>
          </a:xfrm>
          <a:prstGeom prst="rect">
            <a:avLst/>
          </a:prstGeom>
          <a:noFill/>
        </p:spPr>
        <p:txBody>
          <a:bodyPr wrap="square" rtlCol="0">
            <a:spAutoFit/>
          </a:bodyPr>
          <a:lstStyle/>
          <a:p>
            <a:r>
              <a:rPr lang="fr-FR" sz="1400" dirty="0"/>
              <a:t>La chute de Minnehaha à Minneapolis fait plus de 16 mètres de haut et vient se jeter dans un banc de récifs de pierre calcaire et de grès le long de Minnehaha Creek. Elle gèle souvent l’hiver, créant une nouvelle merveille de la nature que les touristes ne se lassent pas de regarder. </a:t>
            </a:r>
          </a:p>
        </p:txBody>
      </p:sp>
    </p:spTree>
    <p:extLst>
      <p:ext uri="{BB962C8B-B14F-4D97-AF65-F5344CB8AC3E}">
        <p14:creationId xmlns:p14="http://schemas.microsoft.com/office/powerpoint/2010/main" val="399044801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000" y="365951"/>
            <a:ext cx="8640000" cy="5745943"/>
          </a:xfrm>
          <a:prstGeom prst="rect">
            <a:avLst/>
          </a:prstGeom>
        </p:spPr>
      </p:pic>
      <p:sp>
        <p:nvSpPr>
          <p:cNvPr id="3" name="ZoneTexte 2"/>
          <p:cNvSpPr txBox="1"/>
          <p:nvPr/>
        </p:nvSpPr>
        <p:spPr>
          <a:xfrm>
            <a:off x="2407080" y="0"/>
            <a:ext cx="4329840" cy="369332"/>
          </a:xfrm>
          <a:prstGeom prst="rect">
            <a:avLst/>
          </a:prstGeom>
          <a:noFill/>
        </p:spPr>
        <p:txBody>
          <a:bodyPr wrap="none" rtlCol="0">
            <a:spAutoFit/>
          </a:bodyPr>
          <a:lstStyle/>
          <a:p>
            <a:r>
              <a:rPr lang="fr-FR" b="1" dirty="0"/>
              <a:t>Chutes du parc national des lacs de Plitivice</a:t>
            </a:r>
          </a:p>
        </p:txBody>
      </p:sp>
      <p:sp>
        <p:nvSpPr>
          <p:cNvPr id="4" name="ZoneTexte 3"/>
          <p:cNvSpPr txBox="1"/>
          <p:nvPr/>
        </p:nvSpPr>
        <p:spPr>
          <a:xfrm>
            <a:off x="126000" y="6119336"/>
            <a:ext cx="8892000" cy="738664"/>
          </a:xfrm>
          <a:prstGeom prst="rect">
            <a:avLst/>
          </a:prstGeom>
          <a:noFill/>
        </p:spPr>
        <p:txBody>
          <a:bodyPr wrap="square" rtlCol="0">
            <a:spAutoFit/>
          </a:bodyPr>
          <a:lstStyle/>
          <a:p>
            <a:r>
              <a:rPr lang="fr-FR" sz="1400" dirty="0"/>
              <a:t>Le plus grand parc de la Croatie, le parc national des lacs de Plitivice, comprend 16 lacs reliés les uns aux autres par une série de chutes et cascades spectaculaires. L’eau sculpte les formations de rochers, que l’on peut admirer à partir de passerelles et de sentiers. </a:t>
            </a:r>
          </a:p>
        </p:txBody>
      </p:sp>
    </p:spTree>
    <p:extLst>
      <p:ext uri="{BB962C8B-B14F-4D97-AF65-F5344CB8AC3E}">
        <p14:creationId xmlns:p14="http://schemas.microsoft.com/office/powerpoint/2010/main" val="3607880417"/>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00" y="369332"/>
            <a:ext cx="7704000" cy="5755424"/>
          </a:xfrm>
          <a:prstGeom prst="rect">
            <a:avLst/>
          </a:prstGeom>
        </p:spPr>
      </p:pic>
      <p:sp>
        <p:nvSpPr>
          <p:cNvPr id="6" name="ZoneTexte 5"/>
          <p:cNvSpPr txBox="1"/>
          <p:nvPr/>
        </p:nvSpPr>
        <p:spPr>
          <a:xfrm>
            <a:off x="3811503" y="0"/>
            <a:ext cx="1520994" cy="369332"/>
          </a:xfrm>
          <a:prstGeom prst="rect">
            <a:avLst/>
          </a:prstGeom>
          <a:noFill/>
        </p:spPr>
        <p:txBody>
          <a:bodyPr wrap="none" rtlCol="0">
            <a:spAutoFit/>
          </a:bodyPr>
          <a:lstStyle/>
          <a:p>
            <a:r>
              <a:rPr lang="fr-FR" b="1" dirty="0" smtClean="0"/>
              <a:t>Seljalandsfoss</a:t>
            </a:r>
            <a:endParaRPr lang="fr-FR" dirty="0"/>
          </a:p>
        </p:txBody>
      </p:sp>
      <p:sp>
        <p:nvSpPr>
          <p:cNvPr id="7" name="ZoneTexte 6"/>
          <p:cNvSpPr txBox="1"/>
          <p:nvPr/>
        </p:nvSpPr>
        <p:spPr>
          <a:xfrm>
            <a:off x="0" y="6137525"/>
            <a:ext cx="9144000" cy="738664"/>
          </a:xfrm>
          <a:prstGeom prst="rect">
            <a:avLst/>
          </a:prstGeom>
          <a:noFill/>
        </p:spPr>
        <p:txBody>
          <a:bodyPr wrap="square" rtlCol="0">
            <a:spAutoFit/>
          </a:bodyPr>
          <a:lstStyle/>
          <a:p>
            <a:r>
              <a:rPr lang="fr-FR" sz="1400" dirty="0"/>
              <a:t>Seljalandsfoss, l’une des plus célèbres chutes d’Islande, est située dans une plaine verdoyante entre Selfoss et Skógafoss. Elle se jette dans un bassin 61 mètres plus bas et les visiteurs peuvent passer derrière pour apprécier un autre point de vue sur cette force de la nature pendant qu’ils campent ou font de la randonnée.</a:t>
            </a:r>
          </a:p>
        </p:txBody>
      </p:sp>
    </p:spTree>
    <p:extLst>
      <p:ext uri="{BB962C8B-B14F-4D97-AF65-F5344CB8AC3E}">
        <p14:creationId xmlns:p14="http://schemas.microsoft.com/office/powerpoint/2010/main" val="2936542709"/>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029" y="374958"/>
            <a:ext cx="7380000" cy="5540430"/>
          </a:xfrm>
          <a:prstGeom prst="rect">
            <a:avLst/>
          </a:prstGeom>
        </p:spPr>
      </p:pic>
      <p:sp>
        <p:nvSpPr>
          <p:cNvPr id="3" name="ZoneTexte 2"/>
          <p:cNvSpPr txBox="1"/>
          <p:nvPr/>
        </p:nvSpPr>
        <p:spPr>
          <a:xfrm>
            <a:off x="3756039" y="0"/>
            <a:ext cx="1631922" cy="369332"/>
          </a:xfrm>
          <a:prstGeom prst="rect">
            <a:avLst/>
          </a:prstGeom>
          <a:noFill/>
        </p:spPr>
        <p:txBody>
          <a:bodyPr wrap="none" rtlCol="0">
            <a:spAutoFit/>
          </a:bodyPr>
          <a:lstStyle/>
          <a:p>
            <a:r>
              <a:rPr lang="fr-FR" b="1" dirty="0"/>
              <a:t>Chutes Victoria</a:t>
            </a:r>
          </a:p>
        </p:txBody>
      </p:sp>
      <p:sp>
        <p:nvSpPr>
          <p:cNvPr id="4" name="ZoneTexte 3"/>
          <p:cNvSpPr txBox="1"/>
          <p:nvPr/>
        </p:nvSpPr>
        <p:spPr>
          <a:xfrm>
            <a:off x="130664" y="5921270"/>
            <a:ext cx="8882671" cy="954107"/>
          </a:xfrm>
          <a:prstGeom prst="rect">
            <a:avLst/>
          </a:prstGeom>
          <a:noFill/>
        </p:spPr>
        <p:txBody>
          <a:bodyPr wrap="square" rtlCol="0">
            <a:spAutoFit/>
          </a:bodyPr>
          <a:lstStyle/>
          <a:p>
            <a:r>
              <a:rPr lang="fr-FR" sz="1400" dirty="0"/>
              <a:t>Les chutes Victoria, situées à la frontière entre la Zambie et le Zimbabwe, constituent ce qui est considéré le plus grand rideau d’eau du monde. Elles se jettent dans une gorge 91 mètres plus bas et les visiteurs peuvent apprécier sa beauté à couper le souffle depuis la « piscine du diable », un bassin naturel tout en haut des chutes, ou depuis les ponts environnants. </a:t>
            </a:r>
          </a:p>
        </p:txBody>
      </p:sp>
    </p:spTree>
    <p:extLst>
      <p:ext uri="{BB962C8B-B14F-4D97-AF65-F5344CB8AC3E}">
        <p14:creationId xmlns:p14="http://schemas.microsoft.com/office/powerpoint/2010/main" val="185780641"/>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557" y="351076"/>
            <a:ext cx="7668000" cy="5751000"/>
          </a:xfrm>
          <a:prstGeom prst="rect">
            <a:avLst/>
          </a:prstGeom>
        </p:spPr>
      </p:pic>
      <p:sp>
        <p:nvSpPr>
          <p:cNvPr id="3" name="ZoneTexte 2"/>
          <p:cNvSpPr txBox="1"/>
          <p:nvPr/>
        </p:nvSpPr>
        <p:spPr>
          <a:xfrm>
            <a:off x="3630588" y="0"/>
            <a:ext cx="1882823" cy="369332"/>
          </a:xfrm>
          <a:prstGeom prst="rect">
            <a:avLst/>
          </a:prstGeom>
          <a:noFill/>
        </p:spPr>
        <p:txBody>
          <a:bodyPr wrap="none" rtlCol="0">
            <a:spAutoFit/>
          </a:bodyPr>
          <a:lstStyle/>
          <a:p>
            <a:r>
              <a:rPr lang="fr-FR" b="1" dirty="0"/>
              <a:t>Chutes de </a:t>
            </a:r>
            <a:r>
              <a:rPr lang="fr-FR" b="1" dirty="0" smtClean="0"/>
              <a:t>Caracol</a:t>
            </a:r>
            <a:endParaRPr lang="fr-FR" dirty="0"/>
          </a:p>
        </p:txBody>
      </p:sp>
      <p:sp>
        <p:nvSpPr>
          <p:cNvPr id="4" name="ZoneTexte 3"/>
          <p:cNvSpPr txBox="1"/>
          <p:nvPr/>
        </p:nvSpPr>
        <p:spPr>
          <a:xfrm>
            <a:off x="114874" y="6137323"/>
            <a:ext cx="8903366" cy="738664"/>
          </a:xfrm>
          <a:prstGeom prst="rect">
            <a:avLst/>
          </a:prstGeom>
          <a:noFill/>
        </p:spPr>
        <p:txBody>
          <a:bodyPr wrap="square" rtlCol="0">
            <a:spAutoFit/>
          </a:bodyPr>
          <a:lstStyle/>
          <a:p>
            <a:r>
              <a:rPr lang="fr-FR" sz="1400" dirty="0"/>
              <a:t>Les chutes de Caracol, dans le parc de Caracol, au Brésil, ont été formées par la rivière Caracol et sont la deuxième destination la plus visitée par les touristes après les chutes d’Iguazú. Les visiteurs peuvent profiter de superbes vues des chutes depuis une tour d’observation et un téléphérique. </a:t>
            </a:r>
          </a:p>
        </p:txBody>
      </p:sp>
    </p:spTree>
    <p:extLst>
      <p:ext uri="{BB962C8B-B14F-4D97-AF65-F5344CB8AC3E}">
        <p14:creationId xmlns:p14="http://schemas.microsoft.com/office/powerpoint/2010/main" val="1157559840"/>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376" y="351425"/>
            <a:ext cx="7668000" cy="5767911"/>
          </a:xfrm>
          <a:prstGeom prst="rect">
            <a:avLst/>
          </a:prstGeom>
        </p:spPr>
      </p:pic>
      <p:sp>
        <p:nvSpPr>
          <p:cNvPr id="3" name="ZoneTexte 2"/>
          <p:cNvSpPr txBox="1"/>
          <p:nvPr/>
        </p:nvSpPr>
        <p:spPr>
          <a:xfrm>
            <a:off x="3743823" y="0"/>
            <a:ext cx="1656351" cy="369332"/>
          </a:xfrm>
          <a:prstGeom prst="rect">
            <a:avLst/>
          </a:prstGeom>
          <a:noFill/>
        </p:spPr>
        <p:txBody>
          <a:bodyPr wrap="none" rtlCol="0">
            <a:spAutoFit/>
          </a:bodyPr>
          <a:lstStyle/>
          <a:p>
            <a:r>
              <a:rPr lang="fr-FR" b="1" dirty="0"/>
              <a:t>Chute Horsetail</a:t>
            </a:r>
          </a:p>
        </p:txBody>
      </p:sp>
      <p:sp>
        <p:nvSpPr>
          <p:cNvPr id="4" name="ZoneTexte 3"/>
          <p:cNvSpPr txBox="1"/>
          <p:nvPr/>
        </p:nvSpPr>
        <p:spPr>
          <a:xfrm>
            <a:off x="21771" y="6119336"/>
            <a:ext cx="9117211" cy="738664"/>
          </a:xfrm>
          <a:prstGeom prst="rect">
            <a:avLst/>
          </a:prstGeom>
          <a:noFill/>
        </p:spPr>
        <p:txBody>
          <a:bodyPr wrap="square" rtlCol="0">
            <a:spAutoFit/>
          </a:bodyPr>
          <a:lstStyle/>
          <a:p>
            <a:r>
              <a:rPr lang="fr-FR" sz="1400" dirty="0"/>
              <a:t>En février, les visiteurs affluent à la chute Horsetail, dans le parc national de Yosemite en Californie, afin d’admirer un phénomène rare qui se produit quand les rayons du soleil couchant teintent l’eau de reflets rouges et orangés, ce qui donne l’impression que des cascades de feu coulent le long des falaises d’El Capitan.</a:t>
            </a:r>
          </a:p>
        </p:txBody>
      </p:sp>
    </p:spTree>
    <p:extLst>
      <p:ext uri="{BB962C8B-B14F-4D97-AF65-F5344CB8AC3E}">
        <p14:creationId xmlns:p14="http://schemas.microsoft.com/office/powerpoint/2010/main" val="784247334"/>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835" y="379882"/>
            <a:ext cx="7632000" cy="5735195"/>
          </a:xfrm>
          <a:prstGeom prst="rect">
            <a:avLst/>
          </a:prstGeom>
        </p:spPr>
      </p:pic>
      <p:sp>
        <p:nvSpPr>
          <p:cNvPr id="3" name="ZoneTexte 2"/>
          <p:cNvSpPr txBox="1"/>
          <p:nvPr/>
        </p:nvSpPr>
        <p:spPr>
          <a:xfrm>
            <a:off x="3664346" y="0"/>
            <a:ext cx="1815305" cy="369332"/>
          </a:xfrm>
          <a:prstGeom prst="rect">
            <a:avLst/>
          </a:prstGeom>
          <a:noFill/>
        </p:spPr>
        <p:txBody>
          <a:bodyPr wrap="none" rtlCol="0">
            <a:spAutoFit/>
          </a:bodyPr>
          <a:lstStyle/>
          <a:p>
            <a:r>
              <a:rPr lang="fr-FR" b="1" dirty="0"/>
              <a:t>Chutes de Detian</a:t>
            </a:r>
          </a:p>
        </p:txBody>
      </p:sp>
      <p:sp>
        <p:nvSpPr>
          <p:cNvPr id="4" name="ZoneTexte 3"/>
          <p:cNvSpPr txBox="1"/>
          <p:nvPr/>
        </p:nvSpPr>
        <p:spPr>
          <a:xfrm>
            <a:off x="-30700" y="6119336"/>
            <a:ext cx="9135070" cy="738664"/>
          </a:xfrm>
          <a:prstGeom prst="rect">
            <a:avLst/>
          </a:prstGeom>
          <a:noFill/>
        </p:spPr>
        <p:txBody>
          <a:bodyPr wrap="square" rtlCol="0">
            <a:spAutoFit/>
          </a:bodyPr>
          <a:lstStyle/>
          <a:p>
            <a:r>
              <a:rPr lang="fr-FR" sz="1400" dirty="0"/>
              <a:t>À la frontière de la Chine et du Vietnam, les chutes de Detian forment une partie des chutes de Ban Gioc-de Detian. Le rugissement de l’eau qui s’écoule de la falaise de 70 mètres de haut et 200 mètres de large est perceptible des kilomètres à la ronde. Tôt le matin, le soleil et les fines gouttelettes d’eau de la chute forment de jolis arcs-en-ciel.</a:t>
            </a:r>
          </a:p>
        </p:txBody>
      </p:sp>
    </p:spTree>
    <p:extLst>
      <p:ext uri="{BB962C8B-B14F-4D97-AF65-F5344CB8AC3E}">
        <p14:creationId xmlns:p14="http://schemas.microsoft.com/office/powerpoint/2010/main" val="3922020814"/>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999" y="369801"/>
            <a:ext cx="7704000" cy="5778000"/>
          </a:xfrm>
          <a:prstGeom prst="rect">
            <a:avLst/>
          </a:prstGeom>
        </p:spPr>
      </p:pic>
      <p:sp>
        <p:nvSpPr>
          <p:cNvPr id="3" name="ZoneTexte 2"/>
          <p:cNvSpPr txBox="1"/>
          <p:nvPr/>
        </p:nvSpPr>
        <p:spPr>
          <a:xfrm>
            <a:off x="3363431" y="-7303"/>
            <a:ext cx="2417137" cy="369332"/>
          </a:xfrm>
          <a:prstGeom prst="rect">
            <a:avLst/>
          </a:prstGeom>
          <a:noFill/>
        </p:spPr>
        <p:txBody>
          <a:bodyPr wrap="none" rtlCol="0">
            <a:spAutoFit/>
          </a:bodyPr>
          <a:lstStyle/>
          <a:p>
            <a:r>
              <a:rPr lang="fr-FR" b="1" dirty="0"/>
              <a:t>Cascades de Dudhsagar</a:t>
            </a:r>
          </a:p>
        </p:txBody>
      </p:sp>
      <p:sp>
        <p:nvSpPr>
          <p:cNvPr id="4" name="ZoneTexte 3"/>
          <p:cNvSpPr txBox="1"/>
          <p:nvPr/>
        </p:nvSpPr>
        <p:spPr>
          <a:xfrm>
            <a:off x="114873" y="6104056"/>
            <a:ext cx="8914251" cy="738664"/>
          </a:xfrm>
          <a:prstGeom prst="rect">
            <a:avLst/>
          </a:prstGeom>
          <a:noFill/>
        </p:spPr>
        <p:txBody>
          <a:bodyPr wrap="square" rtlCol="0">
            <a:spAutoFit/>
          </a:bodyPr>
          <a:lstStyle/>
          <a:p>
            <a:r>
              <a:rPr lang="fr-FR" sz="1400" dirty="0"/>
              <a:t>Les cascades de Dudhsagar sont situées à Goa, en Inde, et mesurent 610 mètres d’un bout à l’autre. Tout en haut, un chemin de fer permet de profiter d’excellents points de vue en train et les nombreuses piscines naturelles permettent la baignade, ce qui est fort apprécié par les chaudes journées d’été. </a:t>
            </a:r>
          </a:p>
        </p:txBody>
      </p:sp>
    </p:spTree>
    <p:extLst>
      <p:ext uri="{BB962C8B-B14F-4D97-AF65-F5344CB8AC3E}">
        <p14:creationId xmlns:p14="http://schemas.microsoft.com/office/powerpoint/2010/main" val="1035038003"/>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000" y="353900"/>
            <a:ext cx="7920000" cy="5980880"/>
          </a:xfrm>
          <a:prstGeom prst="rect">
            <a:avLst/>
          </a:prstGeom>
        </p:spPr>
      </p:pic>
      <p:sp>
        <p:nvSpPr>
          <p:cNvPr id="3" name="ZoneTexte 2"/>
          <p:cNvSpPr txBox="1"/>
          <p:nvPr/>
        </p:nvSpPr>
        <p:spPr>
          <a:xfrm>
            <a:off x="3997163" y="0"/>
            <a:ext cx="1149674" cy="369332"/>
          </a:xfrm>
          <a:prstGeom prst="rect">
            <a:avLst/>
          </a:prstGeom>
          <a:noFill/>
        </p:spPr>
        <p:txBody>
          <a:bodyPr wrap="none" rtlCol="0">
            <a:spAutoFit/>
          </a:bodyPr>
          <a:lstStyle/>
          <a:p>
            <a:r>
              <a:rPr lang="fr-FR" b="1" dirty="0" smtClean="0"/>
              <a:t>Gásadalur</a:t>
            </a:r>
            <a:endParaRPr lang="fr-FR" dirty="0"/>
          </a:p>
        </p:txBody>
      </p:sp>
      <p:sp>
        <p:nvSpPr>
          <p:cNvPr id="4" name="ZoneTexte 3"/>
          <p:cNvSpPr txBox="1"/>
          <p:nvPr/>
        </p:nvSpPr>
        <p:spPr>
          <a:xfrm>
            <a:off x="177391" y="6334780"/>
            <a:ext cx="8789218" cy="523220"/>
          </a:xfrm>
          <a:prstGeom prst="rect">
            <a:avLst/>
          </a:prstGeom>
          <a:noFill/>
        </p:spPr>
        <p:txBody>
          <a:bodyPr wrap="square" rtlCol="0">
            <a:spAutoFit/>
          </a:bodyPr>
          <a:lstStyle/>
          <a:p>
            <a:r>
              <a:rPr lang="fr-FR" sz="1400" dirty="0"/>
              <a:t>Le village de Gásadalur, sur l’île de Vágar dans l’archipel des Îles Féroé, donne sur une superbe chute. Les photographes émerveillés ne manquent pas de s’y arrêter pour profiter de la beauté des lieux. </a:t>
            </a:r>
          </a:p>
        </p:txBody>
      </p:sp>
    </p:spTree>
    <p:extLst>
      <p:ext uri="{BB962C8B-B14F-4D97-AF65-F5344CB8AC3E}">
        <p14:creationId xmlns:p14="http://schemas.microsoft.com/office/powerpoint/2010/main" val="335236101"/>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999" y="380239"/>
            <a:ext cx="7668000" cy="5762247"/>
          </a:xfrm>
          <a:prstGeom prst="rect">
            <a:avLst/>
          </a:prstGeom>
        </p:spPr>
      </p:pic>
      <p:sp>
        <p:nvSpPr>
          <p:cNvPr id="3" name="ZoneTexte 2"/>
          <p:cNvSpPr txBox="1"/>
          <p:nvPr/>
        </p:nvSpPr>
        <p:spPr>
          <a:xfrm>
            <a:off x="3761777" y="10886"/>
            <a:ext cx="1620444" cy="369332"/>
          </a:xfrm>
          <a:prstGeom prst="rect">
            <a:avLst/>
          </a:prstGeom>
          <a:noFill/>
        </p:spPr>
        <p:txBody>
          <a:bodyPr wrap="none" rtlCol="0">
            <a:spAutoFit/>
          </a:bodyPr>
          <a:lstStyle/>
          <a:p>
            <a:r>
              <a:rPr lang="fr-FR" b="1" dirty="0"/>
              <a:t>Bridal Veil </a:t>
            </a:r>
            <a:r>
              <a:rPr lang="fr-FR" b="1" dirty="0" smtClean="0"/>
              <a:t>Falls</a:t>
            </a:r>
            <a:endParaRPr lang="fr-FR" dirty="0"/>
          </a:p>
        </p:txBody>
      </p:sp>
      <p:sp>
        <p:nvSpPr>
          <p:cNvPr id="5" name="ZoneTexte 4"/>
          <p:cNvSpPr txBox="1"/>
          <p:nvPr/>
        </p:nvSpPr>
        <p:spPr>
          <a:xfrm>
            <a:off x="17859" y="6126639"/>
            <a:ext cx="9126141" cy="738664"/>
          </a:xfrm>
          <a:prstGeom prst="rect">
            <a:avLst/>
          </a:prstGeom>
          <a:noFill/>
        </p:spPr>
        <p:txBody>
          <a:bodyPr wrap="square" rtlCol="0">
            <a:spAutoFit/>
          </a:bodyPr>
          <a:lstStyle/>
          <a:p>
            <a:r>
              <a:rPr lang="fr-FR" sz="1400" dirty="0"/>
              <a:t>À 112 mètres, les Bridal Veil Falls (« les chutes du voile de la mariée ») dans le Colorado sont les plus hautes chutes de l’État. Les visiteurs se promènent autour des chutes à pied, en vélo et en véhicule tout-terrain afin d’en saisir tout la beauté. L’hiver, la formation de glaçons géants donne lieu à un spectacle différent, mais tout aussi époustouflant. </a:t>
            </a:r>
          </a:p>
        </p:txBody>
      </p:sp>
    </p:spTree>
    <p:extLst>
      <p:ext uri="{BB962C8B-B14F-4D97-AF65-F5344CB8AC3E}">
        <p14:creationId xmlns:p14="http://schemas.microsoft.com/office/powerpoint/2010/main" val="258600184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999" y="369349"/>
            <a:ext cx="7884000" cy="5930386"/>
          </a:xfrm>
          <a:prstGeom prst="rect">
            <a:avLst/>
          </a:prstGeom>
        </p:spPr>
      </p:pic>
      <p:sp>
        <p:nvSpPr>
          <p:cNvPr id="3" name="ZoneTexte 2"/>
          <p:cNvSpPr txBox="1"/>
          <p:nvPr/>
        </p:nvSpPr>
        <p:spPr>
          <a:xfrm>
            <a:off x="3511965" y="0"/>
            <a:ext cx="2120068" cy="369332"/>
          </a:xfrm>
          <a:prstGeom prst="rect">
            <a:avLst/>
          </a:prstGeom>
          <a:noFill/>
        </p:spPr>
        <p:txBody>
          <a:bodyPr wrap="none" rtlCol="0">
            <a:spAutoFit/>
          </a:bodyPr>
          <a:lstStyle/>
          <a:p>
            <a:r>
              <a:rPr lang="fr-FR" b="1" dirty="0"/>
              <a:t>Chute </a:t>
            </a:r>
            <a:r>
              <a:rPr lang="fr-FR" b="1" dirty="0" smtClean="0"/>
              <a:t>Kirkjufellsfoss</a:t>
            </a:r>
            <a:endParaRPr lang="fr-FR" dirty="0"/>
          </a:p>
        </p:txBody>
      </p:sp>
      <p:sp>
        <p:nvSpPr>
          <p:cNvPr id="4" name="ZoneTexte 3"/>
          <p:cNvSpPr txBox="1"/>
          <p:nvPr/>
        </p:nvSpPr>
        <p:spPr>
          <a:xfrm>
            <a:off x="244656" y="6299735"/>
            <a:ext cx="8647823" cy="523220"/>
          </a:xfrm>
          <a:prstGeom prst="rect">
            <a:avLst/>
          </a:prstGeom>
          <a:noFill/>
        </p:spPr>
        <p:txBody>
          <a:bodyPr wrap="square" rtlCol="0">
            <a:spAutoFit/>
          </a:bodyPr>
          <a:lstStyle/>
          <a:p>
            <a:r>
              <a:rPr lang="fr-FR" sz="1400" dirty="0"/>
              <a:t>L’eau qui s’écoule de la chute Kirkjufellsfoss en Islande provient de la fonte du glacier Snæfellsjökull. Bien qu’elle soit modeste en taille, les environs de la chute constituent un excellent point d’observation pour les aurores boréales. </a:t>
            </a:r>
          </a:p>
        </p:txBody>
      </p:sp>
    </p:spTree>
    <p:extLst>
      <p:ext uri="{BB962C8B-B14F-4D97-AF65-F5344CB8AC3E}">
        <p14:creationId xmlns:p14="http://schemas.microsoft.com/office/powerpoint/2010/main" val="1477122445"/>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211" y="369352"/>
            <a:ext cx="7668000" cy="5784901"/>
          </a:xfrm>
          <a:prstGeom prst="rect">
            <a:avLst/>
          </a:prstGeom>
        </p:spPr>
      </p:pic>
      <p:sp>
        <p:nvSpPr>
          <p:cNvPr id="3" name="ZoneTexte 2"/>
          <p:cNvSpPr txBox="1"/>
          <p:nvPr/>
        </p:nvSpPr>
        <p:spPr>
          <a:xfrm>
            <a:off x="3570347" y="0"/>
            <a:ext cx="2003305" cy="369332"/>
          </a:xfrm>
          <a:prstGeom prst="rect">
            <a:avLst/>
          </a:prstGeom>
          <a:noFill/>
        </p:spPr>
        <p:txBody>
          <a:bodyPr wrap="none" rtlCol="0">
            <a:spAutoFit/>
          </a:bodyPr>
          <a:lstStyle/>
          <a:p>
            <a:r>
              <a:rPr lang="fr-FR" b="1" dirty="0"/>
              <a:t>Gouffre de </a:t>
            </a:r>
            <a:r>
              <a:rPr lang="fr-FR" b="1" dirty="0" smtClean="0"/>
              <a:t>Baatara</a:t>
            </a:r>
            <a:endParaRPr lang="fr-FR" dirty="0"/>
          </a:p>
        </p:txBody>
      </p:sp>
      <p:sp>
        <p:nvSpPr>
          <p:cNvPr id="4" name="ZoneTexte 3"/>
          <p:cNvSpPr txBox="1"/>
          <p:nvPr/>
        </p:nvSpPr>
        <p:spPr>
          <a:xfrm>
            <a:off x="76360" y="6156012"/>
            <a:ext cx="8991277" cy="738664"/>
          </a:xfrm>
          <a:prstGeom prst="rect">
            <a:avLst/>
          </a:prstGeom>
          <a:noFill/>
        </p:spPr>
        <p:txBody>
          <a:bodyPr wrap="square" rtlCol="0">
            <a:spAutoFit/>
          </a:bodyPr>
          <a:lstStyle/>
          <a:p>
            <a:r>
              <a:rPr lang="fr-FR" sz="1400" dirty="0"/>
              <a:t>Le gouffre de Baatara (dit « des Trois Ponts ») est une chute de 255 mètres située à Tannourine, au Liban, creusée dans du calcaire de l’ère jurassique et que longe le Lebanon Mountain Trail (« sentier de la montagne libanaise »). Trois ponts naturels se sont formés dans la fosse où s’écoule l’eau. </a:t>
            </a:r>
          </a:p>
        </p:txBody>
      </p:sp>
    </p:spTree>
    <p:extLst>
      <p:ext uri="{BB962C8B-B14F-4D97-AF65-F5344CB8AC3E}">
        <p14:creationId xmlns:p14="http://schemas.microsoft.com/office/powerpoint/2010/main" val="1701825859"/>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999" y="363585"/>
            <a:ext cx="7668000" cy="5751000"/>
          </a:xfrm>
          <a:prstGeom prst="rect">
            <a:avLst/>
          </a:prstGeom>
        </p:spPr>
      </p:pic>
      <p:sp>
        <p:nvSpPr>
          <p:cNvPr id="3" name="ZoneTexte 2"/>
          <p:cNvSpPr txBox="1"/>
          <p:nvPr/>
        </p:nvSpPr>
        <p:spPr>
          <a:xfrm>
            <a:off x="3609685" y="0"/>
            <a:ext cx="1924629" cy="369332"/>
          </a:xfrm>
          <a:prstGeom prst="rect">
            <a:avLst/>
          </a:prstGeom>
          <a:noFill/>
        </p:spPr>
        <p:txBody>
          <a:bodyPr wrap="none" rtlCol="0">
            <a:spAutoFit/>
          </a:bodyPr>
          <a:lstStyle/>
          <a:p>
            <a:r>
              <a:rPr lang="fr-FR" b="1" dirty="0"/>
              <a:t>Chutes de </a:t>
            </a:r>
            <a:r>
              <a:rPr lang="fr-FR" b="1" dirty="0" smtClean="0"/>
              <a:t>Palouse</a:t>
            </a:r>
            <a:endParaRPr lang="fr-FR" dirty="0"/>
          </a:p>
        </p:txBody>
      </p:sp>
      <p:sp>
        <p:nvSpPr>
          <p:cNvPr id="4" name="ZoneTexte 3"/>
          <p:cNvSpPr txBox="1"/>
          <p:nvPr/>
        </p:nvSpPr>
        <p:spPr>
          <a:xfrm>
            <a:off x="0" y="6155104"/>
            <a:ext cx="9144000" cy="738664"/>
          </a:xfrm>
          <a:prstGeom prst="rect">
            <a:avLst/>
          </a:prstGeom>
          <a:noFill/>
        </p:spPr>
        <p:txBody>
          <a:bodyPr wrap="square" rtlCol="0">
            <a:spAutoFit/>
          </a:bodyPr>
          <a:lstStyle/>
          <a:p>
            <a:r>
              <a:rPr lang="fr-FR" sz="1400" dirty="0"/>
              <a:t>Les chutes de Palouse, situées dans le parc gouvernemental qui porte leur nom (Washington’s Palouse Falls State Park), ont été nommée chutes officielles de l’État en 2014. Hautes de 60 mètres et entourées d’impressionnantes falaises de basalte, les chutes sont parmi les derniers vestiges des inondations glaciaires qui ont eu lieu à la fin de la plus récente glaciation.</a:t>
            </a:r>
          </a:p>
        </p:txBody>
      </p:sp>
    </p:spTree>
    <p:extLst>
      <p:ext uri="{BB962C8B-B14F-4D97-AF65-F5344CB8AC3E}">
        <p14:creationId xmlns:p14="http://schemas.microsoft.com/office/powerpoint/2010/main" val="141190700"/>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113" y="369332"/>
            <a:ext cx="7668000" cy="5773548"/>
          </a:xfrm>
          <a:prstGeom prst="rect">
            <a:avLst/>
          </a:prstGeom>
        </p:spPr>
      </p:pic>
      <p:sp>
        <p:nvSpPr>
          <p:cNvPr id="3" name="ZoneTexte 2"/>
          <p:cNvSpPr txBox="1"/>
          <p:nvPr/>
        </p:nvSpPr>
        <p:spPr>
          <a:xfrm>
            <a:off x="3210087" y="0"/>
            <a:ext cx="2723823" cy="369332"/>
          </a:xfrm>
          <a:prstGeom prst="rect">
            <a:avLst/>
          </a:prstGeom>
          <a:noFill/>
        </p:spPr>
        <p:txBody>
          <a:bodyPr wrap="none" rtlCol="0">
            <a:spAutoFit/>
          </a:bodyPr>
          <a:lstStyle/>
          <a:p>
            <a:r>
              <a:rPr lang="vi-VN" b="1" dirty="0"/>
              <a:t>Cascades Izvorul </a:t>
            </a:r>
            <a:r>
              <a:rPr lang="vi-VN" b="1" dirty="0" smtClean="0"/>
              <a:t>Bigăr</a:t>
            </a:r>
            <a:endParaRPr lang="fr-FR" dirty="0"/>
          </a:p>
        </p:txBody>
      </p:sp>
      <p:sp>
        <p:nvSpPr>
          <p:cNvPr id="4" name="ZoneTexte 3"/>
          <p:cNvSpPr txBox="1"/>
          <p:nvPr/>
        </p:nvSpPr>
        <p:spPr>
          <a:xfrm>
            <a:off x="-1957" y="6119336"/>
            <a:ext cx="9126140" cy="738664"/>
          </a:xfrm>
          <a:prstGeom prst="rect">
            <a:avLst/>
          </a:prstGeom>
          <a:noFill/>
        </p:spPr>
        <p:txBody>
          <a:bodyPr wrap="square" rtlCol="0">
            <a:spAutoFit/>
          </a:bodyPr>
          <a:lstStyle/>
          <a:p>
            <a:r>
              <a:rPr lang="fr-FR" sz="1400" dirty="0"/>
              <a:t>Les cascades Izvorul Bigăr, dans les montagnes d’Anina, en Roumanie, semblent tout droit sorties d’un conte de fées. Elles se déversent sur un tapis vert luxuriant et se séparent en plusieurs petites chutes, pour la plus grande joie des visiteurs, qui peuvent les observer d’en bas. </a:t>
            </a:r>
          </a:p>
        </p:txBody>
      </p:sp>
    </p:spTree>
    <p:extLst>
      <p:ext uri="{BB962C8B-B14F-4D97-AF65-F5344CB8AC3E}">
        <p14:creationId xmlns:p14="http://schemas.microsoft.com/office/powerpoint/2010/main" val="1153914262"/>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000" y="352749"/>
            <a:ext cx="7992000" cy="5978381"/>
          </a:xfrm>
          <a:prstGeom prst="rect">
            <a:avLst/>
          </a:prstGeom>
        </p:spPr>
      </p:pic>
      <p:sp>
        <p:nvSpPr>
          <p:cNvPr id="3" name="ZoneTexte 2"/>
          <p:cNvSpPr txBox="1"/>
          <p:nvPr/>
        </p:nvSpPr>
        <p:spPr>
          <a:xfrm>
            <a:off x="3901207" y="0"/>
            <a:ext cx="1341586" cy="369332"/>
          </a:xfrm>
          <a:prstGeom prst="rect">
            <a:avLst/>
          </a:prstGeom>
          <a:noFill/>
        </p:spPr>
        <p:txBody>
          <a:bodyPr wrap="none" rtlCol="0">
            <a:spAutoFit/>
          </a:bodyPr>
          <a:lstStyle/>
          <a:p>
            <a:r>
              <a:rPr lang="fr-FR" b="1" dirty="0"/>
              <a:t>Nugget Falls</a:t>
            </a:r>
          </a:p>
        </p:txBody>
      </p:sp>
      <p:sp>
        <p:nvSpPr>
          <p:cNvPr id="4" name="ZoneTexte 3"/>
          <p:cNvSpPr txBox="1"/>
          <p:nvPr/>
        </p:nvSpPr>
        <p:spPr>
          <a:xfrm>
            <a:off x="89756" y="6331197"/>
            <a:ext cx="8964488" cy="523220"/>
          </a:xfrm>
          <a:prstGeom prst="rect">
            <a:avLst/>
          </a:prstGeom>
          <a:noFill/>
        </p:spPr>
        <p:txBody>
          <a:bodyPr wrap="square" rtlCol="0">
            <a:spAutoFit/>
          </a:bodyPr>
          <a:lstStyle/>
          <a:p>
            <a:r>
              <a:rPr lang="fr-FR" sz="1400" dirty="0"/>
              <a:t>Les Nugget Falls (aussi connues sous le nom de Mendenhall Glacier Falls) s’écoulent d’une hauteur de 115 mètres pour se jeter en aval dans le lac Mendenhall, un bassin d’eau douce au pied du glacier Mendenhall.</a:t>
            </a:r>
          </a:p>
        </p:txBody>
      </p:sp>
    </p:spTree>
    <p:extLst>
      <p:ext uri="{BB962C8B-B14F-4D97-AF65-F5344CB8AC3E}">
        <p14:creationId xmlns:p14="http://schemas.microsoft.com/office/powerpoint/2010/main" val="1826025130"/>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999" y="366222"/>
            <a:ext cx="7632000" cy="5757742"/>
          </a:xfrm>
          <a:prstGeom prst="rect">
            <a:avLst/>
          </a:prstGeom>
        </p:spPr>
      </p:pic>
      <p:sp>
        <p:nvSpPr>
          <p:cNvPr id="3" name="ZoneTexte 2"/>
          <p:cNvSpPr txBox="1"/>
          <p:nvPr/>
        </p:nvSpPr>
        <p:spPr>
          <a:xfrm>
            <a:off x="3601157" y="0"/>
            <a:ext cx="1941685" cy="369332"/>
          </a:xfrm>
          <a:prstGeom prst="rect">
            <a:avLst/>
          </a:prstGeom>
          <a:noFill/>
        </p:spPr>
        <p:txBody>
          <a:bodyPr wrap="none" rtlCol="0">
            <a:spAutoFit/>
          </a:bodyPr>
          <a:lstStyle/>
          <a:p>
            <a:r>
              <a:rPr lang="fr-FR" b="1" dirty="0"/>
              <a:t>Chutes de Gullfoss</a:t>
            </a:r>
          </a:p>
        </p:txBody>
      </p:sp>
      <p:sp>
        <p:nvSpPr>
          <p:cNvPr id="4" name="ZoneTexte 3"/>
          <p:cNvSpPr txBox="1"/>
          <p:nvPr/>
        </p:nvSpPr>
        <p:spPr>
          <a:xfrm>
            <a:off x="26789" y="6123964"/>
            <a:ext cx="9090422" cy="738664"/>
          </a:xfrm>
          <a:prstGeom prst="rect">
            <a:avLst/>
          </a:prstGeom>
          <a:noFill/>
        </p:spPr>
        <p:txBody>
          <a:bodyPr wrap="square" rtlCol="0">
            <a:spAutoFit/>
          </a:bodyPr>
          <a:lstStyle/>
          <a:p>
            <a:r>
              <a:rPr lang="fr-FR" sz="1400" dirty="0"/>
              <a:t>Les chutes de Gullfoss, sur la rivière Hvítá, figurent parmi les attractions touristiques les plus populaires d’Islande. Quand les visiteurs approchent des chutes, la crevasse dans laquelle elles se jettent s’obscurcit, laissant l’impression que la rivière disparaît dans le sol. </a:t>
            </a:r>
          </a:p>
        </p:txBody>
      </p:sp>
    </p:spTree>
    <p:extLst>
      <p:ext uri="{BB962C8B-B14F-4D97-AF65-F5344CB8AC3E}">
        <p14:creationId xmlns:p14="http://schemas.microsoft.com/office/powerpoint/2010/main" val="1977432149"/>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998" y="341967"/>
            <a:ext cx="7632000" cy="5769054"/>
          </a:xfrm>
          <a:prstGeom prst="rect">
            <a:avLst/>
          </a:prstGeom>
        </p:spPr>
      </p:pic>
      <p:sp>
        <p:nvSpPr>
          <p:cNvPr id="3" name="ZoneTexte 2"/>
          <p:cNvSpPr txBox="1"/>
          <p:nvPr/>
        </p:nvSpPr>
        <p:spPr>
          <a:xfrm>
            <a:off x="3578265" y="-18189"/>
            <a:ext cx="1987467" cy="369332"/>
          </a:xfrm>
          <a:prstGeom prst="rect">
            <a:avLst/>
          </a:prstGeom>
          <a:noFill/>
        </p:spPr>
        <p:txBody>
          <a:bodyPr wrap="none" rtlCol="0">
            <a:spAutoFit/>
          </a:bodyPr>
          <a:lstStyle/>
          <a:p>
            <a:r>
              <a:rPr lang="fr-FR" b="1" dirty="0"/>
              <a:t>Chutes de Kaieteur</a:t>
            </a:r>
          </a:p>
        </p:txBody>
      </p:sp>
      <p:sp>
        <p:nvSpPr>
          <p:cNvPr id="4" name="ZoneTexte 3"/>
          <p:cNvSpPr txBox="1"/>
          <p:nvPr/>
        </p:nvSpPr>
        <p:spPr>
          <a:xfrm>
            <a:off x="20068" y="6119336"/>
            <a:ext cx="9116107" cy="738664"/>
          </a:xfrm>
          <a:prstGeom prst="rect">
            <a:avLst/>
          </a:prstGeom>
          <a:noFill/>
        </p:spPr>
        <p:txBody>
          <a:bodyPr wrap="square" rtlCol="0">
            <a:spAutoFit/>
          </a:bodyPr>
          <a:lstStyle/>
          <a:p>
            <a:r>
              <a:rPr lang="fr-FR" sz="1400" dirty="0"/>
              <a:t>Environ quatre fois la hauteur des chutes du Niagara, les chutes de Kaieteur, dans le parc national de Kaieteur, sont parmi les plus hautes et les plus puissantes du monde. Les voyageurs les visitent souvent en petits groupes, ce qui contribue à la tranquillité des lieux et permet à tous de s’émerveiller de son incroyable puissance. </a:t>
            </a:r>
          </a:p>
        </p:txBody>
      </p:sp>
    </p:spTree>
    <p:extLst>
      <p:ext uri="{BB962C8B-B14F-4D97-AF65-F5344CB8AC3E}">
        <p14:creationId xmlns:p14="http://schemas.microsoft.com/office/powerpoint/2010/main" val="933212640"/>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605" y="369332"/>
            <a:ext cx="7920000" cy="5957464"/>
          </a:xfrm>
          <a:prstGeom prst="rect">
            <a:avLst/>
          </a:prstGeom>
        </p:spPr>
      </p:pic>
      <p:sp>
        <p:nvSpPr>
          <p:cNvPr id="3" name="ZoneTexte 2"/>
          <p:cNvSpPr txBox="1"/>
          <p:nvPr/>
        </p:nvSpPr>
        <p:spPr>
          <a:xfrm>
            <a:off x="3514466" y="0"/>
            <a:ext cx="2115066" cy="369332"/>
          </a:xfrm>
          <a:prstGeom prst="rect">
            <a:avLst/>
          </a:prstGeom>
          <a:noFill/>
        </p:spPr>
        <p:txBody>
          <a:bodyPr wrap="none" rtlCol="0">
            <a:spAutoFit/>
          </a:bodyPr>
          <a:lstStyle/>
          <a:p>
            <a:r>
              <a:rPr lang="fr-FR" b="1" dirty="0"/>
              <a:t>Chutes de Shoshone</a:t>
            </a:r>
          </a:p>
        </p:txBody>
      </p:sp>
      <p:sp>
        <p:nvSpPr>
          <p:cNvPr id="4" name="ZoneTexte 3"/>
          <p:cNvSpPr txBox="1"/>
          <p:nvPr/>
        </p:nvSpPr>
        <p:spPr>
          <a:xfrm>
            <a:off x="125759" y="6334780"/>
            <a:ext cx="8892480" cy="523220"/>
          </a:xfrm>
          <a:prstGeom prst="rect">
            <a:avLst/>
          </a:prstGeom>
          <a:noFill/>
        </p:spPr>
        <p:txBody>
          <a:bodyPr wrap="square" rtlCol="0">
            <a:spAutoFit/>
          </a:bodyPr>
          <a:lstStyle/>
          <a:p>
            <a:r>
              <a:rPr lang="fr-FR" sz="1400" dirty="0"/>
              <a:t>Les chutes de Shoshone, en Idaho, sont situées au bout des chutes Twin Falls sur la rivière Snake. Elles font 65 mètres de haut (ce qui est plus haut que les chutes du Niagara). Plusieurs activités sont disponibles à proximité pour les visiteurs. </a:t>
            </a:r>
          </a:p>
        </p:txBody>
      </p:sp>
    </p:spTree>
    <p:extLst>
      <p:ext uri="{BB962C8B-B14F-4D97-AF65-F5344CB8AC3E}">
        <p14:creationId xmlns:p14="http://schemas.microsoft.com/office/powerpoint/2010/main" val="3980604458"/>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535" y="369349"/>
            <a:ext cx="7920000" cy="5951619"/>
          </a:xfrm>
          <a:prstGeom prst="rect">
            <a:avLst/>
          </a:prstGeom>
        </p:spPr>
      </p:pic>
      <p:sp>
        <p:nvSpPr>
          <p:cNvPr id="3" name="ZoneTexte 2"/>
          <p:cNvSpPr txBox="1"/>
          <p:nvPr/>
        </p:nvSpPr>
        <p:spPr>
          <a:xfrm>
            <a:off x="3601829" y="0"/>
            <a:ext cx="1940339" cy="369332"/>
          </a:xfrm>
          <a:prstGeom prst="rect">
            <a:avLst/>
          </a:prstGeom>
          <a:noFill/>
        </p:spPr>
        <p:txBody>
          <a:bodyPr wrap="none" rtlCol="0">
            <a:spAutoFit/>
          </a:bodyPr>
          <a:lstStyle/>
          <a:p>
            <a:r>
              <a:rPr lang="fr-FR" b="1" dirty="0"/>
              <a:t>Chutes Sutherland</a:t>
            </a:r>
          </a:p>
        </p:txBody>
      </p:sp>
      <p:sp>
        <p:nvSpPr>
          <p:cNvPr id="4" name="ZoneTexte 3"/>
          <p:cNvSpPr txBox="1"/>
          <p:nvPr/>
        </p:nvSpPr>
        <p:spPr>
          <a:xfrm>
            <a:off x="0" y="6313618"/>
            <a:ext cx="9135070" cy="523220"/>
          </a:xfrm>
          <a:prstGeom prst="rect">
            <a:avLst/>
          </a:prstGeom>
          <a:noFill/>
        </p:spPr>
        <p:txBody>
          <a:bodyPr wrap="square" rtlCol="0">
            <a:spAutoFit/>
          </a:bodyPr>
          <a:lstStyle/>
          <a:p>
            <a:r>
              <a:rPr lang="fr-FR" sz="1400" dirty="0"/>
              <a:t>Les chutes Sutherland dans le parc national de Fiordland, en Nouvelle-Zélande, sont constituées de trois cascades, pour une hauteur de 580 mètres au total. Le débit est si rapide qu’on a l’impression qu’il ne s’agit que d’une seule chute. </a:t>
            </a:r>
          </a:p>
        </p:txBody>
      </p:sp>
    </p:spTree>
    <p:extLst>
      <p:ext uri="{BB962C8B-B14F-4D97-AF65-F5344CB8AC3E}">
        <p14:creationId xmlns:p14="http://schemas.microsoft.com/office/powerpoint/2010/main" val="1699051396"/>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999" y="382060"/>
            <a:ext cx="7884000" cy="5947855"/>
          </a:xfrm>
          <a:prstGeom prst="rect">
            <a:avLst/>
          </a:prstGeom>
        </p:spPr>
      </p:pic>
      <p:sp>
        <p:nvSpPr>
          <p:cNvPr id="3" name="ZoneTexte 2"/>
          <p:cNvSpPr txBox="1"/>
          <p:nvPr/>
        </p:nvSpPr>
        <p:spPr>
          <a:xfrm>
            <a:off x="2900612" y="0"/>
            <a:ext cx="3342775" cy="369332"/>
          </a:xfrm>
          <a:prstGeom prst="rect">
            <a:avLst/>
          </a:prstGeom>
          <a:noFill/>
        </p:spPr>
        <p:txBody>
          <a:bodyPr wrap="none" rtlCol="0">
            <a:spAutoFit/>
          </a:bodyPr>
          <a:lstStyle/>
          <a:p>
            <a:r>
              <a:rPr lang="fr-FR" b="1" dirty="0"/>
              <a:t>Cascada de Ventisquero Colgante</a:t>
            </a:r>
          </a:p>
        </p:txBody>
      </p:sp>
      <p:sp>
        <p:nvSpPr>
          <p:cNvPr id="4" name="ZoneTexte 3"/>
          <p:cNvSpPr txBox="1"/>
          <p:nvPr/>
        </p:nvSpPr>
        <p:spPr>
          <a:xfrm>
            <a:off x="211161" y="6311725"/>
            <a:ext cx="8721675" cy="523220"/>
          </a:xfrm>
          <a:prstGeom prst="rect">
            <a:avLst/>
          </a:prstGeom>
          <a:noFill/>
        </p:spPr>
        <p:txBody>
          <a:bodyPr wrap="square" rtlCol="0">
            <a:spAutoFit/>
          </a:bodyPr>
          <a:lstStyle/>
          <a:p>
            <a:r>
              <a:rPr lang="fr-FR" sz="1400" dirty="0"/>
              <a:t>La Cascada de Ventisquero Colgante au Chili, dans le parc national Queulat, est alimentée par l’eau de fonte du glacier Ventisquero Colgante.</a:t>
            </a:r>
          </a:p>
        </p:txBody>
      </p:sp>
    </p:spTree>
    <p:extLst>
      <p:ext uri="{BB962C8B-B14F-4D97-AF65-F5344CB8AC3E}">
        <p14:creationId xmlns:p14="http://schemas.microsoft.com/office/powerpoint/2010/main" val="1122049574"/>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999" y="369332"/>
            <a:ext cx="8028000" cy="5981808"/>
          </a:xfrm>
          <a:prstGeom prst="rect">
            <a:avLst/>
          </a:prstGeom>
        </p:spPr>
      </p:pic>
      <p:sp>
        <p:nvSpPr>
          <p:cNvPr id="3" name="ZoneTexte 2"/>
          <p:cNvSpPr txBox="1"/>
          <p:nvPr/>
        </p:nvSpPr>
        <p:spPr>
          <a:xfrm>
            <a:off x="3712341" y="0"/>
            <a:ext cx="1719317" cy="369332"/>
          </a:xfrm>
          <a:prstGeom prst="rect">
            <a:avLst/>
          </a:prstGeom>
          <a:noFill/>
        </p:spPr>
        <p:txBody>
          <a:bodyPr wrap="none" rtlCol="0">
            <a:spAutoFit/>
          </a:bodyPr>
          <a:lstStyle/>
          <a:p>
            <a:r>
              <a:rPr lang="fr-FR" b="1" dirty="0"/>
              <a:t>Chute </a:t>
            </a:r>
            <a:r>
              <a:rPr lang="fr-FR" b="1" dirty="0" smtClean="0"/>
              <a:t>Svartifoss</a:t>
            </a:r>
            <a:endParaRPr lang="fr-FR" dirty="0"/>
          </a:p>
        </p:txBody>
      </p:sp>
      <p:sp>
        <p:nvSpPr>
          <p:cNvPr id="4" name="ZoneTexte 3"/>
          <p:cNvSpPr txBox="1"/>
          <p:nvPr/>
        </p:nvSpPr>
        <p:spPr>
          <a:xfrm>
            <a:off x="125759" y="6334780"/>
            <a:ext cx="8892480" cy="523220"/>
          </a:xfrm>
          <a:prstGeom prst="rect">
            <a:avLst/>
          </a:prstGeom>
          <a:noFill/>
        </p:spPr>
        <p:txBody>
          <a:bodyPr wrap="square" rtlCol="0">
            <a:spAutoFit/>
          </a:bodyPr>
          <a:lstStyle/>
          <a:p>
            <a:r>
              <a:rPr lang="fr-FR" sz="1400" dirty="0"/>
              <a:t>La chute Svartifoss est située à Skaftafell dans le parc national du Vatnajökull, en Islande. Elle coule dans de magnifiques formations d’orgues basaltiques noires, d’où son nom (« svart » signifiant « noir »). </a:t>
            </a:r>
          </a:p>
        </p:txBody>
      </p:sp>
      <p:sp>
        <p:nvSpPr>
          <p:cNvPr id="6" name="ZoneTexte 5"/>
          <p:cNvSpPr txBox="1"/>
          <p:nvPr/>
        </p:nvSpPr>
        <p:spPr>
          <a:xfrm>
            <a:off x="557998" y="5965448"/>
            <a:ext cx="265277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Création A.Pancho</a:t>
            </a:r>
            <a:endParaRPr lang="fr-FR"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483376482"/>
      </p:ext>
    </p:extLst>
  </p:cSld>
  <p:clrMapOvr>
    <a:masterClrMapping/>
  </p:clrMapOvr>
  <p:transition spd="slow" advClick="0" advTm="14000">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Im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5035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p:cNvPr>
          <p:cNvSpPr/>
          <p:nvPr/>
        </p:nvSpPr>
        <p:spPr>
          <a:xfrm>
            <a:off x="1043608" y="4149080"/>
            <a:ext cx="7056784" cy="40011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fontAlgn="auto">
              <a:spcBef>
                <a:spcPts val="0"/>
              </a:spcBef>
              <a:spcAft>
                <a:spcPts val="0"/>
              </a:spcAft>
              <a:defRPr/>
            </a:pPr>
            <a:r>
              <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7" name="Rectangle 6">
            <a:hlinkClick r:id="rId4"/>
          </p:cNvPr>
          <p:cNvSpPr/>
          <p:nvPr/>
        </p:nvSpPr>
        <p:spPr>
          <a:xfrm>
            <a:off x="6350" y="2563163"/>
            <a:ext cx="9144000" cy="769441"/>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hlinkClick r:id="rId4"/>
              </a:rPr>
              <a:t>www.pps-images-photos.com</a:t>
            </a:r>
            <a:endPar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Tree>
    <p:extLst>
      <p:ext uri="{BB962C8B-B14F-4D97-AF65-F5344CB8AC3E}">
        <p14:creationId xmlns:p14="http://schemas.microsoft.com/office/powerpoint/2010/main" val="6704668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par>
                          <p:cTn id="8" fill="hold" nodeType="afterGroup">
                            <p:stCondLst>
                              <p:cond delay="2000"/>
                            </p:stCondLst>
                            <p:childTnLst>
                              <p:par>
                                <p:cTn id="9" presetID="17"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childTnLst>
                                </p:cTn>
                              </p:par>
                            </p:childTnLst>
                          </p:cTn>
                        </p:par>
                        <p:par>
                          <p:cTn id="13" fill="hold" nodeType="afterGroup">
                            <p:stCondLst>
                              <p:cond delay="3000"/>
                            </p:stCondLst>
                            <p:childTnLst>
                              <p:par>
                                <p:cTn id="14" presetID="17" presetClass="entr" presetSubtype="1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1479</Words>
  <Application>Microsoft Office PowerPoint</Application>
  <PresentationFormat>Affichage à l'écran (4:3)</PresentationFormat>
  <Paragraphs>70</Paragraphs>
  <Slides>28</Slides>
  <Notes>0</Notes>
  <HiddenSlides>0</HiddenSlides>
  <MMClips>1</MMClips>
  <ScaleCrop>false</ScaleCrop>
  <HeadingPairs>
    <vt:vector size="4" baseType="variant">
      <vt:variant>
        <vt:lpstr>Thème</vt:lpstr>
      </vt:variant>
      <vt:variant>
        <vt:i4>1</vt:i4>
      </vt:variant>
      <vt:variant>
        <vt:lpstr>Titres des diapositives</vt:lpstr>
      </vt:variant>
      <vt:variant>
        <vt:i4>28</vt:i4>
      </vt:variant>
    </vt:vector>
  </HeadingPairs>
  <TitlesOfParts>
    <vt:vector size="29"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chutes époustouflantes à voir une fois dans sa vie</dc:title>
  <dc:creator>A_Pancho</dc:creator>
  <cp:keywords>195019002014</cp:keywords>
  <cp:lastModifiedBy>A_Pancho</cp:lastModifiedBy>
  <cp:revision>18</cp:revision>
  <dcterms:created xsi:type="dcterms:W3CDTF">2016-05-21T16:14:50Z</dcterms:created>
  <dcterms:modified xsi:type="dcterms:W3CDTF">2016-05-24T07:59:53Z</dcterms:modified>
</cp:coreProperties>
</file>