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q62aqfl3wV8388xaKwz+A" hashData="u6uN1X5e3Q3503Z/xp1S0bEjFc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272" autoAdjust="0"/>
  </p:normalViewPr>
  <p:slideViewPr>
    <p:cSldViewPr>
      <p:cViewPr varScale="1">
        <p:scale>
          <a:sx n="65" d="100"/>
          <a:sy n="65" d="100"/>
        </p:scale>
        <p:origin x="-1229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C863-FF77-4957-8786-C48274E02592}" type="datetimeFigureOut">
              <a:rPr lang="fr-FR" smtClean="0"/>
              <a:pPr/>
              <a:t>03/06/2016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F1DE4-0476-495D-8715-BB3F227768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C863-FF77-4957-8786-C48274E02592}" type="datetimeFigureOut">
              <a:rPr lang="fr-FR" smtClean="0"/>
              <a:pPr/>
              <a:t>03/06/2016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F1DE4-0476-495D-8715-BB3F227768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C863-FF77-4957-8786-C48274E02592}" type="datetimeFigureOut">
              <a:rPr lang="fr-FR" smtClean="0"/>
              <a:pPr/>
              <a:t>03/06/2016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F1DE4-0476-495D-8715-BB3F227768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C863-FF77-4957-8786-C48274E02592}" type="datetimeFigureOut">
              <a:rPr lang="fr-FR" smtClean="0"/>
              <a:pPr/>
              <a:t>03/06/2016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F1DE4-0476-495D-8715-BB3F227768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C863-FF77-4957-8786-C48274E02592}" type="datetimeFigureOut">
              <a:rPr lang="fr-FR" smtClean="0"/>
              <a:pPr/>
              <a:t>03/06/2016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F1DE4-0476-495D-8715-BB3F227768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C863-FF77-4957-8786-C48274E02592}" type="datetimeFigureOut">
              <a:rPr lang="fr-FR" smtClean="0"/>
              <a:pPr/>
              <a:t>03/06/2016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F1DE4-0476-495D-8715-BB3F227768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C863-FF77-4957-8786-C48274E02592}" type="datetimeFigureOut">
              <a:rPr lang="fr-FR" smtClean="0"/>
              <a:pPr/>
              <a:t>03/06/2016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F1DE4-0476-495D-8715-BB3F227768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C863-FF77-4957-8786-C48274E02592}" type="datetimeFigureOut">
              <a:rPr lang="fr-FR" smtClean="0"/>
              <a:pPr/>
              <a:t>03/06/2016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F1DE4-0476-495D-8715-BB3F227768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C863-FF77-4957-8786-C48274E02592}" type="datetimeFigureOut">
              <a:rPr lang="fr-FR" smtClean="0"/>
              <a:pPr/>
              <a:t>03/06/2016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F1DE4-0476-495D-8715-BB3F227768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C863-FF77-4957-8786-C48274E02592}" type="datetimeFigureOut">
              <a:rPr lang="fr-FR" smtClean="0"/>
              <a:pPr/>
              <a:t>03/06/2016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F1DE4-0476-495D-8715-BB3F227768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C863-FF77-4957-8786-C48274E02592}" type="datetimeFigureOut">
              <a:rPr lang="fr-FR" smtClean="0"/>
              <a:pPr/>
              <a:t>03/06/2016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F1DE4-0476-495D-8715-BB3F227768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EC863-FF77-4957-8786-C48274E02592}" type="datetimeFigureOut">
              <a:rPr lang="fr-FR" smtClean="0"/>
              <a:pPr/>
              <a:t>03/06/2016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AF1DE4-0476-495D-8715-BB3F227768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r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111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488" y="428604"/>
            <a:ext cx="3799042" cy="1296144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3428992" y="3714752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chemeClr val="tx2">
                    <a:lumMod val="10000"/>
                  </a:schemeClr>
                </a:solidFill>
                <a:latin typeface="Lucida Handwriting" pitchFamily="66" charset="0"/>
              </a:rPr>
              <a:t>Le Château</a:t>
            </a:r>
            <a:endParaRPr lang="fr-FR" sz="2000" dirty="0">
              <a:solidFill>
                <a:schemeClr val="tx2">
                  <a:lumMod val="10000"/>
                </a:schemeClr>
              </a:solidFill>
              <a:latin typeface="Lucida Handwriting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500298" y="4143380"/>
            <a:ext cx="4896544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schemeClr val="bg1"/>
                </a:solidFill>
                <a:latin typeface="Lucida Handwriting" pitchFamily="66" charset="0"/>
              </a:rPr>
              <a:t>Il était défendu par 3 enceintes fortifiées, la porte d’entrée de la ville perçant la 3</a:t>
            </a:r>
            <a:r>
              <a:rPr lang="fr-FR" sz="1100" baseline="30000" dirty="0" smtClean="0">
                <a:solidFill>
                  <a:schemeClr val="bg1"/>
                </a:solidFill>
                <a:latin typeface="Lucida Handwriting" pitchFamily="66" charset="0"/>
              </a:rPr>
              <a:t>ème</a:t>
            </a:r>
            <a:r>
              <a:rPr lang="fr-FR" sz="1100" dirty="0" smtClean="0">
                <a:solidFill>
                  <a:schemeClr val="bg1"/>
                </a:solidFill>
                <a:latin typeface="Lucida Handwriting" pitchFamily="66" charset="0"/>
              </a:rPr>
              <a:t> d’entre elles qui défendait le bourg. Plusieurs tours flanquaient l’ensemble : la Tour de Beaufort, la tour de la </a:t>
            </a:r>
            <a:r>
              <a:rPr lang="fr-FR" sz="1100" dirty="0" err="1" smtClean="0">
                <a:solidFill>
                  <a:schemeClr val="bg1"/>
                </a:solidFill>
                <a:latin typeface="Lucida Handwriting" pitchFamily="66" charset="0"/>
              </a:rPr>
              <a:t>Chaul</a:t>
            </a:r>
            <a:r>
              <a:rPr lang="fr-FR" sz="1100" dirty="0" smtClean="0">
                <a:solidFill>
                  <a:schemeClr val="bg1"/>
                </a:solidFill>
                <a:latin typeface="Lucida Handwriting" pitchFamily="66" charset="0"/>
              </a:rPr>
              <a:t> et la tour de Longchamp.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1857356" y="5000636"/>
            <a:ext cx="633670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schemeClr val="tx2">
                    <a:lumMod val="10000"/>
                  </a:schemeClr>
                </a:solidFill>
                <a:latin typeface="Lucida Handwriting" pitchFamily="66" charset="0"/>
              </a:rPr>
              <a:t>Au centre de ce dispositif, au point culminant du rocher, se dresse le donjon, tour carrée, comportant un </a:t>
            </a:r>
            <a:r>
              <a:rPr lang="fr-FR" sz="1100" dirty="0" err="1" smtClean="0">
                <a:solidFill>
                  <a:schemeClr val="tx2">
                    <a:lumMod val="10000"/>
                  </a:schemeClr>
                </a:solidFill>
                <a:latin typeface="Lucida Handwriting" pitchFamily="66" charset="0"/>
              </a:rPr>
              <a:t>rez</a:t>
            </a:r>
            <a:r>
              <a:rPr lang="fr-FR" sz="1100" dirty="0" smtClean="0">
                <a:solidFill>
                  <a:schemeClr val="tx2">
                    <a:lumMod val="10000"/>
                  </a:schemeClr>
                </a:solidFill>
                <a:latin typeface="Lucida Handwriting" pitchFamily="66" charset="0"/>
              </a:rPr>
              <a:t>- de- chaussée sans accès de l’extérieur et 3 étages. Il reste impressionnant avec son « retrait » la chambre du Seigneur</a:t>
            </a:r>
            <a:r>
              <a:rPr lang="fr-FR" sz="1100" dirty="0" smtClean="0">
                <a:solidFill>
                  <a:schemeClr val="tx2">
                    <a:lumMod val="10000"/>
                  </a:schemeClr>
                </a:solidFill>
              </a:rPr>
              <a:t>.</a:t>
            </a:r>
            <a:endParaRPr lang="fr-FR" sz="11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1072" y="5715016"/>
            <a:ext cx="83529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schemeClr val="tx2">
                    <a:lumMod val="10000"/>
                  </a:schemeClr>
                </a:solidFill>
                <a:latin typeface="Lucida Handwriting" pitchFamily="66" charset="0"/>
              </a:rPr>
              <a:t>Jusqu’au XVI </a:t>
            </a:r>
            <a:r>
              <a:rPr lang="fr-FR" sz="1100" dirty="0" err="1" smtClean="0">
                <a:solidFill>
                  <a:schemeClr val="tx2">
                    <a:lumMod val="10000"/>
                  </a:schemeClr>
                </a:solidFill>
                <a:latin typeface="Lucida Handwriting" pitchFamily="66" charset="0"/>
              </a:rPr>
              <a:t>ème</a:t>
            </a:r>
            <a:r>
              <a:rPr lang="fr-FR" sz="1100" dirty="0" smtClean="0">
                <a:solidFill>
                  <a:schemeClr val="tx2">
                    <a:lumMod val="10000"/>
                  </a:schemeClr>
                </a:solidFill>
                <a:latin typeface="Lucida Handwriting" pitchFamily="66" charset="0"/>
              </a:rPr>
              <a:t> siècle, il était couronné de créneaux et coiffé d’un toit pointu auxquels on a substitué une terrasse. Contre le donjon, s’appuie à l’est un logis seigneurial ruiné, </a:t>
            </a:r>
            <a:r>
              <a:rPr lang="fr-FR" sz="1100" dirty="0" err="1" smtClean="0">
                <a:solidFill>
                  <a:schemeClr val="tx2">
                    <a:lumMod val="10000"/>
                  </a:schemeClr>
                </a:solidFill>
                <a:latin typeface="Lucida Handwriting" pitchFamily="66" charset="0"/>
              </a:rPr>
              <a:t>perçé</a:t>
            </a:r>
            <a:r>
              <a:rPr lang="fr-FR" sz="1100" dirty="0" smtClean="0">
                <a:solidFill>
                  <a:schemeClr val="tx2">
                    <a:lumMod val="10000"/>
                  </a:schemeClr>
                </a:solidFill>
                <a:latin typeface="Lucida Handwriting" pitchFamily="66" charset="0"/>
              </a:rPr>
              <a:t> de baies tréflées. Il est flanqué à l’est de 2 tours carrées solidaires de la seconde enceinte, la «  tour du Préau » et la tour de « la </a:t>
            </a:r>
            <a:r>
              <a:rPr lang="fr-FR" sz="1100" dirty="0" err="1" smtClean="0">
                <a:solidFill>
                  <a:schemeClr val="tx2">
                    <a:lumMod val="10000"/>
                  </a:schemeClr>
                </a:solidFill>
                <a:latin typeface="Lucida Handwriting" pitchFamily="66" charset="0"/>
              </a:rPr>
              <a:t>Gaîte</a:t>
            </a:r>
            <a:r>
              <a:rPr lang="fr-FR" sz="1100" dirty="0" smtClean="0">
                <a:solidFill>
                  <a:schemeClr val="tx2">
                    <a:lumMod val="10000"/>
                  </a:schemeClr>
                </a:solidFill>
                <a:latin typeface="Lucida Handwriting" pitchFamily="66" charset="0"/>
              </a:rPr>
              <a:t> ».Au sud de cet ensemble subsiste des murailles en arêtes de poisson.</a:t>
            </a:r>
            <a:endParaRPr lang="fr-FR" sz="1100" dirty="0">
              <a:solidFill>
                <a:schemeClr val="tx2">
                  <a:lumMod val="10000"/>
                </a:schemeClr>
              </a:solidFill>
              <a:latin typeface="Lucida Handwriting" pitchFamily="66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7358082" y="6488668"/>
            <a:ext cx="1428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olidFill>
                  <a:schemeClr val="bg1"/>
                </a:solidFill>
              </a:rPr>
              <a:t>Texte du Net</a:t>
            </a:r>
            <a:endParaRPr lang="fr-FR" sz="1200" dirty="0">
              <a:solidFill>
                <a:schemeClr val="bg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63000">
    <p:sndAc>
      <p:stSnd>
        <p:snd r:embed="rId2" name="La harpe de Didier Kug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0"/>
                            </p:stCondLst>
                            <p:childTnLst>
                              <p:par>
                                <p:cTn id="3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2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r2.jpg"/>
          <p:cNvPicPr>
            <a:picLocks noChangeAspect="1"/>
          </p:cNvPicPr>
          <p:nvPr/>
        </p:nvPicPr>
        <p:blipFill>
          <a:blip r:embed="rId3">
            <a:lum bright="10000"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r3.jpg"/>
          <p:cNvPicPr>
            <a:picLocks noChangeAspect="1"/>
          </p:cNvPicPr>
          <p:nvPr/>
        </p:nvPicPr>
        <p:blipFill>
          <a:blip r:embed="rId4">
            <a:lum bright="20000"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r6.jpg"/>
          <p:cNvPicPr>
            <a:picLocks noChangeAspect="1"/>
          </p:cNvPicPr>
          <p:nvPr/>
        </p:nvPicPr>
        <p:blipFill>
          <a:blip r:embed="rId5">
            <a:lum bright="10000"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r4.jpg"/>
          <p:cNvPicPr>
            <a:picLocks noChangeAspect="1"/>
          </p:cNvPicPr>
          <p:nvPr/>
        </p:nvPicPr>
        <p:blipFill>
          <a:blip r:embed="rId6">
            <a:lum bright="10000"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0"/>
                            </p:stCondLst>
                            <p:childTnLst>
                              <p:par>
                                <p:cTn id="51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6.jpg"/>
          <p:cNvPicPr>
            <a:picLocks noChangeAspect="1"/>
          </p:cNvPicPr>
          <p:nvPr/>
        </p:nvPicPr>
        <p:blipFill>
          <a:blip r:embed="rId2">
            <a:lum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r9.jpg"/>
          <p:cNvPicPr>
            <a:picLocks noChangeAspect="1"/>
          </p:cNvPicPr>
          <p:nvPr/>
        </p:nvPicPr>
        <p:blipFill>
          <a:blip r:embed="rId3">
            <a:lum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r1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entrée.jpg"/>
          <p:cNvPicPr>
            <a:picLocks noChangeAspect="1"/>
          </p:cNvPicPr>
          <p:nvPr/>
        </p:nvPicPr>
        <p:blipFill>
          <a:blip r:embed="rId5">
            <a:lum bright="10000" contrast="-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Image 7" descr="Sans titre 4.png"/>
          <p:cNvPicPr>
            <a:picLocks noChangeAspect="1"/>
          </p:cNvPicPr>
          <p:nvPr/>
        </p:nvPicPr>
        <p:blipFill>
          <a:blip r:embed="rId6">
            <a:lum bright="10000"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155" accel="100000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155" accel="100000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15" dur="1845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16" dur="1845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17" dur="1155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18" dur="1845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19" dur="1155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115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2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r15.jpg"/>
          <p:cNvPicPr>
            <a:picLocks noChangeAspect="1"/>
          </p:cNvPicPr>
          <p:nvPr/>
        </p:nvPicPr>
        <p:blipFill>
          <a:blip r:embed="rId3">
            <a:lum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r16.jpg"/>
          <p:cNvPicPr>
            <a:picLocks noChangeAspect="1"/>
          </p:cNvPicPr>
          <p:nvPr/>
        </p:nvPicPr>
        <p:blipFill>
          <a:blip r:embed="rId4">
            <a:lum bright="-10000" contrast="-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r1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Image 7" descr="r19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42908" y="23288764"/>
            <a:ext cx="9144000" cy="6858000"/>
          </a:xfrm>
          <a:prstGeom prst="rect">
            <a:avLst/>
          </a:prstGeom>
        </p:spPr>
      </p:pic>
      <p:pic>
        <p:nvPicPr>
          <p:cNvPr id="10" name="Image 9" descr="r19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Image 10" descr="r20.jpg"/>
          <p:cNvPicPr>
            <a:picLocks noChangeAspect="1"/>
          </p:cNvPicPr>
          <p:nvPr/>
        </p:nvPicPr>
        <p:blipFill>
          <a:blip r:embed="rId7">
            <a:lum bright="10000"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4" presetClass="entr" presetSubtype="32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0"/>
                            </p:stCondLst>
                            <p:childTnLst>
                              <p:par>
                                <p:cTn id="3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31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20.jpg"/>
          <p:cNvPicPr>
            <a:picLocks noChangeAspect="1"/>
          </p:cNvPicPr>
          <p:nvPr/>
        </p:nvPicPr>
        <p:blipFill>
          <a:blip r:embed="rId2">
            <a:lum bright="10000"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r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r2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r2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r2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6" presetClass="exit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500"/>
                            </p:stCondLst>
                            <p:childTnLst>
                              <p:par>
                                <p:cTn id="26" presetID="3" presetClass="exit" presetSubtype="10" fill="hold" nodeType="afterEffect">
                                  <p:stCondLst>
                                    <p:cond delay="28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500"/>
                            </p:stCondLst>
                            <p:childTnLst>
                              <p:par>
                                <p:cTn id="33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r27.jpg"/>
          <p:cNvPicPr>
            <a:picLocks noChangeAspect="1"/>
          </p:cNvPicPr>
          <p:nvPr/>
        </p:nvPicPr>
        <p:blipFill>
          <a:blip r:embed="rId3">
            <a:lum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r3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r3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r3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r36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0"/>
                            </p:stCondLst>
                            <p:childTnLst>
                              <p:par>
                                <p:cTn id="47" presetID="2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1000"/>
                            </p:stCondLst>
                            <p:childTnLst>
                              <p:par>
                                <p:cTn id="62" presetID="16" presetClass="exit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r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r4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r4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r29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Image 7" descr="r3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Image 8" descr="r46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Image 9" descr="r31 (2)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Image 10" descr="r47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3500430" y="3571876"/>
            <a:ext cx="3143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b="1" dirty="0" smtClean="0">
                <a:latin typeface="Monotype Corsiva" pitchFamily="66" charset="0"/>
                <a:ea typeface="MS Gothic" pitchFamily="49" charset="-128"/>
              </a:rPr>
              <a:t>BY  NIKY</a:t>
            </a:r>
            <a:endParaRPr lang="fr-FR" sz="4400" b="1" dirty="0">
              <a:latin typeface="Monotype Corsiva" pitchFamily="66" charset="0"/>
              <a:ea typeface="MS Gothic" pitchFamily="49" charset="-128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929454" y="6488668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R BLANCA" pitchFamily="2" charset="0"/>
              </a:rPr>
              <a:t>PHOTOS  PERSOS</a:t>
            </a:r>
            <a:endParaRPr lang="fr-FR" dirty="0">
              <a:latin typeface="AR BLANCA" pitchFamily="2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51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1155" accel="100000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1155" accel="100000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28" dur="1845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29" dur="1845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30" dur="1155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31" dur="1845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32" dur="1155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4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ntr" presetSubtype="3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200"/>
                            </p:stCondLst>
                            <p:childTnLst>
                              <p:par>
                                <p:cTn id="46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6200"/>
                            </p:stCondLst>
                            <p:childTnLst>
                              <p:par>
                                <p:cTn id="62" presetID="42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200"/>
                            </p:stCondLst>
                            <p:childTnLst>
                              <p:par>
                                <p:cTn id="73" presetID="8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8200"/>
                            </p:stCondLst>
                            <p:childTnLst>
                              <p:par>
                                <p:cTn id="8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200"/>
                            </p:stCondLst>
                            <p:childTnLst>
                              <p:par>
                                <p:cTn id="8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149</Words>
  <Application>Microsoft Office PowerPoint</Application>
  <PresentationFormat>Affichage à l'écran 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Niky</dc:creator>
  <cp:lastModifiedBy>Niky</cp:lastModifiedBy>
  <cp:revision>49</cp:revision>
  <dcterms:created xsi:type="dcterms:W3CDTF">2016-05-31T13:20:57Z</dcterms:created>
  <dcterms:modified xsi:type="dcterms:W3CDTF">2016-06-03T16:49:39Z</dcterms:modified>
</cp:coreProperties>
</file>