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9" r:id="rId11"/>
    <p:sldId id="268" r:id="rId12"/>
    <p:sldId id="271" r:id="rId13"/>
    <p:sldId id="273" r:id="rId14"/>
    <p:sldId id="272" r:id="rId15"/>
    <p:sldId id="275" r:id="rId16"/>
    <p:sldId id="276" r:id="rId17"/>
    <p:sldId id="277" r:id="rId18"/>
    <p:sldId id="278" r:id="rId19"/>
    <p:sldId id="274" r:id="rId20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2"/>
    </p:embeddedFont>
    <p:embeddedFont>
      <p:font typeface="Andalus" panose="020B0604020202020204" charset="-78"/>
      <p:regular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7E9"/>
    <a:srgbClr val="E6E0EC"/>
    <a:srgbClr val="B3A2C7"/>
    <a:srgbClr val="CCCCFF"/>
    <a:srgbClr val="8A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71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Classeur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Sarah\Autre\Lyc&#233;e%20Notre%20Dame\Prosp\Projet%20de%20prospection%20PFMP%203\R&#233;sultas%20de%20ma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Sarah\Autre\Lyc&#233;e%20Notre%20Dame\Prosp\Projet%20de%20prospection%20PFMP%203\R&#233;sultas%20de%20ma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Sarah\Autre\Lyc&#233;e%20Notre%20Dame\Prosp\Projet%20de%20prospection%20PFMP%203\R&#233;sultas%20de%20ma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Sarah\Autre\Lyc&#233;e%20Notre%20Dame\Prospection\Projet%20de%20prospection%20PFMP%203\R&#233;sultas%20de%20ma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r>
              <a:rPr lang="fr-F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Résultats obtenus suite à ma prospection téléphonique</a:t>
            </a:r>
          </a:p>
        </c:rich>
      </c:tx>
      <c:layout/>
      <c:overlay val="1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00483091787482E-3"/>
          <c:y val="0.10185197438555475"/>
          <c:w val="0.66073753280840053"/>
          <c:h val="0.89814814814814903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/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Feuil1!$A$1:$A$5</c:f>
              <c:strCache>
                <c:ptCount val="5"/>
                <c:pt idx="0">
                  <c:v>Prise d'atelier</c:v>
                </c:pt>
                <c:pt idx="1">
                  <c:v>Date à planifier</c:v>
                </c:pt>
                <c:pt idx="2">
                  <c:v>Non intéressée</c:v>
                </c:pt>
                <c:pt idx="3">
                  <c:v>Pas de réponse tél.</c:v>
                </c:pt>
                <c:pt idx="4">
                  <c:v>Ecoles à rappeler</c:v>
                </c:pt>
              </c:strCache>
            </c:strRef>
          </c:cat>
          <c:val>
            <c:numRef>
              <c:f>Feuil1!$B$1:$B$5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34</c:v>
                </c:pt>
                <c:pt idx="3">
                  <c:v>30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31134695119664"/>
          <c:y val="0.33675408221031228"/>
          <c:w val="0.33985773517440843"/>
          <c:h val="0.40118808678327011"/>
        </c:manualLayout>
      </c:layout>
      <c:overlay val="0"/>
      <c:txPr>
        <a:bodyPr/>
        <a:lstStyle/>
        <a:p>
          <a:pPr>
            <a:defRPr sz="1050" b="1"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gradFill>
      <a:gsLst>
        <a:gs pos="0">
          <a:srgbClr val="E6E0EC"/>
        </a:gs>
        <a:gs pos="50000">
          <a:srgbClr val="B3A2C7"/>
        </a:gs>
        <a:gs pos="100000">
          <a:srgbClr val="E6E0EC"/>
        </a:gs>
      </a:gsLst>
      <a:lin ang="13500000" scaled="1"/>
    </a:gradFill>
    <a:ln>
      <a:solidFill>
        <a:srgbClr val="8A6DAE"/>
      </a:solidFill>
      <a:prstDash val="sysDot"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Résultats</a:t>
            </a:r>
            <a:r>
              <a:rPr lang="fr-FR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obtenus suite à ma prospection téléphonique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8A6DAE"/>
            </a:solidFill>
          </c:spPr>
          <c:invertIfNegative val="0"/>
          <c:dLbls>
            <c:dLbl>
              <c:idx val="0"/>
              <c:layout>
                <c:manualLayout>
                  <c:x val="1.1111111111111125E-2"/>
                  <c:y val="0.14814814814814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701E-2"/>
                  <c:y val="0.1666666666666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251E-2"/>
                  <c:y val="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Feuil1!$A$1:$C$1</c:f>
              <c:strCache>
                <c:ptCount val="3"/>
                <c:pt idx="0">
                  <c:v>Résultats attendus</c:v>
                </c:pt>
                <c:pt idx="1">
                  <c:v>Résultats obtenus</c:v>
                </c:pt>
                <c:pt idx="2">
                  <c:v>Estimation du résultat final</c:v>
                </c:pt>
              </c:strCache>
            </c:strRef>
          </c:cat>
          <c:val>
            <c:numRef>
              <c:f>Feuil1!$A$2:$C$2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58462776"/>
        <c:axId val="258467088"/>
        <c:axId val="0"/>
      </c:bar3DChart>
      <c:catAx>
        <c:axId val="258462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58467088"/>
        <c:crosses val="autoZero"/>
        <c:auto val="1"/>
        <c:lblAlgn val="ctr"/>
        <c:lblOffset val="100"/>
        <c:noMultiLvlLbl val="0"/>
      </c:catAx>
      <c:valAx>
        <c:axId val="258467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5846277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100000">
          <a:srgbClr val="8064A2">
            <a:alpha val="46000"/>
          </a:srgbClr>
        </a:gs>
        <a:gs pos="0">
          <a:srgbClr val="85C2FF"/>
        </a:gs>
        <a:gs pos="0">
          <a:srgbClr val="C4D6EB"/>
        </a:gs>
        <a:gs pos="0">
          <a:srgbClr val="FFEBFA"/>
        </a:gs>
      </a:gsLst>
      <a:lin ang="5400000" scaled="0"/>
    </a:gradFill>
    <a:ln>
      <a:solidFill>
        <a:srgbClr val="8064A2"/>
      </a:solidFill>
      <a:prstDash val="sysDot"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Nombre d’ateliers</a:t>
            </a:r>
            <a:r>
              <a:rPr lang="fr-FR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obtenus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8A6DAE"/>
            </a:solidFill>
          </c:spPr>
          <c:invertIfNegative val="0"/>
          <c:dLbls>
            <c:dLbl>
              <c:idx val="0"/>
              <c:layout>
                <c:manualLayout>
                  <c:x val="1.3566868638527367E-2"/>
                  <c:y val="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28013411615247E-2"/>
                  <c:y val="0.18342406399288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66868638527367E-2"/>
                  <c:y val="0.30688256860348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566868638527367E-2"/>
                  <c:y val="0.29982779691145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Ateliers!$A$1:$A$4</c:f>
              <c:strCache>
                <c:ptCount val="4"/>
                <c:pt idx="0">
                  <c:v>Objectif</c:v>
                </c:pt>
                <c:pt idx="1">
                  <c:v>Résultat obtenu en Novembre</c:v>
                </c:pt>
                <c:pt idx="2">
                  <c:v>Estimation du prochain résultat</c:v>
                </c:pt>
                <c:pt idx="3">
                  <c:v>Résultat obtenu en Mars</c:v>
                </c:pt>
              </c:strCache>
            </c:strRef>
          </c:cat>
          <c:val>
            <c:numRef>
              <c:f>Ateliers!$B$1:$B$4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23317088"/>
        <c:axId val="259806904"/>
        <c:axId val="0"/>
      </c:bar3DChart>
      <c:catAx>
        <c:axId val="2233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59806904"/>
        <c:crosses val="autoZero"/>
        <c:auto val="1"/>
        <c:lblAlgn val="ctr"/>
        <c:lblOffset val="100"/>
        <c:noMultiLvlLbl val="0"/>
      </c:catAx>
      <c:valAx>
        <c:axId val="259806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2331708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100000">
          <a:srgbClr val="8064A2">
            <a:alpha val="46000"/>
          </a:srgbClr>
        </a:gs>
        <a:gs pos="0">
          <a:srgbClr val="85C2FF"/>
        </a:gs>
        <a:gs pos="0">
          <a:srgbClr val="C4D6EB"/>
        </a:gs>
        <a:gs pos="0">
          <a:srgbClr val="FFEBFA"/>
        </a:gs>
      </a:gsLst>
      <a:lin ang="5400000" scaled="0"/>
    </a:gradFill>
    <a:ln>
      <a:solidFill>
        <a:srgbClr val="8064A2"/>
      </a:solidFill>
      <a:prstDash val="sysDot"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Livres vendus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8A6DAE"/>
            </a:solidFill>
          </c:spPr>
          <c:invertIfNegative val="0"/>
          <c:dLbls>
            <c:dLbl>
              <c:idx val="0"/>
              <c:layout>
                <c:manualLayout>
                  <c:x val="1.3809133886506241E-2"/>
                  <c:y val="6.966562247051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50302569588148E-2"/>
                  <c:y val="0.264553938451283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291099333785767E-3"/>
                  <c:y val="0.187077427904835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623506049245718E-2"/>
                  <c:y val="0.140087609313250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Livres!$A$1:$A$4</c:f>
              <c:strCache>
                <c:ptCount val="4"/>
                <c:pt idx="0">
                  <c:v>Objectif</c:v>
                </c:pt>
                <c:pt idx="1">
                  <c:v>Vendus</c:v>
                </c:pt>
                <c:pt idx="2">
                  <c:v>Georges</c:v>
                </c:pt>
                <c:pt idx="3">
                  <c:v>Aristide</c:v>
                </c:pt>
              </c:strCache>
            </c:strRef>
          </c:cat>
          <c:val>
            <c:numRef>
              <c:f>Livres!$B$1:$B$4</c:f>
              <c:numCache>
                <c:formatCode>General</c:formatCode>
                <c:ptCount val="4"/>
                <c:pt idx="0">
                  <c:v>7</c:v>
                </c:pt>
                <c:pt idx="1">
                  <c:v>45</c:v>
                </c:pt>
                <c:pt idx="2">
                  <c:v>27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59801808"/>
        <c:axId val="259803376"/>
        <c:axId val="0"/>
      </c:bar3DChart>
      <c:catAx>
        <c:axId val="25980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59803376"/>
        <c:crosses val="autoZero"/>
        <c:auto val="1"/>
        <c:lblAlgn val="ctr"/>
        <c:lblOffset val="100"/>
        <c:noMultiLvlLbl val="0"/>
      </c:catAx>
      <c:valAx>
        <c:axId val="259803376"/>
        <c:scaling>
          <c:orientation val="minMax"/>
          <c:max val="6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59801808"/>
        <c:crosses val="autoZero"/>
        <c:crossBetween val="between"/>
        <c:majorUnit val="5"/>
      </c:valAx>
    </c:plotArea>
    <c:plotVisOnly val="1"/>
    <c:dispBlanksAs val="gap"/>
    <c:showDLblsOverMax val="0"/>
  </c:chart>
  <c:spPr>
    <a:gradFill>
      <a:gsLst>
        <a:gs pos="100000">
          <a:srgbClr val="8064A2">
            <a:alpha val="46000"/>
          </a:srgbClr>
        </a:gs>
        <a:gs pos="0">
          <a:srgbClr val="85C2FF"/>
        </a:gs>
        <a:gs pos="0">
          <a:srgbClr val="C4D6EB"/>
        </a:gs>
        <a:gs pos="0">
          <a:srgbClr val="FFEBFA"/>
        </a:gs>
      </a:gsLst>
      <a:lin ang="5400000" scaled="0"/>
    </a:gradFill>
    <a:ln>
      <a:solidFill>
        <a:srgbClr val="8064A2"/>
      </a:solidFill>
      <a:prstDash val="sysDot"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Chiffre d'affaires réalisé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8A6DAE"/>
            </a:solidFill>
          </c:spPr>
          <c:invertIfNegative val="0"/>
          <c:dLbls>
            <c:dLbl>
              <c:idx val="0"/>
              <c:layout>
                <c:manualLayout>
                  <c:x val="1.5828013411615247E-2"/>
                  <c:y val="8.1129874458393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70€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50302957791014E-2"/>
                  <c:y val="0.352738584601710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560€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66868638527371E-2"/>
                  <c:y val="0.24691700922119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66868638527371E-2"/>
                  <c:y val="0.190478835684923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'[Résultas de mars.xlsx]Chiffre d''affaires'!$A$1:$A$2</c:f>
              <c:strCache>
                <c:ptCount val="2"/>
                <c:pt idx="0">
                  <c:v>Objectif</c:v>
                </c:pt>
                <c:pt idx="1">
                  <c:v>Vendus</c:v>
                </c:pt>
              </c:strCache>
            </c:strRef>
          </c:cat>
          <c:val>
            <c:numRef>
              <c:f>'[Résultas de mars.xlsx]Chiffre d''affaires'!$B$1:$B$2</c:f>
              <c:numCache>
                <c:formatCode>"€"#,##0_);[Red]\("€"#,##0\)</c:formatCode>
                <c:ptCount val="2"/>
                <c:pt idx="0">
                  <c:v>70</c:v>
                </c:pt>
                <c:pt idx="1">
                  <c:v>540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59801024"/>
        <c:axId val="259804160"/>
        <c:axId val="0"/>
      </c:bar3DChart>
      <c:catAx>
        <c:axId val="2598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59804160"/>
        <c:crosses val="autoZero"/>
        <c:auto val="1"/>
        <c:lblAlgn val="ctr"/>
        <c:lblOffset val="100"/>
        <c:noMultiLvlLbl val="0"/>
      </c:catAx>
      <c:valAx>
        <c:axId val="259804160"/>
        <c:scaling>
          <c:orientation val="minMax"/>
        </c:scaling>
        <c:delete val="0"/>
        <c:axPos val="l"/>
        <c:majorGridlines/>
        <c:numFmt formatCode="&quot;€&quot;#,##0_);[Red]\(&quot;€&quot;#,##0\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effectLst/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25980102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100000">
          <a:srgbClr val="8064A2">
            <a:alpha val="46000"/>
          </a:srgbClr>
        </a:gs>
        <a:gs pos="0">
          <a:srgbClr val="85C2FF"/>
        </a:gs>
        <a:gs pos="0">
          <a:srgbClr val="C4D6EB"/>
        </a:gs>
        <a:gs pos="0">
          <a:srgbClr val="FFEBFA"/>
        </a:gs>
      </a:gsLst>
      <a:lin ang="5400000" scaled="0"/>
    </a:gradFill>
    <a:ln>
      <a:solidFill>
        <a:srgbClr val="8064A2"/>
      </a:solidFill>
      <a:prstDash val="sysDot"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Répartition du chiffre d'affaires</a:t>
            </a:r>
          </a:p>
        </c:rich>
      </c:tx>
      <c:layout>
        <c:manualLayout>
          <c:xMode val="edge"/>
          <c:yMode val="edge"/>
          <c:x val="0.2106622879036672"/>
          <c:y val="4.5856015998222435E-2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472624368567385E-2"/>
          <c:y val="0.21233479504455932"/>
          <c:w val="0.93105475126286519"/>
          <c:h val="0.66923391954270872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B3A2C7"/>
                </a:gs>
                <a:gs pos="50000">
                  <a:srgbClr val="8A6DAE"/>
                </a:gs>
                <a:gs pos="100000">
                  <a:srgbClr val="CCCCFF"/>
                </a:gs>
              </a:gsLst>
              <a:lin ang="5400000" scaled="0"/>
            </a:gradFill>
          </c:spPr>
          <c:explosion val="25"/>
          <c:dPt>
            <c:idx val="0"/>
            <c:bubble3D val="0"/>
            <c:spPr>
              <a:solidFill>
                <a:srgbClr val="DFD7E9"/>
              </a:solidFill>
            </c:spPr>
          </c:dPt>
          <c:dPt>
            <c:idx val="1"/>
            <c:bubble3D val="0"/>
            <c:spPr>
              <a:solidFill>
                <a:srgbClr val="8A6DAE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'[Résultas de mars.xlsx]Chiffre d''affaires'!$H$1:$H$2</c:f>
              <c:strCache>
                <c:ptCount val="2"/>
                <c:pt idx="0">
                  <c:v>Georges</c:v>
                </c:pt>
                <c:pt idx="1">
                  <c:v>Aristide</c:v>
                </c:pt>
              </c:strCache>
            </c:strRef>
          </c:cat>
          <c:val>
            <c:numRef>
              <c:f>'[Résultas de mars.xlsx]Chiffre d''affaires'!$I$1:$I$2</c:f>
              <c:numCache>
                <c:formatCode>#,##0\ "€"</c:formatCode>
                <c:ptCount val="2"/>
                <c:pt idx="0" formatCode="&quot;€&quot;#,##0_);[Red]\(&quot;€&quot;#,##0\)">
                  <c:v>320</c:v>
                </c:pt>
                <c:pt idx="1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zero"/>
    <c:showDLblsOverMax val="0"/>
  </c:chart>
  <c:spPr>
    <a:gradFill>
      <a:gsLst>
        <a:gs pos="100000">
          <a:srgbClr val="8064A2">
            <a:alpha val="46000"/>
          </a:srgbClr>
        </a:gs>
        <a:gs pos="0">
          <a:srgbClr val="85C2FF"/>
        </a:gs>
        <a:gs pos="0">
          <a:srgbClr val="C4D6EB"/>
        </a:gs>
        <a:gs pos="0">
          <a:srgbClr val="FFEBFA"/>
        </a:gs>
      </a:gsLst>
      <a:lin ang="5400000" scaled="0"/>
    </a:gradFill>
    <a:ln>
      <a:solidFill>
        <a:srgbClr val="8064A2"/>
      </a:solidFill>
      <a:prstDash val="sysDot"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FF7CE-29C0-4B62-8602-E90C086999F5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EF523-EA1D-4543-8639-3025E94E3F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7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138340-136E-45D4-9D38-D4DD6AAA204D}" type="datetimeFigureOut">
              <a:rPr lang="fr-FR" smtClean="0"/>
              <a:pPr/>
              <a:t>24/06/2016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2B102-64C3-46B9-87D0-03FEDF5252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jpeg"/><Relationship Id="rId4" Type="http://schemas.openxmlformats.org/officeDocument/2006/relationships/image" Target="../media/image5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cap="none" spc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cap="none" spc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Maison d’Editions sous le contrôle de l’association </a:t>
            </a:r>
          </a:p>
          <a:p>
            <a:r>
              <a:rPr lang="fr-FR" cap="none" spc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« Le temps des Guimauves »</a:t>
            </a:r>
          </a:p>
          <a:p>
            <a:endParaRPr lang="fr-FR" cap="none" spc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cap="none" spc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13, </a:t>
            </a:r>
            <a:r>
              <a:rPr lang="fr-FR" cap="none" spc="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Hent</a:t>
            </a:r>
            <a:r>
              <a:rPr lang="fr-FR" cap="none" spc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cap="none" spc="0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Kergroas</a:t>
            </a:r>
            <a:endParaRPr lang="fr-FR" cap="none" spc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cap="none" spc="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22500 PAIMPOL</a:t>
            </a:r>
            <a:endParaRPr lang="fr-FR" cap="none" spc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Editions de Livre pour la jeunesse</a:t>
            </a:r>
            <a:endParaRPr lang="fr-FR" sz="4400" dirty="0"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Sans titr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69349"/>
            <a:ext cx="2734268" cy="31886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67544" y="19168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Création du publipostage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2780928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Coût du publipostage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(86 courriers)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Copies couleur recto-verso : 12 €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Papier : 0,45 €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Enveloppes : 2,60 €</a:t>
            </a:r>
          </a:p>
          <a:p>
            <a:pPr>
              <a:buFontTx/>
              <a:buChar char="-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Affranchissement : 50,17 €</a:t>
            </a:r>
          </a:p>
          <a:p>
            <a:pPr>
              <a:buFontTx/>
              <a:buChar char="-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Total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65,22 €</a:t>
            </a:r>
          </a:p>
        </p:txBody>
      </p:sp>
      <p:pic>
        <p:nvPicPr>
          <p:cNvPr id="7" name="Image 6" descr="Sans titr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284984"/>
            <a:ext cx="3188651" cy="2933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70080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Prospection téléphonique</a:t>
            </a:r>
          </a:p>
          <a:p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Sans titre 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5157192"/>
            <a:ext cx="1440160" cy="11521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35696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Avantages</a:t>
            </a:r>
            <a:endParaRPr lang="fr-F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32040" y="342900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Inconvénients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pPr lvl="1"/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139952" y="314096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7544" y="1988840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Relance téléphonique</a:t>
            </a:r>
          </a:p>
          <a:p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Objectifs fixés : 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 Quantitatif : 10 ateliers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- Qualitatif : Développer la notoriété de « Rose &amp; Ciboulette »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Sans titre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933056"/>
            <a:ext cx="2520280" cy="22580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57121" y="1484784"/>
            <a:ext cx="5234575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small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Retombées et conclusion</a:t>
            </a:r>
            <a:endParaRPr lang="fr-FR" sz="3200" b="1" cap="small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1835696" y="2420888"/>
          <a:ext cx="525780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aphique 3"/>
          <p:cNvGraphicFramePr/>
          <p:nvPr/>
        </p:nvGraphicFramePr>
        <p:xfrm>
          <a:off x="1691680" y="1844824"/>
          <a:ext cx="56166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8503920" cy="2982072"/>
          </a:xfrm>
        </p:spPr>
        <p:txBody>
          <a:bodyPr/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Continuité de la prospection</a:t>
            </a:r>
          </a:p>
          <a:p>
            <a:pPr>
              <a:buNone/>
            </a:pP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2"/>
            <a:r>
              <a:rPr lang="fr-FR" dirty="0" smtClean="0">
                <a:latin typeface="Arial" pitchFamily="34" charset="0"/>
                <a:cs typeface="Arial" pitchFamily="34" charset="0"/>
              </a:rPr>
              <a:t>Rappel des écoles</a:t>
            </a:r>
          </a:p>
          <a:p>
            <a:pPr lvl="2"/>
            <a:r>
              <a:rPr lang="fr-FR" dirty="0" smtClean="0">
                <a:latin typeface="Arial" pitchFamily="34" charset="0"/>
                <a:cs typeface="Arial" pitchFamily="34" charset="0"/>
              </a:rPr>
              <a:t>Fixation des dates définitives</a:t>
            </a:r>
          </a:p>
          <a:p>
            <a:pPr lvl="2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Réalisation des ateliers de lecture</a:t>
            </a: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Deuxième période</a:t>
            </a:r>
            <a:endParaRPr kumimoji="0" lang="fr-FR" sz="33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67744" y="1196752"/>
            <a:ext cx="4461478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Résultat obtenu après la 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deuxième prospection</a:t>
            </a:r>
          </a:p>
        </p:txBody>
      </p:sp>
      <p:graphicFrame>
        <p:nvGraphicFramePr>
          <p:cNvPr id="4" name="Graphique 3"/>
          <p:cNvGraphicFramePr/>
          <p:nvPr/>
        </p:nvGraphicFramePr>
        <p:xfrm>
          <a:off x="1259632" y="2276872"/>
          <a:ext cx="64807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aphique 5"/>
          <p:cNvGraphicFramePr/>
          <p:nvPr/>
        </p:nvGraphicFramePr>
        <p:xfrm>
          <a:off x="1403648" y="1700808"/>
          <a:ext cx="629061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467544" y="1916832"/>
          <a:ext cx="403244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4716016" y="1916832"/>
          <a:ext cx="405249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1556792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556792"/>
            <a:ext cx="8784976" cy="48245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9" name="Image 8" descr="Rosely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1318923" cy="2866121"/>
          </a:xfrm>
          <a:prstGeom prst="rect">
            <a:avLst/>
          </a:prstGeom>
        </p:spPr>
      </p:pic>
      <p:pic>
        <p:nvPicPr>
          <p:cNvPr id="3078" name="Picture 6" descr="C:\Users\home\Desktop\Sarah\Autre\Lycée Notre Dame\Stages\Rose&amp;Ciboulette\Images\arist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12776"/>
            <a:ext cx="1405596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C:\Users\home\Desktop\Sarah\Autre\Lycée Notre Dame\Stages\Rose&amp;Ciboulette\Images\geor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2088232" cy="165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 descr="georges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941168"/>
            <a:ext cx="2293335" cy="1808868"/>
          </a:xfrm>
          <a:prstGeom prst="rect">
            <a:avLst/>
          </a:prstGeom>
        </p:spPr>
      </p:pic>
      <p:pic>
        <p:nvPicPr>
          <p:cNvPr id="16" name="Image 15" descr="Sans titre 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44824"/>
            <a:ext cx="1584176" cy="1066451"/>
          </a:xfrm>
          <a:prstGeom prst="rect">
            <a:avLst/>
          </a:prstGeom>
        </p:spPr>
      </p:pic>
      <p:pic>
        <p:nvPicPr>
          <p:cNvPr id="17" name="Image 16" descr="Brush (43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1556792"/>
            <a:ext cx="504056" cy="670940"/>
          </a:xfrm>
          <a:prstGeom prst="rect">
            <a:avLst/>
          </a:prstGeom>
        </p:spPr>
      </p:pic>
      <p:pic>
        <p:nvPicPr>
          <p:cNvPr id="1026" name="Picture 2" descr="C:\Users\home\Desktop\Sarah\Autre\Lycée Notre Dame\Stages\Rose&amp;Ciboulette\Images\DSC_0355.JPG"/>
          <p:cNvPicPr>
            <a:picLocks noChangeAspect="1" noChangeArrowheads="1"/>
          </p:cNvPicPr>
          <p:nvPr/>
        </p:nvPicPr>
        <p:blipFill>
          <a:blip r:embed="rId9" cstate="print"/>
          <a:srcRect l="12951" r="9343"/>
          <a:stretch>
            <a:fillRect/>
          </a:stretch>
        </p:blipFill>
        <p:spPr bwMode="auto">
          <a:xfrm>
            <a:off x="2267744" y="3429000"/>
            <a:ext cx="4392488" cy="317965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503920" cy="3240360"/>
          </a:xfrm>
        </p:spPr>
        <p:txBody>
          <a:bodyPr>
            <a:normAutofit/>
          </a:bodyPr>
          <a:lstStyle/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Présentation de l’entreprise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Présentation du projet de prospection</a:t>
            </a:r>
          </a:p>
          <a:p>
            <a:pPr lvl="2">
              <a:buNone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Bilan et 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332656"/>
            <a:ext cx="5277407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all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Présentation du plan</a:t>
            </a:r>
            <a:endParaRPr lang="fr-FR" sz="3200" b="1" cap="all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50940" y="1484784"/>
            <a:ext cx="5846922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200" b="1" cap="small" dirty="0" smtClean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Présentation de l’entreprise</a:t>
            </a:r>
            <a:endParaRPr lang="fr-FR" sz="3200" b="1" cap="small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2708920"/>
            <a:ext cx="4464496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Arial" pitchFamily="34" charset="0"/>
                <a:cs typeface="Arial" pitchFamily="34" charset="0"/>
              </a:rPr>
              <a:t>Activité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Editions d’albums pour la jeunesse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u="sng" dirty="0" smtClean="0">
                <a:latin typeface="Arial" pitchFamily="34" charset="0"/>
                <a:cs typeface="Arial" pitchFamily="34" charset="0"/>
              </a:rPr>
              <a:t>Date de création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Novembre 2010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u="sng" dirty="0" smtClean="0">
                <a:latin typeface="Arial" pitchFamily="34" charset="0"/>
                <a:cs typeface="Arial" pitchFamily="34" charset="0"/>
              </a:rPr>
              <a:t>Effectif de la Maison d’Edition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L’auteure : Roselyne SEVENOU-QUERE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Président de l’association : Yann QUERE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0072" y="2564904"/>
            <a:ext cx="33938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Produits vendus</a:t>
            </a:r>
            <a:endParaRPr lang="fr-FR" sz="3600" b="1" dirty="0">
              <a:ln w="10541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3"/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home\Desktop\Sarah\Autre\Lycée Notre Dame\Stages\Rose&amp;Ciboulette\Images\aris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145965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 descr="C:\Users\home\Desktop\Sarah\Autre\Lycée Notre Dame\Stages\Rose&amp;Ciboulette\Images\geor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6992"/>
            <a:ext cx="2088232" cy="1657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à coins arrondis 11"/>
          <p:cNvSpPr/>
          <p:nvPr/>
        </p:nvSpPr>
        <p:spPr>
          <a:xfrm>
            <a:off x="323528" y="2492896"/>
            <a:ext cx="4104456" cy="280831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4572000" y="2492896"/>
            <a:ext cx="4176464" cy="280831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285293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Carte de visite</a:t>
            </a:r>
          </a:p>
          <a:p>
            <a:pPr>
              <a:buFont typeface="Wingdings" pitchFamily="2" charset="2"/>
              <a:buChar char="v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Les Salons du Livre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92896"/>
            <a:ext cx="2448272" cy="1293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http://3.bp.blogspot.com/_xIITN8W13Kk/TOvToTVIzHI/AAAAAAAAB_M/HI9I2UQBkyw/s1600/A%2BVitrine%2BLibrairie%2Bdu%2BRenard%2BSalon%2BJeunesse%2BPleubian%2Bnov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168352" cy="2293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812154" y="1484784"/>
            <a:ext cx="5442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Moyens de communicatio</a:t>
            </a:r>
            <a:r>
              <a:rPr lang="fr-FR" sz="3200" b="1" dirty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n</a:t>
            </a:r>
            <a:endParaRPr lang="fr-FR" sz="3600" b="1" dirty="0">
              <a:ln w="10541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3"/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278092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Salons du Livre</a:t>
            </a:r>
          </a:p>
          <a:p>
            <a:pPr>
              <a:buFont typeface="Wingdings" pitchFamily="2" charset="2"/>
              <a:buChar char="v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Les FNAC de Bretagne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home\Desktop\IMG_7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5"/>
            <a:ext cx="2520280" cy="1780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 descr="http://iphone-5g.fr/wp-content/uploads/2011/10/fna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8"/>
            <a:ext cx="2808312" cy="187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67744" y="1412776"/>
            <a:ext cx="4666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Moyens de distribution</a:t>
            </a:r>
            <a:endParaRPr lang="fr-FR" sz="3600" b="1" dirty="0">
              <a:ln w="10541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3"/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39368" y="1628800"/>
            <a:ext cx="32351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La concurrence</a:t>
            </a:r>
            <a:endParaRPr lang="fr-FR" sz="3600" b="1" dirty="0">
              <a:ln w="10541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3"/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2420888"/>
            <a:ext cx="338437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Concurrents locaux :</a:t>
            </a:r>
          </a:p>
          <a:p>
            <a:r>
              <a:rPr lang="fr-FR" u="sng" dirty="0" smtClean="0">
                <a:latin typeface="Arial" pitchFamily="34" charset="0"/>
                <a:cs typeface="Arial" pitchFamily="34" charset="0"/>
              </a:rPr>
              <a:t> </a:t>
            </a:r>
            <a:endParaRPr lang="fr-FR" u="sng" dirty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u="sng" dirty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941168"/>
            <a:ext cx="1944216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77072"/>
            <a:ext cx="2376264" cy="50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932040" y="2420888"/>
            <a:ext cx="3312368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Concurrents nationaux :</a:t>
            </a:r>
          </a:p>
          <a:p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Font typeface="Courier New" pitchFamily="49" charset="0"/>
              <a:buChar char="o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img.over-blog.com/197x73/3/94/18/28/Maisons-d-edition/logo_gallimard_jeunes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852936"/>
            <a:ext cx="1876425" cy="695325"/>
          </a:xfrm>
          <a:prstGeom prst="rect">
            <a:avLst/>
          </a:prstGeom>
          <a:noFill/>
        </p:spPr>
      </p:pic>
      <p:pic>
        <p:nvPicPr>
          <p:cNvPr id="10" name="Picture 2" descr="http://www.cegid.fr/Documents/FCKUpload/Image/Education/logo_nath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013176"/>
            <a:ext cx="1872208" cy="595498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05064"/>
            <a:ext cx="1857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2852936"/>
            <a:ext cx="864096" cy="81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95536" y="2492896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  <a:buFont typeface="Georgia" pitchFamily="18" charset="0"/>
              <a:buChar char="◊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Constat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Le chiffre d’affaire stagne suite à très peu de moyens de distribution.</a:t>
            </a:r>
          </a:p>
          <a:p>
            <a:pPr algn="just">
              <a:buClr>
                <a:schemeClr val="accent1"/>
              </a:buClr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Font typeface="Georgia" pitchFamily="18" charset="0"/>
              <a:buChar char="◊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Problématique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Depuis la création de la Maison d’Edition, Madame SEVENOU-QUERE n’utilise que la vente via les salons du livre et le FNAC de Bretagne.</a:t>
            </a:r>
          </a:p>
          <a:p>
            <a:pPr algn="just">
              <a:buClr>
                <a:schemeClr val="accent1"/>
              </a:buClr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Comment vendre les livres en dehors de ce réseau ?</a:t>
            </a:r>
          </a:p>
          <a:p>
            <a:pPr>
              <a:buClr>
                <a:schemeClr val="accent1"/>
              </a:buClr>
              <a:buFont typeface="Georgia" pitchFamily="18" charset="0"/>
              <a:buChar char="◊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Georgia" pitchFamily="18" charset="0"/>
              <a:buChar char="◊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u="sng" dirty="0" smtClean="0">
                <a:latin typeface="Arial" pitchFamily="34" charset="0"/>
                <a:cs typeface="Arial" pitchFamily="34" charset="0"/>
              </a:rPr>
              <a:t>Décision adoptée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Proposer des ateliers lecture à des écoles primaires. Ils seront suivis d’une distribution de bon de commande aux enfants.</a:t>
            </a:r>
          </a:p>
        </p:txBody>
      </p:sp>
      <p:pic>
        <p:nvPicPr>
          <p:cNvPr id="6" name="Image 5" descr="georges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561866"/>
            <a:ext cx="2289456" cy="1805808"/>
          </a:xfrm>
          <a:prstGeom prst="rect">
            <a:avLst/>
          </a:prstGeom>
        </p:spPr>
      </p:pic>
      <p:sp>
        <p:nvSpPr>
          <p:cNvPr id="7" name="Pensées 6"/>
          <p:cNvSpPr/>
          <p:nvPr/>
        </p:nvSpPr>
        <p:spPr>
          <a:xfrm>
            <a:off x="6156176" y="3284984"/>
            <a:ext cx="1800200" cy="864096"/>
          </a:xfrm>
          <a:prstGeom prst="cloudCallout">
            <a:avLst>
              <a:gd name="adj1" fmla="val 25199"/>
              <a:gd name="adj2" fmla="val 9887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???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23528" y="1700808"/>
            <a:ext cx="8534400" cy="75895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Première période :</a:t>
            </a:r>
            <a:r>
              <a:rPr kumimoji="0" lang="fr-FR" sz="36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montage du projet</a:t>
            </a:r>
            <a:endParaRPr kumimoji="0" lang="fr-FR" sz="33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15825" y="1628800"/>
            <a:ext cx="3485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Cible prospectée</a:t>
            </a:r>
            <a:endParaRPr lang="fr-FR" sz="3600" b="1" dirty="0">
              <a:ln w="10541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3"/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242088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 écoles primaires, publiques et privées, dans un secteur de 20 kilomètres autour de mon domicile.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3041327" cy="2890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" y="116633"/>
            <a:ext cx="8982000" cy="14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95736" y="1340768"/>
            <a:ext cx="49333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Techniques de prospection </a:t>
            </a:r>
          </a:p>
          <a:p>
            <a:pPr algn="ctr"/>
            <a:r>
              <a:rPr lang="fr-FR" sz="2800" b="1" dirty="0" smtClean="0">
                <a:ln w="10541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3"/>
                    </a:gs>
                    <a:gs pos="900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3"/>
                    </a:gs>
                    <a:gs pos="79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et montage du projet</a:t>
            </a:r>
            <a:endParaRPr lang="fr-FR" sz="3200" b="1" dirty="0">
              <a:ln w="10541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3"/>
                  </a:gs>
                  <a:gs pos="900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  <a:gs pos="79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2348880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 Publipostage</a:t>
            </a:r>
          </a:p>
          <a:p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	</a:t>
            </a:r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3429000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Inconvénients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pPr lvl="1"/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Sans titre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653136"/>
            <a:ext cx="1676483" cy="16345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35696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Avantages</a:t>
            </a:r>
            <a:endParaRPr lang="fr-F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139952" y="314096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992</TotalTime>
  <Words>334</Words>
  <Application>Microsoft Office PowerPoint</Application>
  <PresentationFormat>Affichage à l'écran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Wingdings 2</vt:lpstr>
      <vt:lpstr>Andalus</vt:lpstr>
      <vt:lpstr>Georgia</vt:lpstr>
      <vt:lpstr>Arial</vt:lpstr>
      <vt:lpstr>Wingdings</vt:lpstr>
      <vt:lpstr>Courier New</vt:lpstr>
      <vt:lpstr>Calibri</vt:lpstr>
      <vt:lpstr>Civil</vt:lpstr>
      <vt:lpstr>Editions de Livre pour la jeunesse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Deuxième période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d’Editions « Rose &amp; Ciboulette »</dc:title>
  <dc:creator>Sarah</dc:creator>
  <cp:lastModifiedBy>Sarah Vailland</cp:lastModifiedBy>
  <cp:revision>98</cp:revision>
  <dcterms:created xsi:type="dcterms:W3CDTF">2012-01-07T16:12:43Z</dcterms:created>
  <dcterms:modified xsi:type="dcterms:W3CDTF">2016-06-24T12:57:02Z</dcterms:modified>
</cp:coreProperties>
</file>