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8" r:id="rId4"/>
    <p:sldId id="294" r:id="rId5"/>
    <p:sldId id="257" r:id="rId6"/>
    <p:sldId id="282" r:id="rId7"/>
    <p:sldId id="283" r:id="rId8"/>
    <p:sldId id="259" r:id="rId9"/>
    <p:sldId id="260" r:id="rId10"/>
    <p:sldId id="284" r:id="rId11"/>
    <p:sldId id="264" r:id="rId12"/>
    <p:sldId id="288" r:id="rId13"/>
    <p:sldId id="278" r:id="rId14"/>
    <p:sldId id="289" r:id="rId15"/>
    <p:sldId id="279" r:id="rId16"/>
    <p:sldId id="269" r:id="rId17"/>
    <p:sldId id="273" r:id="rId18"/>
    <p:sldId id="290" r:id="rId19"/>
    <p:sldId id="286" r:id="rId20"/>
    <p:sldId id="295" r:id="rId21"/>
    <p:sldId id="296" r:id="rId22"/>
    <p:sldId id="287" r:id="rId23"/>
    <p:sldId id="297" r:id="rId24"/>
    <p:sldId id="291" r:id="rId25"/>
    <p:sldId id="271" r:id="rId26"/>
    <p:sldId id="292" r:id="rId27"/>
    <p:sldId id="293" r:id="rId28"/>
    <p:sldId id="270" r:id="rId29"/>
    <p:sldId id="267" r:id="rId30"/>
    <p:sldId id="281" r:id="rId31"/>
    <p:sldId id="280" r:id="rId32"/>
    <p:sldId id="266" r:id="rId33"/>
    <p:sldId id="274" r:id="rId34"/>
    <p:sldId id="265" r:id="rId35"/>
    <p:sldId id="261" r:id="rId36"/>
    <p:sldId id="285" r:id="rId37"/>
    <p:sldId id="276" r:id="rId38"/>
    <p:sldId id="263" r:id="rId39"/>
    <p:sldId id="26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0039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735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789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4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66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108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804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758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07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0044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172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FE4F-DE2A-4E95-B58C-E86DA4FD57DA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2F52-66AC-4CEF-9D3B-7DEF1E10A5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662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fr-FR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Oued</a:t>
            </a:r>
            <a:b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d’ORL</a:t>
            </a:r>
            <a:b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Professeur : </a:t>
            </a:r>
            <a:r>
              <a:rPr lang="fr-F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SELMAN.D</a:t>
            </a:r>
            <a:endParaRPr lang="fr-F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66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Anatomie de la carotide interne</a:t>
            </a:r>
            <a:endParaRPr lang="fr-FR" sz="66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: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Moussaoui.Z</a:t>
            </a:r>
            <a:endParaRPr lang="fr-F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3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8274" y="365126"/>
            <a:ext cx="10465526" cy="954224"/>
          </a:xfrm>
        </p:spPr>
        <p:txBody>
          <a:bodyPr/>
          <a:lstStyle/>
          <a:p>
            <a:r>
              <a:rPr lang="fr-FR" dirty="0" smtClean="0"/>
              <a:t>Histologie de l’artère carotide interne</a:t>
            </a:r>
            <a:endParaRPr lang="fr-FR" dirty="0"/>
          </a:p>
        </p:txBody>
      </p:sp>
      <p:pic>
        <p:nvPicPr>
          <p:cNvPr id="4" name="Espace réservé du contenu 3" descr="h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5737" y="1293615"/>
            <a:ext cx="7798526" cy="527700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Anatomie 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déscriptive</a:t>
            </a: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dans la région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stérno-cleido-mastoéidienne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Au niveau de l’espace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thyro-hyoidien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 la hauteur de C4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 cm au dessus du bord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cartilage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Elle chemine successivement :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Au niveau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région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stérno-cleido-mastoéidienne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l’espace sous parotidien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le canal carotidien creusé dans le rocher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l’étage moyen de la base du crane (sinus caverneux)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Terminaisons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dans l’espace sous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arachnoidien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(au dessus du sinus caverneux et en dedans de l’apophyse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clénoide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2069" y="287383"/>
            <a:ext cx="11756571" cy="634854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dans la région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stérno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cleido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mastoéidienne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Au niveau de l’espace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hyoidien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 la hauteur de C4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 cm au dessus du bord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cartilage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Espace réservé du contenu 3" descr="si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407" y="2297656"/>
            <a:ext cx="6153001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257" y="182879"/>
            <a:ext cx="11495314" cy="651836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Elle chemine successivement 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Au niveau de la région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stérno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cleido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mastoéidienne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l’espace sous parotidien postérieur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le canal carotidien creusé dans le rocher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Dans l’étage moyen de la base du crane (sinus caverneux)</a:t>
            </a:r>
          </a:p>
          <a:p>
            <a:endParaRPr lang="fr-FR" dirty="0"/>
          </a:p>
        </p:txBody>
      </p:sp>
      <p:pic>
        <p:nvPicPr>
          <p:cNvPr id="4" name="Image 3" descr="tra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62" y="2821576"/>
            <a:ext cx="9398036" cy="40364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7965" y="0"/>
            <a:ext cx="4528926" cy="67933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703" y="509451"/>
            <a:ext cx="10792097" cy="5667512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Terminaisons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dans l’espace sous arachnoïdien (au dessus du sinus caverneux et en dedans de l’apophyse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clénoide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pic>
        <p:nvPicPr>
          <p:cNvPr id="5" name="Image 4" descr="c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573" y="1571625"/>
            <a:ext cx="7896225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Rapports</a:t>
            </a:r>
          </a:p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8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la région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stérno-cleido-mastoidienne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avec les parois :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 En dehors : peau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muscle peaucier du cou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tissus sous cutané et rameaux du plexus cervical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M.S.C.M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 En dedans : parois latérale du pharynx (M. constricteur moyen)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 En arrière : C3,C4 avec muscle para vertébraux </a:t>
            </a:r>
          </a:p>
          <a:p>
            <a:pPr marL="0" indent="0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avec les éléments vasculo-nerveux :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paquet V.M est formé : - les deux carotides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nerf vague (angle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tiedre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Veine jugulaire interne (très volumineuse)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Gaine vasculaire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Descend également rameaux du IX, X, sympathique cervical, branche du XII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4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7805" y="841536"/>
            <a:ext cx="8438605" cy="56257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886" y="182880"/>
            <a:ext cx="10515600" cy="84908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Dans l’espace sous parotidien 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postérieur</a:t>
            </a:r>
            <a:endParaRPr lang="fr-FR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31" y="940526"/>
            <a:ext cx="11795760" cy="57084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Rapport </a:t>
            </a:r>
            <a:r>
              <a:rPr lang="fr-FR" dirty="0" smtClean="0"/>
              <a:t>avec les parois: </a:t>
            </a:r>
          </a:p>
          <a:p>
            <a:pPr>
              <a:buNone/>
            </a:pPr>
            <a:r>
              <a:rPr lang="fr-FR" dirty="0" smtClean="0"/>
              <a:t>             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dehors: M. STERNO CLEIDO MASTOIDIEN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en dedans: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paroi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latérale du pharynx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M.constricteur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supérieur)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arrière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:C1 + C2 + muscles pré vertébraux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avant: diaphragme stylien qui sépare cet espace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loge parotidienne et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l’espace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Para-amygdalien.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ideau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Stylien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stylo-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muscle stylo-pharyngien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Rapport avec les éléments vasculo-nerveux: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paquet vasculo-nerveux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formé par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-carotide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  qui se sépare de la CI en traversant le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rideau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stylien , en allant vers la loge parotidienne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Veine jugulaire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 : descend en dehors de la CI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Nerf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 ( ganglion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plexiforme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angle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trièdre postérieur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gaine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vasculaire</a:t>
            </a: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descend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également: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artère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pharyngienne ascendante +</a:t>
            </a:r>
          </a:p>
          <a:p>
            <a:pPr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ganglion lymphatique sous digastrique+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XII + sympathique 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cervicale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nerf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laryngé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supérieur </a:t>
            </a:r>
            <a:endParaRPr lang="fr-FR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Définition</a:t>
            </a:r>
          </a:p>
          <a:p>
            <a:pPr>
              <a:lnSpc>
                <a:spcPct val="10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d'étude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Embryologie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anatomiques </a:t>
            </a:r>
          </a:p>
          <a:p>
            <a:pPr marL="0" indent="0">
              <a:lnSpc>
                <a:spcPct val="10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Branches collatérales/ terminales</a:t>
            </a:r>
          </a:p>
          <a:p>
            <a:pPr marL="0" indent="0"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Anastomoses  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Explorations</a:t>
            </a:r>
          </a:p>
          <a:p>
            <a:pPr>
              <a:lnSpc>
                <a:spcPct val="10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d'abord</a:t>
            </a:r>
          </a:p>
          <a:p>
            <a:pPr>
              <a:lnSpc>
                <a:spcPct val="10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4499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Nouveau dossier\vlcsnap-2006-03-04-10h32m03s19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2452" y="984046"/>
            <a:ext cx="7750188" cy="5166792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412" y="247559"/>
            <a:ext cx="9956074" cy="523149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Dans le rocher: canal carotidien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46" y="1084217"/>
            <a:ext cx="11547565" cy="54864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La </a:t>
            </a:r>
            <a:r>
              <a:rPr lang="fr-FR" dirty="0" smtClean="0"/>
              <a:t>carotide </a:t>
            </a:r>
            <a:r>
              <a:rPr lang="fr-FR" dirty="0" smtClean="0"/>
              <a:t>interne </a:t>
            </a:r>
            <a:r>
              <a:rPr lang="fr-FR" dirty="0" smtClean="0"/>
              <a:t>adhère </a:t>
            </a:r>
            <a:r>
              <a:rPr lang="fr-FR" dirty="0" smtClean="0"/>
              <a:t>aux </a:t>
            </a:r>
            <a:r>
              <a:rPr lang="fr-FR" dirty="0" smtClean="0"/>
              <a:t>parois </a:t>
            </a:r>
            <a:r>
              <a:rPr lang="fr-FR" dirty="0" smtClean="0"/>
              <a:t>du canal, </a:t>
            </a:r>
            <a:r>
              <a:rPr lang="fr-FR" dirty="0" smtClean="0"/>
              <a:t>et ne présente pas de battements.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Elle est entourée par un plexus nerveux </a:t>
            </a:r>
            <a:r>
              <a:rPr lang="fr-FR" dirty="0" smtClean="0"/>
              <a:t>sympathique </a:t>
            </a:r>
            <a:r>
              <a:rPr lang="fr-FR" dirty="0" smtClean="0"/>
              <a:t>et </a:t>
            </a:r>
            <a:r>
              <a:rPr lang="fr-FR" dirty="0" smtClean="0"/>
              <a:t>veineux.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A) L’entrée du canal: </a:t>
            </a:r>
            <a:r>
              <a:rPr lang="fr-FR" sz="2400" dirty="0" smtClean="0"/>
              <a:t>orifice creusé dans la face exocrânienne postérieur du  rocher.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dirty="0" smtClean="0"/>
              <a:t> en arrière: fosse jugulaire et crête jugulaire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dirty="0" smtClean="0"/>
              <a:t> en arrière et en dedans: trou déchiré </a:t>
            </a:r>
            <a:r>
              <a:rPr lang="fr-FR" dirty="0" err="1" smtClean="0"/>
              <a:t>posterieur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dirty="0" smtClean="0"/>
              <a:t> en arrière et en dehors: trou stylo-</a:t>
            </a:r>
            <a:r>
              <a:rPr lang="fr-FR" dirty="0" err="1" smtClean="0"/>
              <a:t>mastoidien</a:t>
            </a:r>
            <a:r>
              <a:rPr lang="fr-FR" dirty="0" smtClean="0"/>
              <a:t> VII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dirty="0" smtClean="0"/>
              <a:t> en dedans: scissure petro-occipital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dirty="0" smtClean="0"/>
              <a:t> en avant: paroi post du pharynx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31" y="248194"/>
            <a:ext cx="11691258" cy="63485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B) Segment vertical du canal: </a:t>
            </a:r>
          </a:p>
          <a:p>
            <a:pPr>
              <a:buNone/>
            </a:pPr>
            <a:r>
              <a:rPr lang="fr-FR" dirty="0" smtClean="0"/>
              <a:t>                                       en arrière : le limaçon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en dehors : caisse du tympan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en avant : trompe auditive, canal du muscle tenseur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du tympan 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C) segment horizontal du canal: </a:t>
            </a:r>
          </a:p>
          <a:p>
            <a:pPr>
              <a:buNone/>
            </a:pPr>
            <a:r>
              <a:rPr lang="fr-FR" dirty="0" smtClean="0"/>
              <a:t>Dans la partie post: le canal complètement osseux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en haut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en dehors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en dedans : la masse du rocher </a:t>
            </a:r>
          </a:p>
          <a:p>
            <a:pPr>
              <a:buNone/>
            </a:pPr>
            <a:r>
              <a:rPr lang="fr-FR" dirty="0" smtClean="0"/>
              <a:t>Dans la partie antérieure: </a:t>
            </a:r>
            <a:r>
              <a:rPr lang="fr-FR" sz="2600" dirty="0" smtClean="0"/>
              <a:t>la canal est </a:t>
            </a:r>
            <a:r>
              <a:rPr lang="fr-FR" sz="2600" dirty="0" err="1" smtClean="0"/>
              <a:t>ostéo</a:t>
            </a:r>
            <a:r>
              <a:rPr lang="fr-FR" sz="2600" dirty="0" smtClean="0"/>
              <a:t>-fibreux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dirty="0" smtClean="0"/>
              <a:t>                                                   en bas : lame osseuse et lame fibreuse comblant le trou déchiré </a:t>
            </a:r>
          </a:p>
          <a:p>
            <a:pPr>
              <a:buNone/>
            </a:pPr>
            <a:r>
              <a:rPr lang="fr-FR" sz="2600" dirty="0" smtClean="0"/>
              <a:t>                                                                    </a:t>
            </a:r>
            <a:r>
              <a:rPr lang="fr-FR" sz="2600" dirty="0" err="1" smtClean="0"/>
              <a:t>Anterieur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dirty="0" smtClean="0"/>
              <a:t>                                                   en haut: l’orifice de sortie du canal et le ganglion de Gasser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dirty="0" smtClean="0"/>
              <a:t>                                                   en dehors: les nerfs pétreux </a:t>
            </a:r>
            <a:endParaRPr lang="fr-FR" sz="2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2492" y="1252288"/>
            <a:ext cx="7387012" cy="49246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sinus caverneux 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avec le sinus caverneux :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CI pénètre dans le sinus par son plancher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Elle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 par la partie antéro-interne du toit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oblique en haut, avant et dedans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Entourée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un plexus veineux et un plexus sympathique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Le VI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chemine également dans le sinus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avec les éléments vasculo-nerveux :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 En haut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face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inferieur du cerveau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 En bas : racine de la grande aile du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sphénoide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 En dedans : selle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turcique +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latérale du corps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sphénoide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 En dehors : III, IV, V + plexus veineux superficiel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6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2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544" y="728344"/>
            <a:ext cx="8092406" cy="53949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Nouveau dossier\decritunecourbee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72937" y="992776"/>
            <a:ext cx="7525941" cy="5017294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l’espace sous 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arachnoïdien 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haut : face inférieure du lobe frontal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En bas : toit du sinus caverneux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En dedans : chiasma optique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En dehors :apophyse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clénoide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antérieur</a:t>
            </a:r>
          </a:p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ar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335" y="1657213"/>
            <a:ext cx="6049139" cy="4299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2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 collatérales</a:t>
            </a:r>
          </a:p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La CI ne donne aucune branches en dehors du crane.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Dans le canal carotidien : artère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carotido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-tympanique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. Dans son trajet intra crânien : - Rameaux méningés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 Rameaux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opto-tubérositiates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Artère ophtalmique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14" y="3696235"/>
            <a:ext cx="9965182" cy="299194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Artère ophtalmique </a:t>
            </a:r>
            <a:r>
              <a:rPr 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 collatérale importante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Artère de l’œil et de l’orbite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Accompagne le nerf optique </a:t>
            </a: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Elle nait en dedans de l’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apoclénoide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Trajet 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en sous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arachnoidien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dans le canal optique</a:t>
            </a:r>
          </a:p>
          <a:p>
            <a:pPr marL="285750" indent="-285750"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- dans l’orbite (sinueuse en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bayonette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Terminaisons 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devient l’artère nasale qui s’anastomose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l’artère angulaire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7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Définition/Généralités </a:t>
            </a: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 de bifurcation postérieure de la carotide primitive.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continue a peu près la direction de l’artère carotide commune.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destinée à l’irrigation du cerveau de l’œil et de l’oreille interne.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contribue avec ses branches terminales à la formation du polygone de Willis.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acial_artery-1430EEFC10763BFC8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735" y="653231"/>
            <a:ext cx="7142328" cy="587643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Artère ophtalmique </a:t>
            </a:r>
            <a:endParaRPr lang="fr-FR" dirty="0"/>
          </a:p>
        </p:txBody>
      </p:sp>
      <p:pic>
        <p:nvPicPr>
          <p:cNvPr id="4" name="Espace réservé du contenu 3" descr="arter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926" y="1529148"/>
            <a:ext cx="7983764" cy="474860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terminales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nombre de 04: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Artère cérébrale antérieure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les deux artères cérébrales antérieures sont liées par 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l’artère communicante antérieure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2 -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Artère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cérabrale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moyenne (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sylvienne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 plus importante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donne une branche centrale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gris centraux)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et une branche corticale (lobes)                        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3-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L’artère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choroïdienne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vascularise le plexus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choroïde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 –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L’artère communicante postérieure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anastomose la carotide interne à l’artère cérébrale 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postérieure </a:t>
            </a:r>
          </a:p>
        </p:txBody>
      </p:sp>
    </p:spTree>
    <p:extLst>
      <p:ext uri="{BB962C8B-B14F-4D97-AF65-F5344CB8AC3E}">
        <p14:creationId xmlns="" xmlns:p14="http://schemas.microsoft.com/office/powerpoint/2010/main" val="789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25857"/>
            <a:ext cx="6676245" cy="6029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Anastomoses</a:t>
            </a:r>
            <a:endParaRPr lang="fr-FR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crane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polygone de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fait communiquer 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Carotide interne avec la carotide interne controlatérale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Carotide interne avec le tronc basilaire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dehors du crane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pas d’anastomoses importantes.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Avec la carotide externe (l’artère nasale qui s’anastomose avec l’artère de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la sous cloison)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91" y="2904637"/>
            <a:ext cx="5521758" cy="3753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7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Explorations </a:t>
            </a:r>
            <a:endParaRPr lang="fr-FR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Interrogatoire : vertige, fatigue chronique, acouphènes, hyper tension artérielle  antécédents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d’angéite et de maladie de système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Inspection : tuméfaction pulsatile et battante.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Palpation : frémissement.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Auscultation : souffle carotidien.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Remarque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très souvent il n’existe aucun symptômes lorsque l’artère carotide externe commence a se boucher ou a se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sténoser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 général, elle est révélée par une complication cérébrale (AVC) ou une perte de la vision d’un  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côté.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9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137" y="483326"/>
            <a:ext cx="11443063" cy="612648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Paraclinique</a:t>
            </a:r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TDM / IRM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Echodoppler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</a:t>
            </a:r>
            <a:r>
              <a:rPr lang="fr-FR" dirty="0" smtClean="0"/>
              <a:t>econnaître les plaques d’athérome « instables », </a:t>
            </a:r>
            <a:r>
              <a:rPr lang="fr-FR" dirty="0" err="1" smtClean="0"/>
              <a:t>evaluer</a:t>
            </a:r>
            <a:r>
              <a:rPr lang="fr-FR" dirty="0" smtClean="0"/>
              <a:t> le degré de sténose , et faire le suivi après revascularisation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Angioscanner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Artèriographie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dirty="0" smtClean="0"/>
              <a:t>reste l'examen de référence pour quantifier la sténose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Angiographie</a:t>
            </a:r>
            <a:endParaRPr lang="fr-FR" dirty="0"/>
          </a:p>
        </p:txBody>
      </p:sp>
      <p:pic>
        <p:nvPicPr>
          <p:cNvPr id="4" name="Espace réservé du contenu 3" descr="angio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5238" y="1825625"/>
            <a:ext cx="5701523" cy="435133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Voie d’abord</a:t>
            </a:r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Voie pré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sterno-cléido-mastoidienne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Voie classique , la plus utilisée, elle permet d’exposer la terminaison de l’AC commune, la  bifurcation, l’origine de l’ACE et les 4 premiers centimètres de l’ACI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 dans l’espace sous parotidien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C’est l’expansion vers la base du crane de l’abord précédent, cet abord contrôle l’ACI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jusqu’an 2 cm de sa pénétration dans la base du crane 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 dans la fosse infra temporale.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 rétro jugulaire.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25" y="3429000"/>
            <a:ext cx="5549732" cy="3242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1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carotide interne est destinée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l’encéphale et a l’appareil de la vision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D’exploration facile, son abord reste cependant difficile.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cas de lésions, il peut y avoir d’une part un trouble de la vision homolatéral et d’autres part des troubles neurologiques controlatéraux.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 existent certaines variations anatomiques qui sont nécessaire a connaitre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Nouveau dossier\vlcsnap-2006-03-04-10h06m37s34jugi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9982" y="744583"/>
            <a:ext cx="7776278" cy="518418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Intérêt </a:t>
            </a:r>
            <a:r>
              <a:rPr lang="fr-FR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d’étude </a:t>
            </a:r>
            <a:endParaRPr lang="fr-FR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Anatomique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ses rapports 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les Vaisseaux : VGI, CE, artère occipitale.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les nerfs crâniens : IX X XI XII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les Muscles du cou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Physiologique : </a:t>
            </a:r>
          </a:p>
          <a:p>
            <a:pPr marL="0" indent="0">
              <a:buNone/>
            </a:pP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rrigation du cerveau et de l’œil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le contrôle de la pression artérielle grâce                                                                                              aux barorécepteurs qui se trouvent dans le sinus                                                                                  carotidien  (qui est la partie initiale dilatée de l’ACI )</a:t>
            </a:r>
          </a:p>
          <a:p>
            <a:pPr marL="0" indent="0">
              <a:buNone/>
            </a:pP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Pathologique 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Malformations (anévrisme, agénésie de l’ACI)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Athérosclérose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Plaie artérielle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Tumeur du corpuscule carotidien</a:t>
            </a:r>
          </a:p>
          <a:p>
            <a:pPr marL="0" indent="0">
              <a:buNone/>
            </a:pP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Chirurgicale 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Chirurgie du coup, des anévrismes et du corpuscule carotidien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Curage ganglionnaire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oe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651" y="372972"/>
            <a:ext cx="4367349" cy="5510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Anévrisme de l’artère carotide interne</a:t>
            </a:r>
            <a:endParaRPr lang="fr-FR" dirty="0"/>
          </a:p>
        </p:txBody>
      </p:sp>
      <p:pic>
        <p:nvPicPr>
          <p:cNvPr id="4" name="Espace réservé du contenu 3" descr="an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949" y="1910802"/>
            <a:ext cx="5640542" cy="46185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Sténose de l’artère carotide interne</a:t>
            </a:r>
            <a:endParaRPr lang="fr-FR" dirty="0"/>
          </a:p>
        </p:txBody>
      </p:sp>
      <p:pic>
        <p:nvPicPr>
          <p:cNvPr id="4" name="Espace réservé du contenu 3" descr="stén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915" y="1513524"/>
            <a:ext cx="8778240" cy="49377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 Embryologique</a:t>
            </a: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premiers vaisseaux embryonnaires se développent sous forme d’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ilôts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vasculaires.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derniers confluent pour constituer un réseau vasculaire.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ce réseau, six arcs aortiques sont formés.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carotide primitive ( et donc la carotide interne) dérive du troisième arc aortique.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2613471"/>
            <a:ext cx="5460669" cy="41242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1" y="2744408"/>
            <a:ext cx="3434032" cy="3923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00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 Histologique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L’artère carotide interne est une artère de type élastique :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Intima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constitué d’un endothélium + une couche conjonctive sous endothéliale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comportant des cellules musculaires lisses et des histiocytes (qui se remplie de graisse)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 média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épaisse, faite de plusieurs couche de lames élastiques concentriques anastomosées+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de fibres collagènes + de fibres élastiques + quelques cellules musculaires lisses.</a:t>
            </a:r>
          </a:p>
          <a:p>
            <a:pPr marL="0" indent="0">
              <a:buNone/>
            </a:pPr>
            <a:r>
              <a:rPr lang="fr-FR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Adventice</a:t>
            </a:r>
            <a:r>
              <a:rPr lang="fr-FR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tissus conjonctif qui contient des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vasavasorums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des fibres nerveuses</a:t>
            </a:r>
          </a:p>
          <a:p>
            <a:pPr marL="0" indent="0">
              <a:buNone/>
            </a:pPr>
            <a:r>
              <a:rPr lang="fr-FR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-La péri-adventice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 conjonctif qui relie l’artère au autres structures.</a:t>
            </a:r>
            <a:endParaRPr lang="fr-FR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2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1510</Words>
  <Application>Microsoft Office PowerPoint</Application>
  <PresentationFormat>Personnalisé</PresentationFormat>
  <Paragraphs>239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CHU Bab El Oued Service d’ORL Professeur : SELMAN.D</vt:lpstr>
      <vt:lpstr>Diapositive 2</vt:lpstr>
      <vt:lpstr>Diapositive 3</vt:lpstr>
      <vt:lpstr>Diapositive 4</vt:lpstr>
      <vt:lpstr>Diapositive 5</vt:lpstr>
      <vt:lpstr>Anévrisme de l’artère carotide interne</vt:lpstr>
      <vt:lpstr>Sténose de l’artère carotide interne</vt:lpstr>
      <vt:lpstr>Diapositive 8</vt:lpstr>
      <vt:lpstr>Diapositive 9</vt:lpstr>
      <vt:lpstr>Histologie de l’artère carotide interne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Dans l’espace sous parotidien postérieur</vt:lpstr>
      <vt:lpstr>Diapositive 20</vt:lpstr>
      <vt:lpstr>Diapositive 21</vt:lpstr>
      <vt:lpstr>Dans le rocher: canal carotidien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Artère ophtalmique </vt:lpstr>
      <vt:lpstr>Diapositive 32</vt:lpstr>
      <vt:lpstr>Diapositive 33</vt:lpstr>
      <vt:lpstr>Diapositive 34</vt:lpstr>
      <vt:lpstr>Diapositive 35</vt:lpstr>
      <vt:lpstr>Diapositive 36</vt:lpstr>
      <vt:lpstr>Angiographie</vt:lpstr>
      <vt:lpstr>Diapositive 38</vt:lpstr>
      <vt:lpstr>Diapositive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Amine NIBOUCHA</dc:creator>
  <cp:lastModifiedBy>Admin</cp:lastModifiedBy>
  <cp:revision>66</cp:revision>
  <dcterms:created xsi:type="dcterms:W3CDTF">2016-05-30T21:47:15Z</dcterms:created>
  <dcterms:modified xsi:type="dcterms:W3CDTF">2016-06-01T12:10:10Z</dcterms:modified>
</cp:coreProperties>
</file>