
<file path=[Content_Types].xml><?xml version="1.0" encoding="utf-8"?>
<Types xmlns="http://schemas.openxmlformats.org/package/2006/content-types">
  <Default Extension="png" ContentType="image/png"/>
  <Default Extension="bin" ContentType="application/vnd.openxmlformats-officedocument.oleObject"/>
  <Default Extension="jpeg" ContentType="image/jpeg"/>
  <Default Extension="emf" ContentType="image/x-emf"/>
  <Default Extension="wmf" ContentType="image/x-wmf"/>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ppt/theme/themeOverride2.xml" ContentType="application/vnd.openxmlformats-officedocument.themeOverride+xml"/>
  <Override PartName="/ppt/theme/themeOverride3.xml" ContentType="application/vnd.openxmlformats-officedocument.themeOverride+xml"/>
  <Override PartName="/ppt/theme/themeOverride4.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852" r:id="rId1"/>
  </p:sldMasterIdLst>
  <p:notesMasterIdLst>
    <p:notesMasterId r:id="rId35"/>
  </p:notesMasterIdLst>
  <p:handoutMasterIdLst>
    <p:handoutMasterId r:id="rId36"/>
  </p:handoutMasterIdLst>
  <p:sldIdLst>
    <p:sldId id="256" r:id="rId2"/>
    <p:sldId id="257" r:id="rId3"/>
    <p:sldId id="258" r:id="rId4"/>
    <p:sldId id="264" r:id="rId5"/>
    <p:sldId id="265" r:id="rId6"/>
    <p:sldId id="266" r:id="rId7"/>
    <p:sldId id="267" r:id="rId8"/>
    <p:sldId id="282" r:id="rId9"/>
    <p:sldId id="286" r:id="rId10"/>
    <p:sldId id="275" r:id="rId11"/>
    <p:sldId id="274" r:id="rId12"/>
    <p:sldId id="271" r:id="rId13"/>
    <p:sldId id="272" r:id="rId14"/>
    <p:sldId id="273" r:id="rId15"/>
    <p:sldId id="277" r:id="rId16"/>
    <p:sldId id="280" r:id="rId17"/>
    <p:sldId id="279" r:id="rId18"/>
    <p:sldId id="278" r:id="rId19"/>
    <p:sldId id="276" r:id="rId20"/>
    <p:sldId id="281" r:id="rId21"/>
    <p:sldId id="285" r:id="rId22"/>
    <p:sldId id="284" r:id="rId23"/>
    <p:sldId id="287" r:id="rId24"/>
    <p:sldId id="283" r:id="rId25"/>
    <p:sldId id="288" r:id="rId26"/>
    <p:sldId id="260" r:id="rId27"/>
    <p:sldId id="259" r:id="rId28"/>
    <p:sldId id="261" r:id="rId29"/>
    <p:sldId id="262" r:id="rId30"/>
    <p:sldId id="263" r:id="rId31"/>
    <p:sldId id="268" r:id="rId32"/>
    <p:sldId id="269" r:id="rId33"/>
    <p:sldId id="270" r:id="rId34"/>
  </p:sldIdLst>
  <p:sldSz cx="9144000" cy="6858000" type="screen4x3"/>
  <p:notesSz cx="6797675" cy="9928225"/>
  <p:defaultTextStyle>
    <a:defPPr>
      <a:defRPr lang="fr-F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Style moyen 2 - Accentuation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100" d="100"/>
          <a:sy n="100" d="100"/>
        </p:scale>
        <p:origin x="-1020" y="3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theme" Target="theme/theme1.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notesMaster" Target="notesMasters/notesMaster1.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28.wmf"/></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sz="quarter" idx="1"/>
          </p:nvPr>
        </p:nvSpPr>
        <p:spPr>
          <a:xfrm>
            <a:off x="3850443" y="0"/>
            <a:ext cx="2945659" cy="496411"/>
          </a:xfrm>
          <a:prstGeom prst="rect">
            <a:avLst/>
          </a:prstGeom>
        </p:spPr>
        <p:txBody>
          <a:bodyPr vert="horz" lIns="91440" tIns="45720" rIns="91440" bIns="45720" rtlCol="0"/>
          <a:lstStyle>
            <a:lvl1pPr algn="r">
              <a:defRPr sz="1200"/>
            </a:lvl1pPr>
          </a:lstStyle>
          <a:p>
            <a:fld id="{3A44C00C-5C98-4005-8C33-3DF5C864C861}" type="datetimeFigureOut">
              <a:rPr lang="fr-FR" smtClean="0"/>
              <a:t>15/06/2016</a:t>
            </a:fld>
            <a:endParaRPr lang="fr-FR"/>
          </a:p>
        </p:txBody>
      </p:sp>
      <p:sp>
        <p:nvSpPr>
          <p:cNvPr id="4" name="Espace réservé du pied de page 3"/>
          <p:cNvSpPr>
            <a:spLocks noGrp="1"/>
          </p:cNvSpPr>
          <p:nvPr>
            <p:ph type="ftr" sz="quarter" idx="2"/>
          </p:nvPr>
        </p:nvSpPr>
        <p:spPr>
          <a:xfrm>
            <a:off x="0" y="9430091"/>
            <a:ext cx="2945659" cy="496411"/>
          </a:xfrm>
          <a:prstGeom prst="rect">
            <a:avLst/>
          </a:prstGeom>
        </p:spPr>
        <p:txBody>
          <a:bodyPr vert="horz" lIns="91440" tIns="45720" rIns="91440" bIns="45720" rtlCol="0" anchor="b"/>
          <a:lstStyle>
            <a:lvl1pPr algn="l">
              <a:defRPr sz="1200"/>
            </a:lvl1pPr>
          </a:lstStyle>
          <a:p>
            <a:r>
              <a:rPr lang="fr-FR" smtClean="0"/>
              <a:t>Formation HA ring le 02/07/2016</a:t>
            </a:r>
            <a:endParaRPr lang="fr-FR"/>
          </a:p>
        </p:txBody>
      </p:sp>
      <p:sp>
        <p:nvSpPr>
          <p:cNvPr id="5" name="Espace réservé du numéro de diapositive 4"/>
          <p:cNvSpPr>
            <a:spLocks noGrp="1"/>
          </p:cNvSpPr>
          <p:nvPr>
            <p:ph type="sldNum" sz="quarter" idx="3"/>
          </p:nvPr>
        </p:nvSpPr>
        <p:spPr>
          <a:xfrm>
            <a:off x="3850443" y="9430091"/>
            <a:ext cx="2945659" cy="496411"/>
          </a:xfrm>
          <a:prstGeom prst="rect">
            <a:avLst/>
          </a:prstGeom>
        </p:spPr>
        <p:txBody>
          <a:bodyPr vert="horz" lIns="91440" tIns="45720" rIns="91440" bIns="45720" rtlCol="0" anchor="b"/>
          <a:lstStyle>
            <a:lvl1pPr algn="r">
              <a:defRPr sz="1200"/>
            </a:lvl1pPr>
          </a:lstStyle>
          <a:p>
            <a:fld id="{C884153D-E72B-4F43-A4BB-F35740F50DF7}" type="slidenum">
              <a:rPr lang="fr-FR" smtClean="0"/>
              <a:t>‹N°›</a:t>
            </a:fld>
            <a:endParaRPr lang="fr-FR"/>
          </a:p>
        </p:txBody>
      </p:sp>
    </p:spTree>
    <p:extLst>
      <p:ext uri="{BB962C8B-B14F-4D97-AF65-F5344CB8AC3E}">
        <p14:creationId xmlns:p14="http://schemas.microsoft.com/office/powerpoint/2010/main" val="74143014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45659" cy="496411"/>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50443" y="0"/>
            <a:ext cx="2945659" cy="496411"/>
          </a:xfrm>
          <a:prstGeom prst="rect">
            <a:avLst/>
          </a:prstGeom>
        </p:spPr>
        <p:txBody>
          <a:bodyPr vert="horz" lIns="91440" tIns="45720" rIns="91440" bIns="45720" rtlCol="0"/>
          <a:lstStyle>
            <a:lvl1pPr algn="r">
              <a:defRPr sz="1200"/>
            </a:lvl1pPr>
          </a:lstStyle>
          <a:p>
            <a:fld id="{D2D78B81-43CC-4F4E-A247-CA00486C75CE}" type="datetimeFigureOut">
              <a:rPr lang="fr-FR" smtClean="0"/>
              <a:t>15/06/2016</a:t>
            </a:fld>
            <a:endParaRPr lang="fr-FR"/>
          </a:p>
        </p:txBody>
      </p:sp>
      <p:sp>
        <p:nvSpPr>
          <p:cNvPr id="4" name="Espace réservé de l'image des diapositives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79768" y="4715907"/>
            <a:ext cx="5438140" cy="4467701"/>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9430091"/>
            <a:ext cx="2945659" cy="496411"/>
          </a:xfrm>
          <a:prstGeom prst="rect">
            <a:avLst/>
          </a:prstGeom>
        </p:spPr>
        <p:txBody>
          <a:bodyPr vert="horz" lIns="91440" tIns="45720" rIns="91440" bIns="45720" rtlCol="0" anchor="b"/>
          <a:lstStyle>
            <a:lvl1pPr algn="l">
              <a:defRPr sz="1200"/>
            </a:lvl1pPr>
          </a:lstStyle>
          <a:p>
            <a:r>
              <a:rPr lang="fr-FR" smtClean="0"/>
              <a:t>Formation HA ring le 02/07/2016</a:t>
            </a:r>
            <a:endParaRPr lang="fr-FR"/>
          </a:p>
        </p:txBody>
      </p:sp>
      <p:sp>
        <p:nvSpPr>
          <p:cNvPr id="7" name="Espace réservé du numéro de diapositive 6"/>
          <p:cNvSpPr>
            <a:spLocks noGrp="1"/>
          </p:cNvSpPr>
          <p:nvPr>
            <p:ph type="sldNum" sz="quarter" idx="5"/>
          </p:nvPr>
        </p:nvSpPr>
        <p:spPr>
          <a:xfrm>
            <a:off x="3850443" y="9430091"/>
            <a:ext cx="2945659" cy="496411"/>
          </a:xfrm>
          <a:prstGeom prst="rect">
            <a:avLst/>
          </a:prstGeom>
        </p:spPr>
        <p:txBody>
          <a:bodyPr vert="horz" lIns="91440" tIns="45720" rIns="91440" bIns="45720" rtlCol="0" anchor="b"/>
          <a:lstStyle>
            <a:lvl1pPr algn="r">
              <a:defRPr sz="1200"/>
            </a:lvl1pPr>
          </a:lstStyle>
          <a:p>
            <a:fld id="{A272E43F-7684-4026-BEA6-DEA6A7EE8ED0}" type="slidenum">
              <a:rPr lang="fr-FR" smtClean="0"/>
              <a:t>‹N°›</a:t>
            </a:fld>
            <a:endParaRPr lang="fr-FR"/>
          </a:p>
        </p:txBody>
      </p:sp>
    </p:spTree>
    <p:extLst>
      <p:ext uri="{BB962C8B-B14F-4D97-AF65-F5344CB8AC3E}">
        <p14:creationId xmlns:p14="http://schemas.microsoft.com/office/powerpoint/2010/main" val="2453488969"/>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7839767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4407646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8105092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21008421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3461588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225890004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1765038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41715670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43997288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333725899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34289435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2713602460"/>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332789607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270251209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82621664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81278587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303550721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36250541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01231284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2209921141"/>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31341515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1796780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833327620"/>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9526647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97087589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3741625803"/>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270303021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44004086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367164817"/>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3230982348"/>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2566010610"/>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122788819"/>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Tree>
    <p:extLst>
      <p:ext uri="{BB962C8B-B14F-4D97-AF65-F5344CB8AC3E}">
        <p14:creationId xmlns:p14="http://schemas.microsoft.com/office/powerpoint/2010/main" val="165511661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slideMaster" Target="../slideMasters/slideMaster1.xml"/><Relationship Id="rId1" Type="http://schemas.openxmlformats.org/officeDocument/2006/relationships/themeOverride" Target="../theme/themeOverride4.xml"/><Relationship Id="rId4" Type="http://schemas.openxmlformats.org/officeDocument/2006/relationships/image" Target="../media/image1.jpe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e de titre">
    <p:spTree>
      <p:nvGrpSpPr>
        <p:cNvPr id="1" name=""/>
        <p:cNvGrpSpPr/>
        <p:nvPr/>
      </p:nvGrpSpPr>
      <p:grpSpPr>
        <a:xfrm>
          <a:off x="0" y="0"/>
          <a:ext cx="0" cy="0"/>
          <a:chOff x="0" y="0"/>
          <a:chExt cx="0" cy="0"/>
        </a:xfrm>
      </p:grpSpPr>
      <p:sp>
        <p:nvSpPr>
          <p:cNvPr id="4" name="Triangle rectangle 3"/>
          <p:cNvSpPr/>
          <p:nvPr/>
        </p:nvSpPr>
        <p:spPr>
          <a:xfrm>
            <a:off x="0" y="4664075"/>
            <a:ext cx="9150350"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grpSp>
        <p:nvGrpSpPr>
          <p:cNvPr id="5" name="Groupe 15"/>
          <p:cNvGrpSpPr>
            <a:grpSpLocks/>
          </p:cNvGrpSpPr>
          <p:nvPr/>
        </p:nvGrpSpPr>
        <p:grpSpPr bwMode="auto">
          <a:xfrm>
            <a:off x="-3175" y="4953000"/>
            <a:ext cx="9147175" cy="1911350"/>
            <a:chOff x="-3765" y="4832896"/>
            <a:chExt cx="9147765" cy="2032192"/>
          </a:xfrm>
        </p:grpSpPr>
        <p:sp>
          <p:nvSpPr>
            <p:cNvPr id="6" name="Forme libre 5"/>
            <p:cNvSpPr>
              <a:spLocks/>
            </p:cNvSpPr>
            <p:nvPr/>
          </p:nvSpPr>
          <p:spPr bwMode="auto">
            <a:xfrm>
              <a:off x="1687032" y="4832896"/>
              <a:ext cx="7456968" cy="51817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7" name="Forme libre 18"/>
            <p:cNvSpPr>
              <a:spLocks/>
            </p:cNvSpPr>
            <p:nvPr/>
          </p:nvSpPr>
          <p:spPr bwMode="auto">
            <a:xfrm>
              <a:off x="35926" y="5135025"/>
              <a:ext cx="9108074" cy="838869"/>
            </a:xfrm>
            <a:custGeom>
              <a:avLst/>
              <a:gdLst>
                <a:gd name="T0" fmla="*/ 0 w 5760"/>
                <a:gd name="T1" fmla="*/ 0 h 528"/>
                <a:gd name="T2" fmla="*/ 2147483647 w 5760"/>
                <a:gd name="T3" fmla="*/ 0 h 528"/>
                <a:gd name="T4" fmla="*/ 2147483647 w 5760"/>
                <a:gd name="T5" fmla="*/ 2147483647 h 528"/>
                <a:gd name="T6" fmla="*/ 2147483647 w 5760"/>
                <a:gd name="T7" fmla="*/ 0 h 528"/>
                <a:gd name="T8" fmla="*/ 0 60000 65536"/>
                <a:gd name="T9" fmla="*/ 0 60000 65536"/>
                <a:gd name="T10" fmla="*/ 0 60000 65536"/>
                <a:gd name="T11" fmla="*/ 0 60000 65536"/>
                <a:gd name="T12" fmla="*/ 0 w 5760"/>
                <a:gd name="T13" fmla="*/ 0 h 528"/>
                <a:gd name="T14" fmla="*/ 5760 w 5760"/>
                <a:gd name="T15" fmla="*/ 528 h 528"/>
              </a:gdLst>
              <a:ahLst/>
              <a:cxnLst>
                <a:cxn ang="T8">
                  <a:pos x="T0" y="T1"/>
                </a:cxn>
                <a:cxn ang="T9">
                  <a:pos x="T2" y="T3"/>
                </a:cxn>
                <a:cxn ang="T10">
                  <a:pos x="T4" y="T5"/>
                </a:cxn>
                <a:cxn ang="T11">
                  <a:pos x="T6" y="T7"/>
                </a:cxn>
              </a:cxnLst>
              <a:rect l="T12" t="T13" r="T14" b="T15"/>
              <a:pathLst>
                <a:path w="5760" h="528">
                  <a:moveTo>
                    <a:pt x="0" y="0"/>
                  </a:moveTo>
                  <a:lnTo>
                    <a:pt x="5760" y="0"/>
                  </a:lnTo>
                  <a:lnTo>
                    <a:pt x="5760" y="528"/>
                  </a:lnTo>
                  <a:lnTo>
                    <a:pt x="48" y="0"/>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fr-FR"/>
            </a:p>
          </p:txBody>
        </p:sp>
        <p:sp>
          <p:nvSpPr>
            <p:cNvPr id="8" name="Forme libre 7"/>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0" name="Connecteur droit 9"/>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9" name="Titre 8"/>
          <p:cNvSpPr>
            <a:spLocks noGrp="1"/>
          </p:cNvSpPr>
          <p:nvPr>
            <p:ph type="ctrTitle"/>
          </p:nvPr>
        </p:nvSpPr>
        <p:spPr>
          <a:xfrm>
            <a:off x="685800" y="1752601"/>
            <a:ext cx="7772400" cy="1829761"/>
          </a:xfrm>
        </p:spPr>
        <p:txBody>
          <a:bodyPr anchor="b"/>
          <a:lstStyle>
            <a:lvl1pPr algn="r">
              <a:defRPr sz="4800" b="1">
                <a:solidFill>
                  <a:schemeClr val="tx2"/>
                </a:solidFill>
                <a:effectLst>
                  <a:outerShdw blurRad="31750" dist="25400" dir="5400000" algn="tl" rotWithShape="0">
                    <a:srgbClr val="000000">
                      <a:alpha val="25000"/>
                    </a:srgbClr>
                  </a:outerShdw>
                </a:effectLst>
              </a:defRPr>
            </a:lvl1pPr>
            <a:extLst/>
          </a:lstStyle>
          <a:p>
            <a:r>
              <a:rPr lang="fr-FR" smtClean="0"/>
              <a:t>Cliquez pour modifier le style du titre</a:t>
            </a:r>
            <a:endParaRPr lang="en-US"/>
          </a:p>
        </p:txBody>
      </p:sp>
      <p:sp>
        <p:nvSpPr>
          <p:cNvPr id="17" name="Sous-titr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lang="fr-FR" smtClean="0"/>
              <a:t>Cliquez pour modifier le style des sous-titres du masque</a:t>
            </a:r>
            <a:endParaRPr lang="en-US"/>
          </a:p>
        </p:txBody>
      </p:sp>
      <p:sp>
        <p:nvSpPr>
          <p:cNvPr id="11" name="Espace réservé de la date 29"/>
          <p:cNvSpPr>
            <a:spLocks noGrp="1"/>
          </p:cNvSpPr>
          <p:nvPr>
            <p:ph type="dt" sz="half" idx="10"/>
          </p:nvPr>
        </p:nvSpPr>
        <p:spPr/>
        <p:txBody>
          <a:bodyPr/>
          <a:lstStyle>
            <a:lvl1pPr>
              <a:defRPr>
                <a:solidFill>
                  <a:srgbClr val="FFFFFF"/>
                </a:solidFill>
              </a:defRPr>
            </a:lvl1pPr>
            <a:extLst/>
          </a:lstStyle>
          <a:p>
            <a:pPr>
              <a:defRPr/>
            </a:pPr>
            <a:fld id="{C0C9CC3A-B384-4D3B-B9D8-921244AA2FB0}" type="datetime1">
              <a:rPr lang="fr-FR" smtClean="0"/>
              <a:t>15/06/2016</a:t>
            </a:fld>
            <a:endParaRPr lang="fr-FR"/>
          </a:p>
        </p:txBody>
      </p:sp>
      <p:sp>
        <p:nvSpPr>
          <p:cNvPr id="12" name="Espace réservé du pied de page 18"/>
          <p:cNvSpPr>
            <a:spLocks noGrp="1"/>
          </p:cNvSpPr>
          <p:nvPr>
            <p:ph type="ftr" sz="quarter" idx="11"/>
          </p:nvPr>
        </p:nvSpPr>
        <p:spPr/>
        <p:txBody>
          <a:bodyPr/>
          <a:lstStyle>
            <a:lvl1pPr>
              <a:defRPr>
                <a:solidFill>
                  <a:schemeClr val="accent1">
                    <a:tint val="20000"/>
                  </a:schemeClr>
                </a:solidFill>
              </a:defRPr>
            </a:lvl1pPr>
            <a:extLst/>
          </a:lstStyle>
          <a:p>
            <a:pPr>
              <a:defRPr/>
            </a:pPr>
            <a:r>
              <a:rPr lang="fr-FR" smtClean="0"/>
              <a:t>Formation HA Ring 02/07/2016</a:t>
            </a:r>
            <a:endParaRPr lang="fr-FR"/>
          </a:p>
        </p:txBody>
      </p:sp>
      <p:sp>
        <p:nvSpPr>
          <p:cNvPr id="13" name="Espace réservé du numéro de diapositive 26"/>
          <p:cNvSpPr>
            <a:spLocks noGrp="1"/>
          </p:cNvSpPr>
          <p:nvPr>
            <p:ph type="sldNum" sz="quarter" idx="12"/>
          </p:nvPr>
        </p:nvSpPr>
        <p:spPr/>
        <p:txBody>
          <a:bodyPr/>
          <a:lstStyle>
            <a:lvl1pPr>
              <a:defRPr>
                <a:solidFill>
                  <a:srgbClr val="FFFFFF"/>
                </a:solidFill>
              </a:defRPr>
            </a:lvl1pPr>
            <a:extLst/>
          </a:lstStyle>
          <a:p>
            <a:pPr>
              <a:defRPr/>
            </a:pPr>
            <a:fld id="{F599113A-7C23-4440-AB40-97F220BC169D}" type="slidenum">
              <a:rPr lang="fr-FR"/>
              <a:pPr>
                <a:defRPr/>
              </a:pPr>
              <a:t>‹N°›</a:t>
            </a:fld>
            <a:endParaRPr lang="fr-FR"/>
          </a:p>
        </p:txBody>
      </p:sp>
    </p:spTree>
    <p:extLst>
      <p:ext uri="{BB962C8B-B14F-4D97-AF65-F5344CB8AC3E}">
        <p14:creationId xmlns:p14="http://schemas.microsoft.com/office/powerpoint/2010/main" val="41072063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3" name="Espace réservé du contenu 2"/>
          <p:cNvSpPr>
            <a:spLocks noGrp="1"/>
          </p:cNvSpPr>
          <p:nvPr>
            <p:ph idx="1"/>
          </p:nvPr>
        </p:nvSpPr>
        <p:spPr/>
        <p:txBody>
          <a:bodyPr/>
          <a:lstStyle>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Titre 6"/>
          <p:cNvSpPr>
            <a:spLocks noGrp="1"/>
          </p:cNvSpPr>
          <p:nvPr>
            <p:ph type="title"/>
          </p:nvPr>
        </p:nvSpPr>
        <p:spPr/>
        <p:txBody>
          <a:bodyPr rtlCol="0"/>
          <a:lstStyle>
            <a:extLst/>
          </a:lstStyle>
          <a:p>
            <a:r>
              <a:rPr lang="fr-FR" smtClean="0"/>
              <a:t>Cliquez pour modifier le style du titre</a:t>
            </a:r>
            <a:endParaRPr lang="en-US"/>
          </a:p>
        </p:txBody>
      </p:sp>
      <p:sp>
        <p:nvSpPr>
          <p:cNvPr id="4" name="Espace réservé de la date 9"/>
          <p:cNvSpPr>
            <a:spLocks noGrp="1"/>
          </p:cNvSpPr>
          <p:nvPr>
            <p:ph type="dt" sz="half" idx="10"/>
          </p:nvPr>
        </p:nvSpPr>
        <p:spPr/>
        <p:txBody>
          <a:bodyPr/>
          <a:lstStyle>
            <a:lvl1pPr>
              <a:defRPr/>
            </a:lvl1pPr>
          </a:lstStyle>
          <a:p>
            <a:pPr>
              <a:defRPr/>
            </a:pPr>
            <a:fld id="{206209AE-8198-4167-B72F-68AFFF5AD01B}" type="datetime1">
              <a:rPr lang="fr-FR" smtClean="0"/>
              <a:t>15/06/2016</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smtClean="0"/>
              <a:t>Formation HA Ring 02/07/2016</a:t>
            </a:r>
            <a:endParaRPr lang="fr-FR"/>
          </a:p>
        </p:txBody>
      </p:sp>
      <p:sp>
        <p:nvSpPr>
          <p:cNvPr id="6" name="Espace réservé du numéro de diapositive 17"/>
          <p:cNvSpPr>
            <a:spLocks noGrp="1"/>
          </p:cNvSpPr>
          <p:nvPr>
            <p:ph type="sldNum" sz="quarter" idx="12"/>
          </p:nvPr>
        </p:nvSpPr>
        <p:spPr/>
        <p:txBody>
          <a:bodyPr/>
          <a:lstStyle>
            <a:lvl1pPr>
              <a:defRPr/>
            </a:lvl1pPr>
          </a:lstStyle>
          <a:p>
            <a:pPr>
              <a:defRPr/>
            </a:pPr>
            <a:fld id="{608E6748-D86C-4FFF-A3D9-3F417B97F9C7}" type="slidenum">
              <a:rPr lang="fr-FR"/>
              <a:pPr>
                <a:defRPr/>
              </a:pPr>
              <a:t>‹N°›</a:t>
            </a:fld>
            <a:endParaRPr lang="fr-FR"/>
          </a:p>
        </p:txBody>
      </p:sp>
    </p:spTree>
    <p:extLst>
      <p:ext uri="{BB962C8B-B14F-4D97-AF65-F5344CB8AC3E}">
        <p14:creationId xmlns:p14="http://schemas.microsoft.com/office/powerpoint/2010/main" val="190728043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4" name="Chevron 3"/>
          <p:cNvSpPr/>
          <p:nvPr/>
        </p:nvSpPr>
        <p:spPr>
          <a:xfrm>
            <a:off x="3636963" y="3005138"/>
            <a:ext cx="182562"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5" name="Chevron 4"/>
          <p:cNvSpPr/>
          <p:nvPr/>
        </p:nvSpPr>
        <p:spPr>
          <a:xfrm>
            <a:off x="3449638" y="3005138"/>
            <a:ext cx="18415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2" name="Titre 1"/>
          <p:cNvSpPr>
            <a:spLocks noGrp="1"/>
          </p:cNvSpPr>
          <p:nvPr>
            <p:ph type="title"/>
          </p:nvPr>
        </p:nvSpPr>
        <p:spPr>
          <a:xfrm>
            <a:off x="722376" y="1059712"/>
            <a:ext cx="7772400" cy="1828800"/>
          </a:xfrm>
        </p:spPr>
        <p:txBody>
          <a:bodyPr anchor="b"/>
          <a:lstStyle>
            <a:lvl1pPr algn="r">
              <a:buNone/>
              <a:defRPr sz="4800" b="1" cap="none" baseline="0">
                <a:effectLst>
                  <a:outerShdw blurRad="31750" dist="25400" dir="5400000" algn="tl" rotWithShape="0">
                    <a:srgbClr val="000000">
                      <a:alpha val="25000"/>
                    </a:srgbClr>
                  </a:outerShdw>
                </a:effectLst>
              </a:defRPr>
            </a:lvl1pPr>
            <a:extLst/>
          </a:lstStyle>
          <a:p>
            <a:r>
              <a:rPr lang="fr-FR" smtClean="0"/>
              <a:t>Cliquez pour modifier le style du titre</a:t>
            </a:r>
            <a:endParaRPr lang="en-US"/>
          </a:p>
        </p:txBody>
      </p:sp>
      <p:sp>
        <p:nvSpPr>
          <p:cNvPr id="3" name="Espace réservé du texte 2"/>
          <p:cNvSpPr>
            <a:spLocks noGrp="1"/>
          </p:cNvSpPr>
          <p:nvPr>
            <p:ph type="body" idx="1"/>
          </p:nvPr>
        </p:nvSpPr>
        <p:spPr>
          <a:xfrm>
            <a:off x="3922713" y="2931712"/>
            <a:ext cx="4572000" cy="1454888"/>
          </a:xfrm>
        </p:spPr>
        <p:txBody>
          <a:bodyPr/>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a:r>
              <a:rPr lang="fr-FR" smtClean="0"/>
              <a:t>Cliquez pour modifier les styles du texte du masque</a:t>
            </a:r>
          </a:p>
        </p:txBody>
      </p:sp>
      <p:sp>
        <p:nvSpPr>
          <p:cNvPr id="6" name="Espace réservé de la date 3"/>
          <p:cNvSpPr>
            <a:spLocks noGrp="1"/>
          </p:cNvSpPr>
          <p:nvPr>
            <p:ph type="dt" sz="half" idx="10"/>
          </p:nvPr>
        </p:nvSpPr>
        <p:spPr/>
        <p:txBody>
          <a:bodyPr/>
          <a:lstStyle>
            <a:lvl1pPr>
              <a:defRPr/>
            </a:lvl1pPr>
            <a:extLst/>
          </a:lstStyle>
          <a:p>
            <a:pPr>
              <a:defRPr/>
            </a:pPr>
            <a:fld id="{941D8972-CCB3-4BDA-93E7-A84C28F7ADB8}" type="datetime1">
              <a:rPr lang="fr-FR" smtClean="0"/>
              <a:t>15/06/2016</a:t>
            </a:fld>
            <a:endParaRPr lang="fr-FR"/>
          </a:p>
        </p:txBody>
      </p:sp>
      <p:sp>
        <p:nvSpPr>
          <p:cNvPr id="7" name="Espace réservé du pied de page 4"/>
          <p:cNvSpPr>
            <a:spLocks noGrp="1"/>
          </p:cNvSpPr>
          <p:nvPr>
            <p:ph type="ftr" sz="quarter" idx="11"/>
          </p:nvPr>
        </p:nvSpPr>
        <p:spPr/>
        <p:txBody>
          <a:bodyPr/>
          <a:lstStyle>
            <a:lvl1pPr>
              <a:defRPr/>
            </a:lvl1pPr>
            <a:extLst/>
          </a:lstStyle>
          <a:p>
            <a:pPr>
              <a:defRPr/>
            </a:pPr>
            <a:r>
              <a:rPr lang="fr-FR" smtClean="0"/>
              <a:t>Formation HA Ring 02/07/2016</a:t>
            </a:r>
            <a:endParaRPr lang="fr-FR"/>
          </a:p>
        </p:txBody>
      </p:sp>
      <p:sp>
        <p:nvSpPr>
          <p:cNvPr id="8" name="Espace réservé du numéro de diapositive 5"/>
          <p:cNvSpPr>
            <a:spLocks noGrp="1"/>
          </p:cNvSpPr>
          <p:nvPr>
            <p:ph type="sldNum" sz="quarter" idx="12"/>
          </p:nvPr>
        </p:nvSpPr>
        <p:spPr/>
        <p:txBody>
          <a:bodyPr/>
          <a:lstStyle>
            <a:lvl1pPr>
              <a:defRPr/>
            </a:lvl1pPr>
            <a:extLst/>
          </a:lstStyle>
          <a:p>
            <a:pPr>
              <a:defRPr/>
            </a:pPr>
            <a:fld id="{DDDE08B3-096E-4A91-B7A3-2CD3401476FB}" type="slidenum">
              <a:rPr lang="fr-FR"/>
              <a:pPr>
                <a:defRPr/>
              </a:pPr>
              <a:t>‹N°›</a:t>
            </a:fld>
            <a:endParaRPr lang="fr-FR"/>
          </a:p>
        </p:txBody>
      </p:sp>
    </p:spTree>
    <p:extLst>
      <p:ext uri="{BB962C8B-B14F-4D97-AF65-F5344CB8AC3E}">
        <p14:creationId xmlns:p14="http://schemas.microsoft.com/office/powerpoint/2010/main" val="27720274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3" name="Espace réservé du contenu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u contenu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8" name="Titre 7"/>
          <p:cNvSpPr>
            <a:spLocks noGrp="1"/>
          </p:cNvSpPr>
          <p:nvPr>
            <p:ph type="title"/>
          </p:nvPr>
        </p:nvSpPr>
        <p:spPr/>
        <p:txBody>
          <a:bodyPr rtlCol="0"/>
          <a:lstStyle>
            <a:extLst/>
          </a:lstStyle>
          <a:p>
            <a:r>
              <a:rPr lang="fr-FR" smtClean="0"/>
              <a:t>Cliquez pour modifier le style du titre</a:t>
            </a:r>
            <a:endParaRPr lang="en-US"/>
          </a:p>
        </p:txBody>
      </p:sp>
      <p:sp>
        <p:nvSpPr>
          <p:cNvPr id="5" name="Espace réservé de la date 4"/>
          <p:cNvSpPr>
            <a:spLocks noGrp="1"/>
          </p:cNvSpPr>
          <p:nvPr>
            <p:ph type="dt" sz="half" idx="10"/>
          </p:nvPr>
        </p:nvSpPr>
        <p:spPr/>
        <p:txBody>
          <a:bodyPr/>
          <a:lstStyle>
            <a:lvl1pPr>
              <a:defRPr/>
            </a:lvl1pPr>
            <a:extLst/>
          </a:lstStyle>
          <a:p>
            <a:pPr>
              <a:defRPr/>
            </a:pPr>
            <a:fld id="{DC32331F-CEE0-4FFC-B82F-F98969339E9B}" type="datetime1">
              <a:rPr lang="fr-FR" smtClean="0"/>
              <a:t>15/06/2016</a:t>
            </a:fld>
            <a:endParaRPr lang="fr-FR"/>
          </a:p>
        </p:txBody>
      </p:sp>
      <p:sp>
        <p:nvSpPr>
          <p:cNvPr id="6" name="Espace réservé du pied de page 5"/>
          <p:cNvSpPr>
            <a:spLocks noGrp="1"/>
          </p:cNvSpPr>
          <p:nvPr>
            <p:ph type="ftr" sz="quarter" idx="11"/>
          </p:nvPr>
        </p:nvSpPr>
        <p:spPr/>
        <p:txBody>
          <a:bodyPr/>
          <a:lstStyle>
            <a:lvl1pPr>
              <a:defRPr/>
            </a:lvl1pPr>
            <a:extLst/>
          </a:lstStyle>
          <a:p>
            <a:pPr>
              <a:defRPr/>
            </a:pPr>
            <a:r>
              <a:rPr lang="fr-FR" smtClean="0"/>
              <a:t>Formation HA Ring 02/07/2016</a:t>
            </a:r>
            <a:endParaRPr lang="fr-FR"/>
          </a:p>
        </p:txBody>
      </p:sp>
      <p:sp>
        <p:nvSpPr>
          <p:cNvPr id="7" name="Espace réservé du numéro de diapositive 6"/>
          <p:cNvSpPr>
            <a:spLocks noGrp="1"/>
          </p:cNvSpPr>
          <p:nvPr>
            <p:ph type="sldNum" sz="quarter" idx="12"/>
          </p:nvPr>
        </p:nvSpPr>
        <p:spPr/>
        <p:txBody>
          <a:bodyPr/>
          <a:lstStyle>
            <a:lvl1pPr>
              <a:defRPr/>
            </a:lvl1pPr>
            <a:extLst/>
          </a:lstStyle>
          <a:p>
            <a:pPr>
              <a:defRPr/>
            </a:pPr>
            <a:fld id="{DD95E24B-80B2-43E5-A91D-C2E6FF021A6C}" type="slidenum">
              <a:rPr lang="fr-FR"/>
              <a:pPr>
                <a:defRPr/>
              </a:pPr>
              <a:t>‹N°›</a:t>
            </a:fld>
            <a:endParaRPr lang="fr-FR"/>
          </a:p>
        </p:txBody>
      </p:sp>
    </p:spTree>
    <p:extLst>
      <p:ext uri="{BB962C8B-B14F-4D97-AF65-F5344CB8AC3E}">
        <p14:creationId xmlns:p14="http://schemas.microsoft.com/office/powerpoint/2010/main" val="3274033718"/>
      </p:ext>
    </p:extLst>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ison">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457200" y="273050"/>
            <a:ext cx="8229600" cy="1143000"/>
          </a:xfrm>
        </p:spPr>
        <p:txBody>
          <a:bodyPr/>
          <a:lstStyle>
            <a:lvl1pPr>
              <a:defRPr/>
            </a:lvl1pPr>
            <a:extLst/>
          </a:lstStyle>
          <a:p>
            <a:r>
              <a:rPr lang="fr-FR" smtClean="0"/>
              <a:t>Cliquez pour modifier le style du titre</a:t>
            </a:r>
            <a:endParaRPr lang="en-US"/>
          </a:p>
        </p:txBody>
      </p:sp>
      <p:sp>
        <p:nvSpPr>
          <p:cNvPr id="3" name="Espace réservé du texte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fr-FR" smtClean="0"/>
              <a:t>Cliquez pour modifier les styles du texte du masque</a:t>
            </a:r>
          </a:p>
        </p:txBody>
      </p:sp>
      <p:sp>
        <p:nvSpPr>
          <p:cNvPr id="4" name="Espace réservé du texte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a:r>
              <a:rPr lang="fr-FR" smtClean="0"/>
              <a:t>Cliquez pour modifier les styles du texte du masque</a:t>
            </a:r>
          </a:p>
        </p:txBody>
      </p:sp>
      <p:sp>
        <p:nvSpPr>
          <p:cNvPr id="5" name="Espace réservé du contenu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6" name="Espace réservé du contenu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7" name="Espace réservé de la date 6"/>
          <p:cNvSpPr>
            <a:spLocks noGrp="1"/>
          </p:cNvSpPr>
          <p:nvPr>
            <p:ph type="dt" sz="half" idx="10"/>
          </p:nvPr>
        </p:nvSpPr>
        <p:spPr/>
        <p:txBody>
          <a:bodyPr/>
          <a:lstStyle>
            <a:lvl1pPr>
              <a:defRPr/>
            </a:lvl1pPr>
            <a:extLst/>
          </a:lstStyle>
          <a:p>
            <a:pPr>
              <a:defRPr/>
            </a:pPr>
            <a:fld id="{6032825A-BB0B-4385-B436-0296E7B6E48C}" type="datetime1">
              <a:rPr lang="fr-FR" smtClean="0"/>
              <a:t>15/06/2016</a:t>
            </a:fld>
            <a:endParaRPr lang="fr-FR"/>
          </a:p>
        </p:txBody>
      </p:sp>
      <p:sp>
        <p:nvSpPr>
          <p:cNvPr id="8" name="Espace réservé du pied de page 7"/>
          <p:cNvSpPr>
            <a:spLocks noGrp="1"/>
          </p:cNvSpPr>
          <p:nvPr>
            <p:ph type="ftr" sz="quarter" idx="11"/>
          </p:nvPr>
        </p:nvSpPr>
        <p:spPr/>
        <p:txBody>
          <a:bodyPr/>
          <a:lstStyle>
            <a:lvl1pPr>
              <a:defRPr/>
            </a:lvl1pPr>
            <a:extLst/>
          </a:lstStyle>
          <a:p>
            <a:pPr>
              <a:defRPr/>
            </a:pPr>
            <a:r>
              <a:rPr lang="fr-FR" smtClean="0"/>
              <a:t>Formation HA Ring 02/07/2016</a:t>
            </a:r>
            <a:endParaRPr lang="fr-FR"/>
          </a:p>
        </p:txBody>
      </p:sp>
      <p:sp>
        <p:nvSpPr>
          <p:cNvPr id="9" name="Espace réservé du numéro de diapositive 8"/>
          <p:cNvSpPr>
            <a:spLocks noGrp="1"/>
          </p:cNvSpPr>
          <p:nvPr>
            <p:ph type="sldNum" sz="quarter" idx="12"/>
          </p:nvPr>
        </p:nvSpPr>
        <p:spPr/>
        <p:txBody>
          <a:bodyPr/>
          <a:lstStyle>
            <a:lvl1pPr>
              <a:defRPr/>
            </a:lvl1pPr>
            <a:extLst/>
          </a:lstStyle>
          <a:p>
            <a:pPr>
              <a:defRPr/>
            </a:pPr>
            <a:fld id="{281AC210-CFCB-406D-8601-2605A5E4C55A}" type="slidenum">
              <a:rPr lang="fr-FR"/>
              <a:pPr>
                <a:defRPr/>
              </a:pPr>
              <a:t>‹N°›</a:t>
            </a:fld>
            <a:endParaRPr lang="fr-FR"/>
          </a:p>
        </p:txBody>
      </p:sp>
    </p:spTree>
    <p:extLst>
      <p:ext uri="{BB962C8B-B14F-4D97-AF65-F5344CB8AC3E}">
        <p14:creationId xmlns:p14="http://schemas.microsoft.com/office/powerpoint/2010/main" val="3108378541"/>
      </p:ext>
    </p:extLst>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6" name="Titre 5"/>
          <p:cNvSpPr>
            <a:spLocks noGrp="1"/>
          </p:cNvSpPr>
          <p:nvPr>
            <p:ph type="title"/>
          </p:nvPr>
        </p:nvSpPr>
        <p:spPr/>
        <p:txBody>
          <a:bodyPr rtlCol="0"/>
          <a:lstStyle>
            <a:extLst/>
          </a:lstStyle>
          <a:p>
            <a:r>
              <a:rPr lang="fr-FR" smtClean="0"/>
              <a:t>Cliquez pour modifier le style du titre</a:t>
            </a:r>
            <a:endParaRPr lang="en-US"/>
          </a:p>
        </p:txBody>
      </p:sp>
      <p:sp>
        <p:nvSpPr>
          <p:cNvPr id="3" name="Espace réservé de la date 2"/>
          <p:cNvSpPr>
            <a:spLocks noGrp="1"/>
          </p:cNvSpPr>
          <p:nvPr>
            <p:ph type="dt" sz="half" idx="10"/>
          </p:nvPr>
        </p:nvSpPr>
        <p:spPr/>
        <p:txBody>
          <a:bodyPr/>
          <a:lstStyle>
            <a:lvl1pPr>
              <a:defRPr/>
            </a:lvl1pPr>
            <a:extLst/>
          </a:lstStyle>
          <a:p>
            <a:pPr>
              <a:defRPr/>
            </a:pPr>
            <a:fld id="{16A47F8C-9E22-4E48-8373-8D077534EB77}" type="datetime1">
              <a:rPr lang="fr-FR" smtClean="0"/>
              <a:t>15/06/2016</a:t>
            </a:fld>
            <a:endParaRPr lang="fr-FR"/>
          </a:p>
        </p:txBody>
      </p:sp>
      <p:sp>
        <p:nvSpPr>
          <p:cNvPr id="4" name="Espace réservé du pied de page 3"/>
          <p:cNvSpPr>
            <a:spLocks noGrp="1"/>
          </p:cNvSpPr>
          <p:nvPr>
            <p:ph type="ftr" sz="quarter" idx="11"/>
          </p:nvPr>
        </p:nvSpPr>
        <p:spPr/>
        <p:txBody>
          <a:bodyPr/>
          <a:lstStyle>
            <a:lvl1pPr>
              <a:defRPr/>
            </a:lvl1pPr>
            <a:extLst/>
          </a:lstStyle>
          <a:p>
            <a:pPr>
              <a:defRPr/>
            </a:pPr>
            <a:r>
              <a:rPr lang="fr-FR" smtClean="0"/>
              <a:t>Formation HA Ring 02/07/2016</a:t>
            </a:r>
            <a:endParaRPr lang="fr-FR"/>
          </a:p>
        </p:txBody>
      </p:sp>
      <p:sp>
        <p:nvSpPr>
          <p:cNvPr id="5" name="Espace réservé du numéro de diapositive 4"/>
          <p:cNvSpPr>
            <a:spLocks noGrp="1"/>
          </p:cNvSpPr>
          <p:nvPr>
            <p:ph type="sldNum" sz="quarter" idx="12"/>
          </p:nvPr>
        </p:nvSpPr>
        <p:spPr/>
        <p:txBody>
          <a:bodyPr/>
          <a:lstStyle>
            <a:lvl1pPr>
              <a:defRPr/>
            </a:lvl1pPr>
            <a:extLst/>
          </a:lstStyle>
          <a:p>
            <a:pPr>
              <a:defRPr/>
            </a:pPr>
            <a:fld id="{A2FB367F-A190-4F25-A41A-3A546BC3674F}" type="slidenum">
              <a:rPr lang="fr-FR"/>
              <a:pPr>
                <a:defRPr/>
              </a:pPr>
              <a:t>‹N°›</a:t>
            </a:fld>
            <a:endParaRPr lang="fr-FR"/>
          </a:p>
        </p:txBody>
      </p:sp>
    </p:spTree>
    <p:extLst>
      <p:ext uri="{BB962C8B-B14F-4D97-AF65-F5344CB8AC3E}">
        <p14:creationId xmlns:p14="http://schemas.microsoft.com/office/powerpoint/2010/main" val="950108565"/>
      </p:ext>
    </p:extLst>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9"/>
          <p:cNvSpPr>
            <a:spLocks noGrp="1"/>
          </p:cNvSpPr>
          <p:nvPr>
            <p:ph type="dt" sz="half" idx="10"/>
          </p:nvPr>
        </p:nvSpPr>
        <p:spPr/>
        <p:txBody>
          <a:bodyPr/>
          <a:lstStyle>
            <a:lvl1pPr>
              <a:defRPr/>
            </a:lvl1pPr>
          </a:lstStyle>
          <a:p>
            <a:pPr>
              <a:defRPr/>
            </a:pPr>
            <a:fld id="{CC2773D3-DA09-420A-800D-6046C8DA9BCE}" type="datetime1">
              <a:rPr lang="fr-FR" smtClean="0"/>
              <a:t>15/06/2016</a:t>
            </a:fld>
            <a:endParaRPr lang="fr-FR"/>
          </a:p>
        </p:txBody>
      </p:sp>
      <p:sp>
        <p:nvSpPr>
          <p:cNvPr id="3" name="Espace réservé du pied de page 21"/>
          <p:cNvSpPr>
            <a:spLocks noGrp="1"/>
          </p:cNvSpPr>
          <p:nvPr>
            <p:ph type="ftr" sz="quarter" idx="11"/>
          </p:nvPr>
        </p:nvSpPr>
        <p:spPr/>
        <p:txBody>
          <a:bodyPr/>
          <a:lstStyle>
            <a:lvl1pPr>
              <a:defRPr/>
            </a:lvl1pPr>
          </a:lstStyle>
          <a:p>
            <a:pPr>
              <a:defRPr/>
            </a:pPr>
            <a:r>
              <a:rPr lang="fr-FR" smtClean="0"/>
              <a:t>Formation HA Ring 02/07/2016</a:t>
            </a:r>
            <a:endParaRPr lang="fr-FR"/>
          </a:p>
        </p:txBody>
      </p:sp>
      <p:sp>
        <p:nvSpPr>
          <p:cNvPr id="4" name="Espace réservé du numéro de diapositive 17"/>
          <p:cNvSpPr>
            <a:spLocks noGrp="1"/>
          </p:cNvSpPr>
          <p:nvPr>
            <p:ph type="sldNum" sz="quarter" idx="12"/>
          </p:nvPr>
        </p:nvSpPr>
        <p:spPr/>
        <p:txBody>
          <a:bodyPr/>
          <a:lstStyle>
            <a:lvl1pPr>
              <a:defRPr/>
            </a:lvl1pPr>
          </a:lstStyle>
          <a:p>
            <a:pPr>
              <a:defRPr/>
            </a:pPr>
            <a:fld id="{D8ED8D1B-603E-4376-B0F7-CAF0F5D3AD9B}" type="slidenum">
              <a:rPr lang="fr-FR"/>
              <a:pPr>
                <a:defRPr/>
              </a:pPr>
              <a:t>‹N°›</a:t>
            </a:fld>
            <a:endParaRPr lang="fr-FR"/>
          </a:p>
        </p:txBody>
      </p:sp>
    </p:spTree>
    <p:extLst>
      <p:ext uri="{BB962C8B-B14F-4D97-AF65-F5344CB8AC3E}">
        <p14:creationId xmlns:p14="http://schemas.microsoft.com/office/powerpoint/2010/main" val="808556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u avec légende">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2" name="Titre 1"/>
          <p:cNvSpPr>
            <a:spLocks noGrp="1"/>
          </p:cNvSpPr>
          <p:nvPr>
            <p:ph type="title"/>
          </p:nvPr>
        </p:nvSpPr>
        <p:spPr>
          <a:xfrm>
            <a:off x="914400" y="4876800"/>
            <a:ext cx="7481776" cy="457200"/>
          </a:xfrm>
        </p:spPr>
        <p:txBody>
          <a:bodyPr anchor="t">
            <a:noAutofit/>
            <a:sp3d prstMaterial="softEdge">
              <a:bevelT w="0" h="0"/>
            </a:sp3d>
          </a:bodyPr>
          <a:lstStyle>
            <a:lvl1pPr algn="r">
              <a:buNone/>
              <a:defRPr sz="2500" b="0">
                <a:solidFill>
                  <a:schemeClr val="accent1"/>
                </a:solidFill>
                <a:effectLst/>
              </a:defRPr>
            </a:lvl1pPr>
            <a:extLst/>
          </a:lstStyle>
          <a:p>
            <a:r>
              <a:rPr lang="fr-FR" smtClean="0"/>
              <a:t>Cliquez pour modifier le style du titre</a:t>
            </a:r>
            <a:endParaRPr lang="en-US"/>
          </a:p>
        </p:txBody>
      </p:sp>
      <p:sp>
        <p:nvSpPr>
          <p:cNvPr id="3" name="Espace réservé du texte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a:r>
              <a:rPr lang="fr-FR" smtClean="0"/>
              <a:t>Cliquez pour modifier les styles du texte du masque</a:t>
            </a:r>
          </a:p>
        </p:txBody>
      </p:sp>
      <p:sp>
        <p:nvSpPr>
          <p:cNvPr id="4" name="Espace réservé du contenu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5" name="Espace réservé de la date 4"/>
          <p:cNvSpPr>
            <a:spLocks noGrp="1"/>
          </p:cNvSpPr>
          <p:nvPr>
            <p:ph type="dt" sz="half" idx="10"/>
          </p:nvPr>
        </p:nvSpPr>
        <p:spPr/>
        <p:txBody>
          <a:bodyPr/>
          <a:lstStyle>
            <a:lvl1pPr>
              <a:defRPr/>
            </a:lvl1pPr>
            <a:extLst/>
          </a:lstStyle>
          <a:p>
            <a:pPr>
              <a:defRPr/>
            </a:pPr>
            <a:fld id="{D8993142-E765-4B27-ABCE-00C75992A48A}" type="datetime1">
              <a:rPr lang="fr-FR" smtClean="0"/>
              <a:t>15/06/2016</a:t>
            </a:fld>
            <a:endParaRPr lang="fr-FR"/>
          </a:p>
        </p:txBody>
      </p:sp>
      <p:sp>
        <p:nvSpPr>
          <p:cNvPr id="6" name="Espace réservé du pied de page 5"/>
          <p:cNvSpPr>
            <a:spLocks noGrp="1"/>
          </p:cNvSpPr>
          <p:nvPr>
            <p:ph type="ftr" sz="quarter" idx="11"/>
          </p:nvPr>
        </p:nvSpPr>
        <p:spPr/>
        <p:txBody>
          <a:bodyPr/>
          <a:lstStyle>
            <a:lvl1pPr>
              <a:defRPr/>
            </a:lvl1pPr>
            <a:extLst/>
          </a:lstStyle>
          <a:p>
            <a:pPr>
              <a:defRPr/>
            </a:pPr>
            <a:r>
              <a:rPr lang="fr-FR" smtClean="0"/>
              <a:t>Formation HA Ring 02/07/2016</a:t>
            </a:r>
            <a:endParaRPr lang="fr-FR"/>
          </a:p>
        </p:txBody>
      </p:sp>
      <p:sp>
        <p:nvSpPr>
          <p:cNvPr id="7" name="Espace réservé du numéro de diapositive 6"/>
          <p:cNvSpPr>
            <a:spLocks noGrp="1"/>
          </p:cNvSpPr>
          <p:nvPr>
            <p:ph type="sldNum" sz="quarter" idx="12"/>
          </p:nvPr>
        </p:nvSpPr>
        <p:spPr/>
        <p:txBody>
          <a:bodyPr/>
          <a:lstStyle>
            <a:lvl1pPr>
              <a:defRPr/>
            </a:lvl1pPr>
            <a:extLst/>
          </a:lstStyle>
          <a:p>
            <a:pPr>
              <a:defRPr/>
            </a:pPr>
            <a:fld id="{002099A6-EE00-4FD5-A96D-E6106E770223}" type="slidenum">
              <a:rPr lang="fr-FR"/>
              <a:pPr>
                <a:defRPr/>
              </a:pPr>
              <a:t>‹N°›</a:t>
            </a:fld>
            <a:endParaRPr lang="fr-FR"/>
          </a:p>
        </p:txBody>
      </p:sp>
    </p:spTree>
    <p:extLst>
      <p:ext uri="{BB962C8B-B14F-4D97-AF65-F5344CB8AC3E}">
        <p14:creationId xmlns:p14="http://schemas.microsoft.com/office/powerpoint/2010/main" val="1137228992"/>
      </p:ext>
    </p:extLst>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 avec légende">
    <p:bg>
      <p:bgPr>
        <a:blipFill dpi="0" rotWithShape="0">
          <a:blip r:embed="rId3"/>
          <a:srcRect/>
          <a:stretch>
            <a:fillRect/>
          </a:stretch>
        </a:blipFill>
        <a:effectLst/>
      </p:bgPr>
    </p:bg>
    <p:spTree>
      <p:nvGrpSpPr>
        <p:cNvPr id="1" name=""/>
        <p:cNvGrpSpPr/>
        <p:nvPr/>
      </p:nvGrpSpPr>
      <p:grpSpPr>
        <a:xfrm>
          <a:off x="0" y="0"/>
          <a:ext cx="0" cy="0"/>
          <a:chOff x="0" y="0"/>
          <a:chExt cx="0" cy="0"/>
        </a:xfrm>
      </p:grpSpPr>
      <p:sp>
        <p:nvSpPr>
          <p:cNvPr id="5" name="Forme libre 4"/>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6" name="Forme libre 15"/>
          <p:cNvSpPr>
            <a:spLocks/>
          </p:cNvSpPr>
          <p:nvPr/>
        </p:nvSpPr>
        <p:spPr bwMode="auto">
          <a:xfrm>
            <a:off x="485775"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fr-FR"/>
          </a:p>
        </p:txBody>
      </p:sp>
      <p:sp>
        <p:nvSpPr>
          <p:cNvPr id="7" name="Triangle rectangle 6"/>
          <p:cNvSpPr>
            <a:spLocks/>
          </p:cNvSpPr>
          <p:nvPr/>
        </p:nvSpPr>
        <p:spPr bwMode="auto">
          <a:xfrm>
            <a:off x="-6042" y="5791253"/>
            <a:ext cx="3402314" cy="1080868"/>
          </a:xfrm>
          <a:prstGeom prst="rtTriangle">
            <a:avLst/>
          </a:prstGeom>
          <a:blipFill>
            <a:blip r:embed="rId4"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8" name="Connecteur droit 7"/>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Chevron 8"/>
          <p:cNvSpPr/>
          <p:nvPr/>
        </p:nvSpPr>
        <p:spPr>
          <a:xfrm>
            <a:off x="8664575"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10" name="Chevron 9"/>
          <p:cNvSpPr/>
          <p:nvPr/>
        </p:nvSpPr>
        <p:spPr>
          <a:xfrm>
            <a:off x="8477250" y="4987925"/>
            <a:ext cx="182563"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extLst/>
          </a:lstStyle>
          <a:p>
            <a:pPr fontAlgn="auto">
              <a:spcBef>
                <a:spcPts val="0"/>
              </a:spcBef>
              <a:spcAft>
                <a:spcPts val="0"/>
              </a:spcAft>
              <a:defRPr/>
            </a:pPr>
            <a:endParaRPr lang="en-US"/>
          </a:p>
        </p:txBody>
      </p:sp>
      <p:sp>
        <p:nvSpPr>
          <p:cNvPr id="4" name="Espace réservé du texte 3"/>
          <p:cNvSpPr>
            <a:spLocks noGrp="1"/>
          </p:cNvSpPr>
          <p:nvPr>
            <p:ph type="body" sz="half" idx="2"/>
          </p:nvPr>
        </p:nvSpPr>
        <p:spPr>
          <a:xfrm>
            <a:off x="1141232" y="5443402"/>
            <a:ext cx="7162800" cy="648232"/>
          </a:xfrm>
          <a:noFill/>
        </p:spPr>
        <p:txBody>
          <a:bodyPr tIns="0"/>
          <a:lstStyle>
            <a:lvl1pPr marL="0" marR="18288" indent="0" algn="r">
              <a:buNone/>
              <a:defRPr sz="1400"/>
            </a:lvl1pPr>
            <a:lvl2pPr>
              <a:defRPr sz="1200"/>
            </a:lvl2pPr>
            <a:lvl3pPr>
              <a:defRPr sz="1000"/>
            </a:lvl3pPr>
            <a:lvl4pPr>
              <a:defRPr sz="900"/>
            </a:lvl4pPr>
            <a:lvl5pPr>
              <a:defRPr sz="900"/>
            </a:lvl5pPr>
            <a:extLst/>
          </a:lstStyle>
          <a:p>
            <a:pPr lvl="0"/>
            <a:r>
              <a:rPr lang="fr-FR" smtClean="0"/>
              <a:t>Cliquez pour modifier les styles du texte du masque</a:t>
            </a:r>
          </a:p>
        </p:txBody>
      </p:sp>
      <p:sp>
        <p:nvSpPr>
          <p:cNvPr id="3" name="Espace réservé pour une image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normAutofit/>
          </a:bodyPr>
          <a:lstStyle>
            <a:lvl1pPr marL="0" indent="0">
              <a:buNone/>
              <a:defRPr sz="3200"/>
            </a:lvl1pPr>
            <a:extLst/>
          </a:lstStyle>
          <a:p>
            <a:pPr lvl="0"/>
            <a:r>
              <a:rPr lang="fr-FR" noProof="0" smtClean="0"/>
              <a:t>Cliquez sur l'icône pour ajouter une image</a:t>
            </a:r>
            <a:endParaRPr lang="en-US" noProof="0" dirty="0"/>
          </a:p>
        </p:txBody>
      </p:sp>
      <p:sp>
        <p:nvSpPr>
          <p:cNvPr id="2" name="Titr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lang="fr-FR" smtClean="0"/>
              <a:t>Cliquez pour modifier le style du titre</a:t>
            </a:r>
            <a:endParaRPr lang="en-US"/>
          </a:p>
        </p:txBody>
      </p:sp>
      <p:sp>
        <p:nvSpPr>
          <p:cNvPr id="11" name="Espace réservé de la date 4"/>
          <p:cNvSpPr>
            <a:spLocks noGrp="1"/>
          </p:cNvSpPr>
          <p:nvPr>
            <p:ph type="dt" sz="half" idx="10"/>
          </p:nvPr>
        </p:nvSpPr>
        <p:spPr/>
        <p:txBody>
          <a:bodyPr/>
          <a:lstStyle>
            <a:lvl1pPr>
              <a:defRPr>
                <a:solidFill>
                  <a:schemeClr val="tx1"/>
                </a:solidFill>
              </a:defRPr>
            </a:lvl1pPr>
            <a:extLst/>
          </a:lstStyle>
          <a:p>
            <a:pPr>
              <a:defRPr/>
            </a:pPr>
            <a:fld id="{1C0349D4-3840-4C1A-9C9E-57C420BDFF5F}" type="datetime1">
              <a:rPr lang="fr-FR" smtClean="0"/>
              <a:t>15/06/2016</a:t>
            </a:fld>
            <a:endParaRPr lang="fr-FR"/>
          </a:p>
        </p:txBody>
      </p:sp>
      <p:sp>
        <p:nvSpPr>
          <p:cNvPr id="12" name="Espace réservé du pied de page 5"/>
          <p:cNvSpPr>
            <a:spLocks noGrp="1"/>
          </p:cNvSpPr>
          <p:nvPr>
            <p:ph type="ftr" sz="quarter" idx="11"/>
          </p:nvPr>
        </p:nvSpPr>
        <p:spPr/>
        <p:txBody>
          <a:bodyPr/>
          <a:lstStyle>
            <a:lvl1pPr>
              <a:defRPr>
                <a:solidFill>
                  <a:schemeClr val="tx1"/>
                </a:solidFill>
              </a:defRPr>
            </a:lvl1pPr>
            <a:extLst/>
          </a:lstStyle>
          <a:p>
            <a:pPr>
              <a:defRPr/>
            </a:pPr>
            <a:r>
              <a:rPr lang="fr-FR" smtClean="0"/>
              <a:t>Formation HA Ring 02/07/2016</a:t>
            </a:r>
            <a:endParaRPr lang="fr-FR"/>
          </a:p>
        </p:txBody>
      </p:sp>
      <p:sp>
        <p:nvSpPr>
          <p:cNvPr id="13" name="Espace réservé du numéro de diapositive 6"/>
          <p:cNvSpPr>
            <a:spLocks noGrp="1"/>
          </p:cNvSpPr>
          <p:nvPr>
            <p:ph type="sldNum" sz="quarter" idx="12"/>
          </p:nvPr>
        </p:nvSpPr>
        <p:spPr/>
        <p:txBody>
          <a:bodyPr/>
          <a:lstStyle>
            <a:lvl1pPr>
              <a:defRPr>
                <a:solidFill>
                  <a:schemeClr val="tx1"/>
                </a:solidFill>
              </a:defRPr>
            </a:lvl1pPr>
            <a:extLst/>
          </a:lstStyle>
          <a:p>
            <a:pPr>
              <a:defRPr/>
            </a:pPr>
            <a:fld id="{51FFCA6E-1DC0-4F4D-A98B-7CA12FF02A88}" type="slidenum">
              <a:rPr lang="fr-FR"/>
              <a:pPr>
                <a:defRPr/>
              </a:pPr>
              <a:t>‹N°›</a:t>
            </a:fld>
            <a:endParaRPr lang="fr-FR"/>
          </a:p>
        </p:txBody>
      </p:sp>
    </p:spTree>
    <p:extLst>
      <p:ext uri="{BB962C8B-B14F-4D97-AF65-F5344CB8AC3E}">
        <p14:creationId xmlns:p14="http://schemas.microsoft.com/office/powerpoint/2010/main" val="454978961"/>
      </p:ext>
    </p:extLst>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extLst/>
          </a:lstStyle>
          <a:p>
            <a:r>
              <a:rPr lang="fr-FR" smtClean="0"/>
              <a:t>Cliquez pour modifier le style du titre</a:t>
            </a:r>
            <a:endParaRPr lang="en-US"/>
          </a:p>
        </p:txBody>
      </p:sp>
      <p:sp>
        <p:nvSpPr>
          <p:cNvPr id="3" name="Espace réservé du texte vertical 2"/>
          <p:cNvSpPr>
            <a:spLocks noGrp="1"/>
          </p:cNvSpPr>
          <p:nvPr>
            <p:ph type="body" orient="vert" idx="1"/>
          </p:nvPr>
        </p:nvSpPr>
        <p:spPr>
          <a:xfrm>
            <a:off x="457200" y="1481329"/>
            <a:ext cx="8229600" cy="4386071"/>
          </a:xfrm>
        </p:spPr>
        <p:txBody>
          <a:bodyPr vert="eaVert"/>
          <a:lstStyle>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9"/>
          <p:cNvSpPr>
            <a:spLocks noGrp="1"/>
          </p:cNvSpPr>
          <p:nvPr>
            <p:ph type="dt" sz="half" idx="10"/>
          </p:nvPr>
        </p:nvSpPr>
        <p:spPr/>
        <p:txBody>
          <a:bodyPr/>
          <a:lstStyle>
            <a:lvl1pPr>
              <a:defRPr/>
            </a:lvl1pPr>
          </a:lstStyle>
          <a:p>
            <a:pPr>
              <a:defRPr/>
            </a:pPr>
            <a:fld id="{CDDAEA63-BAA5-41AE-A663-4BFC6A3B193D}" type="datetime1">
              <a:rPr lang="fr-FR" smtClean="0"/>
              <a:t>15/06/2016</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smtClean="0"/>
              <a:t>Formation HA Ring 02/07/2016</a:t>
            </a:r>
            <a:endParaRPr lang="fr-FR"/>
          </a:p>
        </p:txBody>
      </p:sp>
      <p:sp>
        <p:nvSpPr>
          <p:cNvPr id="6" name="Espace réservé du numéro de diapositive 17"/>
          <p:cNvSpPr>
            <a:spLocks noGrp="1"/>
          </p:cNvSpPr>
          <p:nvPr>
            <p:ph type="sldNum" sz="quarter" idx="12"/>
          </p:nvPr>
        </p:nvSpPr>
        <p:spPr/>
        <p:txBody>
          <a:bodyPr/>
          <a:lstStyle>
            <a:lvl1pPr>
              <a:defRPr/>
            </a:lvl1pPr>
          </a:lstStyle>
          <a:p>
            <a:pPr>
              <a:defRPr/>
            </a:pPr>
            <a:fld id="{FD7994AC-9248-48E7-81C8-8A2AED34242F}" type="slidenum">
              <a:rPr lang="fr-FR"/>
              <a:pPr>
                <a:defRPr/>
              </a:pPr>
              <a:t>‹N°›</a:t>
            </a:fld>
            <a:endParaRPr lang="fr-FR"/>
          </a:p>
        </p:txBody>
      </p:sp>
    </p:spTree>
    <p:extLst>
      <p:ext uri="{BB962C8B-B14F-4D97-AF65-F5344CB8AC3E}">
        <p14:creationId xmlns:p14="http://schemas.microsoft.com/office/powerpoint/2010/main" val="108106230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6844013" y="274640"/>
            <a:ext cx="1777470" cy="5592761"/>
          </a:xfrm>
        </p:spPr>
        <p:txBody>
          <a:bodyPr vert="eaVert"/>
          <a:lstStyle>
            <a:extLst/>
          </a:lstStyle>
          <a:p>
            <a:r>
              <a:rPr lang="fr-FR" smtClean="0"/>
              <a:t>Cliquez pour modifier le style du titre</a:t>
            </a:r>
            <a:endParaRPr lang="en-US"/>
          </a:p>
        </p:txBody>
      </p:sp>
      <p:sp>
        <p:nvSpPr>
          <p:cNvPr id="3" name="Espace réservé du texte vertical 2"/>
          <p:cNvSpPr>
            <a:spLocks noGrp="1"/>
          </p:cNvSpPr>
          <p:nvPr>
            <p:ph type="body" orient="vert" idx="1"/>
          </p:nvPr>
        </p:nvSpPr>
        <p:spPr>
          <a:xfrm>
            <a:off x="457200" y="274641"/>
            <a:ext cx="6324600" cy="5592760"/>
          </a:xfrm>
        </p:spPr>
        <p:txBody>
          <a:bodyPr vert="eaVert"/>
          <a:lstStyle>
            <a:extLst/>
          </a:lstStyle>
          <a:p>
            <a:pPr lvl="0"/>
            <a:r>
              <a:rPr lang="fr-FR" smtClean="0"/>
              <a:t>Cliquez pour modifier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en-US"/>
          </a:p>
        </p:txBody>
      </p:sp>
      <p:sp>
        <p:nvSpPr>
          <p:cNvPr id="4" name="Espace réservé de la date 9"/>
          <p:cNvSpPr>
            <a:spLocks noGrp="1"/>
          </p:cNvSpPr>
          <p:nvPr>
            <p:ph type="dt" sz="half" idx="10"/>
          </p:nvPr>
        </p:nvSpPr>
        <p:spPr/>
        <p:txBody>
          <a:bodyPr/>
          <a:lstStyle>
            <a:lvl1pPr>
              <a:defRPr/>
            </a:lvl1pPr>
          </a:lstStyle>
          <a:p>
            <a:pPr>
              <a:defRPr/>
            </a:pPr>
            <a:fld id="{D98557DA-49CC-493D-85A0-4F597AB99EC8}" type="datetime1">
              <a:rPr lang="fr-FR" smtClean="0"/>
              <a:t>15/06/2016</a:t>
            </a:fld>
            <a:endParaRPr lang="fr-FR"/>
          </a:p>
        </p:txBody>
      </p:sp>
      <p:sp>
        <p:nvSpPr>
          <p:cNvPr id="5" name="Espace réservé du pied de page 21"/>
          <p:cNvSpPr>
            <a:spLocks noGrp="1"/>
          </p:cNvSpPr>
          <p:nvPr>
            <p:ph type="ftr" sz="quarter" idx="11"/>
          </p:nvPr>
        </p:nvSpPr>
        <p:spPr/>
        <p:txBody>
          <a:bodyPr/>
          <a:lstStyle>
            <a:lvl1pPr>
              <a:defRPr/>
            </a:lvl1pPr>
          </a:lstStyle>
          <a:p>
            <a:pPr>
              <a:defRPr/>
            </a:pPr>
            <a:r>
              <a:rPr lang="fr-FR" smtClean="0"/>
              <a:t>Formation HA Ring 02/07/2016</a:t>
            </a:r>
            <a:endParaRPr lang="fr-FR"/>
          </a:p>
        </p:txBody>
      </p:sp>
      <p:sp>
        <p:nvSpPr>
          <p:cNvPr id="6" name="Espace réservé du numéro de diapositive 17"/>
          <p:cNvSpPr>
            <a:spLocks noGrp="1"/>
          </p:cNvSpPr>
          <p:nvPr>
            <p:ph type="sldNum" sz="quarter" idx="12"/>
          </p:nvPr>
        </p:nvSpPr>
        <p:spPr/>
        <p:txBody>
          <a:bodyPr/>
          <a:lstStyle>
            <a:lvl1pPr>
              <a:defRPr/>
            </a:lvl1pPr>
          </a:lstStyle>
          <a:p>
            <a:pPr>
              <a:defRPr/>
            </a:pPr>
            <a:fld id="{6211B4BB-C094-4C37-B9FC-B84ABF5C7B6F}" type="slidenum">
              <a:rPr lang="fr-FR"/>
              <a:pPr>
                <a:defRPr/>
              </a:pPr>
              <a:t>‹N°›</a:t>
            </a:fld>
            <a:endParaRPr lang="fr-FR"/>
          </a:p>
        </p:txBody>
      </p:sp>
    </p:spTree>
    <p:extLst>
      <p:ext uri="{BB962C8B-B14F-4D97-AF65-F5344CB8AC3E}">
        <p14:creationId xmlns:p14="http://schemas.microsoft.com/office/powerpoint/2010/main" val="19792355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Forme libre 12"/>
          <p:cNvSpPr>
            <a:spLocks/>
          </p:cNvSpPr>
          <p:nvPr/>
        </p:nvSpPr>
        <p:spPr bwMode="auto">
          <a:xfrm>
            <a:off x="500063" y="5945188"/>
            <a:ext cx="4940300" cy="92075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7485" h="337">
                <a:moveTo>
                  <a:pt x="0" y="2"/>
                </a:moveTo>
                <a:lnTo>
                  <a:pt x="7485" y="337"/>
                </a:lnTo>
                <a:lnTo>
                  <a:pt x="5558" y="337"/>
                </a:lnTo>
                <a:lnTo>
                  <a:pt x="1" y="0"/>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a:lstStyle>
            <a:extLst/>
          </a:lstStyle>
          <a:p>
            <a:pPr fontAlgn="auto">
              <a:spcBef>
                <a:spcPts val="0"/>
              </a:spcBef>
              <a:spcAft>
                <a:spcPts val="0"/>
              </a:spcAft>
              <a:defRPr/>
            </a:pPr>
            <a:endParaRPr lang="en-US">
              <a:latin typeface="+mn-lt"/>
              <a:cs typeface="+mn-cs"/>
            </a:endParaRPr>
          </a:p>
        </p:txBody>
      </p:sp>
      <p:sp>
        <p:nvSpPr>
          <p:cNvPr id="1027" name="Forme libre 11"/>
          <p:cNvSpPr>
            <a:spLocks/>
          </p:cNvSpPr>
          <p:nvPr/>
        </p:nvSpPr>
        <p:spPr bwMode="auto">
          <a:xfrm>
            <a:off x="485775" y="5938838"/>
            <a:ext cx="3690938" cy="933450"/>
          </a:xfrm>
          <a:custGeom>
            <a:avLst/>
            <a:gdLst>
              <a:gd name="T0" fmla="*/ 0 w 5591"/>
              <a:gd name="T1" fmla="*/ 0 h 588"/>
              <a:gd name="T2" fmla="*/ 2147483647 w 5591"/>
              <a:gd name="T3" fmla="*/ 0 h 588"/>
              <a:gd name="T4" fmla="*/ 2147483647 w 5591"/>
              <a:gd name="T5" fmla="*/ 2147483647 h 588"/>
              <a:gd name="T6" fmla="*/ 2147483647 w 5591"/>
              <a:gd name="T7" fmla="*/ 0 h 588"/>
              <a:gd name="T8" fmla="*/ 0 60000 65536"/>
              <a:gd name="T9" fmla="*/ 0 60000 65536"/>
              <a:gd name="T10" fmla="*/ 0 60000 65536"/>
              <a:gd name="T11" fmla="*/ 0 60000 65536"/>
              <a:gd name="T12" fmla="*/ 0 w 5591"/>
              <a:gd name="T13" fmla="*/ 0 h 588"/>
              <a:gd name="T14" fmla="*/ 5591 w 5591"/>
              <a:gd name="T15" fmla="*/ 588 h 588"/>
            </a:gdLst>
            <a:ahLst/>
            <a:cxnLst>
              <a:cxn ang="T8">
                <a:pos x="T0" y="T1"/>
              </a:cxn>
              <a:cxn ang="T9">
                <a:pos x="T2" y="T3"/>
              </a:cxn>
              <a:cxn ang="T10">
                <a:pos x="T4" y="T5"/>
              </a:cxn>
              <a:cxn ang="T11">
                <a:pos x="T6" y="T7"/>
              </a:cxn>
            </a:cxnLst>
            <a:rect l="T12" t="T13" r="T14" b="T15"/>
            <a:pathLst>
              <a:path w="5591" h="588">
                <a:moveTo>
                  <a:pt x="0" y="0"/>
                </a:moveTo>
                <a:lnTo>
                  <a:pt x="5591" y="585"/>
                </a:lnTo>
                <a:lnTo>
                  <a:pt x="4415" y="588"/>
                </a:lnTo>
                <a:lnTo>
                  <a:pt x="12" y="4"/>
                </a:lnTo>
              </a:path>
            </a:pathLst>
          </a:custGeom>
          <a:solidFill>
            <a:srgbClr val="000000"/>
          </a:solidFill>
          <a:ln>
            <a:noFill/>
          </a:ln>
          <a:extLst>
            <a:ext uri="{91240B29-F687-4F45-9708-019B960494DF}">
              <a14:hiddenLine xmlns:a14="http://schemas.microsoft.com/office/drawing/2010/main" w="9525" cap="flat" cmpd="sng" algn="ctr">
                <a:solidFill>
                  <a:srgbClr val="000000"/>
                </a:solidFill>
                <a:prstDash val="solid"/>
                <a:round/>
                <a:headEnd type="none" w="med" len="med"/>
                <a:tailEnd type="none" w="med" len="med"/>
              </a14:hiddenLine>
            </a:ext>
          </a:extLst>
        </p:spPr>
        <p:txBody>
          <a:bodyPr/>
          <a:lstStyle/>
          <a:p>
            <a:endParaRPr lang="fr-FR"/>
          </a:p>
        </p:txBody>
      </p:sp>
      <p:sp>
        <p:nvSpPr>
          <p:cNvPr id="14" name="Triangle rectangle 13"/>
          <p:cNvSpPr>
            <a:spLocks/>
          </p:cNvSpPr>
          <p:nvPr/>
        </p:nvSpPr>
        <p:spPr bwMode="auto">
          <a:xfrm>
            <a:off x="-6042" y="5791253"/>
            <a:ext cx="3402314" cy="1080868"/>
          </a:xfrm>
          <a:prstGeom prst="rtTriangle">
            <a:avLst/>
          </a:prstGeom>
          <a:blipFill>
            <a:blip r:embed="rId13" cstate="print">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anchor="ctr"/>
          <a:lstStyle>
            <a:extLst/>
          </a:lstStyle>
          <a:p>
            <a:pPr algn="ctr" fontAlgn="auto">
              <a:spcBef>
                <a:spcPts val="0"/>
              </a:spcBef>
              <a:spcAft>
                <a:spcPts val="0"/>
              </a:spcAft>
              <a:defRPr/>
            </a:pPr>
            <a:endParaRPr lang="en-US"/>
          </a:p>
        </p:txBody>
      </p:sp>
      <p:cxnSp>
        <p:nvCxnSpPr>
          <p:cNvPr id="15" name="Connecteur droit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Espace réservé du titre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extLst/>
          </a:lstStyle>
          <a:p>
            <a:r>
              <a:rPr lang="fr-FR" smtClean="0"/>
              <a:t>Cliquez pour modifier le style du titre</a:t>
            </a:r>
            <a:endParaRPr lang="en-US"/>
          </a:p>
        </p:txBody>
      </p:sp>
      <p:sp>
        <p:nvSpPr>
          <p:cNvPr id="1033" name="Espace réservé du texte 29"/>
          <p:cNvSpPr>
            <a:spLocks noGrp="1"/>
          </p:cNvSpPr>
          <p:nvPr>
            <p:ph type="body" idx="1"/>
          </p:nvPr>
        </p:nvSpPr>
        <p:spPr bwMode="auto">
          <a:xfrm>
            <a:off x="457200" y="1481138"/>
            <a:ext cx="8229600" cy="4525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fr-FR" altLang="fr-FR" smtClean="0"/>
              <a:t>Cliquez pour modifier les styles du texte du masque</a:t>
            </a:r>
          </a:p>
          <a:p>
            <a:pPr lvl="1"/>
            <a:r>
              <a:rPr lang="fr-FR" altLang="fr-FR" smtClean="0"/>
              <a:t>Deuxième niveau</a:t>
            </a:r>
          </a:p>
          <a:p>
            <a:pPr lvl="2"/>
            <a:r>
              <a:rPr lang="fr-FR" altLang="fr-FR" smtClean="0"/>
              <a:t>Troisième niveau</a:t>
            </a:r>
          </a:p>
          <a:p>
            <a:pPr lvl="3"/>
            <a:r>
              <a:rPr lang="fr-FR" altLang="fr-FR" smtClean="0"/>
              <a:t>Quatrième niveau</a:t>
            </a:r>
          </a:p>
          <a:p>
            <a:pPr lvl="4"/>
            <a:r>
              <a:rPr lang="fr-FR" altLang="fr-FR" smtClean="0"/>
              <a:t>Cinquième niveau</a:t>
            </a:r>
            <a:endParaRPr lang="en-US" altLang="fr-FR" smtClean="0"/>
          </a:p>
        </p:txBody>
      </p:sp>
      <p:sp>
        <p:nvSpPr>
          <p:cNvPr id="10" name="Espace réservé de la date 9"/>
          <p:cNvSpPr>
            <a:spLocks noGrp="1"/>
          </p:cNvSpPr>
          <p:nvPr>
            <p:ph type="dt" sz="half" idx="2"/>
          </p:nvPr>
        </p:nvSpPr>
        <p:spPr>
          <a:xfrm>
            <a:off x="6727825" y="6408738"/>
            <a:ext cx="1919288" cy="365125"/>
          </a:xfrm>
          <a:prstGeom prst="rect">
            <a:avLst/>
          </a:prstGeom>
        </p:spPr>
        <p:txBody>
          <a:bodyPr vert="horz" anchor="b"/>
          <a:lstStyle>
            <a:lvl1pPr algn="l" eaLnBrk="1" fontAlgn="auto" latinLnBrk="0" hangingPunct="1">
              <a:spcBef>
                <a:spcPts val="0"/>
              </a:spcBef>
              <a:spcAft>
                <a:spcPts val="0"/>
              </a:spcAft>
              <a:defRPr kumimoji="0" sz="1000">
                <a:solidFill>
                  <a:schemeClr val="tx1"/>
                </a:solidFill>
                <a:latin typeface="+mn-lt"/>
                <a:cs typeface="+mn-cs"/>
              </a:defRPr>
            </a:lvl1pPr>
            <a:extLst/>
          </a:lstStyle>
          <a:p>
            <a:pPr>
              <a:defRPr/>
            </a:pPr>
            <a:fld id="{9DE419F5-47E3-45B8-A70E-821918A3E641}" type="datetime1">
              <a:rPr lang="fr-FR" smtClean="0"/>
              <a:t>15/06/2016</a:t>
            </a:fld>
            <a:endParaRPr lang="fr-FR"/>
          </a:p>
        </p:txBody>
      </p:sp>
      <p:sp>
        <p:nvSpPr>
          <p:cNvPr id="22" name="Espace réservé du pied de page 21"/>
          <p:cNvSpPr>
            <a:spLocks noGrp="1"/>
          </p:cNvSpPr>
          <p:nvPr>
            <p:ph type="ftr" sz="quarter" idx="3"/>
          </p:nvPr>
        </p:nvSpPr>
        <p:spPr>
          <a:xfrm>
            <a:off x="4379913" y="6408738"/>
            <a:ext cx="2351087" cy="365125"/>
          </a:xfrm>
          <a:prstGeom prst="rect">
            <a:avLst/>
          </a:prstGeom>
        </p:spPr>
        <p:txBody>
          <a:bodyPr vert="horz" anchor="b"/>
          <a:lstStyle>
            <a:lvl1pPr algn="r" eaLnBrk="1" fontAlgn="auto" latinLnBrk="0" hangingPunct="1">
              <a:spcBef>
                <a:spcPts val="0"/>
              </a:spcBef>
              <a:spcAft>
                <a:spcPts val="0"/>
              </a:spcAft>
              <a:defRPr kumimoji="0" sz="1000">
                <a:solidFill>
                  <a:schemeClr val="tx1"/>
                </a:solidFill>
                <a:latin typeface="+mn-lt"/>
                <a:cs typeface="+mn-cs"/>
              </a:defRPr>
            </a:lvl1pPr>
            <a:extLst/>
          </a:lstStyle>
          <a:p>
            <a:pPr>
              <a:defRPr/>
            </a:pPr>
            <a:r>
              <a:rPr lang="fr-FR" smtClean="0"/>
              <a:t>Formation HA Ring 02/07/2016</a:t>
            </a:r>
            <a:endParaRPr lang="fr-FR"/>
          </a:p>
        </p:txBody>
      </p:sp>
      <p:sp>
        <p:nvSpPr>
          <p:cNvPr id="18" name="Espace réservé du numéro de diapositive 17"/>
          <p:cNvSpPr>
            <a:spLocks noGrp="1"/>
          </p:cNvSpPr>
          <p:nvPr>
            <p:ph type="sldNum" sz="quarter" idx="4"/>
          </p:nvPr>
        </p:nvSpPr>
        <p:spPr>
          <a:xfrm>
            <a:off x="8647113" y="6408738"/>
            <a:ext cx="366712" cy="365125"/>
          </a:xfrm>
          <a:prstGeom prst="rect">
            <a:avLst/>
          </a:prstGeom>
        </p:spPr>
        <p:txBody>
          <a:bodyPr vert="horz" anchor="b"/>
          <a:lstStyle>
            <a:lvl1pPr algn="r" eaLnBrk="1" fontAlgn="auto" latinLnBrk="0" hangingPunct="1">
              <a:spcBef>
                <a:spcPts val="0"/>
              </a:spcBef>
              <a:spcAft>
                <a:spcPts val="0"/>
              </a:spcAft>
              <a:defRPr kumimoji="0" sz="1000" b="0">
                <a:solidFill>
                  <a:schemeClr val="tx1"/>
                </a:solidFill>
                <a:latin typeface="+mn-lt"/>
                <a:cs typeface="+mn-cs"/>
              </a:defRPr>
            </a:lvl1pPr>
            <a:extLst/>
          </a:lstStyle>
          <a:p>
            <a:pPr>
              <a:defRPr/>
            </a:pPr>
            <a:fld id="{6DF07640-4437-4644-8D77-2AE10D605228}" type="slidenum">
              <a:rPr lang="fr-FR"/>
              <a:pPr>
                <a:defRPr/>
              </a:pPr>
              <a:t>‹N°›</a:t>
            </a:fld>
            <a:endParaRPr lang="fr-FR"/>
          </a:p>
        </p:txBody>
      </p:sp>
    </p:spTree>
  </p:cSld>
  <p:clrMap bg1="lt1" tx1="dk1" bg2="lt2" tx2="dk2" accent1="accent1" accent2="accent2" accent3="accent3" accent4="accent4" accent5="accent5" accent6="accent6" hlink="hlink" folHlink="folHlink"/>
  <p:sldLayoutIdLst>
    <p:sldLayoutId id="2147484109" r:id="rId1"/>
    <p:sldLayoutId id="2147484105" r:id="rId2"/>
    <p:sldLayoutId id="2147484110" r:id="rId3"/>
    <p:sldLayoutId id="2147484111" r:id="rId4"/>
    <p:sldLayoutId id="2147484112" r:id="rId5"/>
    <p:sldLayoutId id="2147484113" r:id="rId6"/>
    <p:sldLayoutId id="2147484106" r:id="rId7"/>
    <p:sldLayoutId id="2147484114" r:id="rId8"/>
    <p:sldLayoutId id="2147484115" r:id="rId9"/>
    <p:sldLayoutId id="2147484107" r:id="rId10"/>
    <p:sldLayoutId id="2147484108" r:id="rId11"/>
  </p:sldLayoutIdLst>
  <p:hf hdr="0" dt="0"/>
  <p:txStyles>
    <p:titleStyle>
      <a:lvl1pPr algn="l" rtl="0" eaLnBrk="0" fontAlgn="base" hangingPunct="0">
        <a:spcBef>
          <a:spcPct val="0"/>
        </a:spcBef>
        <a:spcAft>
          <a:spcPct val="0"/>
        </a:spcAft>
        <a:defRPr sz="4100" b="1" kern="1200">
          <a:solidFill>
            <a:schemeClr val="tx2"/>
          </a:solidFill>
          <a:effectLst>
            <a:outerShdw blurRad="31750" dist="25400" dir="5400000" algn="tl" rotWithShape="0">
              <a:srgbClr val="000000">
                <a:alpha val="25000"/>
              </a:srgbClr>
            </a:outerShdw>
          </a:effectLst>
          <a:latin typeface="+mj-lt"/>
          <a:ea typeface="+mj-ea"/>
          <a:cs typeface="+mj-cs"/>
        </a:defRPr>
      </a:lvl1pPr>
      <a:lvl2pPr algn="l" rtl="0" eaLnBrk="0" fontAlgn="base" hangingPunct="0">
        <a:spcBef>
          <a:spcPct val="0"/>
        </a:spcBef>
        <a:spcAft>
          <a:spcPct val="0"/>
        </a:spcAft>
        <a:defRPr sz="4100" b="1">
          <a:solidFill>
            <a:schemeClr val="tx2"/>
          </a:solidFill>
          <a:latin typeface="Lucida Sans Unicode" pitchFamily="34" charset="0"/>
        </a:defRPr>
      </a:lvl2pPr>
      <a:lvl3pPr algn="l" rtl="0" eaLnBrk="0" fontAlgn="base" hangingPunct="0">
        <a:spcBef>
          <a:spcPct val="0"/>
        </a:spcBef>
        <a:spcAft>
          <a:spcPct val="0"/>
        </a:spcAft>
        <a:defRPr sz="4100" b="1">
          <a:solidFill>
            <a:schemeClr val="tx2"/>
          </a:solidFill>
          <a:latin typeface="Lucida Sans Unicode" pitchFamily="34" charset="0"/>
        </a:defRPr>
      </a:lvl3pPr>
      <a:lvl4pPr algn="l" rtl="0" eaLnBrk="0" fontAlgn="base" hangingPunct="0">
        <a:spcBef>
          <a:spcPct val="0"/>
        </a:spcBef>
        <a:spcAft>
          <a:spcPct val="0"/>
        </a:spcAft>
        <a:defRPr sz="4100" b="1">
          <a:solidFill>
            <a:schemeClr val="tx2"/>
          </a:solidFill>
          <a:latin typeface="Lucida Sans Unicode" pitchFamily="34" charset="0"/>
        </a:defRPr>
      </a:lvl4pPr>
      <a:lvl5pPr algn="l" rtl="0" eaLnBrk="0" fontAlgn="base" hangingPunct="0">
        <a:spcBef>
          <a:spcPct val="0"/>
        </a:spcBef>
        <a:spcAft>
          <a:spcPct val="0"/>
        </a:spcAft>
        <a:defRPr sz="4100" b="1">
          <a:solidFill>
            <a:schemeClr val="tx2"/>
          </a:solidFill>
          <a:latin typeface="Lucida Sans Unicode" pitchFamily="34" charset="0"/>
        </a:defRPr>
      </a:lvl5pPr>
      <a:lvl6pPr marL="457200" algn="l" rtl="0" fontAlgn="base">
        <a:spcBef>
          <a:spcPct val="0"/>
        </a:spcBef>
        <a:spcAft>
          <a:spcPct val="0"/>
        </a:spcAft>
        <a:defRPr sz="4100" b="1">
          <a:solidFill>
            <a:schemeClr val="tx2"/>
          </a:solidFill>
          <a:latin typeface="Lucida Sans Unicode" pitchFamily="34" charset="0"/>
        </a:defRPr>
      </a:lvl6pPr>
      <a:lvl7pPr marL="914400" algn="l" rtl="0" fontAlgn="base">
        <a:spcBef>
          <a:spcPct val="0"/>
        </a:spcBef>
        <a:spcAft>
          <a:spcPct val="0"/>
        </a:spcAft>
        <a:defRPr sz="4100" b="1">
          <a:solidFill>
            <a:schemeClr val="tx2"/>
          </a:solidFill>
          <a:latin typeface="Lucida Sans Unicode" pitchFamily="34" charset="0"/>
        </a:defRPr>
      </a:lvl7pPr>
      <a:lvl8pPr marL="1371600" algn="l" rtl="0" fontAlgn="base">
        <a:spcBef>
          <a:spcPct val="0"/>
        </a:spcBef>
        <a:spcAft>
          <a:spcPct val="0"/>
        </a:spcAft>
        <a:defRPr sz="4100" b="1">
          <a:solidFill>
            <a:schemeClr val="tx2"/>
          </a:solidFill>
          <a:latin typeface="Lucida Sans Unicode" pitchFamily="34" charset="0"/>
        </a:defRPr>
      </a:lvl8pPr>
      <a:lvl9pPr marL="1828800" algn="l" rtl="0" fontAlgn="base">
        <a:spcBef>
          <a:spcPct val="0"/>
        </a:spcBef>
        <a:spcAft>
          <a:spcPct val="0"/>
        </a:spcAft>
        <a:defRPr sz="4100" b="1">
          <a:solidFill>
            <a:schemeClr val="tx2"/>
          </a:solidFill>
          <a:latin typeface="Lucida Sans Unicode" pitchFamily="34" charset="0"/>
        </a:defRPr>
      </a:lvl9pPr>
      <a:extLst/>
    </p:titleStyle>
    <p:bodyStyle>
      <a:lvl1pPr marL="365125" indent="-255588" algn="l" rtl="0" eaLnBrk="0" fontAlgn="base" hangingPunct="0">
        <a:spcBef>
          <a:spcPts val="400"/>
        </a:spcBef>
        <a:spcAft>
          <a:spcPct val="0"/>
        </a:spcAft>
        <a:buClr>
          <a:schemeClr val="accent1"/>
        </a:buClr>
        <a:buSzPct val="68000"/>
        <a:buFont typeface="Wingdings 3" pitchFamily="18" charset="2"/>
        <a:buChar char=""/>
        <a:defRPr sz="2700" kern="1200">
          <a:solidFill>
            <a:schemeClr val="tx1"/>
          </a:solidFill>
          <a:latin typeface="+mn-lt"/>
          <a:ea typeface="+mn-ea"/>
          <a:cs typeface="+mn-cs"/>
        </a:defRPr>
      </a:lvl1pPr>
      <a:lvl2pPr marL="620713" indent="-228600" algn="l" rtl="0" eaLnBrk="0" fontAlgn="base" hangingPunct="0">
        <a:spcBef>
          <a:spcPts val="325"/>
        </a:spcBef>
        <a:spcAft>
          <a:spcPct val="0"/>
        </a:spcAft>
        <a:buClr>
          <a:schemeClr val="accent1"/>
        </a:buClr>
        <a:buFont typeface="Verdana" pitchFamily="34" charset="0"/>
        <a:buChar char="◦"/>
        <a:defRPr sz="2300" kern="1200">
          <a:solidFill>
            <a:schemeClr val="tx1"/>
          </a:solidFill>
          <a:latin typeface="+mn-lt"/>
          <a:ea typeface="+mn-ea"/>
          <a:cs typeface="+mn-cs"/>
        </a:defRPr>
      </a:lvl2pPr>
      <a:lvl3pPr marL="858838" indent="-228600" algn="l" rtl="0" eaLnBrk="0" fontAlgn="base" hangingPunct="0">
        <a:spcBef>
          <a:spcPts val="350"/>
        </a:spcBef>
        <a:spcAft>
          <a:spcPct val="0"/>
        </a:spcAft>
        <a:buClr>
          <a:schemeClr val="accent2"/>
        </a:buClr>
        <a:buSzPct val="100000"/>
        <a:buFont typeface="Wingdings 2" pitchFamily="18" charset="2"/>
        <a:buChar char=""/>
        <a:defRPr sz="2100" kern="1200">
          <a:solidFill>
            <a:schemeClr val="tx1"/>
          </a:solidFill>
          <a:latin typeface="+mn-lt"/>
          <a:ea typeface="+mn-ea"/>
          <a:cs typeface="+mn-cs"/>
        </a:defRPr>
      </a:lvl3pPr>
      <a:lvl4pPr marL="1143000" indent="-228600" algn="l" rtl="0" eaLnBrk="0" fontAlgn="base" hangingPunct="0">
        <a:spcBef>
          <a:spcPts val="350"/>
        </a:spcBef>
        <a:spcAft>
          <a:spcPct val="0"/>
        </a:spcAft>
        <a:buClr>
          <a:schemeClr val="accent2"/>
        </a:buClr>
        <a:buFont typeface="Wingdings 2" pitchFamily="18" charset="2"/>
        <a:buChar char=""/>
        <a:defRPr sz="1900" kern="1200">
          <a:solidFill>
            <a:schemeClr val="tx1"/>
          </a:solidFill>
          <a:latin typeface="+mn-lt"/>
          <a:ea typeface="+mn-ea"/>
          <a:cs typeface="+mn-cs"/>
        </a:defRPr>
      </a:lvl4pPr>
      <a:lvl5pPr marL="1371600" indent="-228600" algn="l" rtl="0" eaLnBrk="0" fontAlgn="base" hangingPunct="0">
        <a:spcBef>
          <a:spcPts val="350"/>
        </a:spcBef>
        <a:spcAft>
          <a:spcPct val="0"/>
        </a:spcAft>
        <a:buClr>
          <a:schemeClr val="accent2"/>
        </a:buClr>
        <a:buFont typeface="Wingdings 2" pitchFamily="18" charset="2"/>
        <a:buChar char=""/>
        <a:defRPr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image" Target="../media/image6.png"/><Relationship Id="rId4" Type="http://schemas.openxmlformats.org/officeDocument/2006/relationships/image" Target="../media/image5.emf"/></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2.xml"/><Relationship Id="rId5" Type="http://schemas.openxmlformats.org/officeDocument/2006/relationships/image" Target="../media/image5.emf"/><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5.emf"/><Relationship Id="rId5" Type="http://schemas.openxmlformats.org/officeDocument/2006/relationships/image" Target="../media/image4.png"/><Relationship Id="rId4" Type="http://schemas.openxmlformats.org/officeDocument/2006/relationships/image" Target="../media/image11.png"/></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2.xml"/><Relationship Id="rId4" Type="http://schemas.openxmlformats.org/officeDocument/2006/relationships/image" Target="../media/image5.emf"/></Relationships>
</file>

<file path=ppt/slides/_rels/slide29.xml.rels><?xml version="1.0" encoding="UTF-8" standalone="yes"?>
<Relationships xmlns="http://schemas.openxmlformats.org/package/2006/relationships"><Relationship Id="rId8" Type="http://schemas.openxmlformats.org/officeDocument/2006/relationships/image" Target="../media/image17.png"/><Relationship Id="rId13" Type="http://schemas.openxmlformats.org/officeDocument/2006/relationships/image" Target="../media/image4.png"/><Relationship Id="rId3" Type="http://schemas.openxmlformats.org/officeDocument/2006/relationships/image" Target="../media/image12.png"/><Relationship Id="rId7" Type="http://schemas.openxmlformats.org/officeDocument/2006/relationships/image" Target="../media/image16.png"/><Relationship Id="rId12" Type="http://schemas.openxmlformats.org/officeDocument/2006/relationships/image" Target="../media/image21.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3.png"/><Relationship Id="rId9" Type="http://schemas.openxmlformats.org/officeDocument/2006/relationships/image" Target="../media/image18.png"/><Relationship Id="rId14" Type="http://schemas.openxmlformats.org/officeDocument/2006/relationships/image" Target="../media/image5.emf"/></Relationships>
</file>

<file path=ppt/slides/_rels/slide30.xml.rels><?xml version="1.0" encoding="UTF-8" standalone="yes"?>
<Relationships xmlns="http://schemas.openxmlformats.org/package/2006/relationships"><Relationship Id="rId8" Type="http://schemas.openxmlformats.org/officeDocument/2006/relationships/image" Target="../media/image4.png"/><Relationship Id="rId3" Type="http://schemas.openxmlformats.org/officeDocument/2006/relationships/image" Target="../media/image22.png"/><Relationship Id="rId7" Type="http://schemas.openxmlformats.org/officeDocument/2006/relationships/image" Target="../media/image2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25.png"/><Relationship Id="rId5" Type="http://schemas.openxmlformats.org/officeDocument/2006/relationships/image" Target="../media/image24.png"/><Relationship Id="rId4" Type="http://schemas.openxmlformats.org/officeDocument/2006/relationships/image" Target="../media/image23.png"/><Relationship Id="rId9" Type="http://schemas.openxmlformats.org/officeDocument/2006/relationships/image" Target="../media/image5.emf"/></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2.xml"/><Relationship Id="rId5" Type="http://schemas.openxmlformats.org/officeDocument/2006/relationships/image" Target="../media/image27.png"/><Relationship Id="rId4" Type="http://schemas.openxmlformats.org/officeDocument/2006/relationships/image" Target="../media/image5.emf"/></Relationships>
</file>

<file path=ppt/slides/_rels/slide32.xml.rels><?xml version="1.0" encoding="UTF-8" standalone="yes"?>
<Relationships xmlns="http://schemas.openxmlformats.org/package/2006/relationships"><Relationship Id="rId8" Type="http://schemas.openxmlformats.org/officeDocument/2006/relationships/image" Target="../media/image28.wmf"/><Relationship Id="rId3" Type="http://schemas.openxmlformats.org/officeDocument/2006/relationships/notesSlide" Target="../notesSlides/notesSlide32.xml"/><Relationship Id="rId7" Type="http://schemas.openxmlformats.org/officeDocument/2006/relationships/oleObject" Target="../embeddings/oleObject1.bin"/><Relationship Id="rId2" Type="http://schemas.openxmlformats.org/officeDocument/2006/relationships/slideLayout" Target="../slideLayouts/slideLayout2.xml"/><Relationship Id="rId1" Type="http://schemas.openxmlformats.org/officeDocument/2006/relationships/vmlDrawing" Target="../drawings/vmlDrawing1.vml"/><Relationship Id="rId6" Type="http://schemas.openxmlformats.org/officeDocument/2006/relationships/hyperlink" Target="Technique%20d'entrainement%20pour%20les%20ha%20-%20vid&#233;o%20Dailymotion.mp4" TargetMode="External"/><Relationship Id="rId5" Type="http://schemas.openxmlformats.org/officeDocument/2006/relationships/image" Target="../media/image5.emf"/><Relationship Id="rId4" Type="http://schemas.openxmlformats.org/officeDocument/2006/relationships/image" Target="../media/image4.png"/></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2.xml"/><Relationship Id="rId4" Type="http://schemas.openxmlformats.org/officeDocument/2006/relationships/image" Target="../media/image5.em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218" name="Image 6" descr="logo club.gif"/>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403350" y="33338"/>
            <a:ext cx="3168650" cy="3014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re 1"/>
          <p:cNvSpPr>
            <a:spLocks noGrp="1"/>
          </p:cNvSpPr>
          <p:nvPr>
            <p:ph type="ctrTitle"/>
          </p:nvPr>
        </p:nvSpPr>
        <p:spPr>
          <a:xfrm>
            <a:off x="827584" y="3284984"/>
            <a:ext cx="7772400" cy="801434"/>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br>
              <a:rPr lang="fr-FR" sz="3600" dirty="0" smtClean="0">
                <a:solidFill>
                  <a:srgbClr val="0070C0"/>
                </a:solidFill>
              </a:rPr>
            </a:br>
            <a:r>
              <a:rPr lang="fr-FR" sz="3600" dirty="0" smtClean="0">
                <a:solidFill>
                  <a:srgbClr val="0070C0"/>
                </a:solidFill>
              </a:rPr>
              <a:t>Niveau I et II Groupe8</a:t>
            </a:r>
            <a:endParaRPr lang="fr-FR" sz="3600" dirty="0">
              <a:solidFill>
                <a:srgbClr val="0070C0"/>
              </a:solidFill>
            </a:endParaRPr>
          </a:p>
        </p:txBody>
      </p:sp>
      <p:sp>
        <p:nvSpPr>
          <p:cNvPr id="9220" name="Sous-titre 2"/>
          <p:cNvSpPr>
            <a:spLocks noGrp="1"/>
          </p:cNvSpPr>
          <p:nvPr>
            <p:ph type="subTitle" idx="1"/>
          </p:nvPr>
        </p:nvSpPr>
        <p:spPr>
          <a:xfrm>
            <a:off x="827088" y="4221163"/>
            <a:ext cx="7772400" cy="936625"/>
          </a:xfrm>
        </p:spPr>
        <p:txBody>
          <a:bodyPr/>
          <a:lstStyle/>
          <a:p>
            <a:pPr marR="0" algn="ctr" eaLnBrk="1" hangingPunct="1">
              <a:lnSpc>
                <a:spcPct val="90000"/>
              </a:lnSpc>
            </a:pPr>
            <a:r>
              <a:rPr lang="fr-FR" altLang="fr-FR" b="1" smtClean="0">
                <a:solidFill>
                  <a:srgbClr val="0070C0"/>
                </a:solidFill>
              </a:rPr>
              <a:t>Formation le 2 juillet 2016</a:t>
            </a:r>
          </a:p>
          <a:p>
            <a:pPr marR="0" algn="ctr" eaLnBrk="1" hangingPunct="1">
              <a:lnSpc>
                <a:spcPct val="90000"/>
              </a:lnSpc>
            </a:pPr>
            <a:r>
              <a:rPr lang="fr-FR" altLang="fr-FR" b="1" smtClean="0">
                <a:solidFill>
                  <a:srgbClr val="0070C0"/>
                </a:solidFill>
              </a:rPr>
              <a:t>Sélection le 25 septembre 2016</a:t>
            </a:r>
          </a:p>
        </p:txBody>
      </p:sp>
      <p:sp>
        <p:nvSpPr>
          <p:cNvPr id="9221" name="ZoneTexte 4"/>
          <p:cNvSpPr txBox="1">
            <a:spLocks noChangeArrowheads="1"/>
          </p:cNvSpPr>
          <p:nvPr/>
        </p:nvSpPr>
        <p:spPr bwMode="auto">
          <a:xfrm>
            <a:off x="179388" y="5876925"/>
            <a:ext cx="8785225" cy="708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2000">
                <a:solidFill>
                  <a:schemeClr val="bg1"/>
                </a:solidFill>
                <a:latin typeface="Mongolian Baiti" pitchFamily="66" charset="0"/>
              </a:rPr>
              <a:t>Animateurs Formation: Frédéric AUBRY.  Gérard MIAUT.  Jean DESHOULIERES</a:t>
            </a:r>
          </a:p>
          <a:p>
            <a:pPr eaLnBrk="1" hangingPunct="1">
              <a:spcBef>
                <a:spcPct val="0"/>
              </a:spcBef>
              <a:buClrTx/>
              <a:buSzTx/>
              <a:buFontTx/>
              <a:buNone/>
            </a:pPr>
            <a:r>
              <a:rPr lang="fr-FR" altLang="fr-FR" sz="2000">
                <a:solidFill>
                  <a:schemeClr val="bg1"/>
                </a:solidFill>
                <a:latin typeface="Mongolian Baiti" pitchFamily="66" charset="0"/>
              </a:rPr>
              <a:t>Sélection :Juge Serge AMENDOLA.  Frédéric AUBRY.  Dominique DENIAU</a:t>
            </a:r>
          </a:p>
        </p:txBody>
      </p:sp>
      <p:pic>
        <p:nvPicPr>
          <p:cNvPr id="9222"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932363" y="549275"/>
            <a:ext cx="3517900" cy="169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223" name="ZoneTexte 8"/>
          <p:cNvSpPr txBox="1">
            <a:spLocks noChangeArrowheads="1"/>
          </p:cNvSpPr>
          <p:nvPr/>
        </p:nvSpPr>
        <p:spPr bwMode="auto">
          <a:xfrm>
            <a:off x="7524750" y="6611938"/>
            <a:ext cx="3671888"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1000" i="1">
                <a:solidFill>
                  <a:schemeClr val="bg1"/>
                </a:solidFill>
              </a:rPr>
              <a:t>Création F.AUBRY</a:t>
            </a:r>
          </a:p>
        </p:txBody>
      </p:sp>
      <p:pic>
        <p:nvPicPr>
          <p:cNvPr id="9224" name="Image 4"/>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07950" y="1052513"/>
            <a:ext cx="1789113" cy="1439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10243" name="Image 3"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ZoneTexte 4"/>
          <p:cNvSpPr txBox="1">
            <a:spLocks noChangeArrowheads="1"/>
          </p:cNvSpPr>
          <p:nvPr/>
        </p:nvSpPr>
        <p:spPr bwMode="auto">
          <a:xfrm>
            <a:off x="1933575" y="709613"/>
            <a:ext cx="59055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2800" b="1" i="1" u="sng">
                <a:solidFill>
                  <a:srgbClr val="0070C0"/>
                </a:solidFill>
                <a:latin typeface="Mongolian Baiti" pitchFamily="66" charset="0"/>
              </a:rPr>
              <a:t>Objectifs de la journée de formation</a:t>
            </a:r>
          </a:p>
        </p:txBody>
      </p:sp>
      <p:sp>
        <p:nvSpPr>
          <p:cNvPr id="10246" name="ZoneTexte 5"/>
          <p:cNvSpPr txBox="1">
            <a:spLocks noChangeArrowheads="1"/>
          </p:cNvSpPr>
          <p:nvPr/>
        </p:nvSpPr>
        <p:spPr bwMode="auto">
          <a:xfrm>
            <a:off x="3059113" y="3822700"/>
            <a:ext cx="6265862" cy="25860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1800" u="sng">
                <a:solidFill>
                  <a:srgbClr val="0070C0"/>
                </a:solidFill>
                <a:latin typeface="Mongolian Baiti" pitchFamily="66" charset="0"/>
              </a:rPr>
              <a:t>Présenter et expliquer</a:t>
            </a:r>
            <a:endParaRPr lang="fr-FR" altLang="fr-FR" sz="1100">
              <a:solidFill>
                <a:srgbClr val="0070C0"/>
              </a:solidFill>
              <a:latin typeface="Mongolian Baiti" pitchFamily="66" charset="0"/>
            </a:endParaRPr>
          </a:p>
          <a:p>
            <a:pPr eaLnBrk="1" hangingPunct="1">
              <a:spcBef>
                <a:spcPct val="0"/>
              </a:spcBef>
              <a:buClrTx/>
              <a:buSzTx/>
              <a:buFont typeface="Wingdings" pitchFamily="2" charset="2"/>
              <a:buChar char="Ø"/>
            </a:pPr>
            <a:r>
              <a:rPr lang="fr-FR" altLang="fr-FR" sz="1800">
                <a:solidFill>
                  <a:srgbClr val="0070C0"/>
                </a:solidFill>
                <a:latin typeface="Mongolian Baiti" pitchFamily="66" charset="0"/>
              </a:rPr>
              <a:t>La réglementation sur le mordant </a:t>
            </a:r>
          </a:p>
          <a:p>
            <a:pPr eaLnBrk="1" hangingPunct="1">
              <a:spcBef>
                <a:spcPct val="0"/>
              </a:spcBef>
              <a:buClrTx/>
              <a:buSzTx/>
              <a:buFont typeface="Wingdings" pitchFamily="2" charset="2"/>
              <a:buChar char="Ø"/>
            </a:pPr>
            <a:r>
              <a:rPr lang="fr-FR" altLang="fr-FR" sz="1800">
                <a:solidFill>
                  <a:srgbClr val="0070C0"/>
                </a:solidFill>
                <a:latin typeface="Mongolian Baiti" pitchFamily="66" charset="0"/>
              </a:rPr>
              <a:t>Les conditions de sélection d’un HA </a:t>
            </a:r>
          </a:p>
          <a:p>
            <a:pPr eaLnBrk="1" hangingPunct="1">
              <a:spcBef>
                <a:spcPct val="0"/>
              </a:spcBef>
              <a:buClrTx/>
              <a:buSzTx/>
              <a:buFont typeface="Wingdings" pitchFamily="2" charset="2"/>
              <a:buChar char="Ø"/>
            </a:pPr>
            <a:r>
              <a:rPr lang="fr-FR" altLang="fr-FR" sz="1800">
                <a:solidFill>
                  <a:srgbClr val="0070C0"/>
                </a:solidFill>
                <a:latin typeface="Mongolian Baiti" pitchFamily="66" charset="0"/>
              </a:rPr>
              <a:t>Les droits et devoirs des HA </a:t>
            </a:r>
          </a:p>
          <a:p>
            <a:pPr eaLnBrk="1" hangingPunct="1">
              <a:spcBef>
                <a:spcPct val="0"/>
              </a:spcBef>
              <a:buClrTx/>
              <a:buSzTx/>
              <a:buFont typeface="Wingdings" pitchFamily="2" charset="2"/>
              <a:buChar char="Ø"/>
            </a:pPr>
            <a:r>
              <a:rPr lang="fr-FR" altLang="fr-FR" sz="1800">
                <a:solidFill>
                  <a:srgbClr val="0070C0"/>
                </a:solidFill>
                <a:latin typeface="Mongolian Baiti" pitchFamily="66" charset="0"/>
              </a:rPr>
              <a:t>Le règlement de ring </a:t>
            </a:r>
          </a:p>
          <a:p>
            <a:pPr eaLnBrk="1" hangingPunct="1">
              <a:spcBef>
                <a:spcPct val="0"/>
              </a:spcBef>
              <a:buClrTx/>
              <a:buSzTx/>
              <a:buFont typeface="Wingdings" pitchFamily="2" charset="2"/>
              <a:buChar char="Ø"/>
            </a:pPr>
            <a:r>
              <a:rPr lang="fr-FR" altLang="fr-FR" sz="1800">
                <a:solidFill>
                  <a:srgbClr val="0070C0"/>
                </a:solidFill>
                <a:latin typeface="Mongolian Baiti" pitchFamily="66" charset="0"/>
              </a:rPr>
              <a:t>La préparation physique et les tests physiques des HA qui sont  demandés lors des sélections. </a:t>
            </a:r>
          </a:p>
          <a:p>
            <a:pPr eaLnBrk="1" hangingPunct="1">
              <a:spcBef>
                <a:spcPct val="0"/>
              </a:spcBef>
              <a:buClrTx/>
              <a:buSzTx/>
              <a:buFont typeface="Wingdings" pitchFamily="2" charset="2"/>
              <a:buChar char="Ø"/>
            </a:pPr>
            <a:r>
              <a:rPr lang="fr-FR" altLang="fr-FR" sz="1800">
                <a:solidFill>
                  <a:srgbClr val="0070C0"/>
                </a:solidFill>
                <a:latin typeface="Mongolian Baiti" pitchFamily="66" charset="0"/>
              </a:rPr>
              <a:t>Guider, orienter et améliorer le travail pratique des HA </a:t>
            </a:r>
          </a:p>
          <a:p>
            <a:pPr eaLnBrk="1" hangingPunct="1">
              <a:spcBef>
                <a:spcPct val="0"/>
              </a:spcBef>
              <a:buClrTx/>
              <a:buSzTx/>
              <a:buFont typeface="Wingdings" pitchFamily="2" charset="2"/>
              <a:buChar char="Ø"/>
            </a:pPr>
            <a:r>
              <a:rPr lang="fr-FR" altLang="fr-FR" sz="1800">
                <a:solidFill>
                  <a:srgbClr val="0070C0"/>
                </a:solidFill>
                <a:latin typeface="Mongolian Baiti" pitchFamily="66" charset="0"/>
              </a:rPr>
              <a:t>Faire effectuer les tests physiques requis </a:t>
            </a:r>
          </a:p>
        </p:txBody>
      </p:sp>
      <p:sp>
        <p:nvSpPr>
          <p:cNvPr id="10247" name="ZoneTexte 7"/>
          <p:cNvSpPr txBox="1">
            <a:spLocks noChangeArrowheads="1"/>
          </p:cNvSpPr>
          <p:nvPr/>
        </p:nvSpPr>
        <p:spPr bwMode="auto">
          <a:xfrm>
            <a:off x="1331913" y="1268413"/>
            <a:ext cx="6769100" cy="2554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1600">
                <a:solidFill>
                  <a:srgbClr val="0070C0"/>
                </a:solidFill>
                <a:latin typeface="Mongolian Baiti" pitchFamily="66" charset="0"/>
              </a:rPr>
              <a:t>8h00   	Accueil café</a:t>
            </a:r>
          </a:p>
          <a:p>
            <a:pPr eaLnBrk="1" hangingPunct="1">
              <a:spcBef>
                <a:spcPct val="0"/>
              </a:spcBef>
              <a:buClrTx/>
              <a:buSzTx/>
              <a:buFontTx/>
              <a:buNone/>
            </a:pPr>
            <a:r>
              <a:rPr lang="fr-FR" altLang="fr-FR" sz="1600">
                <a:solidFill>
                  <a:srgbClr val="0070C0"/>
                </a:solidFill>
                <a:latin typeface="Mongolian Baiti" pitchFamily="66" charset="0"/>
              </a:rPr>
              <a:t>8h30	QCM sur le règlement</a:t>
            </a:r>
          </a:p>
          <a:p>
            <a:pPr eaLnBrk="1" hangingPunct="1">
              <a:spcBef>
                <a:spcPct val="0"/>
              </a:spcBef>
              <a:buClrTx/>
              <a:buSzTx/>
              <a:buFontTx/>
              <a:buNone/>
            </a:pPr>
            <a:r>
              <a:rPr lang="fr-FR" altLang="fr-FR" sz="1600">
                <a:solidFill>
                  <a:srgbClr val="0070C0"/>
                </a:solidFill>
                <a:latin typeface="Mongolian Baiti" pitchFamily="66" charset="0"/>
              </a:rPr>
              <a:t>8h45  	Théorie. Règlement</a:t>
            </a:r>
          </a:p>
          <a:p>
            <a:pPr eaLnBrk="1" hangingPunct="1">
              <a:spcBef>
                <a:spcPct val="0"/>
              </a:spcBef>
              <a:buClrTx/>
              <a:buSzTx/>
              <a:buFontTx/>
              <a:buNone/>
            </a:pPr>
            <a:r>
              <a:rPr lang="fr-FR" altLang="fr-FR" sz="1600">
                <a:solidFill>
                  <a:srgbClr val="0070C0"/>
                </a:solidFill>
                <a:latin typeface="Mongolian Baiti" pitchFamily="66" charset="0"/>
              </a:rPr>
              <a:t>10h00 	Pause</a:t>
            </a:r>
          </a:p>
          <a:p>
            <a:pPr eaLnBrk="1" hangingPunct="1">
              <a:spcBef>
                <a:spcPct val="0"/>
              </a:spcBef>
              <a:buClrTx/>
              <a:buSzTx/>
              <a:buFontTx/>
              <a:buNone/>
            </a:pPr>
            <a:r>
              <a:rPr lang="fr-FR" altLang="fr-FR" sz="1600">
                <a:solidFill>
                  <a:srgbClr val="0070C0"/>
                </a:solidFill>
                <a:latin typeface="Mongolian Baiti" pitchFamily="66" charset="0"/>
              </a:rPr>
              <a:t>10h15	Théorie. Règlement</a:t>
            </a:r>
          </a:p>
          <a:p>
            <a:pPr eaLnBrk="1" hangingPunct="1">
              <a:spcBef>
                <a:spcPct val="0"/>
              </a:spcBef>
              <a:buClrTx/>
              <a:buSzTx/>
              <a:buFontTx/>
              <a:buNone/>
            </a:pPr>
            <a:r>
              <a:rPr lang="fr-FR" altLang="fr-FR" sz="1600">
                <a:solidFill>
                  <a:srgbClr val="0070C0"/>
                </a:solidFill>
                <a:latin typeface="Mongolian Baiti" pitchFamily="66" charset="0"/>
              </a:rPr>
              <a:t>12h00	Pause déjeuner</a:t>
            </a:r>
          </a:p>
          <a:p>
            <a:pPr eaLnBrk="1" hangingPunct="1">
              <a:spcBef>
                <a:spcPct val="0"/>
              </a:spcBef>
              <a:buClrTx/>
              <a:buSzTx/>
              <a:buFontTx/>
              <a:buNone/>
            </a:pPr>
            <a:r>
              <a:rPr lang="fr-FR" altLang="fr-FR" sz="1600">
                <a:solidFill>
                  <a:srgbClr val="0070C0"/>
                </a:solidFill>
                <a:latin typeface="Mongolian Baiti" pitchFamily="66" charset="0"/>
              </a:rPr>
              <a:t>13h15	Partie pratique Physique</a:t>
            </a:r>
          </a:p>
          <a:p>
            <a:pPr eaLnBrk="1" hangingPunct="1">
              <a:spcBef>
                <a:spcPct val="0"/>
              </a:spcBef>
              <a:buClrTx/>
              <a:buSzTx/>
              <a:buFontTx/>
              <a:buNone/>
            </a:pPr>
            <a:r>
              <a:rPr lang="fr-FR" altLang="fr-FR" sz="1600">
                <a:solidFill>
                  <a:srgbClr val="0070C0"/>
                </a:solidFill>
                <a:latin typeface="Mongolian Baiti" pitchFamily="66" charset="0"/>
              </a:rPr>
              <a:t>14h30	Partie pratique Mordante</a:t>
            </a:r>
          </a:p>
          <a:p>
            <a:pPr eaLnBrk="1" hangingPunct="1">
              <a:spcBef>
                <a:spcPct val="0"/>
              </a:spcBef>
              <a:buClrTx/>
              <a:buSzTx/>
              <a:buFontTx/>
              <a:buNone/>
            </a:pPr>
            <a:r>
              <a:rPr lang="fr-FR" altLang="fr-FR" sz="1600">
                <a:solidFill>
                  <a:srgbClr val="0070C0"/>
                </a:solidFill>
                <a:latin typeface="Mongolian Baiti" pitchFamily="66" charset="0"/>
              </a:rPr>
              <a:t>17h00	Débriefing</a:t>
            </a:r>
          </a:p>
          <a:p>
            <a:pPr eaLnBrk="1" hangingPunct="1">
              <a:spcBef>
                <a:spcPct val="0"/>
              </a:spcBef>
              <a:buClrTx/>
              <a:buSzTx/>
              <a:buFontTx/>
              <a:buNone/>
            </a:pPr>
            <a:r>
              <a:rPr lang="fr-FR" altLang="fr-FR" sz="1600">
                <a:solidFill>
                  <a:srgbClr val="0070C0"/>
                </a:solidFill>
                <a:latin typeface="Mongolian Baiti" pitchFamily="66" charset="0"/>
              </a:rPr>
              <a:t>18h00	Fin</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4" name="Espace réservé du numéro de diapositive 3"/>
          <p:cNvSpPr>
            <a:spLocks noGrp="1"/>
          </p:cNvSpPr>
          <p:nvPr>
            <p:ph type="sldNum" sz="quarter" idx="12"/>
          </p:nvPr>
        </p:nvSpPr>
        <p:spPr/>
        <p:txBody>
          <a:bodyPr/>
          <a:lstStyle/>
          <a:p>
            <a:pPr>
              <a:defRPr/>
            </a:pPr>
            <a:fld id="{608E6748-D86C-4FFF-A3D9-3F417B97F9C7}" type="slidenum">
              <a:rPr lang="fr-FR" smtClean="0"/>
              <a:pPr>
                <a:defRPr/>
              </a:pPr>
              <a:t>2</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10246">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10246">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10246">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10246">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246">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10246">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10246">
                                            <p:txEl>
                                              <p:pRg st="6" end="6"/>
                                            </p:txEl>
                                          </p:spTgt>
                                        </p:tgtEl>
                                        <p:attrNameLst>
                                          <p:attrName>style.visibility</p:attrName>
                                        </p:attrNameLst>
                                      </p:cBhvr>
                                      <p:to>
                                        <p:strVal val="visible"/>
                                      </p:to>
                                    </p:set>
                                  </p:childTnLst>
                                </p:cTn>
                              </p:par>
                              <p:par>
                                <p:cTn id="19" presetID="1" presetClass="entr" presetSubtype="0" fill="hold" nodeType="withEffect">
                                  <p:stCondLst>
                                    <p:cond delay="0"/>
                                  </p:stCondLst>
                                  <p:childTnLst>
                                    <p:set>
                                      <p:cBhvr>
                                        <p:cTn id="20" dur="1" fill="hold">
                                          <p:stCondLst>
                                            <p:cond delay="0"/>
                                          </p:stCondLst>
                                        </p:cTn>
                                        <p:tgtEl>
                                          <p:spTgt spid="10246">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
          <p:cNvSpPr>
            <a:spLocks noChangeArrowheads="1"/>
          </p:cNvSpPr>
          <p:nvPr/>
        </p:nvSpPr>
        <p:spPr bwMode="auto">
          <a:xfrm>
            <a:off x="611188" y="892175"/>
            <a:ext cx="7848600" cy="4370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ts val="400"/>
              </a:spcBef>
              <a:buClr>
                <a:schemeClr val="accent1"/>
              </a:buClr>
              <a:buSzPct val="68000"/>
              <a:buFont typeface="Wingdings 3" pitchFamily="18" charset="2"/>
              <a:buChar char=""/>
              <a:tabLst>
                <a:tab pos="457200" algn="l"/>
                <a:tab pos="4873625" algn="l"/>
              </a:tabLst>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tabLst>
                <a:tab pos="457200" algn="l"/>
                <a:tab pos="4873625" algn="l"/>
              </a:tabLst>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tabLst>
                <a:tab pos="457200" algn="l"/>
                <a:tab pos="4873625"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457200" algn="l"/>
                <a:tab pos="4873625"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457200" algn="l"/>
                <a:tab pos="4873625"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457200" algn="l"/>
                <a:tab pos="4873625"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457200" algn="l"/>
                <a:tab pos="4873625"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457200" algn="l"/>
                <a:tab pos="4873625"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457200" algn="l"/>
                <a:tab pos="4873625" algn="l"/>
              </a:tabLst>
              <a:defRPr>
                <a:solidFill>
                  <a:schemeClr val="tx1"/>
                </a:solidFill>
                <a:latin typeface="Lucida Sans Unicode" pitchFamily="34" charset="0"/>
              </a:defRPr>
            </a:lvl9pPr>
          </a:lstStyle>
          <a:p>
            <a:pPr algn="ctr" eaLnBrk="1" hangingPunct="1">
              <a:spcBef>
                <a:spcPct val="0"/>
              </a:spcBef>
              <a:buClrTx/>
              <a:buSzTx/>
              <a:buFontTx/>
              <a:buNone/>
            </a:pPr>
            <a:r>
              <a:rPr lang="fr-FR" altLang="fr-FR" sz="2000" b="1" u="sng">
                <a:solidFill>
                  <a:srgbClr val="0070C0"/>
                </a:solidFill>
                <a:latin typeface="Mongolian Baiti" pitchFamily="66" charset="0"/>
                <a:ea typeface="Times New Roman" pitchFamily="18" charset="0"/>
                <a:cs typeface="Mongolian Baiti" pitchFamily="66" charset="0"/>
              </a:rPr>
              <a:t>Protocole d’une Sélection d’Homme Assistant</a:t>
            </a:r>
            <a:endParaRPr lang="fr-FR" altLang="fr-FR" sz="600">
              <a:solidFill>
                <a:srgbClr val="0070C0"/>
              </a:solidFill>
              <a:latin typeface="Mongolian Baiti" pitchFamily="66" charset="0"/>
              <a:ea typeface="Times New Roman" pitchFamily="18" charset="0"/>
              <a:cs typeface="Mongolian Baiti" pitchFamily="66" charset="0"/>
            </a:endParaRPr>
          </a:p>
          <a:p>
            <a:pPr algn="ctr">
              <a:spcBef>
                <a:spcPct val="0"/>
              </a:spcBef>
              <a:buClrTx/>
              <a:buSzTx/>
              <a:buFontTx/>
              <a:buNone/>
            </a:pPr>
            <a:r>
              <a:rPr lang="fr-FR" altLang="fr-FR" sz="2000" b="1" u="sng">
                <a:solidFill>
                  <a:srgbClr val="0070C0"/>
                </a:solidFill>
                <a:latin typeface="Mongolian Baiti" pitchFamily="66" charset="0"/>
                <a:ea typeface="Times New Roman" pitchFamily="18" charset="0"/>
                <a:cs typeface="Mongolian Baiti" pitchFamily="66" charset="0"/>
              </a:rPr>
              <a:t>NIVEAUX 1 ET 2</a:t>
            </a:r>
          </a:p>
          <a:p>
            <a:pPr algn="ctr">
              <a:spcBef>
                <a:spcPct val="0"/>
              </a:spcBef>
              <a:buClrTx/>
              <a:buSzTx/>
              <a:buFontTx/>
              <a:buNone/>
            </a:pPr>
            <a:endParaRPr lang="fr-FR" altLang="fr-FR" sz="600">
              <a:latin typeface="Mongolian Baiti" pitchFamily="66" charset="0"/>
              <a:ea typeface="Times New Roman" pitchFamily="18" charset="0"/>
              <a:cs typeface="Mongolian Baiti" pitchFamily="66" charset="0"/>
            </a:endParaRPr>
          </a:p>
          <a:p>
            <a:pPr algn="just">
              <a:spcBef>
                <a:spcPct val="0"/>
              </a:spcBef>
              <a:buClrTx/>
              <a:buSzTx/>
              <a:buFontTx/>
              <a:buNone/>
            </a:pPr>
            <a:r>
              <a:rPr lang="fr-FR" altLang="fr-FR" sz="1600" b="1" u="sng">
                <a:solidFill>
                  <a:srgbClr val="0070C0"/>
                </a:solidFill>
                <a:latin typeface="Mongolian Baiti" pitchFamily="66" charset="0"/>
                <a:ea typeface="Times New Roman" pitchFamily="18" charset="0"/>
                <a:cs typeface="Mongolian Baiti" pitchFamily="66" charset="0"/>
              </a:rPr>
              <a:t>I : Théorie, questionnaire :</a:t>
            </a:r>
          </a:p>
          <a:p>
            <a:pPr algn="just">
              <a:spcBef>
                <a:spcPct val="0"/>
              </a:spcBef>
              <a:buClrTx/>
              <a:buSzTx/>
              <a:buFontTx/>
              <a:buNone/>
            </a:pP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Char char="•"/>
            </a:pPr>
            <a:r>
              <a:rPr lang="fr-FR" altLang="fr-FR" sz="1400">
                <a:solidFill>
                  <a:srgbClr val="0070C0"/>
                </a:solidFill>
                <a:latin typeface="Mongolian Baiti" pitchFamily="66" charset="0"/>
                <a:ea typeface="Times New Roman" pitchFamily="18" charset="0"/>
                <a:cs typeface="Mongolian Baiti" pitchFamily="66" charset="0"/>
              </a:rPr>
              <a:t>20 questions portant sur le règlement. </a:t>
            </a: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Char char="•"/>
            </a:pPr>
            <a:r>
              <a:rPr lang="fr-FR" altLang="fr-FR" sz="1400">
                <a:solidFill>
                  <a:srgbClr val="0070C0"/>
                </a:solidFill>
                <a:latin typeface="Mongolian Baiti" pitchFamily="66" charset="0"/>
                <a:ea typeface="Times New Roman" pitchFamily="18" charset="0"/>
                <a:cs typeface="Mongolian Baiti" pitchFamily="66" charset="0"/>
              </a:rPr>
              <a:t>Délai pour y répondre 15 mn.</a:t>
            </a: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Char char="•"/>
            </a:pP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None/>
            </a:pPr>
            <a:r>
              <a:rPr lang="fr-FR" altLang="fr-FR" sz="1400" b="1">
                <a:solidFill>
                  <a:srgbClr val="0070C0"/>
                </a:solidFill>
                <a:latin typeface="Mongolian Baiti" pitchFamily="66" charset="0"/>
                <a:ea typeface="Times New Roman" pitchFamily="18" charset="0"/>
                <a:cs typeface="Mongolian Baiti" pitchFamily="66" charset="0"/>
              </a:rPr>
              <a:t>Note minimum à obtenir 14 points </a:t>
            </a:r>
            <a:r>
              <a:rPr lang="fr-FR" altLang="fr-FR" sz="1400">
                <a:solidFill>
                  <a:srgbClr val="0070C0"/>
                </a:solidFill>
                <a:latin typeface="Mongolian Baiti" pitchFamily="66" charset="0"/>
                <a:ea typeface="Times New Roman" pitchFamily="18" charset="0"/>
                <a:cs typeface="Mongolian Baiti" pitchFamily="66" charset="0"/>
              </a:rPr>
              <a:t>(1 point par question)</a:t>
            </a:r>
          </a:p>
          <a:p>
            <a:pPr algn="just">
              <a:spcBef>
                <a:spcPct val="0"/>
              </a:spcBef>
              <a:buClrTx/>
              <a:buSzTx/>
              <a:buFontTx/>
              <a:buNone/>
            </a:pPr>
            <a:r>
              <a:rPr lang="fr-FR" altLang="fr-FR" sz="1400">
                <a:solidFill>
                  <a:srgbClr val="0070C0"/>
                </a:solidFill>
                <a:latin typeface="Mongolian Baiti" pitchFamily="66" charset="0"/>
                <a:ea typeface="Times New Roman" pitchFamily="18" charset="0"/>
                <a:cs typeface="Mongolian Baiti" pitchFamily="66" charset="0"/>
              </a:rPr>
              <a:t>D’autres questions pourront être posées par la suite, si le Juge désire des explications sur tel ou tel exercice.</a:t>
            </a: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None/>
            </a:pPr>
            <a:r>
              <a:rPr lang="fr-FR" altLang="fr-FR" sz="1400" b="1" u="sng">
                <a:solidFill>
                  <a:srgbClr val="0070C0"/>
                </a:solidFill>
                <a:latin typeface="Mongolian Baiti" pitchFamily="66" charset="0"/>
                <a:ea typeface="Times New Roman" pitchFamily="18" charset="0"/>
                <a:cs typeface="Mongolian Baiti" pitchFamily="66" charset="0"/>
              </a:rPr>
              <a:t>Rappel</a:t>
            </a:r>
            <a:r>
              <a:rPr lang="fr-FR" altLang="fr-FR" sz="1400" b="1">
                <a:solidFill>
                  <a:srgbClr val="0070C0"/>
                </a:solidFill>
                <a:latin typeface="Mongolian Baiti" pitchFamily="66" charset="0"/>
                <a:ea typeface="Times New Roman" pitchFamily="18" charset="0"/>
                <a:cs typeface="Mongolian Baiti" pitchFamily="66" charset="0"/>
              </a:rPr>
              <a:t> :</a:t>
            </a:r>
            <a:r>
              <a:rPr lang="fr-FR" altLang="fr-FR" sz="1400">
                <a:solidFill>
                  <a:srgbClr val="0070C0"/>
                </a:solidFill>
                <a:latin typeface="Mongolian Baiti" pitchFamily="66" charset="0"/>
                <a:ea typeface="Times New Roman" pitchFamily="18" charset="0"/>
                <a:cs typeface="Mongolian Baiti" pitchFamily="66" charset="0"/>
              </a:rPr>
              <a:t> </a:t>
            </a:r>
            <a:r>
              <a:rPr lang="fr-FR" altLang="fr-FR" sz="1400" b="1">
                <a:solidFill>
                  <a:srgbClr val="0070C0"/>
                </a:solidFill>
                <a:latin typeface="Mongolian Baiti" pitchFamily="66" charset="0"/>
                <a:ea typeface="Times New Roman" pitchFamily="18" charset="0"/>
                <a:cs typeface="Mongolian Baiti" pitchFamily="66" charset="0"/>
              </a:rPr>
              <a:t>Si un candidat n’obtenait pas la note minimale (14pts) il ne pourrait accéder aux épreuves techniques. </a:t>
            </a: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None/>
            </a:pPr>
            <a:endParaRPr lang="fr-FR" altLang="fr-FR" sz="800" b="1">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None/>
            </a:pPr>
            <a:r>
              <a:rPr lang="fr-FR" altLang="fr-FR" sz="1600" b="1" u="sng">
                <a:solidFill>
                  <a:srgbClr val="0070C0"/>
                </a:solidFill>
                <a:latin typeface="Mongolian Baiti" pitchFamily="66" charset="0"/>
                <a:ea typeface="Times New Roman" pitchFamily="18" charset="0"/>
                <a:cs typeface="Mongolian Baiti" pitchFamily="66" charset="0"/>
              </a:rPr>
              <a:t>II : Pratique :</a:t>
            </a:r>
          </a:p>
          <a:p>
            <a:pPr algn="just">
              <a:spcBef>
                <a:spcPct val="0"/>
              </a:spcBef>
              <a:buClrTx/>
              <a:buSzTx/>
              <a:buFontTx/>
              <a:buNone/>
            </a:pP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None/>
            </a:pPr>
            <a:r>
              <a:rPr lang="fr-FR" altLang="fr-FR" sz="1400" b="1" u="sng">
                <a:solidFill>
                  <a:srgbClr val="0070C0"/>
                </a:solidFill>
                <a:latin typeface="Mongolian Baiti" pitchFamily="66" charset="0"/>
                <a:ea typeface="Times New Roman" pitchFamily="18" charset="0"/>
                <a:cs typeface="Mongolian Baiti" pitchFamily="66" charset="0"/>
              </a:rPr>
              <a:t>A : Partie physique : </a:t>
            </a:r>
          </a:p>
          <a:p>
            <a:pPr algn="just">
              <a:spcBef>
                <a:spcPct val="0"/>
              </a:spcBef>
              <a:buClrTx/>
              <a:buSzTx/>
              <a:buFontTx/>
              <a:buNone/>
            </a:pP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None/>
            </a:pPr>
            <a:r>
              <a:rPr lang="fr-FR" altLang="fr-FR" sz="1400">
                <a:solidFill>
                  <a:srgbClr val="0070C0"/>
                </a:solidFill>
                <a:latin typeface="Mongolian Baiti" pitchFamily="66" charset="0"/>
                <a:ea typeface="Times New Roman" pitchFamily="18" charset="0"/>
                <a:cs typeface="Mongolian Baiti" pitchFamily="66" charset="0"/>
              </a:rPr>
              <a:t>Les notes obtenues au questionnaire écrit et aux épreuves physiques ne seront qu’éliminatoires pour accéder aux épreuves techniques et ne rentreront pas en ligne de compte pour le classement et la sélection ou non du postulant.</a:t>
            </a: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Char char="•"/>
            </a:pPr>
            <a:r>
              <a:rPr lang="fr-FR" altLang="fr-FR" sz="1400">
                <a:solidFill>
                  <a:srgbClr val="0070C0"/>
                </a:solidFill>
                <a:latin typeface="Mongolian Baiti" pitchFamily="66" charset="0"/>
                <a:ea typeface="Times New Roman" pitchFamily="18" charset="0"/>
                <a:cs typeface="Mongolian Baiti" pitchFamily="66" charset="0"/>
              </a:rPr>
              <a:t>2 x 500 mètres sans costume. Temps de repos entre les deux 3 minutes.</a:t>
            </a: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Char char="•"/>
            </a:pPr>
            <a:r>
              <a:rPr lang="fr-FR" altLang="fr-FR" sz="1400">
                <a:solidFill>
                  <a:srgbClr val="0070C0"/>
                </a:solidFill>
                <a:latin typeface="Mongolian Baiti" pitchFamily="66" charset="0"/>
                <a:ea typeface="Times New Roman" pitchFamily="18" charset="0"/>
                <a:cs typeface="Mongolian Baiti" pitchFamily="66" charset="0"/>
              </a:rPr>
              <a:t>slalom 160 mètres sans costume.</a:t>
            </a:r>
            <a:endParaRPr lang="fr-FR" altLang="fr-FR" sz="1800">
              <a:solidFill>
                <a:srgbClr val="0070C0"/>
              </a:solidFill>
              <a:latin typeface="Mongolian Baiti" pitchFamily="66" charset="0"/>
              <a:ea typeface="Times New Roman" pitchFamily="18" charset="0"/>
              <a:cs typeface="Mongolian Baiti" pitchFamily="66" charset="0"/>
            </a:endParaRPr>
          </a:p>
        </p:txBody>
      </p:sp>
      <p:pic>
        <p:nvPicPr>
          <p:cNvPr id="11267" name="Image 1" descr="Livret HA slalom"/>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908175" y="5229225"/>
            <a:ext cx="6977063" cy="931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11269" name="Image 6" descr="logo club.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270"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3</a:t>
            </a:fld>
            <a:endParaRPr lang="fr-F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
          <p:cNvSpPr>
            <a:spLocks noChangeArrowheads="1"/>
          </p:cNvSpPr>
          <p:nvPr/>
        </p:nvSpPr>
        <p:spPr bwMode="auto">
          <a:xfrm>
            <a:off x="1042988" y="1052513"/>
            <a:ext cx="74168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ts val="400"/>
              </a:spcBef>
              <a:buClr>
                <a:schemeClr val="accent1"/>
              </a:buClr>
              <a:buSzPct val="68000"/>
              <a:buFont typeface="Wingdings 3" pitchFamily="18" charset="2"/>
              <a:buChar char=""/>
              <a:tabLst>
                <a:tab pos="4873625" algn="l"/>
              </a:tabLst>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tabLst>
                <a:tab pos="4873625" algn="l"/>
              </a:tabLst>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tabLst>
                <a:tab pos="4873625"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4873625"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4873625"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9pPr>
          </a:lstStyle>
          <a:p>
            <a:pPr algn="just" eaLnBrk="1" hangingPunct="1">
              <a:spcBef>
                <a:spcPct val="0"/>
              </a:spcBef>
              <a:buClrTx/>
              <a:buSzTx/>
              <a:buFontTx/>
              <a:buChar char="•"/>
            </a:pPr>
            <a:r>
              <a:rPr lang="fr-FR" altLang="fr-FR" sz="1400">
                <a:solidFill>
                  <a:srgbClr val="0070C0"/>
                </a:solidFill>
                <a:latin typeface="Mongolian Baiti" pitchFamily="66" charset="0"/>
                <a:ea typeface="Times New Roman" pitchFamily="18" charset="0"/>
                <a:cs typeface="Mongolian Baiti" pitchFamily="66" charset="0"/>
              </a:rPr>
              <a:t>Franchissement d’obstacles (un seul aller retour) avec pénalité d’un point par barre tombée</a:t>
            </a:r>
            <a:endParaRPr lang="fr-FR" altLang="fr-FR" sz="6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None/>
            </a:pPr>
            <a:r>
              <a:rPr lang="fr-FR" altLang="fr-FR" sz="1400">
                <a:solidFill>
                  <a:srgbClr val="0070C0"/>
                </a:solidFill>
                <a:latin typeface="Mongolian Baiti" pitchFamily="66" charset="0"/>
                <a:ea typeface="Times New Roman" pitchFamily="18" charset="0"/>
                <a:cs typeface="Mongolian Baiti" pitchFamily="66" charset="0"/>
              </a:rPr>
              <a:t>(Franchissement sur 60 m avec costume de 11 barres à 50 cm de hauteur espacées de 5m)</a:t>
            </a:r>
            <a:endParaRPr lang="fr-FR" altLang="fr-FR" sz="1800">
              <a:solidFill>
                <a:srgbClr val="0070C0"/>
              </a:solidFill>
              <a:latin typeface="Mongolian Baiti" pitchFamily="66" charset="0"/>
              <a:ea typeface="Times New Roman" pitchFamily="18" charset="0"/>
              <a:cs typeface="Mongolian Baiti" pitchFamily="66" charset="0"/>
            </a:endParaRPr>
          </a:p>
        </p:txBody>
      </p:sp>
      <p:pic>
        <p:nvPicPr>
          <p:cNvPr id="12291" name="Image 3" descr="Livret HA franchissement"/>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450" y="1700213"/>
            <a:ext cx="6624638" cy="1768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Rectangle 3"/>
          <p:cNvSpPr>
            <a:spLocks noChangeArrowheads="1"/>
          </p:cNvSpPr>
          <p:nvPr/>
        </p:nvSpPr>
        <p:spPr bwMode="auto">
          <a:xfrm>
            <a:off x="827088" y="3429000"/>
            <a:ext cx="7705725" cy="7381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ts val="400"/>
              </a:spcBef>
              <a:buClr>
                <a:schemeClr val="accent1"/>
              </a:buClr>
              <a:buSzPct val="68000"/>
              <a:buFont typeface="Wingdings 3" pitchFamily="18" charset="2"/>
              <a:buChar char=""/>
              <a:tabLst>
                <a:tab pos="4873625" algn="l"/>
              </a:tabLst>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tabLst>
                <a:tab pos="4873625" algn="l"/>
              </a:tabLst>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tabLst>
                <a:tab pos="4873625"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4873625"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4873625"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9pPr>
          </a:lstStyle>
          <a:p>
            <a:pPr algn="just" eaLnBrk="1" hangingPunct="1">
              <a:spcBef>
                <a:spcPct val="0"/>
              </a:spcBef>
              <a:buClrTx/>
              <a:buSzTx/>
              <a:buFontTx/>
              <a:buChar char="•"/>
            </a:pPr>
            <a:r>
              <a:rPr lang="fr-FR" altLang="fr-FR" sz="1400">
                <a:solidFill>
                  <a:srgbClr val="0070C0"/>
                </a:solidFill>
                <a:latin typeface="Mongolian Baiti" pitchFamily="66" charset="0"/>
                <a:ea typeface="Times New Roman" pitchFamily="18" charset="0"/>
                <a:cs typeface="Mongolian Baiti" pitchFamily="66" charset="0"/>
              </a:rPr>
              <a:t>Souplesse (identique au franchissement) un seul aller retour avec pénalité d’un point par barre tombée</a:t>
            </a:r>
          </a:p>
          <a:p>
            <a:pPr algn="just">
              <a:spcBef>
                <a:spcPct val="0"/>
              </a:spcBef>
              <a:buClrTx/>
              <a:buSzTx/>
              <a:buFontTx/>
              <a:buNone/>
            </a:pPr>
            <a:r>
              <a:rPr lang="fr-FR" altLang="fr-FR" sz="1400">
                <a:solidFill>
                  <a:srgbClr val="0070C0"/>
                </a:solidFill>
                <a:latin typeface="Mongolian Baiti" pitchFamily="66" charset="0"/>
                <a:ea typeface="Times New Roman" pitchFamily="18" charset="0"/>
                <a:cs typeface="Mongolian Baiti" pitchFamily="66" charset="0"/>
              </a:rPr>
              <a:t>(Souplesse sur 60 m avec costume avec passage sous barres tous les 10m)</a:t>
            </a:r>
          </a:p>
          <a:p>
            <a:pPr algn="just">
              <a:spcBef>
                <a:spcPct val="0"/>
              </a:spcBef>
              <a:buClrTx/>
              <a:buSzTx/>
              <a:buFontTx/>
              <a:buNone/>
            </a:pPr>
            <a:r>
              <a:rPr lang="fr-FR" altLang="fr-FR" sz="1400">
                <a:solidFill>
                  <a:srgbClr val="0070C0"/>
                </a:solidFill>
                <a:latin typeface="Mongolian Baiti" pitchFamily="66" charset="0"/>
                <a:ea typeface="Times New Roman" pitchFamily="18" charset="0"/>
                <a:cs typeface="Mongolian Baiti" pitchFamily="66" charset="0"/>
              </a:rPr>
              <a:t>à 1m de hauteur pour les candidats jusque 1M79, 1M10 pour les candidats de plus 1M80)</a:t>
            </a:r>
          </a:p>
        </p:txBody>
      </p:sp>
      <p:pic>
        <p:nvPicPr>
          <p:cNvPr id="12293" name="Image 4" descr="Livret HA Soupless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6013" y="4292600"/>
            <a:ext cx="6911975" cy="1657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12295" name="Image 8" descr="logo club.gi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296"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4</a:t>
            </a:fld>
            <a:endParaRPr lang="fr-F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
          <p:cNvSpPr>
            <a:spLocks noChangeArrowheads="1"/>
          </p:cNvSpPr>
          <p:nvPr/>
        </p:nvSpPr>
        <p:spPr bwMode="auto">
          <a:xfrm>
            <a:off x="1116013" y="1217613"/>
            <a:ext cx="7893050" cy="48625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1600" b="1" u="sng">
                <a:solidFill>
                  <a:srgbClr val="0070C0"/>
                </a:solidFill>
                <a:latin typeface="Mongolian Baiti" pitchFamily="66" charset="0"/>
                <a:ea typeface="Times New Roman" pitchFamily="18" charset="0"/>
                <a:cs typeface="Mongolian Baiti" pitchFamily="66" charset="0"/>
              </a:rPr>
              <a:t>B: Partie mordante pratique :</a:t>
            </a:r>
          </a:p>
          <a:p>
            <a:pPr eaLnBrk="1" hangingPunct="1">
              <a:spcBef>
                <a:spcPct val="0"/>
              </a:spcBef>
              <a:buClrTx/>
              <a:buSzTx/>
              <a:buFontTx/>
              <a:buNone/>
            </a:pPr>
            <a:endParaRPr lang="fr-FR" altLang="fr-FR" sz="14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Travail pratique avec les chiens, voir tableau ci dessous des épreuves qui devront être accomplies lors de la sélection, en fonction du niveau présenté.</a:t>
            </a:r>
          </a:p>
          <a:p>
            <a:pPr>
              <a:spcBef>
                <a:spcPct val="0"/>
              </a:spcBef>
              <a:buClrTx/>
              <a:buSzTx/>
              <a:buFontTx/>
              <a:buNone/>
            </a:pPr>
            <a:endParaRPr lang="fr-FR" altLang="fr-FR" sz="1400" b="1" u="sng">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b="1" u="sng">
                <a:solidFill>
                  <a:srgbClr val="0070C0"/>
                </a:solidFill>
                <a:latin typeface="Mongolian Baiti" pitchFamily="66" charset="0"/>
                <a:ea typeface="Times New Roman" pitchFamily="18" charset="0"/>
                <a:cs typeface="Mongolian Baiti" pitchFamily="66" charset="0"/>
              </a:rPr>
              <a:t>Epreuves techniques niveau 1 :  </a:t>
            </a:r>
          </a:p>
          <a:p>
            <a:pPr>
              <a:spcBef>
                <a:spcPct val="0"/>
              </a:spcBef>
              <a:buClrTx/>
              <a:buSzTx/>
              <a:buFontTx/>
              <a:buNone/>
            </a:pPr>
            <a:r>
              <a:rPr lang="fr-FR" altLang="fr-FR" sz="1400" b="1" u="sng">
                <a:solidFill>
                  <a:srgbClr val="0070C0"/>
                </a:solidFill>
                <a:latin typeface="Mongolian Baiti" pitchFamily="66" charset="0"/>
                <a:ea typeface="Times New Roman" pitchFamily="18" charset="0"/>
                <a:cs typeface="Mongolian Baiti" pitchFamily="66" charset="0"/>
              </a:rPr>
              <a:t>     </a:t>
            </a:r>
            <a:endParaRPr lang="fr-FR" altLang="fr-FR" sz="14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Avec chien de niveau 1 mini :</a:t>
            </a: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Défense (brevet), Face (brevet),  Garde au ferme et Fuyante (échelon 1)</a:t>
            </a:r>
          </a:p>
          <a:p>
            <a:pPr>
              <a:spcBef>
                <a:spcPct val="0"/>
              </a:spcBef>
              <a:buClrTx/>
              <a:buSzTx/>
              <a:buFontTx/>
              <a:buNone/>
            </a:pPr>
            <a:endParaRPr lang="fr-FR" altLang="fr-FR" sz="16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Avec chien de niveau 3 :</a:t>
            </a: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Garde au ferme,  Défense, Fuyante,  Recherche,  Face, Garde d’objet et Arrêtée </a:t>
            </a:r>
          </a:p>
          <a:p>
            <a:pPr>
              <a:spcBef>
                <a:spcPct val="0"/>
              </a:spcBef>
              <a:buClrTx/>
              <a:buSzTx/>
              <a:buFontTx/>
              <a:buNone/>
            </a:pPr>
            <a:endParaRPr lang="fr-FR" altLang="fr-FR" sz="1400" b="1" u="sng">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b="1" u="sng">
                <a:solidFill>
                  <a:srgbClr val="0070C0"/>
                </a:solidFill>
                <a:latin typeface="Mongolian Baiti" pitchFamily="66" charset="0"/>
                <a:ea typeface="Times New Roman" pitchFamily="18" charset="0"/>
                <a:cs typeface="Mongolian Baiti" pitchFamily="66" charset="0"/>
              </a:rPr>
              <a:t>Epreuves techniques niveau 2 :</a:t>
            </a:r>
          </a:p>
          <a:p>
            <a:pPr>
              <a:spcBef>
                <a:spcPct val="0"/>
              </a:spcBef>
              <a:buClrTx/>
              <a:buSzTx/>
              <a:buFontTx/>
              <a:buNone/>
            </a:pPr>
            <a:endParaRPr lang="fr-FR" altLang="fr-FR" sz="14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Avec chien de niveau 2 mini :</a:t>
            </a: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Défense et Face (brevet),  Face,  Recherche et Garde au Ferme (échelon 2)</a:t>
            </a:r>
          </a:p>
          <a:p>
            <a:pPr>
              <a:spcBef>
                <a:spcPct val="0"/>
              </a:spcBef>
              <a:buClrTx/>
              <a:buSzTx/>
              <a:buFontTx/>
              <a:buNone/>
            </a:pPr>
            <a:endParaRPr lang="fr-FR" altLang="fr-FR" sz="16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Avec chien de niveau3 :</a:t>
            </a: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Garde au ferme,  Défense,  Fuyante,  Recherche,  Face,  Garde d’objet,  Arrêtée</a:t>
            </a:r>
          </a:p>
        </p:txBody>
      </p:sp>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13316"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3317"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5</a:t>
            </a:fld>
            <a:endParaRPr lang="fr-F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au 3"/>
          <p:cNvGraphicFramePr>
            <a:graphicFrameLocks noGrp="1"/>
          </p:cNvGraphicFramePr>
          <p:nvPr/>
        </p:nvGraphicFramePr>
        <p:xfrm>
          <a:off x="323850" y="1916113"/>
          <a:ext cx="2559050" cy="3673467"/>
        </p:xfrm>
        <a:graphic>
          <a:graphicData uri="http://schemas.openxmlformats.org/drawingml/2006/table">
            <a:tbl>
              <a:tblPr/>
              <a:tblGrid>
                <a:gridCol w="1371600"/>
                <a:gridCol w="1187450"/>
              </a:tblGrid>
              <a:tr h="174927">
                <a:tc>
                  <a:txBody>
                    <a:bodyPr/>
                    <a:lstStyle/>
                    <a:p>
                      <a:pPr>
                        <a:spcAft>
                          <a:spcPts val="0"/>
                        </a:spcAft>
                        <a:tabLst>
                          <a:tab pos="4874260" algn="l"/>
                        </a:tabLst>
                      </a:pPr>
                      <a:r>
                        <a:rPr lang="fr-FR" sz="1000" b="1" u="sng" dirty="0">
                          <a:solidFill>
                            <a:srgbClr val="0070C0"/>
                          </a:solidFill>
                          <a:latin typeface="Times New Roman"/>
                          <a:ea typeface="Times New Roman"/>
                          <a:cs typeface="Times New Roman"/>
                        </a:rPr>
                        <a:t>Points</a:t>
                      </a: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b="1" u="sng">
                          <a:solidFill>
                            <a:srgbClr val="0070C0"/>
                          </a:solidFill>
                          <a:latin typeface="Times New Roman"/>
                          <a:ea typeface="Times New Roman"/>
                          <a:cs typeface="Times New Roman"/>
                        </a:rPr>
                        <a:t>Temps</a:t>
                      </a: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dirty="0">
                          <a:solidFill>
                            <a:srgbClr val="0070C0"/>
                          </a:solidFill>
                          <a:latin typeface="Times New Roman"/>
                          <a:ea typeface="Times New Roman"/>
                          <a:cs typeface="Times New Roman"/>
                        </a:rPr>
                        <a:t>20</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a:solidFill>
                            <a:srgbClr val="0070C0"/>
                          </a:solidFill>
                          <a:latin typeface="Times New Roman"/>
                          <a:ea typeface="Times New Roman"/>
                          <a:cs typeface="Times New Roman"/>
                        </a:rPr>
                        <a:t>03 : 05 minutes</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dirty="0">
                          <a:solidFill>
                            <a:srgbClr val="0070C0"/>
                          </a:solidFill>
                          <a:latin typeface="Times New Roman"/>
                          <a:ea typeface="Times New Roman"/>
                          <a:cs typeface="Times New Roman"/>
                        </a:rPr>
                        <a:t>19</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03 : 15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dirty="0">
                          <a:solidFill>
                            <a:srgbClr val="0070C0"/>
                          </a:solidFill>
                          <a:latin typeface="Times New Roman"/>
                          <a:ea typeface="Times New Roman"/>
                          <a:cs typeface="Times New Roman"/>
                        </a:rPr>
                        <a:t>18</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a:solidFill>
                            <a:srgbClr val="0070C0"/>
                          </a:solidFill>
                          <a:latin typeface="Times New Roman"/>
                          <a:ea typeface="Times New Roman"/>
                          <a:cs typeface="Times New Roman"/>
                        </a:rPr>
                        <a:t>03 : 25</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17</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03 : 35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16</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03 : 45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15</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03 : 55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14</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04 : 05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13</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04 : 15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12</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04 : 25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11</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04 : 35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10</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04 : 45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9</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04 : 55 </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8</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05 : 05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7</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05 : 15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6</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05 : 25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5</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05 : 35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4</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05 : 45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3</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05 : 55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2</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06 : 05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4927">
                <a:tc>
                  <a:txBody>
                    <a:bodyPr/>
                    <a:lstStyle/>
                    <a:p>
                      <a:pPr>
                        <a:spcAft>
                          <a:spcPts val="0"/>
                        </a:spcAft>
                        <a:tabLst>
                          <a:tab pos="4874260" algn="l"/>
                        </a:tabLst>
                      </a:pPr>
                      <a:r>
                        <a:rPr lang="fr-FR" sz="1000">
                          <a:solidFill>
                            <a:srgbClr val="0070C0"/>
                          </a:solidFill>
                          <a:latin typeface="Times New Roman"/>
                          <a:ea typeface="Times New Roman"/>
                          <a:cs typeface="Times New Roman"/>
                        </a:rPr>
                        <a:t>1</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spcAft>
                          <a:spcPts val="0"/>
                        </a:spcAft>
                        <a:tabLst>
                          <a:tab pos="4874260" algn="l"/>
                        </a:tabLst>
                      </a:pPr>
                      <a:r>
                        <a:rPr lang="fr-FR" sz="1000" dirty="0">
                          <a:solidFill>
                            <a:srgbClr val="0070C0"/>
                          </a:solidFill>
                          <a:latin typeface="Times New Roman"/>
                          <a:ea typeface="Times New Roman"/>
                          <a:cs typeface="Times New Roman"/>
                        </a:rPr>
                        <a:t>06 : 15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4406" name="Rectangle 1"/>
          <p:cNvSpPr>
            <a:spLocks noChangeArrowheads="1"/>
          </p:cNvSpPr>
          <p:nvPr/>
        </p:nvSpPr>
        <p:spPr bwMode="auto">
          <a:xfrm>
            <a:off x="755650" y="1484313"/>
            <a:ext cx="16557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ts val="400"/>
              </a:spcBef>
              <a:buClr>
                <a:schemeClr val="accent1"/>
              </a:buClr>
              <a:buSzPct val="68000"/>
              <a:buFont typeface="Wingdings 3" pitchFamily="18" charset="2"/>
              <a:buChar char=""/>
              <a:tabLst>
                <a:tab pos="4873625" algn="l"/>
              </a:tabLst>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tabLst>
                <a:tab pos="4873625" algn="l"/>
              </a:tabLst>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tabLst>
                <a:tab pos="4873625"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4873625"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4873625"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9pPr>
          </a:lstStyle>
          <a:p>
            <a:pPr eaLnBrk="1" hangingPunct="1">
              <a:spcBef>
                <a:spcPct val="0"/>
              </a:spcBef>
              <a:buClrTx/>
              <a:buSzTx/>
              <a:buFontTx/>
              <a:buNone/>
            </a:pPr>
            <a:r>
              <a:rPr lang="fr-FR" altLang="fr-FR" sz="1200" b="1" u="sng">
                <a:solidFill>
                  <a:srgbClr val="0070C0"/>
                </a:solidFill>
                <a:latin typeface="Mongolian Baiti" pitchFamily="66" charset="0"/>
                <a:ea typeface="Times New Roman" pitchFamily="18" charset="0"/>
                <a:cs typeface="Mongolian Baiti" pitchFamily="66" charset="0"/>
              </a:rPr>
              <a:t>BAREME 2 X 500 m</a:t>
            </a:r>
            <a:endParaRPr lang="fr-FR" altLang="fr-FR" sz="1800">
              <a:solidFill>
                <a:srgbClr val="0070C0"/>
              </a:solidFill>
              <a:latin typeface="Mongolian Baiti" pitchFamily="66" charset="0"/>
              <a:ea typeface="Times New Roman" pitchFamily="18" charset="0"/>
              <a:cs typeface="Mongolian Baiti" pitchFamily="66" charset="0"/>
            </a:endParaRPr>
          </a:p>
        </p:txBody>
      </p:sp>
      <p:graphicFrame>
        <p:nvGraphicFramePr>
          <p:cNvPr id="5" name="Tableau 4"/>
          <p:cNvGraphicFramePr>
            <a:graphicFrameLocks noGrp="1"/>
          </p:cNvGraphicFramePr>
          <p:nvPr/>
        </p:nvGraphicFramePr>
        <p:xfrm>
          <a:off x="3132138" y="1916113"/>
          <a:ext cx="2559050" cy="3671882"/>
        </p:xfrm>
        <a:graphic>
          <a:graphicData uri="http://schemas.openxmlformats.org/drawingml/2006/table">
            <a:tbl>
              <a:tblPr/>
              <a:tblGrid>
                <a:gridCol w="1301750"/>
                <a:gridCol w="1257300"/>
              </a:tblGrid>
              <a:tr h="207842">
                <a:tc>
                  <a:txBody>
                    <a:bodyPr/>
                    <a:lstStyle/>
                    <a:p>
                      <a:pPr algn="ctr">
                        <a:spcAft>
                          <a:spcPts val="0"/>
                        </a:spcAft>
                        <a:tabLst>
                          <a:tab pos="4874260" algn="l"/>
                        </a:tabLst>
                      </a:pPr>
                      <a:r>
                        <a:rPr lang="fr-FR" sz="1200" b="1" u="sng" dirty="0">
                          <a:solidFill>
                            <a:srgbClr val="0070C0"/>
                          </a:solidFill>
                          <a:latin typeface="Times New Roman"/>
                          <a:ea typeface="Times New Roman"/>
                          <a:cs typeface="Times New Roman"/>
                        </a:rPr>
                        <a:t>Points</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a:spcAft>
                          <a:spcPts val="0"/>
                        </a:spcAft>
                        <a:tabLst>
                          <a:tab pos="4874260" algn="l"/>
                        </a:tabLst>
                      </a:pPr>
                      <a:r>
                        <a:rPr lang="fr-FR" sz="1200" b="1" u="sng" dirty="0">
                          <a:solidFill>
                            <a:srgbClr val="0070C0"/>
                          </a:solidFill>
                          <a:latin typeface="Times New Roman"/>
                          <a:ea typeface="Times New Roman"/>
                          <a:cs typeface="Times New Roman"/>
                        </a:rPr>
                        <a:t>Temps</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dirty="0">
                          <a:solidFill>
                            <a:srgbClr val="0070C0"/>
                          </a:solidFill>
                          <a:latin typeface="Times New Roman"/>
                          <a:ea typeface="Times New Roman"/>
                          <a:cs typeface="Times New Roman"/>
                        </a:rPr>
                        <a:t>20</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dirty="0">
                          <a:solidFill>
                            <a:srgbClr val="0070C0"/>
                          </a:solidFill>
                          <a:latin typeface="Times New Roman"/>
                          <a:ea typeface="Times New Roman"/>
                          <a:cs typeface="Times New Roman"/>
                        </a:rPr>
                        <a:t>01 :35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19</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dirty="0">
                          <a:solidFill>
                            <a:srgbClr val="0070C0"/>
                          </a:solidFill>
                          <a:latin typeface="Times New Roman"/>
                          <a:ea typeface="Times New Roman"/>
                          <a:cs typeface="Times New Roman"/>
                        </a:rPr>
                        <a:t>01 :36</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18</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dirty="0">
                          <a:solidFill>
                            <a:srgbClr val="0070C0"/>
                          </a:solidFill>
                          <a:latin typeface="Times New Roman"/>
                          <a:ea typeface="Times New Roman"/>
                          <a:cs typeface="Times New Roman"/>
                        </a:rPr>
                        <a:t>01 :37</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17</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dirty="0">
                          <a:solidFill>
                            <a:srgbClr val="0070C0"/>
                          </a:solidFill>
                          <a:latin typeface="Times New Roman"/>
                          <a:ea typeface="Times New Roman"/>
                          <a:cs typeface="Times New Roman"/>
                        </a:rPr>
                        <a:t>01 :38</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16</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dirty="0">
                          <a:solidFill>
                            <a:srgbClr val="0070C0"/>
                          </a:solidFill>
                          <a:latin typeface="Times New Roman"/>
                          <a:ea typeface="Times New Roman"/>
                          <a:cs typeface="Times New Roman"/>
                        </a:rPr>
                        <a:t>01 :39</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15</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:40</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14</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:41</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13</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:42</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12</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:43</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11</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:44</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10</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:45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9</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:46</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8</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:47</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7</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:48</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6</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:49</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5</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:50</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4</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:51</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dirty="0">
                          <a:solidFill>
                            <a:srgbClr val="0070C0"/>
                          </a:solidFill>
                          <a:latin typeface="Times New Roman"/>
                          <a:ea typeface="Times New Roman"/>
                          <a:cs typeface="Times New Roman"/>
                        </a:rPr>
                        <a:t>3</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:52</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2</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:53</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02">
                <a:tc>
                  <a:txBody>
                    <a:bodyPr/>
                    <a:lstStyle/>
                    <a:p>
                      <a:pPr algn="l">
                        <a:spcAft>
                          <a:spcPts val="0"/>
                        </a:spcAft>
                        <a:tabLst>
                          <a:tab pos="4874260" algn="l"/>
                        </a:tabLst>
                      </a:pPr>
                      <a:r>
                        <a:rPr lang="fr-FR" sz="1000">
                          <a:solidFill>
                            <a:srgbClr val="0070C0"/>
                          </a:solidFill>
                          <a:latin typeface="Times New Roman"/>
                          <a:ea typeface="Times New Roman"/>
                          <a:cs typeface="Times New Roman"/>
                        </a:rPr>
                        <a:t>1</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l">
                        <a:spcAft>
                          <a:spcPts val="0"/>
                        </a:spcAft>
                        <a:tabLst>
                          <a:tab pos="4874260" algn="l"/>
                        </a:tabLst>
                      </a:pPr>
                      <a:r>
                        <a:rPr lang="fr-FR" sz="1000" u="sng" dirty="0">
                          <a:solidFill>
                            <a:srgbClr val="0070C0"/>
                          </a:solidFill>
                          <a:latin typeface="Times New Roman"/>
                          <a:ea typeface="Times New Roman"/>
                          <a:cs typeface="Times New Roman"/>
                        </a:rPr>
                        <a:t>01 :54</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4475" name="Rectangle 1"/>
          <p:cNvSpPr>
            <a:spLocks noChangeArrowheads="1"/>
          </p:cNvSpPr>
          <p:nvPr/>
        </p:nvSpPr>
        <p:spPr bwMode="auto">
          <a:xfrm>
            <a:off x="4067175" y="1484313"/>
            <a:ext cx="792163"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ts val="400"/>
              </a:spcBef>
              <a:buClr>
                <a:schemeClr val="accent1"/>
              </a:buClr>
              <a:buSzPct val="68000"/>
              <a:buFont typeface="Wingdings 3" pitchFamily="18" charset="2"/>
              <a:buChar char=""/>
              <a:tabLst>
                <a:tab pos="4873625" algn="l"/>
              </a:tabLst>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tabLst>
                <a:tab pos="4873625" algn="l"/>
              </a:tabLst>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tabLst>
                <a:tab pos="4873625"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4873625"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4873625"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9pPr>
          </a:lstStyle>
          <a:p>
            <a:pPr eaLnBrk="1" hangingPunct="1">
              <a:spcBef>
                <a:spcPct val="0"/>
              </a:spcBef>
              <a:buClrTx/>
              <a:buSzTx/>
              <a:buFontTx/>
              <a:buNone/>
            </a:pPr>
            <a:r>
              <a:rPr lang="fr-FR" altLang="fr-FR" sz="1200" b="1" u="sng">
                <a:solidFill>
                  <a:srgbClr val="0070C0"/>
                </a:solidFill>
                <a:latin typeface="Mongolian Baiti" pitchFamily="66" charset="0"/>
                <a:ea typeface="Times New Roman" pitchFamily="18" charset="0"/>
                <a:cs typeface="Mongolian Baiti" pitchFamily="66" charset="0"/>
              </a:rPr>
              <a:t>Slalom</a:t>
            </a:r>
            <a:endParaRPr lang="fr-FR" altLang="fr-FR" sz="1800">
              <a:solidFill>
                <a:srgbClr val="0070C0"/>
              </a:solidFill>
              <a:latin typeface="Mongolian Baiti" pitchFamily="66" charset="0"/>
              <a:ea typeface="Times New Roman" pitchFamily="18" charset="0"/>
              <a:cs typeface="Mongolian Baiti" pitchFamily="66" charset="0"/>
            </a:endParaRPr>
          </a:p>
        </p:txBody>
      </p:sp>
      <p:graphicFrame>
        <p:nvGraphicFramePr>
          <p:cNvPr id="7" name="Tableau 6"/>
          <p:cNvGraphicFramePr>
            <a:graphicFrameLocks noGrp="1"/>
          </p:cNvGraphicFramePr>
          <p:nvPr/>
        </p:nvGraphicFramePr>
        <p:xfrm>
          <a:off x="6011863" y="1916113"/>
          <a:ext cx="2559050" cy="3673472"/>
        </p:xfrm>
        <a:graphic>
          <a:graphicData uri="http://schemas.openxmlformats.org/drawingml/2006/table">
            <a:tbl>
              <a:tblPr/>
              <a:tblGrid>
                <a:gridCol w="1165860"/>
                <a:gridCol w="580390"/>
                <a:gridCol w="812800"/>
              </a:tblGrid>
              <a:tr h="207932">
                <a:tc>
                  <a:txBody>
                    <a:bodyPr/>
                    <a:lstStyle/>
                    <a:p>
                      <a:pPr algn="r">
                        <a:spcAft>
                          <a:spcPts val="0"/>
                        </a:spcAft>
                        <a:tabLst>
                          <a:tab pos="4874260" algn="l"/>
                        </a:tabLst>
                      </a:pPr>
                      <a:r>
                        <a:rPr lang="fr-FR" sz="1200" b="1" u="sng" dirty="0">
                          <a:solidFill>
                            <a:srgbClr val="0070C0"/>
                          </a:solidFill>
                          <a:latin typeface="Times New Roman"/>
                          <a:ea typeface="Times New Roman"/>
                          <a:cs typeface="Times New Roman"/>
                        </a:rPr>
                        <a:t>Franchissement</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200" b="1" u="sng" dirty="0">
                          <a:solidFill>
                            <a:srgbClr val="0070C0"/>
                          </a:solidFill>
                          <a:latin typeface="Times New Roman"/>
                          <a:ea typeface="Times New Roman"/>
                          <a:cs typeface="Times New Roman"/>
                        </a:rPr>
                        <a:t>Points</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200" b="1" u="sng">
                          <a:solidFill>
                            <a:srgbClr val="0070C0"/>
                          </a:solidFill>
                          <a:latin typeface="Times New Roman"/>
                          <a:ea typeface="Times New Roman"/>
                          <a:cs typeface="Times New Roman"/>
                        </a:rPr>
                        <a:t>Souplesse</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:30</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20</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:30</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:31</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19</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:31</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:33</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18</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:33</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:35</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17</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:35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:37</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16</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:37</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:39</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15</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:39</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:41</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14</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:41</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:43</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13</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:43</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:45</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12</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:45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:47</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11</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:47</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:49 </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10</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:49 </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:51</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9</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:51</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:53</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8</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:53</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:55</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7</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:55</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 :57</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6</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 :57</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01 :00</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5</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01 :00</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01 :02</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4</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01 :02</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01 :04</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3</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01 :04</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01 :06</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2</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01 :06</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173277">
                <a:tc>
                  <a:txBody>
                    <a:bodyPr/>
                    <a:lstStyle/>
                    <a:p>
                      <a:pPr algn="r">
                        <a:spcAft>
                          <a:spcPts val="0"/>
                        </a:spcAft>
                        <a:tabLst>
                          <a:tab pos="4874260" algn="l"/>
                        </a:tabLst>
                      </a:pPr>
                      <a:r>
                        <a:rPr lang="fr-FR" sz="1000">
                          <a:solidFill>
                            <a:srgbClr val="0070C0"/>
                          </a:solidFill>
                          <a:latin typeface="Times New Roman"/>
                          <a:ea typeface="Times New Roman"/>
                          <a:cs typeface="Times New Roman"/>
                        </a:rPr>
                        <a:t> 01 :08</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a:solidFill>
                            <a:srgbClr val="0070C0"/>
                          </a:solidFill>
                          <a:latin typeface="Times New Roman"/>
                          <a:ea typeface="Times New Roman"/>
                          <a:cs typeface="Times New Roman"/>
                        </a:rPr>
                        <a:t>1</a:t>
                      </a:r>
                      <a:endParaRPr lang="fr-FR" sz="120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r">
                        <a:spcAft>
                          <a:spcPts val="0"/>
                        </a:spcAft>
                        <a:tabLst>
                          <a:tab pos="4874260" algn="l"/>
                        </a:tabLst>
                      </a:pPr>
                      <a:r>
                        <a:rPr lang="fr-FR" sz="1000" dirty="0">
                          <a:solidFill>
                            <a:srgbClr val="0070C0"/>
                          </a:solidFill>
                          <a:latin typeface="Times New Roman"/>
                          <a:ea typeface="Times New Roman"/>
                          <a:cs typeface="Times New Roman"/>
                        </a:rPr>
                        <a:t> 01 :08</a:t>
                      </a:r>
                      <a:endParaRPr lang="fr-FR" sz="1200" dirty="0">
                        <a:solidFill>
                          <a:srgbClr val="0070C0"/>
                        </a:solidFill>
                        <a:latin typeface="Times New Roman"/>
                        <a:ea typeface="Times New Roman"/>
                        <a:cs typeface="Times New Roman"/>
                      </a:endParaRPr>
                    </a:p>
                  </a:txBody>
                  <a:tcPr marL="44450" marR="4445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bl>
          </a:graphicData>
        </a:graphic>
      </p:graphicFrame>
      <p:sp>
        <p:nvSpPr>
          <p:cNvPr id="14566" name="Rectangle 1"/>
          <p:cNvSpPr>
            <a:spLocks noChangeArrowheads="1"/>
          </p:cNvSpPr>
          <p:nvPr/>
        </p:nvSpPr>
        <p:spPr bwMode="auto">
          <a:xfrm>
            <a:off x="6300788" y="1484313"/>
            <a:ext cx="2016125" cy="276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ts val="400"/>
              </a:spcBef>
              <a:buClr>
                <a:schemeClr val="accent1"/>
              </a:buClr>
              <a:buSzPct val="68000"/>
              <a:buFont typeface="Wingdings 3" pitchFamily="18" charset="2"/>
              <a:buChar char=""/>
              <a:tabLst>
                <a:tab pos="4873625" algn="l"/>
              </a:tabLst>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tabLst>
                <a:tab pos="4873625" algn="l"/>
              </a:tabLst>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tabLst>
                <a:tab pos="4873625"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4873625"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4873625"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4873625" algn="l"/>
              </a:tabLst>
              <a:defRPr>
                <a:solidFill>
                  <a:schemeClr val="tx1"/>
                </a:solidFill>
                <a:latin typeface="Lucida Sans Unicode" pitchFamily="34" charset="0"/>
              </a:defRPr>
            </a:lvl9pPr>
          </a:lstStyle>
          <a:p>
            <a:pPr eaLnBrk="1" hangingPunct="1">
              <a:spcBef>
                <a:spcPct val="0"/>
              </a:spcBef>
              <a:buClrTx/>
              <a:buSzTx/>
              <a:buFontTx/>
              <a:buNone/>
            </a:pPr>
            <a:r>
              <a:rPr lang="fr-FR" altLang="fr-FR" sz="1200" b="1" u="sng">
                <a:solidFill>
                  <a:srgbClr val="0070C0"/>
                </a:solidFill>
                <a:latin typeface="Mongolian Baiti" pitchFamily="66" charset="0"/>
                <a:ea typeface="Times New Roman" pitchFamily="18" charset="0"/>
                <a:cs typeface="Mongolian Baiti" pitchFamily="66" charset="0"/>
              </a:rPr>
              <a:t>Franchissement et souplesse</a:t>
            </a:r>
            <a:endParaRPr lang="fr-FR" altLang="fr-FR" sz="1800">
              <a:solidFill>
                <a:srgbClr val="0070C0"/>
              </a:solidFill>
              <a:latin typeface="Mongolian Baiti" pitchFamily="66" charset="0"/>
              <a:ea typeface="Times New Roman" pitchFamily="18" charset="0"/>
              <a:cs typeface="Mongolian Baiti" pitchFamily="66" charset="0"/>
            </a:endParaRPr>
          </a:p>
        </p:txBody>
      </p:sp>
      <p:sp>
        <p:nvSpPr>
          <p:cNvPr id="14567" name="ZoneTexte 8"/>
          <p:cNvSpPr txBox="1">
            <a:spLocks noChangeArrowheads="1"/>
          </p:cNvSpPr>
          <p:nvPr/>
        </p:nvSpPr>
        <p:spPr bwMode="auto">
          <a:xfrm>
            <a:off x="2195513" y="692150"/>
            <a:ext cx="5113337"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2400" b="1">
                <a:solidFill>
                  <a:srgbClr val="0070C0"/>
                </a:solidFill>
                <a:latin typeface="Mongolian Baiti" pitchFamily="66" charset="0"/>
              </a:rPr>
              <a:t>Attribution des points suivant les temps</a:t>
            </a:r>
          </a:p>
        </p:txBody>
      </p:sp>
      <p:sp>
        <p:nvSpPr>
          <p:cNvPr id="11"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14569" name="Image 11"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57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6</a:t>
            </a:fld>
            <a:endParaRPr lang="fr-F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15363"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536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5" name="Rectangle 1"/>
          <p:cNvSpPr>
            <a:spLocks noChangeArrowheads="1"/>
          </p:cNvSpPr>
          <p:nvPr/>
        </p:nvSpPr>
        <p:spPr bwMode="auto">
          <a:xfrm>
            <a:off x="827088" y="1700213"/>
            <a:ext cx="7310437" cy="3786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just" eaLnBrk="1" hangingPunct="1">
              <a:spcBef>
                <a:spcPct val="0"/>
              </a:spcBef>
              <a:buClrTx/>
              <a:buSzTx/>
              <a:buFontTx/>
              <a:buNone/>
            </a:pPr>
            <a:r>
              <a:rPr lang="fr-FR" altLang="fr-FR" sz="1600" b="1">
                <a:solidFill>
                  <a:srgbClr val="0070C0"/>
                </a:solidFill>
                <a:latin typeface="Mongolian Baiti" pitchFamily="66" charset="0"/>
                <a:ea typeface="Times New Roman" pitchFamily="18" charset="0"/>
                <a:cs typeface="Mongolian Baiti" pitchFamily="66" charset="0"/>
              </a:rPr>
              <a:t>DEFINITION</a:t>
            </a:r>
            <a:endParaRPr lang="fr-FR" altLang="fr-FR" sz="1600">
              <a:solidFill>
                <a:srgbClr val="0070C0"/>
              </a:solidFill>
              <a:latin typeface="Mongolian Baiti" pitchFamily="66" charset="0"/>
              <a:ea typeface="Times New Roman" pitchFamily="18" charset="0"/>
              <a:cs typeface="Mongolian Baiti" pitchFamily="66" charset="0"/>
            </a:endParaRPr>
          </a:p>
          <a:p>
            <a:pPr algn="just" eaLnBrk="1" hangingPunct="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 </a:t>
            </a:r>
          </a:p>
          <a:p>
            <a:pPr algn="just" eaLnBrk="1" hangingPunct="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L’H.A. de concours est une personne revêtue d'un costume protecteur qui le garantit contre les morsures du chien qu'un maître désire présenter  aux divers concours de mordant sportif organisés par la Société Centrale Canine ou les Sociétés Canines Régionales.</a:t>
            </a:r>
          </a:p>
          <a:p>
            <a:pPr algn="just" eaLnBrk="1" hangingPunct="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 </a:t>
            </a:r>
          </a:p>
          <a:p>
            <a:pPr algn="just" eaLnBrk="1" hangingPunct="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L’H.A. est l'auxiliaire du Juge.</a:t>
            </a:r>
          </a:p>
          <a:p>
            <a:pPr algn="just" eaLnBrk="1" hangingPunct="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Il travaille sous la responsabilité et selon les directives du Juge pour permettre à celui-ci de noter et de départager les concurrents.</a:t>
            </a:r>
          </a:p>
          <a:p>
            <a:pPr algn="just" eaLnBrk="1" hangingPunct="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Il s’agit pour l’H.A., non pas de se mesurer avec le chien, mais d’aider le Juge à mettre en évidence les qualités et les défauts de l’animal présenté. </a:t>
            </a:r>
          </a:p>
          <a:p>
            <a:pPr algn="just" eaLnBrk="1" hangingPunct="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 </a:t>
            </a:r>
          </a:p>
          <a:p>
            <a:pPr algn="just" eaLnBrk="1" hangingPunct="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L’H.A. officiant dans un concours n'est pas autorisé à faire concourir son propre chien, présenté par un autre Conducteur, pour le faire mordre sur lui-même.</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7</a:t>
            </a:fld>
            <a:endParaRPr lang="fr-F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16387"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38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306388" y="1484313"/>
            <a:ext cx="8685212" cy="4248150"/>
          </a:xfrm>
          <a:prstGeom prst="rect">
            <a:avLst/>
          </a:prstGeom>
        </p:spPr>
        <p:txBody>
          <a:bodyPr>
            <a:spAutoFit/>
          </a:bodyPr>
          <a:lstStyle/>
          <a:p>
            <a:pPr>
              <a:defRPr/>
            </a:pPr>
            <a:r>
              <a:rPr lang="fr-FR" b="1" dirty="0">
                <a:solidFill>
                  <a:srgbClr val="0070C0"/>
                </a:solidFill>
                <a:latin typeface="Mongolian Baiti" panose="03000500000000000000" pitchFamily="66" charset="0"/>
                <a:cs typeface="Mongolian Baiti" panose="03000500000000000000" pitchFamily="66" charset="0"/>
              </a:rPr>
              <a:t>     Condition de participation à une sélection de niveau1</a:t>
            </a:r>
          </a:p>
          <a:p>
            <a:pPr marL="285750" indent="-285750" algn="just">
              <a:buFont typeface="Arial" panose="020B0604020202020204" pitchFamily="34" charset="0"/>
              <a:buChar char="•"/>
              <a:defRPr/>
            </a:pPr>
            <a:r>
              <a:rPr lang="fr-FR" dirty="0">
                <a:solidFill>
                  <a:srgbClr val="0070C0"/>
                </a:solidFill>
                <a:latin typeface="Mongolian Baiti" panose="03000500000000000000" pitchFamily="66" charset="0"/>
                <a:cs typeface="Mongolian Baiti" panose="03000500000000000000" pitchFamily="66" charset="0"/>
              </a:rPr>
              <a:t>Avoir seize ans révolus possibilité d’être présenté à la sélection avec accord parental. </a:t>
            </a:r>
          </a:p>
          <a:p>
            <a:pPr marL="285750" indent="-285750" algn="just">
              <a:buFont typeface="Arial" panose="020B0604020202020204" pitchFamily="34" charset="0"/>
              <a:buChar char="•"/>
              <a:defRPr/>
            </a:pPr>
            <a:r>
              <a:rPr lang="fr-FR" dirty="0">
                <a:solidFill>
                  <a:srgbClr val="0070C0"/>
                </a:solidFill>
                <a:latin typeface="Mongolian Baiti" panose="03000500000000000000" pitchFamily="66" charset="0"/>
                <a:cs typeface="Mongolian Baiti" panose="03000500000000000000" pitchFamily="66" charset="0"/>
              </a:rPr>
              <a:t>Participation aux concours officiels à partir de 16 ans révolus avec accord parental. </a:t>
            </a:r>
          </a:p>
          <a:p>
            <a:pPr marL="285750" indent="-285750" algn="just">
              <a:buFont typeface="Arial" panose="020B0604020202020204" pitchFamily="34" charset="0"/>
              <a:buChar char="•"/>
              <a:defRPr/>
            </a:pPr>
            <a:r>
              <a:rPr lang="fr-FR" b="1" dirty="0">
                <a:solidFill>
                  <a:srgbClr val="0070C0"/>
                </a:solidFill>
                <a:latin typeface="Mongolian Baiti" panose="03000500000000000000" pitchFamily="66" charset="0"/>
                <a:cs typeface="Mongolian Baiti" panose="03000500000000000000" pitchFamily="66" charset="0"/>
              </a:rPr>
              <a:t>Etre possesseur d’une attestation de présence à la journée de « formation » obligatoire datant d’un an maximum. </a:t>
            </a:r>
          </a:p>
          <a:p>
            <a:pPr marL="285750" indent="-285750" algn="just">
              <a:buFont typeface="Arial" panose="020B0604020202020204" pitchFamily="34" charset="0"/>
              <a:buChar char="•"/>
              <a:defRPr/>
            </a:pPr>
            <a:r>
              <a:rPr lang="fr-FR" dirty="0">
                <a:solidFill>
                  <a:srgbClr val="0070C0"/>
                </a:solidFill>
                <a:latin typeface="Mongolian Baiti" panose="03000500000000000000" pitchFamily="66" charset="0"/>
                <a:cs typeface="Mongolian Baiti" panose="03000500000000000000" pitchFamily="66" charset="0"/>
              </a:rPr>
              <a:t>Etre détenteur d’un certificat de médecine sportive </a:t>
            </a:r>
            <a:r>
              <a:rPr lang="fr-FR" b="1" dirty="0">
                <a:solidFill>
                  <a:srgbClr val="0070C0"/>
                </a:solidFill>
                <a:latin typeface="Mongolian Baiti" panose="03000500000000000000" pitchFamily="66" charset="0"/>
                <a:cs typeface="Mongolian Baiti" panose="03000500000000000000" pitchFamily="66" charset="0"/>
              </a:rPr>
              <a:t>autorisant la pratique des sports violents </a:t>
            </a:r>
            <a:endParaRPr lang="fr-FR" dirty="0">
              <a:solidFill>
                <a:srgbClr val="0070C0"/>
              </a:solidFill>
              <a:latin typeface="Mongolian Baiti" panose="03000500000000000000" pitchFamily="66" charset="0"/>
              <a:cs typeface="Mongolian Baiti" panose="03000500000000000000" pitchFamily="66" charset="0"/>
            </a:endParaRPr>
          </a:p>
          <a:p>
            <a:pPr marL="285750" indent="-285750" algn="just">
              <a:buFont typeface="Arial" panose="020B0604020202020204" pitchFamily="34" charset="0"/>
              <a:buChar char="•"/>
              <a:defRPr/>
            </a:pPr>
            <a:r>
              <a:rPr lang="fr-FR" dirty="0">
                <a:solidFill>
                  <a:srgbClr val="0070C0"/>
                </a:solidFill>
                <a:latin typeface="Mongolian Baiti" panose="03000500000000000000" pitchFamily="66" charset="0"/>
                <a:cs typeface="Mongolian Baiti" panose="03000500000000000000" pitchFamily="66" charset="0"/>
              </a:rPr>
              <a:t>Fournir une copie du carnet de santé ou pièce médicale attestant d’une vaccination antitétanique récente. </a:t>
            </a:r>
          </a:p>
          <a:p>
            <a:pPr marL="285750" indent="-285750" algn="just">
              <a:buFont typeface="Arial" panose="020B0604020202020204" pitchFamily="34" charset="0"/>
              <a:buChar char="•"/>
              <a:defRPr/>
            </a:pPr>
            <a:r>
              <a:rPr lang="fr-FR" dirty="0">
                <a:solidFill>
                  <a:srgbClr val="0070C0"/>
                </a:solidFill>
                <a:latin typeface="Mongolian Baiti" panose="03000500000000000000" pitchFamily="66" charset="0"/>
                <a:cs typeface="Mongolian Baiti" panose="03000500000000000000" pitchFamily="66" charset="0"/>
              </a:rPr>
              <a:t>Etre présenté par un club d’utilisation affilié à une ACT et habilité par la SCC dans le cadre des activités de mordant. </a:t>
            </a:r>
          </a:p>
          <a:p>
            <a:pPr marL="285750" indent="-285750" algn="just">
              <a:buFont typeface="Arial" panose="020B0604020202020204" pitchFamily="34" charset="0"/>
              <a:buChar char="•"/>
              <a:defRPr/>
            </a:pPr>
            <a:r>
              <a:rPr lang="fr-FR" dirty="0">
                <a:solidFill>
                  <a:srgbClr val="0070C0"/>
                </a:solidFill>
                <a:latin typeface="Mongolian Baiti" panose="03000500000000000000" pitchFamily="66" charset="0"/>
                <a:cs typeface="Mongolian Baiti" panose="03000500000000000000" pitchFamily="66" charset="0"/>
              </a:rPr>
              <a:t>Etre détenteur </a:t>
            </a:r>
            <a:r>
              <a:rPr lang="fr-FR" b="1" dirty="0">
                <a:solidFill>
                  <a:srgbClr val="0070C0"/>
                </a:solidFill>
                <a:latin typeface="Mongolian Baiti" panose="03000500000000000000" pitchFamily="66" charset="0"/>
                <a:cs typeface="Mongolian Baiti" panose="03000500000000000000" pitchFamily="66" charset="0"/>
              </a:rPr>
              <a:t>d’une licence HA entrainement </a:t>
            </a:r>
            <a:r>
              <a:rPr lang="fr-FR" dirty="0">
                <a:solidFill>
                  <a:srgbClr val="0070C0"/>
                </a:solidFill>
                <a:latin typeface="Mongolian Baiti" panose="03000500000000000000" pitchFamily="66" charset="0"/>
                <a:cs typeface="Mongolian Baiti" panose="03000500000000000000" pitchFamily="66" charset="0"/>
              </a:rPr>
              <a:t>qui couvrira les risques éventuels. </a:t>
            </a:r>
          </a:p>
          <a:p>
            <a:pPr marL="285750" indent="-285750" algn="just">
              <a:buFont typeface="Arial" panose="020B0604020202020204" pitchFamily="34" charset="0"/>
              <a:buChar char="•"/>
              <a:defRPr/>
            </a:pPr>
            <a:r>
              <a:rPr lang="fr-FR" dirty="0">
                <a:solidFill>
                  <a:srgbClr val="0070C0"/>
                </a:solidFill>
                <a:latin typeface="Mongolian Baiti" panose="03000500000000000000" pitchFamily="66" charset="0"/>
                <a:cs typeface="Mongolian Baiti" panose="03000500000000000000" pitchFamily="66" charset="0"/>
              </a:rPr>
              <a:t>Etre en mesure de se soumettre aux conditions techniques imposées par l’organisateur de la sélection (horaires, ordres de passage, chiens accompagnateurs, costume, pistolet, balles). </a:t>
            </a:r>
          </a:p>
        </p:txBody>
      </p:sp>
      <p:sp>
        <p:nvSpPr>
          <p:cNvPr id="3" name="Espace réservé du pied de page 2"/>
          <p:cNvSpPr>
            <a:spLocks noGrp="1"/>
          </p:cNvSpPr>
          <p:nvPr>
            <p:ph type="ftr" sz="quarter" idx="11"/>
          </p:nvPr>
        </p:nvSpPr>
        <p:spPr/>
        <p:txBody>
          <a:bodyPr/>
          <a:lstStyle/>
          <a:p>
            <a:pPr>
              <a:defRPr/>
            </a:pPr>
            <a:r>
              <a:rPr lang="fr-FR" smtClean="0"/>
              <a:t>Formation HA Ring 02/07/2016</a:t>
            </a:r>
            <a:endParaRPr lang="fr-FR"/>
          </a:p>
        </p:txBody>
      </p:sp>
      <p:sp>
        <p:nvSpPr>
          <p:cNvPr id="4" name="Espace réservé du numéro de diapositive 3"/>
          <p:cNvSpPr>
            <a:spLocks noGrp="1"/>
          </p:cNvSpPr>
          <p:nvPr>
            <p:ph type="sldNum" sz="quarter" idx="12"/>
          </p:nvPr>
        </p:nvSpPr>
        <p:spPr/>
        <p:txBody>
          <a:bodyPr/>
          <a:lstStyle/>
          <a:p>
            <a:pPr>
              <a:defRPr/>
            </a:pPr>
            <a:fld id="{608E6748-D86C-4FFF-A3D9-3F417B97F9C7}" type="slidenum">
              <a:rPr lang="fr-FR" smtClean="0"/>
              <a:pPr>
                <a:defRPr/>
              </a:pPr>
              <a:t>8</a:t>
            </a:fld>
            <a:endParaRPr lang="fr-F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17411"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7412"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179388" y="1244600"/>
            <a:ext cx="8829675" cy="4754563"/>
          </a:xfrm>
          <a:prstGeom prst="rect">
            <a:avLst/>
          </a:prstGeom>
        </p:spPr>
        <p:txBody>
          <a:bodyPr>
            <a:spAutoFit/>
          </a:bodyPr>
          <a:lstStyle/>
          <a:p>
            <a:pPr>
              <a:defRPr/>
            </a:pPr>
            <a:r>
              <a:rPr lang="fr-FR" b="1" dirty="0">
                <a:solidFill>
                  <a:srgbClr val="0070C0"/>
                </a:solidFill>
                <a:latin typeface="Mongolian Baiti" panose="03000500000000000000" pitchFamily="66" charset="0"/>
                <a:cs typeface="Mongolian Baiti" panose="03000500000000000000" pitchFamily="66" charset="0"/>
              </a:rPr>
              <a:t>Conditions de participation à une sélection de niveau2</a:t>
            </a:r>
            <a:endParaRPr lang="fr-FR" dirty="0">
              <a:solidFill>
                <a:srgbClr val="0070C0"/>
              </a:solidFill>
              <a:latin typeface="Mongolian Baiti" panose="03000500000000000000" pitchFamily="66" charset="0"/>
              <a:cs typeface="Mongolian Baiti" panose="03000500000000000000" pitchFamily="66" charset="0"/>
            </a:endParaRPr>
          </a:p>
          <a:p>
            <a:pPr>
              <a:defRPr/>
            </a:pPr>
            <a:r>
              <a:rPr lang="fr-FR" b="1" dirty="0">
                <a:solidFill>
                  <a:srgbClr val="0070C0"/>
                </a:solidFill>
                <a:latin typeface="Mongolian Baiti" panose="03000500000000000000" pitchFamily="66" charset="0"/>
                <a:cs typeface="Mongolian Baiti" panose="03000500000000000000" pitchFamily="66" charset="0"/>
              </a:rPr>
              <a:t>Pour un HA niveau 1 : </a:t>
            </a:r>
            <a:endParaRPr lang="fr-FR" dirty="0">
              <a:solidFill>
                <a:srgbClr val="0070C0"/>
              </a:solidFill>
              <a:latin typeface="Mongolian Baiti" panose="03000500000000000000" pitchFamily="66" charset="0"/>
              <a:cs typeface="Mongolian Baiti" panose="03000500000000000000" pitchFamily="66" charset="0"/>
            </a:endParaRPr>
          </a:p>
          <a:p>
            <a:pPr>
              <a:defRPr/>
            </a:pPr>
            <a:endParaRPr lang="fr-FR" sz="200" dirty="0">
              <a:solidFill>
                <a:srgbClr val="0070C0"/>
              </a:solidFill>
              <a:latin typeface="Mongolian Baiti" panose="03000500000000000000" pitchFamily="66" charset="0"/>
              <a:cs typeface="Mongolian Baiti" panose="03000500000000000000" pitchFamily="66" charset="0"/>
            </a:endParaRPr>
          </a:p>
          <a:p>
            <a:pPr>
              <a:defRPr/>
            </a:pPr>
            <a:r>
              <a:rPr lang="fr-FR" dirty="0">
                <a:solidFill>
                  <a:srgbClr val="0070C0"/>
                </a:solidFill>
                <a:latin typeface="Mongolian Baiti" panose="03000500000000000000" pitchFamily="66" charset="0"/>
                <a:cs typeface="Mongolian Baiti" panose="03000500000000000000" pitchFamily="66" charset="0"/>
              </a:rPr>
              <a:t>Etre sélectionné depuis plus d’un an au jour de la sélection, et ayant officié dans quatre concours en ring 3 pré sélectifs (minimum 4 chiens) sous trois juges différents et avoir obtenus 4 rapports favorables (cotations égales ou supérieures à 10). </a:t>
            </a:r>
            <a:r>
              <a:rPr lang="fr-FR" b="1" dirty="0">
                <a:solidFill>
                  <a:srgbClr val="0070C0"/>
                </a:solidFill>
                <a:latin typeface="Mongolian Baiti" panose="03000500000000000000" pitchFamily="66" charset="0"/>
                <a:cs typeface="Mongolian Baiti" panose="03000500000000000000" pitchFamily="66" charset="0"/>
              </a:rPr>
              <a:t>Il devra avoir participé à une journée de formation avant de repasser une sélection</a:t>
            </a:r>
            <a:r>
              <a:rPr lang="fr-FR" dirty="0">
                <a:solidFill>
                  <a:srgbClr val="0070C0"/>
                </a:solidFill>
                <a:latin typeface="Mongolian Baiti" panose="03000500000000000000" pitchFamily="66" charset="0"/>
                <a:cs typeface="Mongolian Baiti" panose="03000500000000000000" pitchFamily="66" charset="0"/>
              </a:rPr>
              <a:t> </a:t>
            </a:r>
          </a:p>
          <a:p>
            <a:pPr>
              <a:defRPr/>
            </a:pPr>
            <a:endParaRPr lang="fr-FR" sz="1050" b="1" dirty="0">
              <a:solidFill>
                <a:srgbClr val="0070C0"/>
              </a:solidFill>
              <a:latin typeface="Mongolian Baiti" panose="03000500000000000000" pitchFamily="66" charset="0"/>
              <a:cs typeface="Mongolian Baiti" panose="03000500000000000000" pitchFamily="66" charset="0"/>
            </a:endParaRPr>
          </a:p>
          <a:p>
            <a:pPr>
              <a:defRPr/>
            </a:pPr>
            <a:r>
              <a:rPr lang="fr-FR" b="1" dirty="0">
                <a:solidFill>
                  <a:srgbClr val="0070C0"/>
                </a:solidFill>
                <a:latin typeface="Mongolian Baiti" panose="03000500000000000000" pitchFamily="66" charset="0"/>
                <a:cs typeface="Mongolian Baiti" panose="03000500000000000000" pitchFamily="66" charset="0"/>
              </a:rPr>
              <a:t>Pour un HA niveau 2 : </a:t>
            </a:r>
          </a:p>
          <a:p>
            <a:pPr>
              <a:defRPr/>
            </a:pPr>
            <a:endParaRPr lang="fr-FR" sz="300" dirty="0">
              <a:solidFill>
                <a:srgbClr val="0070C0"/>
              </a:solidFill>
              <a:latin typeface="Mongolian Baiti" panose="03000500000000000000" pitchFamily="66" charset="0"/>
              <a:cs typeface="Mongolian Baiti" panose="03000500000000000000" pitchFamily="66" charset="0"/>
            </a:endParaRPr>
          </a:p>
          <a:p>
            <a:pPr>
              <a:defRPr/>
            </a:pPr>
            <a:r>
              <a:rPr lang="fr-FR" dirty="0">
                <a:solidFill>
                  <a:srgbClr val="0070C0"/>
                </a:solidFill>
                <a:latin typeface="Mongolian Baiti" panose="03000500000000000000" pitchFamily="66" charset="0"/>
                <a:cs typeface="Mongolian Baiti" panose="03000500000000000000" pitchFamily="66" charset="0"/>
              </a:rPr>
              <a:t>Etre sélectionné au jour de la sélection, et ayant officié dans quatre concours en ring 3 pré sélectifs (minimum 4 chiens) sous trois juges différents et avoir obtenus 4 rapports favorables (cotations égales ou supérieures à 10). </a:t>
            </a:r>
          </a:p>
          <a:p>
            <a:pPr>
              <a:defRPr/>
            </a:pPr>
            <a:endParaRPr lang="fr-FR" sz="1050" dirty="0">
              <a:solidFill>
                <a:srgbClr val="0070C0"/>
              </a:solidFill>
              <a:latin typeface="Mongolian Baiti" panose="03000500000000000000" pitchFamily="66" charset="0"/>
              <a:cs typeface="Mongolian Baiti" panose="03000500000000000000" pitchFamily="66" charset="0"/>
            </a:endParaRPr>
          </a:p>
          <a:p>
            <a:pPr>
              <a:defRPr/>
            </a:pPr>
            <a:r>
              <a:rPr lang="fr-FR" dirty="0">
                <a:solidFill>
                  <a:srgbClr val="0070C0"/>
                </a:solidFill>
                <a:latin typeface="Mongolian Baiti" panose="03000500000000000000" pitchFamily="66" charset="0"/>
                <a:cs typeface="Mongolian Baiti" panose="03000500000000000000" pitchFamily="66" charset="0"/>
              </a:rPr>
              <a:t>Un HA arrivant au terme de sa sélection aura </a:t>
            </a:r>
            <a:r>
              <a:rPr lang="fr-FR" b="1" dirty="0">
                <a:solidFill>
                  <a:srgbClr val="0070C0"/>
                </a:solidFill>
                <a:latin typeface="Mongolian Baiti" panose="03000500000000000000" pitchFamily="66" charset="0"/>
                <a:cs typeface="Mongolian Baiti" panose="03000500000000000000" pitchFamily="66" charset="0"/>
              </a:rPr>
              <a:t>un délai d’une année </a:t>
            </a:r>
            <a:r>
              <a:rPr lang="fr-FR" dirty="0">
                <a:solidFill>
                  <a:srgbClr val="0070C0"/>
                </a:solidFill>
                <a:latin typeface="Mongolian Baiti" panose="03000500000000000000" pitchFamily="66" charset="0"/>
                <a:cs typeface="Mongolian Baiti" panose="03000500000000000000" pitchFamily="66" charset="0"/>
              </a:rPr>
              <a:t>pour pouvoir la repasser au même niveau s’il remplit les conditions requises. </a:t>
            </a:r>
          </a:p>
          <a:p>
            <a:pPr>
              <a:defRPr/>
            </a:pPr>
            <a:r>
              <a:rPr lang="fr-FR" dirty="0">
                <a:solidFill>
                  <a:srgbClr val="0070C0"/>
                </a:solidFill>
                <a:latin typeface="Mongolian Baiti" panose="03000500000000000000" pitchFamily="66" charset="0"/>
                <a:cs typeface="Mongolian Baiti" panose="03000500000000000000" pitchFamily="66" charset="0"/>
              </a:rPr>
              <a:t>Cette période sera considérée comme étant hors sélection. </a:t>
            </a:r>
            <a:r>
              <a:rPr lang="fr-FR" b="1" dirty="0">
                <a:solidFill>
                  <a:srgbClr val="0070C0"/>
                </a:solidFill>
                <a:latin typeface="Mongolian Baiti" panose="03000500000000000000" pitchFamily="66" charset="0"/>
                <a:cs typeface="Mongolian Baiti" panose="03000500000000000000" pitchFamily="66" charset="0"/>
              </a:rPr>
              <a:t>Il devra avoir participé à une journée de formation avant de repasser une sélection</a:t>
            </a:r>
            <a:r>
              <a:rPr lang="fr-FR" dirty="0">
                <a:solidFill>
                  <a:srgbClr val="0070C0"/>
                </a:solidFill>
                <a:latin typeface="Mongolian Baiti" panose="03000500000000000000" pitchFamily="66" charset="0"/>
                <a:cs typeface="Mongolian Baiti" panose="03000500000000000000" pitchFamily="66" charset="0"/>
              </a:rPr>
              <a:t> </a:t>
            </a:r>
          </a:p>
          <a:p>
            <a:pPr>
              <a:defRPr/>
            </a:pPr>
            <a:r>
              <a:rPr lang="fr-FR" dirty="0">
                <a:solidFill>
                  <a:srgbClr val="0070C0"/>
                </a:solidFill>
                <a:latin typeface="Mongolian Baiti" panose="03000500000000000000" pitchFamily="66" charset="0"/>
                <a:cs typeface="Mongolian Baiti" panose="03000500000000000000" pitchFamily="66" charset="0"/>
              </a:rPr>
              <a:t>Il devra dans ces conditions être en possession d’une licence entrainement </a:t>
            </a:r>
          </a:p>
        </p:txBody>
      </p:sp>
      <p:sp>
        <p:nvSpPr>
          <p:cNvPr id="3" name="Espace réservé du pied de page 2"/>
          <p:cNvSpPr>
            <a:spLocks noGrp="1"/>
          </p:cNvSpPr>
          <p:nvPr>
            <p:ph type="ftr" sz="quarter" idx="11"/>
          </p:nvPr>
        </p:nvSpPr>
        <p:spPr/>
        <p:txBody>
          <a:bodyPr/>
          <a:lstStyle/>
          <a:p>
            <a:pPr>
              <a:defRPr/>
            </a:pPr>
            <a:r>
              <a:rPr lang="fr-FR" smtClean="0"/>
              <a:t>Formation HA Ring 02/07/2016</a:t>
            </a:r>
            <a:endParaRPr lang="fr-FR"/>
          </a:p>
        </p:txBody>
      </p:sp>
      <p:sp>
        <p:nvSpPr>
          <p:cNvPr id="4" name="Espace réservé du numéro de diapositive 3"/>
          <p:cNvSpPr>
            <a:spLocks noGrp="1"/>
          </p:cNvSpPr>
          <p:nvPr>
            <p:ph type="sldNum" sz="quarter" idx="12"/>
          </p:nvPr>
        </p:nvSpPr>
        <p:spPr/>
        <p:txBody>
          <a:bodyPr/>
          <a:lstStyle/>
          <a:p>
            <a:pPr>
              <a:defRPr/>
            </a:pPr>
            <a:fld id="{608E6748-D86C-4FFF-A3D9-3F417B97F9C7}" type="slidenum">
              <a:rPr lang="fr-FR" smtClean="0"/>
              <a:pPr>
                <a:defRPr/>
              </a:pPr>
              <a:t>9</a:t>
            </a:fld>
            <a:endParaRPr lang="fr-F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18435"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843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209550" y="1412875"/>
            <a:ext cx="8683625" cy="4462463"/>
          </a:xfrm>
          <a:prstGeom prst="rect">
            <a:avLst/>
          </a:prstGeom>
        </p:spPr>
        <p:txBody>
          <a:bodyPr>
            <a:spAutoFit/>
          </a:bodyPr>
          <a:lstStyle/>
          <a:p>
            <a:pPr algn="just">
              <a:defRPr/>
            </a:pPr>
            <a:r>
              <a:rPr lang="fr-FR" dirty="0">
                <a:solidFill>
                  <a:srgbClr val="0070C0"/>
                </a:solidFill>
              </a:rPr>
              <a:t>Un HA qui aura été sélectionné niveau III et qui a eu une interruption de carrière d’une durée maximal de cinq ans, peut obtenir une dérogation exceptionnelle accordée par le GTR afin que celui-ci passe directement une sélection niveau 2. </a:t>
            </a:r>
          </a:p>
          <a:p>
            <a:pPr algn="just">
              <a:defRPr/>
            </a:pPr>
            <a:r>
              <a:rPr lang="fr-FR" dirty="0">
                <a:solidFill>
                  <a:srgbClr val="0070C0"/>
                </a:solidFill>
              </a:rPr>
              <a:t>Il devra afin de passer cette sélection être en possession d’une licence HA entraînement </a:t>
            </a:r>
          </a:p>
          <a:p>
            <a:pPr algn="just">
              <a:defRPr/>
            </a:pPr>
            <a:r>
              <a:rPr lang="fr-FR" dirty="0">
                <a:solidFill>
                  <a:srgbClr val="0070C0"/>
                </a:solidFill>
              </a:rPr>
              <a:t>Le GTR se réserve le droit avant d’accorder cette dérogation d’étudier le dossier de chaque homme assistant ayant fait l’objet de sanctions éventuelles de la part de la CUN CBG ou de sa régionale. </a:t>
            </a:r>
          </a:p>
          <a:p>
            <a:pPr marL="285750" indent="-285750">
              <a:buFont typeface="Arial" panose="020B0604020202020204" pitchFamily="34" charset="0"/>
              <a:buChar char="•"/>
              <a:defRPr/>
            </a:pPr>
            <a:r>
              <a:rPr lang="fr-FR" sz="1400" dirty="0">
                <a:solidFill>
                  <a:srgbClr val="0070C0"/>
                </a:solidFill>
              </a:rPr>
              <a:t>Etre possesseur d’une attestation de présence à la journée de « formation » obligatoire datant d’un an maximum. </a:t>
            </a:r>
          </a:p>
          <a:p>
            <a:pPr marL="285750" indent="-285750">
              <a:buFont typeface="Arial" panose="020B0604020202020204" pitchFamily="34" charset="0"/>
              <a:buChar char="•"/>
              <a:defRPr/>
            </a:pPr>
            <a:r>
              <a:rPr lang="fr-FR" sz="1400" dirty="0">
                <a:solidFill>
                  <a:srgbClr val="0070C0"/>
                </a:solidFill>
              </a:rPr>
              <a:t>Etre détenteur d’un certificat de médecine sportive </a:t>
            </a:r>
            <a:r>
              <a:rPr lang="fr-FR" sz="1400" b="1" dirty="0">
                <a:solidFill>
                  <a:srgbClr val="0070C0"/>
                </a:solidFill>
              </a:rPr>
              <a:t>autorisant la pratique des sports violents </a:t>
            </a:r>
            <a:endParaRPr lang="fr-FR" sz="1400" dirty="0">
              <a:solidFill>
                <a:srgbClr val="0070C0"/>
              </a:solidFill>
            </a:endParaRPr>
          </a:p>
          <a:p>
            <a:pPr marL="285750" indent="-285750">
              <a:buFont typeface="Arial" panose="020B0604020202020204" pitchFamily="34" charset="0"/>
              <a:buChar char="•"/>
              <a:defRPr/>
            </a:pPr>
            <a:r>
              <a:rPr lang="fr-FR" sz="1400" dirty="0">
                <a:solidFill>
                  <a:srgbClr val="0070C0"/>
                </a:solidFill>
              </a:rPr>
              <a:t>Fournir une copie du carnet de santé ou pièce médicale attestant d’une vaccination antitétanique récente. </a:t>
            </a:r>
          </a:p>
          <a:p>
            <a:pPr marL="285750" indent="-285750">
              <a:buFont typeface="Arial" panose="020B0604020202020204" pitchFamily="34" charset="0"/>
              <a:buChar char="•"/>
              <a:defRPr/>
            </a:pPr>
            <a:r>
              <a:rPr lang="fr-FR" sz="1400" dirty="0">
                <a:solidFill>
                  <a:srgbClr val="0070C0"/>
                </a:solidFill>
              </a:rPr>
              <a:t>Etre présenté par un club d’utilisation affilié à une ACT et habilité par la SCC dans le cadre des activités de mordant. </a:t>
            </a:r>
          </a:p>
          <a:p>
            <a:pPr marL="285750" indent="-285750">
              <a:buFont typeface="Arial" panose="020B0604020202020204" pitchFamily="34" charset="0"/>
              <a:buChar char="•"/>
              <a:defRPr/>
            </a:pPr>
            <a:r>
              <a:rPr lang="fr-FR" sz="1400" dirty="0">
                <a:solidFill>
                  <a:srgbClr val="0070C0"/>
                </a:solidFill>
              </a:rPr>
              <a:t>Etre détenteur </a:t>
            </a:r>
            <a:r>
              <a:rPr lang="fr-FR" sz="1400" b="1" dirty="0">
                <a:solidFill>
                  <a:srgbClr val="0070C0"/>
                </a:solidFill>
              </a:rPr>
              <a:t>d’une licence HA concours en cours de validité </a:t>
            </a:r>
            <a:r>
              <a:rPr lang="fr-FR" sz="1400" dirty="0">
                <a:solidFill>
                  <a:srgbClr val="0070C0"/>
                </a:solidFill>
              </a:rPr>
              <a:t>qui couvrira les risques éventuels. </a:t>
            </a:r>
          </a:p>
          <a:p>
            <a:pPr marL="285750" indent="-285750">
              <a:buFont typeface="Arial" panose="020B0604020202020204" pitchFamily="34" charset="0"/>
              <a:buChar char="•"/>
              <a:defRPr/>
            </a:pPr>
            <a:r>
              <a:rPr lang="fr-FR" sz="1400" dirty="0">
                <a:solidFill>
                  <a:srgbClr val="0070C0"/>
                </a:solidFill>
              </a:rPr>
              <a:t>Etre en mesure de se soumettre aux conditions techniques imposées par l’organisateur de la sélection (horaires, ordres de passage, chiens accompagnateurs, costume, pistolet, balles). </a:t>
            </a:r>
          </a:p>
        </p:txBody>
      </p:sp>
      <p:sp>
        <p:nvSpPr>
          <p:cNvPr id="3" name="Espace réservé du pied de page 2"/>
          <p:cNvSpPr>
            <a:spLocks noGrp="1"/>
          </p:cNvSpPr>
          <p:nvPr>
            <p:ph type="ftr" sz="quarter" idx="11"/>
          </p:nvPr>
        </p:nvSpPr>
        <p:spPr/>
        <p:txBody>
          <a:bodyPr/>
          <a:lstStyle/>
          <a:p>
            <a:pPr>
              <a:defRPr/>
            </a:pPr>
            <a:r>
              <a:rPr lang="fr-FR" smtClean="0"/>
              <a:t>Formation HA Ring 02/07/2016</a:t>
            </a:r>
            <a:endParaRPr lang="fr-FR"/>
          </a:p>
        </p:txBody>
      </p:sp>
      <p:sp>
        <p:nvSpPr>
          <p:cNvPr id="4" name="Espace réservé du numéro de diapositive 3"/>
          <p:cNvSpPr>
            <a:spLocks noGrp="1"/>
          </p:cNvSpPr>
          <p:nvPr>
            <p:ph type="sldNum" sz="quarter" idx="12"/>
          </p:nvPr>
        </p:nvSpPr>
        <p:spPr/>
        <p:txBody>
          <a:bodyPr/>
          <a:lstStyle/>
          <a:p>
            <a:pPr>
              <a:defRPr/>
            </a:pPr>
            <a:fld id="{608E6748-D86C-4FFF-A3D9-3F417B97F9C7}" type="slidenum">
              <a:rPr lang="fr-FR" smtClean="0"/>
              <a:pPr>
                <a:defRPr/>
              </a:pPr>
              <a:t>10</a:t>
            </a:fld>
            <a:endParaRPr lang="fr-FR"/>
          </a:p>
        </p:txBody>
      </p:sp>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19459"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946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61" name="Rectangle 1"/>
          <p:cNvSpPr>
            <a:spLocks noChangeArrowheads="1"/>
          </p:cNvSpPr>
          <p:nvPr/>
        </p:nvSpPr>
        <p:spPr bwMode="auto">
          <a:xfrm>
            <a:off x="539750" y="3573463"/>
            <a:ext cx="80994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just" eaLnBrk="1" hangingPunct="1">
              <a:spcBef>
                <a:spcPct val="0"/>
              </a:spcBef>
              <a:buClrTx/>
              <a:buSzTx/>
              <a:buFontTx/>
              <a:buNone/>
            </a:pPr>
            <a:r>
              <a:rPr lang="fr-FR" altLang="fr-FR" sz="1800" b="1">
                <a:solidFill>
                  <a:srgbClr val="0070C0"/>
                </a:solidFill>
                <a:latin typeface="Mongolian Baiti" pitchFamily="66" charset="0"/>
              </a:rPr>
              <a:t>Secteurs d’activités niveau 2 : </a:t>
            </a:r>
            <a:endParaRPr lang="fr-FR" altLang="fr-FR" sz="1800">
              <a:solidFill>
                <a:srgbClr val="0070C0"/>
              </a:solidFill>
              <a:latin typeface="Mongolian Baiti" pitchFamily="66" charset="0"/>
            </a:endParaRPr>
          </a:p>
          <a:p>
            <a:pPr algn="just" eaLnBrk="1" hangingPunct="1">
              <a:spcBef>
                <a:spcPct val="0"/>
              </a:spcBef>
              <a:buClrTx/>
              <a:buSzTx/>
              <a:buFontTx/>
              <a:buNone/>
            </a:pPr>
            <a:r>
              <a:rPr lang="fr-FR" altLang="fr-FR" sz="1800">
                <a:solidFill>
                  <a:srgbClr val="0070C0"/>
                </a:solidFill>
                <a:latin typeface="Mongolian Baiti" pitchFamily="66" charset="0"/>
              </a:rPr>
              <a:t>Brevet, épreuves comportant les échelons 1, 2 et 3, pré-sélectifs et championnats régionaux. </a:t>
            </a:r>
          </a:p>
          <a:p>
            <a:pPr algn="just" eaLnBrk="1" hangingPunct="1">
              <a:spcBef>
                <a:spcPct val="0"/>
              </a:spcBef>
              <a:buClrTx/>
              <a:buSzTx/>
              <a:buFontTx/>
              <a:buNone/>
            </a:pPr>
            <a:r>
              <a:rPr lang="fr-FR" altLang="fr-FR" sz="1800">
                <a:solidFill>
                  <a:srgbClr val="0070C0"/>
                </a:solidFill>
                <a:latin typeface="Mongolian Baiti" pitchFamily="66" charset="0"/>
              </a:rPr>
              <a:t>Les HA sélectionnés niveau 2 peuvent officier à l’étranger après l’approbation du GTR et l’autorisation de la CUN-CBG. </a:t>
            </a:r>
          </a:p>
        </p:txBody>
      </p:sp>
      <p:sp>
        <p:nvSpPr>
          <p:cNvPr id="19462" name="Rectangle 2"/>
          <p:cNvSpPr>
            <a:spLocks noChangeArrowheads="1"/>
          </p:cNvSpPr>
          <p:nvPr/>
        </p:nvSpPr>
        <p:spPr bwMode="auto">
          <a:xfrm>
            <a:off x="528638" y="1628775"/>
            <a:ext cx="8339137" cy="1477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just" eaLnBrk="1" hangingPunct="1">
              <a:spcBef>
                <a:spcPct val="0"/>
              </a:spcBef>
              <a:buClrTx/>
              <a:buSzTx/>
              <a:buFontTx/>
              <a:buNone/>
            </a:pPr>
            <a:r>
              <a:rPr lang="fr-FR" altLang="fr-FR" sz="1800" b="1">
                <a:solidFill>
                  <a:srgbClr val="0070C0"/>
                </a:solidFill>
                <a:latin typeface="Mongolian Baiti" pitchFamily="66" charset="0"/>
              </a:rPr>
              <a:t>Secteur d’activités niveau 1 : </a:t>
            </a:r>
            <a:endParaRPr lang="fr-FR" altLang="fr-FR" sz="1800">
              <a:solidFill>
                <a:srgbClr val="0070C0"/>
              </a:solidFill>
              <a:latin typeface="Mongolian Baiti" pitchFamily="66" charset="0"/>
            </a:endParaRPr>
          </a:p>
          <a:p>
            <a:pPr algn="just" eaLnBrk="1" hangingPunct="1">
              <a:spcBef>
                <a:spcPct val="0"/>
              </a:spcBef>
              <a:buClrTx/>
              <a:buSzTx/>
              <a:buFontTx/>
              <a:buNone/>
            </a:pPr>
            <a:r>
              <a:rPr lang="fr-FR" altLang="fr-FR" sz="1800">
                <a:solidFill>
                  <a:srgbClr val="0070C0"/>
                </a:solidFill>
                <a:latin typeface="Mongolian Baiti" pitchFamily="66" charset="0"/>
              </a:rPr>
              <a:t>Brevet, concours comportant les échelons 1 et 2 et en complément de l’homme assistant de niveau 2 ou 3 pour les concours en échelon 3 pré-sélectifs. </a:t>
            </a:r>
          </a:p>
          <a:p>
            <a:pPr algn="just" eaLnBrk="1" hangingPunct="1">
              <a:spcBef>
                <a:spcPct val="0"/>
              </a:spcBef>
              <a:buClrTx/>
              <a:buSzTx/>
              <a:buFontTx/>
              <a:buNone/>
            </a:pPr>
            <a:r>
              <a:rPr lang="fr-FR" altLang="fr-FR" sz="1800">
                <a:solidFill>
                  <a:srgbClr val="0070C0"/>
                </a:solidFill>
                <a:latin typeface="Mongolian Baiti" pitchFamily="66" charset="0"/>
              </a:rPr>
              <a:t>L’homme assistant sélectionné niveau 1 </a:t>
            </a:r>
            <a:r>
              <a:rPr lang="fr-FR" altLang="fr-FR" sz="1800" b="1">
                <a:solidFill>
                  <a:srgbClr val="0070C0"/>
                </a:solidFill>
                <a:latin typeface="Mongolian Baiti" pitchFamily="66" charset="0"/>
              </a:rPr>
              <a:t>ne peut officier à l’étranger ni à l’occasion des championnats régionaux </a:t>
            </a:r>
            <a:endParaRPr lang="fr-FR" altLang="fr-FR" sz="1800">
              <a:solidFill>
                <a:srgbClr val="0070C0"/>
              </a:solidFill>
              <a:latin typeface="Mongolian Baiti" pitchFamily="66" charset="0"/>
            </a:endParaRP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11</a:t>
            </a:fld>
            <a:endParaRPr lang="fr-F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20483"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048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68313" y="1341438"/>
            <a:ext cx="8424862" cy="4224337"/>
          </a:xfrm>
          <a:prstGeom prst="rect">
            <a:avLst/>
          </a:prstGeom>
        </p:spPr>
        <p:txBody>
          <a:bodyPr>
            <a:spAutoFit/>
          </a:bodyPr>
          <a:lstStyle/>
          <a:p>
            <a:pPr algn="just">
              <a:spcAft>
                <a:spcPts val="0"/>
              </a:spcAft>
              <a:defRPr/>
            </a:pPr>
            <a:r>
              <a:rPr lang="fr-FR" sz="1600" b="1" dirty="0">
                <a:solidFill>
                  <a:srgbClr val="0070C0"/>
                </a:solidFill>
                <a:latin typeface="Mongolian Baiti" panose="03000500000000000000" pitchFamily="66" charset="0"/>
                <a:ea typeface="Times New Roman"/>
                <a:cs typeface="Mongolian Baiti" panose="03000500000000000000" pitchFamily="66" charset="0"/>
              </a:rPr>
              <a:t>COSTUME</a:t>
            </a:r>
            <a:endParaRPr lang="fr-FR" sz="9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endParaRPr lang="fr-FR" sz="105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600" dirty="0">
                <a:solidFill>
                  <a:srgbClr val="0070C0"/>
                </a:solidFill>
                <a:latin typeface="Mongolian Baiti" panose="03000500000000000000" pitchFamily="66" charset="0"/>
                <a:ea typeface="Times New Roman"/>
                <a:cs typeface="Mongolian Baiti" panose="03000500000000000000" pitchFamily="66" charset="0"/>
              </a:rPr>
              <a:t>Le costume de l’H.A. devra permettre au Chien, aussi bien aux bras qu'aux jambes, </a:t>
            </a:r>
            <a:r>
              <a:rPr lang="fr-FR" sz="1600" b="1" dirty="0">
                <a:solidFill>
                  <a:srgbClr val="0070C0"/>
                </a:solidFill>
                <a:latin typeface="Mongolian Baiti" panose="03000500000000000000" pitchFamily="66" charset="0"/>
                <a:ea typeface="Times New Roman"/>
                <a:cs typeface="Mongolian Baiti" panose="03000500000000000000" pitchFamily="66" charset="0"/>
              </a:rPr>
              <a:t>une prise de 7 cm en profondeur et de 3 cm en épaisseur</a:t>
            </a:r>
            <a:r>
              <a:rPr lang="fr-FR" sz="1600" dirty="0">
                <a:solidFill>
                  <a:srgbClr val="0070C0"/>
                </a:solidFill>
                <a:latin typeface="Mongolian Baiti" panose="03000500000000000000" pitchFamily="66" charset="0"/>
                <a:ea typeface="Times New Roman"/>
                <a:cs typeface="Mongolian Baiti" panose="03000500000000000000" pitchFamily="66" charset="0"/>
              </a:rPr>
              <a:t>. Il devra être en conformité avec le cahier des charges établi par les Groupes de Travail en collaboration avec la CUN-CBG.  </a:t>
            </a:r>
            <a:endParaRPr lang="fr-FR" sz="10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endParaRPr lang="fr-FR" sz="1600" b="1"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endParaRPr lang="fr-FR" sz="1600" b="1"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600" b="1" dirty="0">
                <a:solidFill>
                  <a:srgbClr val="0070C0"/>
                </a:solidFill>
                <a:latin typeface="Mongolian Baiti" panose="03000500000000000000" pitchFamily="66" charset="0"/>
                <a:ea typeface="Times New Roman"/>
                <a:cs typeface="Mongolian Baiti" panose="03000500000000000000" pitchFamily="66" charset="0"/>
              </a:rPr>
              <a:t>BATON</a:t>
            </a:r>
            <a:endParaRPr lang="fr-FR" sz="900" b="1"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endParaRPr lang="fr-FR" sz="8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600" dirty="0">
                <a:solidFill>
                  <a:srgbClr val="0070C0"/>
                </a:solidFill>
                <a:latin typeface="Mongolian Baiti" panose="03000500000000000000" pitchFamily="66" charset="0"/>
                <a:ea typeface="Times New Roman"/>
                <a:cs typeface="Mongolian Baiti" panose="03000500000000000000" pitchFamily="66" charset="0"/>
              </a:rPr>
              <a:t>On ne peut pas employer n'importe quel bâton. Le seul bâton admis est le bâton réglementaire, homologué par le G.T.R., à savoir :</a:t>
            </a:r>
          </a:p>
          <a:p>
            <a:pPr algn="just">
              <a:spcAft>
                <a:spcPts val="0"/>
              </a:spcAft>
              <a:defRPr/>
            </a:pPr>
            <a:endParaRPr lang="fr-FR" sz="10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600" b="1" dirty="0">
                <a:solidFill>
                  <a:srgbClr val="0070C0"/>
                </a:solidFill>
                <a:latin typeface="Mongolian Baiti" panose="03000500000000000000" pitchFamily="66" charset="0"/>
                <a:ea typeface="Times New Roman"/>
                <a:cs typeface="Mongolian Baiti" panose="03000500000000000000" pitchFamily="66" charset="0"/>
              </a:rPr>
              <a:t>Bambou fendu en 6 sur les ¾ de sa longueur.</a:t>
            </a:r>
          </a:p>
          <a:p>
            <a:pPr algn="just">
              <a:spcAft>
                <a:spcPts val="0"/>
              </a:spcAft>
              <a:defRPr/>
            </a:pPr>
            <a:r>
              <a:rPr lang="fr-FR" sz="1600" b="1" dirty="0">
                <a:solidFill>
                  <a:srgbClr val="0070C0"/>
                </a:solidFill>
                <a:latin typeface="Mongolian Baiti" panose="03000500000000000000" pitchFamily="66" charset="0"/>
                <a:ea typeface="Times New Roman"/>
                <a:cs typeface="Mongolian Baiti" panose="03000500000000000000" pitchFamily="66" charset="0"/>
              </a:rPr>
              <a:t>Diamètre du bâton : entre 20 et 25 millimètres.</a:t>
            </a:r>
          </a:p>
          <a:p>
            <a:pPr algn="just">
              <a:spcAft>
                <a:spcPts val="0"/>
              </a:spcAft>
              <a:defRPr/>
            </a:pPr>
            <a:r>
              <a:rPr lang="fr-FR" sz="1600" b="1" dirty="0">
                <a:solidFill>
                  <a:srgbClr val="0070C0"/>
                </a:solidFill>
                <a:latin typeface="Mongolian Baiti" panose="03000500000000000000" pitchFamily="66" charset="0"/>
                <a:ea typeface="Times New Roman"/>
                <a:cs typeface="Mongolian Baiti" panose="03000500000000000000" pitchFamily="66" charset="0"/>
              </a:rPr>
              <a:t>Longueur du bâton : entre 65 et 80 centimètres.</a:t>
            </a:r>
          </a:p>
          <a:p>
            <a:pPr algn="just">
              <a:spcAft>
                <a:spcPts val="0"/>
              </a:spcAft>
              <a:defRPr/>
            </a:pPr>
            <a:r>
              <a:rPr lang="fr-FR" sz="1600" b="1" dirty="0">
                <a:solidFill>
                  <a:srgbClr val="0070C0"/>
                </a:solidFill>
                <a:latin typeface="Mongolian Baiti" panose="03000500000000000000" pitchFamily="66" charset="0"/>
                <a:ea typeface="Times New Roman"/>
                <a:cs typeface="Mongolian Baiti" panose="03000500000000000000" pitchFamily="66" charset="0"/>
              </a:rPr>
              <a:t>L’extrémité du bâton devra s’écarter de plus de 20 centimètres pendant le maniement.</a:t>
            </a:r>
          </a:p>
          <a:p>
            <a:pPr algn="just">
              <a:spcAft>
                <a:spcPts val="0"/>
              </a:spcAft>
              <a:defRPr/>
            </a:pPr>
            <a:r>
              <a:rPr lang="fr-FR" sz="1600" dirty="0">
                <a:solidFill>
                  <a:srgbClr val="0070C0"/>
                </a:solidFill>
                <a:latin typeface="Mongolian Baiti" panose="03000500000000000000" pitchFamily="66" charset="0"/>
                <a:ea typeface="Times New Roman"/>
                <a:cs typeface="Mongolian Baiti" panose="03000500000000000000" pitchFamily="66" charset="0"/>
              </a:rPr>
              <a:t>Les arrêtes devront en être non tranchantes.</a:t>
            </a:r>
          </a:p>
          <a:p>
            <a:pPr algn="just">
              <a:spcAft>
                <a:spcPts val="0"/>
              </a:spcAft>
              <a:defRPr/>
            </a:pPr>
            <a:r>
              <a:rPr lang="fr-FR" sz="1600" dirty="0">
                <a:solidFill>
                  <a:srgbClr val="0070C0"/>
                </a:solidFill>
                <a:latin typeface="Mongolian Baiti" panose="03000500000000000000" pitchFamily="66" charset="0"/>
                <a:ea typeface="Times New Roman"/>
                <a:cs typeface="Mongolian Baiti" panose="03000500000000000000" pitchFamily="66" charset="0"/>
              </a:rPr>
              <a:t>Le juge doit vérifier la bonne conformité du bâton ainsi que du costume avant le début du concours.</a:t>
            </a:r>
          </a:p>
        </p:txBody>
      </p:sp>
      <p:sp>
        <p:nvSpPr>
          <p:cNvPr id="3" name="Espace réservé du pied de page 2"/>
          <p:cNvSpPr>
            <a:spLocks noGrp="1"/>
          </p:cNvSpPr>
          <p:nvPr>
            <p:ph type="ftr" sz="quarter" idx="11"/>
          </p:nvPr>
        </p:nvSpPr>
        <p:spPr/>
        <p:txBody>
          <a:bodyPr/>
          <a:lstStyle/>
          <a:p>
            <a:pPr>
              <a:defRPr/>
            </a:pPr>
            <a:r>
              <a:rPr lang="fr-FR" smtClean="0"/>
              <a:t>Formation HA Ring 02/07/2016</a:t>
            </a:r>
            <a:endParaRPr lang="fr-FR"/>
          </a:p>
        </p:txBody>
      </p:sp>
      <p:sp>
        <p:nvSpPr>
          <p:cNvPr id="4" name="Espace réservé du numéro de diapositive 3"/>
          <p:cNvSpPr>
            <a:spLocks noGrp="1"/>
          </p:cNvSpPr>
          <p:nvPr>
            <p:ph type="sldNum" sz="quarter" idx="12"/>
          </p:nvPr>
        </p:nvSpPr>
        <p:spPr/>
        <p:txBody>
          <a:bodyPr/>
          <a:lstStyle/>
          <a:p>
            <a:pPr>
              <a:defRPr/>
            </a:pPr>
            <a:fld id="{608E6748-D86C-4FFF-A3D9-3F417B97F9C7}" type="slidenum">
              <a:rPr lang="fr-FR" smtClean="0"/>
              <a:pPr>
                <a:defRPr/>
              </a:pPr>
              <a:t>12</a:t>
            </a:fld>
            <a:endParaRPr lang="fr-F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21507"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150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71550" y="1341438"/>
            <a:ext cx="7583488" cy="4278312"/>
          </a:xfrm>
          <a:prstGeom prst="rect">
            <a:avLst/>
          </a:prstGeom>
        </p:spPr>
        <p:txBody>
          <a:bodyPr>
            <a:spAutoFit/>
          </a:bodyPr>
          <a:lstStyle/>
          <a:p>
            <a:pPr marL="447675" algn="ctr">
              <a:spcAft>
                <a:spcPts val="0"/>
              </a:spcAft>
              <a:defRPr/>
            </a:pPr>
            <a:r>
              <a:rPr lang="fr-FR" sz="2000" b="1" u="sng" dirty="0">
                <a:solidFill>
                  <a:srgbClr val="0070C0"/>
                </a:solidFill>
                <a:latin typeface="Mongolian Baiti" panose="03000500000000000000" pitchFamily="66" charset="0"/>
                <a:cs typeface="Mongolian Baiti" panose="03000500000000000000" pitchFamily="66" charset="0"/>
              </a:rPr>
              <a:t>DESCRIPTION DES EXERCICES DE MORDANT SPORTIF DES CONCOURS RING</a:t>
            </a:r>
            <a:endParaRPr lang="fr-FR" sz="1600" b="1" dirty="0">
              <a:solidFill>
                <a:srgbClr val="0070C0"/>
              </a:solidFill>
              <a:latin typeface="Mongolian Baiti" panose="03000500000000000000" pitchFamily="66" charset="0"/>
              <a:cs typeface="Mongolian Baiti" panose="03000500000000000000" pitchFamily="66" charset="0"/>
            </a:endParaRPr>
          </a:p>
          <a:p>
            <a:pPr algn="just">
              <a:spcAft>
                <a:spcPts val="0"/>
              </a:spcAft>
              <a:defRPr/>
            </a:pPr>
            <a:r>
              <a:rPr lang="fr-FR" b="1" dirty="0">
                <a:solidFill>
                  <a:srgbClr val="0070C0"/>
                </a:solidFill>
                <a:latin typeface="Mongolian Baiti" panose="03000500000000000000" pitchFamily="66" charset="0"/>
                <a:ea typeface="Times New Roman"/>
                <a:cs typeface="Mongolian Baiti" panose="03000500000000000000" pitchFamily="66" charset="0"/>
              </a:rPr>
              <a:t> </a:t>
            </a:r>
            <a:endParaRPr lang="fr-FR" sz="16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b="1" dirty="0">
                <a:solidFill>
                  <a:srgbClr val="0070C0"/>
                </a:solidFill>
                <a:latin typeface="Mongolian Baiti" panose="03000500000000000000" pitchFamily="66" charset="0"/>
                <a:ea typeface="Times New Roman"/>
                <a:cs typeface="Mongolian Baiti" panose="03000500000000000000" pitchFamily="66" charset="0"/>
              </a:rPr>
              <a:t> </a:t>
            </a:r>
            <a:endParaRPr lang="fr-FR" sz="16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b="1" dirty="0">
                <a:solidFill>
                  <a:srgbClr val="0070C0"/>
                </a:solidFill>
                <a:latin typeface="Mongolian Baiti" panose="03000500000000000000" pitchFamily="66" charset="0"/>
                <a:ea typeface="Times New Roman"/>
                <a:cs typeface="Mongolian Baiti" panose="03000500000000000000" pitchFamily="66" charset="0"/>
              </a:rPr>
              <a:t>DISTANCE A LAQUELLE SE DEROULENT LES DIFFERENTES ATTAQUES</a:t>
            </a:r>
            <a:endParaRPr lang="fr-FR" sz="16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endParaRPr lang="fr-FR" sz="16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dirty="0">
                <a:solidFill>
                  <a:srgbClr val="0070C0"/>
                </a:solidFill>
                <a:latin typeface="Mongolian Baiti" panose="03000500000000000000" pitchFamily="66" charset="0"/>
                <a:ea typeface="Times New Roman"/>
                <a:cs typeface="Mongolian Baiti" panose="03000500000000000000" pitchFamily="66" charset="0"/>
              </a:rPr>
              <a:t>a) Attaque arrêtée : à la même distance que l'attaque face du concours.</a:t>
            </a:r>
            <a:endParaRPr lang="fr-FR" sz="16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dirty="0">
                <a:solidFill>
                  <a:srgbClr val="0070C0"/>
                </a:solidFill>
                <a:latin typeface="Mongolian Baiti" panose="03000500000000000000" pitchFamily="66" charset="0"/>
                <a:ea typeface="Times New Roman"/>
                <a:cs typeface="Mongolian Baiti" panose="03000500000000000000" pitchFamily="66" charset="0"/>
              </a:rPr>
              <a:t>b) Attaque mordante de face : entre 30 m. et 50 m.  </a:t>
            </a:r>
          </a:p>
          <a:p>
            <a:pPr algn="just">
              <a:spcAft>
                <a:spcPts val="0"/>
              </a:spcAft>
              <a:defRPr/>
            </a:pPr>
            <a:r>
              <a:rPr lang="fr-FR" dirty="0">
                <a:solidFill>
                  <a:srgbClr val="0070C0"/>
                </a:solidFill>
                <a:latin typeface="Mongolian Baiti" panose="03000500000000000000" pitchFamily="66" charset="0"/>
                <a:ea typeface="Times New Roman"/>
                <a:cs typeface="Mongolian Baiti" panose="03000500000000000000" pitchFamily="66" charset="0"/>
              </a:rPr>
              <a:t>c) Attaque mordante fuyante : entre 30 m. et 50 m.</a:t>
            </a:r>
            <a:endParaRPr lang="fr-FR" sz="1600" dirty="0">
              <a:solidFill>
                <a:srgbClr val="0070C0"/>
              </a:solidFill>
              <a:latin typeface="Mongolian Baiti" panose="03000500000000000000" pitchFamily="66" charset="0"/>
              <a:ea typeface="Times New Roman"/>
              <a:cs typeface="Mongolian Baiti" panose="03000500000000000000" pitchFamily="66" charset="0"/>
            </a:endParaRPr>
          </a:p>
          <a:p>
            <a:pPr marL="179705" indent="-179705" algn="just">
              <a:spcAft>
                <a:spcPts val="0"/>
              </a:spcAft>
              <a:defRPr/>
            </a:pPr>
            <a:r>
              <a:rPr lang="fr-FR" dirty="0">
                <a:solidFill>
                  <a:srgbClr val="0070C0"/>
                </a:solidFill>
                <a:latin typeface="Mongolian Baiti" panose="03000500000000000000" pitchFamily="66" charset="0"/>
                <a:ea typeface="Times New Roman"/>
                <a:cs typeface="Mongolian Baiti" panose="03000500000000000000" pitchFamily="66" charset="0"/>
              </a:rPr>
              <a:t>d) Attaque mordante au revolver: 40 m. Invariablement.</a:t>
            </a:r>
            <a:endParaRPr lang="fr-FR" sz="16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dirty="0">
                <a:solidFill>
                  <a:srgbClr val="0070C0"/>
                </a:solidFill>
                <a:latin typeface="Mongolian Baiti" panose="03000500000000000000" pitchFamily="66" charset="0"/>
                <a:ea typeface="Times New Roman"/>
                <a:cs typeface="Mongolian Baiti" panose="03000500000000000000" pitchFamily="66" charset="0"/>
              </a:rPr>
              <a:t> </a:t>
            </a:r>
            <a:endParaRPr lang="fr-FR" sz="16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dirty="0">
                <a:solidFill>
                  <a:srgbClr val="0070C0"/>
                </a:solidFill>
                <a:latin typeface="Mongolian Baiti" panose="03000500000000000000" pitchFamily="66" charset="0"/>
                <a:ea typeface="Times New Roman"/>
                <a:cs typeface="Mongolian Baiti" panose="03000500000000000000" pitchFamily="66" charset="0"/>
              </a:rPr>
              <a:t>Il est rappelé que l’H.A., à chaque départ d'attaque, doit être placé à une distance de 10 à 20 mètres du Chien, dans l'axe médian du terrain (10 mètres pour la fuyante).</a:t>
            </a:r>
            <a:endParaRPr lang="fr-FR" sz="1600" dirty="0">
              <a:solidFill>
                <a:srgbClr val="0070C0"/>
              </a:solidFill>
              <a:latin typeface="Mongolian Baiti" panose="03000500000000000000" pitchFamily="66" charset="0"/>
              <a:ea typeface="Times New Roman"/>
              <a:cs typeface="Mongolian Baiti" panose="03000500000000000000" pitchFamily="66" charset="0"/>
            </a:endParaRPr>
          </a:p>
        </p:txBody>
      </p:sp>
      <p:sp>
        <p:nvSpPr>
          <p:cNvPr id="3" name="ZoneTexte 2"/>
          <p:cNvSpPr txBox="1">
            <a:spLocks noChangeArrowheads="1"/>
          </p:cNvSpPr>
          <p:nvPr/>
        </p:nvSpPr>
        <p:spPr bwMode="auto">
          <a:xfrm>
            <a:off x="5724525" y="3565525"/>
            <a:ext cx="12954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1800">
                <a:solidFill>
                  <a:srgbClr val="0070C0"/>
                </a:solidFill>
                <a:latin typeface="Mongolian Baiti" pitchFamily="66" charset="0"/>
                <a:ea typeface="Times New Roman" pitchFamily="18" charset="0"/>
                <a:cs typeface="Mongolian Baiti" pitchFamily="66" charset="0"/>
              </a:rPr>
              <a:t>Au Brevet  </a:t>
            </a:r>
            <a:endParaRPr lang="fr-FR" altLang="fr-FR" sz="1800">
              <a:latin typeface="Arial" charset="0"/>
              <a:ea typeface="Times New Roman" pitchFamily="18" charset="0"/>
            </a:endParaRPr>
          </a:p>
        </p:txBody>
      </p:sp>
      <p:sp>
        <p:nvSpPr>
          <p:cNvPr id="4" name="ZoneTexte 3"/>
          <p:cNvSpPr txBox="1">
            <a:spLocks noChangeArrowheads="1"/>
          </p:cNvSpPr>
          <p:nvPr/>
        </p:nvSpPr>
        <p:spPr bwMode="auto">
          <a:xfrm>
            <a:off x="6804025" y="3570288"/>
            <a:ext cx="72072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1800">
                <a:solidFill>
                  <a:srgbClr val="0070C0"/>
                </a:solidFill>
                <a:latin typeface="Mongolian Baiti" pitchFamily="66" charset="0"/>
              </a:rPr>
              <a:t>30 m</a:t>
            </a:r>
          </a:p>
        </p:txBody>
      </p:sp>
      <p:sp>
        <p:nvSpPr>
          <p:cNvPr id="6" name="Espace réservé du pied de page 5"/>
          <p:cNvSpPr>
            <a:spLocks noGrp="1"/>
          </p:cNvSpPr>
          <p:nvPr>
            <p:ph type="ftr" sz="quarter" idx="11"/>
          </p:nvPr>
        </p:nvSpPr>
        <p:spPr/>
        <p:txBody>
          <a:bodyPr/>
          <a:lstStyle/>
          <a:p>
            <a:pPr>
              <a:defRPr/>
            </a:pPr>
            <a:r>
              <a:rPr lang="fr-FR" smtClean="0"/>
              <a:t>Formation HA Ring 02/07/2016</a:t>
            </a:r>
            <a:endParaRPr lang="fr-FR"/>
          </a:p>
        </p:txBody>
      </p:sp>
      <p:sp>
        <p:nvSpPr>
          <p:cNvPr id="7" name="Espace réservé du numéro de diapositive 6"/>
          <p:cNvSpPr>
            <a:spLocks noGrp="1"/>
          </p:cNvSpPr>
          <p:nvPr>
            <p:ph type="sldNum" sz="quarter" idx="12"/>
          </p:nvPr>
        </p:nvSpPr>
        <p:spPr/>
        <p:txBody>
          <a:bodyPr/>
          <a:lstStyle/>
          <a:p>
            <a:pPr>
              <a:defRPr/>
            </a:pPr>
            <a:fld id="{608E6748-D86C-4FFF-A3D9-3F417B97F9C7}" type="slidenum">
              <a:rPr lang="fr-FR" smtClean="0"/>
              <a:pPr>
                <a:defRPr/>
              </a:pPr>
              <a:t>13</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2" presetClass="entr" presetSubtype="4" fill="hold" grpId="0" nodeType="clickEffect">
                                  <p:stCondLst>
                                    <p:cond delay="0"/>
                                  </p:stCondLst>
                                  <p:childTnLst>
                                    <p:set>
                                      <p:cBhvr>
                                        <p:cTn id="26" dur="1" fill="hold">
                                          <p:stCondLst>
                                            <p:cond delay="0"/>
                                          </p:stCondLst>
                                        </p:cTn>
                                        <p:tgtEl>
                                          <p:spTgt spid="3"/>
                                        </p:tgtEl>
                                        <p:attrNameLst>
                                          <p:attrName>style.visibility</p:attrName>
                                        </p:attrNameLst>
                                      </p:cBhvr>
                                      <p:to>
                                        <p:strVal val="visible"/>
                                      </p:to>
                                    </p:set>
                                    <p:anim calcmode="lin" valueType="num">
                                      <p:cBhvr additive="base">
                                        <p:cTn id="27" dur="500" fill="hold"/>
                                        <p:tgtEl>
                                          <p:spTgt spid="3"/>
                                        </p:tgtEl>
                                        <p:attrNameLst>
                                          <p:attrName>ppt_x</p:attrName>
                                        </p:attrNameLst>
                                      </p:cBhvr>
                                      <p:tavLst>
                                        <p:tav tm="0">
                                          <p:val>
                                            <p:strVal val="#ppt_x"/>
                                          </p:val>
                                        </p:tav>
                                        <p:tav tm="100000">
                                          <p:val>
                                            <p:strVal val="#ppt_x"/>
                                          </p:val>
                                        </p:tav>
                                      </p:tavLst>
                                    </p:anim>
                                    <p:anim calcmode="lin" valueType="num">
                                      <p:cBhvr additive="base">
                                        <p:cTn id="2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9" fill="hold" nodeType="clickPar">
                      <p:stCondLst>
                        <p:cond delay="indefinite"/>
                      </p:stCondLst>
                      <p:childTnLst>
                        <p:par>
                          <p:cTn id="30" fill="hold" nodeType="withGroup">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4"/>
                                        </p:tgtEl>
                                        <p:attrNameLst>
                                          <p:attrName>style.visibility</p:attrName>
                                        </p:attrNameLst>
                                      </p:cBhvr>
                                      <p:to>
                                        <p:strVal val="visible"/>
                                      </p:to>
                                    </p:set>
                                    <p:anim calcmode="lin" valueType="num">
                                      <p:cBhvr additive="base">
                                        <p:cTn id="33" dur="500" fill="hold"/>
                                        <p:tgtEl>
                                          <p:spTgt spid="4"/>
                                        </p:tgtEl>
                                        <p:attrNameLst>
                                          <p:attrName>ppt_x</p:attrName>
                                        </p:attrNameLst>
                                      </p:cBhvr>
                                      <p:tavLst>
                                        <p:tav tm="0">
                                          <p:val>
                                            <p:strVal val="#ppt_x"/>
                                          </p:val>
                                        </p:tav>
                                        <p:tav tm="100000">
                                          <p:val>
                                            <p:strVal val="#ppt_x"/>
                                          </p:val>
                                        </p:tav>
                                      </p:tavLst>
                                    </p:anim>
                                    <p:anim calcmode="lin" valueType="num">
                                      <p:cBhvr additive="base">
                                        <p:cTn id="34"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22531"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2"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406400" y="1216025"/>
            <a:ext cx="8713788" cy="4832350"/>
          </a:xfrm>
          <a:prstGeom prst="rect">
            <a:avLst/>
          </a:prstGeom>
        </p:spPr>
        <p:txBody>
          <a:bodyPr>
            <a:spAutoFit/>
          </a:bodyPr>
          <a:lstStyle/>
          <a:p>
            <a:pPr algn="ctr">
              <a:defRPr/>
            </a:pPr>
            <a:r>
              <a:rPr lang="fr-FR" sz="1600" b="1" dirty="0">
                <a:solidFill>
                  <a:srgbClr val="FF0000"/>
                </a:solidFill>
                <a:latin typeface="Mongolian Baiti" panose="03000500000000000000" pitchFamily="66" charset="0"/>
                <a:cs typeface="Mongolian Baiti" panose="03000500000000000000" pitchFamily="66" charset="0"/>
              </a:rPr>
              <a:t>INTERDICTIONS FORMELLES ET IMPERATIVES</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Faire décoller le chien de terre volontairement, par quelque geste ou mouvement que ce soit.</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Décrocher le chien en force, quel que soit l'endroit de sa prise.</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Plier le corps, les bras ou les jambes de manière à tendre la toile pour tordre la gueule du chien et lui faire lâcher prise.</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Repousser le chien du bâton, de la main, de la manche, de la jambe ou du ventre, y compris lors d'une esquive d'entrée (Par contre, l'interposition du bras est autorisée).Voir prescriptions particulières pour le repoussé en échelon 3.</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Soulever le chien avec le bâton, le bras ou la jambe, ou la main.</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Appuyer le bâton sur le chien, ou frotter le chien avec le bâton.</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Tenir le bâton à deux mains.</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Passer le bâton sous le cou, ou le ventre, ou entre les pattes du chien.</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Enjamber le chien en prise.</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Frapper le chien sur la tête, le cou, la croupe, la queue ou le ventre.</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Au cours de la conduite du “ prisonnier ”, marcher en zigzag, ou changer brusquement d'allure pour faire fauter le chien en lui faisant croire à une amorce de fuite.</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Toucher le chien avec le revolver - que le chien soit en prise ou non - ou faire un barrage avec, même sans tirer.</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Mimer un coup de feu pour impressionner le chien.</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Parler au chien ou émettre des sons pendant les exercices.</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Souffler dans les oreilles du chien.</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Toucher le chien avec les mains.</a:t>
            </a:r>
          </a:p>
          <a:p>
            <a:pPr marL="342900" indent="-342900">
              <a:buFont typeface="+mj-lt"/>
              <a:buAutoNum type="arabicPeriod"/>
              <a:defRPr/>
            </a:pPr>
            <a:r>
              <a:rPr lang="fr-FR" sz="1400" dirty="0">
                <a:solidFill>
                  <a:srgbClr val="0070C0"/>
                </a:solidFill>
                <a:latin typeface="Mongolian Baiti" panose="03000500000000000000" pitchFamily="66" charset="0"/>
                <a:cs typeface="Mongolian Baiti" panose="03000500000000000000" pitchFamily="66" charset="0"/>
              </a:rPr>
              <a:t>Frotter le chien entre les jambes du pantalon.</a:t>
            </a:r>
          </a:p>
        </p:txBody>
      </p:sp>
      <p:sp>
        <p:nvSpPr>
          <p:cNvPr id="3" name="Espace réservé du pied de page 2"/>
          <p:cNvSpPr>
            <a:spLocks noGrp="1"/>
          </p:cNvSpPr>
          <p:nvPr>
            <p:ph type="ftr" sz="quarter" idx="11"/>
          </p:nvPr>
        </p:nvSpPr>
        <p:spPr/>
        <p:txBody>
          <a:bodyPr/>
          <a:lstStyle/>
          <a:p>
            <a:pPr>
              <a:defRPr/>
            </a:pPr>
            <a:r>
              <a:rPr lang="fr-FR" smtClean="0"/>
              <a:t>Formation HA Ring 02/07/2016</a:t>
            </a:r>
            <a:endParaRPr lang="fr-FR"/>
          </a:p>
        </p:txBody>
      </p:sp>
      <p:sp>
        <p:nvSpPr>
          <p:cNvPr id="4" name="Espace réservé du numéro de diapositive 3"/>
          <p:cNvSpPr>
            <a:spLocks noGrp="1"/>
          </p:cNvSpPr>
          <p:nvPr>
            <p:ph type="sldNum" sz="quarter" idx="12"/>
          </p:nvPr>
        </p:nvSpPr>
        <p:spPr/>
        <p:txBody>
          <a:bodyPr/>
          <a:lstStyle/>
          <a:p>
            <a:pPr>
              <a:defRPr/>
            </a:pPr>
            <a:fld id="{608E6748-D86C-4FFF-A3D9-3F417B97F9C7}" type="slidenum">
              <a:rPr lang="fr-FR" smtClean="0"/>
              <a:pPr>
                <a:defRPr/>
              </a:pPr>
              <a:t>14</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1" end="1"/>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2">
                                            <p:txEl>
                                              <p:pRg st="2" end="2"/>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nodeType="clickEffect">
                                  <p:stCondLst>
                                    <p:cond delay="0"/>
                                  </p:stCondLst>
                                  <p:childTnLst>
                                    <p:set>
                                      <p:cBhvr>
                                        <p:cTn id="14" dur="1" fill="hold">
                                          <p:stCondLst>
                                            <p:cond delay="0"/>
                                          </p:stCondLst>
                                        </p:cTn>
                                        <p:tgtEl>
                                          <p:spTgt spid="2">
                                            <p:txEl>
                                              <p:pRg st="3" end="3"/>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4" end="4"/>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5" end="5"/>
                                            </p:txEl>
                                          </p:spTgt>
                                        </p:tgtEl>
                                        <p:attrNameLst>
                                          <p:attrName>style.visibility</p:attrName>
                                        </p:attrNameLst>
                                      </p:cBhvr>
                                      <p:to>
                                        <p:strVal val="visible"/>
                                      </p:to>
                                    </p:set>
                                  </p:childTnLst>
                                </p:cTn>
                              </p:par>
                            </p:childTnLst>
                          </p:cTn>
                        </p:par>
                      </p:childTnLst>
                    </p:cTn>
                  </p:par>
                  <p:par>
                    <p:cTn id="23" fill="hold" nodeType="clickPar">
                      <p:stCondLst>
                        <p:cond delay="indefinite"/>
                      </p:stCondLst>
                      <p:childTnLst>
                        <p:par>
                          <p:cTn id="24" fill="hold" nodeType="withGroup">
                            <p:stCondLst>
                              <p:cond delay="0"/>
                            </p:stCondLst>
                            <p:childTnLst>
                              <p:par>
                                <p:cTn id="25" presetID="1" presetClass="entr" presetSubtype="0" fill="hold" nodeType="clickEffect">
                                  <p:stCondLst>
                                    <p:cond delay="0"/>
                                  </p:stCondLst>
                                  <p:childTnLst>
                                    <p:set>
                                      <p:cBhvr>
                                        <p:cTn id="26"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27" fill="hold" nodeType="clickPar">
                      <p:stCondLst>
                        <p:cond delay="indefinite"/>
                      </p:stCondLst>
                      <p:childTnLst>
                        <p:par>
                          <p:cTn id="28" fill="hold" nodeType="withGroup">
                            <p:stCondLst>
                              <p:cond delay="0"/>
                            </p:stCondLst>
                            <p:childTnLst>
                              <p:par>
                                <p:cTn id="29" presetID="1" presetClass="entr" presetSubtype="0" fill="hold" nodeType="clickEffect">
                                  <p:stCondLst>
                                    <p:cond delay="0"/>
                                  </p:stCondLst>
                                  <p:childTnLst>
                                    <p:set>
                                      <p:cBhvr>
                                        <p:cTn id="30" dur="1" fill="hold">
                                          <p:stCondLst>
                                            <p:cond delay="0"/>
                                          </p:stCondLst>
                                        </p:cTn>
                                        <p:tgtEl>
                                          <p:spTgt spid="2">
                                            <p:txEl>
                                              <p:pRg st="7" end="7"/>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35" fill="hold" nodeType="clickPar">
                      <p:stCondLst>
                        <p:cond delay="indefinite"/>
                      </p:stCondLst>
                      <p:childTnLst>
                        <p:par>
                          <p:cTn id="36" fill="hold" nodeType="withGroup">
                            <p:stCondLst>
                              <p:cond delay="0"/>
                            </p:stCondLst>
                            <p:childTnLst>
                              <p:par>
                                <p:cTn id="37" presetID="1" presetClass="entr" presetSubtype="0" fill="hold" nodeType="clickEffect">
                                  <p:stCondLst>
                                    <p:cond delay="0"/>
                                  </p:stCondLst>
                                  <p:childTnLst>
                                    <p:set>
                                      <p:cBhvr>
                                        <p:cTn id="38" dur="1" fill="hold">
                                          <p:stCondLst>
                                            <p:cond delay="0"/>
                                          </p:stCondLst>
                                        </p:cTn>
                                        <p:tgtEl>
                                          <p:spTgt spid="2">
                                            <p:txEl>
                                              <p:pRg st="9" end="9"/>
                                            </p:txEl>
                                          </p:spTgt>
                                        </p:tgtEl>
                                        <p:attrNameLst>
                                          <p:attrName>style.visibility</p:attrName>
                                        </p:attrNameLst>
                                      </p:cBhvr>
                                      <p:to>
                                        <p:strVal val="visible"/>
                                      </p:to>
                                    </p:set>
                                  </p:childTnLst>
                                </p:cTn>
                              </p:par>
                            </p:childTnLst>
                          </p:cTn>
                        </p:par>
                      </p:childTnLst>
                    </p:cTn>
                  </p:par>
                  <p:par>
                    <p:cTn id="39" fill="hold" nodeType="clickPar">
                      <p:stCondLst>
                        <p:cond delay="indefinite"/>
                      </p:stCondLst>
                      <p:childTnLst>
                        <p:par>
                          <p:cTn id="40" fill="hold" nodeType="withGroup">
                            <p:stCondLst>
                              <p:cond delay="0"/>
                            </p:stCondLst>
                            <p:childTnLst>
                              <p:par>
                                <p:cTn id="41" presetID="1" presetClass="entr" presetSubtype="0" fill="hold" nodeType="clickEffect">
                                  <p:stCondLst>
                                    <p:cond delay="0"/>
                                  </p:stCondLst>
                                  <p:childTnLst>
                                    <p:set>
                                      <p:cBhvr>
                                        <p:cTn id="42" dur="1" fill="hold">
                                          <p:stCondLst>
                                            <p:cond delay="0"/>
                                          </p:stCondLst>
                                        </p:cTn>
                                        <p:tgtEl>
                                          <p:spTgt spid="2">
                                            <p:txEl>
                                              <p:pRg st="10" end="10"/>
                                            </p:txEl>
                                          </p:spTgt>
                                        </p:tgtEl>
                                        <p:attrNameLst>
                                          <p:attrName>style.visibility</p:attrName>
                                        </p:attrNameLst>
                                      </p:cBhvr>
                                      <p:to>
                                        <p:strVal val="visible"/>
                                      </p:to>
                                    </p:set>
                                  </p:childTnLst>
                                </p:cTn>
                              </p:par>
                            </p:childTnLst>
                          </p:cTn>
                        </p:par>
                      </p:childTnLst>
                    </p:cTn>
                  </p:par>
                  <p:par>
                    <p:cTn id="43" fill="hold" nodeType="clickPar">
                      <p:stCondLst>
                        <p:cond delay="indefinite"/>
                      </p:stCondLst>
                      <p:childTnLst>
                        <p:par>
                          <p:cTn id="44" fill="hold" nodeType="withGroup">
                            <p:stCondLst>
                              <p:cond delay="0"/>
                            </p:stCondLst>
                            <p:childTnLst>
                              <p:par>
                                <p:cTn id="45" presetID="1" presetClass="entr" presetSubtype="0" fill="hold" nodeType="clickEffect">
                                  <p:stCondLst>
                                    <p:cond delay="0"/>
                                  </p:stCondLst>
                                  <p:childTnLst>
                                    <p:set>
                                      <p:cBhvr>
                                        <p:cTn id="46" dur="1" fill="hold">
                                          <p:stCondLst>
                                            <p:cond delay="0"/>
                                          </p:stCondLst>
                                        </p:cTn>
                                        <p:tgtEl>
                                          <p:spTgt spid="2">
                                            <p:txEl>
                                              <p:pRg st="11" end="11"/>
                                            </p:txEl>
                                          </p:spTgt>
                                        </p:tgtEl>
                                        <p:attrNameLst>
                                          <p:attrName>style.visibility</p:attrName>
                                        </p:attrNameLst>
                                      </p:cBhvr>
                                      <p:to>
                                        <p:strVal val="visible"/>
                                      </p:to>
                                    </p:set>
                                  </p:childTnLst>
                                </p:cTn>
                              </p:par>
                            </p:childTnLst>
                          </p:cTn>
                        </p:par>
                      </p:childTnLst>
                    </p:cTn>
                  </p:par>
                  <p:par>
                    <p:cTn id="47" fill="hold" nodeType="clickPar">
                      <p:stCondLst>
                        <p:cond delay="indefinite"/>
                      </p:stCondLst>
                      <p:childTnLst>
                        <p:par>
                          <p:cTn id="48" fill="hold" nodeType="withGroup">
                            <p:stCondLst>
                              <p:cond delay="0"/>
                            </p:stCondLst>
                            <p:childTnLst>
                              <p:par>
                                <p:cTn id="49" presetID="1" presetClass="entr" presetSubtype="0" fill="hold" nodeType="clickEffect">
                                  <p:stCondLst>
                                    <p:cond delay="0"/>
                                  </p:stCondLst>
                                  <p:childTnLst>
                                    <p:set>
                                      <p:cBhvr>
                                        <p:cTn id="50" dur="1" fill="hold">
                                          <p:stCondLst>
                                            <p:cond delay="0"/>
                                          </p:stCondLst>
                                        </p:cTn>
                                        <p:tgtEl>
                                          <p:spTgt spid="2">
                                            <p:txEl>
                                              <p:pRg st="12" end="12"/>
                                            </p:txEl>
                                          </p:spTgt>
                                        </p:tgtEl>
                                        <p:attrNameLst>
                                          <p:attrName>style.visibility</p:attrName>
                                        </p:attrNameLst>
                                      </p:cBhvr>
                                      <p:to>
                                        <p:strVal val="visible"/>
                                      </p:to>
                                    </p:set>
                                  </p:childTnLst>
                                </p:cTn>
                              </p:par>
                            </p:childTnLst>
                          </p:cTn>
                        </p:par>
                      </p:childTnLst>
                    </p:cTn>
                  </p:par>
                  <p:par>
                    <p:cTn id="51" fill="hold" nodeType="clickPar">
                      <p:stCondLst>
                        <p:cond delay="indefinite"/>
                      </p:stCondLst>
                      <p:childTnLst>
                        <p:par>
                          <p:cTn id="52" fill="hold" nodeType="withGroup">
                            <p:stCondLst>
                              <p:cond delay="0"/>
                            </p:stCondLst>
                            <p:childTnLst>
                              <p:par>
                                <p:cTn id="53" presetID="1" presetClass="entr" presetSubtype="0" fill="hold" nodeType="clickEffect">
                                  <p:stCondLst>
                                    <p:cond delay="0"/>
                                  </p:stCondLst>
                                  <p:childTnLst>
                                    <p:set>
                                      <p:cBhvr>
                                        <p:cTn id="54" dur="1" fill="hold">
                                          <p:stCondLst>
                                            <p:cond delay="0"/>
                                          </p:stCondLst>
                                        </p:cTn>
                                        <p:tgtEl>
                                          <p:spTgt spid="2">
                                            <p:txEl>
                                              <p:pRg st="13" end="13"/>
                                            </p:txEl>
                                          </p:spTgt>
                                        </p:tgtEl>
                                        <p:attrNameLst>
                                          <p:attrName>style.visibility</p:attrName>
                                        </p:attrNameLst>
                                      </p:cBhvr>
                                      <p:to>
                                        <p:strVal val="visible"/>
                                      </p:to>
                                    </p:set>
                                  </p:childTnLst>
                                </p:cTn>
                              </p:par>
                            </p:childTnLst>
                          </p:cTn>
                        </p:par>
                      </p:childTnLst>
                    </p:cTn>
                  </p:par>
                  <p:par>
                    <p:cTn id="55" fill="hold" nodeType="clickPar">
                      <p:stCondLst>
                        <p:cond delay="indefinite"/>
                      </p:stCondLst>
                      <p:childTnLst>
                        <p:par>
                          <p:cTn id="56" fill="hold" nodeType="withGroup">
                            <p:stCondLst>
                              <p:cond delay="0"/>
                            </p:stCondLst>
                            <p:childTnLst>
                              <p:par>
                                <p:cTn id="57" presetID="1" presetClass="entr" presetSubtype="0" fill="hold" nodeType="clickEffect">
                                  <p:stCondLst>
                                    <p:cond delay="0"/>
                                  </p:stCondLst>
                                  <p:childTnLst>
                                    <p:set>
                                      <p:cBhvr>
                                        <p:cTn id="58" dur="1" fill="hold">
                                          <p:stCondLst>
                                            <p:cond delay="0"/>
                                          </p:stCondLst>
                                        </p:cTn>
                                        <p:tgtEl>
                                          <p:spTgt spid="2">
                                            <p:txEl>
                                              <p:pRg st="14" end="14"/>
                                            </p:txEl>
                                          </p:spTgt>
                                        </p:tgtEl>
                                        <p:attrNameLst>
                                          <p:attrName>style.visibility</p:attrName>
                                        </p:attrNameLst>
                                      </p:cBhvr>
                                      <p:to>
                                        <p:strVal val="visible"/>
                                      </p:to>
                                    </p:set>
                                  </p:childTnLst>
                                </p:cTn>
                              </p:par>
                            </p:childTnLst>
                          </p:cTn>
                        </p:par>
                      </p:childTnLst>
                    </p:cTn>
                  </p:par>
                  <p:par>
                    <p:cTn id="59" fill="hold" nodeType="clickPar">
                      <p:stCondLst>
                        <p:cond delay="indefinite"/>
                      </p:stCondLst>
                      <p:childTnLst>
                        <p:par>
                          <p:cTn id="60" fill="hold" nodeType="withGroup">
                            <p:stCondLst>
                              <p:cond delay="0"/>
                            </p:stCondLst>
                            <p:childTnLst>
                              <p:par>
                                <p:cTn id="61" presetID="1" presetClass="entr" presetSubtype="0" fill="hold" nodeType="clickEffect">
                                  <p:stCondLst>
                                    <p:cond delay="0"/>
                                  </p:stCondLst>
                                  <p:childTnLst>
                                    <p:set>
                                      <p:cBhvr>
                                        <p:cTn id="62" dur="1" fill="hold">
                                          <p:stCondLst>
                                            <p:cond delay="0"/>
                                          </p:stCondLst>
                                        </p:cTn>
                                        <p:tgtEl>
                                          <p:spTgt spid="2">
                                            <p:txEl>
                                              <p:pRg st="15" end="15"/>
                                            </p:txEl>
                                          </p:spTgt>
                                        </p:tgtEl>
                                        <p:attrNameLst>
                                          <p:attrName>style.visibility</p:attrName>
                                        </p:attrNameLst>
                                      </p:cBhvr>
                                      <p:to>
                                        <p:strVal val="visible"/>
                                      </p:to>
                                    </p:set>
                                  </p:childTnLst>
                                </p:cTn>
                              </p:par>
                            </p:childTnLst>
                          </p:cTn>
                        </p:par>
                      </p:childTnLst>
                    </p:cTn>
                  </p:par>
                  <p:par>
                    <p:cTn id="63" fill="hold" nodeType="clickPar">
                      <p:stCondLst>
                        <p:cond delay="indefinite"/>
                      </p:stCondLst>
                      <p:childTnLst>
                        <p:par>
                          <p:cTn id="64" fill="hold" nodeType="withGroup">
                            <p:stCondLst>
                              <p:cond delay="0"/>
                            </p:stCondLst>
                            <p:childTnLst>
                              <p:par>
                                <p:cTn id="65" presetID="1" presetClass="entr" presetSubtype="0" fill="hold" nodeType="clickEffect">
                                  <p:stCondLst>
                                    <p:cond delay="0"/>
                                  </p:stCondLst>
                                  <p:childTnLst>
                                    <p:set>
                                      <p:cBhvr>
                                        <p:cTn id="66" dur="1" fill="hold">
                                          <p:stCondLst>
                                            <p:cond delay="0"/>
                                          </p:stCondLst>
                                        </p:cTn>
                                        <p:tgtEl>
                                          <p:spTgt spid="2">
                                            <p:txEl>
                                              <p:pRg st="16" end="16"/>
                                            </p:txEl>
                                          </p:spTgt>
                                        </p:tgtEl>
                                        <p:attrNameLst>
                                          <p:attrName>style.visibility</p:attrName>
                                        </p:attrNameLst>
                                      </p:cBhvr>
                                      <p:to>
                                        <p:strVal val="visible"/>
                                      </p:to>
                                    </p:set>
                                  </p:childTnLst>
                                </p:cTn>
                              </p:par>
                            </p:childTnLst>
                          </p:cTn>
                        </p:par>
                      </p:childTnLst>
                    </p:cTn>
                  </p:par>
                  <p:par>
                    <p:cTn id="67" fill="hold" nodeType="clickPar">
                      <p:stCondLst>
                        <p:cond delay="indefinite"/>
                      </p:stCondLst>
                      <p:childTnLst>
                        <p:par>
                          <p:cTn id="68" fill="hold" nodeType="withGroup">
                            <p:stCondLst>
                              <p:cond delay="0"/>
                            </p:stCondLst>
                            <p:childTnLst>
                              <p:par>
                                <p:cTn id="69" presetID="1" presetClass="entr" presetSubtype="0" fill="hold" nodeType="clickEffect">
                                  <p:stCondLst>
                                    <p:cond delay="0"/>
                                  </p:stCondLst>
                                  <p:childTnLst>
                                    <p:set>
                                      <p:cBhvr>
                                        <p:cTn id="70" dur="1" fill="hold">
                                          <p:stCondLst>
                                            <p:cond delay="0"/>
                                          </p:stCondLst>
                                        </p:cTn>
                                        <p:tgtEl>
                                          <p:spTgt spid="2">
                                            <p:txEl>
                                              <p:pRg st="17" end="1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23555"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355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557" name="Rectangle 1"/>
          <p:cNvSpPr>
            <a:spLocks noChangeArrowheads="1"/>
          </p:cNvSpPr>
          <p:nvPr/>
        </p:nvSpPr>
        <p:spPr bwMode="auto">
          <a:xfrm>
            <a:off x="165100" y="928688"/>
            <a:ext cx="8829675" cy="4954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ctr" eaLnBrk="1">
              <a:spcBef>
                <a:spcPct val="0"/>
              </a:spcBef>
              <a:buClrTx/>
              <a:buSzTx/>
              <a:buFontTx/>
              <a:buNone/>
            </a:pPr>
            <a:r>
              <a:rPr lang="fr-FR" altLang="fr-FR" sz="1800" b="1">
                <a:solidFill>
                  <a:srgbClr val="0070C0"/>
                </a:solidFill>
                <a:latin typeface="Mongolian Baiti" pitchFamily="66" charset="0"/>
                <a:ea typeface="Times New Roman" pitchFamily="18" charset="0"/>
                <a:cs typeface="Mongolian Baiti" pitchFamily="66" charset="0"/>
              </a:rPr>
              <a:t>Prescriptions générales applicables à tous les échelons de la discipline</a:t>
            </a:r>
          </a:p>
          <a:p>
            <a:pPr algn="ctr" eaLnBrk="1">
              <a:spcBef>
                <a:spcPct val="0"/>
              </a:spcBef>
              <a:buClrTx/>
              <a:buSzTx/>
              <a:buFontTx/>
              <a:buNone/>
            </a:pPr>
            <a:endParaRPr lang="fr-FR" altLang="fr-FR" sz="1000">
              <a:solidFill>
                <a:srgbClr val="0070C0"/>
              </a:solidFill>
              <a:latin typeface="Mongolian Baiti" pitchFamily="66" charset="0"/>
              <a:ea typeface="Times New Roman" pitchFamily="18" charset="0"/>
              <a:cs typeface="Mongolian Baiti" pitchFamily="66" charset="0"/>
            </a:endParaRPr>
          </a:p>
          <a:p>
            <a:pPr algn="just" eaLnBrk="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A toutes les cessations, le ou les bras de l’H.A. ne devront pas être en contact avec la tête du chien.</a:t>
            </a:r>
          </a:p>
          <a:p>
            <a:pPr algn="just" eaLnBrk="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La règle de l’avantage au chien :</a:t>
            </a:r>
          </a:p>
          <a:p>
            <a:pPr algn="just" eaLnBrk="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Dans le cas où un chien serait mis en difficulté du fait d’un geste de l’H.A. non autorisé par le règlement, le juge devra appliquer la règle de l’avantage au chien en ne décomptant pas les pénalités consécutives à l’action de l’H.A. y compris à l’allure générale.</a:t>
            </a:r>
          </a:p>
          <a:p>
            <a:pPr algn="just" eaLnBrk="1">
              <a:spcBef>
                <a:spcPct val="0"/>
              </a:spcBef>
              <a:buClrTx/>
              <a:buSzTx/>
              <a:buFontTx/>
              <a:buNone/>
            </a:pPr>
            <a:endParaRPr lang="fr-FR" altLang="fr-FR" sz="1600">
              <a:solidFill>
                <a:srgbClr val="0070C0"/>
              </a:solidFill>
              <a:latin typeface="Mongolian Baiti" pitchFamily="66" charset="0"/>
              <a:ea typeface="Times New Roman" pitchFamily="18" charset="0"/>
              <a:cs typeface="Mongolian Baiti" pitchFamily="66" charset="0"/>
            </a:endParaRPr>
          </a:p>
          <a:p>
            <a:pPr algn="just" eaLnBrk="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Exemple : Le chien rate son entrée et tarde à prendre deux secondes sur l’attaque de   face du fait d’une manchette : Pas de pénalité y compris à l’allure générale (et rappel à l’ordre de l’H.A.). </a:t>
            </a:r>
          </a:p>
          <a:p>
            <a:pPr algn="just" eaLnBrk="1">
              <a:spcBef>
                <a:spcPct val="0"/>
              </a:spcBef>
              <a:buClrTx/>
              <a:buSzTx/>
              <a:buFontTx/>
              <a:buNone/>
            </a:pPr>
            <a:endParaRPr lang="fr-FR" altLang="fr-FR" sz="1600">
              <a:latin typeface="Mongolian Baiti" pitchFamily="66" charset="0"/>
              <a:ea typeface="Times New Roman" pitchFamily="18" charset="0"/>
              <a:cs typeface="Mongolian Baiti" pitchFamily="66" charset="0"/>
            </a:endParaRPr>
          </a:p>
          <a:p>
            <a:pPr algn="just" eaLnBrk="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Le tarde à prendre après une esquive ne sera compté qu’à partir du moment où le chien sera revenu à hauteur de l’H.A. et en mesure de refaire sa prise. Si le chien décroche du fait de l’impact, ceci doit être considéré comme une esquive.</a:t>
            </a:r>
          </a:p>
          <a:p>
            <a:pPr algn="just" eaLnBrk="1">
              <a:spcBef>
                <a:spcPct val="0"/>
              </a:spcBef>
              <a:buClrTx/>
              <a:buSzTx/>
              <a:buFontTx/>
              <a:buNone/>
            </a:pPr>
            <a:endParaRPr lang="fr-FR" altLang="fr-FR" sz="1600">
              <a:solidFill>
                <a:srgbClr val="0070C0"/>
              </a:solidFill>
              <a:latin typeface="Mongolian Baiti" pitchFamily="66" charset="0"/>
              <a:ea typeface="Times New Roman" pitchFamily="18" charset="0"/>
              <a:cs typeface="Mongolian Baiti" pitchFamily="66" charset="0"/>
            </a:endParaRPr>
          </a:p>
          <a:p>
            <a:pPr algn="just" eaLnBrk="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L’ H.A. s’immobilisera au nom du chien. Les coups de dents ou tarde à décrocher seront comptés après le mot ‘’ halte’’ pour la défense, la garde au ferme et la recherche, et après le mot ‘’ pied’’ pour la face et la fuyante, et à condition que l’H.A. soit immobilisé.</a:t>
            </a:r>
          </a:p>
          <a:p>
            <a:pPr algn="just" eaLnBrk="1">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Pour les attaques lancées, l’H.A. reprendra son travail si, après cessation et amorce de retour, le chien revient vers lui à moins de 3 mètres, avec l’intention de mordre à nouveau.</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15</a:t>
            </a:fld>
            <a:endParaRPr lang="fr-F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24579"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458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581" name="Rectangle 1"/>
          <p:cNvSpPr>
            <a:spLocks noChangeArrowheads="1"/>
          </p:cNvSpPr>
          <p:nvPr/>
        </p:nvSpPr>
        <p:spPr bwMode="auto">
          <a:xfrm>
            <a:off x="446088" y="1412875"/>
            <a:ext cx="8281987" cy="406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ctr" eaLnBrk="1" hangingPunct="1">
              <a:spcBef>
                <a:spcPct val="0"/>
              </a:spcBef>
              <a:buClrTx/>
              <a:buSzTx/>
              <a:buFontTx/>
              <a:buNone/>
            </a:pPr>
            <a:r>
              <a:rPr lang="fr-FR" altLang="fr-FR" sz="1800" b="1">
                <a:solidFill>
                  <a:srgbClr val="0070C0"/>
                </a:solidFill>
                <a:latin typeface="Mongolian Baiti" pitchFamily="66" charset="0"/>
                <a:ea typeface="Times New Roman" pitchFamily="18" charset="0"/>
                <a:cs typeface="Mongolian Baiti" pitchFamily="66" charset="0"/>
              </a:rPr>
              <a:t>Prescriptions particulières applicables au programme de </a:t>
            </a:r>
            <a:r>
              <a:rPr lang="fr-FR" altLang="fr-FR" sz="2400" b="1">
                <a:solidFill>
                  <a:srgbClr val="0070C0"/>
                </a:solidFill>
                <a:latin typeface="Mongolian Baiti" pitchFamily="66" charset="0"/>
                <a:ea typeface="Times New Roman" pitchFamily="18" charset="0"/>
                <a:cs typeface="Mongolian Baiti" pitchFamily="66" charset="0"/>
              </a:rPr>
              <a:t>l’échelon 3</a:t>
            </a:r>
            <a:r>
              <a:rPr lang="fr-FR" altLang="fr-FR" sz="1800" b="1">
                <a:solidFill>
                  <a:srgbClr val="0070C0"/>
                </a:solidFill>
                <a:latin typeface="Mongolian Baiti" pitchFamily="66" charset="0"/>
                <a:ea typeface="Times New Roman" pitchFamily="18" charset="0"/>
                <a:cs typeface="Mongolian Baiti" pitchFamily="66" charset="0"/>
              </a:rPr>
              <a:t> de la discipline.</a:t>
            </a:r>
          </a:p>
          <a:p>
            <a:pPr algn="just" eaLnBrk="1" hangingPunct="1">
              <a:spcBef>
                <a:spcPct val="0"/>
              </a:spcBef>
              <a:buClrTx/>
              <a:buSzTx/>
              <a:buFontTx/>
              <a:buNone/>
            </a:pPr>
            <a:r>
              <a:rPr lang="fr-FR" altLang="fr-FR" sz="1800">
                <a:solidFill>
                  <a:srgbClr val="0070C0"/>
                </a:solidFill>
                <a:latin typeface="Mongolian Baiti" pitchFamily="66" charset="0"/>
                <a:ea typeface="Times New Roman" pitchFamily="18" charset="0"/>
                <a:cs typeface="Mongolian Baiti" pitchFamily="66" charset="0"/>
              </a:rPr>
              <a:t> </a:t>
            </a:r>
          </a:p>
          <a:p>
            <a:pPr algn="just" eaLnBrk="1" hangingPunct="1">
              <a:spcBef>
                <a:spcPct val="0"/>
              </a:spcBef>
              <a:buClrTx/>
              <a:buSzTx/>
              <a:buFontTx/>
              <a:buNone/>
            </a:pPr>
            <a:r>
              <a:rPr lang="fr-FR" altLang="fr-FR" sz="1800">
                <a:solidFill>
                  <a:srgbClr val="0070C0"/>
                </a:solidFill>
                <a:latin typeface="Mongolian Baiti" pitchFamily="66" charset="0"/>
                <a:ea typeface="Times New Roman" pitchFamily="18" charset="0"/>
                <a:cs typeface="Mongolian Baiti" pitchFamily="66" charset="0"/>
              </a:rPr>
              <a:t>Le geste du REPOUSSE du bras est autorisé dans les conditions suivantes :</a:t>
            </a:r>
          </a:p>
          <a:p>
            <a:pPr algn="just" eaLnBrk="1" hangingPunct="1">
              <a:spcBef>
                <a:spcPct val="0"/>
              </a:spcBef>
              <a:buClrTx/>
              <a:buSzTx/>
              <a:buFontTx/>
              <a:buNone/>
            </a:pPr>
            <a:r>
              <a:rPr lang="fr-FR" altLang="fr-FR" sz="1800">
                <a:solidFill>
                  <a:srgbClr val="0070C0"/>
                </a:solidFill>
                <a:latin typeface="Mongolian Baiti" pitchFamily="66" charset="0"/>
                <a:ea typeface="Times New Roman" pitchFamily="18" charset="0"/>
                <a:cs typeface="Mongolian Baiti" pitchFamily="66" charset="0"/>
              </a:rPr>
              <a:t>Le REPOUSSE du bras (non armé du bâton ou du revolver) est autorisé avec un mouvement latéral à ne pas confondre avec la manchette, geste formellement interdit parce que brutal et dangereux, qui s’exécute de bas en haut ou de haut en bas. Le REPOUSSE du bras devra se faire en prenant appui sur l’encolure du chien. En aucun cas, la tête ne devra être touchée de manière intentionnelle, de la même manière, il est interdit à l’H.A. d’écraser la tête du chien à l’entrée de l’attaque.</a:t>
            </a:r>
          </a:p>
          <a:p>
            <a:pPr algn="just" eaLnBrk="1" hangingPunct="1">
              <a:spcBef>
                <a:spcPct val="0"/>
              </a:spcBef>
              <a:buClrTx/>
              <a:buSzTx/>
              <a:buFontTx/>
              <a:buNone/>
            </a:pPr>
            <a:r>
              <a:rPr lang="fr-FR" altLang="fr-FR" sz="1800">
                <a:solidFill>
                  <a:srgbClr val="0070C0"/>
                </a:solidFill>
                <a:latin typeface="Mongolian Baiti" pitchFamily="66" charset="0"/>
                <a:ea typeface="Times New Roman" pitchFamily="18" charset="0"/>
                <a:cs typeface="Mongolian Baiti" pitchFamily="66" charset="0"/>
              </a:rPr>
              <a:t>Dans un même ordre d’idée, l’H.A. ne devra pas utiliser le REPOUSSE du bras pour préparer ses fuites (recherche, garde au ferme)</a:t>
            </a:r>
          </a:p>
          <a:p>
            <a:pPr algn="just" eaLnBrk="1" hangingPunct="1">
              <a:spcBef>
                <a:spcPct val="0"/>
              </a:spcBef>
              <a:buClrTx/>
              <a:buSzTx/>
              <a:buFontTx/>
              <a:buNone/>
            </a:pPr>
            <a:r>
              <a:rPr lang="fr-FR" altLang="fr-FR" sz="1800" b="1">
                <a:solidFill>
                  <a:srgbClr val="0070C0"/>
                </a:solidFill>
                <a:latin typeface="Mongolian Baiti" pitchFamily="66" charset="0"/>
                <a:ea typeface="Times New Roman" pitchFamily="18" charset="0"/>
                <a:cs typeface="Mongolian Baiti" pitchFamily="66" charset="0"/>
              </a:rPr>
              <a:t> </a:t>
            </a:r>
            <a:endParaRPr lang="fr-FR" altLang="fr-FR" sz="1800">
              <a:solidFill>
                <a:srgbClr val="0070C0"/>
              </a:solidFill>
              <a:latin typeface="Mongolian Baiti" pitchFamily="66" charset="0"/>
              <a:ea typeface="Times New Roman" pitchFamily="18" charset="0"/>
              <a:cs typeface="Mongolian Baiti" pitchFamily="66" charset="0"/>
            </a:endParaRPr>
          </a:p>
          <a:p>
            <a:pPr algn="just" eaLnBrk="1" hangingPunct="1">
              <a:spcBef>
                <a:spcPct val="0"/>
              </a:spcBef>
              <a:buClrTx/>
              <a:buSzTx/>
              <a:buFontTx/>
              <a:buNone/>
            </a:pPr>
            <a:r>
              <a:rPr lang="fr-FR" altLang="fr-FR" sz="1800" b="1">
                <a:solidFill>
                  <a:srgbClr val="0070C0"/>
                </a:solidFill>
                <a:latin typeface="Mongolian Baiti" pitchFamily="66" charset="0"/>
                <a:ea typeface="Times New Roman" pitchFamily="18" charset="0"/>
                <a:cs typeface="Mongolian Baiti" pitchFamily="66" charset="0"/>
              </a:rPr>
              <a:t>Interdictions formelles :</a:t>
            </a:r>
            <a:r>
              <a:rPr lang="fr-FR" altLang="fr-FR" sz="1800">
                <a:solidFill>
                  <a:srgbClr val="0070C0"/>
                </a:solidFill>
                <a:latin typeface="Mongolian Baiti" pitchFamily="66" charset="0"/>
                <a:ea typeface="Times New Roman" pitchFamily="18" charset="0"/>
                <a:cs typeface="Mongolian Baiti" pitchFamily="66" charset="0"/>
              </a:rPr>
              <a:t> Les repoussés des jambes, du bâton ou du bras armé, dans tous les cas.</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16</a:t>
            </a:fld>
            <a:endParaRPr lang="fr-F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25603"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560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561975" y="908050"/>
            <a:ext cx="8447088" cy="5140325"/>
          </a:xfrm>
          <a:prstGeom prst="rect">
            <a:avLst/>
          </a:prstGeom>
        </p:spPr>
        <p:txBody>
          <a:bodyPr>
            <a:spAutoFit/>
          </a:bodyPr>
          <a:lstStyle/>
          <a:p>
            <a:pPr algn="ctr">
              <a:spcAft>
                <a:spcPts val="0"/>
              </a:spcAft>
              <a:defRPr/>
            </a:pPr>
            <a:r>
              <a:rPr lang="fr-FR" sz="1400" b="1" dirty="0">
                <a:solidFill>
                  <a:srgbClr val="0070C0"/>
                </a:solidFill>
                <a:latin typeface="Mongolian Baiti" panose="03000500000000000000" pitchFamily="66" charset="0"/>
                <a:ea typeface="Times New Roman"/>
                <a:cs typeface="Mongolian Baiti" panose="03000500000000000000" pitchFamily="66" charset="0"/>
              </a:rPr>
              <a:t>CONSIGNES</a:t>
            </a:r>
            <a:endParaRPr lang="fr-FR" sz="14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endParaRPr lang="fr-FR" sz="9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100" b="1" dirty="0">
                <a:solidFill>
                  <a:srgbClr val="0070C0"/>
                </a:solidFill>
                <a:latin typeface="Mongolian Baiti" panose="03000500000000000000" pitchFamily="66" charset="0"/>
                <a:ea typeface="Times New Roman"/>
                <a:cs typeface="Mongolian Baiti" panose="03000500000000000000" pitchFamily="66" charset="0"/>
              </a:rPr>
              <a:t>1 </a:t>
            </a:r>
            <a:r>
              <a:rPr lang="fr-FR" sz="1200" b="1" dirty="0">
                <a:solidFill>
                  <a:srgbClr val="0070C0"/>
                </a:solidFill>
                <a:latin typeface="Mongolian Baiti" panose="03000500000000000000" pitchFamily="66" charset="0"/>
                <a:ea typeface="Times New Roman"/>
                <a:cs typeface="Mongolian Baiti" panose="03000500000000000000" pitchFamily="66" charset="0"/>
              </a:rPr>
              <a:t>-</a:t>
            </a:r>
            <a:r>
              <a:rPr lang="fr-FR" sz="1200" dirty="0">
                <a:solidFill>
                  <a:srgbClr val="0070C0"/>
                </a:solidFill>
                <a:latin typeface="Mongolian Baiti" panose="03000500000000000000" pitchFamily="66" charset="0"/>
                <a:ea typeface="Times New Roman"/>
                <a:cs typeface="Mongolian Baiti" panose="03000500000000000000" pitchFamily="66" charset="0"/>
              </a:rPr>
              <a:t> Les esquives d'entrée aux attaques de face sont autorisées après entente avec le Juge. Les seuls buts recherchés sont :</a:t>
            </a:r>
          </a:p>
          <a:p>
            <a:pPr indent="449580" algn="just">
              <a:spcAft>
                <a:spcPts val="0"/>
              </a:spcAft>
              <a:defRPr/>
            </a:pPr>
            <a:r>
              <a:rPr lang="fr-FR" sz="1200" dirty="0">
                <a:solidFill>
                  <a:srgbClr val="0070C0"/>
                </a:solidFill>
                <a:latin typeface="Mongolian Baiti" panose="03000500000000000000" pitchFamily="66" charset="0"/>
                <a:ea typeface="Times New Roman"/>
                <a:cs typeface="Mongolian Baiti" panose="03000500000000000000" pitchFamily="66" charset="0"/>
              </a:rPr>
              <a:t>a) d'éviter un contact brutal.</a:t>
            </a:r>
          </a:p>
          <a:p>
            <a:pPr indent="449580" algn="just">
              <a:spcAft>
                <a:spcPts val="0"/>
              </a:spcAft>
              <a:defRPr/>
            </a:pPr>
            <a:r>
              <a:rPr lang="fr-FR" sz="1200" dirty="0">
                <a:solidFill>
                  <a:srgbClr val="0070C0"/>
                </a:solidFill>
                <a:latin typeface="Mongolian Baiti" panose="03000500000000000000" pitchFamily="66" charset="0"/>
                <a:ea typeface="Times New Roman"/>
                <a:cs typeface="Mongolian Baiti" panose="03000500000000000000" pitchFamily="66" charset="0"/>
              </a:rPr>
              <a:t>b) de créer au chien une difficulté supplémentaire en lui imposant de franchir le barrage sans élan ou presque.</a:t>
            </a:r>
          </a:p>
          <a:p>
            <a:pPr algn="just">
              <a:spcAft>
                <a:spcPts val="0"/>
              </a:spcAft>
              <a:defRPr/>
            </a:pPr>
            <a:r>
              <a:rPr lang="fr-FR" sz="1200" dirty="0">
                <a:solidFill>
                  <a:srgbClr val="0070C0"/>
                </a:solidFill>
                <a:latin typeface="Mongolian Baiti" panose="03000500000000000000" pitchFamily="66" charset="0"/>
                <a:ea typeface="Times New Roman"/>
                <a:cs typeface="Mongolian Baiti" panose="03000500000000000000" pitchFamily="66" charset="0"/>
              </a:rPr>
              <a:t>En cas d'esquive d'entrée, le Juge ne déclenchera son chrono qu'à la deuxième tentative de prise du chien.</a:t>
            </a:r>
          </a:p>
          <a:p>
            <a:pPr algn="just">
              <a:spcAft>
                <a:spcPts val="0"/>
              </a:spcAft>
              <a:defRPr/>
            </a:pPr>
            <a:r>
              <a:rPr lang="fr-FR" sz="1200" dirty="0">
                <a:solidFill>
                  <a:srgbClr val="0070C0"/>
                </a:solidFill>
                <a:latin typeface="Mongolian Baiti" panose="03000500000000000000" pitchFamily="66" charset="0"/>
                <a:ea typeface="Times New Roman"/>
                <a:cs typeface="Mongolian Baiti" panose="03000500000000000000" pitchFamily="66" charset="0"/>
              </a:rPr>
              <a:t>L'esquive doit se faire soit en pivotant, soit en évitant le chien par un déplacement rapide sur le côté, exécuté au tout dernier moment et limité à 2 ou 3 pas mais en faisant toujours face au chien.</a:t>
            </a:r>
            <a:endParaRPr lang="fr-FR" sz="3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endParaRPr lang="fr-FR" sz="2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200" b="1" dirty="0">
                <a:solidFill>
                  <a:srgbClr val="0070C0"/>
                </a:solidFill>
                <a:latin typeface="Mongolian Baiti" panose="03000500000000000000" pitchFamily="66" charset="0"/>
                <a:ea typeface="Times New Roman"/>
                <a:cs typeface="Mongolian Baiti" panose="03000500000000000000" pitchFamily="66" charset="0"/>
              </a:rPr>
              <a:t>2 -</a:t>
            </a:r>
            <a:r>
              <a:rPr lang="fr-FR" sz="1200" dirty="0">
                <a:solidFill>
                  <a:srgbClr val="0070C0"/>
                </a:solidFill>
                <a:latin typeface="Mongolian Baiti" panose="03000500000000000000" pitchFamily="66" charset="0"/>
                <a:ea typeface="Times New Roman"/>
                <a:cs typeface="Mongolian Baiti" panose="03000500000000000000" pitchFamily="66" charset="0"/>
              </a:rPr>
              <a:t> Toutes les fuites seront franches et entamées si possible dans le sens opposé au chien (Eviter de tourner sur place et de partir à reculons si l'on peut faire autrement).</a:t>
            </a:r>
            <a:endParaRPr lang="fr-FR" sz="8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endParaRPr lang="fr-FR" sz="7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200" b="1" dirty="0">
                <a:solidFill>
                  <a:srgbClr val="0070C0"/>
                </a:solidFill>
                <a:latin typeface="Mongolian Baiti" panose="03000500000000000000" pitchFamily="66" charset="0"/>
                <a:ea typeface="Times New Roman"/>
                <a:cs typeface="Mongolian Baiti" panose="03000500000000000000" pitchFamily="66" charset="0"/>
              </a:rPr>
              <a:t>3 -</a:t>
            </a:r>
            <a:r>
              <a:rPr lang="fr-FR" sz="1200" dirty="0">
                <a:solidFill>
                  <a:srgbClr val="0070C0"/>
                </a:solidFill>
                <a:latin typeface="Mongolian Baiti" panose="03000500000000000000" pitchFamily="66" charset="0"/>
                <a:ea typeface="Times New Roman"/>
                <a:cs typeface="Mongolian Baiti" panose="03000500000000000000" pitchFamily="66" charset="0"/>
              </a:rPr>
              <a:t> La charge sur le chien est autorisée si elle permet d'impressionner l'animal, mais à une triple condition:</a:t>
            </a:r>
          </a:p>
          <a:p>
            <a:pPr indent="449580" algn="just">
              <a:spcAft>
                <a:spcPts val="0"/>
              </a:spcAft>
              <a:defRPr/>
            </a:pPr>
            <a:r>
              <a:rPr lang="fr-FR" sz="1200" dirty="0">
                <a:solidFill>
                  <a:srgbClr val="0070C0"/>
                </a:solidFill>
                <a:latin typeface="Mongolian Baiti" panose="03000500000000000000" pitchFamily="66" charset="0"/>
                <a:ea typeface="Times New Roman"/>
                <a:cs typeface="Mongolian Baiti" panose="03000500000000000000" pitchFamily="66" charset="0"/>
              </a:rPr>
              <a:t>a) qu'elle ne soit pas brutale.</a:t>
            </a:r>
          </a:p>
          <a:p>
            <a:pPr indent="449580" algn="just">
              <a:spcAft>
                <a:spcPts val="0"/>
              </a:spcAft>
              <a:defRPr/>
            </a:pPr>
            <a:r>
              <a:rPr lang="fr-FR" sz="1200" dirty="0">
                <a:solidFill>
                  <a:srgbClr val="0070C0"/>
                </a:solidFill>
                <a:latin typeface="Mongolian Baiti" panose="03000500000000000000" pitchFamily="66" charset="0"/>
                <a:ea typeface="Times New Roman"/>
                <a:cs typeface="Mongolian Baiti" panose="03000500000000000000" pitchFamily="66" charset="0"/>
              </a:rPr>
              <a:t>b) qu'elle ne dure que quelques secondes.</a:t>
            </a:r>
          </a:p>
          <a:p>
            <a:pPr indent="449580" algn="just">
              <a:spcAft>
                <a:spcPts val="0"/>
              </a:spcAft>
              <a:defRPr/>
            </a:pPr>
            <a:r>
              <a:rPr lang="fr-FR" sz="1200" dirty="0">
                <a:solidFill>
                  <a:srgbClr val="0070C0"/>
                </a:solidFill>
                <a:latin typeface="Mongolian Baiti" panose="03000500000000000000" pitchFamily="66" charset="0"/>
                <a:ea typeface="Times New Roman"/>
                <a:cs typeface="Mongolian Baiti" panose="03000500000000000000" pitchFamily="66" charset="0"/>
              </a:rPr>
              <a:t>c) qu'elle ne se transforme en aucun cas en course poursuite.</a:t>
            </a:r>
          </a:p>
          <a:p>
            <a:pPr algn="just">
              <a:spcAft>
                <a:spcPts val="0"/>
              </a:spcAft>
              <a:defRPr/>
            </a:pPr>
            <a:r>
              <a:rPr lang="fr-FR" sz="1200" dirty="0">
                <a:solidFill>
                  <a:srgbClr val="0070C0"/>
                </a:solidFill>
                <a:latin typeface="Mongolian Baiti" panose="03000500000000000000" pitchFamily="66" charset="0"/>
                <a:ea typeface="Times New Roman"/>
                <a:cs typeface="Mongolian Baiti" panose="03000500000000000000" pitchFamily="66" charset="0"/>
              </a:rPr>
              <a:t>Par contre, l’H.A. pourra continuer à impressionner le chien par son attitude si cela lui permet de le maintenir à distance, même sans le charger.</a:t>
            </a:r>
          </a:p>
          <a:p>
            <a:pPr algn="just">
              <a:spcAft>
                <a:spcPts val="0"/>
              </a:spcAft>
              <a:defRPr/>
            </a:pPr>
            <a:endParaRPr lang="fr-FR" sz="8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200" b="1" dirty="0">
                <a:solidFill>
                  <a:srgbClr val="0070C0"/>
                </a:solidFill>
                <a:latin typeface="Mongolian Baiti" panose="03000500000000000000" pitchFamily="66" charset="0"/>
                <a:ea typeface="Times New Roman"/>
                <a:cs typeface="Mongolian Baiti" panose="03000500000000000000" pitchFamily="66" charset="0"/>
              </a:rPr>
              <a:t>4 -</a:t>
            </a:r>
            <a:r>
              <a:rPr lang="fr-FR" sz="1200" dirty="0">
                <a:solidFill>
                  <a:srgbClr val="0070C0"/>
                </a:solidFill>
                <a:latin typeface="Mongolian Baiti" panose="03000500000000000000" pitchFamily="66" charset="0"/>
                <a:ea typeface="Times New Roman"/>
                <a:cs typeface="Mongolian Baiti" panose="03000500000000000000" pitchFamily="66" charset="0"/>
              </a:rPr>
              <a:t> Dans l'exercice de la Défense du Conducteur, l'agression de l’H.A. doit être franche à deux mains et bien caractérisée, mais jamais brutale. Elle aura lieu dès que l’H.A. sera revenu à un mètre du conducteur. (Voir prescriptions particulières pour le repoussé en échelon 3).</a:t>
            </a:r>
          </a:p>
          <a:p>
            <a:pPr algn="just">
              <a:spcAft>
                <a:spcPts val="0"/>
              </a:spcAft>
              <a:defRPr/>
            </a:pPr>
            <a:r>
              <a:rPr lang="fr-FR" sz="1200" dirty="0">
                <a:solidFill>
                  <a:srgbClr val="0070C0"/>
                </a:solidFill>
                <a:latin typeface="Mongolian Baiti" panose="03000500000000000000" pitchFamily="66" charset="0"/>
                <a:ea typeface="Times New Roman"/>
                <a:cs typeface="Mongolian Baiti" panose="03000500000000000000" pitchFamily="66" charset="0"/>
              </a:rPr>
              <a:t>En aucun cas, ne se servir du Conducteur comme bouclier en le tenant.</a:t>
            </a:r>
          </a:p>
          <a:p>
            <a:pPr algn="just">
              <a:spcAft>
                <a:spcPts val="0"/>
              </a:spcAft>
              <a:defRPr/>
            </a:pPr>
            <a:endParaRPr lang="fr-FR" sz="8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200" b="1" dirty="0">
                <a:solidFill>
                  <a:srgbClr val="0070C0"/>
                </a:solidFill>
                <a:latin typeface="Mongolian Baiti" panose="03000500000000000000" pitchFamily="66" charset="0"/>
                <a:ea typeface="Times New Roman"/>
                <a:cs typeface="Mongolian Baiti" panose="03000500000000000000" pitchFamily="66" charset="0"/>
              </a:rPr>
              <a:t>5 -</a:t>
            </a:r>
            <a:r>
              <a:rPr lang="fr-FR" sz="1200" dirty="0">
                <a:solidFill>
                  <a:srgbClr val="0070C0"/>
                </a:solidFill>
                <a:latin typeface="Mongolian Baiti" panose="03000500000000000000" pitchFamily="66" charset="0"/>
                <a:ea typeface="Times New Roman"/>
                <a:cs typeface="Mongolian Baiti" panose="03000500000000000000" pitchFamily="66" charset="0"/>
              </a:rPr>
              <a:t> Dans l'exercice de la Garde d'Objet, le rôle de l’H.A. est de chercher à s'emparer de l'objet, et non pas de faire fauter le chien en l'attirant, ou en le provoquant par quelque moyen que ce soit.</a:t>
            </a:r>
          </a:p>
          <a:p>
            <a:pPr algn="just">
              <a:spcAft>
                <a:spcPts val="0"/>
              </a:spcAft>
              <a:defRPr/>
            </a:pPr>
            <a:endParaRPr lang="fr-FR" sz="8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200" b="1" dirty="0">
                <a:solidFill>
                  <a:srgbClr val="0070C0"/>
                </a:solidFill>
                <a:latin typeface="Mongolian Baiti" panose="03000500000000000000" pitchFamily="66" charset="0"/>
                <a:ea typeface="Times New Roman"/>
                <a:cs typeface="Mongolian Baiti" panose="03000500000000000000" pitchFamily="66" charset="0"/>
              </a:rPr>
              <a:t>6 -</a:t>
            </a:r>
            <a:r>
              <a:rPr lang="fr-FR" sz="1200" dirty="0">
                <a:solidFill>
                  <a:srgbClr val="0070C0"/>
                </a:solidFill>
                <a:latin typeface="Mongolian Baiti" panose="03000500000000000000" pitchFamily="66" charset="0"/>
                <a:ea typeface="Times New Roman"/>
                <a:cs typeface="Mongolian Baiti" panose="03000500000000000000" pitchFamily="66" charset="0"/>
              </a:rPr>
              <a:t> Dans cet exercice de la Garde d'Objet, si le chien n'a pas lâché prise au bout de 5 secondes, l’H.A. entraînera le chien sans le travailler, ou se laissera entraîner par lui sans le pousser ni le travailler. Il n'attendra pas les 5 secondes si le chien change de prise.</a:t>
            </a:r>
          </a:p>
        </p:txBody>
      </p:sp>
      <p:sp>
        <p:nvSpPr>
          <p:cNvPr id="3" name="Espace réservé du pied de page 2"/>
          <p:cNvSpPr>
            <a:spLocks noGrp="1"/>
          </p:cNvSpPr>
          <p:nvPr>
            <p:ph type="ftr" sz="quarter" idx="11"/>
          </p:nvPr>
        </p:nvSpPr>
        <p:spPr/>
        <p:txBody>
          <a:bodyPr/>
          <a:lstStyle/>
          <a:p>
            <a:pPr>
              <a:defRPr/>
            </a:pPr>
            <a:r>
              <a:rPr lang="fr-FR" smtClean="0"/>
              <a:t>Formation HA Ring 02/07/2016</a:t>
            </a:r>
            <a:endParaRPr lang="fr-FR"/>
          </a:p>
        </p:txBody>
      </p:sp>
      <p:sp>
        <p:nvSpPr>
          <p:cNvPr id="4" name="Espace réservé du numéro de diapositive 3"/>
          <p:cNvSpPr>
            <a:spLocks noGrp="1"/>
          </p:cNvSpPr>
          <p:nvPr>
            <p:ph type="sldNum" sz="quarter" idx="12"/>
          </p:nvPr>
        </p:nvSpPr>
        <p:spPr/>
        <p:txBody>
          <a:bodyPr/>
          <a:lstStyle/>
          <a:p>
            <a:pPr>
              <a:defRPr/>
            </a:pPr>
            <a:fld id="{608E6748-D86C-4FFF-A3D9-3F417B97F9C7}" type="slidenum">
              <a:rPr lang="fr-FR" smtClean="0"/>
              <a:pPr>
                <a:defRPr/>
              </a:pPr>
              <a:t>17</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2">
                                            <p:txEl>
                                              <p:pRg st="2" end="2"/>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
                                            <p:txEl>
                                              <p:pRg st="3" end="3"/>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2">
                                            <p:txEl>
                                              <p:pRg st="5" end="5"/>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2">
                                            <p:txEl>
                                              <p:pRg st="6" end="6"/>
                                            </p:txEl>
                                          </p:spTgt>
                                        </p:tgtEl>
                                        <p:attrNameLst>
                                          <p:attrName>style.visibility</p:attrName>
                                        </p:attrNameLst>
                                      </p:cBhvr>
                                      <p:to>
                                        <p:strVal val="visible"/>
                                      </p:to>
                                    </p:set>
                                  </p:childTnLst>
                                </p:cTn>
                              </p:par>
                            </p:childTnLst>
                          </p:cTn>
                        </p:par>
                      </p:childTnLst>
                    </p:cTn>
                  </p:par>
                  <p:par>
                    <p:cTn id="15" fill="hold" nodeType="clickPar">
                      <p:stCondLst>
                        <p:cond delay="indefinite"/>
                      </p:stCondLst>
                      <p:childTnLst>
                        <p:par>
                          <p:cTn id="16" fill="hold" nodeType="withGroup">
                            <p:stCondLst>
                              <p:cond delay="0"/>
                            </p:stCondLst>
                            <p:childTnLst>
                              <p:par>
                                <p:cTn id="17" presetID="1" presetClass="entr" presetSubtype="0" fill="hold" nodeType="clickEffect">
                                  <p:stCondLst>
                                    <p:cond delay="0"/>
                                  </p:stCondLst>
                                  <p:childTnLst>
                                    <p:set>
                                      <p:cBhvr>
                                        <p:cTn id="18" dur="1" fill="hold">
                                          <p:stCondLst>
                                            <p:cond delay="0"/>
                                          </p:stCondLst>
                                        </p:cTn>
                                        <p:tgtEl>
                                          <p:spTgt spid="2">
                                            <p:txEl>
                                              <p:pRg st="8" end="8"/>
                                            </p:txEl>
                                          </p:spTgt>
                                        </p:tgtEl>
                                        <p:attrNameLst>
                                          <p:attrName>style.visibility</p:attrName>
                                        </p:attrNameLst>
                                      </p:cBhvr>
                                      <p:to>
                                        <p:strVal val="visible"/>
                                      </p:to>
                                    </p:set>
                                  </p:childTnLst>
                                </p:cTn>
                              </p:par>
                            </p:childTnLst>
                          </p:cTn>
                        </p:par>
                      </p:childTnLst>
                    </p:cTn>
                  </p:par>
                  <p:par>
                    <p:cTn id="19" fill="hold" nodeType="clickPar">
                      <p:stCondLst>
                        <p:cond delay="indefinite"/>
                      </p:stCondLst>
                      <p:childTnLst>
                        <p:par>
                          <p:cTn id="20" fill="hold" nodeType="withGroup">
                            <p:stCondLst>
                              <p:cond delay="0"/>
                            </p:stCondLst>
                            <p:childTnLst>
                              <p:par>
                                <p:cTn id="21" presetID="1" presetClass="entr" presetSubtype="0" fill="hold" nodeType="clickEffect">
                                  <p:stCondLst>
                                    <p:cond delay="0"/>
                                  </p:stCondLst>
                                  <p:childTnLst>
                                    <p:set>
                                      <p:cBhvr>
                                        <p:cTn id="22" dur="1" fill="hold">
                                          <p:stCondLst>
                                            <p:cond delay="0"/>
                                          </p:stCondLst>
                                        </p:cTn>
                                        <p:tgtEl>
                                          <p:spTgt spid="2">
                                            <p:txEl>
                                              <p:pRg st="10" end="1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2">
                                            <p:txEl>
                                              <p:pRg st="11" end="1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2">
                                            <p:txEl>
                                              <p:pRg st="12" end="1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2">
                                            <p:txEl>
                                              <p:pRg st="13" end="1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2">
                                            <p:txEl>
                                              <p:pRg st="14" end="14"/>
                                            </p:txEl>
                                          </p:spTgt>
                                        </p:tgtEl>
                                        <p:attrNameLst>
                                          <p:attrName>style.visibility</p:attrName>
                                        </p:attrNameLst>
                                      </p:cBhvr>
                                      <p:to>
                                        <p:strVal val="visible"/>
                                      </p:to>
                                    </p:set>
                                  </p:childTnLst>
                                </p:cTn>
                              </p:par>
                            </p:childTnLst>
                          </p:cTn>
                        </p:par>
                      </p:childTnLst>
                    </p:cTn>
                  </p:par>
                  <p:par>
                    <p:cTn id="31" fill="hold" nodeType="clickPar">
                      <p:stCondLst>
                        <p:cond delay="indefinite"/>
                      </p:stCondLst>
                      <p:childTnLst>
                        <p:par>
                          <p:cTn id="32" fill="hold" nodeType="withGroup">
                            <p:stCondLst>
                              <p:cond delay="0"/>
                            </p:stCondLst>
                            <p:childTnLst>
                              <p:par>
                                <p:cTn id="33" presetID="1" presetClass="entr" presetSubtype="0" fill="hold" nodeType="clickEffect">
                                  <p:stCondLst>
                                    <p:cond delay="0"/>
                                  </p:stCondLst>
                                  <p:childTnLst>
                                    <p:set>
                                      <p:cBhvr>
                                        <p:cTn id="34" dur="1" fill="hold">
                                          <p:stCondLst>
                                            <p:cond delay="0"/>
                                          </p:stCondLst>
                                        </p:cTn>
                                        <p:tgtEl>
                                          <p:spTgt spid="2">
                                            <p:txEl>
                                              <p:pRg st="16" end="16"/>
                                            </p:txEl>
                                          </p:spTgt>
                                        </p:tgtEl>
                                        <p:attrNameLst>
                                          <p:attrName>style.visibility</p:attrName>
                                        </p:attrNameLst>
                                      </p:cBhvr>
                                      <p:to>
                                        <p:strVal val="visible"/>
                                      </p:to>
                                    </p:set>
                                  </p:childTnLst>
                                </p:cTn>
                              </p:par>
                              <p:par>
                                <p:cTn id="35" presetID="1" presetClass="entr" presetSubtype="0" fill="hold" nodeType="withEffect">
                                  <p:stCondLst>
                                    <p:cond delay="0"/>
                                  </p:stCondLst>
                                  <p:childTnLst>
                                    <p:set>
                                      <p:cBhvr>
                                        <p:cTn id="36" dur="1" fill="hold">
                                          <p:stCondLst>
                                            <p:cond delay="0"/>
                                          </p:stCondLst>
                                        </p:cTn>
                                        <p:tgtEl>
                                          <p:spTgt spid="2">
                                            <p:txEl>
                                              <p:pRg st="17" end="17"/>
                                            </p:txEl>
                                          </p:spTgt>
                                        </p:tgtEl>
                                        <p:attrNameLst>
                                          <p:attrName>style.visibility</p:attrName>
                                        </p:attrNameLst>
                                      </p:cBhvr>
                                      <p:to>
                                        <p:strVal val="visible"/>
                                      </p:to>
                                    </p:set>
                                  </p:childTnLst>
                                </p:cTn>
                              </p:par>
                            </p:childTnLst>
                          </p:cTn>
                        </p:par>
                      </p:childTnLst>
                    </p:cTn>
                  </p:par>
                  <p:par>
                    <p:cTn id="37" fill="hold" nodeType="clickPar">
                      <p:stCondLst>
                        <p:cond delay="indefinite"/>
                      </p:stCondLst>
                      <p:childTnLst>
                        <p:par>
                          <p:cTn id="38" fill="hold" nodeType="withGroup">
                            <p:stCondLst>
                              <p:cond delay="0"/>
                            </p:stCondLst>
                            <p:childTnLst>
                              <p:par>
                                <p:cTn id="39" presetID="1" presetClass="entr" presetSubtype="0" fill="hold" nodeType="clickEffect">
                                  <p:stCondLst>
                                    <p:cond delay="0"/>
                                  </p:stCondLst>
                                  <p:childTnLst>
                                    <p:set>
                                      <p:cBhvr>
                                        <p:cTn id="40" dur="1" fill="hold">
                                          <p:stCondLst>
                                            <p:cond delay="0"/>
                                          </p:stCondLst>
                                        </p:cTn>
                                        <p:tgtEl>
                                          <p:spTgt spid="2">
                                            <p:txEl>
                                              <p:pRg st="19" end="19"/>
                                            </p:txEl>
                                          </p:spTgt>
                                        </p:tgtEl>
                                        <p:attrNameLst>
                                          <p:attrName>style.visibility</p:attrName>
                                        </p:attrNameLst>
                                      </p:cBhvr>
                                      <p:to>
                                        <p:strVal val="visible"/>
                                      </p:to>
                                    </p:set>
                                  </p:childTnLst>
                                </p:cTn>
                              </p:par>
                            </p:childTnLst>
                          </p:cTn>
                        </p:par>
                      </p:childTnLst>
                    </p:cTn>
                  </p:par>
                  <p:par>
                    <p:cTn id="41" fill="hold" nodeType="clickPar">
                      <p:stCondLst>
                        <p:cond delay="indefinite"/>
                      </p:stCondLst>
                      <p:childTnLst>
                        <p:par>
                          <p:cTn id="42" fill="hold" nodeType="withGroup">
                            <p:stCondLst>
                              <p:cond delay="0"/>
                            </p:stCondLst>
                            <p:childTnLst>
                              <p:par>
                                <p:cTn id="43" presetID="1" presetClass="entr" presetSubtype="0" fill="hold" nodeType="clickEffect">
                                  <p:stCondLst>
                                    <p:cond delay="0"/>
                                  </p:stCondLst>
                                  <p:childTnLst>
                                    <p:set>
                                      <p:cBhvr>
                                        <p:cTn id="44" dur="1" fill="hold">
                                          <p:stCondLst>
                                            <p:cond delay="0"/>
                                          </p:stCondLst>
                                        </p:cTn>
                                        <p:tgtEl>
                                          <p:spTgt spid="2">
                                            <p:txEl>
                                              <p:pRg st="21" end="2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26627"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662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 name="Tableau 3"/>
          <p:cNvGraphicFramePr>
            <a:graphicFrameLocks noGrp="1"/>
          </p:cNvGraphicFramePr>
          <p:nvPr/>
        </p:nvGraphicFramePr>
        <p:xfrm>
          <a:off x="1849438" y="1308100"/>
          <a:ext cx="5962650" cy="4870454"/>
        </p:xfrm>
        <a:graphic>
          <a:graphicData uri="http://schemas.openxmlformats.org/drawingml/2006/table">
            <a:tbl>
              <a:tblPr>
                <a:tableStyleId>{5C22544A-7EE6-4342-B048-85BDC9FD1C3A}</a:tableStyleId>
              </a:tblPr>
              <a:tblGrid>
                <a:gridCol w="317111"/>
                <a:gridCol w="5347710"/>
                <a:gridCol w="297829"/>
              </a:tblGrid>
              <a:tr h="152400">
                <a:tc>
                  <a:txBody>
                    <a:bodyPr/>
                    <a:lstStyle/>
                    <a:p>
                      <a:pPr algn="just" hangingPunct="0">
                        <a:spcAft>
                          <a:spcPts val="0"/>
                        </a:spcAft>
                      </a:pPr>
                      <a:r>
                        <a:rPr lang="fr-FR" sz="900" dirty="0">
                          <a:effectLst/>
                        </a:rPr>
                        <a:t>1</a:t>
                      </a:r>
                      <a:endParaRPr lang="fr-FR" sz="1100" dirty="0">
                        <a:effectLst/>
                        <a:latin typeface="Times New Roman"/>
                        <a:ea typeface="Times New Roman"/>
                      </a:endParaRPr>
                    </a:p>
                  </a:txBody>
                  <a:tcPr marL="60893" marR="60893" marT="0" marB="0"/>
                </a:tc>
                <a:tc>
                  <a:txBody>
                    <a:bodyPr/>
                    <a:lstStyle/>
                    <a:p>
                      <a:pPr algn="just" hangingPunct="0">
                        <a:spcAft>
                          <a:spcPts val="0"/>
                        </a:spcAft>
                      </a:pPr>
                      <a:r>
                        <a:rPr lang="fr-FR" sz="1000" dirty="0">
                          <a:effectLst/>
                        </a:rPr>
                        <a:t>Saut en Longueur (3m à 4m50)</a:t>
                      </a:r>
                      <a:endParaRPr lang="fr-FR" sz="1200" dirty="0">
                        <a:effectLst/>
                        <a:latin typeface="Times New Roman"/>
                        <a:ea typeface="Times New Roman"/>
                      </a:endParaRPr>
                    </a:p>
                  </a:txBody>
                  <a:tcPr marL="60893" marR="60893" marT="0" marB="0"/>
                </a:tc>
                <a:tc>
                  <a:txBody>
                    <a:bodyPr/>
                    <a:lstStyle/>
                    <a:p>
                      <a:pPr algn="just" hangingPunct="0">
                        <a:spcAft>
                          <a:spcPts val="0"/>
                        </a:spcAft>
                      </a:pPr>
                      <a:r>
                        <a:rPr lang="fr-FR" sz="900">
                          <a:effectLst/>
                        </a:rPr>
                        <a:t>20</a:t>
                      </a:r>
                      <a:endParaRPr lang="fr-FR" sz="1100">
                        <a:effectLst/>
                        <a:latin typeface="Times New Roman"/>
                        <a:ea typeface="Times New Roman"/>
                      </a:endParaRPr>
                    </a:p>
                  </a:txBody>
                  <a:tcPr marL="60893" marR="60893" marT="0" marB="0"/>
                </a:tc>
              </a:tr>
              <a:tr h="152400">
                <a:tc>
                  <a:txBody>
                    <a:bodyPr/>
                    <a:lstStyle/>
                    <a:p>
                      <a:pPr algn="just" hangingPunct="0">
                        <a:spcAft>
                          <a:spcPts val="0"/>
                        </a:spcAft>
                      </a:pPr>
                      <a:r>
                        <a:rPr lang="fr-FR" sz="900">
                          <a:effectLst/>
                        </a:rPr>
                        <a:t>2</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dirty="0">
                          <a:effectLst/>
                        </a:rPr>
                        <a:t>Saut de la Haie (0m90 à 1m20)</a:t>
                      </a:r>
                      <a:endParaRPr lang="fr-FR" sz="1200" dirty="0">
                        <a:effectLst/>
                        <a:latin typeface="Times New Roman"/>
                        <a:ea typeface="Times New Roman"/>
                      </a:endParaRPr>
                    </a:p>
                  </a:txBody>
                  <a:tcPr marL="60893" marR="60893" marT="0" marB="0"/>
                </a:tc>
                <a:tc>
                  <a:txBody>
                    <a:bodyPr/>
                    <a:lstStyle/>
                    <a:p>
                      <a:pPr algn="just" hangingPunct="0">
                        <a:spcAft>
                          <a:spcPts val="0"/>
                        </a:spcAft>
                      </a:pPr>
                      <a:r>
                        <a:rPr lang="fr-FR" sz="900">
                          <a:effectLst/>
                        </a:rPr>
                        <a:t>20</a:t>
                      </a:r>
                      <a:endParaRPr lang="fr-FR" sz="1100">
                        <a:effectLst/>
                        <a:latin typeface="Times New Roman"/>
                        <a:ea typeface="Times New Roman"/>
                      </a:endParaRPr>
                    </a:p>
                  </a:txBody>
                  <a:tcPr marL="60893" marR="60893" marT="0" marB="0"/>
                </a:tc>
              </a:tr>
              <a:tr h="152400">
                <a:tc>
                  <a:txBody>
                    <a:bodyPr/>
                    <a:lstStyle/>
                    <a:p>
                      <a:pPr algn="just" hangingPunct="0">
                        <a:spcAft>
                          <a:spcPts val="0"/>
                        </a:spcAft>
                      </a:pPr>
                      <a:r>
                        <a:rPr lang="fr-FR" sz="900">
                          <a:effectLst/>
                        </a:rPr>
                        <a:t>3</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a:effectLst/>
                        </a:rPr>
                        <a:t>Escalade de la palissade (1m70 à 2m 30)</a:t>
                      </a:r>
                      <a:endParaRPr lang="fr-FR" sz="1200">
                        <a:effectLst/>
                        <a:latin typeface="Times New Roman"/>
                        <a:ea typeface="Times New Roman"/>
                      </a:endParaRPr>
                    </a:p>
                  </a:txBody>
                  <a:tcPr marL="60893" marR="60893" marT="0" marB="0"/>
                </a:tc>
                <a:tc>
                  <a:txBody>
                    <a:bodyPr/>
                    <a:lstStyle/>
                    <a:p>
                      <a:pPr algn="just" hangingPunct="0">
                        <a:spcAft>
                          <a:spcPts val="0"/>
                        </a:spcAft>
                      </a:pPr>
                      <a:r>
                        <a:rPr lang="fr-FR" sz="900">
                          <a:effectLst/>
                        </a:rPr>
                        <a:t>20</a:t>
                      </a:r>
                      <a:endParaRPr lang="fr-FR" sz="1100">
                        <a:effectLst/>
                        <a:latin typeface="Times New Roman"/>
                        <a:ea typeface="Times New Roman"/>
                      </a:endParaRPr>
                    </a:p>
                  </a:txBody>
                  <a:tcPr marL="60893" marR="60893" marT="0" marB="0"/>
                </a:tc>
              </a:tr>
              <a:tr h="152400">
                <a:tc>
                  <a:txBody>
                    <a:bodyPr/>
                    <a:lstStyle/>
                    <a:p>
                      <a:pPr algn="just" hangingPunct="0">
                        <a:spcAft>
                          <a:spcPts val="0"/>
                        </a:spcAft>
                      </a:pPr>
                      <a:r>
                        <a:rPr lang="fr-FR" sz="900">
                          <a:effectLst/>
                        </a:rPr>
                        <a:t>4</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dirty="0">
                          <a:effectLst/>
                        </a:rPr>
                        <a:t>En avant</a:t>
                      </a:r>
                      <a:endParaRPr lang="fr-FR" sz="1200" dirty="0">
                        <a:effectLst/>
                        <a:latin typeface="Times New Roman"/>
                        <a:ea typeface="Times New Roman"/>
                      </a:endParaRPr>
                    </a:p>
                  </a:txBody>
                  <a:tcPr marL="60893" marR="60893" marT="0" marB="0"/>
                </a:tc>
                <a:tc>
                  <a:txBody>
                    <a:bodyPr/>
                    <a:lstStyle/>
                    <a:p>
                      <a:pPr algn="just" hangingPunct="0">
                        <a:spcAft>
                          <a:spcPts val="0"/>
                        </a:spcAft>
                      </a:pPr>
                      <a:r>
                        <a:rPr lang="fr-FR" sz="900">
                          <a:effectLst/>
                        </a:rPr>
                        <a:t>12</a:t>
                      </a:r>
                      <a:endParaRPr lang="fr-FR" sz="1100">
                        <a:effectLst/>
                        <a:latin typeface="Times New Roman"/>
                        <a:ea typeface="Times New Roman"/>
                      </a:endParaRPr>
                    </a:p>
                  </a:txBody>
                  <a:tcPr marL="60893" marR="60893" marT="0" marB="0"/>
                </a:tc>
              </a:tr>
              <a:tr h="152400">
                <a:tc>
                  <a:txBody>
                    <a:bodyPr/>
                    <a:lstStyle/>
                    <a:p>
                      <a:pPr algn="just" hangingPunct="0">
                        <a:spcAft>
                          <a:spcPts val="0"/>
                        </a:spcAft>
                      </a:pPr>
                      <a:r>
                        <a:rPr lang="fr-FR" sz="900">
                          <a:effectLst/>
                        </a:rPr>
                        <a:t>5</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dirty="0">
                          <a:effectLst/>
                        </a:rPr>
                        <a:t>Suite en laisse</a:t>
                      </a:r>
                      <a:endParaRPr lang="fr-FR" sz="1200" dirty="0">
                        <a:effectLst/>
                        <a:latin typeface="Times New Roman"/>
                        <a:ea typeface="Times New Roman"/>
                      </a:endParaRPr>
                    </a:p>
                  </a:txBody>
                  <a:tcPr marL="60893" marR="60893" marT="0" marB="0"/>
                </a:tc>
                <a:tc>
                  <a:txBody>
                    <a:bodyPr/>
                    <a:lstStyle/>
                    <a:p>
                      <a:pPr algn="just" hangingPunct="0">
                        <a:spcAft>
                          <a:spcPts val="0"/>
                        </a:spcAft>
                      </a:pPr>
                      <a:r>
                        <a:rPr lang="fr-FR" sz="900">
                          <a:effectLst/>
                        </a:rPr>
                        <a:t>4</a:t>
                      </a:r>
                      <a:endParaRPr lang="fr-FR" sz="1100">
                        <a:effectLst/>
                        <a:latin typeface="Times New Roman"/>
                        <a:ea typeface="Times New Roman"/>
                      </a:endParaRPr>
                    </a:p>
                  </a:txBody>
                  <a:tcPr marL="60893" marR="60893" marT="0" marB="0"/>
                </a:tc>
              </a:tr>
              <a:tr h="152400">
                <a:tc>
                  <a:txBody>
                    <a:bodyPr/>
                    <a:lstStyle/>
                    <a:p>
                      <a:pPr algn="just" hangingPunct="0">
                        <a:spcAft>
                          <a:spcPts val="0"/>
                        </a:spcAft>
                      </a:pPr>
                      <a:r>
                        <a:rPr lang="fr-FR" sz="900">
                          <a:effectLst/>
                        </a:rPr>
                        <a:t>6</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a:effectLst/>
                        </a:rPr>
                        <a:t>Suite sans laisse, Chien muselé</a:t>
                      </a:r>
                      <a:endParaRPr lang="fr-FR" sz="1200">
                        <a:effectLst/>
                        <a:latin typeface="Times New Roman"/>
                        <a:ea typeface="Times New Roman"/>
                      </a:endParaRPr>
                    </a:p>
                  </a:txBody>
                  <a:tcPr marL="60893" marR="60893" marT="0" marB="0"/>
                </a:tc>
                <a:tc>
                  <a:txBody>
                    <a:bodyPr/>
                    <a:lstStyle/>
                    <a:p>
                      <a:pPr algn="just" hangingPunct="0">
                        <a:spcAft>
                          <a:spcPts val="0"/>
                        </a:spcAft>
                      </a:pPr>
                      <a:r>
                        <a:rPr lang="fr-FR" sz="900">
                          <a:effectLst/>
                        </a:rPr>
                        <a:t>8</a:t>
                      </a:r>
                      <a:endParaRPr lang="fr-FR" sz="1100">
                        <a:effectLst/>
                        <a:latin typeface="Times New Roman"/>
                        <a:ea typeface="Times New Roman"/>
                      </a:endParaRPr>
                    </a:p>
                  </a:txBody>
                  <a:tcPr marL="60893" marR="60893" marT="0" marB="0"/>
                </a:tc>
              </a:tr>
              <a:tr h="152400">
                <a:tc>
                  <a:txBody>
                    <a:bodyPr/>
                    <a:lstStyle/>
                    <a:p>
                      <a:pPr algn="just" hangingPunct="0">
                        <a:spcAft>
                          <a:spcPts val="0"/>
                        </a:spcAft>
                      </a:pPr>
                      <a:r>
                        <a:rPr lang="fr-FR" sz="900">
                          <a:effectLst/>
                        </a:rPr>
                        <a:t>7</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a:effectLst/>
                        </a:rPr>
                        <a:t>Absence du Conducteur pendant une minute (Chien assis ou couché)</a:t>
                      </a:r>
                      <a:endParaRPr lang="fr-FR" sz="1200">
                        <a:effectLst/>
                        <a:latin typeface="Times New Roman"/>
                        <a:ea typeface="Times New Roman"/>
                      </a:endParaRPr>
                    </a:p>
                  </a:txBody>
                  <a:tcPr marL="60893" marR="60893" marT="0" marB="0"/>
                </a:tc>
                <a:tc>
                  <a:txBody>
                    <a:bodyPr/>
                    <a:lstStyle/>
                    <a:p>
                      <a:pPr algn="just" hangingPunct="0">
                        <a:spcAft>
                          <a:spcPts val="0"/>
                        </a:spcAft>
                      </a:pPr>
                      <a:r>
                        <a:rPr lang="fr-FR" sz="900">
                          <a:effectLst/>
                        </a:rPr>
                        <a:t>10</a:t>
                      </a:r>
                      <a:endParaRPr lang="fr-FR" sz="1100">
                        <a:effectLst/>
                        <a:latin typeface="Times New Roman"/>
                        <a:ea typeface="Times New Roman"/>
                      </a:endParaRPr>
                    </a:p>
                  </a:txBody>
                  <a:tcPr marL="60893" marR="60893" marT="0" marB="0"/>
                </a:tc>
              </a:tr>
              <a:tr h="152400">
                <a:tc>
                  <a:txBody>
                    <a:bodyPr/>
                    <a:lstStyle/>
                    <a:p>
                      <a:pPr algn="just" hangingPunct="0">
                        <a:spcAft>
                          <a:spcPts val="0"/>
                        </a:spcAft>
                      </a:pPr>
                      <a:r>
                        <a:rPr lang="fr-FR" sz="900">
                          <a:effectLst/>
                        </a:rPr>
                        <a:t>8</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a:effectLst/>
                        </a:rPr>
                        <a:t>Rapport d'objet lancé</a:t>
                      </a:r>
                      <a:endParaRPr lang="fr-FR" sz="1200">
                        <a:effectLst/>
                        <a:latin typeface="Times New Roman"/>
                        <a:ea typeface="Times New Roman"/>
                      </a:endParaRPr>
                    </a:p>
                  </a:txBody>
                  <a:tcPr marL="60893" marR="60893" marT="0" marB="0"/>
                </a:tc>
                <a:tc>
                  <a:txBody>
                    <a:bodyPr/>
                    <a:lstStyle/>
                    <a:p>
                      <a:pPr algn="just" hangingPunct="0">
                        <a:spcAft>
                          <a:spcPts val="0"/>
                        </a:spcAft>
                      </a:pPr>
                      <a:r>
                        <a:rPr lang="fr-FR" sz="900">
                          <a:effectLst/>
                        </a:rPr>
                        <a:t>4</a:t>
                      </a:r>
                      <a:endParaRPr lang="fr-FR" sz="1100">
                        <a:effectLst/>
                        <a:latin typeface="Times New Roman"/>
                        <a:ea typeface="Times New Roman"/>
                      </a:endParaRPr>
                    </a:p>
                  </a:txBody>
                  <a:tcPr marL="60893" marR="60893" marT="0" marB="0"/>
                </a:tc>
              </a:tr>
              <a:tr h="152400">
                <a:tc>
                  <a:txBody>
                    <a:bodyPr/>
                    <a:lstStyle/>
                    <a:p>
                      <a:pPr algn="just" hangingPunct="0">
                        <a:spcAft>
                          <a:spcPts val="0"/>
                        </a:spcAft>
                      </a:pPr>
                      <a:r>
                        <a:rPr lang="fr-FR" sz="900">
                          <a:effectLst/>
                        </a:rPr>
                        <a:t>9</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dirty="0">
                          <a:effectLst/>
                        </a:rPr>
                        <a:t>Rapport d'objet au vu</a:t>
                      </a:r>
                      <a:endParaRPr lang="fr-FR" sz="1200" dirty="0">
                        <a:effectLst/>
                        <a:latin typeface="Times New Roman"/>
                        <a:ea typeface="Times New Roman"/>
                      </a:endParaRPr>
                    </a:p>
                  </a:txBody>
                  <a:tcPr marL="60893" marR="60893" marT="0" marB="0"/>
                </a:tc>
                <a:tc>
                  <a:txBody>
                    <a:bodyPr/>
                    <a:lstStyle/>
                    <a:p>
                      <a:pPr algn="just" hangingPunct="0">
                        <a:spcAft>
                          <a:spcPts val="0"/>
                        </a:spcAft>
                      </a:pPr>
                      <a:r>
                        <a:rPr lang="fr-FR" sz="900">
                          <a:effectLst/>
                        </a:rPr>
                        <a:t>8</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10</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dirty="0">
                          <a:effectLst/>
                        </a:rPr>
                        <a:t>Rapport d'objet à l'insu</a:t>
                      </a:r>
                      <a:endParaRPr lang="fr-FR" sz="1200" dirty="0">
                        <a:effectLst/>
                        <a:latin typeface="Times New Roman"/>
                        <a:ea typeface="Times New Roman"/>
                      </a:endParaRPr>
                    </a:p>
                  </a:txBody>
                  <a:tcPr marL="60893" marR="60893" marT="0" marB="0"/>
                </a:tc>
                <a:tc>
                  <a:txBody>
                    <a:bodyPr/>
                    <a:lstStyle/>
                    <a:p>
                      <a:pPr algn="just" hangingPunct="0">
                        <a:spcAft>
                          <a:spcPts val="0"/>
                        </a:spcAft>
                      </a:pPr>
                      <a:r>
                        <a:rPr lang="fr-FR" sz="900">
                          <a:effectLst/>
                        </a:rPr>
                        <a:t>8</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11</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a:effectLst/>
                        </a:rPr>
                        <a:t>Positions (Chien debout, couché ou assis au départ)</a:t>
                      </a:r>
                      <a:endParaRPr lang="fr-FR" sz="1200">
                        <a:effectLst/>
                        <a:latin typeface="Times New Roman"/>
                        <a:ea typeface="Times New Roman"/>
                      </a:endParaRPr>
                    </a:p>
                  </a:txBody>
                  <a:tcPr marL="60893" marR="60893" marT="0" marB="0"/>
                </a:tc>
                <a:tc>
                  <a:txBody>
                    <a:bodyPr/>
                    <a:lstStyle/>
                    <a:p>
                      <a:pPr algn="just" hangingPunct="0">
                        <a:spcAft>
                          <a:spcPts val="0"/>
                        </a:spcAft>
                      </a:pPr>
                      <a:r>
                        <a:rPr lang="fr-FR" sz="900">
                          <a:effectLst/>
                        </a:rPr>
                        <a:t>20</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12</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dirty="0">
                          <a:effectLst/>
                        </a:rPr>
                        <a:t>Refus d’appâts lancés (4)</a:t>
                      </a:r>
                      <a:endParaRPr lang="fr-FR" sz="1200" dirty="0">
                        <a:effectLst/>
                        <a:latin typeface="Times New Roman"/>
                        <a:ea typeface="Times New Roman"/>
                      </a:endParaRPr>
                    </a:p>
                  </a:txBody>
                  <a:tcPr marL="60893" marR="60893" marT="0" marB="0"/>
                </a:tc>
                <a:tc>
                  <a:txBody>
                    <a:bodyPr/>
                    <a:lstStyle/>
                    <a:p>
                      <a:pPr algn="just" hangingPunct="0">
                        <a:spcAft>
                          <a:spcPts val="0"/>
                        </a:spcAft>
                      </a:pPr>
                      <a:r>
                        <a:rPr lang="fr-FR" sz="900">
                          <a:effectLst/>
                        </a:rPr>
                        <a:t>10</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13</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000" dirty="0">
                          <a:effectLst/>
                        </a:rPr>
                        <a:t>Refus d'appâts au sol (6)</a:t>
                      </a:r>
                      <a:endParaRPr lang="fr-FR" sz="1200" dirty="0">
                        <a:effectLst/>
                        <a:latin typeface="Times New Roman"/>
                        <a:ea typeface="Times New Roman"/>
                      </a:endParaRPr>
                    </a:p>
                  </a:txBody>
                  <a:tcPr marL="60893" marR="60893" marT="0" marB="0"/>
                </a:tc>
                <a:tc>
                  <a:txBody>
                    <a:bodyPr/>
                    <a:lstStyle/>
                    <a:p>
                      <a:pPr algn="just" hangingPunct="0">
                        <a:spcAft>
                          <a:spcPts val="0"/>
                        </a:spcAft>
                      </a:pPr>
                      <a:r>
                        <a:rPr lang="fr-FR" sz="900">
                          <a:effectLst/>
                        </a:rPr>
                        <a:t>10</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14</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400" dirty="0">
                          <a:solidFill>
                            <a:srgbClr val="002060"/>
                          </a:solidFill>
                          <a:effectLst/>
                        </a:rPr>
                        <a:t>Attaque de face</a:t>
                      </a:r>
                      <a:endParaRPr lang="fr-FR" sz="2000" dirty="0">
                        <a:solidFill>
                          <a:srgbClr val="002060"/>
                        </a:solidFill>
                        <a:effectLst/>
                        <a:latin typeface="Times New Roman"/>
                        <a:ea typeface="Times New Roman"/>
                      </a:endParaRPr>
                    </a:p>
                  </a:txBody>
                  <a:tcPr marL="60893" marR="60893" marT="0" marB="0"/>
                </a:tc>
                <a:tc>
                  <a:txBody>
                    <a:bodyPr/>
                    <a:lstStyle/>
                    <a:p>
                      <a:pPr algn="just" hangingPunct="0">
                        <a:spcAft>
                          <a:spcPts val="0"/>
                        </a:spcAft>
                      </a:pPr>
                      <a:r>
                        <a:rPr lang="fr-FR" sz="900">
                          <a:effectLst/>
                        </a:rPr>
                        <a:t>30</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15</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400" dirty="0">
                          <a:solidFill>
                            <a:srgbClr val="002060"/>
                          </a:solidFill>
                          <a:effectLst/>
                        </a:rPr>
                        <a:t>Attaque fuyante</a:t>
                      </a:r>
                      <a:endParaRPr lang="fr-FR" sz="2000" dirty="0">
                        <a:solidFill>
                          <a:srgbClr val="002060"/>
                        </a:solidFill>
                        <a:effectLst/>
                        <a:latin typeface="Times New Roman"/>
                        <a:ea typeface="Times New Roman"/>
                      </a:endParaRPr>
                    </a:p>
                  </a:txBody>
                  <a:tcPr marL="60893" marR="60893" marT="0" marB="0"/>
                </a:tc>
                <a:tc>
                  <a:txBody>
                    <a:bodyPr/>
                    <a:lstStyle/>
                    <a:p>
                      <a:pPr algn="just" hangingPunct="0">
                        <a:spcAft>
                          <a:spcPts val="0"/>
                        </a:spcAft>
                      </a:pPr>
                      <a:r>
                        <a:rPr lang="fr-FR" sz="900">
                          <a:effectLst/>
                        </a:rPr>
                        <a:t>30</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16</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400" dirty="0">
                          <a:solidFill>
                            <a:srgbClr val="002060"/>
                          </a:solidFill>
                          <a:effectLst/>
                        </a:rPr>
                        <a:t>Attaque arrêtée de face</a:t>
                      </a:r>
                      <a:endParaRPr lang="fr-FR" sz="2000" dirty="0">
                        <a:solidFill>
                          <a:srgbClr val="002060"/>
                        </a:solidFill>
                        <a:effectLst/>
                        <a:latin typeface="Times New Roman"/>
                        <a:ea typeface="Times New Roman"/>
                      </a:endParaRPr>
                    </a:p>
                  </a:txBody>
                  <a:tcPr marL="60893" marR="60893" marT="0" marB="0"/>
                </a:tc>
                <a:tc>
                  <a:txBody>
                    <a:bodyPr/>
                    <a:lstStyle/>
                    <a:p>
                      <a:pPr algn="just" hangingPunct="0">
                        <a:spcAft>
                          <a:spcPts val="0"/>
                        </a:spcAft>
                      </a:pPr>
                      <a:r>
                        <a:rPr lang="fr-FR" sz="900">
                          <a:effectLst/>
                        </a:rPr>
                        <a:t>20</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17</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400" dirty="0">
                          <a:solidFill>
                            <a:srgbClr val="002060"/>
                          </a:solidFill>
                          <a:effectLst/>
                        </a:rPr>
                        <a:t>Attaque au revolver (avec Garde au Ferme).</a:t>
                      </a:r>
                      <a:endParaRPr lang="fr-FR" sz="2000" dirty="0">
                        <a:solidFill>
                          <a:srgbClr val="002060"/>
                        </a:solidFill>
                        <a:effectLst/>
                        <a:latin typeface="Times New Roman"/>
                        <a:ea typeface="Times New Roman"/>
                      </a:endParaRPr>
                    </a:p>
                  </a:txBody>
                  <a:tcPr marL="60893" marR="60893" marT="0" marB="0"/>
                </a:tc>
                <a:tc>
                  <a:txBody>
                    <a:bodyPr/>
                    <a:lstStyle/>
                    <a:p>
                      <a:pPr algn="just" hangingPunct="0">
                        <a:spcAft>
                          <a:spcPts val="0"/>
                        </a:spcAft>
                      </a:pPr>
                      <a:r>
                        <a:rPr lang="fr-FR" sz="900">
                          <a:effectLst/>
                        </a:rPr>
                        <a:t>30</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18</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400" dirty="0">
                          <a:solidFill>
                            <a:srgbClr val="002060"/>
                          </a:solidFill>
                          <a:effectLst/>
                        </a:rPr>
                        <a:t>Défense du Conducteur</a:t>
                      </a:r>
                      <a:endParaRPr lang="fr-FR" sz="2000" dirty="0">
                        <a:solidFill>
                          <a:srgbClr val="002060"/>
                        </a:solidFill>
                        <a:effectLst/>
                        <a:latin typeface="Times New Roman"/>
                        <a:ea typeface="Times New Roman"/>
                      </a:endParaRPr>
                    </a:p>
                  </a:txBody>
                  <a:tcPr marL="60893" marR="60893" marT="0" marB="0"/>
                </a:tc>
                <a:tc>
                  <a:txBody>
                    <a:bodyPr/>
                    <a:lstStyle/>
                    <a:p>
                      <a:pPr algn="just" hangingPunct="0">
                        <a:spcAft>
                          <a:spcPts val="0"/>
                        </a:spcAft>
                      </a:pPr>
                      <a:r>
                        <a:rPr lang="fr-FR" sz="900">
                          <a:effectLst/>
                        </a:rPr>
                        <a:t>30</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19</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400" dirty="0">
                          <a:solidFill>
                            <a:srgbClr val="002060"/>
                          </a:solidFill>
                          <a:effectLst/>
                        </a:rPr>
                        <a:t>Recherche et accompagnement de l'H.A.</a:t>
                      </a:r>
                      <a:endParaRPr lang="fr-FR" sz="2000" dirty="0">
                        <a:solidFill>
                          <a:srgbClr val="002060"/>
                        </a:solidFill>
                        <a:effectLst/>
                        <a:latin typeface="Times New Roman"/>
                        <a:ea typeface="Times New Roman"/>
                      </a:endParaRPr>
                    </a:p>
                  </a:txBody>
                  <a:tcPr marL="60893" marR="60893" marT="0" marB="0"/>
                </a:tc>
                <a:tc>
                  <a:txBody>
                    <a:bodyPr/>
                    <a:lstStyle/>
                    <a:p>
                      <a:pPr algn="just" hangingPunct="0">
                        <a:spcAft>
                          <a:spcPts val="0"/>
                        </a:spcAft>
                      </a:pPr>
                      <a:r>
                        <a:rPr lang="fr-FR" sz="900">
                          <a:effectLst/>
                        </a:rPr>
                        <a:t>40</a:t>
                      </a:r>
                      <a:endParaRPr lang="fr-FR" sz="1100">
                        <a:effectLst/>
                        <a:latin typeface="Times New Roman"/>
                        <a:ea typeface="Times New Roman"/>
                      </a:endParaRPr>
                    </a:p>
                  </a:txBody>
                  <a:tcPr marL="60893" marR="60893" marT="0" marB="0"/>
                </a:tc>
              </a:tr>
              <a:tr h="274711">
                <a:tc>
                  <a:txBody>
                    <a:bodyPr/>
                    <a:lstStyle/>
                    <a:p>
                      <a:pPr algn="just" hangingPunct="0">
                        <a:spcAft>
                          <a:spcPts val="0"/>
                        </a:spcAft>
                      </a:pPr>
                      <a:r>
                        <a:rPr lang="fr-FR" sz="900">
                          <a:effectLst/>
                        </a:rPr>
                        <a:t>20</a:t>
                      </a:r>
                      <a:endParaRPr lang="fr-FR" sz="1100">
                        <a:effectLst/>
                        <a:latin typeface="Times New Roman"/>
                        <a:ea typeface="Times New Roman"/>
                      </a:endParaRPr>
                    </a:p>
                  </a:txBody>
                  <a:tcPr marL="60893" marR="60893" marT="0" marB="0"/>
                </a:tc>
                <a:tc>
                  <a:txBody>
                    <a:bodyPr/>
                    <a:lstStyle/>
                    <a:p>
                      <a:pPr algn="just" hangingPunct="0">
                        <a:spcAft>
                          <a:spcPts val="0"/>
                        </a:spcAft>
                      </a:pPr>
                      <a:r>
                        <a:rPr lang="fr-FR" sz="1400" dirty="0">
                          <a:solidFill>
                            <a:srgbClr val="002060"/>
                          </a:solidFill>
                          <a:effectLst/>
                        </a:rPr>
                        <a:t>Garde d'objet</a:t>
                      </a:r>
                      <a:endParaRPr lang="fr-FR" sz="2000" dirty="0">
                        <a:solidFill>
                          <a:srgbClr val="002060"/>
                        </a:solidFill>
                        <a:effectLst/>
                        <a:latin typeface="Times New Roman"/>
                        <a:ea typeface="Times New Roman"/>
                      </a:endParaRPr>
                    </a:p>
                  </a:txBody>
                  <a:tcPr marL="60893" marR="60893" marT="0" marB="0"/>
                </a:tc>
                <a:tc>
                  <a:txBody>
                    <a:bodyPr/>
                    <a:lstStyle/>
                    <a:p>
                      <a:pPr algn="just" hangingPunct="0">
                        <a:spcAft>
                          <a:spcPts val="0"/>
                        </a:spcAft>
                      </a:pPr>
                      <a:r>
                        <a:rPr lang="fr-FR" sz="900">
                          <a:effectLst/>
                        </a:rPr>
                        <a:t>30</a:t>
                      </a:r>
                      <a:endParaRPr lang="fr-FR" sz="1100">
                        <a:effectLst/>
                        <a:latin typeface="Times New Roman"/>
                        <a:ea typeface="Times New Roman"/>
                      </a:endParaRPr>
                    </a:p>
                  </a:txBody>
                  <a:tcPr marL="60893" marR="60893" marT="0" marB="0"/>
                </a:tc>
              </a:tr>
              <a:tr h="198592">
                <a:tc gridSpan="2">
                  <a:txBody>
                    <a:bodyPr/>
                    <a:lstStyle/>
                    <a:p>
                      <a:pPr algn="just" hangingPunct="0">
                        <a:spcAft>
                          <a:spcPts val="0"/>
                        </a:spcAft>
                      </a:pPr>
                      <a:r>
                        <a:rPr lang="fr-FR" sz="900">
                          <a:effectLst/>
                        </a:rPr>
                        <a:t>Allure générale soit 10% des points obtenus.</a:t>
                      </a:r>
                      <a:endParaRPr lang="fr-FR" sz="1100">
                        <a:effectLst/>
                        <a:latin typeface="Times New Roman"/>
                        <a:ea typeface="Times New Roman"/>
                      </a:endParaRPr>
                    </a:p>
                  </a:txBody>
                  <a:tcPr marL="60893" marR="60893" marT="0" marB="0"/>
                </a:tc>
                <a:tc hMerge="1">
                  <a:txBody>
                    <a:bodyPr/>
                    <a:lstStyle/>
                    <a:p>
                      <a:endParaRPr lang="fr-FR"/>
                    </a:p>
                  </a:txBody>
                  <a:tcPr/>
                </a:tc>
                <a:tc>
                  <a:txBody>
                    <a:bodyPr/>
                    <a:lstStyle/>
                    <a:p>
                      <a:pPr algn="just" hangingPunct="0">
                        <a:spcAft>
                          <a:spcPts val="0"/>
                        </a:spcAft>
                      </a:pPr>
                      <a:r>
                        <a:rPr lang="fr-FR" sz="900">
                          <a:effectLst/>
                        </a:rPr>
                        <a:t>36</a:t>
                      </a:r>
                      <a:endParaRPr lang="fr-FR" sz="1100">
                        <a:effectLst/>
                        <a:latin typeface="Times New Roman"/>
                        <a:ea typeface="Times New Roman"/>
                      </a:endParaRPr>
                    </a:p>
                  </a:txBody>
                  <a:tcPr marL="60893" marR="60893" marT="0" marB="0"/>
                </a:tc>
              </a:tr>
              <a:tr h="278441">
                <a:tc gridSpan="2">
                  <a:txBody>
                    <a:bodyPr/>
                    <a:lstStyle/>
                    <a:p>
                      <a:pPr algn="just" hangingPunct="0">
                        <a:spcAft>
                          <a:spcPts val="0"/>
                        </a:spcAft>
                      </a:pPr>
                      <a:r>
                        <a:rPr lang="fr-FR" sz="900">
                          <a:effectLst/>
                        </a:rPr>
                        <a:t>Total</a:t>
                      </a:r>
                      <a:endParaRPr lang="fr-FR" sz="1100">
                        <a:effectLst/>
                        <a:latin typeface="Times New Roman"/>
                        <a:ea typeface="Times New Roman"/>
                      </a:endParaRPr>
                    </a:p>
                  </a:txBody>
                  <a:tcPr marL="60893" marR="60893" marT="0" marB="0"/>
                </a:tc>
                <a:tc hMerge="1">
                  <a:txBody>
                    <a:bodyPr/>
                    <a:lstStyle/>
                    <a:p>
                      <a:endParaRPr lang="fr-FR"/>
                    </a:p>
                  </a:txBody>
                  <a:tcPr/>
                </a:tc>
                <a:tc>
                  <a:txBody>
                    <a:bodyPr/>
                    <a:lstStyle/>
                    <a:p>
                      <a:pPr algn="just" hangingPunct="0">
                        <a:spcAft>
                          <a:spcPts val="0"/>
                        </a:spcAft>
                      </a:pPr>
                      <a:r>
                        <a:rPr lang="fr-FR" sz="900" dirty="0">
                          <a:effectLst/>
                        </a:rPr>
                        <a:t>400</a:t>
                      </a:r>
                      <a:endParaRPr lang="fr-FR" sz="1100" dirty="0">
                        <a:effectLst/>
                        <a:latin typeface="Times New Roman"/>
                        <a:ea typeface="Times New Roman"/>
                      </a:endParaRPr>
                    </a:p>
                  </a:txBody>
                  <a:tcPr marL="60893" marR="60893" marT="0" marB="0"/>
                </a:tc>
              </a:tr>
            </a:tbl>
          </a:graphicData>
        </a:graphic>
      </p:graphicFrame>
      <p:sp>
        <p:nvSpPr>
          <p:cNvPr id="26721" name="ZoneTexte 5"/>
          <p:cNvSpPr txBox="1">
            <a:spLocks noChangeArrowheads="1"/>
          </p:cNvSpPr>
          <p:nvPr/>
        </p:nvSpPr>
        <p:spPr bwMode="auto">
          <a:xfrm>
            <a:off x="3105150" y="908050"/>
            <a:ext cx="2663825" cy="400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2000" b="1">
                <a:solidFill>
                  <a:srgbClr val="0070C0"/>
                </a:solidFill>
                <a:latin typeface="Mongolian Baiti" pitchFamily="66" charset="0"/>
              </a:rPr>
              <a:t>Exercice en échelon 3</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18</a:t>
            </a:fld>
            <a:endParaRPr lang="fr-F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27651"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7652"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Rectangle 1"/>
          <p:cNvSpPr/>
          <p:nvPr/>
        </p:nvSpPr>
        <p:spPr>
          <a:xfrm>
            <a:off x="971550" y="1120775"/>
            <a:ext cx="7632700" cy="5078413"/>
          </a:xfrm>
          <a:prstGeom prst="rect">
            <a:avLst/>
          </a:prstGeom>
        </p:spPr>
        <p:txBody>
          <a:bodyPr>
            <a:spAutoFit/>
          </a:bodyPr>
          <a:lstStyle/>
          <a:p>
            <a:pPr algn="ctr">
              <a:spcAft>
                <a:spcPts val="0"/>
              </a:spcAft>
              <a:defRPr/>
            </a:pPr>
            <a:r>
              <a:rPr lang="fr-FR" sz="1400" b="1" dirty="0">
                <a:solidFill>
                  <a:srgbClr val="0070C0"/>
                </a:solidFill>
                <a:latin typeface="Mongolian Baiti" panose="03000500000000000000" pitchFamily="66" charset="0"/>
                <a:ea typeface="Times New Roman"/>
                <a:cs typeface="Mongolian Baiti" panose="03000500000000000000" pitchFamily="66" charset="0"/>
              </a:rPr>
              <a:t>Dans tous les cas l’H.A. doit amortir l’impact d’entrée </a:t>
            </a:r>
            <a:r>
              <a:rPr lang="fr-FR" sz="1400" dirty="0">
                <a:solidFill>
                  <a:srgbClr val="0070C0"/>
                </a:solidFill>
                <a:latin typeface="Mongolian Baiti" panose="03000500000000000000" pitchFamily="66" charset="0"/>
                <a:ea typeface="Times New Roman"/>
                <a:cs typeface="Mongolian Baiti" panose="03000500000000000000" pitchFamily="66" charset="0"/>
              </a:rPr>
              <a:t> </a:t>
            </a:r>
          </a:p>
          <a:p>
            <a:pPr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Si le Chien ralentit ou se montre hésitant, l’H.A. pourra :</a:t>
            </a:r>
          </a:p>
          <a:p>
            <a:pPr indent="450215"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 soit charger le Chien, à condition que la charge ne soit pas brutale, et ne se transforme pas en course poursuite.</a:t>
            </a:r>
          </a:p>
          <a:p>
            <a:pPr indent="450215"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 soit, par son attitude menaçante, maintenir le Chien à distance.</a:t>
            </a:r>
          </a:p>
          <a:p>
            <a:pPr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Si le Chien décroche au cours de l'Attaque, l’H.A. pourra :</a:t>
            </a:r>
          </a:p>
          <a:p>
            <a:pPr indent="450215"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  soit le charger, trois pas maximum.</a:t>
            </a:r>
          </a:p>
          <a:p>
            <a:pPr indent="450215"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  soit reprendre son barrage.</a:t>
            </a:r>
          </a:p>
          <a:p>
            <a:pPr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          - soit le maintenir à distance par une attitude menaçante. Il devra, quelle que soit son attitude, rester provocant pour bien montrer au Chien que l'exercice n'est pas terminé. </a:t>
            </a:r>
          </a:p>
          <a:p>
            <a:pPr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Dès que le Chien a fait sa prise, l’H.A. le travaille au bâton en le secouant sans brutalité. </a:t>
            </a:r>
          </a:p>
          <a:p>
            <a:pPr algn="just">
              <a:spcAft>
                <a:spcPts val="0"/>
              </a:spcAft>
              <a:defRPr/>
            </a:pPr>
            <a:r>
              <a:rPr lang="fr-FR" sz="1400" b="1" u="sng" dirty="0">
                <a:solidFill>
                  <a:srgbClr val="0070C0"/>
                </a:solidFill>
                <a:latin typeface="Mongolian Baiti" panose="03000500000000000000" pitchFamily="66" charset="0"/>
                <a:ea typeface="Times New Roman"/>
                <a:cs typeface="Mongolian Baiti" panose="03000500000000000000" pitchFamily="66" charset="0"/>
              </a:rPr>
              <a:t>Les coups ne devront être violents qu'en apparence</a:t>
            </a:r>
            <a:r>
              <a:rPr lang="fr-FR" sz="1400" dirty="0">
                <a:solidFill>
                  <a:srgbClr val="0070C0"/>
                </a:solidFill>
                <a:latin typeface="Mongolian Baiti" panose="03000500000000000000" pitchFamily="66" charset="0"/>
                <a:ea typeface="Times New Roman"/>
                <a:cs typeface="Mongolian Baiti" panose="03000500000000000000" pitchFamily="66" charset="0"/>
              </a:rPr>
              <a:t>, et ne </a:t>
            </a:r>
            <a:r>
              <a:rPr lang="fr-FR" sz="1400" b="1" u="sng" dirty="0">
                <a:solidFill>
                  <a:srgbClr val="0070C0"/>
                </a:solidFill>
                <a:latin typeface="Mongolian Baiti" panose="03000500000000000000" pitchFamily="66" charset="0"/>
                <a:ea typeface="Times New Roman"/>
                <a:cs typeface="Mongolian Baiti" panose="03000500000000000000" pitchFamily="66" charset="0"/>
              </a:rPr>
              <a:t>devront toucher le Chien que sur le dos</a:t>
            </a:r>
            <a:r>
              <a:rPr lang="fr-FR" sz="1400" dirty="0">
                <a:solidFill>
                  <a:srgbClr val="0070C0"/>
                </a:solidFill>
                <a:latin typeface="Mongolian Baiti" panose="03000500000000000000" pitchFamily="66" charset="0"/>
                <a:ea typeface="Times New Roman"/>
                <a:cs typeface="Mongolian Baiti" panose="03000500000000000000" pitchFamily="66" charset="0"/>
              </a:rPr>
              <a:t>. Il s'agit d’impressionner le Chien, pas de lui faire du mal.</a:t>
            </a:r>
          </a:p>
          <a:p>
            <a:pPr algn="just">
              <a:spcAft>
                <a:spcPts val="0"/>
              </a:spcAft>
              <a:defRPr/>
            </a:pPr>
            <a:endParaRPr lang="fr-FR" sz="8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La violence apparente des coups doit être proportionnelle à l’Echelon dans lequel le Chien concourt. </a:t>
            </a:r>
          </a:p>
          <a:p>
            <a:pPr algn="just">
              <a:spcAft>
                <a:spcPts val="0"/>
              </a:spcAft>
              <a:defRPr/>
            </a:pPr>
            <a:endParaRPr lang="fr-FR" sz="8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Le travail en force est proscrit. Par contre l’H.A. peut employer toutes les ruses et tous les gestes de nature, selon lui, à influencer tel ou tel Chien, et cela dans l'esprit du Règlement. L’homme Assistant devra toujours avoir un comportement  loyal et sportif envers le Chien.</a:t>
            </a:r>
          </a:p>
          <a:p>
            <a:pPr algn="just">
              <a:spcAft>
                <a:spcPts val="0"/>
              </a:spcAft>
              <a:defRPr/>
            </a:pPr>
            <a:endParaRPr lang="fr-FR" sz="800" dirty="0">
              <a:solidFill>
                <a:srgbClr val="0070C0"/>
              </a:solidFill>
              <a:latin typeface="Mongolian Baiti" panose="03000500000000000000" pitchFamily="66" charset="0"/>
              <a:ea typeface="Times New Roman"/>
              <a:cs typeface="Mongolian Baiti" panose="03000500000000000000" pitchFamily="66" charset="0"/>
            </a:endParaRPr>
          </a:p>
          <a:p>
            <a:pPr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Si l'H.A. tombe, le Chien étant en prise, il doit s'immobiliser afin de permettre au Juge d'intervenir. Par convention on estime que l’H.A. est tombé lorsque :</a:t>
            </a:r>
          </a:p>
          <a:p>
            <a:pPr marL="449580"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 Il a les 2 genoux et une main à terre.</a:t>
            </a:r>
          </a:p>
          <a:p>
            <a:pPr marL="449580" algn="just">
              <a:spcAft>
                <a:spcPts val="0"/>
              </a:spcAft>
              <a:defRPr/>
            </a:pPr>
            <a:r>
              <a:rPr lang="fr-FR" sz="1400" dirty="0">
                <a:solidFill>
                  <a:srgbClr val="0070C0"/>
                </a:solidFill>
                <a:latin typeface="Mongolian Baiti" panose="03000500000000000000" pitchFamily="66" charset="0"/>
                <a:ea typeface="Times New Roman"/>
                <a:cs typeface="Mongolian Baiti" panose="03000500000000000000" pitchFamily="66" charset="0"/>
              </a:rPr>
              <a:t>- Il se trouve sur le dos, à plat ventre ou sur le côté.</a:t>
            </a:r>
          </a:p>
        </p:txBody>
      </p:sp>
      <p:sp>
        <p:nvSpPr>
          <p:cNvPr id="27654" name="ZoneTexte 2"/>
          <p:cNvSpPr txBox="1">
            <a:spLocks noChangeArrowheads="1"/>
          </p:cNvSpPr>
          <p:nvPr/>
        </p:nvSpPr>
        <p:spPr bwMode="auto">
          <a:xfrm>
            <a:off x="3527425" y="752475"/>
            <a:ext cx="2844800"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1800" b="1">
                <a:solidFill>
                  <a:srgbClr val="0070C0"/>
                </a:solidFill>
                <a:latin typeface="Mongolian Baiti" pitchFamily="66" charset="0"/>
                <a:ea typeface="Mongolian Baiti" pitchFamily="66" charset="0"/>
                <a:cs typeface="Mongolian Baiti" pitchFamily="66" charset="0"/>
              </a:rPr>
              <a:t>ATTAQUE DE FACE</a:t>
            </a:r>
          </a:p>
        </p:txBody>
      </p:sp>
      <p:sp>
        <p:nvSpPr>
          <p:cNvPr id="3" name="Espace réservé du pied de page 2"/>
          <p:cNvSpPr>
            <a:spLocks noGrp="1"/>
          </p:cNvSpPr>
          <p:nvPr>
            <p:ph type="ftr" sz="quarter" idx="11"/>
          </p:nvPr>
        </p:nvSpPr>
        <p:spPr/>
        <p:txBody>
          <a:bodyPr/>
          <a:lstStyle/>
          <a:p>
            <a:pPr>
              <a:defRPr/>
            </a:pPr>
            <a:r>
              <a:rPr lang="fr-FR" smtClean="0"/>
              <a:t>Formation HA Ring 02/07/2016</a:t>
            </a:r>
            <a:endParaRPr lang="fr-FR"/>
          </a:p>
        </p:txBody>
      </p:sp>
      <p:sp>
        <p:nvSpPr>
          <p:cNvPr id="4" name="Espace réservé du numéro de diapositive 3"/>
          <p:cNvSpPr>
            <a:spLocks noGrp="1"/>
          </p:cNvSpPr>
          <p:nvPr>
            <p:ph type="sldNum" sz="quarter" idx="12"/>
          </p:nvPr>
        </p:nvSpPr>
        <p:spPr/>
        <p:txBody>
          <a:bodyPr/>
          <a:lstStyle/>
          <a:p>
            <a:pPr>
              <a:defRPr/>
            </a:pPr>
            <a:fld id="{608E6748-D86C-4FFF-A3D9-3F417B97F9C7}" type="slidenum">
              <a:rPr lang="fr-FR" smtClean="0"/>
              <a:pPr>
                <a:defRPr/>
              </a:pPr>
              <a:t>19</a:t>
            </a:fld>
            <a:endParaRPr lang="fr-F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28675"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867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8677" name="Rectangle 1"/>
          <p:cNvSpPr>
            <a:spLocks noChangeArrowheads="1"/>
          </p:cNvSpPr>
          <p:nvPr/>
        </p:nvSpPr>
        <p:spPr bwMode="auto">
          <a:xfrm>
            <a:off x="468313" y="1412875"/>
            <a:ext cx="8424862" cy="4062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ctr" eaLnBrk="1" hangingPunct="1">
              <a:spcBef>
                <a:spcPct val="0"/>
              </a:spcBef>
              <a:buClrTx/>
              <a:buSzTx/>
              <a:buFontTx/>
              <a:buNone/>
            </a:pPr>
            <a:r>
              <a:rPr lang="fr-FR" altLang="fr-FR" sz="1800" b="1">
                <a:solidFill>
                  <a:srgbClr val="0070C0"/>
                </a:solidFill>
                <a:latin typeface="Mongolian Baiti" pitchFamily="66" charset="0"/>
              </a:rPr>
              <a:t>ATTAQUE  FUYANTE</a:t>
            </a:r>
            <a:endParaRPr lang="fr-FR" altLang="fr-FR" sz="1800">
              <a:solidFill>
                <a:srgbClr val="0070C0"/>
              </a:solidFill>
              <a:latin typeface="Mongolian Baiti" pitchFamily="66" charset="0"/>
            </a:endParaRPr>
          </a:p>
          <a:p>
            <a:pPr eaLnBrk="1" hangingPunct="1">
              <a:spcBef>
                <a:spcPct val="0"/>
              </a:spcBef>
              <a:buClrTx/>
              <a:buSzTx/>
              <a:buFontTx/>
              <a:buNone/>
            </a:pPr>
            <a:r>
              <a:rPr lang="fr-FR" altLang="fr-FR" sz="1600">
                <a:solidFill>
                  <a:srgbClr val="0070C0"/>
                </a:solidFill>
                <a:latin typeface="Mongolian Baiti" pitchFamily="66" charset="0"/>
              </a:rPr>
              <a:t> </a:t>
            </a:r>
          </a:p>
          <a:p>
            <a:pPr algn="just" eaLnBrk="1" hangingPunct="1">
              <a:spcBef>
                <a:spcPct val="0"/>
              </a:spcBef>
              <a:buClrTx/>
              <a:buSzTx/>
              <a:buFontTx/>
              <a:buNone/>
            </a:pPr>
            <a:r>
              <a:rPr lang="fr-FR" altLang="fr-FR" sz="1600">
                <a:solidFill>
                  <a:srgbClr val="0070C0"/>
                </a:solidFill>
                <a:latin typeface="Mongolian Baiti" pitchFamily="66" charset="0"/>
              </a:rPr>
              <a:t>Sur un signe du Juge, l’H.A. s'enfuit sans se retourner, dans la direction indiquée par le Juge et conformément à ses directives : légère courbe de 45 ° maximum pour amortir le chien, esquives éventuelles en fonction des circonstances, accélération de la course, menaces avec le bâton, etc...</a:t>
            </a:r>
          </a:p>
          <a:p>
            <a:pPr algn="just" eaLnBrk="1" hangingPunct="1">
              <a:spcBef>
                <a:spcPct val="0"/>
              </a:spcBef>
              <a:buClrTx/>
              <a:buSzTx/>
              <a:buFontTx/>
              <a:buNone/>
            </a:pPr>
            <a:r>
              <a:rPr lang="fr-FR" altLang="fr-FR" sz="1600">
                <a:solidFill>
                  <a:srgbClr val="0070C0"/>
                </a:solidFill>
                <a:latin typeface="Mongolian Baiti" pitchFamily="66" charset="0"/>
              </a:rPr>
              <a:t>Si lors de l’entrée dans le costume, le Chien rate sa prise ou décroche sous l’effet de la vitesse, l’Homme Assistant devra continuer à fuir. </a:t>
            </a:r>
          </a:p>
          <a:p>
            <a:pPr algn="just" eaLnBrk="1" hangingPunct="1">
              <a:spcBef>
                <a:spcPct val="0"/>
              </a:spcBef>
              <a:buClrTx/>
              <a:buSzTx/>
              <a:buFontTx/>
              <a:buNone/>
            </a:pPr>
            <a:r>
              <a:rPr lang="fr-FR" altLang="fr-FR" sz="1600">
                <a:solidFill>
                  <a:srgbClr val="0070C0"/>
                </a:solidFill>
                <a:latin typeface="Mongolian Baiti" pitchFamily="66" charset="0"/>
              </a:rPr>
              <a:t>Tant que l'H.A. ne sera pas maîtrisé par le chien il devra fuir dans la direction opposée au chien tout en évitant par esquive de se faire attraper. Il ne fera face au chien et ne lui opposera de barrage que si le chien a mordu puis décroché.</a:t>
            </a:r>
          </a:p>
          <a:p>
            <a:pPr algn="just" eaLnBrk="1" hangingPunct="1">
              <a:spcBef>
                <a:spcPct val="0"/>
              </a:spcBef>
              <a:buClrTx/>
              <a:buSzTx/>
              <a:buFontTx/>
              <a:buNone/>
            </a:pPr>
            <a:r>
              <a:rPr lang="fr-FR" altLang="fr-FR" sz="1600">
                <a:solidFill>
                  <a:srgbClr val="0070C0"/>
                </a:solidFill>
                <a:latin typeface="Mongolian Baiti" pitchFamily="66" charset="0"/>
              </a:rPr>
              <a:t>L’H.A. devra faire un minimum de deux pas chien en prise avant d’entreprendre son travail au bâton et se défendre, comme pour l'attaque de face, vigoureusement mais sans brutalité, et en prenant soin de toujours voir le chien au moment de le frapper. Les coups ne doivent jamais être portés à l'aveuglette.</a:t>
            </a:r>
          </a:p>
          <a:p>
            <a:pPr algn="just" eaLnBrk="1" hangingPunct="1">
              <a:spcBef>
                <a:spcPct val="0"/>
              </a:spcBef>
              <a:buClrTx/>
              <a:buSzTx/>
              <a:buFontTx/>
              <a:buNone/>
            </a:pPr>
            <a:r>
              <a:rPr lang="fr-FR" altLang="fr-FR" sz="1600">
                <a:solidFill>
                  <a:srgbClr val="0070C0"/>
                </a:solidFill>
                <a:latin typeface="Mongolian Baiti" pitchFamily="66" charset="0"/>
              </a:rPr>
              <a:t>Si après avoir mordu le chien lâche sa prise, l’H.A. se retourne, essaye de le barrer ou de l'esquiver et se comporte exactement comme lors d'une attaque de face.</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20</a:t>
            </a:fld>
            <a:endParaRPr lang="fr-F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29699"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0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01" name="Rectangle 1"/>
          <p:cNvSpPr>
            <a:spLocks noChangeArrowheads="1"/>
          </p:cNvSpPr>
          <p:nvPr/>
        </p:nvSpPr>
        <p:spPr bwMode="auto">
          <a:xfrm>
            <a:off x="558800" y="1258888"/>
            <a:ext cx="8280400" cy="4000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ctr" eaLnBrk="1" hangingPunct="1">
              <a:spcBef>
                <a:spcPct val="0"/>
              </a:spcBef>
              <a:buClrTx/>
              <a:buSzTx/>
              <a:buFontTx/>
              <a:buNone/>
            </a:pPr>
            <a:r>
              <a:rPr lang="fr-FR" altLang="fr-FR" sz="1800" b="1" dirty="0">
                <a:solidFill>
                  <a:srgbClr val="0070C0"/>
                </a:solidFill>
                <a:latin typeface="Mongolian Baiti" pitchFamily="66" charset="0"/>
              </a:rPr>
              <a:t>ATTAQUE AU REVOLVER AVEC GARDE AU FERME</a:t>
            </a:r>
            <a:endParaRPr lang="fr-FR" altLang="fr-FR" sz="1800" dirty="0">
              <a:solidFill>
                <a:srgbClr val="0070C0"/>
              </a:solidFill>
              <a:latin typeface="Mongolian Baiti" pitchFamily="66" charset="0"/>
            </a:endParaRPr>
          </a:p>
          <a:p>
            <a:pPr eaLnBrk="1" hangingPunct="1">
              <a:spcBef>
                <a:spcPct val="0"/>
              </a:spcBef>
              <a:buClrTx/>
              <a:buSzTx/>
              <a:buFontTx/>
              <a:buNone/>
            </a:pPr>
            <a:endParaRPr lang="fr-FR" altLang="fr-FR" sz="1400" dirty="0">
              <a:solidFill>
                <a:srgbClr val="0070C0"/>
              </a:solidFill>
              <a:latin typeface="Mongolian Baiti" pitchFamily="66" charset="0"/>
            </a:endParaRPr>
          </a:p>
          <a:p>
            <a:pPr eaLnBrk="1" hangingPunct="1">
              <a:spcBef>
                <a:spcPct val="0"/>
              </a:spcBef>
              <a:buClrTx/>
              <a:buSzTx/>
              <a:buFontTx/>
              <a:buNone/>
            </a:pPr>
            <a:r>
              <a:rPr lang="fr-FR" altLang="fr-FR" sz="1600" dirty="0">
                <a:solidFill>
                  <a:srgbClr val="0070C0"/>
                </a:solidFill>
                <a:latin typeface="Mongolian Baiti" pitchFamily="66" charset="0"/>
              </a:rPr>
              <a:t>L’H.A. s'enfuit, comme lors des autres attaques. Il se retourne arrivé à la ligne des </a:t>
            </a:r>
            <a:r>
              <a:rPr lang="fr-FR" altLang="fr-FR" sz="1600" b="1" dirty="0">
                <a:solidFill>
                  <a:srgbClr val="0070C0"/>
                </a:solidFill>
                <a:latin typeface="Mongolian Baiti" pitchFamily="66" charset="0"/>
              </a:rPr>
              <a:t>quarante mètres.</a:t>
            </a:r>
            <a:r>
              <a:rPr lang="fr-FR" altLang="fr-FR" sz="1600" dirty="0">
                <a:solidFill>
                  <a:srgbClr val="0070C0"/>
                </a:solidFill>
                <a:latin typeface="Mongolian Baiti" pitchFamily="66" charset="0"/>
              </a:rPr>
              <a:t> Il tire un premier coup de feu lorsque le chien se trouve à 12 m. environ, un second coup à 7 m. environ, et un troisième après la prise du chien. Le Conducteur commandera la cessation au signal du Juge. L’H.A. s'immobilisera aussitôt et parfaitement, comme pour les autres attaques mordantes.</a:t>
            </a:r>
          </a:p>
          <a:p>
            <a:pPr eaLnBrk="1" hangingPunct="1">
              <a:spcBef>
                <a:spcPct val="0"/>
              </a:spcBef>
              <a:buClrTx/>
              <a:buSzTx/>
              <a:buFontTx/>
              <a:buNone/>
            </a:pPr>
            <a:r>
              <a:rPr lang="fr-FR" altLang="fr-FR" sz="1600" dirty="0">
                <a:solidFill>
                  <a:srgbClr val="0070C0"/>
                </a:solidFill>
                <a:latin typeface="Mongolian Baiti" pitchFamily="66" charset="0"/>
              </a:rPr>
              <a:t>Le Chien, ayant décroché, devra garder au ferme l'H.A. dans un rayon de 2 m, sans donner de coup de dents. Si le Chien est vigilant, l'H.A. devra rester immobile 10 secondes puis, </a:t>
            </a:r>
            <a:r>
              <a:rPr lang="fr-FR" altLang="fr-FR" sz="1600" b="1" dirty="0">
                <a:solidFill>
                  <a:srgbClr val="0070C0"/>
                </a:solidFill>
                <a:latin typeface="Mongolian Baiti" pitchFamily="66" charset="0"/>
              </a:rPr>
              <a:t>sur </a:t>
            </a:r>
            <a:r>
              <a:rPr lang="fr-FR" altLang="fr-FR" sz="1600" b="1" dirty="0" smtClean="0">
                <a:solidFill>
                  <a:srgbClr val="0070C0"/>
                </a:solidFill>
                <a:latin typeface="Mongolian Baiti" pitchFamily="66" charset="0"/>
              </a:rPr>
              <a:t>un </a:t>
            </a:r>
            <a:r>
              <a:rPr lang="fr-FR" altLang="fr-FR" sz="1600" b="1" dirty="0">
                <a:solidFill>
                  <a:srgbClr val="0070C0"/>
                </a:solidFill>
                <a:latin typeface="Mongolian Baiti" pitchFamily="66" charset="0"/>
              </a:rPr>
              <a:t>signe du Juge</a:t>
            </a:r>
            <a:r>
              <a:rPr lang="fr-FR" altLang="fr-FR" sz="1600" dirty="0">
                <a:solidFill>
                  <a:srgbClr val="0070C0"/>
                </a:solidFill>
                <a:latin typeface="Mongolian Baiti" pitchFamily="66" charset="0"/>
              </a:rPr>
              <a:t>, il tentera de s'enfuir une première fois, le Chien devant l'en empêcher. Après signal du Juge, le Conducteur donnera  immédiatement un commandement de cessation et l’H.A. s’immobilisera. Puis, le Chien ayant lâché, le Conducteur donnera un commandement de garde au ferme.</a:t>
            </a:r>
          </a:p>
          <a:p>
            <a:pPr eaLnBrk="1" hangingPunct="1">
              <a:spcBef>
                <a:spcPct val="0"/>
              </a:spcBef>
              <a:buClrTx/>
              <a:buSzTx/>
              <a:buFontTx/>
              <a:buNone/>
            </a:pPr>
            <a:r>
              <a:rPr lang="fr-FR" altLang="fr-FR" sz="1600" dirty="0">
                <a:solidFill>
                  <a:srgbClr val="0070C0"/>
                </a:solidFill>
                <a:latin typeface="Mongolian Baiti" pitchFamily="66" charset="0"/>
              </a:rPr>
              <a:t>Au bout de 5 secondes, si le Chien est resté vigilant, </a:t>
            </a:r>
            <a:r>
              <a:rPr lang="fr-FR" altLang="fr-FR" sz="1600" b="1" dirty="0">
                <a:solidFill>
                  <a:srgbClr val="0070C0"/>
                </a:solidFill>
                <a:latin typeface="Mongolian Baiti" pitchFamily="66" charset="0"/>
              </a:rPr>
              <a:t>sur un signe du Juge</a:t>
            </a:r>
            <a:r>
              <a:rPr lang="fr-FR" altLang="fr-FR" sz="1600" dirty="0">
                <a:solidFill>
                  <a:srgbClr val="0070C0"/>
                </a:solidFill>
                <a:latin typeface="Mongolian Baiti" pitchFamily="66" charset="0"/>
              </a:rPr>
              <a:t>, l’H.A. tentera de fuir une seconde fois. </a:t>
            </a:r>
            <a:r>
              <a:rPr lang="fr-FR" altLang="fr-FR" sz="1600" b="1" dirty="0">
                <a:solidFill>
                  <a:srgbClr val="0070C0"/>
                </a:solidFill>
                <a:latin typeface="Mongolian Baiti" pitchFamily="66" charset="0"/>
              </a:rPr>
              <a:t>Si le Chien n'est pas vigilant</a:t>
            </a:r>
            <a:r>
              <a:rPr lang="fr-FR" altLang="fr-FR" sz="1600" dirty="0">
                <a:solidFill>
                  <a:srgbClr val="0070C0"/>
                </a:solidFill>
                <a:latin typeface="Mongolian Baiti" pitchFamily="66" charset="0"/>
              </a:rPr>
              <a:t>, ou s'il est à plus de 2 mètres, l’H.A. devra s'enfuir sans attendre les 10 secondes ou les 5 secondes réglementaires, </a:t>
            </a:r>
            <a:r>
              <a:rPr lang="fr-FR" altLang="fr-FR" sz="1600" b="1" dirty="0">
                <a:solidFill>
                  <a:srgbClr val="0070C0"/>
                </a:solidFill>
                <a:latin typeface="Mongolian Baiti" pitchFamily="66" charset="0"/>
              </a:rPr>
              <a:t>sur signal du Juge</a:t>
            </a:r>
            <a:r>
              <a:rPr lang="fr-FR" altLang="fr-FR" sz="1600" dirty="0">
                <a:solidFill>
                  <a:srgbClr val="0070C0"/>
                </a:solidFill>
                <a:latin typeface="Mongolian Baiti" pitchFamily="66" charset="0"/>
              </a:rPr>
              <a:t>. De même en fin de parcours s'il est à plus de 2 mètres l’H.A. devra s'enfuir  </a:t>
            </a:r>
            <a:r>
              <a:rPr lang="fr-FR" altLang="fr-FR" sz="1600" b="1" dirty="0">
                <a:solidFill>
                  <a:srgbClr val="0070C0"/>
                </a:solidFill>
                <a:latin typeface="Mongolian Baiti" pitchFamily="66" charset="0"/>
              </a:rPr>
              <a:t>sur signal du Juge</a:t>
            </a:r>
            <a:r>
              <a:rPr lang="fr-FR" altLang="fr-FR" sz="1600" dirty="0">
                <a:solidFill>
                  <a:srgbClr val="0070C0"/>
                </a:solidFill>
                <a:latin typeface="Mongolian Baiti" pitchFamily="66" charset="0"/>
              </a:rPr>
              <a:t>. </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21</a:t>
            </a:fld>
            <a:endParaRPr lang="fr-F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30723"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2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0725" name="Rectangle 1"/>
          <p:cNvSpPr>
            <a:spLocks noChangeArrowheads="1"/>
          </p:cNvSpPr>
          <p:nvPr/>
        </p:nvSpPr>
        <p:spPr bwMode="auto">
          <a:xfrm>
            <a:off x="449263" y="1254125"/>
            <a:ext cx="8524875" cy="46164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just" eaLnBrk="1" hangingPunct="1">
              <a:spcBef>
                <a:spcPct val="0"/>
              </a:spcBef>
              <a:buClrTx/>
              <a:buSzTx/>
              <a:buFontTx/>
              <a:buNone/>
            </a:pPr>
            <a:r>
              <a:rPr lang="fr-FR" altLang="fr-FR" sz="1400" dirty="0">
                <a:solidFill>
                  <a:srgbClr val="0070C0"/>
                </a:solidFill>
                <a:latin typeface="Mongolian Baiti" pitchFamily="66" charset="0"/>
              </a:rPr>
              <a:t>Le Conducteur et l’H.A. marcheront d’un pas égal et naturel. L’H.A., lorsqu’il se trouve dans un rayon de 3 mètres face au conducteur aborde celui-ci et engage avec lui une conversation d’une dizaine de secondes, interrompue par un signe du juge. L’H.A. s’éloigne de 5 pas en continuant sa trajectoire. Il fait alors demi tour et rejoint le Conducteur sans courir ni le menacer. Dès qu’il est à 1 m il l’agresse franchement par derrière et à une ou deux mains (selon l’épreuve ou l’échelon) comme s’il portait un coup. L’agression doit être faite à deux mains, échelons 1 et 2 (brevet une main, l’autre avant bras levé pour tirer le coup de feu). En échelon 3 : L’agression doit être franche et peut être faite à une main, obligatoirement dans le dos du concurrent. Dans tous les cas elle doit être parfaitement audible. L’H.A. ne devra pas fuir après l’agression, mais il pourra, par la ruse ou par sa rapidité, éviter alors de se faire mordre. Une esquive ou deux pas de recul maximum sont autorisés après l’agression afin de mettre en place une opposition. De même il ne pourra rester statique dès lors qu’il sera mordu.</a:t>
            </a:r>
          </a:p>
          <a:p>
            <a:pPr algn="just" eaLnBrk="1" hangingPunct="1">
              <a:spcBef>
                <a:spcPct val="0"/>
              </a:spcBef>
              <a:buClrTx/>
              <a:buSzTx/>
              <a:buFontTx/>
              <a:buNone/>
            </a:pPr>
            <a:r>
              <a:rPr lang="fr-FR" altLang="fr-FR" sz="1400" dirty="0">
                <a:solidFill>
                  <a:srgbClr val="0070C0"/>
                </a:solidFill>
                <a:latin typeface="Mongolian Baiti" pitchFamily="66" charset="0"/>
              </a:rPr>
              <a:t>L’homme assistant ne devra ni saisir ni ceinturer le Conducteur. Le Chien devra mordre l’homme assistant spontanément. </a:t>
            </a:r>
          </a:p>
          <a:p>
            <a:pPr algn="just" eaLnBrk="1" hangingPunct="1">
              <a:spcBef>
                <a:spcPct val="0"/>
              </a:spcBef>
              <a:buClrTx/>
              <a:buSzTx/>
              <a:buFontTx/>
              <a:buNone/>
            </a:pPr>
            <a:endParaRPr lang="fr-FR" altLang="fr-FR" sz="1200" dirty="0">
              <a:solidFill>
                <a:srgbClr val="0070C0"/>
              </a:solidFill>
              <a:latin typeface="Mongolian Baiti" pitchFamily="66" charset="0"/>
            </a:endParaRPr>
          </a:p>
          <a:p>
            <a:pPr algn="just" eaLnBrk="1" hangingPunct="1">
              <a:spcBef>
                <a:spcPct val="0"/>
              </a:spcBef>
              <a:buClrTx/>
              <a:buSzTx/>
              <a:buFontTx/>
              <a:buNone/>
            </a:pPr>
            <a:r>
              <a:rPr lang="fr-FR" altLang="fr-FR" sz="1400" dirty="0">
                <a:solidFill>
                  <a:srgbClr val="0070C0"/>
                </a:solidFill>
                <a:latin typeface="Mongolian Baiti" pitchFamily="66" charset="0"/>
              </a:rPr>
              <a:t>Il arrête son action au commandement de cessation donné par le Conducteur, et non pas au signal sonore du Juge.</a:t>
            </a:r>
          </a:p>
          <a:p>
            <a:pPr algn="just" eaLnBrk="1" hangingPunct="1">
              <a:spcBef>
                <a:spcPct val="0"/>
              </a:spcBef>
              <a:buClrTx/>
              <a:buSzTx/>
              <a:buFontTx/>
              <a:buNone/>
            </a:pPr>
            <a:r>
              <a:rPr lang="fr-FR" altLang="fr-FR" sz="1400" dirty="0">
                <a:solidFill>
                  <a:srgbClr val="0070C0"/>
                </a:solidFill>
                <a:latin typeface="Mongolian Baiti" pitchFamily="66" charset="0"/>
              </a:rPr>
              <a:t>L'arrêt doit être instantané et l'immobilisation totale. Après signification de la fin de l’exercice par un signal sonore du juge, l’H.A. s'éloigne sans provocation et se met à la disposition du juge.</a:t>
            </a:r>
          </a:p>
          <a:p>
            <a:pPr algn="just" eaLnBrk="1" hangingPunct="1">
              <a:spcBef>
                <a:spcPct val="0"/>
              </a:spcBef>
              <a:buClrTx/>
              <a:buSzTx/>
              <a:buFontTx/>
              <a:buNone/>
            </a:pPr>
            <a:r>
              <a:rPr lang="fr-FR" altLang="fr-FR" sz="1400" dirty="0">
                <a:solidFill>
                  <a:srgbClr val="0070C0"/>
                </a:solidFill>
                <a:latin typeface="Mongolian Baiti" pitchFamily="66" charset="0"/>
              </a:rPr>
              <a:t> Pour le Brevet de chien de Défense, l’H.A. sera armé d'un revolver et tirera deux coups de feu, le premier au moment de l'agression sur le Conducteur, le second après la prise du chien. Les deux coups de feu seront tirés en l'air, avant-bras ou bras levé.</a:t>
            </a:r>
          </a:p>
          <a:p>
            <a:pPr algn="just" eaLnBrk="1" hangingPunct="1">
              <a:spcBef>
                <a:spcPct val="0"/>
              </a:spcBef>
              <a:buClrTx/>
              <a:buSzTx/>
              <a:buFontTx/>
              <a:buNone/>
            </a:pPr>
            <a:r>
              <a:rPr lang="fr-FR" altLang="fr-FR" sz="1400" dirty="0">
                <a:solidFill>
                  <a:srgbClr val="0070C0"/>
                </a:solidFill>
                <a:latin typeface="Mongolian Baiti" pitchFamily="66" charset="0"/>
              </a:rPr>
              <a:t>Dans les concours de catégorie I, II et III, il n'y a pas de coups de feu au cours de l'exercice de Défense du Conducteur.</a:t>
            </a:r>
          </a:p>
        </p:txBody>
      </p:sp>
      <p:sp>
        <p:nvSpPr>
          <p:cNvPr id="30726" name="Rectangle 2"/>
          <p:cNvSpPr>
            <a:spLocks noChangeArrowheads="1"/>
          </p:cNvSpPr>
          <p:nvPr/>
        </p:nvSpPr>
        <p:spPr bwMode="auto">
          <a:xfrm>
            <a:off x="2271713" y="739775"/>
            <a:ext cx="4572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ctr" eaLnBrk="1" hangingPunct="1">
              <a:spcBef>
                <a:spcPct val="0"/>
              </a:spcBef>
              <a:buClrTx/>
              <a:buSzTx/>
              <a:buFontTx/>
              <a:buNone/>
            </a:pPr>
            <a:r>
              <a:rPr lang="fr-FR" altLang="fr-FR" sz="1800" b="1">
                <a:solidFill>
                  <a:srgbClr val="0070C0"/>
                </a:solidFill>
                <a:latin typeface="Mongolian Baiti" pitchFamily="66" charset="0"/>
              </a:rPr>
              <a:t>DEFENSE DU CONDUCTEUR</a:t>
            </a:r>
            <a:endParaRPr lang="fr-FR" altLang="fr-FR" sz="1800">
              <a:solidFill>
                <a:srgbClr val="0070C0"/>
              </a:solidFill>
              <a:latin typeface="Mongolian Baiti" pitchFamily="66" charset="0"/>
            </a:endParaRP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dirty="0"/>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22</a:t>
            </a:fld>
            <a:endParaRPr lang="fr-F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31747"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174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1749" name="Rectangle 1"/>
          <p:cNvSpPr>
            <a:spLocks noChangeArrowheads="1"/>
          </p:cNvSpPr>
          <p:nvPr/>
        </p:nvSpPr>
        <p:spPr bwMode="auto">
          <a:xfrm>
            <a:off x="404813" y="1133475"/>
            <a:ext cx="835342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ctr" eaLnBrk="1" hangingPunct="1">
              <a:spcBef>
                <a:spcPct val="0"/>
              </a:spcBef>
              <a:buClrTx/>
              <a:buSzTx/>
              <a:buFontTx/>
              <a:buNone/>
            </a:pPr>
            <a:r>
              <a:rPr lang="fr-FR" altLang="fr-FR" sz="1800" b="1">
                <a:solidFill>
                  <a:srgbClr val="0070C0"/>
                </a:solidFill>
                <a:latin typeface="Mongolian Baiti" pitchFamily="66" charset="0"/>
              </a:rPr>
              <a:t>La règle capitale est que l'H.A. intervient pour prendre l'objet, non pour se faire mordre.</a:t>
            </a:r>
          </a:p>
        </p:txBody>
      </p:sp>
      <p:sp>
        <p:nvSpPr>
          <p:cNvPr id="31750" name="Rectangle 2"/>
          <p:cNvSpPr>
            <a:spLocks noChangeArrowheads="1"/>
          </p:cNvSpPr>
          <p:nvPr/>
        </p:nvSpPr>
        <p:spPr bwMode="auto">
          <a:xfrm>
            <a:off x="3635375" y="742950"/>
            <a:ext cx="228600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r>
              <a:rPr lang="fr-FR" altLang="fr-FR" sz="1800" b="1">
                <a:solidFill>
                  <a:srgbClr val="0070C0"/>
                </a:solidFill>
                <a:latin typeface="Mongolian Baiti" pitchFamily="66" charset="0"/>
              </a:rPr>
              <a:t>GARDE D’OBJET</a:t>
            </a:r>
          </a:p>
        </p:txBody>
      </p:sp>
      <p:sp>
        <p:nvSpPr>
          <p:cNvPr id="31751" name="Rectangle 1"/>
          <p:cNvSpPr>
            <a:spLocks noChangeArrowheads="1"/>
          </p:cNvSpPr>
          <p:nvPr/>
        </p:nvSpPr>
        <p:spPr bwMode="auto">
          <a:xfrm>
            <a:off x="404813" y="1501775"/>
            <a:ext cx="8459787" cy="44021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just" eaLnBrk="1" hangingPunct="1">
              <a:spcBef>
                <a:spcPct val="0"/>
              </a:spcBef>
              <a:buClrTx/>
              <a:buSzTx/>
              <a:buFontTx/>
              <a:buNone/>
            </a:pPr>
            <a:r>
              <a:rPr lang="fr-FR" altLang="fr-FR" sz="1400">
                <a:solidFill>
                  <a:srgbClr val="0070C0"/>
                </a:solidFill>
                <a:latin typeface="Mongolian Baiti" pitchFamily="66" charset="0"/>
              </a:rPr>
              <a:t>Il s'agit pour l’H.A. </a:t>
            </a:r>
            <a:r>
              <a:rPr lang="fr-FR" altLang="fr-FR" sz="1400" b="1">
                <a:solidFill>
                  <a:srgbClr val="0070C0"/>
                </a:solidFill>
                <a:latin typeface="Mongolian Baiti" pitchFamily="66" charset="0"/>
              </a:rPr>
              <a:t>de PRENDRE L'OBJET</a:t>
            </a:r>
            <a:r>
              <a:rPr lang="fr-FR" altLang="fr-FR" sz="1400">
                <a:solidFill>
                  <a:srgbClr val="0070C0"/>
                </a:solidFill>
                <a:latin typeface="Mongolian Baiti" pitchFamily="66" charset="0"/>
              </a:rPr>
              <a:t>, non d'attaquer le Chien, ni de lui faire perdre des points en cherchant à le faire se déplacer. Il s'arrête d'avancer vers l'objet si le Chien quitte celui-ci pour venir à sa rencontre. Il n'a pas à reculer devant le Chien. Mais il va de soi que, à condition de rester sur la même ligne concentrique, dès que le Chien s'est mis en mouvement, l’H.A., s'il le juge utile, peut tourner à droite ou à gauche et continuer à marcher tout en observant les réactions du Chien. Si le chien se met en conduite, l’H.A. devra s’éloigner à 5m de l’objet et attendre le signe du Juge pour tenter une prise s’il en reste, sinon il s’éloigne le plus loin possible montrant que le chien a abandonné  la garde de son objet, </a:t>
            </a:r>
          </a:p>
          <a:p>
            <a:pPr algn="just" eaLnBrk="1" hangingPunct="1">
              <a:spcBef>
                <a:spcPct val="0"/>
              </a:spcBef>
              <a:buClrTx/>
              <a:buSzTx/>
              <a:buFontTx/>
              <a:buNone/>
            </a:pPr>
            <a:r>
              <a:rPr lang="fr-FR" altLang="fr-FR" sz="1400">
                <a:solidFill>
                  <a:srgbClr val="0070C0"/>
                </a:solidFill>
                <a:latin typeface="Mongolian Baiti" pitchFamily="66" charset="0"/>
              </a:rPr>
              <a:t>Le travail de l’H.A. n'a pas à être stéréotypé.</a:t>
            </a:r>
          </a:p>
          <a:p>
            <a:pPr algn="just" eaLnBrk="1" hangingPunct="1">
              <a:spcBef>
                <a:spcPct val="0"/>
              </a:spcBef>
              <a:buClrTx/>
              <a:buSzTx/>
              <a:buFontTx/>
              <a:buNone/>
            </a:pPr>
            <a:r>
              <a:rPr lang="fr-FR" altLang="fr-FR" sz="1400">
                <a:solidFill>
                  <a:srgbClr val="0070C0"/>
                </a:solidFill>
                <a:latin typeface="Mongolian Baiti" pitchFamily="66" charset="0"/>
              </a:rPr>
              <a:t>Il peut tout aussi bien tenter de surprendre le Chien par sa vitesse d'exécution que d'endormir sa méfiance par un comportement approprié. </a:t>
            </a:r>
          </a:p>
          <a:p>
            <a:pPr algn="just" eaLnBrk="1" hangingPunct="1">
              <a:spcBef>
                <a:spcPct val="0"/>
              </a:spcBef>
              <a:buClrTx/>
              <a:buSzTx/>
              <a:buFontTx/>
              <a:buNone/>
            </a:pPr>
            <a:r>
              <a:rPr lang="fr-FR" altLang="fr-FR" sz="1400">
                <a:solidFill>
                  <a:srgbClr val="0070C0"/>
                </a:solidFill>
                <a:latin typeface="Mongolian Baiti" pitchFamily="66" charset="0"/>
              </a:rPr>
              <a:t>Cas du chien qui empêche l’H.A. de se saisir de l'objet sans mordre :</a:t>
            </a:r>
          </a:p>
          <a:p>
            <a:pPr algn="just" eaLnBrk="1" hangingPunct="1">
              <a:spcBef>
                <a:spcPct val="0"/>
              </a:spcBef>
              <a:buClrTx/>
              <a:buSzTx/>
              <a:buFontTx/>
              <a:buNone/>
            </a:pPr>
            <a:r>
              <a:rPr lang="fr-FR" altLang="fr-FR" sz="1400">
                <a:solidFill>
                  <a:srgbClr val="0070C0"/>
                </a:solidFill>
                <a:latin typeface="Mongolian Baiti" pitchFamily="66" charset="0"/>
              </a:rPr>
              <a:t>- en le tenant dans sa gueule,</a:t>
            </a:r>
          </a:p>
          <a:p>
            <a:pPr algn="just" eaLnBrk="1" hangingPunct="1">
              <a:spcBef>
                <a:spcPct val="0"/>
              </a:spcBef>
              <a:buClrTx/>
              <a:buSzTx/>
              <a:buFontTx/>
              <a:buNone/>
            </a:pPr>
            <a:r>
              <a:rPr lang="fr-FR" altLang="fr-FR" sz="1400">
                <a:solidFill>
                  <a:srgbClr val="0070C0"/>
                </a:solidFill>
                <a:latin typeface="Mongolian Baiti" pitchFamily="66" charset="0"/>
              </a:rPr>
              <a:t>- en se tenant debout au-dessus de l'objet pour le couvrir de son corps,</a:t>
            </a:r>
          </a:p>
          <a:p>
            <a:pPr algn="just" eaLnBrk="1" hangingPunct="1">
              <a:spcBef>
                <a:spcPct val="0"/>
              </a:spcBef>
              <a:buClrTx/>
              <a:buSzTx/>
              <a:buFontTx/>
              <a:buNone/>
            </a:pPr>
            <a:r>
              <a:rPr lang="fr-FR" altLang="fr-FR" sz="1400">
                <a:solidFill>
                  <a:srgbClr val="0070C0"/>
                </a:solidFill>
                <a:latin typeface="Mongolian Baiti" pitchFamily="66" charset="0"/>
              </a:rPr>
              <a:t>- en se couchant sur lui,</a:t>
            </a:r>
          </a:p>
          <a:p>
            <a:pPr algn="just" eaLnBrk="1" hangingPunct="1">
              <a:spcBef>
                <a:spcPct val="0"/>
              </a:spcBef>
              <a:buClrTx/>
              <a:buSzTx/>
              <a:buFontTx/>
              <a:buNone/>
            </a:pPr>
            <a:r>
              <a:rPr lang="fr-FR" altLang="fr-FR" sz="1400">
                <a:solidFill>
                  <a:srgbClr val="0070C0"/>
                </a:solidFill>
                <a:latin typeface="Mongolian Baiti" pitchFamily="66" charset="0"/>
              </a:rPr>
              <a:t>- en posant une (ou plusieurs) patte(s) sur ou dans l'objet.</a:t>
            </a:r>
          </a:p>
          <a:p>
            <a:pPr algn="just" eaLnBrk="1" hangingPunct="1">
              <a:spcBef>
                <a:spcPct val="0"/>
              </a:spcBef>
              <a:buClrTx/>
              <a:buSzTx/>
              <a:buFontTx/>
              <a:buNone/>
            </a:pPr>
            <a:r>
              <a:rPr lang="fr-FR" altLang="fr-FR" sz="1400">
                <a:solidFill>
                  <a:srgbClr val="0070C0"/>
                </a:solidFill>
                <a:latin typeface="Mongolian Baiti" pitchFamily="66" charset="0"/>
              </a:rPr>
              <a:t>Pour éviter toute ambiguïté, l’H.A. devra démontrer, dans ce cas, que la vigilance du chien est factice et non réelle.</a:t>
            </a:r>
          </a:p>
          <a:p>
            <a:pPr algn="just" eaLnBrk="1" hangingPunct="1">
              <a:spcBef>
                <a:spcPct val="0"/>
              </a:spcBef>
              <a:buClrTx/>
              <a:buSzTx/>
              <a:buFontTx/>
              <a:buNone/>
            </a:pPr>
            <a:r>
              <a:rPr lang="fr-FR" altLang="fr-FR" sz="1400">
                <a:solidFill>
                  <a:srgbClr val="0070C0"/>
                </a:solidFill>
                <a:latin typeface="Mongolian Baiti" pitchFamily="66" charset="0"/>
              </a:rPr>
              <a:t>Si l’H.A. réussit à prendre l’objet en main plus de 5 secondes il regardera le Juge qui lui fera signe de déplacer l’objet sur au moins 20 cm. Si le chien ne mord pas le juge annoncera la fin de l’exercice ; si le chien mord l’H.A. s’éloignera à au moins 5 mètres. </a:t>
            </a:r>
          </a:p>
          <a:p>
            <a:pPr algn="just" eaLnBrk="1" hangingPunct="1">
              <a:spcBef>
                <a:spcPct val="0"/>
              </a:spcBef>
              <a:buClrTx/>
              <a:buSzTx/>
              <a:buFontTx/>
              <a:buNone/>
            </a:pPr>
            <a:r>
              <a:rPr lang="fr-FR" altLang="fr-FR" sz="1400">
                <a:solidFill>
                  <a:srgbClr val="0070C0"/>
                </a:solidFill>
                <a:latin typeface="Mongolian Baiti" pitchFamily="66" charset="0"/>
              </a:rPr>
              <a:t>Le temps total imparti pour les trois passages est de 5 minutes ; un passage ne peut durer plus de 2 minutes.</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23</a:t>
            </a:fld>
            <a:endParaRPr lang="fr-F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32771"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2772"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2773" name="Rectangle 1"/>
          <p:cNvSpPr>
            <a:spLocks noChangeArrowheads="1"/>
          </p:cNvSpPr>
          <p:nvPr/>
        </p:nvSpPr>
        <p:spPr bwMode="auto">
          <a:xfrm>
            <a:off x="719138" y="1341438"/>
            <a:ext cx="7640637" cy="4246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ltLang="fr-FR" b="1">
                <a:solidFill>
                  <a:srgbClr val="0070C0"/>
                </a:solidFill>
              </a:rPr>
              <a:t>ATTAQUE ARRETEE DE FACE</a:t>
            </a:r>
            <a:endParaRPr lang="fr-FR" altLang="fr-FR">
              <a:solidFill>
                <a:srgbClr val="0070C0"/>
              </a:solidFill>
            </a:endParaRPr>
          </a:p>
          <a:p>
            <a:pPr eaLnBrk="1" hangingPunct="1"/>
            <a:r>
              <a:rPr lang="fr-FR" altLang="fr-FR" b="1">
                <a:solidFill>
                  <a:srgbClr val="0070C0"/>
                </a:solidFill>
              </a:rPr>
              <a:t> </a:t>
            </a:r>
            <a:endParaRPr lang="fr-FR" altLang="fr-FR">
              <a:solidFill>
                <a:srgbClr val="0070C0"/>
              </a:solidFill>
            </a:endParaRPr>
          </a:p>
          <a:p>
            <a:pPr eaLnBrk="1" hangingPunct="1"/>
            <a:r>
              <a:rPr lang="fr-FR" altLang="fr-FR">
                <a:solidFill>
                  <a:srgbClr val="0070C0"/>
                </a:solidFill>
                <a:latin typeface="Mongolian Baiti" pitchFamily="66" charset="0"/>
              </a:rPr>
              <a:t>Il</a:t>
            </a:r>
            <a:r>
              <a:rPr lang="fr-FR" altLang="fr-FR" b="1">
                <a:solidFill>
                  <a:srgbClr val="0070C0"/>
                </a:solidFill>
                <a:latin typeface="Mongolian Baiti" pitchFamily="66" charset="0"/>
              </a:rPr>
              <a:t> </a:t>
            </a:r>
            <a:r>
              <a:rPr lang="fr-FR" altLang="fr-FR">
                <a:solidFill>
                  <a:srgbClr val="0070C0"/>
                </a:solidFill>
                <a:latin typeface="Mongolian Baiti" pitchFamily="66" charset="0"/>
              </a:rPr>
              <a:t>n'est pas obligatoire qu’elle soit exécutée par le même HA que la face (commodité par rapport au tirage au sort). Elle sera ressemblante à la face par la distance. </a:t>
            </a:r>
          </a:p>
          <a:p>
            <a:pPr eaLnBrk="1" hangingPunct="1"/>
            <a:r>
              <a:rPr lang="fr-FR" altLang="fr-FR">
                <a:solidFill>
                  <a:srgbClr val="0070C0"/>
                </a:solidFill>
                <a:latin typeface="Mongolian Baiti" pitchFamily="66" charset="0"/>
              </a:rPr>
              <a:t>L’H.A. aura le même comportement que pour l'attaque mordante de face.</a:t>
            </a:r>
          </a:p>
          <a:p>
            <a:pPr eaLnBrk="1" hangingPunct="1"/>
            <a:r>
              <a:rPr lang="fr-FR" altLang="fr-FR">
                <a:solidFill>
                  <a:srgbClr val="0070C0"/>
                </a:solidFill>
                <a:latin typeface="Mongolian Baiti" pitchFamily="66" charset="0"/>
              </a:rPr>
              <a:t>L’H.A. s'immobilisera immédiatement et parfaitement au début du commandement de rappel et ce jusqu’au retour du Chien au pied du Conducteur. </a:t>
            </a:r>
          </a:p>
          <a:p>
            <a:pPr eaLnBrk="1" hangingPunct="1"/>
            <a:r>
              <a:rPr lang="fr-FR" altLang="fr-FR">
                <a:solidFill>
                  <a:srgbClr val="0070C0"/>
                </a:solidFill>
                <a:latin typeface="Mongolian Baiti" pitchFamily="66" charset="0"/>
              </a:rPr>
              <a:t>La distance d'arrêt sera comptée à partir du début du commandement.</a:t>
            </a:r>
          </a:p>
          <a:p>
            <a:pPr eaLnBrk="1" hangingPunct="1"/>
            <a:r>
              <a:rPr lang="fr-FR" altLang="fr-FR">
                <a:solidFill>
                  <a:srgbClr val="0070C0"/>
                </a:solidFill>
                <a:latin typeface="Mongolian Baiti" pitchFamily="66" charset="0"/>
              </a:rPr>
              <a:t> </a:t>
            </a:r>
          </a:p>
          <a:p>
            <a:pPr eaLnBrk="1" hangingPunct="1"/>
            <a:r>
              <a:rPr lang="fr-FR" altLang="fr-FR">
                <a:solidFill>
                  <a:srgbClr val="0070C0"/>
                </a:solidFill>
                <a:latin typeface="Mongolian Baiti" pitchFamily="66" charset="0"/>
              </a:rPr>
              <a:t>Si le Chien mord, l’H.A., après entente avec le Juge en début de concours, soit reviendra aussitôt à la table du Jury soit restera en place et sera consulté par le Juge.</a:t>
            </a:r>
          </a:p>
          <a:p>
            <a:pPr eaLnBrk="1" hangingPunct="1"/>
            <a:r>
              <a:rPr lang="fr-FR" altLang="fr-FR">
                <a:solidFill>
                  <a:srgbClr val="0070C0"/>
                </a:solidFill>
                <a:latin typeface="Mongolian Baiti" pitchFamily="66" charset="0"/>
              </a:rPr>
              <a:t>Si le Chien ne mord pas mais revient vers l’H.A., celui-ci en aucun cas, ne reprendra ni défense, ni barrage.</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24</a:t>
            </a:fld>
            <a:endParaRPr lang="fr-F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33795"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3796"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3797" name="Rectangle 1"/>
          <p:cNvSpPr>
            <a:spLocks noChangeArrowheads="1"/>
          </p:cNvSpPr>
          <p:nvPr/>
        </p:nvSpPr>
        <p:spPr bwMode="auto">
          <a:xfrm>
            <a:off x="179388" y="1052513"/>
            <a:ext cx="8829675" cy="57102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charset="0"/>
                <a:cs typeface="Arial" charset="0"/>
              </a:defRPr>
            </a:lvl1pPr>
            <a:lvl2pPr marL="742950" indent="-285750" eaLnBrk="0" hangingPunct="0">
              <a:defRPr>
                <a:solidFill>
                  <a:schemeClr val="tx1"/>
                </a:solidFill>
                <a:latin typeface="Arial" charset="0"/>
                <a:cs typeface="Arial" charset="0"/>
              </a:defRPr>
            </a:lvl2pPr>
            <a:lvl3pPr marL="1143000" indent="-228600" eaLnBrk="0" hangingPunct="0">
              <a:defRPr>
                <a:solidFill>
                  <a:schemeClr val="tx1"/>
                </a:solidFill>
                <a:latin typeface="Arial" charset="0"/>
                <a:cs typeface="Arial" charset="0"/>
              </a:defRPr>
            </a:lvl3pPr>
            <a:lvl4pPr marL="1600200" indent="-228600" eaLnBrk="0" hangingPunct="0">
              <a:defRPr>
                <a:solidFill>
                  <a:schemeClr val="tx1"/>
                </a:solidFill>
                <a:latin typeface="Arial" charset="0"/>
                <a:cs typeface="Arial" charset="0"/>
              </a:defRPr>
            </a:lvl4pPr>
            <a:lvl5pPr marL="2057400" indent="-228600" eaLnBrk="0" hangingPunct="0">
              <a:defRPr>
                <a:solidFill>
                  <a:schemeClr val="tx1"/>
                </a:solidFill>
                <a:latin typeface="Arial" charset="0"/>
                <a:cs typeface="Arial" charset="0"/>
              </a:defRPr>
            </a:lvl5pPr>
            <a:lvl6pPr marL="2514600" indent="-228600" eaLnBrk="0" fontAlgn="base" hangingPunct="0">
              <a:spcBef>
                <a:spcPct val="0"/>
              </a:spcBef>
              <a:spcAft>
                <a:spcPct val="0"/>
              </a:spcAft>
              <a:defRPr>
                <a:solidFill>
                  <a:schemeClr val="tx1"/>
                </a:solidFill>
                <a:latin typeface="Arial" charset="0"/>
                <a:cs typeface="Arial" charset="0"/>
              </a:defRPr>
            </a:lvl6pPr>
            <a:lvl7pPr marL="2971800" indent="-228600" eaLnBrk="0" fontAlgn="base" hangingPunct="0">
              <a:spcBef>
                <a:spcPct val="0"/>
              </a:spcBef>
              <a:spcAft>
                <a:spcPct val="0"/>
              </a:spcAft>
              <a:defRPr>
                <a:solidFill>
                  <a:schemeClr val="tx1"/>
                </a:solidFill>
                <a:latin typeface="Arial" charset="0"/>
                <a:cs typeface="Arial" charset="0"/>
              </a:defRPr>
            </a:lvl7pPr>
            <a:lvl8pPr marL="3429000" indent="-228600" eaLnBrk="0" fontAlgn="base" hangingPunct="0">
              <a:spcBef>
                <a:spcPct val="0"/>
              </a:spcBef>
              <a:spcAft>
                <a:spcPct val="0"/>
              </a:spcAft>
              <a:defRPr>
                <a:solidFill>
                  <a:schemeClr val="tx1"/>
                </a:solidFill>
                <a:latin typeface="Arial" charset="0"/>
                <a:cs typeface="Arial" charset="0"/>
              </a:defRPr>
            </a:lvl8pPr>
            <a:lvl9pPr marL="3886200" indent="-228600" eaLnBrk="0" fontAlgn="base" hangingPunct="0">
              <a:spcBef>
                <a:spcPct val="0"/>
              </a:spcBef>
              <a:spcAft>
                <a:spcPct val="0"/>
              </a:spcAft>
              <a:defRPr>
                <a:solidFill>
                  <a:schemeClr val="tx1"/>
                </a:solidFill>
                <a:latin typeface="Arial" charset="0"/>
                <a:cs typeface="Arial" charset="0"/>
              </a:defRPr>
            </a:lvl9pPr>
          </a:lstStyle>
          <a:p>
            <a:pPr algn="ctr" eaLnBrk="1" hangingPunct="1"/>
            <a:r>
              <a:rPr lang="fr-FR" altLang="fr-FR" b="1">
                <a:solidFill>
                  <a:srgbClr val="0070C0"/>
                </a:solidFill>
                <a:latin typeface="Mongolian Baiti" pitchFamily="66" charset="0"/>
              </a:rPr>
              <a:t>RECHERCHE PAR EXPLORATION ET CONDUITE DU PRISONNIER</a:t>
            </a:r>
            <a:endParaRPr lang="fr-FR" altLang="fr-FR">
              <a:solidFill>
                <a:srgbClr val="0070C0"/>
              </a:solidFill>
              <a:latin typeface="Mongolian Baiti" pitchFamily="66" charset="0"/>
            </a:endParaRPr>
          </a:p>
          <a:p>
            <a:pPr eaLnBrk="1" hangingPunct="1"/>
            <a:endParaRPr lang="fr-FR" altLang="fr-FR" sz="1100">
              <a:solidFill>
                <a:srgbClr val="0070C0"/>
              </a:solidFill>
              <a:latin typeface="Mongolian Baiti" pitchFamily="66" charset="0"/>
            </a:endParaRPr>
          </a:p>
          <a:p>
            <a:pPr eaLnBrk="1" hangingPunct="1"/>
            <a:r>
              <a:rPr lang="fr-FR" altLang="fr-FR" sz="1400">
                <a:solidFill>
                  <a:srgbClr val="0070C0"/>
                </a:solidFill>
                <a:latin typeface="Mongolian Baiti" pitchFamily="66" charset="0"/>
              </a:rPr>
              <a:t>Elle peut être exécutée sur un H.A. sur lequel le chien n'a pas encore travaillé. Le temps accordé au chien pour aboyer est le temps total de la recherche.  </a:t>
            </a:r>
          </a:p>
          <a:p>
            <a:pPr eaLnBrk="1" hangingPunct="1"/>
            <a:r>
              <a:rPr lang="fr-FR" altLang="fr-FR" sz="1400">
                <a:solidFill>
                  <a:srgbClr val="0070C0"/>
                </a:solidFill>
                <a:latin typeface="Mongolian Baiti" pitchFamily="66" charset="0"/>
              </a:rPr>
              <a:t>L’H.A. se cache conformément aux indications du Juge. Pendant tout le travail du chien </a:t>
            </a:r>
            <a:r>
              <a:rPr lang="fr-FR" altLang="fr-FR" sz="1400" b="1">
                <a:solidFill>
                  <a:srgbClr val="0070C0"/>
                </a:solidFill>
                <a:latin typeface="Mongolian Baiti" pitchFamily="66" charset="0"/>
              </a:rPr>
              <a:t>il devra rester debout, face au chien, parfaitement immobile et silencieux dans la cachette</a:t>
            </a:r>
            <a:r>
              <a:rPr lang="fr-FR" altLang="fr-FR" sz="1400">
                <a:solidFill>
                  <a:srgbClr val="0070C0"/>
                </a:solidFill>
                <a:latin typeface="Mongolian Baiti" pitchFamily="66" charset="0"/>
              </a:rPr>
              <a:t>.</a:t>
            </a:r>
          </a:p>
          <a:p>
            <a:pPr eaLnBrk="1" hangingPunct="1"/>
            <a:r>
              <a:rPr lang="fr-FR" altLang="fr-FR" sz="1400">
                <a:solidFill>
                  <a:srgbClr val="0070C0"/>
                </a:solidFill>
                <a:latin typeface="Mongolian Baiti" pitchFamily="66" charset="0"/>
              </a:rPr>
              <a:t>S'il n'est pas découvert par le chien, il doit rester immobile et attendre sans faire de bruit.</a:t>
            </a:r>
          </a:p>
          <a:p>
            <a:pPr eaLnBrk="1" hangingPunct="1"/>
            <a:r>
              <a:rPr lang="fr-FR" altLang="fr-FR" sz="1400">
                <a:solidFill>
                  <a:srgbClr val="0070C0"/>
                </a:solidFill>
                <a:latin typeface="Mongolian Baiti" pitchFamily="66" charset="0"/>
              </a:rPr>
              <a:t>S'il est découvert, il ne doit pas provoquer le chien dans la cachette, ni par un geste, ni par une parole, ni par son attitude.</a:t>
            </a:r>
          </a:p>
          <a:p>
            <a:pPr eaLnBrk="1" hangingPunct="1"/>
            <a:r>
              <a:rPr lang="fr-FR" altLang="fr-FR" sz="1400">
                <a:solidFill>
                  <a:srgbClr val="0070C0"/>
                </a:solidFill>
                <a:latin typeface="Mongolian Baiti" pitchFamily="66" charset="0"/>
              </a:rPr>
              <a:t>Si le chien mord sans avoir aboyé, l’H.A. doit attendre 5 secondes avant de sortir de la cachette en tirant un coup de feu,</a:t>
            </a:r>
          </a:p>
          <a:p>
            <a:pPr eaLnBrk="1" hangingPunct="1"/>
            <a:r>
              <a:rPr lang="fr-FR" altLang="fr-FR" sz="1400">
                <a:solidFill>
                  <a:srgbClr val="0070C0"/>
                </a:solidFill>
                <a:latin typeface="Mongolian Baiti" pitchFamily="66" charset="0"/>
              </a:rPr>
              <a:t>Si le chien aboie, puis mord, l’H.A. sort aussitôt en tirant un coup de feu, </a:t>
            </a:r>
          </a:p>
          <a:p>
            <a:pPr eaLnBrk="1" hangingPunct="1"/>
            <a:r>
              <a:rPr lang="fr-FR" altLang="fr-FR" sz="1400">
                <a:solidFill>
                  <a:srgbClr val="0070C0"/>
                </a:solidFill>
                <a:latin typeface="Mongolian Baiti" pitchFamily="66" charset="0"/>
              </a:rPr>
              <a:t>Si le chien aboie, ou n’aboie pas, ne mord pas, mais ne garde pas au ferme dans un rayon de 2 mètres, l’H.A., </a:t>
            </a:r>
            <a:r>
              <a:rPr lang="fr-FR" altLang="fr-FR" sz="1400" b="1">
                <a:solidFill>
                  <a:srgbClr val="0070C0"/>
                </a:solidFill>
                <a:latin typeface="Mongolian Baiti" pitchFamily="66" charset="0"/>
              </a:rPr>
              <a:t>sur un signe du Juge, </a:t>
            </a:r>
            <a:r>
              <a:rPr lang="fr-FR" altLang="fr-FR" sz="1400">
                <a:solidFill>
                  <a:srgbClr val="0070C0"/>
                </a:solidFill>
                <a:latin typeface="Mongolian Baiti" pitchFamily="66" charset="0"/>
              </a:rPr>
              <a:t>cherche alors à s'enfuir et à mettre le plus de distance possible entre le chien et lui.</a:t>
            </a:r>
          </a:p>
          <a:p>
            <a:pPr eaLnBrk="1" hangingPunct="1"/>
            <a:r>
              <a:rPr lang="fr-FR" altLang="fr-FR" sz="1400" b="1">
                <a:solidFill>
                  <a:srgbClr val="0070C0"/>
                </a:solidFill>
                <a:latin typeface="Mongolian Baiti" pitchFamily="66" charset="0"/>
              </a:rPr>
              <a:t>Il ne tirera son coup de feu que s'il est rejoint et mordu par le chien.</a:t>
            </a:r>
          </a:p>
          <a:p>
            <a:pPr eaLnBrk="1" hangingPunct="1"/>
            <a:r>
              <a:rPr lang="fr-FR" altLang="fr-FR" sz="1400">
                <a:solidFill>
                  <a:srgbClr val="0070C0"/>
                </a:solidFill>
                <a:latin typeface="Mongolian Baiti" pitchFamily="66" charset="0"/>
              </a:rPr>
              <a:t>Si le chien n'aboie pas, ne mord pas, mais garde au ferme, l’H.A. reste immobile dans la cachette jusqu'à l'arrivée du Conducteur et procède comme ci-dessous.</a:t>
            </a:r>
          </a:p>
          <a:p>
            <a:pPr eaLnBrk="1" hangingPunct="1"/>
            <a:r>
              <a:rPr lang="fr-FR" altLang="fr-FR" sz="1400">
                <a:solidFill>
                  <a:srgbClr val="0070C0"/>
                </a:solidFill>
                <a:latin typeface="Mongolian Baiti" pitchFamily="66" charset="0"/>
              </a:rPr>
              <a:t>Devant un chien qui exécute parfaitement l'exercice, c'est-à-dire découvre, aboie, ne mord pas et garde au ferme, l’H.A. attend sans bouger l'arrivée du Conducteur (ou le signal du Juge lui indiquant cette arrivée). Il sort alors de la cachette et tire un coup de feu, avant-bras levé.  L’H.A. sera alors désarmé par le Conducteur. </a:t>
            </a:r>
          </a:p>
          <a:p>
            <a:pPr eaLnBrk="1" hangingPunct="1"/>
            <a:r>
              <a:rPr lang="fr-FR" altLang="fr-FR" sz="1400">
                <a:solidFill>
                  <a:srgbClr val="0070C0"/>
                </a:solidFill>
                <a:latin typeface="Mongolian Baiti" pitchFamily="66" charset="0"/>
              </a:rPr>
              <a:t>Au cours de cet accompagnement, l’H.A. tentera de fuir une deuxième, troisième, puis une quatrième fois. Ces tentatives, sont laissées à l'initiative de l’H.A. </a:t>
            </a:r>
          </a:p>
          <a:p>
            <a:pPr eaLnBrk="1" hangingPunct="1"/>
            <a:r>
              <a:rPr lang="fr-FR" altLang="fr-FR" sz="1400">
                <a:solidFill>
                  <a:srgbClr val="0070C0"/>
                </a:solidFill>
                <a:latin typeface="Mongolian Baiti" pitchFamily="66" charset="0"/>
              </a:rPr>
              <a:t>Les consignes données aux H.A. par les juges doivent être appliquées scrupuleusement: pas d'utilisation abusive des mains, pas de tour complet sur lui-même, pas de changement d'allure brutaux. Lors des quatre tentatives de fuite décrites       	ci-dessus, l’H.A. n'a pas à travailler le chien, le but de l'exercice étant de mesurer la vigilance du chien et non 		pas son mordant.  Mais il ne s'arrêtera dans ses fuites qu'au début du commandement du maître et 			 non au coup de trompe autorisant ce commandement. </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25</a:t>
            </a:fld>
            <a:endParaRPr lang="fr-FR"/>
          </a:p>
        </p:txBody>
      </p:sp>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ZoneTexte 3"/>
          <p:cNvSpPr txBox="1">
            <a:spLocks noChangeArrowheads="1"/>
          </p:cNvSpPr>
          <p:nvPr/>
        </p:nvSpPr>
        <p:spPr bwMode="auto">
          <a:xfrm>
            <a:off x="395288" y="765175"/>
            <a:ext cx="8353425" cy="4524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a:p>
            <a:pPr eaLnBrk="1" hangingPunct="1">
              <a:spcBef>
                <a:spcPct val="0"/>
              </a:spcBef>
              <a:buClrTx/>
              <a:buSzTx/>
              <a:buFontTx/>
              <a:buNone/>
            </a:pPr>
            <a:endParaRPr lang="fr-FR" altLang="fr-FR" sz="1800"/>
          </a:p>
        </p:txBody>
      </p:sp>
      <p:grpSp>
        <p:nvGrpSpPr>
          <p:cNvPr id="34819" name="Group 108"/>
          <p:cNvGrpSpPr>
            <a:grpSpLocks/>
          </p:cNvGrpSpPr>
          <p:nvPr/>
        </p:nvGrpSpPr>
        <p:grpSpPr bwMode="auto">
          <a:xfrm>
            <a:off x="1042988" y="1268413"/>
            <a:ext cx="6946900" cy="530225"/>
            <a:chOff x="0" y="0"/>
            <a:chExt cx="10800" cy="836"/>
          </a:xfrm>
        </p:grpSpPr>
        <p:grpSp>
          <p:nvGrpSpPr>
            <p:cNvPr id="34825" name="Group 109"/>
            <p:cNvGrpSpPr>
              <a:grpSpLocks/>
            </p:cNvGrpSpPr>
            <p:nvPr/>
          </p:nvGrpSpPr>
          <p:grpSpPr bwMode="auto">
            <a:xfrm>
              <a:off x="0" y="0"/>
              <a:ext cx="10800" cy="836"/>
              <a:chOff x="0" y="0"/>
              <a:chExt cx="10800" cy="836"/>
            </a:xfrm>
          </p:grpSpPr>
          <p:sp>
            <p:nvSpPr>
              <p:cNvPr id="34826" name="Freeform 122"/>
              <p:cNvSpPr>
                <a:spLocks/>
              </p:cNvSpPr>
              <p:nvPr/>
            </p:nvSpPr>
            <p:spPr bwMode="auto">
              <a:xfrm>
                <a:off x="0" y="0"/>
                <a:ext cx="10800" cy="836"/>
              </a:xfrm>
              <a:custGeom>
                <a:avLst/>
                <a:gdLst>
                  <a:gd name="T0" fmla="*/ 29 w 10800"/>
                  <a:gd name="T1" fmla="*/ 38 h 836"/>
                  <a:gd name="T2" fmla="*/ 0 w 10800"/>
                  <a:gd name="T3" fmla="*/ 38 h 836"/>
                  <a:gd name="T4" fmla="*/ 0 w 10800"/>
                  <a:gd name="T5" fmla="*/ 835 h 836"/>
                  <a:gd name="T6" fmla="*/ 10800 w 10800"/>
                  <a:gd name="T7" fmla="*/ 835 h 836"/>
                  <a:gd name="T8" fmla="*/ 10800 w 10800"/>
                  <a:gd name="T9" fmla="*/ 816 h 836"/>
                  <a:gd name="T10" fmla="*/ 29 w 10800"/>
                  <a:gd name="T11" fmla="*/ 816 h 836"/>
                  <a:gd name="T12" fmla="*/ 0 w 10800"/>
                  <a:gd name="T13" fmla="*/ 797 h 836"/>
                  <a:gd name="T14" fmla="*/ 29 w 10800"/>
                  <a:gd name="T15" fmla="*/ 797 h 836"/>
                  <a:gd name="T16" fmla="*/ 29 w 10800"/>
                  <a:gd name="T17" fmla="*/ 38 h 836"/>
                  <a:gd name="T18" fmla="*/ 0 60000 65536"/>
                  <a:gd name="T19" fmla="*/ 0 60000 65536"/>
                  <a:gd name="T20" fmla="*/ 0 60000 65536"/>
                  <a:gd name="T21" fmla="*/ 0 60000 65536"/>
                  <a:gd name="T22" fmla="*/ 0 60000 65536"/>
                  <a:gd name="T23" fmla="*/ 0 60000 65536"/>
                  <a:gd name="T24" fmla="*/ 0 60000 65536"/>
                  <a:gd name="T25" fmla="*/ 0 60000 65536"/>
                  <a:gd name="T26" fmla="*/ 0 60000 65536"/>
                  <a:gd name="T27" fmla="*/ 0 w 10800"/>
                  <a:gd name="T28" fmla="*/ 0 h 836"/>
                  <a:gd name="T29" fmla="*/ 10800 w 10800"/>
                  <a:gd name="T30" fmla="*/ 836 h 836"/>
                </a:gdLst>
                <a:ahLst/>
                <a:cxnLst>
                  <a:cxn ang="T18">
                    <a:pos x="T0" y="T1"/>
                  </a:cxn>
                  <a:cxn ang="T19">
                    <a:pos x="T2" y="T3"/>
                  </a:cxn>
                  <a:cxn ang="T20">
                    <a:pos x="T4" y="T5"/>
                  </a:cxn>
                  <a:cxn ang="T21">
                    <a:pos x="T6" y="T7"/>
                  </a:cxn>
                  <a:cxn ang="T22">
                    <a:pos x="T8" y="T9"/>
                  </a:cxn>
                  <a:cxn ang="T23">
                    <a:pos x="T10" y="T11"/>
                  </a:cxn>
                  <a:cxn ang="T24">
                    <a:pos x="T12" y="T13"/>
                  </a:cxn>
                  <a:cxn ang="T25">
                    <a:pos x="T14" y="T15"/>
                  </a:cxn>
                  <a:cxn ang="T26">
                    <a:pos x="T16" y="T17"/>
                  </a:cxn>
                </a:cxnLst>
                <a:rect l="T27" t="T28" r="T29" b="T30"/>
                <a:pathLst>
                  <a:path w="10800" h="836">
                    <a:moveTo>
                      <a:pt x="29" y="38"/>
                    </a:moveTo>
                    <a:lnTo>
                      <a:pt x="0" y="38"/>
                    </a:lnTo>
                    <a:lnTo>
                      <a:pt x="0" y="835"/>
                    </a:lnTo>
                    <a:lnTo>
                      <a:pt x="10800" y="835"/>
                    </a:lnTo>
                    <a:lnTo>
                      <a:pt x="10800" y="816"/>
                    </a:lnTo>
                    <a:lnTo>
                      <a:pt x="29" y="816"/>
                    </a:lnTo>
                    <a:lnTo>
                      <a:pt x="0" y="797"/>
                    </a:lnTo>
                    <a:lnTo>
                      <a:pt x="29" y="797"/>
                    </a:lnTo>
                    <a:lnTo>
                      <a:pt x="29" y="38"/>
                    </a:lnTo>
                    <a:close/>
                  </a:path>
                </a:pathLst>
              </a:custGeom>
              <a:solidFill>
                <a:srgbClr val="FF0000"/>
              </a:solidFill>
              <a:ln w="12700">
                <a:solidFill>
                  <a:srgbClr val="0070C0"/>
                </a:solidFill>
                <a:round/>
                <a:headEnd/>
                <a:tailEnd/>
              </a:ln>
            </p:spPr>
            <p:txBody>
              <a:bodyPr/>
              <a:lstStyle/>
              <a:p>
                <a:endParaRPr lang="fr-FR"/>
              </a:p>
            </p:txBody>
          </p:sp>
          <p:sp>
            <p:nvSpPr>
              <p:cNvPr id="34827" name="Freeform 121"/>
              <p:cNvSpPr>
                <a:spLocks/>
              </p:cNvSpPr>
              <p:nvPr/>
            </p:nvSpPr>
            <p:spPr bwMode="auto">
              <a:xfrm>
                <a:off x="0" y="0"/>
                <a:ext cx="10800" cy="836"/>
              </a:xfrm>
              <a:custGeom>
                <a:avLst/>
                <a:gdLst>
                  <a:gd name="T0" fmla="*/ 0 w 10800"/>
                  <a:gd name="T1" fmla="*/ 797 h 836"/>
                  <a:gd name="T2" fmla="*/ 29 w 10800"/>
                  <a:gd name="T3" fmla="*/ 816 h 836"/>
                  <a:gd name="T4" fmla="*/ 29 w 10800"/>
                  <a:gd name="T5" fmla="*/ 797 h 836"/>
                  <a:gd name="T6" fmla="*/ 0 w 10800"/>
                  <a:gd name="T7" fmla="*/ 797 h 836"/>
                  <a:gd name="T8" fmla="*/ 0 60000 65536"/>
                  <a:gd name="T9" fmla="*/ 0 60000 65536"/>
                  <a:gd name="T10" fmla="*/ 0 60000 65536"/>
                  <a:gd name="T11" fmla="*/ 0 60000 65536"/>
                  <a:gd name="T12" fmla="*/ 0 w 10800"/>
                  <a:gd name="T13" fmla="*/ 0 h 836"/>
                  <a:gd name="T14" fmla="*/ 10800 w 10800"/>
                  <a:gd name="T15" fmla="*/ 836 h 836"/>
                </a:gdLst>
                <a:ahLst/>
                <a:cxnLst>
                  <a:cxn ang="T8">
                    <a:pos x="T0" y="T1"/>
                  </a:cxn>
                  <a:cxn ang="T9">
                    <a:pos x="T2" y="T3"/>
                  </a:cxn>
                  <a:cxn ang="T10">
                    <a:pos x="T4" y="T5"/>
                  </a:cxn>
                  <a:cxn ang="T11">
                    <a:pos x="T6" y="T7"/>
                  </a:cxn>
                </a:cxnLst>
                <a:rect l="T12" t="T13" r="T14" b="T15"/>
                <a:pathLst>
                  <a:path w="10800" h="836">
                    <a:moveTo>
                      <a:pt x="0" y="797"/>
                    </a:moveTo>
                    <a:lnTo>
                      <a:pt x="29" y="816"/>
                    </a:lnTo>
                    <a:lnTo>
                      <a:pt x="29" y="797"/>
                    </a:lnTo>
                    <a:lnTo>
                      <a:pt x="0" y="797"/>
                    </a:lnTo>
                    <a:close/>
                  </a:path>
                </a:pathLst>
              </a:custGeom>
              <a:solidFill>
                <a:srgbClr val="FF0000"/>
              </a:solidFill>
              <a:ln w="12700">
                <a:solidFill>
                  <a:srgbClr val="0070C0"/>
                </a:solidFill>
                <a:round/>
                <a:headEnd/>
                <a:tailEnd/>
              </a:ln>
            </p:spPr>
            <p:txBody>
              <a:bodyPr/>
              <a:lstStyle/>
              <a:p>
                <a:endParaRPr lang="fr-FR"/>
              </a:p>
            </p:txBody>
          </p:sp>
          <p:sp>
            <p:nvSpPr>
              <p:cNvPr id="34828" name="Freeform 120"/>
              <p:cNvSpPr>
                <a:spLocks/>
              </p:cNvSpPr>
              <p:nvPr/>
            </p:nvSpPr>
            <p:spPr bwMode="auto">
              <a:xfrm>
                <a:off x="0" y="0"/>
                <a:ext cx="10800" cy="836"/>
              </a:xfrm>
              <a:custGeom>
                <a:avLst/>
                <a:gdLst>
                  <a:gd name="T0" fmla="*/ 29 w 10800"/>
                  <a:gd name="T1" fmla="*/ 797 h 836"/>
                  <a:gd name="T2" fmla="*/ 29 w 10800"/>
                  <a:gd name="T3" fmla="*/ 816 h 836"/>
                  <a:gd name="T4" fmla="*/ 10781 w 10800"/>
                  <a:gd name="T5" fmla="*/ 816 h 836"/>
                  <a:gd name="T6" fmla="*/ 10781 w 10800"/>
                  <a:gd name="T7" fmla="*/ 797 h 836"/>
                  <a:gd name="T8" fmla="*/ 29 w 10800"/>
                  <a:gd name="T9" fmla="*/ 797 h 836"/>
                  <a:gd name="T10" fmla="*/ 0 60000 65536"/>
                  <a:gd name="T11" fmla="*/ 0 60000 65536"/>
                  <a:gd name="T12" fmla="*/ 0 60000 65536"/>
                  <a:gd name="T13" fmla="*/ 0 60000 65536"/>
                  <a:gd name="T14" fmla="*/ 0 60000 65536"/>
                  <a:gd name="T15" fmla="*/ 0 w 10800"/>
                  <a:gd name="T16" fmla="*/ 0 h 836"/>
                  <a:gd name="T17" fmla="*/ 10800 w 10800"/>
                  <a:gd name="T18" fmla="*/ 836 h 836"/>
                </a:gdLst>
                <a:ahLst/>
                <a:cxnLst>
                  <a:cxn ang="T10">
                    <a:pos x="T0" y="T1"/>
                  </a:cxn>
                  <a:cxn ang="T11">
                    <a:pos x="T2" y="T3"/>
                  </a:cxn>
                  <a:cxn ang="T12">
                    <a:pos x="T4" y="T5"/>
                  </a:cxn>
                  <a:cxn ang="T13">
                    <a:pos x="T6" y="T7"/>
                  </a:cxn>
                  <a:cxn ang="T14">
                    <a:pos x="T8" y="T9"/>
                  </a:cxn>
                </a:cxnLst>
                <a:rect l="T15" t="T16" r="T17" b="T18"/>
                <a:pathLst>
                  <a:path w="10800" h="836">
                    <a:moveTo>
                      <a:pt x="29" y="797"/>
                    </a:moveTo>
                    <a:lnTo>
                      <a:pt x="29" y="816"/>
                    </a:lnTo>
                    <a:lnTo>
                      <a:pt x="10781" y="816"/>
                    </a:lnTo>
                    <a:lnTo>
                      <a:pt x="10781" y="797"/>
                    </a:lnTo>
                    <a:lnTo>
                      <a:pt x="29" y="797"/>
                    </a:lnTo>
                    <a:close/>
                  </a:path>
                </a:pathLst>
              </a:custGeom>
              <a:solidFill>
                <a:srgbClr val="FF0000"/>
              </a:solidFill>
              <a:ln w="12700">
                <a:solidFill>
                  <a:srgbClr val="0070C0"/>
                </a:solidFill>
                <a:round/>
                <a:headEnd/>
                <a:tailEnd/>
              </a:ln>
            </p:spPr>
            <p:txBody>
              <a:bodyPr/>
              <a:lstStyle/>
              <a:p>
                <a:endParaRPr lang="fr-FR"/>
              </a:p>
            </p:txBody>
          </p:sp>
          <p:sp>
            <p:nvSpPr>
              <p:cNvPr id="34829" name="Freeform 119"/>
              <p:cNvSpPr>
                <a:spLocks/>
              </p:cNvSpPr>
              <p:nvPr/>
            </p:nvSpPr>
            <p:spPr bwMode="auto">
              <a:xfrm>
                <a:off x="0" y="0"/>
                <a:ext cx="10800" cy="836"/>
              </a:xfrm>
              <a:custGeom>
                <a:avLst/>
                <a:gdLst>
                  <a:gd name="T0" fmla="*/ 10781 w 10800"/>
                  <a:gd name="T1" fmla="*/ 797 h 836"/>
                  <a:gd name="T2" fmla="*/ 10781 w 10800"/>
                  <a:gd name="T3" fmla="*/ 816 h 836"/>
                  <a:gd name="T4" fmla="*/ 10800 w 10800"/>
                  <a:gd name="T5" fmla="*/ 797 h 836"/>
                  <a:gd name="T6" fmla="*/ 10781 w 10800"/>
                  <a:gd name="T7" fmla="*/ 797 h 836"/>
                  <a:gd name="T8" fmla="*/ 0 60000 65536"/>
                  <a:gd name="T9" fmla="*/ 0 60000 65536"/>
                  <a:gd name="T10" fmla="*/ 0 60000 65536"/>
                  <a:gd name="T11" fmla="*/ 0 60000 65536"/>
                  <a:gd name="T12" fmla="*/ 0 w 10800"/>
                  <a:gd name="T13" fmla="*/ 0 h 836"/>
                  <a:gd name="T14" fmla="*/ 10800 w 10800"/>
                  <a:gd name="T15" fmla="*/ 836 h 836"/>
                </a:gdLst>
                <a:ahLst/>
                <a:cxnLst>
                  <a:cxn ang="T8">
                    <a:pos x="T0" y="T1"/>
                  </a:cxn>
                  <a:cxn ang="T9">
                    <a:pos x="T2" y="T3"/>
                  </a:cxn>
                  <a:cxn ang="T10">
                    <a:pos x="T4" y="T5"/>
                  </a:cxn>
                  <a:cxn ang="T11">
                    <a:pos x="T6" y="T7"/>
                  </a:cxn>
                </a:cxnLst>
                <a:rect l="T12" t="T13" r="T14" b="T15"/>
                <a:pathLst>
                  <a:path w="10800" h="836">
                    <a:moveTo>
                      <a:pt x="10781" y="797"/>
                    </a:moveTo>
                    <a:lnTo>
                      <a:pt x="10781" y="816"/>
                    </a:lnTo>
                    <a:lnTo>
                      <a:pt x="10800" y="797"/>
                    </a:lnTo>
                    <a:lnTo>
                      <a:pt x="10781" y="797"/>
                    </a:lnTo>
                    <a:close/>
                  </a:path>
                </a:pathLst>
              </a:custGeom>
              <a:solidFill>
                <a:srgbClr val="FF0000"/>
              </a:solidFill>
              <a:ln w="12700">
                <a:solidFill>
                  <a:srgbClr val="0070C0"/>
                </a:solidFill>
                <a:round/>
                <a:headEnd/>
                <a:tailEnd/>
              </a:ln>
            </p:spPr>
            <p:txBody>
              <a:bodyPr/>
              <a:lstStyle/>
              <a:p>
                <a:endParaRPr lang="fr-FR"/>
              </a:p>
            </p:txBody>
          </p:sp>
          <p:sp>
            <p:nvSpPr>
              <p:cNvPr id="34830" name="Freeform 118"/>
              <p:cNvSpPr>
                <a:spLocks/>
              </p:cNvSpPr>
              <p:nvPr/>
            </p:nvSpPr>
            <p:spPr bwMode="auto">
              <a:xfrm>
                <a:off x="0" y="0"/>
                <a:ext cx="10800" cy="836"/>
              </a:xfrm>
              <a:custGeom>
                <a:avLst/>
                <a:gdLst>
                  <a:gd name="T0" fmla="*/ 10800 w 10800"/>
                  <a:gd name="T1" fmla="*/ 797 h 836"/>
                  <a:gd name="T2" fmla="*/ 10781 w 10800"/>
                  <a:gd name="T3" fmla="*/ 816 h 836"/>
                  <a:gd name="T4" fmla="*/ 10800 w 10800"/>
                  <a:gd name="T5" fmla="*/ 816 h 836"/>
                  <a:gd name="T6" fmla="*/ 10800 w 10800"/>
                  <a:gd name="T7" fmla="*/ 797 h 836"/>
                  <a:gd name="T8" fmla="*/ 0 60000 65536"/>
                  <a:gd name="T9" fmla="*/ 0 60000 65536"/>
                  <a:gd name="T10" fmla="*/ 0 60000 65536"/>
                  <a:gd name="T11" fmla="*/ 0 60000 65536"/>
                  <a:gd name="T12" fmla="*/ 0 w 10800"/>
                  <a:gd name="T13" fmla="*/ 0 h 836"/>
                  <a:gd name="T14" fmla="*/ 10800 w 10800"/>
                  <a:gd name="T15" fmla="*/ 836 h 836"/>
                </a:gdLst>
                <a:ahLst/>
                <a:cxnLst>
                  <a:cxn ang="T8">
                    <a:pos x="T0" y="T1"/>
                  </a:cxn>
                  <a:cxn ang="T9">
                    <a:pos x="T2" y="T3"/>
                  </a:cxn>
                  <a:cxn ang="T10">
                    <a:pos x="T4" y="T5"/>
                  </a:cxn>
                  <a:cxn ang="T11">
                    <a:pos x="T6" y="T7"/>
                  </a:cxn>
                </a:cxnLst>
                <a:rect l="T12" t="T13" r="T14" b="T15"/>
                <a:pathLst>
                  <a:path w="10800" h="836">
                    <a:moveTo>
                      <a:pt x="10800" y="797"/>
                    </a:moveTo>
                    <a:lnTo>
                      <a:pt x="10781" y="816"/>
                    </a:lnTo>
                    <a:lnTo>
                      <a:pt x="10800" y="816"/>
                    </a:lnTo>
                    <a:lnTo>
                      <a:pt x="10800" y="797"/>
                    </a:lnTo>
                    <a:close/>
                  </a:path>
                </a:pathLst>
              </a:custGeom>
              <a:solidFill>
                <a:srgbClr val="FF0000"/>
              </a:solidFill>
              <a:ln w="12700">
                <a:solidFill>
                  <a:srgbClr val="0070C0"/>
                </a:solidFill>
                <a:round/>
                <a:headEnd/>
                <a:tailEnd/>
              </a:ln>
            </p:spPr>
            <p:txBody>
              <a:bodyPr/>
              <a:lstStyle/>
              <a:p>
                <a:endParaRPr lang="fr-FR"/>
              </a:p>
            </p:txBody>
          </p:sp>
          <p:sp>
            <p:nvSpPr>
              <p:cNvPr id="34831" name="Freeform 117"/>
              <p:cNvSpPr>
                <a:spLocks/>
              </p:cNvSpPr>
              <p:nvPr/>
            </p:nvSpPr>
            <p:spPr bwMode="auto">
              <a:xfrm>
                <a:off x="0" y="0"/>
                <a:ext cx="10800" cy="836"/>
              </a:xfrm>
              <a:custGeom>
                <a:avLst/>
                <a:gdLst>
                  <a:gd name="T0" fmla="*/ 10800 w 10800"/>
                  <a:gd name="T1" fmla="*/ 38 h 836"/>
                  <a:gd name="T2" fmla="*/ 10781 w 10800"/>
                  <a:gd name="T3" fmla="*/ 38 h 836"/>
                  <a:gd name="T4" fmla="*/ 10781 w 10800"/>
                  <a:gd name="T5" fmla="*/ 797 h 836"/>
                  <a:gd name="T6" fmla="*/ 10800 w 10800"/>
                  <a:gd name="T7" fmla="*/ 797 h 836"/>
                  <a:gd name="T8" fmla="*/ 10800 w 10800"/>
                  <a:gd name="T9" fmla="*/ 38 h 836"/>
                  <a:gd name="T10" fmla="*/ 0 60000 65536"/>
                  <a:gd name="T11" fmla="*/ 0 60000 65536"/>
                  <a:gd name="T12" fmla="*/ 0 60000 65536"/>
                  <a:gd name="T13" fmla="*/ 0 60000 65536"/>
                  <a:gd name="T14" fmla="*/ 0 60000 65536"/>
                  <a:gd name="T15" fmla="*/ 0 w 10800"/>
                  <a:gd name="T16" fmla="*/ 0 h 836"/>
                  <a:gd name="T17" fmla="*/ 10800 w 10800"/>
                  <a:gd name="T18" fmla="*/ 836 h 836"/>
                </a:gdLst>
                <a:ahLst/>
                <a:cxnLst>
                  <a:cxn ang="T10">
                    <a:pos x="T0" y="T1"/>
                  </a:cxn>
                  <a:cxn ang="T11">
                    <a:pos x="T2" y="T3"/>
                  </a:cxn>
                  <a:cxn ang="T12">
                    <a:pos x="T4" y="T5"/>
                  </a:cxn>
                  <a:cxn ang="T13">
                    <a:pos x="T6" y="T7"/>
                  </a:cxn>
                  <a:cxn ang="T14">
                    <a:pos x="T8" y="T9"/>
                  </a:cxn>
                </a:cxnLst>
                <a:rect l="T15" t="T16" r="T17" b="T18"/>
                <a:pathLst>
                  <a:path w="10800" h="836">
                    <a:moveTo>
                      <a:pt x="10800" y="38"/>
                    </a:moveTo>
                    <a:lnTo>
                      <a:pt x="10781" y="38"/>
                    </a:lnTo>
                    <a:lnTo>
                      <a:pt x="10781" y="797"/>
                    </a:lnTo>
                    <a:lnTo>
                      <a:pt x="10800" y="797"/>
                    </a:lnTo>
                    <a:lnTo>
                      <a:pt x="10800" y="38"/>
                    </a:lnTo>
                    <a:close/>
                  </a:path>
                </a:pathLst>
              </a:custGeom>
              <a:solidFill>
                <a:srgbClr val="FF0000"/>
              </a:solidFill>
              <a:ln w="12700">
                <a:solidFill>
                  <a:srgbClr val="0070C0"/>
                </a:solidFill>
                <a:round/>
                <a:headEnd/>
                <a:tailEnd/>
              </a:ln>
            </p:spPr>
            <p:txBody>
              <a:bodyPr/>
              <a:lstStyle/>
              <a:p>
                <a:endParaRPr lang="fr-FR"/>
              </a:p>
            </p:txBody>
          </p:sp>
          <p:sp>
            <p:nvSpPr>
              <p:cNvPr id="34832" name="Freeform 116"/>
              <p:cNvSpPr>
                <a:spLocks/>
              </p:cNvSpPr>
              <p:nvPr/>
            </p:nvSpPr>
            <p:spPr bwMode="auto">
              <a:xfrm>
                <a:off x="0" y="0"/>
                <a:ext cx="10800" cy="836"/>
              </a:xfrm>
              <a:custGeom>
                <a:avLst/>
                <a:gdLst>
                  <a:gd name="T0" fmla="*/ 29 w 10800"/>
                  <a:gd name="T1" fmla="*/ 797 h 836"/>
                  <a:gd name="T2" fmla="*/ 0 w 10800"/>
                  <a:gd name="T3" fmla="*/ 797 h 836"/>
                  <a:gd name="T4" fmla="*/ 29 w 10800"/>
                  <a:gd name="T5" fmla="*/ 797 h 836"/>
                  <a:gd name="T6" fmla="*/ 0 60000 65536"/>
                  <a:gd name="T7" fmla="*/ 0 60000 65536"/>
                  <a:gd name="T8" fmla="*/ 0 60000 65536"/>
                  <a:gd name="T9" fmla="*/ 0 w 10800"/>
                  <a:gd name="T10" fmla="*/ 0 h 836"/>
                  <a:gd name="T11" fmla="*/ 10800 w 10800"/>
                  <a:gd name="T12" fmla="*/ 836 h 836"/>
                </a:gdLst>
                <a:ahLst/>
                <a:cxnLst>
                  <a:cxn ang="T6">
                    <a:pos x="T0" y="T1"/>
                  </a:cxn>
                  <a:cxn ang="T7">
                    <a:pos x="T2" y="T3"/>
                  </a:cxn>
                  <a:cxn ang="T8">
                    <a:pos x="T4" y="T5"/>
                  </a:cxn>
                </a:cxnLst>
                <a:rect l="T9" t="T10" r="T11" b="T12"/>
                <a:pathLst>
                  <a:path w="10800" h="836">
                    <a:moveTo>
                      <a:pt x="29" y="797"/>
                    </a:moveTo>
                    <a:lnTo>
                      <a:pt x="0" y="797"/>
                    </a:lnTo>
                    <a:lnTo>
                      <a:pt x="29" y="797"/>
                    </a:lnTo>
                    <a:close/>
                  </a:path>
                </a:pathLst>
              </a:custGeom>
              <a:solidFill>
                <a:srgbClr val="FF0000"/>
              </a:solidFill>
              <a:ln w="12700">
                <a:solidFill>
                  <a:srgbClr val="0070C0"/>
                </a:solidFill>
                <a:round/>
                <a:headEnd/>
                <a:tailEnd/>
              </a:ln>
            </p:spPr>
            <p:txBody>
              <a:bodyPr/>
              <a:lstStyle/>
              <a:p>
                <a:endParaRPr lang="fr-FR"/>
              </a:p>
            </p:txBody>
          </p:sp>
          <p:sp>
            <p:nvSpPr>
              <p:cNvPr id="34833" name="Freeform 115"/>
              <p:cNvSpPr>
                <a:spLocks/>
              </p:cNvSpPr>
              <p:nvPr/>
            </p:nvSpPr>
            <p:spPr bwMode="auto">
              <a:xfrm>
                <a:off x="0" y="0"/>
                <a:ext cx="10800" cy="836"/>
              </a:xfrm>
              <a:custGeom>
                <a:avLst/>
                <a:gdLst>
                  <a:gd name="T0" fmla="*/ 10800 w 10800"/>
                  <a:gd name="T1" fmla="*/ 0 h 836"/>
                  <a:gd name="T2" fmla="*/ 0 w 10800"/>
                  <a:gd name="T3" fmla="*/ 0 h 836"/>
                  <a:gd name="T4" fmla="*/ 0 w 10800"/>
                  <a:gd name="T5" fmla="*/ 38 h 836"/>
                  <a:gd name="T6" fmla="*/ 29 w 10800"/>
                  <a:gd name="T7" fmla="*/ 19 h 836"/>
                  <a:gd name="T8" fmla="*/ 10800 w 10800"/>
                  <a:gd name="T9" fmla="*/ 19 h 836"/>
                  <a:gd name="T10" fmla="*/ 10800 w 10800"/>
                  <a:gd name="T11" fmla="*/ 0 h 836"/>
                  <a:gd name="T12" fmla="*/ 0 60000 65536"/>
                  <a:gd name="T13" fmla="*/ 0 60000 65536"/>
                  <a:gd name="T14" fmla="*/ 0 60000 65536"/>
                  <a:gd name="T15" fmla="*/ 0 60000 65536"/>
                  <a:gd name="T16" fmla="*/ 0 60000 65536"/>
                  <a:gd name="T17" fmla="*/ 0 60000 65536"/>
                  <a:gd name="T18" fmla="*/ 0 w 10800"/>
                  <a:gd name="T19" fmla="*/ 0 h 836"/>
                  <a:gd name="T20" fmla="*/ 10800 w 10800"/>
                  <a:gd name="T21" fmla="*/ 836 h 836"/>
                </a:gdLst>
                <a:ahLst/>
                <a:cxnLst>
                  <a:cxn ang="T12">
                    <a:pos x="T0" y="T1"/>
                  </a:cxn>
                  <a:cxn ang="T13">
                    <a:pos x="T2" y="T3"/>
                  </a:cxn>
                  <a:cxn ang="T14">
                    <a:pos x="T4" y="T5"/>
                  </a:cxn>
                  <a:cxn ang="T15">
                    <a:pos x="T6" y="T7"/>
                  </a:cxn>
                  <a:cxn ang="T16">
                    <a:pos x="T8" y="T9"/>
                  </a:cxn>
                  <a:cxn ang="T17">
                    <a:pos x="T10" y="T11"/>
                  </a:cxn>
                </a:cxnLst>
                <a:rect l="T18" t="T19" r="T20" b="T21"/>
                <a:pathLst>
                  <a:path w="10800" h="836">
                    <a:moveTo>
                      <a:pt x="10800" y="0"/>
                    </a:moveTo>
                    <a:lnTo>
                      <a:pt x="0" y="0"/>
                    </a:lnTo>
                    <a:lnTo>
                      <a:pt x="0" y="38"/>
                    </a:lnTo>
                    <a:lnTo>
                      <a:pt x="29" y="19"/>
                    </a:lnTo>
                    <a:lnTo>
                      <a:pt x="10800" y="19"/>
                    </a:lnTo>
                    <a:lnTo>
                      <a:pt x="10800" y="0"/>
                    </a:lnTo>
                    <a:close/>
                  </a:path>
                </a:pathLst>
              </a:custGeom>
              <a:solidFill>
                <a:srgbClr val="FF0000"/>
              </a:solidFill>
              <a:ln w="12700">
                <a:solidFill>
                  <a:srgbClr val="0070C0"/>
                </a:solidFill>
                <a:round/>
                <a:headEnd/>
                <a:tailEnd/>
              </a:ln>
            </p:spPr>
            <p:txBody>
              <a:bodyPr/>
              <a:lstStyle/>
              <a:p>
                <a:endParaRPr lang="fr-FR"/>
              </a:p>
            </p:txBody>
          </p:sp>
          <p:sp>
            <p:nvSpPr>
              <p:cNvPr id="34834" name="Freeform 114"/>
              <p:cNvSpPr>
                <a:spLocks/>
              </p:cNvSpPr>
              <p:nvPr/>
            </p:nvSpPr>
            <p:spPr bwMode="auto">
              <a:xfrm>
                <a:off x="0" y="0"/>
                <a:ext cx="10800" cy="836"/>
              </a:xfrm>
              <a:custGeom>
                <a:avLst/>
                <a:gdLst>
                  <a:gd name="T0" fmla="*/ 29 w 10800"/>
                  <a:gd name="T1" fmla="*/ 19 h 836"/>
                  <a:gd name="T2" fmla="*/ 0 w 10800"/>
                  <a:gd name="T3" fmla="*/ 38 h 836"/>
                  <a:gd name="T4" fmla="*/ 29 w 10800"/>
                  <a:gd name="T5" fmla="*/ 38 h 836"/>
                  <a:gd name="T6" fmla="*/ 29 w 10800"/>
                  <a:gd name="T7" fmla="*/ 19 h 836"/>
                  <a:gd name="T8" fmla="*/ 0 60000 65536"/>
                  <a:gd name="T9" fmla="*/ 0 60000 65536"/>
                  <a:gd name="T10" fmla="*/ 0 60000 65536"/>
                  <a:gd name="T11" fmla="*/ 0 60000 65536"/>
                  <a:gd name="T12" fmla="*/ 0 w 10800"/>
                  <a:gd name="T13" fmla="*/ 0 h 836"/>
                  <a:gd name="T14" fmla="*/ 10800 w 10800"/>
                  <a:gd name="T15" fmla="*/ 836 h 836"/>
                </a:gdLst>
                <a:ahLst/>
                <a:cxnLst>
                  <a:cxn ang="T8">
                    <a:pos x="T0" y="T1"/>
                  </a:cxn>
                  <a:cxn ang="T9">
                    <a:pos x="T2" y="T3"/>
                  </a:cxn>
                  <a:cxn ang="T10">
                    <a:pos x="T4" y="T5"/>
                  </a:cxn>
                  <a:cxn ang="T11">
                    <a:pos x="T6" y="T7"/>
                  </a:cxn>
                </a:cxnLst>
                <a:rect l="T12" t="T13" r="T14" b="T15"/>
                <a:pathLst>
                  <a:path w="10800" h="836">
                    <a:moveTo>
                      <a:pt x="29" y="19"/>
                    </a:moveTo>
                    <a:lnTo>
                      <a:pt x="0" y="38"/>
                    </a:lnTo>
                    <a:lnTo>
                      <a:pt x="29" y="38"/>
                    </a:lnTo>
                    <a:lnTo>
                      <a:pt x="29" y="19"/>
                    </a:lnTo>
                    <a:close/>
                  </a:path>
                </a:pathLst>
              </a:custGeom>
              <a:solidFill>
                <a:srgbClr val="FF0000"/>
              </a:solidFill>
              <a:ln w="12700">
                <a:solidFill>
                  <a:srgbClr val="0070C0"/>
                </a:solidFill>
                <a:round/>
                <a:headEnd/>
                <a:tailEnd/>
              </a:ln>
            </p:spPr>
            <p:txBody>
              <a:bodyPr/>
              <a:lstStyle/>
              <a:p>
                <a:endParaRPr lang="fr-FR"/>
              </a:p>
            </p:txBody>
          </p:sp>
          <p:sp>
            <p:nvSpPr>
              <p:cNvPr id="34835" name="Freeform 113"/>
              <p:cNvSpPr>
                <a:spLocks/>
              </p:cNvSpPr>
              <p:nvPr/>
            </p:nvSpPr>
            <p:spPr bwMode="auto">
              <a:xfrm>
                <a:off x="0" y="0"/>
                <a:ext cx="10800" cy="836"/>
              </a:xfrm>
              <a:custGeom>
                <a:avLst/>
                <a:gdLst>
                  <a:gd name="T0" fmla="*/ 10781 w 10800"/>
                  <a:gd name="T1" fmla="*/ 19 h 836"/>
                  <a:gd name="T2" fmla="*/ 29 w 10800"/>
                  <a:gd name="T3" fmla="*/ 19 h 836"/>
                  <a:gd name="T4" fmla="*/ 29 w 10800"/>
                  <a:gd name="T5" fmla="*/ 38 h 836"/>
                  <a:gd name="T6" fmla="*/ 10781 w 10800"/>
                  <a:gd name="T7" fmla="*/ 38 h 836"/>
                  <a:gd name="T8" fmla="*/ 10781 w 10800"/>
                  <a:gd name="T9" fmla="*/ 19 h 836"/>
                  <a:gd name="T10" fmla="*/ 0 60000 65536"/>
                  <a:gd name="T11" fmla="*/ 0 60000 65536"/>
                  <a:gd name="T12" fmla="*/ 0 60000 65536"/>
                  <a:gd name="T13" fmla="*/ 0 60000 65536"/>
                  <a:gd name="T14" fmla="*/ 0 60000 65536"/>
                  <a:gd name="T15" fmla="*/ 0 w 10800"/>
                  <a:gd name="T16" fmla="*/ 0 h 836"/>
                  <a:gd name="T17" fmla="*/ 10800 w 10800"/>
                  <a:gd name="T18" fmla="*/ 836 h 836"/>
                </a:gdLst>
                <a:ahLst/>
                <a:cxnLst>
                  <a:cxn ang="T10">
                    <a:pos x="T0" y="T1"/>
                  </a:cxn>
                  <a:cxn ang="T11">
                    <a:pos x="T2" y="T3"/>
                  </a:cxn>
                  <a:cxn ang="T12">
                    <a:pos x="T4" y="T5"/>
                  </a:cxn>
                  <a:cxn ang="T13">
                    <a:pos x="T6" y="T7"/>
                  </a:cxn>
                  <a:cxn ang="T14">
                    <a:pos x="T8" y="T9"/>
                  </a:cxn>
                </a:cxnLst>
                <a:rect l="T15" t="T16" r="T17" b="T18"/>
                <a:pathLst>
                  <a:path w="10800" h="836">
                    <a:moveTo>
                      <a:pt x="10781" y="19"/>
                    </a:moveTo>
                    <a:lnTo>
                      <a:pt x="29" y="19"/>
                    </a:lnTo>
                    <a:lnTo>
                      <a:pt x="29" y="38"/>
                    </a:lnTo>
                    <a:lnTo>
                      <a:pt x="10781" y="38"/>
                    </a:lnTo>
                    <a:lnTo>
                      <a:pt x="10781" y="19"/>
                    </a:lnTo>
                    <a:close/>
                  </a:path>
                </a:pathLst>
              </a:custGeom>
              <a:solidFill>
                <a:srgbClr val="FF0000"/>
              </a:solidFill>
              <a:ln w="12700">
                <a:solidFill>
                  <a:srgbClr val="0070C0"/>
                </a:solidFill>
                <a:round/>
                <a:headEnd/>
                <a:tailEnd/>
              </a:ln>
            </p:spPr>
            <p:txBody>
              <a:bodyPr/>
              <a:lstStyle/>
              <a:p>
                <a:endParaRPr lang="fr-FR"/>
              </a:p>
            </p:txBody>
          </p:sp>
          <p:sp>
            <p:nvSpPr>
              <p:cNvPr id="34836" name="Freeform 112"/>
              <p:cNvSpPr>
                <a:spLocks/>
              </p:cNvSpPr>
              <p:nvPr/>
            </p:nvSpPr>
            <p:spPr bwMode="auto">
              <a:xfrm>
                <a:off x="0" y="0"/>
                <a:ext cx="10800" cy="836"/>
              </a:xfrm>
              <a:custGeom>
                <a:avLst/>
                <a:gdLst>
                  <a:gd name="T0" fmla="*/ 10781 w 10800"/>
                  <a:gd name="T1" fmla="*/ 19 h 836"/>
                  <a:gd name="T2" fmla="*/ 10781 w 10800"/>
                  <a:gd name="T3" fmla="*/ 38 h 836"/>
                  <a:gd name="T4" fmla="*/ 10800 w 10800"/>
                  <a:gd name="T5" fmla="*/ 38 h 836"/>
                  <a:gd name="T6" fmla="*/ 10781 w 10800"/>
                  <a:gd name="T7" fmla="*/ 19 h 836"/>
                  <a:gd name="T8" fmla="*/ 0 60000 65536"/>
                  <a:gd name="T9" fmla="*/ 0 60000 65536"/>
                  <a:gd name="T10" fmla="*/ 0 60000 65536"/>
                  <a:gd name="T11" fmla="*/ 0 60000 65536"/>
                  <a:gd name="T12" fmla="*/ 0 w 10800"/>
                  <a:gd name="T13" fmla="*/ 0 h 836"/>
                  <a:gd name="T14" fmla="*/ 10800 w 10800"/>
                  <a:gd name="T15" fmla="*/ 836 h 836"/>
                </a:gdLst>
                <a:ahLst/>
                <a:cxnLst>
                  <a:cxn ang="T8">
                    <a:pos x="T0" y="T1"/>
                  </a:cxn>
                  <a:cxn ang="T9">
                    <a:pos x="T2" y="T3"/>
                  </a:cxn>
                  <a:cxn ang="T10">
                    <a:pos x="T4" y="T5"/>
                  </a:cxn>
                  <a:cxn ang="T11">
                    <a:pos x="T6" y="T7"/>
                  </a:cxn>
                </a:cxnLst>
                <a:rect l="T12" t="T13" r="T14" b="T15"/>
                <a:pathLst>
                  <a:path w="10800" h="836">
                    <a:moveTo>
                      <a:pt x="10781" y="19"/>
                    </a:moveTo>
                    <a:lnTo>
                      <a:pt x="10781" y="38"/>
                    </a:lnTo>
                    <a:lnTo>
                      <a:pt x="10800" y="38"/>
                    </a:lnTo>
                    <a:lnTo>
                      <a:pt x="10781" y="19"/>
                    </a:lnTo>
                    <a:close/>
                  </a:path>
                </a:pathLst>
              </a:custGeom>
              <a:solidFill>
                <a:srgbClr val="FF0000"/>
              </a:solidFill>
              <a:ln w="12700">
                <a:solidFill>
                  <a:srgbClr val="0070C0"/>
                </a:solidFill>
                <a:round/>
                <a:headEnd/>
                <a:tailEnd/>
              </a:ln>
            </p:spPr>
            <p:txBody>
              <a:bodyPr/>
              <a:lstStyle/>
              <a:p>
                <a:endParaRPr lang="fr-FR"/>
              </a:p>
            </p:txBody>
          </p:sp>
          <p:sp>
            <p:nvSpPr>
              <p:cNvPr id="34837" name="Freeform 111"/>
              <p:cNvSpPr>
                <a:spLocks/>
              </p:cNvSpPr>
              <p:nvPr/>
            </p:nvSpPr>
            <p:spPr bwMode="auto">
              <a:xfrm>
                <a:off x="0" y="0"/>
                <a:ext cx="10800" cy="836"/>
              </a:xfrm>
              <a:custGeom>
                <a:avLst/>
                <a:gdLst>
                  <a:gd name="T0" fmla="*/ 10800 w 10800"/>
                  <a:gd name="T1" fmla="*/ 19 h 836"/>
                  <a:gd name="T2" fmla="*/ 10781 w 10800"/>
                  <a:gd name="T3" fmla="*/ 19 h 836"/>
                  <a:gd name="T4" fmla="*/ 10800 w 10800"/>
                  <a:gd name="T5" fmla="*/ 38 h 836"/>
                  <a:gd name="T6" fmla="*/ 10800 w 10800"/>
                  <a:gd name="T7" fmla="*/ 19 h 836"/>
                  <a:gd name="T8" fmla="*/ 0 60000 65536"/>
                  <a:gd name="T9" fmla="*/ 0 60000 65536"/>
                  <a:gd name="T10" fmla="*/ 0 60000 65536"/>
                  <a:gd name="T11" fmla="*/ 0 60000 65536"/>
                  <a:gd name="T12" fmla="*/ 0 w 10800"/>
                  <a:gd name="T13" fmla="*/ 0 h 836"/>
                  <a:gd name="T14" fmla="*/ 10800 w 10800"/>
                  <a:gd name="T15" fmla="*/ 836 h 836"/>
                </a:gdLst>
                <a:ahLst/>
                <a:cxnLst>
                  <a:cxn ang="T8">
                    <a:pos x="T0" y="T1"/>
                  </a:cxn>
                  <a:cxn ang="T9">
                    <a:pos x="T2" y="T3"/>
                  </a:cxn>
                  <a:cxn ang="T10">
                    <a:pos x="T4" y="T5"/>
                  </a:cxn>
                  <a:cxn ang="T11">
                    <a:pos x="T6" y="T7"/>
                  </a:cxn>
                </a:cxnLst>
                <a:rect l="T12" t="T13" r="T14" b="T15"/>
                <a:pathLst>
                  <a:path w="10800" h="836">
                    <a:moveTo>
                      <a:pt x="10800" y="19"/>
                    </a:moveTo>
                    <a:lnTo>
                      <a:pt x="10781" y="19"/>
                    </a:lnTo>
                    <a:lnTo>
                      <a:pt x="10800" y="38"/>
                    </a:lnTo>
                    <a:lnTo>
                      <a:pt x="10800" y="19"/>
                    </a:lnTo>
                    <a:close/>
                  </a:path>
                </a:pathLst>
              </a:custGeom>
              <a:solidFill>
                <a:srgbClr val="FF0000"/>
              </a:solidFill>
              <a:ln w="12700">
                <a:solidFill>
                  <a:srgbClr val="0070C0"/>
                </a:solidFill>
                <a:round/>
                <a:headEnd/>
                <a:tailEnd/>
              </a:ln>
            </p:spPr>
            <p:txBody>
              <a:bodyPr/>
              <a:lstStyle/>
              <a:p>
                <a:endParaRPr lang="fr-FR"/>
              </a:p>
            </p:txBody>
          </p:sp>
          <p:sp>
            <p:nvSpPr>
              <p:cNvPr id="34838" name="Text Box 110"/>
              <p:cNvSpPr txBox="1">
                <a:spLocks noChangeArrowheads="1"/>
              </p:cNvSpPr>
              <p:nvPr/>
            </p:nvSpPr>
            <p:spPr bwMode="auto">
              <a:xfrm>
                <a:off x="0" y="0"/>
                <a:ext cx="10800" cy="836"/>
              </a:xfrm>
              <a:prstGeom prst="rect">
                <a:avLst/>
              </a:prstGeom>
              <a:noFill/>
              <a:ln w="12700">
                <a:solidFill>
                  <a:srgbClr val="0070C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lvl="1" eaLnBrk="1" hangingPunct="1">
                  <a:spcBef>
                    <a:spcPts val="100"/>
                  </a:spcBef>
                  <a:spcAft>
                    <a:spcPts val="1000"/>
                  </a:spcAft>
                  <a:buClrTx/>
                  <a:buFontTx/>
                  <a:buNone/>
                </a:pPr>
                <a:r>
                  <a:rPr lang="fr-FR" altLang="fr-FR" sz="2800" b="1" i="1">
                    <a:solidFill>
                      <a:srgbClr val="984806"/>
                    </a:solidFill>
                    <a:latin typeface="Times New Roman" pitchFamily="18" charset="0"/>
                  </a:rPr>
                  <a:t>Echauffement avant de mettre le costume</a:t>
                </a:r>
                <a:endParaRPr lang="fr-FR" altLang="fr-FR" sz="2800">
                  <a:solidFill>
                    <a:srgbClr val="984806"/>
                  </a:solidFill>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eaLnBrk="1" hangingPunct="1">
                  <a:spcBef>
                    <a:spcPct val="0"/>
                  </a:spcBef>
                  <a:buClrTx/>
                  <a:buSzTx/>
                  <a:buFontTx/>
                  <a:buNone/>
                </a:pPr>
                <a:endParaRPr lang="fr-FR" altLang="fr-FR" sz="1800">
                  <a:latin typeface="Arial" charset="0"/>
                </a:endParaRPr>
              </a:p>
            </p:txBody>
          </p:sp>
        </p:grpSp>
      </p:grpSp>
      <p:sp>
        <p:nvSpPr>
          <p:cNvPr id="34820" name="Text Box 110"/>
          <p:cNvSpPr txBox="1">
            <a:spLocks noChangeArrowheads="1"/>
          </p:cNvSpPr>
          <p:nvPr/>
        </p:nvSpPr>
        <p:spPr bwMode="auto">
          <a:xfrm>
            <a:off x="1042988" y="1989138"/>
            <a:ext cx="6946900" cy="530225"/>
          </a:xfrm>
          <a:prstGeom prst="rect">
            <a:avLst/>
          </a:prstGeom>
          <a:noFill/>
          <a:ln w="222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lvl="1" eaLnBrk="1" hangingPunct="1">
              <a:spcBef>
                <a:spcPts val="100"/>
              </a:spcBef>
              <a:spcAft>
                <a:spcPts val="1000"/>
              </a:spcAft>
              <a:buClrTx/>
              <a:buFontTx/>
              <a:buNone/>
            </a:pPr>
            <a:r>
              <a:rPr lang="fr-FR" altLang="fr-FR" sz="2800">
                <a:solidFill>
                  <a:srgbClr val="FF0000"/>
                </a:solidFill>
                <a:latin typeface="Times New Roman" pitchFamily="18" charset="0"/>
              </a:rPr>
              <a:t>                           Objectifs</a:t>
            </a: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eaLnBrk="1" hangingPunct="1">
              <a:spcBef>
                <a:spcPct val="0"/>
              </a:spcBef>
              <a:buClrTx/>
              <a:buSzTx/>
              <a:buFontTx/>
              <a:buNone/>
            </a:pPr>
            <a:endParaRPr lang="fr-FR" altLang="fr-FR" sz="1800">
              <a:latin typeface="Arial" charset="0"/>
            </a:endParaRPr>
          </a:p>
        </p:txBody>
      </p:sp>
      <p:sp>
        <p:nvSpPr>
          <p:cNvPr id="34821" name="Rectangle 47"/>
          <p:cNvSpPr>
            <a:spLocks noChangeArrowheads="1"/>
          </p:cNvSpPr>
          <p:nvPr/>
        </p:nvSpPr>
        <p:spPr bwMode="auto">
          <a:xfrm>
            <a:off x="1042988" y="2852738"/>
            <a:ext cx="6985000" cy="3078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ts val="400"/>
              </a:spcBef>
              <a:buClr>
                <a:schemeClr val="accent1"/>
              </a:buClr>
              <a:buSzPct val="68000"/>
              <a:buFont typeface="Wingdings 3" pitchFamily="18" charset="2"/>
              <a:buChar char=""/>
              <a:tabLst>
                <a:tab pos="2459038" algn="l"/>
              </a:tabLst>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tabLst>
                <a:tab pos="2459038" algn="l"/>
              </a:tabLst>
              <a:defRPr sz="2300">
                <a:solidFill>
                  <a:schemeClr val="tx1"/>
                </a:solidFill>
                <a:latin typeface="Lucida Sans Unicode" pitchFamily="34" charset="0"/>
              </a:defRPr>
            </a:lvl2pPr>
            <a:lvl3pPr eaLnBrk="0" hangingPunct="0">
              <a:spcBef>
                <a:spcPts val="350"/>
              </a:spcBef>
              <a:buClr>
                <a:schemeClr val="accent2"/>
              </a:buClr>
              <a:buSzPct val="100000"/>
              <a:buFont typeface="Wingdings 2" pitchFamily="18" charset="2"/>
              <a:buChar char=""/>
              <a:tabLst>
                <a:tab pos="2459038"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2459038"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2459038"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2459038"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2459038"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2459038"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2459038" algn="l"/>
              </a:tabLst>
              <a:defRPr>
                <a:solidFill>
                  <a:schemeClr val="tx1"/>
                </a:solidFill>
                <a:latin typeface="Lucida Sans Unicode" pitchFamily="34" charset="0"/>
              </a:defRPr>
            </a:lvl9pPr>
          </a:lstStyle>
          <a:p>
            <a:pPr algn="just" eaLnBrk="1" hangingPunct="1">
              <a:spcBef>
                <a:spcPct val="0"/>
              </a:spcBef>
              <a:buClrTx/>
              <a:buSzTx/>
              <a:buFontTx/>
              <a:buNone/>
            </a:pPr>
            <a:r>
              <a:rPr lang="fr-FR" altLang="fr-FR" sz="1800" b="1" i="1">
                <a:solidFill>
                  <a:srgbClr val="0070C0"/>
                </a:solidFill>
                <a:latin typeface="Times New Roman" pitchFamily="18" charset="0"/>
                <a:ea typeface="Calibri" pitchFamily="34" charset="0"/>
                <a:cs typeface="Times New Roman" pitchFamily="18" charset="0"/>
              </a:rPr>
              <a:t>L’échauffement est une phase de transition entre le repos et l’effort visant à se préparer physiquement et mentalement. L’échauffement met progressivement en condition l’organisme (système cardio-respiratoire, articulations, muscles,) et le psychisme. L’un des effets principaux de l’échauffement est d’élever la température du corps et des muscles qui seront sollicités pendant l’activité qui va suivre.</a:t>
            </a:r>
            <a:r>
              <a:rPr lang="fr-FR" altLang="fr-FR" sz="1800">
                <a:solidFill>
                  <a:srgbClr val="0070C0"/>
                </a:solidFill>
                <a:latin typeface="Times New Roman" pitchFamily="18" charset="0"/>
                <a:ea typeface="Calibri" pitchFamily="34" charset="0"/>
                <a:cs typeface="Times New Roman" pitchFamily="18" charset="0"/>
              </a:rPr>
              <a:t> </a:t>
            </a:r>
            <a:r>
              <a:rPr lang="fr-FR" altLang="fr-FR" sz="1800" b="1" i="1">
                <a:solidFill>
                  <a:srgbClr val="0070C0"/>
                </a:solidFill>
                <a:latin typeface="Times New Roman" pitchFamily="18" charset="0"/>
                <a:ea typeface="Calibri" pitchFamily="34" charset="0"/>
                <a:cs typeface="Times New Roman" pitchFamily="18" charset="0"/>
              </a:rPr>
              <a:t>Il aide à prévenir des blessures, il augmente la performance, améliore la concentration.</a:t>
            </a:r>
          </a:p>
          <a:p>
            <a:pPr eaLnBrk="1" hangingPunct="1">
              <a:spcBef>
                <a:spcPct val="0"/>
              </a:spcBef>
              <a:buClrTx/>
              <a:buSzTx/>
              <a:buFontTx/>
              <a:buNone/>
            </a:pPr>
            <a:endParaRPr lang="fr-FR" altLang="fr-FR" sz="1400">
              <a:solidFill>
                <a:srgbClr val="0070C0"/>
              </a:solidFill>
              <a:latin typeface="Arial" charset="0"/>
              <a:ea typeface="Calibri" pitchFamily="34" charset="0"/>
              <a:cs typeface="Times New Roman" pitchFamily="18" charset="0"/>
            </a:endParaRPr>
          </a:p>
          <a:p>
            <a:pPr lvl="2" algn="just">
              <a:spcBef>
                <a:spcPct val="0"/>
              </a:spcBef>
              <a:buClr>
                <a:srgbClr val="800000"/>
              </a:buClr>
              <a:buSzTx/>
              <a:buFontTx/>
              <a:buAutoNum type="alphaUcPeriod"/>
            </a:pPr>
            <a:r>
              <a:rPr lang="fr-FR" altLang="fr-FR" sz="1800" b="1" i="1">
                <a:solidFill>
                  <a:srgbClr val="0070C0"/>
                </a:solidFill>
                <a:latin typeface="Mongolian Baiti" pitchFamily="66" charset="0"/>
                <a:ea typeface="Cambria" pitchFamily="18" charset="0"/>
                <a:cs typeface="Mongolian Baiti" pitchFamily="66" charset="0"/>
              </a:rPr>
              <a:t>L’activation du système cardio-pulmonaire (10 min)</a:t>
            </a:r>
            <a:endParaRPr lang="fr-FR" altLang="fr-FR" sz="1800" b="1">
              <a:solidFill>
                <a:srgbClr val="0070C0"/>
              </a:solidFill>
              <a:latin typeface="Mongolian Baiti" pitchFamily="66" charset="0"/>
            </a:endParaRPr>
          </a:p>
          <a:p>
            <a:pPr lvl="2" algn="just">
              <a:spcBef>
                <a:spcPct val="0"/>
              </a:spcBef>
              <a:buClr>
                <a:srgbClr val="800000"/>
              </a:buClr>
              <a:buSzTx/>
              <a:buFontTx/>
              <a:buAutoNum type="alphaUcPeriod"/>
            </a:pPr>
            <a:r>
              <a:rPr lang="fr-FR" altLang="fr-FR" sz="1800" b="1" i="1">
                <a:solidFill>
                  <a:srgbClr val="0070C0"/>
                </a:solidFill>
                <a:latin typeface="Mongolian Baiti" pitchFamily="66" charset="0"/>
              </a:rPr>
              <a:t>La mobilisation articulaire (3min)</a:t>
            </a:r>
            <a:endParaRPr lang="fr-FR" altLang="fr-FR" sz="1800" b="1">
              <a:solidFill>
                <a:srgbClr val="0070C0"/>
              </a:solidFill>
              <a:latin typeface="Mongolian Baiti" pitchFamily="66" charset="0"/>
            </a:endParaRPr>
          </a:p>
          <a:p>
            <a:pPr lvl="2" algn="just">
              <a:spcBef>
                <a:spcPct val="0"/>
              </a:spcBef>
              <a:buClr>
                <a:srgbClr val="800000"/>
              </a:buClr>
              <a:buSzTx/>
              <a:buFontTx/>
              <a:buAutoNum type="alphaUcPeriod"/>
            </a:pPr>
            <a:r>
              <a:rPr lang="fr-FR" altLang="fr-FR" sz="1800" b="1" i="1">
                <a:solidFill>
                  <a:srgbClr val="0070C0"/>
                </a:solidFill>
                <a:latin typeface="Mongolian Baiti" pitchFamily="66" charset="0"/>
              </a:rPr>
              <a:t>Les étirements (2min)</a:t>
            </a:r>
            <a:endParaRPr lang="fr-FR" altLang="fr-FR" sz="1800" b="1">
              <a:solidFill>
                <a:srgbClr val="0070C0"/>
              </a:solidFill>
              <a:latin typeface="Mongolian Baiti" pitchFamily="66" charset="0"/>
            </a:endParaRPr>
          </a:p>
        </p:txBody>
      </p:sp>
      <p:sp>
        <p:nvSpPr>
          <p:cNvPr id="52"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34823" name="Image 52"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4824"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26</a:t>
            </a:fld>
            <a:endParaRPr lang="fr-FR"/>
          </a:p>
        </p:txBody>
      </p:sp>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ext Box 110"/>
          <p:cNvSpPr txBox="1">
            <a:spLocks noChangeArrowheads="1"/>
          </p:cNvSpPr>
          <p:nvPr/>
        </p:nvSpPr>
        <p:spPr bwMode="auto">
          <a:xfrm>
            <a:off x="1116013" y="1196975"/>
            <a:ext cx="6946900" cy="530225"/>
          </a:xfrm>
          <a:prstGeom prst="rect">
            <a:avLst/>
          </a:prstGeom>
          <a:noFill/>
          <a:ln w="222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lvl="1" eaLnBrk="1" hangingPunct="1">
              <a:spcBef>
                <a:spcPts val="100"/>
              </a:spcBef>
              <a:spcAft>
                <a:spcPts val="1000"/>
              </a:spcAft>
              <a:buClrTx/>
              <a:buFontTx/>
              <a:buNone/>
            </a:pPr>
            <a:r>
              <a:rPr lang="fr-FR" altLang="fr-FR" sz="2800">
                <a:solidFill>
                  <a:srgbClr val="FF0000"/>
                </a:solidFill>
                <a:latin typeface="Times New Roman" pitchFamily="18" charset="0"/>
              </a:rPr>
              <a:t>                         Précautions</a:t>
            </a: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eaLnBrk="1" hangingPunct="1">
              <a:spcBef>
                <a:spcPct val="0"/>
              </a:spcBef>
              <a:buClrTx/>
              <a:buSzTx/>
              <a:buFontTx/>
              <a:buNone/>
            </a:pPr>
            <a:endParaRPr lang="fr-FR" altLang="fr-FR" sz="1800">
              <a:latin typeface="Arial" charset="0"/>
            </a:endParaRPr>
          </a:p>
        </p:txBody>
      </p:sp>
      <p:sp>
        <p:nvSpPr>
          <p:cNvPr id="35843" name="Rectangle 16"/>
          <p:cNvSpPr>
            <a:spLocks noChangeArrowheads="1"/>
          </p:cNvSpPr>
          <p:nvPr/>
        </p:nvSpPr>
        <p:spPr bwMode="auto">
          <a:xfrm>
            <a:off x="1295400" y="1916113"/>
            <a:ext cx="7848600" cy="132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marL="342900" indent="-342900"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498475" indent="-22860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lvl="1" eaLnBrk="1" hangingPunct="1">
              <a:spcBef>
                <a:spcPct val="0"/>
              </a:spcBef>
              <a:buClr>
                <a:srgbClr val="008080"/>
              </a:buClr>
              <a:buFont typeface="Lucida Sans Unicode" pitchFamily="34" charset="0"/>
              <a:buAutoNum type="arabicPeriod"/>
            </a:pPr>
            <a:r>
              <a:rPr lang="fr-FR" altLang="fr-FR" sz="2000" b="1" i="1">
                <a:solidFill>
                  <a:srgbClr val="0070C0"/>
                </a:solidFill>
                <a:latin typeface="Mongolian Baiti" pitchFamily="66" charset="0"/>
                <a:ea typeface="Calibri" pitchFamily="34" charset="0"/>
                <a:cs typeface="Mongolian Baiti" pitchFamily="66" charset="0"/>
              </a:rPr>
              <a:t>Je respecte un ordre pour ne rien oublier (du haut vers le bas)</a:t>
            </a:r>
            <a:endParaRPr lang="fr-FR" altLang="fr-FR" sz="2000">
              <a:solidFill>
                <a:srgbClr val="0070C0"/>
              </a:solidFill>
              <a:latin typeface="Mongolian Baiti" pitchFamily="66" charset="0"/>
              <a:ea typeface="Calibri" pitchFamily="34" charset="0"/>
              <a:cs typeface="Mongolian Baiti" pitchFamily="66" charset="0"/>
            </a:endParaRPr>
          </a:p>
          <a:p>
            <a:pPr lvl="1" eaLnBrk="1" hangingPunct="1">
              <a:spcBef>
                <a:spcPct val="0"/>
              </a:spcBef>
              <a:buClr>
                <a:srgbClr val="008080"/>
              </a:buClr>
              <a:buFont typeface="Lucida Sans Unicode" pitchFamily="34" charset="0"/>
              <a:buAutoNum type="arabicPeriod"/>
            </a:pPr>
            <a:r>
              <a:rPr lang="fr-FR" altLang="fr-FR" sz="2000" b="1" i="1">
                <a:solidFill>
                  <a:srgbClr val="0070C0"/>
                </a:solidFill>
                <a:latin typeface="Mongolian Baiti" pitchFamily="66" charset="0"/>
                <a:ea typeface="Calibri" pitchFamily="34" charset="0"/>
                <a:cs typeface="Mongolian Baiti" pitchFamily="66" charset="0"/>
              </a:rPr>
              <a:t>Je vais doucement  et  lentement,  je ne force pas!</a:t>
            </a:r>
            <a:endParaRPr lang="fr-FR" altLang="fr-FR" sz="2000">
              <a:solidFill>
                <a:srgbClr val="0070C0"/>
              </a:solidFill>
              <a:latin typeface="Mongolian Baiti" pitchFamily="66" charset="0"/>
              <a:ea typeface="Calibri" pitchFamily="34" charset="0"/>
              <a:cs typeface="Mongolian Baiti" pitchFamily="66" charset="0"/>
            </a:endParaRPr>
          </a:p>
          <a:p>
            <a:pPr lvl="1" eaLnBrk="1" hangingPunct="1">
              <a:spcBef>
                <a:spcPct val="0"/>
              </a:spcBef>
              <a:buClr>
                <a:srgbClr val="008080"/>
              </a:buClr>
              <a:buFont typeface="Lucida Sans Unicode" pitchFamily="34" charset="0"/>
              <a:buAutoNum type="arabicPeriod"/>
            </a:pPr>
            <a:r>
              <a:rPr lang="fr-FR" altLang="fr-FR" sz="2000" b="1" i="1">
                <a:solidFill>
                  <a:srgbClr val="0070C0"/>
                </a:solidFill>
                <a:latin typeface="Mongolian Baiti" pitchFamily="66" charset="0"/>
                <a:ea typeface="Calibri" pitchFamily="34" charset="0"/>
                <a:cs typeface="Mongolian Baiti" pitchFamily="66" charset="0"/>
              </a:rPr>
              <a:t>J’augmente  les  amplitudes  des  mouvements  progressivement.</a:t>
            </a:r>
            <a:endParaRPr lang="fr-FR" altLang="fr-FR" sz="2000">
              <a:solidFill>
                <a:srgbClr val="0070C0"/>
              </a:solidFill>
              <a:latin typeface="Mongolian Baiti" pitchFamily="66" charset="0"/>
              <a:ea typeface="Calibri" pitchFamily="34" charset="0"/>
              <a:cs typeface="Mongolian Baiti" pitchFamily="66" charset="0"/>
            </a:endParaRPr>
          </a:p>
          <a:p>
            <a:pPr lvl="1" eaLnBrk="1" hangingPunct="1">
              <a:spcBef>
                <a:spcPct val="0"/>
              </a:spcBef>
              <a:buClr>
                <a:srgbClr val="008080"/>
              </a:buClr>
              <a:buFont typeface="Lucida Sans Unicode" pitchFamily="34" charset="0"/>
              <a:buAutoNum type="arabicPeriod"/>
            </a:pPr>
            <a:r>
              <a:rPr lang="fr-FR" altLang="fr-FR" sz="2000" b="1" i="1">
                <a:solidFill>
                  <a:srgbClr val="0070C0"/>
                </a:solidFill>
                <a:latin typeface="Mongolian Baiti" pitchFamily="66" charset="0"/>
                <a:ea typeface="Calibri" pitchFamily="34" charset="0"/>
                <a:cs typeface="Mongolian Baiti" pitchFamily="66" charset="0"/>
              </a:rPr>
              <a:t>Je bois de l’eau après l’échauffement. </a:t>
            </a:r>
            <a:endParaRPr lang="fr-FR" altLang="fr-FR" sz="2000">
              <a:solidFill>
                <a:srgbClr val="0070C0"/>
              </a:solidFill>
              <a:latin typeface="Mongolian Baiti" pitchFamily="66" charset="0"/>
              <a:ea typeface="Calibri" pitchFamily="34" charset="0"/>
              <a:cs typeface="Mongolian Baiti" pitchFamily="66" charset="0"/>
            </a:endParaRPr>
          </a:p>
        </p:txBody>
      </p:sp>
      <p:pic>
        <p:nvPicPr>
          <p:cNvPr id="35844" name="Picture 17"/>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7950" y="1989138"/>
            <a:ext cx="1368425" cy="1368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5845" name="Rectangle 18"/>
          <p:cNvSpPr>
            <a:spLocks noChangeArrowheads="1"/>
          </p:cNvSpPr>
          <p:nvPr/>
        </p:nvSpPr>
        <p:spPr bwMode="auto">
          <a:xfrm>
            <a:off x="1403350" y="3284538"/>
            <a:ext cx="7272338" cy="2247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algn="just" eaLnBrk="1" hangingPunct="1">
              <a:spcBef>
                <a:spcPct val="0"/>
              </a:spcBef>
              <a:buClrTx/>
              <a:buSzTx/>
              <a:buFontTx/>
              <a:buNone/>
            </a:pPr>
            <a:r>
              <a:rPr lang="fr-FR" altLang="fr-FR" sz="2000" b="1" i="1" u="sng">
                <a:solidFill>
                  <a:srgbClr val="0070C0"/>
                </a:solidFill>
                <a:latin typeface="Mongolian Baiti" pitchFamily="66" charset="0"/>
                <a:ea typeface="Times New Roman" pitchFamily="18" charset="0"/>
                <a:cs typeface="Mongolian Baiti" pitchFamily="66" charset="0"/>
              </a:rPr>
              <a:t>Comment savoir si l’échauffement est bien mené </a:t>
            </a:r>
            <a:endParaRPr lang="fr-FR" altLang="fr-FR" sz="2000">
              <a:solidFill>
                <a:srgbClr val="0070C0"/>
              </a:solidFill>
              <a:latin typeface="Mongolian Baiti" pitchFamily="66" charset="0"/>
              <a:ea typeface="Times New Roman" pitchFamily="18" charset="0"/>
              <a:cs typeface="Mongolian Baiti" pitchFamily="66" charset="0"/>
            </a:endParaRPr>
          </a:p>
          <a:p>
            <a:pPr algn="just">
              <a:spcBef>
                <a:spcPct val="0"/>
              </a:spcBef>
              <a:buClrTx/>
              <a:buSzTx/>
              <a:buFontTx/>
              <a:buNone/>
            </a:pPr>
            <a:r>
              <a:rPr lang="fr-FR" altLang="fr-FR" sz="2000" b="1" i="1">
                <a:solidFill>
                  <a:srgbClr val="0070C0"/>
                </a:solidFill>
                <a:latin typeface="Mongolian Baiti" pitchFamily="66" charset="0"/>
                <a:ea typeface="Times New Roman" pitchFamily="18" charset="0"/>
                <a:cs typeface="Mongolian Baiti" pitchFamily="66" charset="0"/>
              </a:rPr>
              <a:t>Fiez-vous à vos sensations. Vous ne devez pas être essoufflé, ni avoir de point de côté. La sensation de jambes coupées, une pâleur ou une rougeur, un manque de motivation sont les signes d’un échauffement mal mené. A la fin de l’échauffement, vous devez vous sentir prêt à commencer votre activité. Vous devez avoir chaud. Attention, le fait de transpirer ne signifie pas que vous êtes échauffé.</a:t>
            </a:r>
            <a:endParaRPr lang="fr-FR" altLang="fr-FR" sz="2000">
              <a:solidFill>
                <a:srgbClr val="0070C0"/>
              </a:solidFill>
              <a:latin typeface="Mongolian Baiti" pitchFamily="66" charset="0"/>
              <a:ea typeface="Times New Roman" pitchFamily="18" charset="0"/>
              <a:cs typeface="Mongolian Baiti" pitchFamily="66" charset="0"/>
            </a:endParaRPr>
          </a:p>
        </p:txBody>
      </p:sp>
      <p:pic>
        <p:nvPicPr>
          <p:cNvPr id="35846" name="Picture 19"/>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804025" y="5300663"/>
            <a:ext cx="1406525" cy="1419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35848" name="Image 24" descr="logo club.gif"/>
          <p:cNvPicPr>
            <a:picLocks noChangeAspect="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5849" name="Picture 3"/>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27</a:t>
            </a:fld>
            <a:endParaRPr lang="fr-F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ext Box 110"/>
          <p:cNvSpPr txBox="1">
            <a:spLocks noChangeArrowheads="1"/>
          </p:cNvSpPr>
          <p:nvPr/>
        </p:nvSpPr>
        <p:spPr bwMode="auto">
          <a:xfrm>
            <a:off x="1042988" y="1341438"/>
            <a:ext cx="6946900" cy="530225"/>
          </a:xfrm>
          <a:prstGeom prst="rect">
            <a:avLst/>
          </a:prstGeom>
          <a:noFill/>
          <a:ln w="22225">
            <a:solidFill>
              <a:srgbClr val="FF0000"/>
            </a:solidFill>
            <a:miter lim="800000"/>
            <a:headEnd/>
            <a:tailEnd/>
          </a:ln>
          <a:extLst>
            <a:ext uri="{909E8E84-426E-40DD-AFC4-6F175D3DCCD1}">
              <a14:hiddenFill xmlns:a14="http://schemas.microsoft.com/office/drawing/2010/main">
                <a:solidFill>
                  <a:srgbClr val="FFFFFF"/>
                </a:solidFill>
              </a14:hiddenFill>
            </a:ext>
          </a:extLst>
        </p:spPr>
        <p:txBody>
          <a:bodyPr lIns="0" tIns="0" rIns="0" bIns="0"/>
          <a:lstStyle>
            <a:lvl1pPr eaLnBrk="0" hangingPunct="0">
              <a:spcBef>
                <a:spcPts val="400"/>
              </a:spcBef>
              <a:buClr>
                <a:schemeClr val="accent1"/>
              </a:buClr>
              <a:buSzPct val="68000"/>
              <a:buFont typeface="Wingdings 3" pitchFamily="18" charset="2"/>
              <a:buChar char=""/>
              <a:defRPr sz="2700">
                <a:solidFill>
                  <a:schemeClr val="tx1"/>
                </a:solidFill>
                <a:latin typeface="Lucida Sans Unicode" pitchFamily="34" charset="0"/>
              </a:defRPr>
            </a:lvl1pPr>
            <a:lvl2pPr eaLnBrk="0" hangingPunct="0">
              <a:spcBef>
                <a:spcPts val="325"/>
              </a:spcBef>
              <a:buClr>
                <a:schemeClr val="accent1"/>
              </a:buClr>
              <a:buFont typeface="Verdana" pitchFamily="34" charset="0"/>
              <a:buChar char="◦"/>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defRPr>
                <a:solidFill>
                  <a:schemeClr val="tx1"/>
                </a:solidFill>
                <a:latin typeface="Lucida Sans Unicode" pitchFamily="34" charset="0"/>
              </a:defRPr>
            </a:lvl9pPr>
          </a:lstStyle>
          <a:p>
            <a:pPr lvl="1" eaLnBrk="1" hangingPunct="1">
              <a:spcBef>
                <a:spcPts val="100"/>
              </a:spcBef>
              <a:spcAft>
                <a:spcPts val="1000"/>
              </a:spcAft>
              <a:buClrTx/>
              <a:buFontTx/>
              <a:buNone/>
            </a:pPr>
            <a:r>
              <a:rPr lang="fr-FR" altLang="fr-FR" sz="2800">
                <a:solidFill>
                  <a:srgbClr val="FF0000"/>
                </a:solidFill>
                <a:latin typeface="Times New Roman" pitchFamily="18" charset="0"/>
              </a:rPr>
              <a:t>                     Délai d’application</a:t>
            </a: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algn="ctr" eaLnBrk="1" hangingPunct="1">
              <a:lnSpc>
                <a:spcPct val="334000"/>
              </a:lnSpc>
              <a:spcBef>
                <a:spcPct val="0"/>
              </a:spcBef>
              <a:spcAft>
                <a:spcPts val="1000"/>
              </a:spcAft>
              <a:buClrTx/>
              <a:buSzTx/>
              <a:buFontTx/>
              <a:buNone/>
            </a:pPr>
            <a:endParaRPr lang="fr-FR" altLang="fr-FR" sz="3600" b="1">
              <a:latin typeface="Times New Roman" pitchFamily="18" charset="0"/>
            </a:endParaRPr>
          </a:p>
          <a:p>
            <a:pPr eaLnBrk="1" hangingPunct="1">
              <a:spcBef>
                <a:spcPct val="0"/>
              </a:spcBef>
              <a:buClrTx/>
              <a:buSzTx/>
              <a:buFontTx/>
              <a:buNone/>
            </a:pPr>
            <a:endParaRPr lang="fr-FR" altLang="fr-FR" sz="1800">
              <a:latin typeface="Arial" charset="0"/>
            </a:endParaRPr>
          </a:p>
        </p:txBody>
      </p:sp>
      <p:sp>
        <p:nvSpPr>
          <p:cNvPr id="36867" name="Rectangle 2"/>
          <p:cNvSpPr>
            <a:spLocks noChangeArrowheads="1"/>
          </p:cNvSpPr>
          <p:nvPr/>
        </p:nvSpPr>
        <p:spPr bwMode="auto">
          <a:xfrm>
            <a:off x="250825" y="2051050"/>
            <a:ext cx="8642350" cy="3540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eaLnBrk="0" hangingPunct="0">
              <a:spcBef>
                <a:spcPts val="400"/>
              </a:spcBef>
              <a:buClr>
                <a:schemeClr val="accent1"/>
              </a:buClr>
              <a:buSzPct val="68000"/>
              <a:buFont typeface="Wingdings 3" pitchFamily="18" charset="2"/>
              <a:buChar char=""/>
              <a:tabLst>
                <a:tab pos="1598613" algn="l"/>
              </a:tabLst>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tabLst>
                <a:tab pos="1598613" algn="l"/>
              </a:tabLst>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tabLst>
                <a:tab pos="1598613"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1598613"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1598613"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1598613"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1598613"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1598613"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1598613" algn="l"/>
              </a:tabLst>
              <a:defRPr>
                <a:solidFill>
                  <a:schemeClr val="tx1"/>
                </a:solidFill>
                <a:latin typeface="Lucida Sans Unicode" pitchFamily="34" charset="0"/>
              </a:defRPr>
            </a:lvl9pPr>
          </a:lstStyle>
          <a:p>
            <a:pPr eaLnBrk="1" hangingPunct="1">
              <a:spcBef>
                <a:spcPct val="0"/>
              </a:spcBef>
              <a:buClrTx/>
              <a:buSzTx/>
              <a:buFontTx/>
              <a:buNone/>
            </a:pPr>
            <a:endParaRPr lang="fr-FR" altLang="fr-FR" sz="2000" b="1" i="1">
              <a:solidFill>
                <a:srgbClr val="0070C0"/>
              </a:solidFill>
              <a:latin typeface="Mongolian Baiti" pitchFamily="66" charset="0"/>
              <a:ea typeface="Calibri" pitchFamily="34" charset="0"/>
              <a:cs typeface="Mongolian Baiti" pitchFamily="66" charset="0"/>
            </a:endParaRPr>
          </a:p>
          <a:p>
            <a:pPr eaLnBrk="1" hangingPunct="1">
              <a:spcBef>
                <a:spcPct val="0"/>
              </a:spcBef>
              <a:buClrTx/>
              <a:buSzTx/>
              <a:buFontTx/>
              <a:buNone/>
            </a:pPr>
            <a:r>
              <a:rPr lang="fr-FR" altLang="fr-FR" sz="2000" b="1" i="1">
                <a:solidFill>
                  <a:srgbClr val="0070C0"/>
                </a:solidFill>
                <a:latin typeface="Mongolian Baiti" pitchFamily="66" charset="0"/>
                <a:ea typeface="Calibri" pitchFamily="34" charset="0"/>
                <a:cs typeface="Mongolian Baiti" pitchFamily="66" charset="0"/>
              </a:rPr>
              <a:t>L’échauffement doit durer entre 5 et 15 minutes  suivant le moment de la journée.</a:t>
            </a:r>
          </a:p>
          <a:p>
            <a:pPr eaLnBrk="1" hangingPunct="1">
              <a:spcBef>
                <a:spcPct val="0"/>
              </a:spcBef>
              <a:buClrTx/>
              <a:buSzTx/>
              <a:buFontTx/>
              <a:buNone/>
            </a:pPr>
            <a:endParaRPr lang="fr-FR" altLang="fr-FR" sz="1200">
              <a:solidFill>
                <a:srgbClr val="0070C0"/>
              </a:solidFill>
              <a:latin typeface="Mongolian Baiti" pitchFamily="66" charset="0"/>
              <a:ea typeface="Calibri" pitchFamily="34" charset="0"/>
              <a:cs typeface="Mongolian Baiti" pitchFamily="66" charset="0"/>
            </a:endParaRPr>
          </a:p>
          <a:p>
            <a:pPr eaLnBrk="1" hangingPunct="1">
              <a:spcBef>
                <a:spcPct val="0"/>
              </a:spcBef>
              <a:buClrTx/>
              <a:buSzTx/>
              <a:buFontTx/>
              <a:buNone/>
            </a:pPr>
            <a:endParaRPr lang="fr-FR" altLang="fr-FR" sz="1200">
              <a:solidFill>
                <a:srgbClr val="0070C0"/>
              </a:solidFill>
              <a:latin typeface="Mongolian Baiti" pitchFamily="66" charset="0"/>
              <a:ea typeface="Calibri" pitchFamily="34" charset="0"/>
              <a:cs typeface="Mongolian Baiti" pitchFamily="66" charset="0"/>
            </a:endParaRPr>
          </a:p>
          <a:p>
            <a:pPr>
              <a:spcBef>
                <a:spcPct val="0"/>
              </a:spcBef>
              <a:buClrTx/>
              <a:buSzTx/>
              <a:buFontTx/>
              <a:buChar char="•"/>
            </a:pPr>
            <a:r>
              <a:rPr lang="fr-FR" altLang="fr-FR" sz="2000" b="1" i="1">
                <a:solidFill>
                  <a:srgbClr val="0070C0"/>
                </a:solidFill>
                <a:latin typeface="Mongolian Baiti" pitchFamily="66" charset="0"/>
                <a:ea typeface="Calibri" pitchFamily="34" charset="0"/>
                <a:cs typeface="Mongolian Baiti" pitchFamily="66" charset="0"/>
              </a:rPr>
              <a:t>Pour  le matin l’échauffement sera d’environ 30 minutes</a:t>
            </a:r>
            <a:endParaRPr lang="fr-FR" altLang="fr-FR" sz="2000">
              <a:solidFill>
                <a:srgbClr val="0070C0"/>
              </a:solidFill>
              <a:latin typeface="Mongolian Baiti" pitchFamily="66" charset="0"/>
              <a:ea typeface="Calibri" pitchFamily="34" charset="0"/>
              <a:cs typeface="Mongolian Baiti" pitchFamily="66" charset="0"/>
            </a:endParaRPr>
          </a:p>
          <a:p>
            <a:pPr>
              <a:spcBef>
                <a:spcPct val="0"/>
              </a:spcBef>
              <a:buClrTx/>
              <a:buSzTx/>
              <a:buFontTx/>
              <a:buChar char="•"/>
            </a:pPr>
            <a:r>
              <a:rPr lang="fr-FR" altLang="fr-FR" sz="2000" b="1" i="1">
                <a:solidFill>
                  <a:srgbClr val="0070C0"/>
                </a:solidFill>
                <a:latin typeface="Mongolian Baiti" pitchFamily="66" charset="0"/>
                <a:ea typeface="Calibri" pitchFamily="34" charset="0"/>
                <a:cs typeface="Mongolian Baiti" pitchFamily="66" charset="0"/>
              </a:rPr>
              <a:t>Pour les prises après le déjeuner l’échauffement sera d’environ 15 minutes</a:t>
            </a:r>
          </a:p>
          <a:p>
            <a:pPr>
              <a:spcBef>
                <a:spcPct val="0"/>
              </a:spcBef>
              <a:buClrTx/>
              <a:buSzTx/>
              <a:buFontTx/>
              <a:buNone/>
            </a:pPr>
            <a:endParaRPr lang="fr-FR" altLang="fr-FR" sz="2000">
              <a:latin typeface="Mongolian Baiti" pitchFamily="66" charset="0"/>
              <a:ea typeface="Calibri" pitchFamily="34" charset="0"/>
              <a:cs typeface="Mongolian Baiti" pitchFamily="66" charset="0"/>
            </a:endParaRPr>
          </a:p>
          <a:p>
            <a:pPr>
              <a:spcBef>
                <a:spcPct val="0"/>
              </a:spcBef>
              <a:buClrTx/>
              <a:buSzTx/>
              <a:buFontTx/>
              <a:buNone/>
            </a:pPr>
            <a:endParaRPr lang="fr-FR" altLang="fr-FR" sz="2000">
              <a:latin typeface="Mongolian Baiti" pitchFamily="66" charset="0"/>
              <a:ea typeface="Calibri" pitchFamily="34" charset="0"/>
              <a:cs typeface="Mongolian Baiti" pitchFamily="66" charset="0"/>
            </a:endParaRPr>
          </a:p>
          <a:p>
            <a:pPr>
              <a:spcBef>
                <a:spcPct val="0"/>
              </a:spcBef>
              <a:buClrTx/>
              <a:buSzTx/>
              <a:buFontTx/>
              <a:buNone/>
            </a:pPr>
            <a:endParaRPr lang="fr-FR" altLang="fr-FR" sz="2000">
              <a:latin typeface="Mongolian Baiti" pitchFamily="66" charset="0"/>
              <a:ea typeface="Calibri" pitchFamily="34" charset="0"/>
              <a:cs typeface="Mongolian Baiti" pitchFamily="66" charset="0"/>
            </a:endParaRPr>
          </a:p>
          <a:p>
            <a:pPr>
              <a:spcBef>
                <a:spcPct val="0"/>
              </a:spcBef>
              <a:buClrTx/>
              <a:buSzTx/>
              <a:buFontTx/>
              <a:buNone/>
            </a:pPr>
            <a:endParaRPr lang="fr-FR" altLang="fr-FR" sz="2000">
              <a:latin typeface="Mongolian Baiti" pitchFamily="66" charset="0"/>
              <a:ea typeface="Calibri" pitchFamily="34" charset="0"/>
              <a:cs typeface="Mongolian Baiti" pitchFamily="66" charset="0"/>
            </a:endParaRPr>
          </a:p>
          <a:p>
            <a:pPr algn="ctr">
              <a:spcBef>
                <a:spcPct val="0"/>
              </a:spcBef>
              <a:buClrTx/>
              <a:buSzTx/>
              <a:buFontTx/>
              <a:buNone/>
            </a:pPr>
            <a:r>
              <a:rPr lang="fr-FR" altLang="fr-FR" sz="2000" b="1" i="1">
                <a:solidFill>
                  <a:srgbClr val="FF0000"/>
                </a:solidFill>
                <a:latin typeface="Mongolian Baiti" pitchFamily="66" charset="0"/>
                <a:ea typeface="Calibri" pitchFamily="34" charset="0"/>
                <a:cs typeface="Mongolian Baiti" pitchFamily="66" charset="0"/>
              </a:rPr>
              <a:t>Les exercices suivants ne sont que des exemples, c’est à votre initiative</a:t>
            </a:r>
            <a:endParaRPr lang="fr-FR" altLang="fr-FR" sz="2000">
              <a:latin typeface="Mongolian Baiti" pitchFamily="66" charset="0"/>
              <a:ea typeface="Calibri" pitchFamily="34" charset="0"/>
              <a:cs typeface="Mongolian Baiti" pitchFamily="66" charset="0"/>
            </a:endParaRPr>
          </a:p>
          <a:p>
            <a:pPr algn="ctr">
              <a:spcBef>
                <a:spcPct val="0"/>
              </a:spcBef>
              <a:buClrTx/>
              <a:buSzTx/>
              <a:buFontTx/>
              <a:buNone/>
            </a:pPr>
            <a:r>
              <a:rPr lang="fr-FR" altLang="fr-FR" sz="2000" b="1" i="1">
                <a:solidFill>
                  <a:srgbClr val="FF0000"/>
                </a:solidFill>
                <a:latin typeface="Mongolian Baiti" pitchFamily="66" charset="0"/>
                <a:ea typeface="Calibri" pitchFamily="34" charset="0"/>
                <a:cs typeface="Mongolian Baiti" pitchFamily="66" charset="0"/>
              </a:rPr>
              <a:t>La règle première, on ne force pas sur les mouvements, toujours progressif.  </a:t>
            </a:r>
            <a:endParaRPr lang="fr-FR" altLang="fr-FR" sz="2000">
              <a:latin typeface="Mongolian Baiti" pitchFamily="66" charset="0"/>
              <a:ea typeface="Calibri" pitchFamily="34" charset="0"/>
              <a:cs typeface="Mongolian Baiti" pitchFamily="66" charset="0"/>
            </a:endParaRPr>
          </a:p>
        </p:txBody>
      </p:sp>
      <p:sp>
        <p:nvSpPr>
          <p:cNvPr id="7"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36869" name="Image 7"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687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28</a:t>
            </a:fld>
            <a:endParaRPr lang="fr-FR"/>
          </a:p>
        </p:txBody>
      </p:sp>
    </p:spTree>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7890" name="Group 1"/>
          <p:cNvGrpSpPr>
            <a:grpSpLocks/>
          </p:cNvGrpSpPr>
          <p:nvPr/>
        </p:nvGrpSpPr>
        <p:grpSpPr bwMode="auto">
          <a:xfrm>
            <a:off x="971550" y="1196975"/>
            <a:ext cx="7200900" cy="1792288"/>
            <a:chOff x="318" y="4280"/>
            <a:chExt cx="11194" cy="2936"/>
          </a:xfrm>
        </p:grpSpPr>
        <p:pic>
          <p:nvPicPr>
            <p:cNvPr id="37903"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520" y="4280"/>
              <a:ext cx="2165" cy="293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7904"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18" y="4280"/>
              <a:ext cx="2202" cy="293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7905"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85" y="4280"/>
              <a:ext cx="2790" cy="293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7906"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362" y="4280"/>
              <a:ext cx="4150" cy="2936"/>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sp>
        <p:nvSpPr>
          <p:cNvPr id="35843" name="Rectangle 6"/>
          <p:cNvSpPr>
            <a:spLocks noChangeArrowheads="1"/>
          </p:cNvSpPr>
          <p:nvPr/>
        </p:nvSpPr>
        <p:spPr bwMode="auto">
          <a:xfrm>
            <a:off x="2436813" y="658813"/>
            <a:ext cx="427037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marL="342900" indent="-342900" eaLnBrk="0" hangingPunct="0">
              <a:spcBef>
                <a:spcPts val="400"/>
              </a:spcBef>
              <a:buClr>
                <a:schemeClr val="accent1"/>
              </a:buClr>
              <a:buSzPct val="68000"/>
              <a:buFont typeface="Wingdings 3" pitchFamily="18" charset="2"/>
              <a:buChar char=""/>
              <a:tabLst>
                <a:tab pos="539750" algn="l"/>
              </a:tabLst>
              <a:defRPr sz="2700">
                <a:solidFill>
                  <a:schemeClr val="tx1"/>
                </a:solidFill>
                <a:latin typeface="Lucida Sans Unicode" pitchFamily="34" charset="0"/>
              </a:defRPr>
            </a:lvl1pPr>
            <a:lvl2pPr indent="-276225" eaLnBrk="0" hangingPunct="0">
              <a:spcBef>
                <a:spcPts val="325"/>
              </a:spcBef>
              <a:buClr>
                <a:schemeClr val="accent1"/>
              </a:buClr>
              <a:buFont typeface="Verdana" pitchFamily="34" charset="0"/>
              <a:buChar char="◦"/>
              <a:tabLst>
                <a:tab pos="539750" algn="l"/>
              </a:tabLst>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tabLst>
                <a:tab pos="539750"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539750"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539750"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539750"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539750"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539750"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539750" algn="l"/>
              </a:tabLst>
              <a:defRPr>
                <a:solidFill>
                  <a:schemeClr val="tx1"/>
                </a:solidFill>
                <a:latin typeface="Lucida Sans Unicode" pitchFamily="34" charset="0"/>
              </a:defRPr>
            </a:lvl9pPr>
          </a:lstStyle>
          <a:p>
            <a:pPr lvl="1" algn="ctr" eaLnBrk="1" hangingPunct="1">
              <a:spcBef>
                <a:spcPct val="0"/>
              </a:spcBef>
              <a:buClrTx/>
              <a:buFontTx/>
              <a:buAutoNum type="arabicPeriod"/>
              <a:defRPr/>
            </a:pPr>
            <a:r>
              <a:rPr lang="fr-FR" altLang="fr-FR" sz="1400" b="1" i="1" dirty="0" smtClean="0">
                <a:latin typeface="Arial" charset="0"/>
                <a:ea typeface="Cambria" pitchFamily="18" charset="0"/>
                <a:cs typeface="Times New Roman" pitchFamily="18" charset="0"/>
              </a:rPr>
              <a:t>L’activation du système cardio-pulmonaire</a:t>
            </a:r>
          </a:p>
          <a:p>
            <a:pPr marL="180975" lvl="1" indent="0" algn="ctr" eaLnBrk="1" hangingPunct="1">
              <a:spcBef>
                <a:spcPct val="0"/>
              </a:spcBef>
              <a:buClrTx/>
              <a:buFont typeface="Verdana" pitchFamily="34" charset="0"/>
              <a:buNone/>
              <a:defRPr/>
            </a:pPr>
            <a:r>
              <a:rPr lang="fr-FR" altLang="fr-FR" sz="1400" b="1" i="1" dirty="0" smtClean="0">
                <a:latin typeface="Arial" charset="0"/>
                <a:ea typeface="Cambria" pitchFamily="18" charset="0"/>
                <a:cs typeface="Times New Roman" pitchFamily="18" charset="0"/>
              </a:rPr>
              <a:t>Faire un footing de 15 min</a:t>
            </a:r>
            <a:endParaRPr lang="fr-FR" altLang="fr-FR" sz="1800" dirty="0" smtClean="0">
              <a:latin typeface="Arial" charset="0"/>
              <a:ea typeface="Cambria" pitchFamily="18" charset="0"/>
              <a:cs typeface="Times New Roman" pitchFamily="18" charset="0"/>
            </a:endParaRPr>
          </a:p>
        </p:txBody>
      </p:sp>
      <p:sp>
        <p:nvSpPr>
          <p:cNvPr id="37892" name="Rectangle 7"/>
          <p:cNvSpPr>
            <a:spLocks noChangeArrowheads="1"/>
          </p:cNvSpPr>
          <p:nvPr/>
        </p:nvSpPr>
        <p:spPr bwMode="auto">
          <a:xfrm>
            <a:off x="0" y="299720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indent="180975" eaLnBrk="0" hangingPunct="0">
              <a:spcBef>
                <a:spcPts val="400"/>
              </a:spcBef>
              <a:buClr>
                <a:schemeClr val="accent1"/>
              </a:buClr>
              <a:buSzPct val="68000"/>
              <a:buFont typeface="Wingdings 3" pitchFamily="18" charset="2"/>
              <a:buChar char=""/>
              <a:tabLst>
                <a:tab pos="1598613" algn="l"/>
              </a:tabLst>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tabLst>
                <a:tab pos="1598613" algn="l"/>
              </a:tabLst>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tabLst>
                <a:tab pos="1598613"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1598613"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1598613"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1598613"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1598613"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1598613"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1598613" algn="l"/>
              </a:tabLst>
              <a:defRPr>
                <a:solidFill>
                  <a:schemeClr val="tx1"/>
                </a:solidFill>
                <a:latin typeface="Lucida Sans Unicode" pitchFamily="34" charset="0"/>
              </a:defRPr>
            </a:lvl9pPr>
          </a:lstStyle>
          <a:p>
            <a:pPr algn="ctr" eaLnBrk="1" hangingPunct="1">
              <a:spcBef>
                <a:spcPct val="0"/>
              </a:spcBef>
              <a:buClrTx/>
              <a:buSzTx/>
              <a:buFontTx/>
              <a:buChar char="•"/>
            </a:pPr>
            <a:r>
              <a:rPr lang="fr-FR" altLang="fr-FR" sz="1400" b="1" i="1">
                <a:latin typeface="Arial" charset="0"/>
                <a:ea typeface="Cambria" pitchFamily="18" charset="0"/>
                <a:cs typeface="Times New Roman" pitchFamily="18" charset="0"/>
              </a:rPr>
              <a:t>La mobilisation articulaire</a:t>
            </a:r>
            <a:endParaRPr lang="fr-FR" altLang="fr-FR" sz="600">
              <a:latin typeface="Arial" charset="0"/>
              <a:ea typeface="Cambria" pitchFamily="18" charset="0"/>
              <a:cs typeface="Times New Roman" pitchFamily="18" charset="0"/>
            </a:endParaRPr>
          </a:p>
          <a:p>
            <a:pPr algn="ctr">
              <a:spcBef>
                <a:spcPct val="0"/>
              </a:spcBef>
              <a:buClrTx/>
              <a:buSzTx/>
              <a:buFontTx/>
              <a:buNone/>
            </a:pPr>
            <a:r>
              <a:rPr lang="fr-FR" altLang="fr-FR" sz="1200" b="1" i="1">
                <a:latin typeface="Times New Roman" pitchFamily="18" charset="0"/>
                <a:ea typeface="Calibri" pitchFamily="34" charset="0"/>
                <a:cs typeface="Times New Roman" pitchFamily="18" charset="0"/>
              </a:rPr>
              <a:t>Pour éviter des oublis on commence par le cou pour descendre progressivement aux chevilles</a:t>
            </a:r>
            <a:endParaRPr lang="fr-FR" altLang="fr-FR" sz="1800">
              <a:latin typeface="Arial" charset="0"/>
            </a:endParaRPr>
          </a:p>
        </p:txBody>
      </p:sp>
      <p:grpSp>
        <p:nvGrpSpPr>
          <p:cNvPr id="37893" name="Group 8"/>
          <p:cNvGrpSpPr>
            <a:grpSpLocks/>
          </p:cNvGrpSpPr>
          <p:nvPr/>
        </p:nvGrpSpPr>
        <p:grpSpPr bwMode="auto">
          <a:xfrm>
            <a:off x="971550" y="3429000"/>
            <a:ext cx="7200900" cy="2582863"/>
            <a:chOff x="855" y="7902"/>
            <a:chExt cx="10215" cy="4068"/>
          </a:xfrm>
        </p:grpSpPr>
        <p:pic>
          <p:nvPicPr>
            <p:cNvPr id="37897" name="Picture 9"/>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855" y="7902"/>
              <a:ext cx="3264" cy="1969"/>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7898" name="Picture 10"/>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319" y="7902"/>
              <a:ext cx="3290" cy="198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7899" name="Picture 11"/>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7806" y="7902"/>
              <a:ext cx="3264" cy="198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7900" name="Picture 12"/>
            <p:cNvPicPr>
              <a:picLocks noChangeAspect="1" noChangeArrowheads="1"/>
            </p:cNvPicPr>
            <p:nvPr/>
          </p:nvPicPr>
          <p:blipFill>
            <a:blip r:embed="rId10">
              <a:extLst>
                <a:ext uri="{28A0092B-C50C-407E-A947-70E740481C1C}">
                  <a14:useLocalDpi xmlns:a14="http://schemas.microsoft.com/office/drawing/2010/main" val="0"/>
                </a:ext>
              </a:extLst>
            </a:blip>
            <a:srcRect/>
            <a:stretch>
              <a:fillRect/>
            </a:stretch>
          </p:blipFill>
          <p:spPr bwMode="auto">
            <a:xfrm>
              <a:off x="4319" y="9886"/>
              <a:ext cx="3290" cy="208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7901" name="Picture 13"/>
            <p:cNvPicPr>
              <a:picLocks noChangeAspect="1" noChangeArrowheads="1"/>
            </p:cNvPicPr>
            <p:nvPr/>
          </p:nvPicPr>
          <p:blipFill>
            <a:blip r:embed="rId11">
              <a:extLst>
                <a:ext uri="{28A0092B-C50C-407E-A947-70E740481C1C}">
                  <a14:useLocalDpi xmlns:a14="http://schemas.microsoft.com/office/drawing/2010/main" val="0"/>
                </a:ext>
              </a:extLst>
            </a:blip>
            <a:srcRect/>
            <a:stretch>
              <a:fillRect/>
            </a:stretch>
          </p:blipFill>
          <p:spPr bwMode="auto">
            <a:xfrm>
              <a:off x="855" y="9886"/>
              <a:ext cx="3264" cy="208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7902" name="Picture 14"/>
            <p:cNvPicPr>
              <a:picLocks noChangeAspect="1" noChangeArrowheads="1"/>
            </p:cNvPicPr>
            <p:nvPr/>
          </p:nvPicPr>
          <p:blipFill>
            <a:blip r:embed="rId12">
              <a:extLst>
                <a:ext uri="{28A0092B-C50C-407E-A947-70E740481C1C}">
                  <a14:useLocalDpi xmlns:a14="http://schemas.microsoft.com/office/drawing/2010/main" val="0"/>
                </a:ext>
              </a:extLst>
            </a:blip>
            <a:srcRect/>
            <a:stretch>
              <a:fillRect/>
            </a:stretch>
          </p:blipFill>
          <p:spPr bwMode="auto">
            <a:xfrm>
              <a:off x="7806" y="9886"/>
              <a:ext cx="3264" cy="2084"/>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grpSp>
      <p:sp>
        <p:nvSpPr>
          <p:cNvPr id="18"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37895" name="Image 18" descr="logo club.gif"/>
          <p:cNvPicPr>
            <a:picLocks noChangeAspect="1"/>
          </p:cNvPicPr>
          <p:nvPr/>
        </p:nvPicPr>
        <p:blipFill>
          <a:blip r:embed="rId1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7896" name="Picture 3"/>
          <p:cNvPicPr>
            <a:picLocks noChangeAspect="1" noChangeArrowheads="1"/>
          </p:cNvPicPr>
          <p:nvPr/>
        </p:nvPicPr>
        <p:blipFill>
          <a:blip r:embed="rId1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29</a:t>
            </a:fld>
            <a:endParaRPr lang="fr-FR"/>
          </a:p>
        </p:txBody>
      </p:sp>
    </p:spTree>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1"/>
          <p:cNvSpPr>
            <a:spLocks noChangeArrowheads="1"/>
          </p:cNvSpPr>
          <p:nvPr/>
        </p:nvSpPr>
        <p:spPr bwMode="auto">
          <a:xfrm>
            <a:off x="0" y="692150"/>
            <a:ext cx="91440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indent="180975" eaLnBrk="0" hangingPunct="0">
              <a:spcBef>
                <a:spcPts val="400"/>
              </a:spcBef>
              <a:buClr>
                <a:schemeClr val="accent1"/>
              </a:buClr>
              <a:buSzPct val="68000"/>
              <a:buFont typeface="Wingdings 3" pitchFamily="18" charset="2"/>
              <a:buChar char=""/>
              <a:tabLst>
                <a:tab pos="539750" algn="l"/>
              </a:tabLst>
              <a:defRPr sz="2700">
                <a:solidFill>
                  <a:schemeClr val="tx1"/>
                </a:solidFill>
                <a:latin typeface="Lucida Sans Unicode" pitchFamily="34" charset="0"/>
              </a:defRPr>
            </a:lvl1pPr>
            <a:lvl2pPr marL="742950" indent="-285750" eaLnBrk="0" hangingPunct="0">
              <a:spcBef>
                <a:spcPts val="325"/>
              </a:spcBef>
              <a:buClr>
                <a:schemeClr val="accent1"/>
              </a:buClr>
              <a:buFont typeface="Verdana" pitchFamily="34" charset="0"/>
              <a:buChar char="◦"/>
              <a:tabLst>
                <a:tab pos="539750" algn="l"/>
              </a:tabLst>
              <a:defRPr sz="2300">
                <a:solidFill>
                  <a:schemeClr val="tx1"/>
                </a:solidFill>
                <a:latin typeface="Lucida Sans Unicode" pitchFamily="34" charset="0"/>
              </a:defRPr>
            </a:lvl2pPr>
            <a:lvl3pPr marL="1143000" indent="-228600" eaLnBrk="0" hangingPunct="0">
              <a:spcBef>
                <a:spcPts val="350"/>
              </a:spcBef>
              <a:buClr>
                <a:schemeClr val="accent2"/>
              </a:buClr>
              <a:buSzPct val="100000"/>
              <a:buFont typeface="Wingdings 2" pitchFamily="18" charset="2"/>
              <a:buChar char=""/>
              <a:tabLst>
                <a:tab pos="539750" algn="l"/>
              </a:tabLst>
              <a:defRPr sz="2100">
                <a:solidFill>
                  <a:schemeClr val="tx1"/>
                </a:solidFill>
                <a:latin typeface="Lucida Sans Unicode" pitchFamily="34" charset="0"/>
              </a:defRPr>
            </a:lvl3pPr>
            <a:lvl4pPr marL="1600200" indent="-228600" eaLnBrk="0" hangingPunct="0">
              <a:spcBef>
                <a:spcPts val="350"/>
              </a:spcBef>
              <a:buClr>
                <a:schemeClr val="accent2"/>
              </a:buClr>
              <a:buFont typeface="Wingdings 2" pitchFamily="18" charset="2"/>
              <a:buChar char=""/>
              <a:tabLst>
                <a:tab pos="539750" algn="l"/>
              </a:tabLst>
              <a:defRPr sz="1900">
                <a:solidFill>
                  <a:schemeClr val="tx1"/>
                </a:solidFill>
                <a:latin typeface="Lucida Sans Unicode" pitchFamily="34" charset="0"/>
              </a:defRPr>
            </a:lvl4pPr>
            <a:lvl5pPr marL="2057400" indent="-228600" eaLnBrk="0" hangingPunct="0">
              <a:spcBef>
                <a:spcPts val="350"/>
              </a:spcBef>
              <a:buClr>
                <a:schemeClr val="accent2"/>
              </a:buClr>
              <a:buFont typeface="Wingdings 2" pitchFamily="18" charset="2"/>
              <a:buChar char=""/>
              <a:tabLst>
                <a:tab pos="539750" algn="l"/>
              </a:tabLst>
              <a:defRPr>
                <a:solidFill>
                  <a:schemeClr val="tx1"/>
                </a:solidFill>
                <a:latin typeface="Lucida Sans Unicode" pitchFamily="34" charset="0"/>
              </a:defRPr>
            </a:lvl5pPr>
            <a:lvl6pPr marL="2514600" indent="-228600" eaLnBrk="0" fontAlgn="base" hangingPunct="0">
              <a:spcBef>
                <a:spcPts val="350"/>
              </a:spcBef>
              <a:spcAft>
                <a:spcPct val="0"/>
              </a:spcAft>
              <a:buClr>
                <a:schemeClr val="accent2"/>
              </a:buClr>
              <a:buFont typeface="Wingdings 2" pitchFamily="18" charset="2"/>
              <a:buChar char=""/>
              <a:tabLst>
                <a:tab pos="539750" algn="l"/>
              </a:tabLst>
              <a:defRPr>
                <a:solidFill>
                  <a:schemeClr val="tx1"/>
                </a:solidFill>
                <a:latin typeface="Lucida Sans Unicode" pitchFamily="34" charset="0"/>
              </a:defRPr>
            </a:lvl6pPr>
            <a:lvl7pPr marL="2971800" indent="-228600" eaLnBrk="0" fontAlgn="base" hangingPunct="0">
              <a:spcBef>
                <a:spcPts val="350"/>
              </a:spcBef>
              <a:spcAft>
                <a:spcPct val="0"/>
              </a:spcAft>
              <a:buClr>
                <a:schemeClr val="accent2"/>
              </a:buClr>
              <a:buFont typeface="Wingdings 2" pitchFamily="18" charset="2"/>
              <a:buChar char=""/>
              <a:tabLst>
                <a:tab pos="539750" algn="l"/>
              </a:tabLst>
              <a:defRPr>
                <a:solidFill>
                  <a:schemeClr val="tx1"/>
                </a:solidFill>
                <a:latin typeface="Lucida Sans Unicode" pitchFamily="34" charset="0"/>
              </a:defRPr>
            </a:lvl7pPr>
            <a:lvl8pPr marL="3429000" indent="-228600" eaLnBrk="0" fontAlgn="base" hangingPunct="0">
              <a:spcBef>
                <a:spcPts val="350"/>
              </a:spcBef>
              <a:spcAft>
                <a:spcPct val="0"/>
              </a:spcAft>
              <a:buClr>
                <a:schemeClr val="accent2"/>
              </a:buClr>
              <a:buFont typeface="Wingdings 2" pitchFamily="18" charset="2"/>
              <a:buChar char=""/>
              <a:tabLst>
                <a:tab pos="539750" algn="l"/>
              </a:tabLst>
              <a:defRPr>
                <a:solidFill>
                  <a:schemeClr val="tx1"/>
                </a:solidFill>
                <a:latin typeface="Lucida Sans Unicode" pitchFamily="34" charset="0"/>
              </a:defRPr>
            </a:lvl8pPr>
            <a:lvl9pPr marL="3886200" indent="-228600" eaLnBrk="0" fontAlgn="base" hangingPunct="0">
              <a:spcBef>
                <a:spcPts val="350"/>
              </a:spcBef>
              <a:spcAft>
                <a:spcPct val="0"/>
              </a:spcAft>
              <a:buClr>
                <a:schemeClr val="accent2"/>
              </a:buClr>
              <a:buFont typeface="Wingdings 2" pitchFamily="18" charset="2"/>
              <a:buChar char=""/>
              <a:tabLst>
                <a:tab pos="539750" algn="l"/>
              </a:tabLst>
              <a:defRPr>
                <a:solidFill>
                  <a:schemeClr val="tx1"/>
                </a:solidFill>
                <a:latin typeface="Lucida Sans Unicode" pitchFamily="34" charset="0"/>
              </a:defRPr>
            </a:lvl9pPr>
          </a:lstStyle>
          <a:p>
            <a:pPr algn="ctr" eaLnBrk="1" hangingPunct="1">
              <a:spcBef>
                <a:spcPct val="0"/>
              </a:spcBef>
              <a:buClrTx/>
              <a:buSzTx/>
              <a:buFontTx/>
              <a:buChar char="•"/>
            </a:pPr>
            <a:r>
              <a:rPr lang="fr-FR" altLang="fr-FR" sz="1400" b="1" i="1">
                <a:latin typeface="Arial" charset="0"/>
                <a:ea typeface="Cambria" pitchFamily="18" charset="0"/>
                <a:cs typeface="Times New Roman" pitchFamily="18" charset="0"/>
              </a:rPr>
              <a:t>Les étirements </a:t>
            </a:r>
            <a:r>
              <a:rPr lang="fr-FR" altLang="fr-FR" sz="1100" b="1" i="1">
                <a:latin typeface="Arial" charset="0"/>
                <a:ea typeface="Cambria" pitchFamily="18" charset="0"/>
                <a:cs typeface="Times New Roman" pitchFamily="18" charset="0"/>
              </a:rPr>
              <a:t>(blocage de 6s)</a:t>
            </a:r>
            <a:endParaRPr lang="fr-FR" altLang="fr-FR" sz="1800">
              <a:latin typeface="Arial" charset="0"/>
              <a:ea typeface="Cambria" pitchFamily="18" charset="0"/>
              <a:cs typeface="Times New Roman" pitchFamily="18" charset="0"/>
            </a:endParaRPr>
          </a:p>
        </p:txBody>
      </p:sp>
      <p:pic>
        <p:nvPicPr>
          <p:cNvPr id="3891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39750" y="3644900"/>
            <a:ext cx="3271838" cy="1970088"/>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8916"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39750" y="1557338"/>
            <a:ext cx="3271838" cy="183832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8917" name="Picture 4"/>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6875463" y="1557338"/>
            <a:ext cx="1663700" cy="40322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8918" name="Picture 5"/>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4356100" y="3357563"/>
            <a:ext cx="2227263" cy="2251075"/>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pic>
        <p:nvPicPr>
          <p:cNvPr id="38919" name="Picture 6"/>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284663" y="1557338"/>
            <a:ext cx="2227262" cy="15557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
        <p:nvSpPr>
          <p:cNvPr id="10"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38921" name="Image 10" descr="logo club.gif"/>
          <p:cNvPicPr>
            <a:picLocks noChangeAspect="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8922" name="Picture 3"/>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30</a:t>
            </a:fld>
            <a:endParaRPr lang="fr-FR"/>
          </a:p>
        </p:txBody>
      </p:sp>
    </p:spTree>
  </p:cSld>
  <p:clrMapOvr>
    <a:masterClrMapping/>
  </p:clrMapOvr>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39939"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0"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9941" name="Picture 5"/>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67544" y="1219418"/>
            <a:ext cx="8280920" cy="55219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31</a:t>
            </a:fld>
            <a:endParaRPr lang="fr-FR"/>
          </a:p>
        </p:txBody>
      </p:sp>
    </p:spTree>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40963" name="Image 5" descr="logo club.gif"/>
          <p:cNvPicPr>
            <a:picLocks noChangeAspect="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64" name="Picture 3"/>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40965" name="Objet 2">
            <a:hlinkClick r:id="rId6" action="ppaction://hlinkfile"/>
          </p:cNvPr>
          <p:cNvGraphicFramePr>
            <a:graphicFrameLocks noChangeAspect="1"/>
          </p:cNvGraphicFramePr>
          <p:nvPr/>
        </p:nvGraphicFramePr>
        <p:xfrm>
          <a:off x="1979613" y="2781300"/>
          <a:ext cx="5341937" cy="687388"/>
        </p:xfrm>
        <a:graphic>
          <a:graphicData uri="http://schemas.openxmlformats.org/presentationml/2006/ole">
            <mc:AlternateContent xmlns:mc="http://schemas.openxmlformats.org/markup-compatibility/2006">
              <mc:Choice xmlns:v="urn:schemas-microsoft-com:vml" Requires="v">
                <p:oleObj spid="_x0000_s40966" name="Objet d’environnement du Gestionnaire de liaisons" showAsIcon="1" r:id="rId7" imgW="5334000" imgH="673100" progId="Package">
                  <p:embed/>
                </p:oleObj>
              </mc:Choice>
              <mc:Fallback>
                <p:oleObj name="Objet d’environnement du Gestionnaire de liaisons" showAsIcon="1" r:id="rId7" imgW="5334000" imgH="673100" progId="Package">
                  <p:embed/>
                  <p:pic>
                    <p:nvPicPr>
                      <p:cNvPr id="0" name="Objet 2"/>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1979613" y="2781300"/>
                        <a:ext cx="5341937" cy="68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32</a:t>
            </a:fld>
            <a:endParaRPr lang="fr-F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itre 2"/>
          <p:cNvSpPr>
            <a:spLocks noGrp="1"/>
          </p:cNvSpPr>
          <p:nvPr>
            <p:ph type="title"/>
          </p:nvPr>
        </p:nvSpPr>
        <p:spPr>
          <a:xfrm>
            <a:off x="457200" y="274638"/>
            <a:ext cx="8229600" cy="490066"/>
          </a:xfrm>
        </p:spPr>
        <p:txBody>
          <a:bodyPr>
            <a:normAutofit fontScale="90000"/>
          </a:bodyPr>
          <a:lstStyle/>
          <a:p>
            <a:pPr algn="ctr" eaLnBrk="1" fontAlgn="auto" hangingPunct="1">
              <a:spcAft>
                <a:spcPts val="0"/>
              </a:spcAft>
              <a:defRPr/>
            </a:pPr>
            <a:r>
              <a:rPr lang="fr-FR" sz="3600" dirty="0" smtClean="0">
                <a:solidFill>
                  <a:srgbClr val="0070C0"/>
                </a:solidFill>
              </a:rPr>
              <a:t>Sélection Homme Assistant RING</a:t>
            </a:r>
            <a:endParaRPr lang="fr-FR" sz="3600" dirty="0"/>
          </a:p>
        </p:txBody>
      </p:sp>
      <p:pic>
        <p:nvPicPr>
          <p:cNvPr id="41987" name="Image 5" descr="logo club.gif"/>
          <p:cNvPicPr>
            <a:picLocks noChangeAspect="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79388" y="188913"/>
            <a:ext cx="1079500" cy="1027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1988"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7812088" y="260350"/>
            <a:ext cx="1196975"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1989" name="Rectangle 5"/>
          <p:cNvSpPr>
            <a:spLocks noChangeArrowheads="1"/>
          </p:cNvSpPr>
          <p:nvPr/>
        </p:nvSpPr>
        <p:spPr bwMode="auto">
          <a:xfrm>
            <a:off x="179388" y="1354138"/>
            <a:ext cx="9072562" cy="40306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spcBef>
                <a:spcPts val="400"/>
              </a:spcBef>
              <a:buClr>
                <a:schemeClr val="accent1"/>
              </a:buClr>
              <a:buSzPct val="68000"/>
              <a:buFont typeface="Wingdings 3" pitchFamily="18" charset="2"/>
              <a:buChar char=""/>
              <a:tabLst>
                <a:tab pos="449263" algn="r"/>
              </a:tabLst>
              <a:defRPr sz="2700">
                <a:solidFill>
                  <a:schemeClr val="tx1"/>
                </a:solidFill>
                <a:latin typeface="Lucida Sans Unicode" pitchFamily="34" charset="0"/>
              </a:defRPr>
            </a:lvl1pPr>
            <a:lvl2pPr marL="620713" indent="-228600" eaLnBrk="0" hangingPunct="0">
              <a:spcBef>
                <a:spcPts val="325"/>
              </a:spcBef>
              <a:buClr>
                <a:schemeClr val="accent1"/>
              </a:buClr>
              <a:buFont typeface="Verdana" pitchFamily="34" charset="0"/>
              <a:buChar char="◦"/>
              <a:tabLst>
                <a:tab pos="449263" algn="r"/>
              </a:tabLst>
              <a:defRPr sz="2300">
                <a:solidFill>
                  <a:schemeClr val="tx1"/>
                </a:solidFill>
                <a:latin typeface="Lucida Sans Unicode" pitchFamily="34" charset="0"/>
              </a:defRPr>
            </a:lvl2pPr>
            <a:lvl3pPr marL="858838" indent="-228600" eaLnBrk="0" hangingPunct="0">
              <a:spcBef>
                <a:spcPts val="350"/>
              </a:spcBef>
              <a:buClr>
                <a:schemeClr val="accent2"/>
              </a:buClr>
              <a:buSzPct val="100000"/>
              <a:buFont typeface="Wingdings 2" pitchFamily="18" charset="2"/>
              <a:buChar char=""/>
              <a:tabLst>
                <a:tab pos="449263" algn="r"/>
              </a:tabLst>
              <a:defRPr sz="2100">
                <a:solidFill>
                  <a:schemeClr val="tx1"/>
                </a:solidFill>
                <a:latin typeface="Lucida Sans Unicode" pitchFamily="34" charset="0"/>
              </a:defRPr>
            </a:lvl3pPr>
            <a:lvl4pPr marL="1143000" indent="-228600" eaLnBrk="0" hangingPunct="0">
              <a:spcBef>
                <a:spcPts val="350"/>
              </a:spcBef>
              <a:buClr>
                <a:schemeClr val="accent2"/>
              </a:buClr>
              <a:buFont typeface="Wingdings 2" pitchFamily="18" charset="2"/>
              <a:buChar char=""/>
              <a:tabLst>
                <a:tab pos="449263" algn="r"/>
              </a:tabLst>
              <a:defRPr sz="1900">
                <a:solidFill>
                  <a:schemeClr val="tx1"/>
                </a:solidFill>
                <a:latin typeface="Lucida Sans Unicode" pitchFamily="34" charset="0"/>
              </a:defRPr>
            </a:lvl4pPr>
            <a:lvl5pPr marL="1371600" indent="-228600" eaLnBrk="0" hangingPunct="0">
              <a:spcBef>
                <a:spcPts val="350"/>
              </a:spcBef>
              <a:buClr>
                <a:schemeClr val="accent2"/>
              </a:buClr>
              <a:buFont typeface="Wingdings 2" pitchFamily="18" charset="2"/>
              <a:buChar char=""/>
              <a:tabLst>
                <a:tab pos="449263" algn="r"/>
              </a:tabLst>
              <a:defRPr>
                <a:solidFill>
                  <a:schemeClr val="tx1"/>
                </a:solidFill>
                <a:latin typeface="Lucida Sans Unicode" pitchFamily="34" charset="0"/>
              </a:defRPr>
            </a:lvl5pPr>
            <a:lvl6pPr marL="1828800" indent="-228600" eaLnBrk="0" fontAlgn="base" hangingPunct="0">
              <a:spcBef>
                <a:spcPts val="350"/>
              </a:spcBef>
              <a:spcAft>
                <a:spcPct val="0"/>
              </a:spcAft>
              <a:buClr>
                <a:schemeClr val="accent2"/>
              </a:buClr>
              <a:buFont typeface="Wingdings 2" pitchFamily="18" charset="2"/>
              <a:buChar char=""/>
              <a:tabLst>
                <a:tab pos="449263" algn="r"/>
              </a:tabLst>
              <a:defRPr>
                <a:solidFill>
                  <a:schemeClr val="tx1"/>
                </a:solidFill>
                <a:latin typeface="Lucida Sans Unicode" pitchFamily="34" charset="0"/>
              </a:defRPr>
            </a:lvl6pPr>
            <a:lvl7pPr marL="2286000" indent="-228600" eaLnBrk="0" fontAlgn="base" hangingPunct="0">
              <a:spcBef>
                <a:spcPts val="350"/>
              </a:spcBef>
              <a:spcAft>
                <a:spcPct val="0"/>
              </a:spcAft>
              <a:buClr>
                <a:schemeClr val="accent2"/>
              </a:buClr>
              <a:buFont typeface="Wingdings 2" pitchFamily="18" charset="2"/>
              <a:buChar char=""/>
              <a:tabLst>
                <a:tab pos="449263" algn="r"/>
              </a:tabLst>
              <a:defRPr>
                <a:solidFill>
                  <a:schemeClr val="tx1"/>
                </a:solidFill>
                <a:latin typeface="Lucida Sans Unicode" pitchFamily="34" charset="0"/>
              </a:defRPr>
            </a:lvl7pPr>
            <a:lvl8pPr marL="2743200" indent="-228600" eaLnBrk="0" fontAlgn="base" hangingPunct="0">
              <a:spcBef>
                <a:spcPts val="350"/>
              </a:spcBef>
              <a:spcAft>
                <a:spcPct val="0"/>
              </a:spcAft>
              <a:buClr>
                <a:schemeClr val="accent2"/>
              </a:buClr>
              <a:buFont typeface="Wingdings 2" pitchFamily="18" charset="2"/>
              <a:buChar char=""/>
              <a:tabLst>
                <a:tab pos="449263" algn="r"/>
              </a:tabLst>
              <a:defRPr>
                <a:solidFill>
                  <a:schemeClr val="tx1"/>
                </a:solidFill>
                <a:latin typeface="Lucida Sans Unicode" pitchFamily="34" charset="0"/>
              </a:defRPr>
            </a:lvl8pPr>
            <a:lvl9pPr marL="3200400" indent="-228600" eaLnBrk="0" fontAlgn="base" hangingPunct="0">
              <a:spcBef>
                <a:spcPts val="350"/>
              </a:spcBef>
              <a:spcAft>
                <a:spcPct val="0"/>
              </a:spcAft>
              <a:buClr>
                <a:schemeClr val="accent2"/>
              </a:buClr>
              <a:buFont typeface="Wingdings 2" pitchFamily="18" charset="2"/>
              <a:buChar char=""/>
              <a:tabLst>
                <a:tab pos="449263" algn="r"/>
              </a:tabLst>
              <a:defRPr>
                <a:solidFill>
                  <a:schemeClr val="tx1"/>
                </a:solidFill>
                <a:latin typeface="Lucida Sans Unicode" pitchFamily="34" charset="0"/>
              </a:defRPr>
            </a:lvl9pPr>
          </a:lstStyle>
          <a:p>
            <a:pPr algn="ctr">
              <a:spcBef>
                <a:spcPct val="0"/>
              </a:spcBef>
              <a:buClrTx/>
              <a:buSzTx/>
              <a:buFontTx/>
              <a:buNone/>
            </a:pPr>
            <a:r>
              <a:rPr lang="fr-FR" altLang="fr-FR" sz="1600" b="1">
                <a:solidFill>
                  <a:srgbClr val="0070C0"/>
                </a:solidFill>
                <a:latin typeface="Mongolian Baiti" pitchFamily="66" charset="0"/>
                <a:ea typeface="Times New Roman" pitchFamily="18" charset="0"/>
                <a:cs typeface="Mongolian Baiti" pitchFamily="66" charset="0"/>
              </a:rPr>
              <a:t>Liste des races de chiens soumises au travail dans une discipline comportant le mordant </a:t>
            </a:r>
          </a:p>
          <a:p>
            <a:pPr>
              <a:spcBef>
                <a:spcPct val="0"/>
              </a:spcBef>
              <a:buClrTx/>
              <a:buSzTx/>
              <a:buFontTx/>
              <a:buNone/>
            </a:pPr>
            <a:r>
              <a:rPr lang="fr-FR" altLang="fr-FR" sz="1600" i="1">
                <a:solidFill>
                  <a:srgbClr val="0070C0"/>
                </a:solidFill>
                <a:latin typeface="Mongolian Baiti" pitchFamily="66" charset="0"/>
                <a:ea typeface="Times New Roman" pitchFamily="18" charset="0"/>
                <a:cs typeface="Mongolian Baiti" pitchFamily="66" charset="0"/>
              </a:rPr>
              <a:t>(liste non exhaustive, pouvant être sujette à des modifications en fonction de la demande du club de race)</a:t>
            </a:r>
          </a:p>
          <a:p>
            <a:pPr>
              <a:spcBef>
                <a:spcPct val="0"/>
              </a:spcBef>
              <a:buClrTx/>
              <a:buSzTx/>
              <a:buFontTx/>
              <a:buNone/>
            </a:pPr>
            <a:endParaRPr lang="fr-FR" altLang="fr-FR" sz="16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u="sng">
                <a:solidFill>
                  <a:srgbClr val="0070C0"/>
                </a:solidFill>
                <a:latin typeface="Mongolian Baiti" pitchFamily="66" charset="0"/>
                <a:ea typeface="Times New Roman" pitchFamily="18" charset="0"/>
                <a:cs typeface="Mongolian Baiti" pitchFamily="66" charset="0"/>
              </a:rPr>
              <a:t>1</a:t>
            </a:r>
            <a:r>
              <a:rPr lang="fr-FR" altLang="fr-FR" sz="1600" u="sng" baseline="30000">
                <a:solidFill>
                  <a:srgbClr val="0070C0"/>
                </a:solidFill>
                <a:latin typeface="Mongolian Baiti" pitchFamily="66" charset="0"/>
                <a:ea typeface="Times New Roman" pitchFamily="18" charset="0"/>
                <a:cs typeface="Mongolian Baiti" pitchFamily="66" charset="0"/>
              </a:rPr>
              <a:t>er</a:t>
            </a:r>
            <a:r>
              <a:rPr lang="fr-FR" altLang="fr-FR" sz="1600" u="sng">
                <a:solidFill>
                  <a:srgbClr val="0070C0"/>
                </a:solidFill>
                <a:latin typeface="Mongolian Baiti" pitchFamily="66" charset="0"/>
                <a:ea typeface="Times New Roman" pitchFamily="18" charset="0"/>
                <a:cs typeface="Mongolian Baiti" pitchFamily="66" charset="0"/>
              </a:rPr>
              <a:t> groupe ( chiens de berger et de bouvier ):</a:t>
            </a:r>
            <a:endParaRPr lang="fr-FR" altLang="fr-FR" sz="16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Berger allemand, Bergers belges ( toutes variétés ), Bergers français(pyrénéen, picard, beauceron, briard) Bergers Hongrois (puli ), Bergers hollandais ( toutes variétés ), Bouvier des Flandres, Colley, Kelpie Australien, Border Collie, Berger Blanc Suisse, Bouvier des Ardennes,</a:t>
            </a: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Cao Fila de Sao Miguel ( période probatoire 3 ans à compter du 25/03/2004, période prolongée)</a:t>
            </a:r>
          </a:p>
          <a:p>
            <a:pPr>
              <a:spcBef>
                <a:spcPct val="0"/>
              </a:spcBef>
              <a:buClrTx/>
              <a:buSzTx/>
              <a:buFontTx/>
              <a:buNone/>
            </a:pPr>
            <a:endParaRPr lang="fr-FR" altLang="fr-FR" sz="16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u="sng">
                <a:solidFill>
                  <a:srgbClr val="0070C0"/>
                </a:solidFill>
                <a:latin typeface="Mongolian Baiti" pitchFamily="66" charset="0"/>
                <a:ea typeface="Times New Roman" pitchFamily="18" charset="0"/>
                <a:cs typeface="Mongolian Baiti" pitchFamily="66" charset="0"/>
              </a:rPr>
              <a:t>2</a:t>
            </a:r>
            <a:r>
              <a:rPr lang="fr-FR" altLang="fr-FR" sz="1600" u="sng" baseline="30000">
                <a:solidFill>
                  <a:srgbClr val="0070C0"/>
                </a:solidFill>
                <a:latin typeface="Mongolian Baiti" pitchFamily="66" charset="0"/>
                <a:ea typeface="Times New Roman" pitchFamily="18" charset="0"/>
                <a:cs typeface="Mongolian Baiti" pitchFamily="66" charset="0"/>
              </a:rPr>
              <a:t>ème</a:t>
            </a:r>
            <a:r>
              <a:rPr lang="fr-FR" altLang="fr-FR" sz="1600" u="sng">
                <a:solidFill>
                  <a:srgbClr val="0070C0"/>
                </a:solidFill>
                <a:latin typeface="Mongolian Baiti" pitchFamily="66" charset="0"/>
                <a:ea typeface="Times New Roman" pitchFamily="18" charset="0"/>
                <a:cs typeface="Mongolian Baiti" pitchFamily="66" charset="0"/>
              </a:rPr>
              <a:t> groupe (chiens de type pinscher et schnauzer, molossoïdes et chiens de bouvier suisse) :</a:t>
            </a:r>
            <a:endParaRPr lang="fr-FR" altLang="fr-FR" sz="16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de-DE" altLang="fr-FR" sz="1600">
                <a:solidFill>
                  <a:srgbClr val="0070C0"/>
                </a:solidFill>
                <a:latin typeface="Mongolian Baiti" pitchFamily="66" charset="0"/>
                <a:ea typeface="Times New Roman" pitchFamily="18" charset="0"/>
                <a:cs typeface="Mongolian Baiti" pitchFamily="66" charset="0"/>
              </a:rPr>
              <a:t>Boxer, Dobermann, Hovawart, Schnauzer (Géants), Rottweiler, </a:t>
            </a:r>
            <a:endParaRPr lang="fr-FR" altLang="fr-FR" sz="16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Cane corso, Dogue majorquin, Dogo canario (période probatoire de 3 ans à partir du 25/03/2004 ). </a:t>
            </a: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Terrier noir russe (période probatoire de 3 ans)</a:t>
            </a:r>
          </a:p>
          <a:p>
            <a:pPr>
              <a:spcBef>
                <a:spcPct val="0"/>
              </a:spcBef>
              <a:buClrTx/>
              <a:buSzTx/>
              <a:buFontTx/>
              <a:buNone/>
            </a:pPr>
            <a:endParaRPr lang="fr-FR" altLang="fr-FR" sz="16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u="sng">
                <a:solidFill>
                  <a:srgbClr val="0070C0"/>
                </a:solidFill>
                <a:latin typeface="Mongolian Baiti" pitchFamily="66" charset="0"/>
                <a:ea typeface="Times New Roman" pitchFamily="18" charset="0"/>
                <a:cs typeface="Mongolian Baiti" pitchFamily="66" charset="0"/>
              </a:rPr>
              <a:t>3</a:t>
            </a:r>
            <a:r>
              <a:rPr lang="fr-FR" altLang="fr-FR" sz="1600" u="sng" baseline="30000">
                <a:solidFill>
                  <a:srgbClr val="0070C0"/>
                </a:solidFill>
                <a:latin typeface="Mongolian Baiti" pitchFamily="66" charset="0"/>
                <a:ea typeface="Times New Roman" pitchFamily="18" charset="0"/>
                <a:cs typeface="Mongolian Baiti" pitchFamily="66" charset="0"/>
              </a:rPr>
              <a:t>ème</a:t>
            </a:r>
            <a:r>
              <a:rPr lang="fr-FR" altLang="fr-FR" sz="1600" u="sng">
                <a:solidFill>
                  <a:srgbClr val="0070C0"/>
                </a:solidFill>
                <a:latin typeface="Mongolian Baiti" pitchFamily="66" charset="0"/>
                <a:ea typeface="Times New Roman" pitchFamily="18" charset="0"/>
                <a:cs typeface="Mongolian Baiti" pitchFamily="66" charset="0"/>
              </a:rPr>
              <a:t> groupe (chiens terriers ) :</a:t>
            </a:r>
            <a:endParaRPr lang="fr-FR" altLang="fr-FR" sz="1600">
              <a:solidFill>
                <a:srgbClr val="0070C0"/>
              </a:solidFill>
              <a:latin typeface="Mongolian Baiti" pitchFamily="66" charset="0"/>
              <a:ea typeface="Times New Roman" pitchFamily="18" charset="0"/>
              <a:cs typeface="Mongolian Baiti" pitchFamily="66" charset="0"/>
            </a:endParaRPr>
          </a:p>
          <a:p>
            <a:pPr>
              <a:spcBef>
                <a:spcPct val="0"/>
              </a:spcBef>
              <a:buClrTx/>
              <a:buSzTx/>
              <a:buFontTx/>
              <a:buNone/>
            </a:pPr>
            <a:r>
              <a:rPr lang="fr-FR" altLang="fr-FR" sz="1600">
                <a:solidFill>
                  <a:srgbClr val="0070C0"/>
                </a:solidFill>
                <a:latin typeface="Mongolian Baiti" pitchFamily="66" charset="0"/>
                <a:ea typeface="Times New Roman" pitchFamily="18" charset="0"/>
                <a:cs typeface="Mongolian Baiti" pitchFamily="66" charset="0"/>
              </a:rPr>
              <a:t>Airedale</a:t>
            </a:r>
          </a:p>
        </p:txBody>
      </p:sp>
      <p:sp>
        <p:nvSpPr>
          <p:cNvPr id="2" name="Espace réservé du pied de page 1"/>
          <p:cNvSpPr>
            <a:spLocks noGrp="1"/>
          </p:cNvSpPr>
          <p:nvPr>
            <p:ph type="ftr" sz="quarter" idx="11"/>
          </p:nvPr>
        </p:nvSpPr>
        <p:spPr/>
        <p:txBody>
          <a:bodyPr/>
          <a:lstStyle/>
          <a:p>
            <a:pPr>
              <a:defRPr/>
            </a:pPr>
            <a:r>
              <a:rPr lang="fr-FR" smtClean="0"/>
              <a:t>Formation HA Ring 02/07/2016</a:t>
            </a:r>
            <a:endParaRPr lang="fr-FR"/>
          </a:p>
        </p:txBody>
      </p:sp>
      <p:sp>
        <p:nvSpPr>
          <p:cNvPr id="3" name="Espace réservé du numéro de diapositive 2"/>
          <p:cNvSpPr>
            <a:spLocks noGrp="1"/>
          </p:cNvSpPr>
          <p:nvPr>
            <p:ph type="sldNum" sz="quarter" idx="12"/>
          </p:nvPr>
        </p:nvSpPr>
        <p:spPr/>
        <p:txBody>
          <a:bodyPr/>
          <a:lstStyle/>
          <a:p>
            <a:pPr>
              <a:defRPr/>
            </a:pPr>
            <a:fld id="{608E6748-D86C-4FFF-A3D9-3F417B97F9C7}" type="slidenum">
              <a:rPr lang="fr-FR" smtClean="0"/>
              <a:pPr>
                <a:defRPr/>
              </a:pPr>
              <a:t>33</a:t>
            </a:fld>
            <a:endParaRPr lang="fr-F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1989">
                                            <p:txEl>
                                              <p:pRg st="3" end="3"/>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nodeType="clickEffect">
                                  <p:stCondLst>
                                    <p:cond delay="0"/>
                                  </p:stCondLst>
                                  <p:childTnLst>
                                    <p:set>
                                      <p:cBhvr>
                                        <p:cTn id="10" dur="1" fill="hold">
                                          <p:stCondLst>
                                            <p:cond delay="0"/>
                                          </p:stCondLst>
                                        </p:cTn>
                                        <p:tgtEl>
                                          <p:spTgt spid="41989">
                                            <p:txEl>
                                              <p:pRg st="4" end="4"/>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1989">
                                            <p:txEl>
                                              <p:pRg st="5" end="5"/>
                                            </p:txEl>
                                          </p:spTgt>
                                        </p:tgtEl>
                                        <p:attrNameLst>
                                          <p:attrName>style.visibility</p:attrName>
                                        </p:attrNameLst>
                                      </p:cBhvr>
                                      <p:to>
                                        <p:strVal val="visible"/>
                                      </p:to>
                                    </p:set>
                                  </p:childTnLst>
                                </p:cTn>
                              </p:par>
                            </p:childTnLst>
                          </p:cTn>
                        </p:par>
                      </p:childTnLst>
                    </p:cTn>
                  </p:par>
                  <p:par>
                    <p:cTn id="13" fill="hold" nodeType="clickPar">
                      <p:stCondLst>
                        <p:cond delay="indefinite"/>
                      </p:stCondLst>
                      <p:childTnLst>
                        <p:par>
                          <p:cTn id="14" fill="hold" nodeType="withGroup">
                            <p:stCondLst>
                              <p:cond delay="0"/>
                            </p:stCondLst>
                            <p:childTnLst>
                              <p:par>
                                <p:cTn id="15" presetID="1" presetClass="entr" presetSubtype="0" fill="hold" nodeType="clickEffect">
                                  <p:stCondLst>
                                    <p:cond delay="0"/>
                                  </p:stCondLst>
                                  <p:childTnLst>
                                    <p:set>
                                      <p:cBhvr>
                                        <p:cTn id="16" dur="1" fill="hold">
                                          <p:stCondLst>
                                            <p:cond delay="0"/>
                                          </p:stCondLst>
                                        </p:cTn>
                                        <p:tgtEl>
                                          <p:spTgt spid="41989">
                                            <p:txEl>
                                              <p:pRg st="7" end="7"/>
                                            </p:txEl>
                                          </p:spTgt>
                                        </p:tgtEl>
                                        <p:attrNameLst>
                                          <p:attrName>style.visibility</p:attrName>
                                        </p:attrNameLst>
                                      </p:cBhvr>
                                      <p:to>
                                        <p:strVal val="visible"/>
                                      </p:to>
                                    </p:set>
                                  </p:childTnLst>
                                </p:cTn>
                              </p:par>
                            </p:childTnLst>
                          </p:cTn>
                        </p:par>
                      </p:childTnLst>
                    </p:cTn>
                  </p:par>
                  <p:par>
                    <p:cTn id="17" fill="hold" nodeType="clickPar">
                      <p:stCondLst>
                        <p:cond delay="indefinite"/>
                      </p:stCondLst>
                      <p:childTnLst>
                        <p:par>
                          <p:cTn id="18" fill="hold" nodeType="withGroup">
                            <p:stCondLst>
                              <p:cond delay="0"/>
                            </p:stCondLst>
                            <p:childTnLst>
                              <p:par>
                                <p:cTn id="19" presetID="1" presetClass="entr" presetSubtype="0" fill="hold" nodeType="clickEffect">
                                  <p:stCondLst>
                                    <p:cond delay="0"/>
                                  </p:stCondLst>
                                  <p:childTnLst>
                                    <p:set>
                                      <p:cBhvr>
                                        <p:cTn id="20" dur="1" fill="hold">
                                          <p:stCondLst>
                                            <p:cond delay="0"/>
                                          </p:stCondLst>
                                        </p:cTn>
                                        <p:tgtEl>
                                          <p:spTgt spid="41989">
                                            <p:txEl>
                                              <p:pRg st="8" end="8"/>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41989">
                                            <p:txEl>
                                              <p:pRg st="9" end="9"/>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1989">
                                            <p:txEl>
                                              <p:pRg st="10" end="10"/>
                                            </p:txEl>
                                          </p:spTgt>
                                        </p:tgtEl>
                                        <p:attrNameLst>
                                          <p:attrName>style.visibility</p:attrName>
                                        </p:attrNameLst>
                                      </p:cBhvr>
                                      <p:to>
                                        <p:strVal val="visible"/>
                                      </p:to>
                                    </p:set>
                                  </p:childTnLst>
                                </p:cTn>
                              </p:par>
                            </p:childTnLst>
                          </p:cTn>
                        </p:par>
                      </p:childTnLst>
                    </p:cTn>
                  </p:par>
                  <p:par>
                    <p:cTn id="25" fill="hold" nodeType="clickPar">
                      <p:stCondLst>
                        <p:cond delay="indefinite"/>
                      </p:stCondLst>
                      <p:childTnLst>
                        <p:par>
                          <p:cTn id="26" fill="hold" nodeType="withGroup">
                            <p:stCondLst>
                              <p:cond delay="0"/>
                            </p:stCondLst>
                            <p:childTnLst>
                              <p:par>
                                <p:cTn id="27" presetID="1" presetClass="entr" presetSubtype="0" fill="hold" nodeType="clickEffect">
                                  <p:stCondLst>
                                    <p:cond delay="0"/>
                                  </p:stCondLst>
                                  <p:childTnLst>
                                    <p:set>
                                      <p:cBhvr>
                                        <p:cTn id="28" dur="1" fill="hold">
                                          <p:stCondLst>
                                            <p:cond delay="0"/>
                                          </p:stCondLst>
                                        </p:cTn>
                                        <p:tgtEl>
                                          <p:spTgt spid="41989">
                                            <p:txEl>
                                              <p:pRg st="12" end="12"/>
                                            </p:txEl>
                                          </p:spTgt>
                                        </p:tgtEl>
                                        <p:attrNameLst>
                                          <p:attrName>style.visibility</p:attrName>
                                        </p:attrNameLst>
                                      </p:cBhvr>
                                      <p:to>
                                        <p:strVal val="visible"/>
                                      </p:to>
                                    </p:set>
                                  </p:childTnLst>
                                </p:cTn>
                              </p:par>
                            </p:childTnLst>
                          </p:cTn>
                        </p:par>
                      </p:childTnLst>
                    </p:cTn>
                  </p:par>
                  <p:par>
                    <p:cTn id="29" fill="hold" nodeType="clickPar">
                      <p:stCondLst>
                        <p:cond delay="indefinite"/>
                      </p:stCondLst>
                      <p:childTnLst>
                        <p:par>
                          <p:cTn id="30" fill="hold" nodeType="withGroup">
                            <p:stCondLst>
                              <p:cond delay="0"/>
                            </p:stCondLst>
                            <p:childTnLst>
                              <p:par>
                                <p:cTn id="31" presetID="1" presetClass="entr" presetSubtype="0" fill="hold" nodeType="clickEffect">
                                  <p:stCondLst>
                                    <p:cond delay="0"/>
                                  </p:stCondLst>
                                  <p:childTnLst>
                                    <p:set>
                                      <p:cBhvr>
                                        <p:cTn id="32" dur="1" fill="hold">
                                          <p:stCondLst>
                                            <p:cond delay="0"/>
                                          </p:stCondLst>
                                        </p:cTn>
                                        <p:tgtEl>
                                          <p:spTgt spid="41989">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Rotonde">
  <a:themeElements>
    <a:clrScheme name="Rotond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Rotond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Rotond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65000" b="980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hèm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Rotond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2.xml><?xml version="1.0" encoding="utf-8"?>
<a:themeOverride xmlns:a="http://schemas.openxmlformats.org/drawingml/2006/main">
  <a:clrScheme name="Rotond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3.xml><?xml version="1.0" encoding="utf-8"?>
<a:themeOverride xmlns:a="http://schemas.openxmlformats.org/drawingml/2006/main">
  <a:clrScheme name="Rotond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ppt/theme/themeOverride4.xml><?xml version="1.0" encoding="utf-8"?>
<a:themeOverride xmlns:a="http://schemas.openxmlformats.org/drawingml/2006/main">
  <a:clrScheme name="Rotond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themeOverride>
</file>

<file path=docProps/app.xml><?xml version="1.0" encoding="utf-8"?>
<Properties xmlns="http://schemas.openxmlformats.org/officeDocument/2006/extended-properties" xmlns:vt="http://schemas.openxmlformats.org/officeDocument/2006/docPropsVTypes">
  <Template>Concourse</Template>
  <TotalTime>604</TotalTime>
  <Words>3897</Words>
  <Application>Microsoft Office PowerPoint</Application>
  <PresentationFormat>Affichage à l'écran (4:3)</PresentationFormat>
  <Paragraphs>663</Paragraphs>
  <Slides>33</Slides>
  <Notes>33</Notes>
  <HiddenSlides>0</HiddenSlides>
  <MMClips>0</MMClips>
  <ScaleCrop>false</ScaleCrop>
  <HeadingPairs>
    <vt:vector size="8" baseType="variant">
      <vt:variant>
        <vt:lpstr>Polices utilisées</vt:lpstr>
      </vt:variant>
      <vt:variant>
        <vt:i4>10</vt:i4>
      </vt:variant>
      <vt:variant>
        <vt:lpstr>Thème</vt:lpstr>
      </vt:variant>
      <vt:variant>
        <vt:i4>1</vt:i4>
      </vt:variant>
      <vt:variant>
        <vt:lpstr>Serveurs OLE incorporés</vt:lpstr>
      </vt:variant>
      <vt:variant>
        <vt:i4>1</vt:i4>
      </vt:variant>
      <vt:variant>
        <vt:lpstr>Titres des diapositives</vt:lpstr>
      </vt:variant>
      <vt:variant>
        <vt:i4>33</vt:i4>
      </vt:variant>
    </vt:vector>
  </HeadingPairs>
  <TitlesOfParts>
    <vt:vector size="45" baseType="lpstr">
      <vt:lpstr>Arial</vt:lpstr>
      <vt:lpstr>Lucida Sans Unicode</vt:lpstr>
      <vt:lpstr>Wingdings 3</vt:lpstr>
      <vt:lpstr>Verdana</vt:lpstr>
      <vt:lpstr>Wingdings 2</vt:lpstr>
      <vt:lpstr>Calibri</vt:lpstr>
      <vt:lpstr>Mongolian Baiti</vt:lpstr>
      <vt:lpstr>Wingdings</vt:lpstr>
      <vt:lpstr>Times New Roman</vt:lpstr>
      <vt:lpstr>Cambria</vt:lpstr>
      <vt:lpstr>Rotonde</vt:lpstr>
      <vt:lpstr>Package</vt:lpstr>
      <vt:lpstr>Sélection Homme Assistant RING Niveau I et II Groupe8</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lpstr>Sélection Homme Assistant RING</vt:lpstr>
    </vt:vector>
  </TitlesOfParts>
  <Company>EDF</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Sélection Homme Assistant RING</dc:title>
  <dc:creator>aubry</dc:creator>
  <cp:lastModifiedBy>Fredmox</cp:lastModifiedBy>
  <cp:revision>51</cp:revision>
  <cp:lastPrinted>2016-06-15T13:34:47Z</cp:lastPrinted>
  <dcterms:created xsi:type="dcterms:W3CDTF">2016-05-18T10:15:41Z</dcterms:created>
  <dcterms:modified xsi:type="dcterms:W3CDTF">2016-06-15T13:42:39Z</dcterms:modified>
</cp:coreProperties>
</file>