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</p:sldMasterIdLst>
  <p:notesMasterIdLst>
    <p:notesMasterId r:id="rId6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</p:sldIdLst>
  <p:sldSz cx="10080625" cy="5670550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P/gWSFrExBa2/6+UMVgZlA==" hashData="GFnWFIZaDAk/D8/+0kQk554Chg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62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E362C544-26BE-4EAB-A4F7-765E93D7D54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22265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8F8A55E-5B13-4EC9-8D6A-765CF60A85C5}" type="slidenum">
              <a:rPr lang="fr-FR"/>
              <a:pPr/>
              <a:t>1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EDF81C-BE31-4690-84B7-B8B4F05F8808}" type="slidenum">
              <a:rPr lang="fr-FR"/>
              <a:pPr/>
              <a:t>2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D4E868-1209-4637-AF8D-00C628B9619D}" type="slidenum">
              <a:rPr lang="fr-FR"/>
              <a:pPr/>
              <a:t>3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D2B9D6-EC62-428D-8419-C499760A0736}" type="slidenum">
              <a:rPr lang="fr-FR"/>
              <a:pPr/>
              <a:t>4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F890BA-B36F-4B14-8B09-F2AD90FC4BAA}" type="slidenum">
              <a:rPr lang="fr-FR"/>
              <a:pPr/>
              <a:t>5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7EBAF1C-9B99-4E99-B770-2CBB88C64A63}" type="slidenum">
              <a:rPr lang="fr-FR"/>
              <a:pPr/>
              <a:t>6</a:t>
            </a:fld>
            <a:endParaRPr 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BA671A-9EA7-4194-8C3F-CBAF8DAFF876}" type="slidenum">
              <a:rPr lang="fr-FR"/>
              <a:pPr/>
              <a:t>7</a:t>
            </a:fld>
            <a:endParaRPr 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4F0D707-324B-4282-B8C6-E958CFE379A9}" type="slidenum">
              <a:rPr lang="fr-FR"/>
              <a:pPr/>
              <a:t>8</a:t>
            </a:fld>
            <a:endParaRPr lang="fr-F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E4164CA-B045-47A0-A60B-7BDC61090BD8}" type="slidenum">
              <a:rPr lang="fr-FR"/>
              <a:pPr/>
              <a:t>9</a:t>
            </a:fld>
            <a:endParaRPr lang="fr-F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53AED54-DF63-4A96-A33D-9DB058DD5222}" type="slidenum">
              <a:rPr lang="fr-FR"/>
              <a:pPr/>
              <a:t>10</a:t>
            </a:fld>
            <a:endParaRPr lang="fr-F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0810217-885F-4E18-B06F-0435096F265D}" type="slidenum">
              <a:rPr lang="fr-FR"/>
              <a:pPr/>
              <a:t>11</a:t>
            </a:fld>
            <a:endParaRPr lang="fr-F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E1E5DBC-D694-4037-8346-21BC10D05E79}" type="slidenum">
              <a:rPr lang="fr-FR"/>
              <a:pPr/>
              <a:t>12</a:t>
            </a:fld>
            <a:endParaRPr lang="fr-F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FF088B-C344-41CA-89BC-300677B80DD9}" type="slidenum">
              <a:rPr lang="fr-FR"/>
              <a:pPr/>
              <a:t>13</a:t>
            </a:fld>
            <a:endParaRPr lang="fr-FR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4C893B4-5AF5-44CE-B3DC-0CFBFB49AB38}" type="slidenum">
              <a:rPr lang="fr-FR"/>
              <a:pPr/>
              <a:t>14</a:t>
            </a:fld>
            <a:endParaRPr lang="fr-FR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5EA2086-6D1A-40CA-BDA0-27D4CA1A5EFF}" type="slidenum">
              <a:rPr lang="fr-FR"/>
              <a:pPr/>
              <a:t>15</a:t>
            </a:fld>
            <a:endParaRPr lang="fr-FR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11814E-AA00-474B-A6D9-8436FEDBFE33}" type="slidenum">
              <a:rPr lang="fr-FR"/>
              <a:pPr/>
              <a:t>16</a:t>
            </a:fld>
            <a:endParaRPr lang="fr-FR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281EEB-EA8B-4379-9BEB-5F67793BAAAC}" type="slidenum">
              <a:rPr lang="fr-FR"/>
              <a:pPr/>
              <a:t>17</a:t>
            </a:fld>
            <a:endParaRPr lang="fr-FR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B25A9B8-2679-4FA5-9354-0249B50D5F4D}" type="slidenum">
              <a:rPr lang="fr-FR"/>
              <a:pPr/>
              <a:t>18</a:t>
            </a:fld>
            <a:endParaRPr lang="fr-FR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04BF3E-C898-4E61-8C8C-FD7E99FBFCAE}" type="slidenum">
              <a:rPr lang="fr-FR"/>
              <a:pPr/>
              <a:t>19</a:t>
            </a:fld>
            <a:endParaRPr lang="fr-FR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02934F1-8432-4606-92C0-61E69653103D}" type="slidenum">
              <a:rPr lang="fr-FR"/>
              <a:pPr/>
              <a:t>20</a:t>
            </a:fld>
            <a:endParaRPr lang="fr-FR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E608FD-1CB9-4292-B39B-74F607DE1524}" type="slidenum">
              <a:rPr lang="fr-FR"/>
              <a:pPr/>
              <a:t>21</a:t>
            </a:fld>
            <a:endParaRPr lang="fr-FR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B95186-758C-4E98-B41C-815D5039C0E3}" type="slidenum">
              <a:rPr lang="fr-FR"/>
              <a:pPr/>
              <a:t>22</a:t>
            </a:fld>
            <a:endParaRPr lang="fr-FR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959594-6C10-4D8F-8B8F-6DEB58B9D95B}" type="slidenum">
              <a:rPr lang="fr-FR"/>
              <a:pPr/>
              <a:t>23</a:t>
            </a:fld>
            <a:endParaRPr lang="fr-FR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D03B707-B69C-4F95-BB64-D7CEBFADE90D}" type="slidenum">
              <a:rPr lang="fr-FR"/>
              <a:pPr/>
              <a:t>24</a:t>
            </a:fld>
            <a:endParaRPr lang="fr-FR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A4AF75-09F1-40D5-A480-8F274CE4DF25}" type="slidenum">
              <a:rPr lang="fr-FR"/>
              <a:pPr/>
              <a:t>25</a:t>
            </a:fld>
            <a:endParaRPr lang="fr-FR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92D14D-507A-4D4C-9229-E0051F7FD153}" type="slidenum">
              <a:rPr lang="fr-FR"/>
              <a:pPr/>
              <a:t>26</a:t>
            </a:fld>
            <a:endParaRPr lang="fr-FR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88930CD-A030-4A16-B9B4-D0AE01EF3A25}" type="slidenum">
              <a:rPr lang="fr-FR"/>
              <a:pPr/>
              <a:t>27</a:t>
            </a:fld>
            <a:endParaRPr lang="fr-FR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054BA56-B40D-4F92-995F-4F9D9DB2F379}" type="slidenum">
              <a:rPr lang="fr-FR"/>
              <a:pPr/>
              <a:t>28</a:t>
            </a:fld>
            <a:endParaRPr lang="fr-FR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2B7ADCD-C6CF-44EF-A039-8D2F7C939D2B}" type="slidenum">
              <a:rPr lang="fr-FR"/>
              <a:pPr/>
              <a:t>29</a:t>
            </a:fld>
            <a:endParaRPr lang="fr-FR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750ADA-8E0A-48C8-B5A0-7B90D77000FA}" type="slidenum">
              <a:rPr lang="fr-FR"/>
              <a:pPr/>
              <a:t>30</a:t>
            </a:fld>
            <a:endParaRPr lang="fr-FR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23A8B7E-713A-411C-8159-F48C41D65DB4}" type="slidenum">
              <a:rPr lang="fr-FR"/>
              <a:pPr/>
              <a:t>31</a:t>
            </a:fld>
            <a:endParaRPr lang="fr-FR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9ED295-2D2B-4DFF-AC0C-6D50C7DB2BCA}" type="slidenum">
              <a:rPr lang="fr-FR"/>
              <a:pPr/>
              <a:t>32</a:t>
            </a:fld>
            <a:endParaRPr lang="fr-FR"/>
          </a:p>
        </p:txBody>
      </p:sp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02A61E8-A5AE-425D-9A8E-D6C915EEED02}" type="slidenum">
              <a:rPr lang="fr-FR"/>
              <a:pPr/>
              <a:t>33</a:t>
            </a:fld>
            <a:endParaRPr lang="fr-FR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0DD716B-66D9-4383-99F9-38615F56350A}" type="slidenum">
              <a:rPr lang="fr-FR"/>
              <a:pPr/>
              <a:t>34</a:t>
            </a:fld>
            <a:endParaRPr lang="fr-FR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4BA59D-7EE3-4DF1-870C-22EF1A95179A}" type="slidenum">
              <a:rPr lang="fr-FR"/>
              <a:pPr/>
              <a:t>35</a:t>
            </a:fld>
            <a:endParaRPr lang="fr-FR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DEA1B7-0D31-4550-A10B-0E2512C55327}" type="slidenum">
              <a:rPr lang="fr-FR"/>
              <a:pPr/>
              <a:t>36</a:t>
            </a:fld>
            <a:endParaRPr lang="fr-FR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14EE577-0CB9-4115-95C5-65819ED03A36}" type="slidenum">
              <a:rPr lang="fr-FR"/>
              <a:pPr/>
              <a:t>37</a:t>
            </a:fld>
            <a:endParaRPr lang="fr-FR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D3E55E-0315-4420-946B-C9E405AE5D94}" type="slidenum">
              <a:rPr lang="fr-FR"/>
              <a:pPr/>
              <a:t>38</a:t>
            </a:fld>
            <a:endParaRPr lang="fr-FR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CFCF7C5-CD10-40EB-A2A7-6CEE00F4A7FC}" type="slidenum">
              <a:rPr lang="fr-FR"/>
              <a:pPr/>
              <a:t>39</a:t>
            </a:fld>
            <a:endParaRPr lang="fr-FR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B3F9D2-8020-4375-A11F-38D1127C487A}" type="slidenum">
              <a:rPr lang="fr-FR"/>
              <a:pPr/>
              <a:t>40</a:t>
            </a:fld>
            <a:endParaRPr lang="fr-FR"/>
          </a:p>
        </p:txBody>
      </p:sp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F80D4D3-912F-45A5-B3AC-43C7067D4B2F}" type="slidenum">
              <a:rPr lang="fr-FR"/>
              <a:pPr/>
              <a:t>41</a:t>
            </a:fld>
            <a:endParaRPr lang="fr-FR"/>
          </a:p>
        </p:txBody>
      </p:sp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5402752-C47C-49A0-919F-1FFFC1983ADC}" type="slidenum">
              <a:rPr lang="fr-FR"/>
              <a:pPr/>
              <a:t>42</a:t>
            </a:fld>
            <a:endParaRPr lang="fr-FR"/>
          </a:p>
        </p:txBody>
      </p:sp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17C81D-7822-46E3-907C-97BC625D7A2F}" type="slidenum">
              <a:rPr lang="fr-FR"/>
              <a:pPr/>
              <a:t>43</a:t>
            </a:fld>
            <a:endParaRPr lang="fr-FR"/>
          </a:p>
        </p:txBody>
      </p:sp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35918D-82B9-4ECA-B32A-3495BE0810E6}" type="slidenum">
              <a:rPr lang="fr-FR"/>
              <a:pPr/>
              <a:t>44</a:t>
            </a:fld>
            <a:endParaRPr lang="fr-FR"/>
          </a:p>
        </p:txBody>
      </p:sp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70C050-461B-4F4C-8A23-AF6FC5952624}" type="slidenum">
              <a:rPr lang="fr-FR"/>
              <a:pPr/>
              <a:t>45</a:t>
            </a:fld>
            <a:endParaRPr lang="fr-FR"/>
          </a:p>
        </p:txBody>
      </p:sp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9BEBE0-A4BE-40C6-9786-50AC40796596}" type="slidenum">
              <a:rPr lang="fr-FR"/>
              <a:pPr/>
              <a:t>46</a:t>
            </a:fld>
            <a:endParaRPr lang="fr-FR"/>
          </a:p>
        </p:txBody>
      </p:sp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FB5432E-E66F-4109-8508-5605119E4A59}" type="slidenum">
              <a:rPr lang="fr-FR"/>
              <a:pPr/>
              <a:t>47</a:t>
            </a:fld>
            <a:endParaRPr lang="fr-FR"/>
          </a:p>
        </p:txBody>
      </p:sp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8E94B5-40B5-4B29-B399-9AE8E66DBA9D}" type="slidenum">
              <a:rPr lang="fr-FR"/>
              <a:pPr/>
              <a:t>48</a:t>
            </a:fld>
            <a:endParaRPr lang="fr-FR"/>
          </a:p>
        </p:txBody>
      </p:sp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543A0B-2184-476A-AED0-60C80235A788}" type="slidenum">
              <a:rPr lang="fr-FR"/>
              <a:pPr/>
              <a:t>49</a:t>
            </a:fld>
            <a:endParaRPr lang="fr-FR"/>
          </a:p>
        </p:txBody>
      </p:sp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692186-8A28-42B7-A490-C905B5750A18}" type="slidenum">
              <a:rPr lang="fr-FR"/>
              <a:pPr/>
              <a:t>50</a:t>
            </a:fld>
            <a:endParaRPr lang="fr-FR"/>
          </a:p>
        </p:txBody>
      </p:sp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1F294C-F2DE-44CC-B857-7750F7EAF900}" type="slidenum">
              <a:rPr lang="fr-FR"/>
              <a:pPr/>
              <a:t>51</a:t>
            </a:fld>
            <a:endParaRPr lang="fr-FR"/>
          </a:p>
        </p:txBody>
      </p:sp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0AF1FF-2E9E-449F-966C-EBEEFF6551DF}" type="slidenum">
              <a:rPr lang="fr-FR"/>
              <a:pPr/>
              <a:t>52</a:t>
            </a:fld>
            <a:endParaRPr lang="fr-FR"/>
          </a:p>
        </p:txBody>
      </p:sp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9F63779-0829-4CAB-8680-A73668A54DDD}" type="slidenum">
              <a:rPr lang="fr-FR"/>
              <a:pPr/>
              <a:t>53</a:t>
            </a:fld>
            <a:endParaRPr lang="fr-FR"/>
          </a:p>
        </p:txBody>
      </p:sp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E3AA27-F79B-42F8-95C0-CDD09325A670}" type="slidenum">
              <a:rPr lang="fr-FR"/>
              <a:pPr/>
              <a:t>54</a:t>
            </a:fld>
            <a:endParaRPr lang="fr-FR"/>
          </a:p>
        </p:txBody>
      </p:sp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9750EF-6C9B-43EA-8EB3-5CB980D52C71}" type="slidenum">
              <a:rPr lang="fr-FR"/>
              <a:pPr/>
              <a:t>55</a:t>
            </a:fld>
            <a:endParaRPr lang="fr-FR"/>
          </a:p>
        </p:txBody>
      </p:sp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004EC8-6322-4671-BF69-82FA6FAF5601}" type="slidenum">
              <a:rPr lang="fr-FR"/>
              <a:pPr/>
              <a:t>56</a:t>
            </a:fld>
            <a:endParaRPr lang="fr-FR"/>
          </a:p>
        </p:txBody>
      </p:sp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E44B6F-6EF0-45BE-ABC9-1F39274AA3DA}" type="slidenum">
              <a:rPr lang="fr-FR"/>
              <a:pPr/>
              <a:t>57</a:t>
            </a:fld>
            <a:endParaRPr lang="fr-FR"/>
          </a:p>
        </p:txBody>
      </p:sp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4B8BEC-0DDE-4975-834C-0750A1FAEC54}" type="slidenum">
              <a:rPr lang="fr-FR"/>
              <a:pPr/>
              <a:t>58</a:t>
            </a:fld>
            <a:endParaRPr lang="fr-FR"/>
          </a:p>
        </p:txBody>
      </p:sp>
      <p:sp>
        <p:nvSpPr>
          <p:cNvPr id="1280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80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3E16F24-D37A-43BC-8DCA-2A44E7B3C987}" type="slidenum">
              <a:rPr lang="fr-FR"/>
              <a:pPr/>
              <a:t>59</a:t>
            </a:fld>
            <a:endParaRPr lang="fr-FR"/>
          </a:p>
        </p:txBody>
      </p:sp>
      <p:sp>
        <p:nvSpPr>
          <p:cNvPr id="1290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90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774C00-A5F9-4BA3-99C6-743BCE5ECC93}" type="slidenum">
              <a:rPr lang="fr-FR"/>
              <a:pPr/>
              <a:t>60</a:t>
            </a:fld>
            <a:endParaRPr lang="fr-FR"/>
          </a:p>
        </p:txBody>
      </p:sp>
      <p:sp>
        <p:nvSpPr>
          <p:cNvPr id="1300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00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9D4D53-F0EE-4709-BD9D-BC7F37F1990D}" type="slidenum">
              <a:rPr lang="fr-FR"/>
              <a:pPr/>
              <a:t>61</a:t>
            </a:fld>
            <a:endParaRPr lang="fr-FR"/>
          </a:p>
        </p:txBody>
      </p:sp>
      <p:sp>
        <p:nvSpPr>
          <p:cNvPr id="1310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10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B6AAAF3-4F0F-4ED5-AC18-09A756CC3097}" type="slidenum">
              <a:rPr lang="fr-FR"/>
              <a:pPr/>
              <a:t>62</a:t>
            </a:fld>
            <a:endParaRPr lang="fr-FR"/>
          </a:p>
        </p:txBody>
      </p:sp>
      <p:sp>
        <p:nvSpPr>
          <p:cNvPr id="1320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20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762125"/>
            <a:ext cx="8569325" cy="12144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213100"/>
            <a:ext cx="7056437" cy="14493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2CA1B8C-99BC-4FAB-AF85-C7586DE0FA2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170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E0FF627-DDA5-42E6-B210-180786E289E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49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3643313"/>
            <a:ext cx="8567738" cy="11271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403475"/>
            <a:ext cx="8567738" cy="12398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B2697CF-9162-4E80-9E6F-FAEDDBB61A9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0718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327150"/>
            <a:ext cx="4457700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327150"/>
            <a:ext cx="4459287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9F739AB-63BC-4E3A-ABE3-0705A9636D8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308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7013"/>
            <a:ext cx="9072563" cy="94456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270000"/>
            <a:ext cx="4452938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798638"/>
            <a:ext cx="4452938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270000"/>
            <a:ext cx="4456113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798638"/>
            <a:ext cx="4456113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095AD4D-8055-436E-B539-06BD82F57B1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194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69A0FB3-FF5B-4616-865B-202CA0259D8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143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C38E73B-7F99-4F75-87E2-FF23F429624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746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5425"/>
            <a:ext cx="3316288" cy="9604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25425"/>
            <a:ext cx="5635625" cy="48402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185863"/>
            <a:ext cx="3316288" cy="3879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80D2838-5BEF-4D4D-BCF6-3FFAE767A19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848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3968750"/>
            <a:ext cx="6048375" cy="469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06413"/>
            <a:ext cx="6048375" cy="34020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438650"/>
            <a:ext cx="6048375" cy="665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B14B824-8311-4FB6-89AE-53A6135C0B3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763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D4134BD-155A-493F-817B-0C075B17440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735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25425"/>
            <a:ext cx="2266950" cy="438785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25425"/>
            <a:ext cx="6650037" cy="438785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0C65390-FD6F-4772-86E3-16253192FC9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672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25425"/>
            <a:ext cx="9069387" cy="944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165725"/>
            <a:ext cx="2346325" cy="388938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165725"/>
            <a:ext cx="3194050" cy="388938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165725"/>
            <a:ext cx="2346325" cy="388938"/>
          </a:xfrm>
        </p:spPr>
        <p:txBody>
          <a:bodyPr/>
          <a:lstStyle>
            <a:lvl1pPr>
              <a:defRPr/>
            </a:lvl1pPr>
          </a:lstStyle>
          <a:p>
            <a:fld id="{BD5D787A-D6B1-4B96-9C5A-5D09131280E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299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762125"/>
            <a:ext cx="8569325" cy="12144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213100"/>
            <a:ext cx="7056437" cy="14493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6440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7747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3643313"/>
            <a:ext cx="8567738" cy="11271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403475"/>
            <a:ext cx="8567738" cy="12398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3490674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327150"/>
            <a:ext cx="4457700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327150"/>
            <a:ext cx="4459287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5963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7013"/>
            <a:ext cx="9072563" cy="94456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270000"/>
            <a:ext cx="4452938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798638"/>
            <a:ext cx="4452938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270000"/>
            <a:ext cx="4456113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798638"/>
            <a:ext cx="4456113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2097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3573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8519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5425"/>
            <a:ext cx="3316288" cy="9604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25425"/>
            <a:ext cx="5635625" cy="48402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185863"/>
            <a:ext cx="3316288" cy="3879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684139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3968750"/>
            <a:ext cx="6048375" cy="469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06413"/>
            <a:ext cx="6048375" cy="34020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438650"/>
            <a:ext cx="6048375" cy="665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6379353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8990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25425"/>
            <a:ext cx="2266950" cy="438785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25425"/>
            <a:ext cx="6650037" cy="438785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9644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762125"/>
            <a:ext cx="8569325" cy="12144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213100"/>
            <a:ext cx="7056437" cy="14493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DCEA35A-E695-4D46-AC65-DB9B6B8F7B2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7786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D4F2F81-149D-45AF-A632-60EB09F403F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6255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3643313"/>
            <a:ext cx="8567738" cy="11271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403475"/>
            <a:ext cx="8567738" cy="12398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189F3E3-02C1-4C77-8898-AB7DC62B3EB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4277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327150"/>
            <a:ext cx="4457700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327150"/>
            <a:ext cx="4459287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5456B68-91A3-4386-AFA1-AAEBB7B7407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3997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7013"/>
            <a:ext cx="9072563" cy="94456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270000"/>
            <a:ext cx="4452938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798638"/>
            <a:ext cx="4452938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270000"/>
            <a:ext cx="4456113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798638"/>
            <a:ext cx="4456113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1C2FC68-0AB8-4411-B745-62236024846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4376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43C621A-6982-4A77-8C4A-B353D2CF78D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9050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D081D05-E007-4738-AFB4-495A310B0DB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4217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5425"/>
            <a:ext cx="3316288" cy="9604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25425"/>
            <a:ext cx="5635625" cy="48402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185863"/>
            <a:ext cx="3316288" cy="3879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47082C8-C86F-4498-92C3-C33D2988282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6323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3968750"/>
            <a:ext cx="6048375" cy="469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06413"/>
            <a:ext cx="6048375" cy="34020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438650"/>
            <a:ext cx="6048375" cy="665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DC28581-B5E4-4690-9611-A18CF19B7A9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7187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0887DD1-5E34-43EC-B7DD-4E8863DFCD1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9445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25425"/>
            <a:ext cx="2266950" cy="438785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25425"/>
            <a:ext cx="6650037" cy="438785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D52D0FC-3376-42F5-8908-A4E642BE672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97355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762125"/>
            <a:ext cx="8569325" cy="12144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213100"/>
            <a:ext cx="7056437" cy="14493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928E67-88DE-4E90-975D-9001CFB070B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299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FC9F262-D242-4892-94F9-D883A39CC05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968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3643313"/>
            <a:ext cx="8567738" cy="11271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403475"/>
            <a:ext cx="8567738" cy="12398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3A2D274-94C2-4531-99E8-F3358D2899F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0511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327150"/>
            <a:ext cx="4457700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327150"/>
            <a:ext cx="4459287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C8AAF1C-C42E-436F-82E8-CB2C661AC24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3096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7013"/>
            <a:ext cx="9072563" cy="94456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270000"/>
            <a:ext cx="4452938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798638"/>
            <a:ext cx="4452938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270000"/>
            <a:ext cx="4456113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798638"/>
            <a:ext cx="4456113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A985925-BE10-4C86-8012-13F459D43A8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81724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56EEA66-B0F0-4BEF-B9DD-E3AC8F47B66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9204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2D0C705-51BA-4AE4-A94F-4EFA911C29A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3430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5425"/>
            <a:ext cx="3316288" cy="9604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25425"/>
            <a:ext cx="5635625" cy="48402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185863"/>
            <a:ext cx="3316288" cy="3879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688D061-CBD3-4802-97D1-93987B60E4E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547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3968750"/>
            <a:ext cx="6048375" cy="469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06413"/>
            <a:ext cx="6048375" cy="34020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438650"/>
            <a:ext cx="6048375" cy="665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713295-3317-4EDC-A7D7-86B6525661A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7347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9A1A830-4A0C-4AE1-9E93-5B4EDD27299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7078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25425"/>
            <a:ext cx="2266950" cy="438785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25425"/>
            <a:ext cx="6650037" cy="438785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696CEF2-6D7B-4CA4-BC44-6DA51591D25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15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5425"/>
            <a:ext cx="906938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27150"/>
            <a:ext cx="9069387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116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165725"/>
            <a:ext cx="3194050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AE8EC1DD-3CBD-48AA-B40E-88B3149A56DE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96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063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6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25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5425"/>
            <a:ext cx="906938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27150"/>
            <a:ext cx="9069387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116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063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6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25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5425"/>
            <a:ext cx="906938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27150"/>
            <a:ext cx="9069387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116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165725"/>
            <a:ext cx="3194050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49838EFE-5514-466A-9286-913403BA3209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063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6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25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5425"/>
            <a:ext cx="906938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27150"/>
            <a:ext cx="9069387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116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165725"/>
            <a:ext cx="3194050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FE448B85-1D23-460A-B005-FAEE58A4A7F3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063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6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25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4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1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3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5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2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31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33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35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3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3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4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1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4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6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8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0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2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4.jpe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4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5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1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3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5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4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1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4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6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8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0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4.jpeg"/><Relationship Id="rId7" Type="http://schemas.openxmlformats.org/officeDocument/2006/relationships/image" Target="../media/image8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2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5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1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3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5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98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00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4.jpeg"/><Relationship Id="rId7" Type="http://schemas.openxmlformats.org/officeDocument/2006/relationships/image" Target="../media/image102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01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jpeg"/><Relationship Id="rId3" Type="http://schemas.openxmlformats.org/officeDocument/2006/relationships/image" Target="../media/image4.jpeg"/><Relationship Id="rId7" Type="http://schemas.openxmlformats.org/officeDocument/2006/relationships/image" Target="../media/image10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04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4.jpeg"/><Relationship Id="rId7" Type="http://schemas.openxmlformats.org/officeDocument/2006/relationships/image" Target="../media/image10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0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4.jpeg"/><Relationship Id="rId7" Type="http://schemas.openxmlformats.org/officeDocument/2006/relationships/image" Target="../media/image11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0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14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3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1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5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18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eg"/><Relationship Id="rId3" Type="http://schemas.openxmlformats.org/officeDocument/2006/relationships/image" Target="../media/image4.jpeg"/><Relationship Id="rId7" Type="http://schemas.openxmlformats.org/officeDocument/2006/relationships/image" Target="../media/image120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2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2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25.png"/><Relationship Id="rId4" Type="http://schemas.openxmlformats.org/officeDocument/2006/relationships/image" Target="../media/image124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3" Type="http://schemas.openxmlformats.org/officeDocument/2006/relationships/image" Target="../media/image126.jpeg"/><Relationship Id="rId7" Type="http://schemas.openxmlformats.org/officeDocument/2006/relationships/image" Target="../media/image130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jpeg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Relationship Id="rId9" Type="http://schemas.openxmlformats.org/officeDocument/2006/relationships/image" Target="../media/image132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jpeg"/><Relationship Id="rId3" Type="http://schemas.openxmlformats.org/officeDocument/2006/relationships/image" Target="../media/image4.jpeg"/><Relationship Id="rId7" Type="http://schemas.openxmlformats.org/officeDocument/2006/relationships/image" Target="../media/image13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35.jpeg"/><Relationship Id="rId5" Type="http://schemas.openxmlformats.org/officeDocument/2006/relationships/image" Target="../media/image134.jpeg"/><Relationship Id="rId10" Type="http://schemas.openxmlformats.org/officeDocument/2006/relationships/image" Target="../media/image132.png"/><Relationship Id="rId4" Type="http://schemas.openxmlformats.org/officeDocument/2006/relationships/image" Target="../media/image133.jpeg"/><Relationship Id="rId9" Type="http://schemas.openxmlformats.org/officeDocument/2006/relationships/image" Target="../media/image138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jpeg"/><Relationship Id="rId3" Type="http://schemas.openxmlformats.org/officeDocument/2006/relationships/image" Target="../media/image4.jpeg"/><Relationship Id="rId7" Type="http://schemas.openxmlformats.org/officeDocument/2006/relationships/image" Target="../media/image142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41.jpeg"/><Relationship Id="rId5" Type="http://schemas.openxmlformats.org/officeDocument/2006/relationships/image" Target="../media/image140.jpeg"/><Relationship Id="rId10" Type="http://schemas.openxmlformats.org/officeDocument/2006/relationships/image" Target="../media/image132.png"/><Relationship Id="rId4" Type="http://schemas.openxmlformats.org/officeDocument/2006/relationships/image" Target="../media/image139.jpeg"/><Relationship Id="rId9" Type="http://schemas.openxmlformats.org/officeDocument/2006/relationships/image" Target="../media/image144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jpeg"/><Relationship Id="rId3" Type="http://schemas.openxmlformats.org/officeDocument/2006/relationships/image" Target="../media/image4.jpeg"/><Relationship Id="rId7" Type="http://schemas.openxmlformats.org/officeDocument/2006/relationships/image" Target="../media/image148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47.jpeg"/><Relationship Id="rId5" Type="http://schemas.openxmlformats.org/officeDocument/2006/relationships/image" Target="../media/image146.jpeg"/><Relationship Id="rId10" Type="http://schemas.openxmlformats.org/officeDocument/2006/relationships/image" Target="../media/image132.png"/><Relationship Id="rId4" Type="http://schemas.openxmlformats.org/officeDocument/2006/relationships/image" Target="../media/image145.jpeg"/><Relationship Id="rId9" Type="http://schemas.openxmlformats.org/officeDocument/2006/relationships/image" Target="../media/image150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jpeg"/><Relationship Id="rId3" Type="http://schemas.openxmlformats.org/officeDocument/2006/relationships/image" Target="../media/image4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53.jpeg"/><Relationship Id="rId5" Type="http://schemas.openxmlformats.org/officeDocument/2006/relationships/image" Target="../media/image152.jpeg"/><Relationship Id="rId10" Type="http://schemas.openxmlformats.org/officeDocument/2006/relationships/image" Target="../media/image132.png"/><Relationship Id="rId4" Type="http://schemas.openxmlformats.org/officeDocument/2006/relationships/image" Target="../media/image151.jpeg"/><Relationship Id="rId9" Type="http://schemas.openxmlformats.org/officeDocument/2006/relationships/image" Target="../media/image155.jpe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jpeg"/><Relationship Id="rId3" Type="http://schemas.openxmlformats.org/officeDocument/2006/relationships/image" Target="../media/image4.jpeg"/><Relationship Id="rId7" Type="http://schemas.openxmlformats.org/officeDocument/2006/relationships/image" Target="../media/image159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58.jpeg"/><Relationship Id="rId5" Type="http://schemas.openxmlformats.org/officeDocument/2006/relationships/image" Target="../media/image157.jpeg"/><Relationship Id="rId4" Type="http://schemas.openxmlformats.org/officeDocument/2006/relationships/image" Target="../media/image156.jpeg"/><Relationship Id="rId9" Type="http://schemas.openxmlformats.org/officeDocument/2006/relationships/image" Target="../media/image15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4.jpeg"/><Relationship Id="rId7" Type="http://schemas.openxmlformats.org/officeDocument/2006/relationships/image" Target="../media/image162.jpeg"/><Relationship Id="rId12" Type="http://schemas.openxmlformats.org/officeDocument/2006/relationships/image" Target="../media/image6.gif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61.jpeg"/><Relationship Id="rId11" Type="http://schemas.openxmlformats.org/officeDocument/2006/relationships/image" Target="../media/image165.jpeg"/><Relationship Id="rId5" Type="http://schemas.openxmlformats.org/officeDocument/2006/relationships/image" Target="../media/image16.png"/><Relationship Id="rId10" Type="http://schemas.openxmlformats.org/officeDocument/2006/relationships/image" Target="../media/image164.jpeg"/><Relationship Id="rId4" Type="http://schemas.openxmlformats.org/officeDocument/2006/relationships/image" Target="../media/image15.png"/><Relationship Id="rId9" Type="http://schemas.openxmlformats.org/officeDocument/2006/relationships/image" Target="../media/image163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6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763" y="4608513"/>
            <a:ext cx="952500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643313"/>
            <a:ext cx="2016125" cy="146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954338" y="3860800"/>
            <a:ext cx="58054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793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2600" b="1" i="1" u="sng">
                <a:effectLst>
                  <a:outerShdw blurRad="38100" dist="38100" dir="2700000" algn="tl">
                    <a:srgbClr val="C0C0C0"/>
                  </a:outerShdw>
                </a:effectLst>
              </a:rPr>
              <a:t>Partie 1. De L' Ain (01) à L'Aube (10)</a:t>
            </a:r>
          </a:p>
        </p:txBody>
      </p:sp>
    </p:spTree>
  </p:cSld>
  <p:clrMapOvr>
    <a:masterClrMapping/>
  </p:clrMapOvr>
  <p:transition spd="med">
    <p:circle/>
    <p:sndAc>
      <p:stSnd loop="1">
        <p:snd r:embed="rId3" name="accordeon%20la%20musique%20française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9525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71438" y="71438"/>
            <a:ext cx="10007600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911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600" b="1" i="1">
                <a:solidFill>
                  <a:srgbClr val="FFFFFF"/>
                </a:solidFill>
              </a:rPr>
              <a:t>L' existence de l' octroi est répertoriée dès le XIIème siècle. (taxe sur l'importation des denrées,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 par terre, Mer, fleuves)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En Bretagne, Anne de Bretagne, quand elle s' est mariée, a fait inscrire sur son contrat de mariage :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« Pas d' octroi sur mes terres »</a:t>
            </a:r>
          </a:p>
          <a:p>
            <a:endParaRPr lang="fr-FR" sz="1600" b="1" i="1">
              <a:solidFill>
                <a:srgbClr val="FFFFFF"/>
              </a:solidFill>
            </a:endParaRPr>
          </a:p>
          <a:p>
            <a:r>
              <a:rPr lang="fr-FR" sz="1600" b="1" i="1">
                <a:solidFill>
                  <a:srgbClr val="FFFFFF"/>
                </a:solidFill>
              </a:rPr>
              <a:t>En 1785, on note pas moins de 57 barrières autour de Paris 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Chaque grande ville, possédait  à chaque entrée, un pavillon d' octroi, ou bureau d' octroi,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aux armes de la ville. Leur construction était parfois fort imposante.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Des bornes d'octroi, complétaient le système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En 1789, la sévèrité accrue des taxes , fut entre autres, à l' origine de la révolution.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L' Octroi fut plusieurs fois supprimé, puis rétabli.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                                    </a:t>
            </a:r>
            <a:r>
              <a:rPr lang="fr-FR" sz="1600" b="1" i="1"/>
              <a:t> ***************************************************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 Début XXéme, chaque village avait un poids public ou bascule, créant ainsi une nouvelle taxe, 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sur l' importation de tous les produits en fonction de leurs poids.</a:t>
            </a:r>
          </a:p>
          <a:p>
            <a:endParaRPr lang="fr-FR" sz="1600" b="1" i="1">
              <a:solidFill>
                <a:srgbClr val="FFFFFF"/>
              </a:solidFill>
            </a:endParaRPr>
          </a:p>
          <a:p>
            <a:r>
              <a:rPr lang="fr-FR" sz="1600" b="1" i="1">
                <a:solidFill>
                  <a:srgbClr val="FFFFFF"/>
                </a:solidFill>
              </a:rPr>
              <a:t>C' était un petit édifice de forme carrée ou hexagonale, avec une plate-forme ou tablier sur l'avant 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Tout était pesé, alcool, charbon, bois , bestiaux de boucherie, foin, lait…</a:t>
            </a:r>
          </a:p>
          <a:p>
            <a:endParaRPr lang="fr-FR" sz="1600" b="1" i="1">
              <a:solidFill>
                <a:srgbClr val="FFFFFF"/>
              </a:solidFill>
            </a:endParaRPr>
          </a:p>
          <a:p>
            <a:r>
              <a:rPr lang="fr-FR" sz="1600" b="1" i="1">
                <a:solidFill>
                  <a:srgbClr val="FFFFFF"/>
                </a:solidFill>
              </a:rPr>
              <a:t>Un officier assermenté délivrait un bon de pesage des cargaisons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en charge.Puis au retour une autre pesée, donnait ainsi la quantité 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de marchandise livrée.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                                   </a:t>
            </a:r>
            <a:r>
              <a:rPr lang="fr-FR" sz="1600" b="1" i="1"/>
              <a:t>***************************************************** 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L' octroi fut supprimé le 1</a:t>
            </a:r>
            <a:r>
              <a:rPr lang="fr-FR" sz="1600" b="1" i="1" baseline="33000">
                <a:solidFill>
                  <a:srgbClr val="FFFFFF"/>
                </a:solidFill>
              </a:rPr>
              <a:t>er</a:t>
            </a:r>
            <a:r>
              <a:rPr lang="fr-FR" sz="1600" b="1" i="1">
                <a:solidFill>
                  <a:srgbClr val="FFFFFF"/>
                </a:solidFill>
              </a:rPr>
              <a:t> Août 1943, sous le gouvernement de Pierre Laval.</a:t>
            </a:r>
          </a:p>
          <a:p>
            <a:endParaRPr lang="fr-FR" sz="1600" b="1" i="1">
              <a:solidFill>
                <a:srgbClr val="FFFFFF"/>
              </a:solidFill>
            </a:endParaRPr>
          </a:p>
          <a:p>
            <a:endParaRPr lang="fr-FR" sz="1100" b="1" i="1" u="sng">
              <a:solidFill>
                <a:srgbClr val="FFFFFF"/>
              </a:solidFill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7704138" y="4103688"/>
            <a:ext cx="2366962" cy="1489075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7347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endParaRPr lang="fr-FR" sz="14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Mais au fait,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Connaissez vous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le plus célèbre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de ces agents assermentés ?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Indice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Comme dans les…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Comme dans les…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endParaRPr lang="fr-FR" sz="1300" b="1" i="1">
              <a:solidFill>
                <a:srgbClr val="000000"/>
              </a:solidFill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575" y="4176713"/>
            <a:ext cx="341313" cy="34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2563" y="71438"/>
            <a:ext cx="9666287" cy="570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911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600" b="1" i="1">
                <a:solidFill>
                  <a:srgbClr val="FFFFFF"/>
                </a:solidFill>
              </a:rPr>
              <a:t>Chaque village avait un poids public ou bascule. Leur construction est liée au prélèvement  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d' une taxe appelée l' Octroi , sur l' importation de tous les produits en fonction de leurs poids.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C' était un petit édifice de forme carrée ou hexagonale, avec une plateforme sur l'avant 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Tout était pesé, vin ,bière,charbon, bois , bestiaux de boucherie, foin, lait…</a:t>
            </a:r>
          </a:p>
          <a:p>
            <a:endParaRPr lang="fr-FR" sz="1600" b="1" i="1">
              <a:solidFill>
                <a:srgbClr val="FFFFFF"/>
              </a:solidFill>
            </a:endParaRPr>
          </a:p>
          <a:p>
            <a:r>
              <a:rPr lang="fr-FR" sz="1600" b="1" i="1">
                <a:solidFill>
                  <a:srgbClr val="FFFFFF"/>
                </a:solidFill>
              </a:rPr>
              <a:t>Un officier assermenté délivrait un bon de pesage des cargaisons en charge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Puis au retour une autre pesée, donnait ainsi la quantité  de marchandise livrée.</a:t>
            </a:r>
          </a:p>
          <a:p>
            <a:endParaRPr lang="fr-FR" sz="1600" b="1" i="1">
              <a:solidFill>
                <a:srgbClr val="FFFFFF"/>
              </a:solidFill>
            </a:endParaRPr>
          </a:p>
          <a:p>
            <a:r>
              <a:rPr lang="fr-FR" sz="1600" b="1" i="1">
                <a:solidFill>
                  <a:srgbClr val="FFFFFF"/>
                </a:solidFill>
              </a:rPr>
              <a:t>Dans les villes plus importantes, un octroi, Poids de ville (de construction fort imposantes,parfois)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 existait à chaque entrée de la ville, ainsi que des bornes.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.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En Bretagne, Anne de bretagne, quand elle s est mariée, a fait inscrire sur le contrat :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 « Pas d' Octroi sur mes terres »</a:t>
            </a:r>
          </a:p>
          <a:p>
            <a:endParaRPr lang="fr-FR" sz="1600" b="1" i="1">
              <a:solidFill>
                <a:srgbClr val="FFFFFF"/>
              </a:solidFill>
            </a:endParaRPr>
          </a:p>
          <a:p>
            <a:r>
              <a:rPr lang="fr-FR" sz="1600" b="1" i="1">
                <a:solidFill>
                  <a:srgbClr val="FFFFFF"/>
                </a:solidFill>
              </a:rPr>
              <a:t>L' octroi fut supprimé le 1</a:t>
            </a:r>
            <a:r>
              <a:rPr lang="fr-FR" sz="1600" b="1" i="1" baseline="33000">
                <a:solidFill>
                  <a:srgbClr val="FFFFFF"/>
                </a:solidFill>
              </a:rPr>
              <a:t>er</a:t>
            </a:r>
            <a:r>
              <a:rPr lang="fr-FR" sz="1600" b="1" i="1">
                <a:solidFill>
                  <a:srgbClr val="FFFFFF"/>
                </a:solidFill>
              </a:rPr>
              <a:t> Août 1943, sous le gouvernement de Pierre Laval</a:t>
            </a:r>
          </a:p>
          <a:p>
            <a:endParaRPr lang="fr-FR" sz="1600" b="1" i="1">
              <a:solidFill>
                <a:srgbClr val="FFFFFF"/>
              </a:solidFill>
            </a:endParaRPr>
          </a:p>
          <a:p>
            <a:r>
              <a:rPr lang="fr-FR" sz="1400" b="1" i="1" u="sng">
                <a:solidFill>
                  <a:srgbClr val="FFFFFF"/>
                </a:solidFill>
              </a:rPr>
              <a:t>Exemples de taxes imposées :</a:t>
            </a:r>
          </a:p>
          <a:p>
            <a:r>
              <a:rPr lang="fr-FR" sz="1400" b="1" i="1">
                <a:solidFill>
                  <a:srgbClr val="FFFFFF"/>
                </a:solidFill>
              </a:rPr>
              <a:t>Bière 10 %</a:t>
            </a:r>
          </a:p>
          <a:p>
            <a:r>
              <a:rPr lang="fr-FR" sz="1400" b="1" i="1">
                <a:solidFill>
                  <a:srgbClr val="FFFFFF"/>
                </a:solidFill>
              </a:rPr>
              <a:t>Vin, alccol pur contenu dans eaux de vie absinthe,esprits liqueur 9 %</a:t>
            </a:r>
          </a:p>
          <a:p>
            <a:r>
              <a:rPr lang="fr-FR" sz="1400" b="1" i="1">
                <a:solidFill>
                  <a:srgbClr val="FFFFFF"/>
                </a:solidFill>
              </a:rPr>
              <a:t>Viande de porc 5 %</a:t>
            </a:r>
          </a:p>
          <a:p>
            <a:r>
              <a:rPr lang="fr-FR" sz="1400" b="1" i="1">
                <a:solidFill>
                  <a:srgbClr val="FFFFFF"/>
                </a:solidFill>
              </a:rPr>
              <a:t>Viande de bœuf 6 %</a:t>
            </a:r>
          </a:p>
          <a:p>
            <a:r>
              <a:rPr lang="fr-FR" sz="1400" b="1" i="1">
                <a:solidFill>
                  <a:srgbClr val="FFFFFF"/>
                </a:solidFill>
              </a:rPr>
              <a:t>Viande de mouton 8 %</a:t>
            </a:r>
          </a:p>
          <a:p>
            <a:r>
              <a:rPr lang="fr-FR" sz="1400" b="1" i="1">
                <a:solidFill>
                  <a:srgbClr val="FFFFFF"/>
                </a:solidFill>
              </a:rPr>
              <a:t>Viande d' agneau 9 %</a:t>
            </a:r>
          </a:p>
          <a:p>
            <a:r>
              <a:rPr lang="fr-FR" sz="1400" b="1" i="1">
                <a:solidFill>
                  <a:srgbClr val="FFFFFF"/>
                </a:solidFill>
              </a:rPr>
              <a:t>Charcuterie et volailles 10 %</a:t>
            </a:r>
          </a:p>
          <a:p>
            <a:r>
              <a:rPr lang="fr-FR" sz="1400" b="1" i="1">
                <a:solidFill>
                  <a:srgbClr val="FFFFFF"/>
                </a:solidFill>
              </a:rPr>
              <a:t>Beurre et fromage 5 %</a:t>
            </a:r>
          </a:p>
          <a:p>
            <a:endParaRPr lang="fr-FR" sz="1400" b="1" i="1">
              <a:solidFill>
                <a:srgbClr val="FFFFFF"/>
              </a:solidFill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6767513" y="3743325"/>
            <a:ext cx="3024187" cy="1800225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7347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endParaRPr lang="fr-FR" sz="14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endParaRPr lang="fr-FR" sz="14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Mais au fait,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Connaissez vous le plus célèbre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de ces agents assermentés ?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Indice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Comme dans les…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Comme dans les...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3922713"/>
            <a:ext cx="431800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92088"/>
            <a:ext cx="3781425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144463"/>
            <a:ext cx="4248150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3975" y="5040313"/>
            <a:ext cx="4837113" cy="54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911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600" b="1" i="1">
                <a:solidFill>
                  <a:srgbClr val="FFFFFF"/>
                </a:solidFill>
              </a:rPr>
              <a:t>La ville de Tarbes 65, et tous ses points d'octroi </a:t>
            </a:r>
          </a:p>
          <a:p>
            <a:r>
              <a:rPr lang="fr-FR" sz="1600" b="1" i="1">
                <a:solidFill>
                  <a:srgbClr val="FFFFFF"/>
                </a:solidFill>
              </a:rPr>
              <a:t>ou bornes aux diverses entrées de la ville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423025" y="3384550"/>
            <a:ext cx="2073275" cy="38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600" b="1" i="1">
                <a:solidFill>
                  <a:srgbClr val="FFFFFF"/>
                </a:solidFill>
              </a:rPr>
              <a:t>Une bonne d' octroi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895850" y="3981450"/>
            <a:ext cx="4786313" cy="149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470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100" b="1" i="1" u="sng">
                <a:solidFill>
                  <a:srgbClr val="FFFFFF"/>
                </a:solidFill>
              </a:rPr>
              <a:t>Exemples de taxes imposées :</a:t>
            </a:r>
          </a:p>
          <a:p>
            <a:r>
              <a:rPr lang="fr-FR" sz="1100" b="1" i="1">
                <a:solidFill>
                  <a:srgbClr val="FFFFFF"/>
                </a:solidFill>
              </a:rPr>
              <a:t>Bière 10 %</a:t>
            </a:r>
          </a:p>
          <a:p>
            <a:r>
              <a:rPr lang="fr-FR" sz="1100" b="1" i="1">
                <a:solidFill>
                  <a:srgbClr val="FFFFFF"/>
                </a:solidFill>
              </a:rPr>
              <a:t>Vin, alccol pur contenu dans eaux de vie absinthe,esprits liqueur 9 %</a:t>
            </a:r>
          </a:p>
          <a:p>
            <a:r>
              <a:rPr lang="fr-FR" sz="1100" b="1" i="1">
                <a:solidFill>
                  <a:srgbClr val="FFFFFF"/>
                </a:solidFill>
              </a:rPr>
              <a:t>Viande de porc 5 %</a:t>
            </a:r>
          </a:p>
          <a:p>
            <a:r>
              <a:rPr lang="fr-FR" sz="1100" b="1" i="1">
                <a:solidFill>
                  <a:srgbClr val="FFFFFF"/>
                </a:solidFill>
              </a:rPr>
              <a:t>Viande de bœuf 6 %</a:t>
            </a:r>
          </a:p>
          <a:p>
            <a:r>
              <a:rPr lang="fr-FR" sz="1100" b="1" i="1">
                <a:solidFill>
                  <a:srgbClr val="FFFFFF"/>
                </a:solidFill>
              </a:rPr>
              <a:t>Viande de mouton 8 %</a:t>
            </a:r>
          </a:p>
          <a:p>
            <a:r>
              <a:rPr lang="fr-FR" sz="1100" b="1" i="1">
                <a:solidFill>
                  <a:srgbClr val="FFFFFF"/>
                </a:solidFill>
              </a:rPr>
              <a:t>Viande d' agneau 9 %</a:t>
            </a:r>
          </a:p>
          <a:p>
            <a:r>
              <a:rPr lang="fr-FR" sz="1100" b="1" i="1">
                <a:solidFill>
                  <a:srgbClr val="FFFFFF"/>
                </a:solidFill>
              </a:rPr>
              <a:t>Charcuterie et volailles 10 %</a:t>
            </a:r>
          </a:p>
          <a:p>
            <a:r>
              <a:rPr lang="fr-FR" sz="1100" b="1" i="1">
                <a:solidFill>
                  <a:srgbClr val="FFFFFF"/>
                </a:solidFill>
              </a:rPr>
              <a:t>Beurre et fromage 5 %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179388"/>
            <a:ext cx="291465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168650"/>
            <a:ext cx="291465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179388"/>
            <a:ext cx="291465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3168650"/>
            <a:ext cx="291465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5" y="1455738"/>
            <a:ext cx="4319588" cy="275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144463" y="2268538"/>
            <a:ext cx="2663825" cy="239712"/>
          </a:xfrm>
          <a:prstGeom prst="rect">
            <a:avLst/>
          </a:prstGeom>
          <a:blipFill dpi="0" rotWithShape="0">
            <a:blip r:embed="rId9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000" b="1" i="1">
                <a:solidFill>
                  <a:srgbClr val="000000"/>
                </a:solidFill>
              </a:rPr>
              <a:t>49 Antoigne. Pesée du foin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024188" y="4340225"/>
            <a:ext cx="4032250" cy="239713"/>
          </a:xfrm>
          <a:prstGeom prst="rect">
            <a:avLst/>
          </a:prstGeom>
          <a:blipFill dpi="0" rotWithShape="0">
            <a:blip r:embed="rId9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000" b="1" i="1">
                <a:solidFill>
                  <a:srgbClr val="000000"/>
                </a:solidFill>
              </a:rPr>
              <a:t>65 Tarbes.Attente de la pesée sur Le Pont de l' Adour </a:t>
            </a: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215900" y="5281613"/>
            <a:ext cx="2663825" cy="239712"/>
          </a:xfrm>
          <a:prstGeom prst="rect">
            <a:avLst/>
          </a:prstGeom>
          <a:blipFill dpi="0" rotWithShape="0">
            <a:blip r:embed="rId9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000" b="1" i="1">
                <a:solidFill>
                  <a:srgbClr val="000000"/>
                </a:solidFill>
              </a:rPr>
              <a:t>50 Saint-Lo. Laitière à l' octroi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7343775" y="5281613"/>
            <a:ext cx="2663825" cy="239712"/>
          </a:xfrm>
          <a:prstGeom prst="rect">
            <a:avLst/>
          </a:prstGeom>
          <a:blipFill dpi="0" rotWithShape="0">
            <a:blip r:embed="rId9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000" b="1" i="1">
                <a:solidFill>
                  <a:srgbClr val="000000"/>
                </a:solidFill>
              </a:rPr>
              <a:t>47 Agen.Pesée du foin</a:t>
            </a: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7307263" y="2286000"/>
            <a:ext cx="2663825" cy="239713"/>
          </a:xfrm>
          <a:prstGeom prst="rect">
            <a:avLst/>
          </a:prstGeom>
          <a:blipFill dpi="0" rotWithShape="0">
            <a:blip r:embed="rId9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fr-FR" sz="1000" b="1" i="1">
                <a:solidFill>
                  <a:srgbClr val="000000"/>
                </a:solidFill>
              </a:rPr>
              <a:t>29 Quimper.Pesée des animaux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3411538" y="431800"/>
            <a:ext cx="34226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793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2600" b="1" i="1">
                <a:solidFill>
                  <a:srgbClr val="FFFFFF"/>
                </a:solidFill>
              </a:rPr>
              <a:t>Exemples de pesées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01-Ain...Bettant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300" b="1" i="1">
              <a:solidFill>
                <a:srgbClr val="000000"/>
              </a:solidFill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01-Ain...Boz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(hameau La Mortelle)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01-Ain...Ceyzérieu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01-Ain...Chazay-sur-Ain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01-Ain...Cormoz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01-Ain...Corveissiat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6" name="AutoShape 6"/>
          <p:cNvSpPr>
            <a:spLocks noChangeArrowheads="1"/>
          </p:cNvSpPr>
          <p:nvPr/>
        </p:nvSpPr>
        <p:spPr bwMode="auto">
          <a:xfrm rot="2700000">
            <a:off x="496888" y="962025"/>
            <a:ext cx="71438" cy="503237"/>
          </a:xfrm>
          <a:prstGeom prst="downArrow">
            <a:avLst>
              <a:gd name="adj1" fmla="val 50000"/>
              <a:gd name="adj2" fmla="val 176110"/>
            </a:avLst>
          </a:prstGeom>
          <a:solidFill>
            <a:srgbClr val="FFD320"/>
          </a:solidFill>
          <a:ln w="9525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01-Ain...Cruzilles-lès-Mépillat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01-Ain...Garnerans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01-Ain...La Chapelle-du-Châtelard 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01-Ain...Manziat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01-Ain...St-Didier-d'Aussiat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01-Ain...St-Étienne-en-Chalaronne</a:t>
            </a: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 – St-Jean-le-Vieux </a:t>
            </a:r>
            <a:r>
              <a:rPr lang="fr-FR" sz="1300" b="1" i="1">
                <a:solidFill>
                  <a:srgbClr val="000000"/>
                </a:solidFill>
              </a:rPr>
              <a:t>(Hameau Hauterive)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(2 vues couleurs au clic)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10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01-Ain...St-Julien-sur-Reyssouze 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01-Ain...St-Nizier-le-Bouchoux</a:t>
            </a: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 – St-Trivier-de-Courtes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01-Ain...Sutrieu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(tablier à peine visible sur photo d' antan)</a:t>
            </a: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0" name="AutoShape 6"/>
          <p:cNvSpPr>
            <a:spLocks noChangeArrowheads="1"/>
          </p:cNvSpPr>
          <p:nvPr/>
        </p:nvSpPr>
        <p:spPr bwMode="auto">
          <a:xfrm rot="19620000">
            <a:off x="487363" y="1608138"/>
            <a:ext cx="144462" cy="792162"/>
          </a:xfrm>
          <a:prstGeom prst="downArrow">
            <a:avLst>
              <a:gd name="adj1" fmla="val 50000"/>
              <a:gd name="adj2" fmla="val 137088"/>
            </a:avLst>
          </a:prstGeom>
          <a:solidFill>
            <a:srgbClr val="FFD320"/>
          </a:solidFill>
          <a:ln w="9525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01-Ain...Thoissey</a:t>
            </a: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01-Ain...Treffort-Cuisiat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(2 vues couleurs au clic)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01-Ain...Treffort-Cuisiat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(Treffort)</a:t>
            </a: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01-Ain...Vieu-Izenave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(hameau Balmay)</a:t>
            </a: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01-Ain...Virieu-le-Petit</a:t>
            </a:r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02-Aisne...Laon-Semilly</a:t>
            </a: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02-Aisne...La Capelle</a:t>
            </a: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03-Allier...Bellenaves</a:t>
            </a:r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03-Allier...Biozat</a:t>
            </a:r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204788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03-Allier...Boucé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(2 vues couleurs au clic)</a:t>
            </a: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03-Allier...Brout-Vernet</a:t>
            </a: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03-Allier...Charroux-d' Allier</a:t>
            </a: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03-Allier...Contigny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03-Allier...Cressanges</a:t>
            </a:r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03-Allier...Dompierre-sur-Besbre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(2eme bascule dans la même rue en médaillon)</a:t>
            </a:r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700" y="17463"/>
            <a:ext cx="2160588" cy="2620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03-Allier...Hyds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35525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03-Allier...Laprugne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(bascule restaurée et lavoir qui a été recouvert)</a:t>
            </a:r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03-Allier...La Petite-Marche</a:t>
            </a:r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03-Allier...Montmarault 1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300" b="1" i="1">
              <a:solidFill>
                <a:srgbClr val="000000"/>
              </a:solidFill>
            </a:endParaRP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03-Allier...Montmarault 2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300" b="1" i="1">
              <a:solidFill>
                <a:srgbClr val="000000"/>
              </a:solidFill>
            </a:endParaRPr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953000" cy="370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03-Allier...St-Gérand-le-Puy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(transformé)</a:t>
            </a:r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03-Allier...St-Léon</a:t>
            </a:r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03-Allier...St-Pourcin-sur-Sioule</a:t>
            </a:r>
            <a:r>
              <a:rPr lang="fr-FR" sz="1600" b="1" i="1">
                <a:solidFill>
                  <a:srgbClr val="FFFFFF"/>
                </a:solidFill>
              </a:rPr>
              <a:t>-</a:t>
            </a:r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03-Allier...Saulcet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(2 vues couleurs au clic)</a:t>
            </a:r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03-Allier...Trévol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(2 vues couleurs au clic)</a:t>
            </a: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1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04-Alpes de Haute-Provence...Castellane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(2 vues en noir et blanc des transformations au clic)</a:t>
            </a:r>
          </a:p>
        </p:txBody>
      </p:sp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05-Hautes-Alpes…Cervières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Col de l'Izoard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300" b="1" i="1">
              <a:solidFill>
                <a:srgbClr val="FFFFFF"/>
              </a:solidFill>
            </a:endParaRPr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57150" y="4857750"/>
            <a:ext cx="5846763" cy="87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5584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endParaRPr lang="fr-FR" sz="1200"/>
          </a:p>
          <a:p>
            <a:r>
              <a:rPr lang="fr-FR" sz="1200" baseline="33000"/>
              <a:t> </a:t>
            </a:r>
            <a:r>
              <a:rPr lang="fr-FR" sz="1400" baseline="33000">
                <a:solidFill>
                  <a:srgbClr val="FFFFFF"/>
                </a:solidFill>
              </a:rPr>
              <a:t>Un refuge qui a été crée en excécution du testament de Napoléon 1er envers Napoléon III,</a:t>
            </a:r>
          </a:p>
          <a:p>
            <a:r>
              <a:rPr lang="fr-FR" sz="1400" baseline="33000">
                <a:solidFill>
                  <a:srgbClr val="FFFFFF"/>
                </a:solidFill>
              </a:rPr>
              <a:t> stipulant l' octroi d' une somme allouée  aux  provinces les plus éprouvées,</a:t>
            </a:r>
          </a:p>
          <a:p>
            <a:r>
              <a:rPr lang="fr-FR" sz="1400" baseline="33000">
                <a:solidFill>
                  <a:srgbClr val="FFFFFF"/>
                </a:solidFill>
              </a:rPr>
              <a:t> par les conflits de l' Empire :(Isère, Drôme, Hautes-Alpes)</a:t>
            </a:r>
          </a:p>
        </p:txBody>
      </p:sp>
      <p:pic>
        <p:nvPicPr>
          <p:cNvPr id="5427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538" y="0"/>
            <a:ext cx="3176587" cy="239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06-Alpes-Maritimes...La Bocca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300" b="1" i="1">
              <a:solidFill>
                <a:srgbClr val="FFFFFF"/>
              </a:solidFill>
            </a:endParaRPr>
          </a:p>
        </p:txBody>
      </p:sp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07-Ardèche...Jaujac</a:t>
            </a:r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08-Ardennes...Charleville-Mèzières</a:t>
            </a:r>
          </a:p>
        </p:txBody>
      </p:sp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09-Ariège...Castelnau-Durban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(2 vues couleurs au clic)</a:t>
            </a:r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9842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215900" y="43195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09-Ariège...Lavelanet</a:t>
            </a:r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85725"/>
            <a:ext cx="4859338" cy="334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871663"/>
            <a:ext cx="5219700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1800225" y="792163"/>
            <a:ext cx="6696075" cy="42481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9695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 b="1" i="1">
                <a:solidFill>
                  <a:srgbClr val="000000"/>
                </a:solidFill>
              </a:rPr>
              <a:t>Autres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endParaRPr lang="fr-FR" sz="28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 b="1" i="1">
                <a:solidFill>
                  <a:srgbClr val="000000"/>
                </a:solidFill>
              </a:rPr>
              <a:t>Bascules, Poids Publics, Octrois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endParaRPr lang="fr-FR" sz="28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 b="1" i="1">
                <a:solidFill>
                  <a:srgbClr val="000000"/>
                </a:solidFill>
              </a:rPr>
              <a:t>conservés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endParaRPr lang="fr-FR" sz="28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 b="1" i="1">
                <a:solidFill>
                  <a:srgbClr val="000000"/>
                </a:solidFill>
              </a:rPr>
              <a:t>de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 b="1" i="1">
                <a:solidFill>
                  <a:srgbClr val="000000"/>
                </a:solidFill>
              </a:rPr>
              <a:t>l' Ain (01)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 b="1" i="1">
                <a:solidFill>
                  <a:srgbClr val="000000"/>
                </a:solidFill>
              </a:rPr>
              <a:t> à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 b="1" i="1">
                <a:solidFill>
                  <a:srgbClr val="000000"/>
                </a:solidFill>
              </a:rPr>
              <a:t>l' Aube (10)</a:t>
            </a:r>
          </a:p>
        </p:txBody>
      </p:sp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488" y="488950"/>
            <a:ext cx="7567612" cy="491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34938"/>
            <a:ext cx="293687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25" y="144463"/>
            <a:ext cx="3024188" cy="2179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144463"/>
            <a:ext cx="309562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2941638"/>
            <a:ext cx="3024188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2879725"/>
            <a:ext cx="3095625" cy="23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0" y="2930525"/>
            <a:ext cx="3000375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7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822325" y="2471738"/>
            <a:ext cx="9186863" cy="31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01 Ain Arbent                                         01 Ain Champfromier                                       01 Ain Charmont</a:t>
            </a:r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842963" y="5313363"/>
            <a:ext cx="8605837" cy="31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01 Ain Cize                                                  01 Ain Conand                                         01 ain Francheleins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525" y="215900"/>
            <a:ext cx="3095625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513" y="215900"/>
            <a:ext cx="3095625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808288"/>
            <a:ext cx="3116262" cy="226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2952750"/>
            <a:ext cx="3024188" cy="226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2808288"/>
            <a:ext cx="3168650" cy="239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7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15900"/>
            <a:ext cx="3168650" cy="208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7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104775" y="2511425"/>
            <a:ext cx="9796463" cy="31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   01 Ain Francheleins</a:t>
            </a:r>
            <a:r>
              <a:rPr lang="fr-FR" sz="1300" b="1" i="1"/>
              <a:t>  (Cesseins)</a:t>
            </a:r>
            <a:r>
              <a:rPr lang="fr-FR" sz="1600" b="1" i="1"/>
              <a:t>                        </a:t>
            </a:r>
            <a:r>
              <a:rPr lang="fr-FR" sz="1400" b="1" i="1"/>
              <a:t>01 Ain Izenave </a:t>
            </a:r>
            <a:r>
              <a:rPr lang="fr-FR" sz="1600" b="1" i="1"/>
              <a:t>                         </a:t>
            </a:r>
            <a:r>
              <a:rPr lang="fr-FR" sz="1400" b="1" i="1"/>
              <a:t> 01 Ain Prevessin-Moens (Moens)</a:t>
            </a:r>
          </a:p>
        </p:txBody>
      </p: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487363" y="5394325"/>
            <a:ext cx="8793162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01 Ain St Martin du Mont                                  01 Ain Vions                                                  02 Aisne Lemé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25" y="144463"/>
            <a:ext cx="3095625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338" y="144463"/>
            <a:ext cx="3044825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3024188"/>
            <a:ext cx="3168650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2952750"/>
            <a:ext cx="3136900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338" y="2952750"/>
            <a:ext cx="2971800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144463"/>
            <a:ext cx="3000375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6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530225" y="2506663"/>
            <a:ext cx="86106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03 Allier Autry-Issards                                  03 Allier Fourilles                                     03 Allier Le breuil</a:t>
            </a: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361950" y="5313363"/>
            <a:ext cx="9332913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03 allier Le-Mayet-de-Montagne                     03 Allier Lignerolles                           03 Allier Louroux-Hodemont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25" y="85725"/>
            <a:ext cx="3095625" cy="226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75" y="144463"/>
            <a:ext cx="3095625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952750"/>
            <a:ext cx="3168650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2952750"/>
            <a:ext cx="3168650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3024188"/>
            <a:ext cx="3095625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71438"/>
            <a:ext cx="3332163" cy="233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2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268288" y="2503488"/>
            <a:ext cx="9523412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       03 Allier Paray-le-Frésil                                 03 Allier Sanssat                              03 allier Varennes-sur-Tèche</a:t>
            </a: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360363" y="5327650"/>
            <a:ext cx="9367837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      08 Ardennes Voncq                                     09 Ariège Bonnac                          09 Ariège Les-Bords-sur-Arize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44463"/>
            <a:ext cx="3168650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144463"/>
            <a:ext cx="3095625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982913"/>
            <a:ext cx="3168650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3168650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44463"/>
            <a:ext cx="3116262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3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800" y="3024188"/>
            <a:ext cx="3000375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4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10080626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831850" y="2505075"/>
            <a:ext cx="8278813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09 Ariège St-lary                              09 Ariège St-Martin-d'Oydes                            09 Ariège Saurat</a:t>
            </a: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612775" y="5327650"/>
            <a:ext cx="6154738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/>
              <a:t>09 Ariège Vernajoul                                      10 Aube Aubeterre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4463"/>
            <a:ext cx="3060700" cy="231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987675"/>
            <a:ext cx="3060700" cy="231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75" y="144463"/>
            <a:ext cx="3060700" cy="231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75" y="2987675"/>
            <a:ext cx="3060700" cy="231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2987675"/>
            <a:ext cx="3060700" cy="231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6567" name="AutoShape 7"/>
          <p:cNvSpPr>
            <a:spLocks noChangeArrowheads="1"/>
          </p:cNvSpPr>
          <p:nvPr/>
        </p:nvSpPr>
        <p:spPr bwMode="auto">
          <a:xfrm>
            <a:off x="360363" y="2232025"/>
            <a:ext cx="144462" cy="936625"/>
          </a:xfrm>
          <a:prstGeom prst="upDownArrow">
            <a:avLst>
              <a:gd name="adj1" fmla="val 50000"/>
              <a:gd name="adj2" fmla="val 129070"/>
            </a:avLst>
          </a:prstGeom>
          <a:solidFill>
            <a:srgbClr val="FFD320"/>
          </a:solidFill>
          <a:ln w="9525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503238" y="2563813"/>
            <a:ext cx="2447925" cy="38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600" b="1" i="1">
                <a:solidFill>
                  <a:srgbClr val="FFFFFF"/>
                </a:solidFill>
              </a:rPr>
              <a:t>(42)St-Cyr-de-Valorges</a:t>
            </a: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7702550" y="2563813"/>
            <a:ext cx="1370013" cy="31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9112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600" b="1" i="1">
                <a:solidFill>
                  <a:srgbClr val="FFFFFF"/>
                </a:solidFill>
              </a:rPr>
              <a:t>(11)Montréal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4030663" y="5286375"/>
            <a:ext cx="5897562" cy="31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911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600" b="1" i="1">
                <a:solidFill>
                  <a:srgbClr val="FFFFFF"/>
                </a:solidFill>
              </a:rPr>
              <a:t>(82)Villebrumier                                           (71)Cluny      </a:t>
            </a:r>
            <a:r>
              <a:rPr lang="fr-FR" sz="1600" b="1" i="1"/>
              <a:t>      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3754438" y="609600"/>
            <a:ext cx="2571750" cy="60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/>
            <a:r>
              <a:rPr lang="fr-FR" b="1" i="1">
                <a:solidFill>
                  <a:srgbClr val="FFFFFF"/>
                </a:solidFill>
              </a:rPr>
              <a:t>Quelques démolitions</a:t>
            </a:r>
          </a:p>
          <a:p>
            <a:pPr algn="ctr"/>
            <a:r>
              <a:rPr lang="fr-FR" b="1" i="1">
                <a:solidFill>
                  <a:srgbClr val="FFFFFF"/>
                </a:solidFill>
              </a:rPr>
              <a:t>parfois...</a:t>
            </a:r>
          </a:p>
        </p:txBody>
      </p:sp>
      <p:pic>
        <p:nvPicPr>
          <p:cNvPr id="66572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0" y="1260475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240088"/>
            <a:ext cx="18002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2886075" y="4967288"/>
            <a:ext cx="4457700" cy="5715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Démolitions de bascule</a:t>
            </a:r>
          </a:p>
        </p:txBody>
      </p:sp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15900"/>
            <a:ext cx="4140200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8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215900"/>
            <a:ext cx="4140200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1008063" y="3325813"/>
            <a:ext cx="20605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b="1" i="1">
                <a:solidFill>
                  <a:srgbClr val="FFFFFF"/>
                </a:solidFill>
              </a:rPr>
              <a:t>11 Aude Montréal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6480175" y="3325813"/>
            <a:ext cx="2773363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b="1" i="1">
                <a:solidFill>
                  <a:srgbClr val="FFFFFF"/>
                </a:solidFill>
              </a:rPr>
              <a:t>71 Saône et Loire Cluny</a:t>
            </a:r>
          </a:p>
        </p:txBody>
      </p:sp>
      <p:pic>
        <p:nvPicPr>
          <p:cNvPr id="6759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1619250" y="425450"/>
            <a:ext cx="6840538" cy="454342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 plus connu des agents assermentés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……………..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s'agit bien-sûr du </a:t>
            </a:r>
            <a:r>
              <a:rPr lang="fr-FR" sz="1600" b="1" i="1">
                <a:solidFill>
                  <a:srgbClr val="FF3333"/>
                </a:solidFill>
              </a:rPr>
              <a:t>Douanier Rousseau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……………..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En fait, Henri Rousseau, a fait une brève carrière, de commis de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 deuxième classe (et non comme douanier),après la guerre de 1870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dans un octroi de Paris.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Il débute sa carrière de peintre en 1872.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C est Alfred Jarry, écrivain-romancier, qui lui donna ce surnom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de « Douanier Rousseau » bien connu par la chanson de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La Compagnie Créole « vive le Douanier Rousseau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...comme dans les...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...comme dans les…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...comme dans les tableaux du Douanier Rousseau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endParaRPr lang="fr-FR" sz="14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200" b="1" i="1">
                <a:solidFill>
                  <a:srgbClr val="000000"/>
                </a:solidFill>
              </a:rPr>
              <a:t>Pour en savoir, plus sur la vie insolite,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r>
              <a:rPr lang="fr-FR" sz="1200" b="1" i="1">
                <a:solidFill>
                  <a:srgbClr val="000000"/>
                </a:solidFill>
              </a:rPr>
              <a:t>de ce personnage,Consulter wikipedia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endParaRPr lang="fr-FR" sz="12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endParaRPr lang="fr-FR" sz="13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</a:pPr>
            <a:endParaRPr lang="fr-FR" sz="1400" b="1" i="1">
              <a:solidFill>
                <a:srgbClr val="000000"/>
              </a:solidFill>
            </a:endParaRPr>
          </a:p>
        </p:txBody>
      </p:sp>
      <p:pic>
        <p:nvPicPr>
          <p:cNvPr id="6759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13" y="3325813"/>
            <a:ext cx="720725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9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112713"/>
            <a:ext cx="1260475" cy="114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96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4284663"/>
            <a:ext cx="1260475" cy="138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97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888" y="503238"/>
            <a:ext cx="60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0"/>
            <a:ext cx="7893050" cy="566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287338"/>
            <a:ext cx="1836737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2406</TotalTime>
  <Words>894</Words>
  <Application>Microsoft Office PowerPoint</Application>
  <PresentationFormat>Personnalisé</PresentationFormat>
  <Paragraphs>266</Paragraphs>
  <Slides>62</Slides>
  <Notes>62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62</vt:i4>
      </vt:variant>
    </vt:vector>
  </HeadingPairs>
  <TitlesOfParts>
    <vt:vector size="70" baseType="lpstr">
      <vt:lpstr>Times New Roman</vt:lpstr>
      <vt:lpstr>Arial</vt:lpstr>
      <vt:lpstr>Microsoft YaHei</vt:lpstr>
      <vt:lpstr>Segoe UI</vt:lpstr>
      <vt:lpstr>Thème Office</vt:lpstr>
      <vt:lpstr>Thème Office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61</cp:revision>
  <cp:lastPrinted>1601-01-01T00:00:00Z</cp:lastPrinted>
  <dcterms:created xsi:type="dcterms:W3CDTF">2015-08-28T10:49:50Z</dcterms:created>
  <dcterms:modified xsi:type="dcterms:W3CDTF">2016-05-29T12:22:01Z</dcterms:modified>
</cp:coreProperties>
</file>