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autoCompressPictures="0" embedTrueTypeFonts="1" strictFirstAndLastChars="0" saveSubsetFonts="1">
  <p:sldMasterIdLst>
    <p:sldMasterId id="2147483659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</p:sldIdLst>
  <p:sldSz cy="5143500" cx="9144000"/>
  <p:notesSz cx="6858000" cy="9144000"/>
  <p:embeddedFontLst>
    <p:embeddedFont>
      <p:font typeface="Roboto"/>
      <p:regular r:id="rId14"/>
      <p:bold r:id="rId15"/>
      <p:italic r:id="rId16"/>
      <p:boldItalic r:id="rId17"/>
    </p:embeddedFont>
    <p:embeddedFont>
      <p:font typeface="Average"/>
      <p:regular r:id="rId18"/>
    </p:embeddedFont>
    <p:embeddedFont>
      <p:font typeface="Oswald"/>
      <p:regular r:id="rId19"/>
      <p:bold r:id="rId20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/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Oswald-bold.fntdata"/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15" Type="http://schemas.openxmlformats.org/officeDocument/2006/relationships/font" Target="fonts/Roboto-bold.fntdata"/><Relationship Id="rId14" Type="http://schemas.openxmlformats.org/officeDocument/2006/relationships/font" Target="fonts/Roboto-regular.fntdata"/><Relationship Id="rId17" Type="http://schemas.openxmlformats.org/officeDocument/2006/relationships/font" Target="fonts/Roboto-boldItalic.fntdata"/><Relationship Id="rId16" Type="http://schemas.openxmlformats.org/officeDocument/2006/relationships/font" Target="fonts/Roboto-italic.fntdata"/><Relationship Id="rId5" Type="http://schemas.openxmlformats.org/officeDocument/2006/relationships/slide" Target="slides/slide1.xml"/><Relationship Id="rId19" Type="http://schemas.openxmlformats.org/officeDocument/2006/relationships/font" Target="fonts/Oswald-regular.fntdata"/><Relationship Id="rId6" Type="http://schemas.openxmlformats.org/officeDocument/2006/relationships/slide" Target="slides/slide2.xml"/><Relationship Id="rId18" Type="http://schemas.openxmlformats.org/officeDocument/2006/relationships/font" Target="fonts/Average-regular.fntdata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4" name="Shape 4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defRPr sz="1100"/>
            </a:lvl1pPr>
            <a:lvl2pPr lvl="1">
              <a:spcBef>
                <a:spcPts val="0"/>
              </a:spcBef>
              <a:defRPr sz="1100"/>
            </a:lvl2pPr>
            <a:lvl3pPr lvl="2">
              <a:spcBef>
                <a:spcPts val="0"/>
              </a:spcBef>
              <a:defRPr sz="1100"/>
            </a:lvl3pPr>
            <a:lvl4pPr lvl="3">
              <a:spcBef>
                <a:spcPts val="0"/>
              </a:spcBef>
              <a:defRPr sz="1100"/>
            </a:lvl4pPr>
            <a:lvl5pPr lvl="4">
              <a:spcBef>
                <a:spcPts val="0"/>
              </a:spcBef>
              <a:defRPr sz="1100"/>
            </a:lvl5pPr>
            <a:lvl6pPr lvl="5">
              <a:spcBef>
                <a:spcPts val="0"/>
              </a:spcBef>
              <a:defRPr sz="1100"/>
            </a:lvl6pPr>
            <a:lvl7pPr lvl="6">
              <a:spcBef>
                <a:spcPts val="0"/>
              </a:spcBef>
              <a:defRPr sz="1100"/>
            </a:lvl7pPr>
            <a:lvl8pPr lvl="7">
              <a:spcBef>
                <a:spcPts val="0"/>
              </a:spcBef>
              <a:defRPr sz="1100"/>
            </a:lvl8pPr>
            <a:lvl9pPr lvl="8">
              <a:spcBef>
                <a:spcPts val="0"/>
              </a:spcBef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Shape 56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7" name="Shape 57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Shape 62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3" name="Shape 63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Shape 67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8" name="Shape 68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Shape 73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4" name="Shape 74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Shape 78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9" name="Shape 79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Shape 84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5" name="Shape 85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Shape 89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0" name="Shape 90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Shape 95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6" name="Shape 96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Shape 101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2" name="Shape 102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">
  <p:cSld name="Title slid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Shape 10"/>
          <p:cNvGrpSpPr/>
          <p:nvPr/>
        </p:nvGrpSpPr>
        <p:grpSpPr>
          <a:xfrm>
            <a:off x="4350278" y="2855377"/>
            <a:ext cx="443588" cy="105632"/>
            <a:chOff x="4137525" y="2915950"/>
            <a:chExt cx="869100" cy="207000"/>
          </a:xfrm>
        </p:grpSpPr>
        <p:sp>
          <p:nvSpPr>
            <p:cNvPr id="11" name="Shape 11"/>
            <p:cNvSpPr/>
            <p:nvPr/>
          </p:nvSpPr>
          <p:spPr>
            <a:xfrm>
              <a:off x="4468575" y="2915950"/>
              <a:ext cx="207000" cy="2070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12" name="Shape 12"/>
            <p:cNvSpPr/>
            <p:nvPr/>
          </p:nvSpPr>
          <p:spPr>
            <a:xfrm>
              <a:off x="4799625" y="2915950"/>
              <a:ext cx="207000" cy="2070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13" name="Shape 13"/>
            <p:cNvSpPr/>
            <p:nvPr/>
          </p:nvSpPr>
          <p:spPr>
            <a:xfrm>
              <a:off x="4137525" y="2915950"/>
              <a:ext cx="207000" cy="2070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</p:grpSp>
      <p:sp>
        <p:nvSpPr>
          <p:cNvPr id="14" name="Shape 14"/>
          <p:cNvSpPr txBox="1"/>
          <p:nvPr>
            <p:ph type="ctrTitle"/>
          </p:nvPr>
        </p:nvSpPr>
        <p:spPr>
          <a:xfrm>
            <a:off x="671257" y="990800"/>
            <a:ext cx="7801500" cy="1730100"/>
          </a:xfrm>
          <a:prstGeom prst="rect">
            <a:avLst/>
          </a:prstGeom>
        </p:spPr>
        <p:txBody>
          <a:bodyPr anchorCtr="0" anchor="b" bIns="91425" lIns="91425" rIns="91425" tIns="91425"/>
          <a:lstStyle>
            <a:lvl1pPr lvl="0" algn="ctr">
              <a:spcBef>
                <a:spcPts val="0"/>
              </a:spcBef>
              <a:buSzPct val="100000"/>
              <a:defRPr sz="4800"/>
            </a:lvl1pPr>
            <a:lvl2pPr lvl="1" algn="ctr">
              <a:spcBef>
                <a:spcPts val="0"/>
              </a:spcBef>
              <a:buSzPct val="100000"/>
              <a:defRPr sz="4800"/>
            </a:lvl2pPr>
            <a:lvl3pPr lvl="2" algn="ctr">
              <a:spcBef>
                <a:spcPts val="0"/>
              </a:spcBef>
              <a:buSzPct val="100000"/>
              <a:defRPr sz="4800"/>
            </a:lvl3pPr>
            <a:lvl4pPr lvl="3" algn="ctr">
              <a:spcBef>
                <a:spcPts val="0"/>
              </a:spcBef>
              <a:buSzPct val="100000"/>
              <a:defRPr sz="4800"/>
            </a:lvl4pPr>
            <a:lvl5pPr lvl="4" algn="ctr">
              <a:spcBef>
                <a:spcPts val="0"/>
              </a:spcBef>
              <a:buSzPct val="100000"/>
              <a:defRPr sz="4800"/>
            </a:lvl5pPr>
            <a:lvl6pPr lvl="5" algn="ctr">
              <a:spcBef>
                <a:spcPts val="0"/>
              </a:spcBef>
              <a:buSzPct val="100000"/>
              <a:defRPr sz="4800"/>
            </a:lvl6pPr>
            <a:lvl7pPr lvl="6" algn="ctr">
              <a:spcBef>
                <a:spcPts val="0"/>
              </a:spcBef>
              <a:buSzPct val="100000"/>
              <a:defRPr sz="4800"/>
            </a:lvl7pPr>
            <a:lvl8pPr lvl="7" algn="ctr">
              <a:spcBef>
                <a:spcPts val="0"/>
              </a:spcBef>
              <a:buSzPct val="100000"/>
              <a:defRPr sz="4800"/>
            </a:lvl8pPr>
            <a:lvl9pPr lvl="8" algn="ctr">
              <a:spcBef>
                <a:spcPts val="0"/>
              </a:spcBef>
              <a:buSzPct val="100000"/>
              <a:defRPr sz="4800"/>
            </a:lvl9pPr>
          </a:lstStyle>
          <a:p/>
        </p:txBody>
      </p:sp>
      <p:sp>
        <p:nvSpPr>
          <p:cNvPr id="15" name="Shape 15"/>
          <p:cNvSpPr txBox="1"/>
          <p:nvPr>
            <p:ph idx="1" type="subTitle"/>
          </p:nvPr>
        </p:nvSpPr>
        <p:spPr>
          <a:xfrm>
            <a:off x="671250" y="3174875"/>
            <a:ext cx="7801500" cy="7926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9pPr>
          </a:lstStyle>
          <a:p/>
        </p:txBody>
      </p:sp>
      <p:sp>
        <p:nvSpPr>
          <p:cNvPr id="16" name="Shape 16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fr"/>
              <a:t>‹#›</a:t>
            </a:fld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Big number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Shape 50"/>
          <p:cNvSpPr txBox="1"/>
          <p:nvPr>
            <p:ph type="title"/>
          </p:nvPr>
        </p:nvSpPr>
        <p:spPr>
          <a:xfrm>
            <a:off x="311700" y="1255275"/>
            <a:ext cx="8520600" cy="1890600"/>
          </a:xfrm>
          <a:prstGeom prst="rect">
            <a:avLst/>
          </a:prstGeom>
        </p:spPr>
        <p:txBody>
          <a:bodyPr anchorCtr="0" anchor="b" bIns="91425" lIns="91425" rIns="91425" tIns="91425"/>
          <a:lstStyle>
            <a:lvl1pPr lvl="0" algn="ctr">
              <a:spcBef>
                <a:spcPts val="0"/>
              </a:spcBef>
              <a:buSzPct val="100000"/>
              <a:defRPr sz="12000"/>
            </a:lvl1pPr>
            <a:lvl2pPr lvl="1" algn="ctr">
              <a:spcBef>
                <a:spcPts val="0"/>
              </a:spcBef>
              <a:buSzPct val="100000"/>
              <a:defRPr sz="12000"/>
            </a:lvl2pPr>
            <a:lvl3pPr lvl="2" algn="ctr">
              <a:spcBef>
                <a:spcPts val="0"/>
              </a:spcBef>
              <a:buSzPct val="100000"/>
              <a:defRPr sz="12000"/>
            </a:lvl3pPr>
            <a:lvl4pPr lvl="3" algn="ctr">
              <a:spcBef>
                <a:spcPts val="0"/>
              </a:spcBef>
              <a:buSzPct val="100000"/>
              <a:defRPr sz="12000"/>
            </a:lvl4pPr>
            <a:lvl5pPr lvl="4" algn="ctr">
              <a:spcBef>
                <a:spcPts val="0"/>
              </a:spcBef>
              <a:buSzPct val="100000"/>
              <a:defRPr sz="12000"/>
            </a:lvl5pPr>
            <a:lvl6pPr lvl="5" algn="ctr">
              <a:spcBef>
                <a:spcPts val="0"/>
              </a:spcBef>
              <a:buSzPct val="100000"/>
              <a:defRPr sz="12000"/>
            </a:lvl6pPr>
            <a:lvl7pPr lvl="6" algn="ctr">
              <a:spcBef>
                <a:spcPts val="0"/>
              </a:spcBef>
              <a:buSzPct val="100000"/>
              <a:defRPr sz="12000"/>
            </a:lvl7pPr>
            <a:lvl8pPr lvl="7" algn="ctr">
              <a:spcBef>
                <a:spcPts val="0"/>
              </a:spcBef>
              <a:buSzPct val="100000"/>
              <a:defRPr sz="12000"/>
            </a:lvl8pPr>
            <a:lvl9pPr lvl="8" algn="ctr">
              <a:spcBef>
                <a:spcPts val="0"/>
              </a:spcBef>
              <a:buSzPct val="100000"/>
              <a:defRPr sz="12000"/>
            </a:lvl9pPr>
          </a:lstStyle>
          <a:p/>
        </p:txBody>
      </p:sp>
      <p:sp>
        <p:nvSpPr>
          <p:cNvPr id="51" name="Shape 51"/>
          <p:cNvSpPr txBox="1"/>
          <p:nvPr>
            <p:ph idx="1" type="body"/>
          </p:nvPr>
        </p:nvSpPr>
        <p:spPr>
          <a:xfrm>
            <a:off x="311700" y="3228425"/>
            <a:ext cx="8520600" cy="13008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 algn="ctr">
              <a:spcBef>
                <a:spcPts val="0"/>
              </a:spcBef>
              <a:defRPr/>
            </a:lvl1pPr>
            <a:lvl2pPr lvl="1" algn="ctr">
              <a:spcBef>
                <a:spcPts val="0"/>
              </a:spcBef>
              <a:defRPr/>
            </a:lvl2pPr>
            <a:lvl3pPr lvl="2" algn="ctr">
              <a:spcBef>
                <a:spcPts val="0"/>
              </a:spcBef>
              <a:defRPr/>
            </a:lvl3pPr>
            <a:lvl4pPr lvl="3" algn="ctr">
              <a:spcBef>
                <a:spcPts val="0"/>
              </a:spcBef>
              <a:defRPr/>
            </a:lvl4pPr>
            <a:lvl5pPr lvl="4" algn="ctr">
              <a:spcBef>
                <a:spcPts val="0"/>
              </a:spcBef>
              <a:defRPr/>
            </a:lvl5pPr>
            <a:lvl6pPr lvl="5" algn="ctr">
              <a:spcBef>
                <a:spcPts val="0"/>
              </a:spcBef>
              <a:defRPr/>
            </a:lvl6pPr>
            <a:lvl7pPr lvl="6" algn="ctr">
              <a:spcBef>
                <a:spcPts val="0"/>
              </a:spcBef>
              <a:defRPr/>
            </a:lvl7pPr>
            <a:lvl8pPr lvl="7" algn="ctr">
              <a:spcBef>
                <a:spcPts val="0"/>
              </a:spcBef>
              <a:defRPr/>
            </a:lvl8pPr>
            <a:lvl9pPr lvl="8" algn="ctr">
              <a:spcBef>
                <a:spcPts val="0"/>
              </a:spcBef>
              <a:defRPr/>
            </a:lvl9pPr>
          </a:lstStyle>
          <a:p/>
        </p:txBody>
      </p:sp>
      <p:sp>
        <p:nvSpPr>
          <p:cNvPr id="52" name="Shape 52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fr"/>
              <a:t>‹#›</a:t>
            </a:fld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blank">
  <p:cSld name="Blank"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Shape 54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fr"/>
              <a:t>‹#›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secHead">
  <p:cSld name="Section header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Shape 18"/>
          <p:cNvSpPr txBox="1"/>
          <p:nvPr>
            <p:ph type="title"/>
          </p:nvPr>
        </p:nvSpPr>
        <p:spPr>
          <a:xfrm>
            <a:off x="671250" y="2141250"/>
            <a:ext cx="7852200" cy="861000"/>
          </a:xfrm>
          <a:prstGeom prst="rect">
            <a:avLst/>
          </a:prstGeom>
        </p:spPr>
        <p:txBody>
          <a:bodyPr anchorCtr="0" anchor="ctr" bIns="91425" lIns="91425" rIns="91425" tIns="91425"/>
          <a:lstStyle>
            <a:lvl1pPr lvl="0" algn="ctr">
              <a:spcBef>
                <a:spcPts val="0"/>
              </a:spcBef>
              <a:buSzPct val="100000"/>
              <a:defRPr sz="3600"/>
            </a:lvl1pPr>
            <a:lvl2pPr lvl="1" algn="ctr">
              <a:spcBef>
                <a:spcPts val="0"/>
              </a:spcBef>
              <a:buSzPct val="100000"/>
              <a:defRPr sz="3600"/>
            </a:lvl2pPr>
            <a:lvl3pPr lvl="2" algn="ctr">
              <a:spcBef>
                <a:spcPts val="0"/>
              </a:spcBef>
              <a:buSzPct val="100000"/>
              <a:defRPr sz="3600"/>
            </a:lvl3pPr>
            <a:lvl4pPr lvl="3" algn="ctr">
              <a:spcBef>
                <a:spcPts val="0"/>
              </a:spcBef>
              <a:buSzPct val="100000"/>
              <a:defRPr sz="3600"/>
            </a:lvl4pPr>
            <a:lvl5pPr lvl="4" algn="ctr">
              <a:spcBef>
                <a:spcPts val="0"/>
              </a:spcBef>
              <a:buSzPct val="100000"/>
              <a:defRPr sz="3600"/>
            </a:lvl5pPr>
            <a:lvl6pPr lvl="5" algn="ctr">
              <a:spcBef>
                <a:spcPts val="0"/>
              </a:spcBef>
              <a:buSzPct val="100000"/>
              <a:defRPr sz="3600"/>
            </a:lvl6pPr>
            <a:lvl7pPr lvl="6" algn="ctr">
              <a:spcBef>
                <a:spcPts val="0"/>
              </a:spcBef>
              <a:buSzPct val="100000"/>
              <a:defRPr sz="3600"/>
            </a:lvl7pPr>
            <a:lvl8pPr lvl="7" algn="ctr">
              <a:spcBef>
                <a:spcPts val="0"/>
              </a:spcBef>
              <a:buSzPct val="100000"/>
              <a:defRPr sz="3600"/>
            </a:lvl8pPr>
            <a:lvl9pPr lvl="8" algn="ctr">
              <a:spcBef>
                <a:spcPts val="0"/>
              </a:spcBef>
              <a:buSzPct val="100000"/>
              <a:defRPr sz="3600"/>
            </a:lvl9pPr>
          </a:lstStyle>
          <a:p/>
        </p:txBody>
      </p:sp>
      <p:sp>
        <p:nvSpPr>
          <p:cNvPr id="19" name="Shape 19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fr"/>
              <a:t>‹#›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x">
  <p:cSld name="Title and body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hape 2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sp>
        <p:nvSpPr>
          <p:cNvPr id="22" name="Shape 22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sp>
        <p:nvSpPr>
          <p:cNvPr id="23" name="Shape 23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fr"/>
              <a:t>‹#›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woColTx">
  <p:cSld name="Title and two columns">
    <p:spTree>
      <p:nvGrpSpPr>
        <p:cNvPr id="24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Shape 2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sp>
        <p:nvSpPr>
          <p:cNvPr id="26" name="Shape 26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buSzPct val="100000"/>
              <a:defRPr sz="1400"/>
            </a:lvl1pPr>
            <a:lvl2pPr lvl="1">
              <a:spcBef>
                <a:spcPts val="0"/>
              </a:spcBef>
              <a:buSzPct val="100000"/>
              <a:defRPr sz="1200"/>
            </a:lvl2pPr>
            <a:lvl3pPr lvl="2">
              <a:spcBef>
                <a:spcPts val="0"/>
              </a:spcBef>
              <a:buSzPct val="100000"/>
              <a:defRPr sz="1200"/>
            </a:lvl3pPr>
            <a:lvl4pPr lvl="3">
              <a:spcBef>
                <a:spcPts val="0"/>
              </a:spcBef>
              <a:buSzPct val="100000"/>
              <a:defRPr sz="1200"/>
            </a:lvl4pPr>
            <a:lvl5pPr lvl="4">
              <a:spcBef>
                <a:spcPts val="0"/>
              </a:spcBef>
              <a:buSzPct val="100000"/>
              <a:defRPr sz="1200"/>
            </a:lvl5pPr>
            <a:lvl6pPr lvl="5">
              <a:spcBef>
                <a:spcPts val="0"/>
              </a:spcBef>
              <a:buSzPct val="100000"/>
              <a:defRPr sz="1200"/>
            </a:lvl6pPr>
            <a:lvl7pPr lvl="6">
              <a:spcBef>
                <a:spcPts val="0"/>
              </a:spcBef>
              <a:buSzPct val="100000"/>
              <a:defRPr sz="1200"/>
            </a:lvl7pPr>
            <a:lvl8pPr lvl="7">
              <a:spcBef>
                <a:spcPts val="0"/>
              </a:spcBef>
              <a:buSzPct val="100000"/>
              <a:defRPr sz="1200"/>
            </a:lvl8pPr>
            <a:lvl9pPr lvl="8">
              <a:spcBef>
                <a:spcPts val="0"/>
              </a:spcBef>
              <a:buSzPct val="100000"/>
              <a:defRPr sz="1200"/>
            </a:lvl9pPr>
          </a:lstStyle>
          <a:p/>
        </p:txBody>
      </p:sp>
      <p:sp>
        <p:nvSpPr>
          <p:cNvPr id="27" name="Shape 27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buSzPct val="100000"/>
              <a:defRPr sz="1400"/>
            </a:lvl1pPr>
            <a:lvl2pPr lvl="1">
              <a:spcBef>
                <a:spcPts val="0"/>
              </a:spcBef>
              <a:buSzPct val="100000"/>
              <a:defRPr sz="1200"/>
            </a:lvl2pPr>
            <a:lvl3pPr lvl="2">
              <a:spcBef>
                <a:spcPts val="0"/>
              </a:spcBef>
              <a:buSzPct val="100000"/>
              <a:defRPr sz="1200"/>
            </a:lvl3pPr>
            <a:lvl4pPr lvl="3">
              <a:spcBef>
                <a:spcPts val="0"/>
              </a:spcBef>
              <a:buSzPct val="100000"/>
              <a:defRPr sz="1200"/>
            </a:lvl4pPr>
            <a:lvl5pPr lvl="4">
              <a:spcBef>
                <a:spcPts val="0"/>
              </a:spcBef>
              <a:buSzPct val="100000"/>
              <a:defRPr sz="1200"/>
            </a:lvl5pPr>
            <a:lvl6pPr lvl="5">
              <a:spcBef>
                <a:spcPts val="0"/>
              </a:spcBef>
              <a:buSzPct val="100000"/>
              <a:defRPr sz="1200"/>
            </a:lvl6pPr>
            <a:lvl7pPr lvl="6">
              <a:spcBef>
                <a:spcPts val="0"/>
              </a:spcBef>
              <a:buSzPct val="100000"/>
              <a:defRPr sz="1200"/>
            </a:lvl7pPr>
            <a:lvl8pPr lvl="7">
              <a:spcBef>
                <a:spcPts val="0"/>
              </a:spcBef>
              <a:buSzPct val="100000"/>
              <a:defRPr sz="1200"/>
            </a:lvl8pPr>
            <a:lvl9pPr lvl="8">
              <a:spcBef>
                <a:spcPts val="0"/>
              </a:spcBef>
              <a:buSzPct val="100000"/>
              <a:defRPr sz="1200"/>
            </a:lvl9pPr>
          </a:lstStyle>
          <a:p/>
        </p:txBody>
      </p:sp>
      <p:sp>
        <p:nvSpPr>
          <p:cNvPr id="28" name="Shape 28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fr"/>
              <a:t>‹#›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Only">
  <p:cSld name="Title only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Shape 30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sp>
        <p:nvSpPr>
          <p:cNvPr id="31" name="Shape 31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fr"/>
              <a:t>‹#›</a:t>
            </a:fld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One column tex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Shape 33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rIns="91425" tIns="91425"/>
          <a:lstStyle>
            <a:lvl1pPr lvl="0">
              <a:spcBef>
                <a:spcPts val="0"/>
              </a:spcBef>
              <a:buSzPct val="100000"/>
              <a:defRPr sz="2400"/>
            </a:lvl1pPr>
            <a:lvl2pPr lvl="1">
              <a:spcBef>
                <a:spcPts val="0"/>
              </a:spcBef>
              <a:buSzPct val="100000"/>
              <a:defRPr sz="2400"/>
            </a:lvl2pPr>
            <a:lvl3pPr lvl="2">
              <a:spcBef>
                <a:spcPts val="0"/>
              </a:spcBef>
              <a:buSzPct val="100000"/>
              <a:defRPr sz="2400"/>
            </a:lvl3pPr>
            <a:lvl4pPr lvl="3">
              <a:spcBef>
                <a:spcPts val="0"/>
              </a:spcBef>
              <a:buSzPct val="100000"/>
              <a:defRPr sz="2400"/>
            </a:lvl4pPr>
            <a:lvl5pPr lvl="4">
              <a:spcBef>
                <a:spcPts val="0"/>
              </a:spcBef>
              <a:buSzPct val="100000"/>
              <a:defRPr sz="2400"/>
            </a:lvl5pPr>
            <a:lvl6pPr lvl="5">
              <a:spcBef>
                <a:spcPts val="0"/>
              </a:spcBef>
              <a:buSzPct val="100000"/>
              <a:defRPr sz="2400"/>
            </a:lvl6pPr>
            <a:lvl7pPr lvl="6">
              <a:spcBef>
                <a:spcPts val="0"/>
              </a:spcBef>
              <a:buSzPct val="100000"/>
              <a:defRPr sz="2400"/>
            </a:lvl7pPr>
            <a:lvl8pPr lvl="7">
              <a:spcBef>
                <a:spcPts val="0"/>
              </a:spcBef>
              <a:buSzPct val="100000"/>
              <a:defRPr sz="2400"/>
            </a:lvl8pPr>
            <a:lvl9pPr lvl="8">
              <a:spcBef>
                <a:spcPts val="0"/>
              </a:spcBef>
              <a:buSzPct val="100000"/>
              <a:defRPr sz="2400"/>
            </a:lvl9pPr>
          </a:lstStyle>
          <a:p/>
        </p:txBody>
      </p:sp>
      <p:sp>
        <p:nvSpPr>
          <p:cNvPr id="34" name="Shape 34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buSzPct val="100000"/>
              <a:defRPr sz="1200"/>
            </a:lvl1pPr>
            <a:lvl2pPr lvl="1">
              <a:spcBef>
                <a:spcPts val="0"/>
              </a:spcBef>
              <a:buSzPct val="100000"/>
              <a:defRPr sz="1200"/>
            </a:lvl2pPr>
            <a:lvl3pPr lvl="2">
              <a:spcBef>
                <a:spcPts val="0"/>
              </a:spcBef>
              <a:buSzPct val="100000"/>
              <a:defRPr sz="1200"/>
            </a:lvl3pPr>
            <a:lvl4pPr lvl="3">
              <a:spcBef>
                <a:spcPts val="0"/>
              </a:spcBef>
              <a:buSzPct val="100000"/>
              <a:defRPr sz="1200"/>
            </a:lvl4pPr>
            <a:lvl5pPr lvl="4">
              <a:spcBef>
                <a:spcPts val="0"/>
              </a:spcBef>
              <a:buSzPct val="100000"/>
              <a:defRPr sz="1200"/>
            </a:lvl5pPr>
            <a:lvl6pPr lvl="5">
              <a:spcBef>
                <a:spcPts val="0"/>
              </a:spcBef>
              <a:buSzPct val="100000"/>
              <a:defRPr sz="1200"/>
            </a:lvl6pPr>
            <a:lvl7pPr lvl="6">
              <a:spcBef>
                <a:spcPts val="0"/>
              </a:spcBef>
              <a:buSzPct val="100000"/>
              <a:defRPr sz="1200"/>
            </a:lvl7pPr>
            <a:lvl8pPr lvl="7">
              <a:spcBef>
                <a:spcPts val="0"/>
              </a:spcBef>
              <a:buSzPct val="100000"/>
              <a:defRPr sz="1200"/>
            </a:lvl8pPr>
            <a:lvl9pPr lvl="8">
              <a:spcBef>
                <a:spcPts val="0"/>
              </a:spcBef>
              <a:buSzPct val="100000"/>
              <a:defRPr sz="1200"/>
            </a:lvl9pPr>
          </a:lstStyle>
          <a:p/>
        </p:txBody>
      </p:sp>
      <p:sp>
        <p:nvSpPr>
          <p:cNvPr id="35" name="Shape 35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fr"/>
              <a:t>‹#›</a:t>
            </a:fld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Main point">
    <p:bg>
      <p:bgPr>
        <a:solidFill>
          <a:schemeClr val="lt2"/>
        </a:solidFill>
      </p:bgPr>
    </p:bg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Shape 37"/>
          <p:cNvSpPr txBox="1"/>
          <p:nvPr>
            <p:ph type="title"/>
          </p:nvPr>
        </p:nvSpPr>
        <p:spPr>
          <a:xfrm>
            <a:off x="490250" y="526350"/>
            <a:ext cx="6227100" cy="4090800"/>
          </a:xfrm>
          <a:prstGeom prst="rect">
            <a:avLst/>
          </a:prstGeom>
        </p:spPr>
        <p:txBody>
          <a:bodyPr anchorCtr="0" anchor="ctr" bIns="91425" lIns="91425" rIns="91425" tIns="91425"/>
          <a:lstStyle>
            <a:lvl1pPr lvl="0">
              <a:spcBef>
                <a:spcPts val="0"/>
              </a:spcBef>
              <a:buClr>
                <a:schemeClr val="lt1"/>
              </a:buClr>
              <a:buSzPct val="100000"/>
              <a:defRPr sz="48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buClr>
                <a:schemeClr val="lt1"/>
              </a:buClr>
              <a:buSzPct val="100000"/>
              <a:defRPr sz="48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buClr>
                <a:schemeClr val="lt1"/>
              </a:buClr>
              <a:buSzPct val="100000"/>
              <a:defRPr sz="48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buClr>
                <a:schemeClr val="lt1"/>
              </a:buClr>
              <a:buSzPct val="100000"/>
              <a:defRPr sz="48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buClr>
                <a:schemeClr val="lt1"/>
              </a:buClr>
              <a:buSzPct val="100000"/>
              <a:defRPr sz="48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buClr>
                <a:schemeClr val="lt1"/>
              </a:buClr>
              <a:buSzPct val="100000"/>
              <a:defRPr sz="48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buClr>
                <a:schemeClr val="lt1"/>
              </a:buClr>
              <a:buSzPct val="100000"/>
              <a:defRPr sz="48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buClr>
                <a:schemeClr val="lt1"/>
              </a:buClr>
              <a:buSzPct val="100000"/>
              <a:defRPr sz="48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buClr>
                <a:schemeClr val="lt1"/>
              </a:buClr>
              <a:buSzPct val="100000"/>
              <a:defRPr sz="48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38" name="Shape 38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fr">
                <a:solidFill>
                  <a:schemeClr val="lt1"/>
                </a:solidFill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Section title and description">
    <p:spTree>
      <p:nvGrpSpPr>
        <p:cNvPr id="39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Shape 40"/>
          <p:cNvSpPr/>
          <p:nvPr/>
        </p:nvSpPr>
        <p:spPr>
          <a:xfrm>
            <a:off x="4572000" y="0"/>
            <a:ext cx="4572000" cy="51435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cxnSp>
        <p:nvCxnSpPr>
          <p:cNvPr id="41" name="Shape 41"/>
          <p:cNvCxnSpPr/>
          <p:nvPr/>
        </p:nvCxnSpPr>
        <p:spPr>
          <a:xfrm>
            <a:off x="5029675" y="4495500"/>
            <a:ext cx="468300" cy="0"/>
          </a:xfrm>
          <a:prstGeom prst="straightConnector1">
            <a:avLst/>
          </a:prstGeom>
          <a:noFill/>
          <a:ln cap="flat" cmpd="sng" w="19050">
            <a:solidFill>
              <a:schemeClr val="lt1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42" name="Shape 42"/>
          <p:cNvSpPr txBox="1"/>
          <p:nvPr>
            <p:ph type="title"/>
          </p:nvPr>
        </p:nvSpPr>
        <p:spPr>
          <a:xfrm>
            <a:off x="265500" y="1081400"/>
            <a:ext cx="4045200" cy="1710300"/>
          </a:xfrm>
          <a:prstGeom prst="rect">
            <a:avLst/>
          </a:prstGeom>
        </p:spPr>
        <p:txBody>
          <a:bodyPr anchorCtr="0" anchor="b" bIns="91425" lIns="91425" rIns="91425" tIns="91425"/>
          <a:lstStyle>
            <a:lvl1pPr lvl="0" algn="ctr">
              <a:spcBef>
                <a:spcPts val="0"/>
              </a:spcBef>
              <a:buSzPct val="100000"/>
              <a:defRPr sz="4200"/>
            </a:lvl1pPr>
            <a:lvl2pPr lvl="1" algn="ctr">
              <a:spcBef>
                <a:spcPts val="0"/>
              </a:spcBef>
              <a:buSzPct val="100000"/>
              <a:defRPr sz="4200"/>
            </a:lvl2pPr>
            <a:lvl3pPr lvl="2" algn="ctr">
              <a:spcBef>
                <a:spcPts val="0"/>
              </a:spcBef>
              <a:buSzPct val="100000"/>
              <a:defRPr sz="4200"/>
            </a:lvl3pPr>
            <a:lvl4pPr lvl="3" algn="ctr">
              <a:spcBef>
                <a:spcPts val="0"/>
              </a:spcBef>
              <a:buSzPct val="100000"/>
              <a:defRPr sz="4200"/>
            </a:lvl4pPr>
            <a:lvl5pPr lvl="4" algn="ctr">
              <a:spcBef>
                <a:spcPts val="0"/>
              </a:spcBef>
              <a:buSzPct val="100000"/>
              <a:defRPr sz="4200"/>
            </a:lvl5pPr>
            <a:lvl6pPr lvl="5" algn="ctr">
              <a:spcBef>
                <a:spcPts val="0"/>
              </a:spcBef>
              <a:buSzPct val="100000"/>
              <a:defRPr sz="4200"/>
            </a:lvl6pPr>
            <a:lvl7pPr lvl="6" algn="ctr">
              <a:spcBef>
                <a:spcPts val="0"/>
              </a:spcBef>
              <a:buSzPct val="100000"/>
              <a:defRPr sz="4200"/>
            </a:lvl7pPr>
            <a:lvl8pPr lvl="7" algn="ctr">
              <a:spcBef>
                <a:spcPts val="0"/>
              </a:spcBef>
              <a:buSzPct val="100000"/>
              <a:defRPr sz="4200"/>
            </a:lvl8pPr>
            <a:lvl9pPr lvl="8" algn="ctr">
              <a:spcBef>
                <a:spcPts val="0"/>
              </a:spcBef>
              <a:buSzPct val="100000"/>
              <a:defRPr sz="4200"/>
            </a:lvl9pPr>
          </a:lstStyle>
          <a:p/>
        </p:txBody>
      </p:sp>
      <p:sp>
        <p:nvSpPr>
          <p:cNvPr id="43" name="Shape 43"/>
          <p:cNvSpPr txBox="1"/>
          <p:nvPr>
            <p:ph idx="1" type="subTitle"/>
          </p:nvPr>
        </p:nvSpPr>
        <p:spPr>
          <a:xfrm>
            <a:off x="265500" y="2845200"/>
            <a:ext cx="4045200" cy="13455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  <a:defRPr sz="2100">
                <a:solidFill>
                  <a:schemeClr val="dk1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  <a:defRPr sz="2100">
                <a:solidFill>
                  <a:schemeClr val="dk1"/>
                </a:solidFill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  <a:defRPr sz="2100">
                <a:solidFill>
                  <a:schemeClr val="dk1"/>
                </a:solidFill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  <a:defRPr sz="2100">
                <a:solidFill>
                  <a:schemeClr val="dk1"/>
                </a:solidFill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  <a:defRPr sz="2100">
                <a:solidFill>
                  <a:schemeClr val="dk1"/>
                </a:solidFill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  <a:defRPr sz="2100">
                <a:solidFill>
                  <a:schemeClr val="dk1"/>
                </a:solidFill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  <a:defRPr sz="2100">
                <a:solidFill>
                  <a:schemeClr val="dk1"/>
                </a:solidFill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  <a:defRPr sz="2100">
                <a:solidFill>
                  <a:schemeClr val="dk1"/>
                </a:solidFill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  <a:defRPr sz="21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44" name="Shape 44"/>
          <p:cNvSpPr txBox="1"/>
          <p:nvPr>
            <p:ph idx="2" type="body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anchorCtr="0" anchor="ctr" bIns="91425" lIns="91425" rIns="91425" tIns="91425"/>
          <a:lstStyle>
            <a:lvl1pPr lvl="0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45" name="Shape 45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fr">
                <a:solidFill>
                  <a:schemeClr val="lt1"/>
                </a:solidFill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Caption">
    <p:spTree>
      <p:nvGrpSpPr>
        <p:cNvPr id="46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Shape 47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rIns="91425" tIns="91425"/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Oswald"/>
              <a:buNone/>
              <a:defRPr sz="21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1pPr>
          </a:lstStyle>
          <a:p/>
        </p:txBody>
      </p:sp>
      <p:sp>
        <p:nvSpPr>
          <p:cNvPr id="48" name="Shape 48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fr"/>
              <a:t>‹#›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buClr>
                <a:schemeClr val="dk1"/>
              </a:buClr>
              <a:buSzPct val="100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1pPr>
            <a:lvl2pPr lvl="1">
              <a:spcBef>
                <a:spcPts val="0"/>
              </a:spcBef>
              <a:buClr>
                <a:schemeClr val="dk1"/>
              </a:buClr>
              <a:buSzPct val="100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2pPr>
            <a:lvl3pPr lvl="2">
              <a:spcBef>
                <a:spcPts val="0"/>
              </a:spcBef>
              <a:buClr>
                <a:schemeClr val="dk1"/>
              </a:buClr>
              <a:buSzPct val="100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3pPr>
            <a:lvl4pPr lvl="3">
              <a:spcBef>
                <a:spcPts val="0"/>
              </a:spcBef>
              <a:buClr>
                <a:schemeClr val="dk1"/>
              </a:buClr>
              <a:buSzPct val="100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4pPr>
            <a:lvl5pPr lvl="4">
              <a:spcBef>
                <a:spcPts val="0"/>
              </a:spcBef>
              <a:buClr>
                <a:schemeClr val="dk1"/>
              </a:buClr>
              <a:buSzPct val="100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5pPr>
            <a:lvl6pPr lvl="5">
              <a:spcBef>
                <a:spcPts val="0"/>
              </a:spcBef>
              <a:buClr>
                <a:schemeClr val="dk1"/>
              </a:buClr>
              <a:buSzPct val="100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6pPr>
            <a:lvl7pPr lvl="6">
              <a:spcBef>
                <a:spcPts val="0"/>
              </a:spcBef>
              <a:buClr>
                <a:schemeClr val="dk1"/>
              </a:buClr>
              <a:buSzPct val="100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7pPr>
            <a:lvl8pPr lvl="7">
              <a:spcBef>
                <a:spcPts val="0"/>
              </a:spcBef>
              <a:buClr>
                <a:schemeClr val="dk1"/>
              </a:buClr>
              <a:buSzPct val="100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8pPr>
            <a:lvl9pPr lvl="8">
              <a:spcBef>
                <a:spcPts val="0"/>
              </a:spcBef>
              <a:buClr>
                <a:schemeClr val="dk1"/>
              </a:buClr>
              <a:buSzPct val="100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9pPr>
          </a:lstStyle>
          <a:p/>
        </p:txBody>
      </p:sp>
      <p:sp>
        <p:nvSpPr>
          <p:cNvPr id="7" name="Shape 7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lv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accent3"/>
              </a:buClr>
              <a:buSzPct val="100000"/>
              <a:buFont typeface="Average"/>
              <a:defRPr sz="18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1pPr>
            <a:lvl2pPr lvl="1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accent3"/>
              </a:buClr>
              <a:buFont typeface="Average"/>
              <a:defRPr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2pPr>
            <a:lvl3pPr lvl="2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accent3"/>
              </a:buClr>
              <a:buFont typeface="Average"/>
              <a:defRPr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3pPr>
            <a:lvl4pPr lvl="3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accent3"/>
              </a:buClr>
              <a:buFont typeface="Average"/>
              <a:defRPr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4pPr>
            <a:lvl5pPr lvl="4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accent3"/>
              </a:buClr>
              <a:buFont typeface="Average"/>
              <a:defRPr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5pPr>
            <a:lvl6pPr lvl="5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accent3"/>
              </a:buClr>
              <a:buFont typeface="Average"/>
              <a:defRPr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6pPr>
            <a:lvl7pPr lvl="6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accent3"/>
              </a:buClr>
              <a:buFont typeface="Average"/>
              <a:defRPr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7pPr>
            <a:lvl8pPr lvl="7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accent3"/>
              </a:buClr>
              <a:buFont typeface="Average"/>
              <a:defRPr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8pPr>
            <a:lvl9pPr lvl="8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accent3"/>
              </a:buClr>
              <a:buFont typeface="Average"/>
              <a:defRPr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9pPr>
          </a:lstStyle>
          <a:p/>
        </p:txBody>
      </p:sp>
      <p:sp>
        <p:nvSpPr>
          <p:cNvPr id="8" name="Shape 8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 algn="r">
              <a:spcBef>
                <a:spcPts val="0"/>
              </a:spcBef>
              <a:buNone/>
            </a:pPr>
            <a:fld id="{00000000-1234-1234-1234-123412341234}" type="slidenum">
              <a:rPr lang="fr" sz="10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rPr>
              <a:t>‹#›</a:t>
            </a:fld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Shape 59"/>
          <p:cNvSpPr txBox="1"/>
          <p:nvPr>
            <p:ph type="ctrTitle"/>
          </p:nvPr>
        </p:nvSpPr>
        <p:spPr>
          <a:xfrm>
            <a:off x="671257" y="716575"/>
            <a:ext cx="7801500" cy="1730100"/>
          </a:xfrm>
          <a:prstGeom prst="rect">
            <a:avLst/>
          </a:prstGeom>
        </p:spPr>
        <p:txBody>
          <a:bodyPr anchorCtr="0" anchor="b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fr">
                <a:latin typeface="Roboto"/>
                <a:ea typeface="Roboto"/>
                <a:cs typeface="Roboto"/>
                <a:sym typeface="Roboto"/>
              </a:rPr>
              <a:t>Les Lésions Musculaires</a:t>
            </a:r>
          </a:p>
        </p:txBody>
      </p:sp>
      <p:sp>
        <p:nvSpPr>
          <p:cNvPr id="60" name="Shape 60"/>
          <p:cNvSpPr txBox="1"/>
          <p:nvPr>
            <p:ph idx="1" type="subTitle"/>
          </p:nvPr>
        </p:nvSpPr>
        <p:spPr>
          <a:xfrm>
            <a:off x="671250" y="3174874"/>
            <a:ext cx="7801500" cy="13800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fr">
                <a:latin typeface="Roboto"/>
                <a:ea typeface="Roboto"/>
                <a:cs typeface="Roboto"/>
                <a:sym typeface="Roboto"/>
              </a:rPr>
              <a:t>Petit guide à l’usage des sportifs</a:t>
            </a:r>
          </a:p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  <a:p>
            <a:pPr lvl="0" algn="r">
              <a:spcBef>
                <a:spcPts val="0"/>
              </a:spcBef>
              <a:buNone/>
            </a:pPr>
            <a:r>
              <a:rPr lang="fr" sz="1200">
                <a:latin typeface="Roboto"/>
                <a:ea typeface="Roboto"/>
                <a:cs typeface="Roboto"/>
                <a:sym typeface="Roboto"/>
              </a:rPr>
              <a:t>Pierre Montes - Kinésithérapeute du Sport - Centre </a:t>
            </a:r>
            <a:r>
              <a:rPr lang="fr" sz="1200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Kin</a:t>
            </a:r>
            <a:r>
              <a:rPr lang="fr" sz="1200">
                <a:solidFill>
                  <a:srgbClr val="6D9EEB"/>
                </a:solidFill>
                <a:latin typeface="Roboto"/>
                <a:ea typeface="Roboto"/>
                <a:cs typeface="Roboto"/>
                <a:sym typeface="Roboto"/>
              </a:rPr>
              <a:t>&amp;</a:t>
            </a:r>
            <a:r>
              <a:rPr lang="fr" sz="1200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Sport</a:t>
            </a:r>
          </a:p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Shape 65"/>
          <p:cNvSpPr txBox="1"/>
          <p:nvPr>
            <p:ph idx="1" type="body"/>
          </p:nvPr>
        </p:nvSpPr>
        <p:spPr>
          <a:xfrm>
            <a:off x="311700" y="326400"/>
            <a:ext cx="8520600" cy="42762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algn="just">
              <a:spcBef>
                <a:spcPts val="0"/>
              </a:spcBef>
              <a:buNone/>
            </a:pPr>
            <a:r>
              <a:t/>
            </a:r>
            <a:endParaRPr/>
          </a:p>
          <a:p>
            <a:pPr lvl="0" algn="just">
              <a:spcBef>
                <a:spcPts val="0"/>
              </a:spcBef>
              <a:buNone/>
            </a:pPr>
            <a:r>
              <a:rPr lang="fr" sz="1700">
                <a:latin typeface="Roboto"/>
                <a:ea typeface="Roboto"/>
                <a:cs typeface="Roboto"/>
                <a:sym typeface="Roboto"/>
              </a:rPr>
              <a:t>Les blessures musculaires sont fréquentes dans le sport (30% des blessures) mais elles sont souvent mal prises en charge ce qui conduit inévitablement à des délais de reprise allongés, des complications et des récidives.</a:t>
            </a:r>
          </a:p>
          <a:p>
            <a:pPr lvl="0">
              <a:spcBef>
                <a:spcPts val="0"/>
              </a:spcBef>
              <a:buNone/>
            </a:pPr>
            <a:r>
              <a:t/>
            </a:r>
            <a:endParaRPr sz="1700">
              <a:latin typeface="Roboto"/>
              <a:ea typeface="Roboto"/>
              <a:cs typeface="Roboto"/>
              <a:sym typeface="Roboto"/>
            </a:endParaRPr>
          </a:p>
          <a:p>
            <a:pPr lvl="0">
              <a:spcBef>
                <a:spcPts val="0"/>
              </a:spcBef>
              <a:buNone/>
            </a:pPr>
            <a:r>
              <a:rPr lang="fr" sz="1700">
                <a:latin typeface="Roboto"/>
                <a:ea typeface="Roboto"/>
                <a:cs typeface="Roboto"/>
                <a:sym typeface="Roboto"/>
              </a:rPr>
              <a:t>Les clés de la guérison et de la reprise sportive sont pourtant simples :</a:t>
            </a:r>
          </a:p>
          <a:p>
            <a:pPr indent="-336550" lvl="0" marL="457200" rtl="0">
              <a:spcBef>
                <a:spcPts val="0"/>
              </a:spcBef>
              <a:buSzPct val="100000"/>
              <a:buFont typeface="Roboto"/>
              <a:buChar char="-"/>
            </a:pPr>
            <a:r>
              <a:rPr lang="fr" sz="1700">
                <a:latin typeface="Roboto"/>
                <a:ea typeface="Roboto"/>
                <a:cs typeface="Roboto"/>
                <a:sym typeface="Roboto"/>
              </a:rPr>
              <a:t>Un diagnostic précis le plus rapide possible.</a:t>
            </a:r>
          </a:p>
          <a:p>
            <a:pPr indent="-336550" lvl="0" marL="457200">
              <a:spcBef>
                <a:spcPts val="0"/>
              </a:spcBef>
              <a:buSzPct val="100000"/>
              <a:buFont typeface="Roboto"/>
              <a:buChar char="-"/>
            </a:pPr>
            <a:r>
              <a:rPr lang="fr" sz="1700">
                <a:latin typeface="Roboto"/>
                <a:ea typeface="Roboto"/>
                <a:cs typeface="Roboto"/>
                <a:sym typeface="Roboto"/>
              </a:rPr>
              <a:t>Une prise en charge thérapeutique la plus précoce possible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Shape 70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b="1" lang="fr" sz="1800">
                <a:latin typeface="Roboto"/>
                <a:ea typeface="Roboto"/>
                <a:cs typeface="Roboto"/>
                <a:sym typeface="Roboto"/>
              </a:rPr>
              <a:t>Lorsque cela arrive …</a:t>
            </a:r>
          </a:p>
          <a:p>
            <a:pPr lvl="0" algn="ctr">
              <a:spcBef>
                <a:spcPts val="0"/>
              </a:spcBef>
              <a:buNone/>
            </a:pPr>
            <a:r>
              <a:t/>
            </a:r>
            <a:endParaRPr b="1" sz="1800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71" name="Shape 71"/>
          <p:cNvSpPr txBox="1"/>
          <p:nvPr>
            <p:ph idx="1" type="body"/>
          </p:nvPr>
        </p:nvSpPr>
        <p:spPr>
          <a:xfrm>
            <a:off x="311700" y="1017725"/>
            <a:ext cx="8520600" cy="37446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algn="just">
              <a:spcBef>
                <a:spcPts val="0"/>
              </a:spcBef>
              <a:buNone/>
            </a:pPr>
            <a:r>
              <a:rPr lang="fr" sz="1700">
                <a:latin typeface="Roboto"/>
                <a:ea typeface="Roboto"/>
                <a:cs typeface="Roboto"/>
                <a:sym typeface="Roboto"/>
              </a:rPr>
              <a:t>En attendant le diagnostic médical, la prise en charge immédiate repose sur le protocole POLICE :</a:t>
            </a:r>
          </a:p>
          <a:p>
            <a:pPr indent="-336550" lvl="0" marL="457200" algn="just">
              <a:spcBef>
                <a:spcPts val="0"/>
              </a:spcBef>
              <a:buSzPct val="100000"/>
              <a:buFont typeface="Roboto"/>
            </a:pPr>
            <a:r>
              <a:rPr b="1" lang="fr" sz="1700">
                <a:latin typeface="Roboto"/>
                <a:ea typeface="Roboto"/>
                <a:cs typeface="Roboto"/>
                <a:sym typeface="Roboto"/>
              </a:rPr>
              <a:t>P</a:t>
            </a:r>
            <a:r>
              <a:rPr lang="fr" sz="1700">
                <a:latin typeface="Roboto"/>
                <a:ea typeface="Roboto"/>
                <a:cs typeface="Roboto"/>
                <a:sym typeface="Roboto"/>
              </a:rPr>
              <a:t> : </a:t>
            </a:r>
            <a:r>
              <a:rPr lang="fr" sz="1700" u="sng">
                <a:latin typeface="Roboto"/>
                <a:ea typeface="Roboto"/>
                <a:cs typeface="Roboto"/>
                <a:sym typeface="Roboto"/>
              </a:rPr>
              <a:t>Protection</a:t>
            </a:r>
            <a:r>
              <a:rPr lang="fr" sz="1700">
                <a:latin typeface="Roboto"/>
                <a:ea typeface="Roboto"/>
                <a:cs typeface="Roboto"/>
                <a:sym typeface="Roboto"/>
              </a:rPr>
              <a:t> : Eviter l’aggravation immédiate, arrêt de l’activité .</a:t>
            </a:r>
          </a:p>
          <a:p>
            <a:pPr indent="-336550" lvl="0" marL="457200" algn="just">
              <a:spcBef>
                <a:spcPts val="0"/>
              </a:spcBef>
              <a:buSzPct val="100000"/>
              <a:buFont typeface="Roboto"/>
            </a:pPr>
            <a:r>
              <a:rPr b="1" lang="fr" sz="1700">
                <a:latin typeface="Roboto"/>
                <a:ea typeface="Roboto"/>
                <a:cs typeface="Roboto"/>
                <a:sym typeface="Roboto"/>
              </a:rPr>
              <a:t>OL</a:t>
            </a:r>
            <a:r>
              <a:rPr lang="fr" sz="1700">
                <a:latin typeface="Roboto"/>
                <a:ea typeface="Roboto"/>
                <a:cs typeface="Roboto"/>
                <a:sym typeface="Roboto"/>
              </a:rPr>
              <a:t> : </a:t>
            </a:r>
            <a:r>
              <a:rPr lang="fr" sz="1700" u="sng">
                <a:latin typeface="Roboto"/>
                <a:ea typeface="Roboto"/>
                <a:cs typeface="Roboto"/>
                <a:sym typeface="Roboto"/>
              </a:rPr>
              <a:t>Optimal Loading</a:t>
            </a:r>
            <a:r>
              <a:rPr lang="fr" sz="1700">
                <a:latin typeface="Roboto"/>
                <a:ea typeface="Roboto"/>
                <a:cs typeface="Roboto"/>
                <a:sym typeface="Roboto"/>
              </a:rPr>
              <a:t> : pas d’immobilisation totale mais mise en charge infra douloureuse.</a:t>
            </a:r>
          </a:p>
          <a:p>
            <a:pPr indent="-336550" lvl="0" marL="457200" algn="just">
              <a:spcBef>
                <a:spcPts val="0"/>
              </a:spcBef>
              <a:buSzPct val="100000"/>
              <a:buFont typeface="Roboto"/>
            </a:pPr>
            <a:r>
              <a:rPr b="1" lang="fr" sz="1700">
                <a:latin typeface="Roboto"/>
                <a:ea typeface="Roboto"/>
                <a:cs typeface="Roboto"/>
                <a:sym typeface="Roboto"/>
              </a:rPr>
              <a:t>I </a:t>
            </a:r>
            <a:r>
              <a:rPr lang="fr" sz="1700">
                <a:latin typeface="Roboto"/>
                <a:ea typeface="Roboto"/>
                <a:cs typeface="Roboto"/>
                <a:sym typeface="Roboto"/>
              </a:rPr>
              <a:t>: </a:t>
            </a:r>
            <a:r>
              <a:rPr lang="fr" sz="1700" u="sng">
                <a:latin typeface="Roboto"/>
                <a:ea typeface="Roboto"/>
                <a:cs typeface="Roboto"/>
                <a:sym typeface="Roboto"/>
              </a:rPr>
              <a:t>Ice</a:t>
            </a:r>
            <a:r>
              <a:rPr lang="fr" sz="1700">
                <a:latin typeface="Roboto"/>
                <a:ea typeface="Roboto"/>
                <a:cs typeface="Roboto"/>
                <a:sym typeface="Roboto"/>
              </a:rPr>
              <a:t> : Glaçage de la zone lésée 20 minutes toutes les 2 heures.</a:t>
            </a:r>
          </a:p>
          <a:p>
            <a:pPr indent="-336550" lvl="0" marL="457200" algn="just">
              <a:spcBef>
                <a:spcPts val="0"/>
              </a:spcBef>
              <a:buSzPct val="100000"/>
              <a:buFont typeface="Roboto"/>
            </a:pPr>
            <a:r>
              <a:rPr b="1" lang="fr" sz="1700">
                <a:latin typeface="Roboto"/>
                <a:ea typeface="Roboto"/>
                <a:cs typeface="Roboto"/>
                <a:sym typeface="Roboto"/>
              </a:rPr>
              <a:t>C </a:t>
            </a:r>
            <a:r>
              <a:rPr lang="fr" sz="1700">
                <a:latin typeface="Roboto"/>
                <a:ea typeface="Roboto"/>
                <a:cs typeface="Roboto"/>
                <a:sym typeface="Roboto"/>
              </a:rPr>
              <a:t>: </a:t>
            </a:r>
            <a:r>
              <a:rPr lang="fr" sz="1700" u="sng">
                <a:latin typeface="Roboto"/>
                <a:ea typeface="Roboto"/>
                <a:cs typeface="Roboto"/>
                <a:sym typeface="Roboto"/>
              </a:rPr>
              <a:t>Compression</a:t>
            </a:r>
            <a:r>
              <a:rPr lang="fr" sz="1700">
                <a:latin typeface="Roboto"/>
                <a:ea typeface="Roboto"/>
                <a:cs typeface="Roboto"/>
                <a:sym typeface="Roboto"/>
              </a:rPr>
              <a:t> : Bandage compressif immédiatement après la blessure pendant 20 minutes (moment le plus important). Doit être relâché puis répété plusieurs fois sans trop comprimer. A enlever totalement pour la nuit.</a:t>
            </a:r>
          </a:p>
          <a:p>
            <a:pPr indent="-336550" lvl="0" marL="457200" algn="just">
              <a:spcBef>
                <a:spcPts val="0"/>
              </a:spcBef>
              <a:buSzPct val="100000"/>
              <a:buFont typeface="Roboto"/>
            </a:pPr>
            <a:r>
              <a:rPr b="1" lang="fr" sz="1700">
                <a:latin typeface="Roboto"/>
                <a:ea typeface="Roboto"/>
                <a:cs typeface="Roboto"/>
                <a:sym typeface="Roboto"/>
              </a:rPr>
              <a:t>E </a:t>
            </a:r>
            <a:r>
              <a:rPr lang="fr" sz="1700">
                <a:latin typeface="Roboto"/>
                <a:ea typeface="Roboto"/>
                <a:cs typeface="Roboto"/>
                <a:sym typeface="Roboto"/>
              </a:rPr>
              <a:t>: </a:t>
            </a:r>
            <a:r>
              <a:rPr lang="fr" sz="1700" u="sng">
                <a:latin typeface="Roboto"/>
                <a:ea typeface="Roboto"/>
                <a:cs typeface="Roboto"/>
                <a:sym typeface="Roboto"/>
              </a:rPr>
              <a:t>Elévation</a:t>
            </a:r>
            <a:r>
              <a:rPr lang="fr" sz="1700">
                <a:latin typeface="Roboto"/>
                <a:ea typeface="Roboto"/>
                <a:cs typeface="Roboto"/>
                <a:sym typeface="Roboto"/>
              </a:rPr>
              <a:t> : mise en déclive du membre blessé pour faciliter le retour veineux (10cm au dessus de l’horizontale).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Shape 76"/>
          <p:cNvSpPr txBox="1"/>
          <p:nvPr>
            <p:ph idx="1" type="body"/>
          </p:nvPr>
        </p:nvSpPr>
        <p:spPr>
          <a:xfrm>
            <a:off x="311700" y="281375"/>
            <a:ext cx="8520600" cy="42876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  <a:p>
            <a:pPr lvl="0">
              <a:spcBef>
                <a:spcPts val="0"/>
              </a:spcBef>
              <a:buNone/>
            </a:pPr>
            <a:r>
              <a:rPr lang="fr"/>
              <a:t>Le diagnostic doit être posé par un professionnel de santé du sport habitué à prendre en charge ce type de problèmes.</a:t>
            </a:r>
            <a:br>
              <a:rPr lang="fr"/>
            </a:br>
            <a:br>
              <a:rPr lang="fr"/>
            </a:br>
            <a:r>
              <a:rPr lang="fr"/>
              <a:t>Il repose sur un certain nombre d’éléments fondamentaux :</a:t>
            </a:r>
          </a:p>
          <a:p>
            <a:pPr indent="-228600" lvl="0" marL="457200" rtl="0">
              <a:spcBef>
                <a:spcPts val="0"/>
              </a:spcBef>
              <a:buChar char="●"/>
            </a:pPr>
            <a:r>
              <a:rPr lang="fr"/>
              <a:t>Un interrogatoire précis sur les circonstances de survenue de la blessure.</a:t>
            </a:r>
          </a:p>
          <a:p>
            <a:pPr indent="-228600" lvl="0" marL="457200" rtl="0">
              <a:spcBef>
                <a:spcPts val="0"/>
              </a:spcBef>
              <a:buChar char="●"/>
            </a:pPr>
            <a:r>
              <a:rPr lang="fr"/>
              <a:t>Un bilan clinique comprenant différents tests palpatoires, de contractions, d’étirements ou réflexes.</a:t>
            </a:r>
          </a:p>
          <a:p>
            <a:pPr lvl="0" rtl="0">
              <a:spcBef>
                <a:spcPts val="0"/>
              </a:spcBef>
              <a:buNone/>
            </a:pPr>
            <a:r>
              <a:rPr lang="fr"/>
              <a:t>Il sera complété par des examens d’imagerie tels que l’échographie (examen de choix) ou l’irm.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Shape 8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algn="ctr">
              <a:spcBef>
                <a:spcPts val="0"/>
              </a:spcBef>
              <a:buNone/>
            </a:pPr>
            <a:r>
              <a:rPr b="1" lang="fr" sz="1800">
                <a:latin typeface="Roboto"/>
                <a:ea typeface="Roboto"/>
                <a:cs typeface="Roboto"/>
                <a:sym typeface="Roboto"/>
              </a:rPr>
              <a:t>L’échographie</a:t>
            </a:r>
          </a:p>
        </p:txBody>
      </p:sp>
      <p:sp>
        <p:nvSpPr>
          <p:cNvPr id="82" name="Shape 82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fr" sz="1700">
                <a:latin typeface="Roboto"/>
                <a:ea typeface="Roboto"/>
                <a:cs typeface="Roboto"/>
                <a:sym typeface="Roboto"/>
              </a:rPr>
              <a:t>Contrairement aux idées reçues, l’échographie peut être pratiquée très rapidement, dés J3, voire J1 si l’oedème et/ou l’hématome ne sont pas trop importants (les échographes modernes sont très performants).</a:t>
            </a:r>
            <a:br>
              <a:rPr lang="fr" sz="1700">
                <a:latin typeface="Roboto"/>
                <a:ea typeface="Roboto"/>
                <a:cs typeface="Roboto"/>
                <a:sym typeface="Roboto"/>
              </a:rPr>
            </a:br>
            <a:br>
              <a:rPr lang="fr" sz="1700">
                <a:latin typeface="Roboto"/>
                <a:ea typeface="Roboto"/>
                <a:cs typeface="Roboto"/>
                <a:sym typeface="Roboto"/>
              </a:rPr>
            </a:br>
            <a:r>
              <a:rPr lang="fr" sz="1700">
                <a:latin typeface="Roboto"/>
                <a:ea typeface="Roboto"/>
                <a:cs typeface="Roboto"/>
                <a:sym typeface="Roboto"/>
              </a:rPr>
              <a:t>L’échographie précoce peut permettre de mettre en évidence un hématome intramusculaire qui pourra être immédiatement ponctionné diminuant ainsi les risques de complication et favorisant la guérison.</a:t>
            </a:r>
          </a:p>
          <a:p>
            <a:pPr lvl="0">
              <a:spcBef>
                <a:spcPts val="0"/>
              </a:spcBef>
              <a:buNone/>
            </a:pPr>
            <a:r>
              <a:rPr lang="fr" sz="1700">
                <a:latin typeface="Roboto"/>
                <a:ea typeface="Roboto"/>
                <a:cs typeface="Roboto"/>
                <a:sym typeface="Roboto"/>
              </a:rPr>
              <a:t>L’échographie va aussi permettre de confirmer </a:t>
            </a:r>
            <a:r>
              <a:rPr b="1" lang="fr" sz="1700" u="sng">
                <a:latin typeface="Roboto"/>
                <a:ea typeface="Roboto"/>
                <a:cs typeface="Roboto"/>
                <a:sym typeface="Roboto"/>
              </a:rPr>
              <a:t>le grade</a:t>
            </a:r>
            <a:r>
              <a:rPr lang="fr" sz="1700">
                <a:latin typeface="Roboto"/>
                <a:ea typeface="Roboto"/>
                <a:cs typeface="Roboto"/>
                <a:sym typeface="Roboto"/>
              </a:rPr>
              <a:t> de la lésion musculaire; de préciser ainsi le diagnostic clinique et de prévoir le délai de reprise.</a:t>
            </a:r>
          </a:p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Shape 87"/>
          <p:cNvSpPr txBox="1"/>
          <p:nvPr>
            <p:ph idx="1" type="body"/>
          </p:nvPr>
        </p:nvSpPr>
        <p:spPr>
          <a:xfrm>
            <a:off x="311700" y="267550"/>
            <a:ext cx="8520600" cy="453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fr" sz="1700">
                <a:latin typeface="Roboto"/>
                <a:ea typeface="Roboto"/>
                <a:cs typeface="Roboto"/>
                <a:sym typeface="Roboto"/>
              </a:rPr>
              <a:t>La classification de Rodinet datant des années 70 est encore très usitée : Contracture - Elongation - Claquage - Déchirure/Rupture. Malheureusement elle reste imprécise ce qui rend le pronostic difficile. Grosse élongation ou petit claquage ?</a:t>
            </a:r>
          </a:p>
          <a:p>
            <a:pPr lvl="0">
              <a:spcBef>
                <a:spcPts val="0"/>
              </a:spcBef>
              <a:buNone/>
            </a:pPr>
            <a:r>
              <a:rPr lang="fr" sz="1700">
                <a:latin typeface="Roboto"/>
                <a:ea typeface="Roboto"/>
                <a:cs typeface="Roboto"/>
                <a:sym typeface="Roboto"/>
              </a:rPr>
              <a:t>On lui préfère aujourd’hui une classification basée sur les lésions anatomiques constatées par échographie. Classification en 5 stades ou grades, de 0 à 4.</a:t>
            </a:r>
          </a:p>
          <a:p>
            <a:pPr lvl="0">
              <a:spcBef>
                <a:spcPts val="0"/>
              </a:spcBef>
              <a:buNone/>
            </a:pPr>
            <a:r>
              <a:rPr lang="fr" sz="1700">
                <a:latin typeface="Roboto"/>
                <a:ea typeface="Roboto"/>
                <a:cs typeface="Roboto"/>
                <a:sym typeface="Roboto"/>
              </a:rPr>
              <a:t>Cette classification permet de pronostiquer un délai de retour sur le terrain en fonction d’une règle simple (Dr Renoux). La règle du X2.</a:t>
            </a:r>
          </a:p>
          <a:p>
            <a:pPr lvl="0">
              <a:spcBef>
                <a:spcPts val="0"/>
              </a:spcBef>
              <a:buNone/>
            </a:pPr>
            <a:r>
              <a:rPr lang="fr" sz="1700">
                <a:latin typeface="Roboto"/>
                <a:ea typeface="Roboto"/>
                <a:cs typeface="Roboto"/>
                <a:sym typeface="Roboto"/>
              </a:rPr>
              <a:t>Stade 1 : 2semaines - Stade 2 : 4 semaines - Stade 3 : 6 semaines ...</a:t>
            </a:r>
            <a:br>
              <a:rPr lang="fr" sz="1700">
                <a:latin typeface="Roboto"/>
                <a:ea typeface="Roboto"/>
                <a:cs typeface="Roboto"/>
                <a:sym typeface="Roboto"/>
              </a:rPr>
            </a:br>
            <a:r>
              <a:rPr lang="fr" sz="1700">
                <a:latin typeface="Roboto"/>
                <a:ea typeface="Roboto"/>
                <a:cs typeface="Roboto"/>
                <a:sym typeface="Roboto"/>
              </a:rPr>
              <a:t>Ces délais sont une base et peuvent augmenter jusqu’à 2 semaines supplémentaires en fonction de certains critères de gravité.</a:t>
            </a:r>
            <a:br>
              <a:rPr lang="fr" sz="1700">
                <a:latin typeface="Roboto"/>
                <a:ea typeface="Roboto"/>
                <a:cs typeface="Roboto"/>
                <a:sym typeface="Roboto"/>
              </a:rPr>
            </a:br>
            <a:br>
              <a:rPr lang="fr" sz="1700">
                <a:latin typeface="Roboto"/>
                <a:ea typeface="Roboto"/>
                <a:cs typeface="Roboto"/>
                <a:sym typeface="Roboto"/>
              </a:rPr>
            </a:br>
            <a:r>
              <a:rPr lang="fr" sz="1700">
                <a:latin typeface="Roboto"/>
                <a:ea typeface="Roboto"/>
                <a:cs typeface="Roboto"/>
                <a:sym typeface="Roboto"/>
              </a:rPr>
              <a:t>La reprise sportive est toujours conditionnée par le </a:t>
            </a:r>
            <a:r>
              <a:rPr b="1" lang="fr" sz="1700">
                <a:latin typeface="Roboto"/>
                <a:ea typeface="Roboto"/>
                <a:cs typeface="Roboto"/>
                <a:sym typeface="Roboto"/>
              </a:rPr>
              <a:t>Bilan Clinique.</a:t>
            </a:r>
            <a:br>
              <a:rPr b="1" lang="fr" sz="1700">
                <a:latin typeface="Roboto"/>
                <a:ea typeface="Roboto"/>
                <a:cs typeface="Roboto"/>
                <a:sym typeface="Roboto"/>
              </a:rPr>
            </a:b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 txBox="1"/>
          <p:nvPr>
            <p:ph type="title"/>
          </p:nvPr>
        </p:nvSpPr>
        <p:spPr>
          <a:xfrm>
            <a:off x="311700" y="334425"/>
            <a:ext cx="8520600" cy="688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b="1" lang="fr" sz="1800">
                <a:latin typeface="Roboto"/>
                <a:ea typeface="Roboto"/>
                <a:cs typeface="Roboto"/>
                <a:sym typeface="Roboto"/>
              </a:rPr>
              <a:t>Le Traitement</a:t>
            </a:r>
          </a:p>
          <a:p>
            <a:pPr lvl="0" algn="ctr">
              <a:spcBef>
                <a:spcPts val="0"/>
              </a:spcBef>
              <a:buNone/>
            </a:pPr>
            <a:r>
              <a:rPr lang="fr" sz="1400">
                <a:latin typeface="Roboto"/>
                <a:ea typeface="Roboto"/>
                <a:cs typeface="Roboto"/>
                <a:sym typeface="Roboto"/>
              </a:rPr>
              <a:t>Généralités</a:t>
            </a:r>
          </a:p>
        </p:txBody>
      </p:sp>
      <p:sp>
        <p:nvSpPr>
          <p:cNvPr id="93" name="Shape 93"/>
          <p:cNvSpPr txBox="1"/>
          <p:nvPr>
            <p:ph idx="1" type="body"/>
          </p:nvPr>
        </p:nvSpPr>
        <p:spPr>
          <a:xfrm>
            <a:off x="311700" y="1618625"/>
            <a:ext cx="8520600" cy="31974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indent="-330200" lvl="0" marL="457200" rtl="0">
              <a:spcBef>
                <a:spcPts val="0"/>
              </a:spcBef>
              <a:buSzPct val="100000"/>
              <a:buFont typeface="Roboto"/>
            </a:pPr>
            <a:r>
              <a:rPr lang="fr" sz="1600">
                <a:latin typeface="Roboto"/>
                <a:ea typeface="Roboto"/>
                <a:cs typeface="Roboto"/>
                <a:sym typeface="Roboto"/>
              </a:rPr>
              <a:t>Le traitement repose exclusivement sur la rééducation mais attention, il y a rééducation et rééducation …</a:t>
            </a:r>
          </a:p>
          <a:p>
            <a:pPr indent="-330200" lvl="0" marL="457200" rtl="0">
              <a:spcBef>
                <a:spcPts val="0"/>
              </a:spcBef>
              <a:buSzPct val="100000"/>
              <a:buFont typeface="Roboto"/>
            </a:pPr>
            <a:r>
              <a:rPr lang="fr" sz="1600">
                <a:latin typeface="Roboto"/>
                <a:ea typeface="Roboto"/>
                <a:cs typeface="Roboto"/>
                <a:sym typeface="Roboto"/>
              </a:rPr>
              <a:t>La mise en place d’un vrai traitement doit intervenir dés le stade 1 ou la contracture.</a:t>
            </a:r>
          </a:p>
          <a:p>
            <a:pPr indent="-330200" lvl="0" marL="457200" rtl="0">
              <a:spcBef>
                <a:spcPts val="0"/>
              </a:spcBef>
              <a:buSzPct val="100000"/>
              <a:buFont typeface="Roboto"/>
            </a:pPr>
            <a:r>
              <a:rPr lang="fr" sz="1600">
                <a:latin typeface="Roboto"/>
                <a:ea typeface="Roboto"/>
                <a:cs typeface="Roboto"/>
                <a:sym typeface="Roboto"/>
              </a:rPr>
              <a:t>Les anti-inflammatoires sont à proscrire dans les premiers jours suivant la blessure.</a:t>
            </a:r>
          </a:p>
          <a:p>
            <a:pPr indent="-330200" lvl="0" marL="457200" rtl="0">
              <a:spcBef>
                <a:spcPts val="0"/>
              </a:spcBef>
              <a:buSzPct val="100000"/>
              <a:buFont typeface="Roboto"/>
            </a:pPr>
            <a:r>
              <a:rPr lang="fr" sz="1600">
                <a:latin typeface="Roboto"/>
                <a:ea typeface="Roboto"/>
                <a:cs typeface="Roboto"/>
                <a:sym typeface="Roboto"/>
              </a:rPr>
              <a:t>L’immobilisation est une des pires choses à faire.</a:t>
            </a:r>
          </a:p>
          <a:p>
            <a:pPr indent="-330200" lvl="0" marL="457200" rtl="0">
              <a:spcBef>
                <a:spcPts val="0"/>
              </a:spcBef>
              <a:buSzPct val="100000"/>
              <a:buFont typeface="Roboto"/>
            </a:pPr>
            <a:r>
              <a:rPr lang="fr" sz="1600">
                <a:latin typeface="Roboto"/>
                <a:ea typeface="Roboto"/>
                <a:cs typeface="Roboto"/>
                <a:sym typeface="Roboto"/>
              </a:rPr>
              <a:t>La mésothérapie ne sert à rien.</a:t>
            </a:r>
          </a:p>
          <a:p>
            <a:pPr indent="-330200" lvl="0" marL="457200" rtl="0">
              <a:spcBef>
                <a:spcPts val="0"/>
              </a:spcBef>
              <a:buSzPct val="100000"/>
              <a:buFont typeface="Roboto"/>
            </a:pPr>
            <a:r>
              <a:rPr lang="fr" sz="1600">
                <a:latin typeface="Roboto"/>
                <a:ea typeface="Roboto"/>
                <a:cs typeface="Roboto"/>
                <a:sym typeface="Roboto"/>
              </a:rPr>
              <a:t>La rééducation doit débuter dés J1 après la blessure.</a:t>
            </a:r>
          </a:p>
          <a:p>
            <a:pPr indent="-330200" lvl="0" marL="457200" rtl="0">
              <a:spcBef>
                <a:spcPts val="0"/>
              </a:spcBef>
              <a:buSzPct val="100000"/>
              <a:buFont typeface="Roboto"/>
            </a:pPr>
            <a:r>
              <a:rPr lang="fr" sz="1600">
                <a:latin typeface="Roboto"/>
                <a:ea typeface="Roboto"/>
                <a:cs typeface="Roboto"/>
                <a:sym typeface="Roboto"/>
              </a:rPr>
              <a:t>Si le médecin ne prescrit que du repos et pas de rééducation … Changer de médecin.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Shape 98"/>
          <p:cNvSpPr txBox="1"/>
          <p:nvPr>
            <p:ph type="title"/>
          </p:nvPr>
        </p:nvSpPr>
        <p:spPr>
          <a:xfrm>
            <a:off x="311700" y="140450"/>
            <a:ext cx="8520600" cy="6354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b="1" lang="fr" sz="1800">
                <a:latin typeface="Roboto"/>
                <a:ea typeface="Roboto"/>
                <a:cs typeface="Roboto"/>
                <a:sym typeface="Roboto"/>
              </a:rPr>
              <a:t>Le Traitement</a:t>
            </a:r>
          </a:p>
          <a:p>
            <a:pPr lvl="0" algn="ctr">
              <a:spcBef>
                <a:spcPts val="0"/>
              </a:spcBef>
              <a:buNone/>
            </a:pPr>
            <a:r>
              <a:rPr lang="fr" sz="1400">
                <a:latin typeface="Roboto"/>
                <a:ea typeface="Roboto"/>
                <a:cs typeface="Roboto"/>
                <a:sym typeface="Roboto"/>
              </a:rPr>
              <a:t>Grandes lignes</a:t>
            </a:r>
          </a:p>
          <a:p>
            <a:pPr lvl="0" algn="ctr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99" name="Shape 99"/>
          <p:cNvSpPr txBox="1"/>
          <p:nvPr>
            <p:ph idx="1" type="body"/>
          </p:nvPr>
        </p:nvSpPr>
        <p:spPr>
          <a:xfrm>
            <a:off x="311700" y="1203950"/>
            <a:ext cx="8520600" cy="32976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fr" sz="1600">
                <a:latin typeface="Roboto"/>
                <a:ea typeface="Roboto"/>
                <a:cs typeface="Roboto"/>
                <a:sym typeface="Roboto"/>
              </a:rPr>
              <a:t>Le traitement repose sur des techniques précises, si le kiné ne les utilise pas : Changez !</a:t>
            </a:r>
          </a:p>
          <a:p>
            <a:pPr indent="-330200" lvl="0" marL="457200" rtl="0">
              <a:spcBef>
                <a:spcPts val="0"/>
              </a:spcBef>
              <a:buSzPct val="100000"/>
              <a:buFont typeface="Roboto"/>
            </a:pPr>
            <a:r>
              <a:rPr lang="fr" sz="1600">
                <a:latin typeface="Roboto"/>
                <a:ea typeface="Roboto"/>
                <a:cs typeface="Roboto"/>
                <a:sym typeface="Roboto"/>
              </a:rPr>
              <a:t>Cryothérapie </a:t>
            </a:r>
          </a:p>
          <a:p>
            <a:pPr indent="-330200" lvl="0" marL="457200" rtl="0">
              <a:spcBef>
                <a:spcPts val="0"/>
              </a:spcBef>
              <a:buSzPct val="100000"/>
              <a:buFont typeface="Roboto"/>
            </a:pPr>
            <a:r>
              <a:rPr lang="fr" sz="1600">
                <a:latin typeface="Roboto"/>
                <a:ea typeface="Roboto"/>
                <a:cs typeface="Roboto"/>
                <a:sym typeface="Roboto"/>
              </a:rPr>
              <a:t>Physiothérapie (les ultrasons ne servent à rien …)</a:t>
            </a:r>
          </a:p>
          <a:p>
            <a:pPr indent="-330200" lvl="0" marL="457200" rtl="0">
              <a:spcBef>
                <a:spcPts val="0"/>
              </a:spcBef>
              <a:buSzPct val="100000"/>
              <a:buFont typeface="Roboto"/>
            </a:pPr>
            <a:r>
              <a:rPr lang="fr" sz="1600">
                <a:latin typeface="Roboto"/>
                <a:ea typeface="Roboto"/>
                <a:cs typeface="Roboto"/>
                <a:sym typeface="Roboto"/>
              </a:rPr>
              <a:t>Levées des tensions musculaires autour de la zone lésée - Techniques manuelles</a:t>
            </a:r>
          </a:p>
          <a:p>
            <a:pPr indent="-330200" lvl="0" marL="457200" rtl="0">
              <a:spcBef>
                <a:spcPts val="0"/>
              </a:spcBef>
              <a:buSzPct val="100000"/>
              <a:buFont typeface="Roboto"/>
            </a:pPr>
            <a:r>
              <a:rPr lang="fr" sz="1600">
                <a:latin typeface="Roboto"/>
                <a:ea typeface="Roboto"/>
                <a:cs typeface="Roboto"/>
                <a:sym typeface="Roboto"/>
              </a:rPr>
              <a:t>Travail musculaire excentrique précoce (dés J3-J4).</a:t>
            </a:r>
          </a:p>
          <a:p>
            <a:pPr indent="-330200" lvl="0" marL="457200" rtl="0">
              <a:spcBef>
                <a:spcPts val="0"/>
              </a:spcBef>
              <a:buSzPct val="100000"/>
              <a:buFont typeface="Roboto"/>
            </a:pPr>
            <a:r>
              <a:rPr lang="fr" sz="1600">
                <a:latin typeface="Roboto"/>
                <a:ea typeface="Roboto"/>
                <a:cs typeface="Roboto"/>
                <a:sym typeface="Roboto"/>
              </a:rPr>
              <a:t>Etirements </a:t>
            </a:r>
          </a:p>
          <a:p>
            <a:pPr indent="-330200" lvl="0" marL="457200" rtl="0">
              <a:spcBef>
                <a:spcPts val="0"/>
              </a:spcBef>
              <a:buSzPct val="100000"/>
              <a:buFont typeface="Roboto"/>
            </a:pPr>
            <a:r>
              <a:rPr lang="fr" sz="1600">
                <a:latin typeface="Roboto"/>
                <a:ea typeface="Roboto"/>
                <a:cs typeface="Roboto"/>
                <a:sym typeface="Roboto"/>
              </a:rPr>
              <a:t>Travail du geste sportif - réathlétisation.</a:t>
            </a:r>
          </a:p>
          <a:p>
            <a:pPr lvl="0">
              <a:spcBef>
                <a:spcPts val="0"/>
              </a:spcBef>
              <a:buNone/>
            </a:pPr>
            <a:r>
              <a:rPr lang="fr" sz="1600">
                <a:latin typeface="Roboto"/>
                <a:ea typeface="Roboto"/>
                <a:cs typeface="Roboto"/>
                <a:sym typeface="Roboto"/>
              </a:rPr>
              <a:t>Les séances : “Ultrasons - Compex - Massage” doivent vous faire changer de kiné.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Shape 10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algn="ctr">
              <a:spcBef>
                <a:spcPts val="0"/>
              </a:spcBef>
              <a:buNone/>
            </a:pPr>
            <a:r>
              <a:rPr b="1" lang="fr" sz="1800">
                <a:latin typeface="Roboto"/>
                <a:ea typeface="Roboto"/>
                <a:cs typeface="Roboto"/>
                <a:sym typeface="Roboto"/>
              </a:rPr>
              <a:t>Pour Conclure</a:t>
            </a:r>
          </a:p>
          <a:p>
            <a:pPr lvl="0" algn="ctr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05" name="Shape 105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indent="-336550" lvl="0" marL="457200" rtl="0">
              <a:spcBef>
                <a:spcPts val="0"/>
              </a:spcBef>
              <a:buSzPct val="100000"/>
              <a:buFont typeface="Roboto"/>
            </a:pPr>
            <a:r>
              <a:rPr lang="fr" sz="1700">
                <a:latin typeface="Roboto"/>
                <a:ea typeface="Roboto"/>
                <a:cs typeface="Roboto"/>
                <a:sym typeface="Roboto"/>
              </a:rPr>
              <a:t>Les lésions musculaires sont des blessures à ne pas prendre à la légère.</a:t>
            </a:r>
          </a:p>
          <a:p>
            <a:pPr indent="-336550" lvl="0" marL="457200" rtl="0">
              <a:spcBef>
                <a:spcPts val="0"/>
              </a:spcBef>
              <a:buSzPct val="100000"/>
              <a:buFont typeface="Roboto"/>
            </a:pPr>
            <a:r>
              <a:rPr lang="fr" sz="1700">
                <a:latin typeface="Roboto"/>
                <a:ea typeface="Roboto"/>
                <a:cs typeface="Roboto"/>
                <a:sym typeface="Roboto"/>
              </a:rPr>
              <a:t>Un diagnostic précis et rapide permet un traitement efficace.</a:t>
            </a:r>
          </a:p>
          <a:p>
            <a:pPr indent="-336550" lvl="0" marL="457200" rtl="0">
              <a:spcBef>
                <a:spcPts val="0"/>
              </a:spcBef>
              <a:buSzPct val="100000"/>
              <a:buFont typeface="Roboto"/>
            </a:pPr>
            <a:r>
              <a:rPr lang="fr" sz="1700">
                <a:latin typeface="Roboto"/>
                <a:ea typeface="Roboto"/>
                <a:cs typeface="Roboto"/>
                <a:sym typeface="Roboto"/>
              </a:rPr>
              <a:t>L’échographie est un outil efficace pour affirmer le stade de la lésion.</a:t>
            </a:r>
          </a:p>
          <a:p>
            <a:pPr indent="-336550" lvl="0" marL="457200" rtl="0">
              <a:spcBef>
                <a:spcPts val="0"/>
              </a:spcBef>
              <a:buSzPct val="100000"/>
              <a:buFont typeface="Roboto"/>
            </a:pPr>
            <a:r>
              <a:rPr lang="fr" sz="1700">
                <a:latin typeface="Roboto"/>
                <a:ea typeface="Roboto"/>
                <a:cs typeface="Roboto"/>
                <a:sym typeface="Roboto"/>
              </a:rPr>
              <a:t>Le traitement repose uniquement sur la kinésithérapie.</a:t>
            </a:r>
          </a:p>
          <a:p>
            <a:pPr indent="-336550" lvl="0" marL="457200" rtl="0">
              <a:spcBef>
                <a:spcPts val="0"/>
              </a:spcBef>
              <a:buSzPct val="100000"/>
              <a:buFont typeface="Roboto"/>
            </a:pPr>
            <a:r>
              <a:rPr lang="fr" sz="1700">
                <a:latin typeface="Roboto"/>
                <a:ea typeface="Roboto"/>
                <a:cs typeface="Roboto"/>
                <a:sym typeface="Roboto"/>
              </a:rPr>
              <a:t>Un traitement kiné bien conduit permet un retour sur le terrain rapide et prévient efficacement  les récidives.</a:t>
            </a:r>
          </a:p>
          <a:p>
            <a:pPr lvl="0">
              <a:spcBef>
                <a:spcPts val="0"/>
              </a:spcBef>
              <a:buNone/>
            </a:pPr>
            <a:r>
              <a:rPr lang="fr" sz="1400">
                <a:latin typeface="Roboto"/>
                <a:ea typeface="Roboto"/>
                <a:cs typeface="Roboto"/>
                <a:sym typeface="Roboto"/>
              </a:rPr>
              <a:t>N’oubliez pas : Le repos ne soigne que la fatigue ….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late">
  <a:themeElements>
    <a:clrScheme name="Slate">
      <a:dk1>
        <a:srgbClr val="FFFFFF"/>
      </a:dk1>
      <a:lt1>
        <a:srgbClr val="37474F"/>
      </a:lt1>
      <a:dk2>
        <a:srgbClr val="9E9E9E"/>
      </a:dk2>
      <a:lt2>
        <a:srgbClr val="E0E0E0"/>
      </a:lt2>
      <a:accent1>
        <a:srgbClr val="616161"/>
      </a:accent1>
      <a:accent2>
        <a:srgbClr val="78909C"/>
      </a:accent2>
      <a:accent3>
        <a:srgbClr val="CACACA"/>
      </a:accent3>
      <a:accent4>
        <a:srgbClr val="64FFDA"/>
      </a:accent4>
      <a:accent5>
        <a:srgbClr val="FFD966"/>
      </a:accent5>
      <a:accent6>
        <a:srgbClr val="F5F5F5"/>
      </a:accent6>
      <a:hlink>
        <a:srgbClr val="FFD966"/>
      </a:hlink>
      <a:folHlink>
        <a:srgbClr val="FFD966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