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embeddedFontLst>
    <p:embeddedFont>
      <p:font typeface="Roboto"/>
      <p:regular r:id="rId14"/>
      <p:bold r:id="rId15"/>
      <p:italic r:id="rId16"/>
      <p:boldItalic r:id="rId17"/>
    </p:embeddedFont>
    <p:embeddedFont>
      <p:font typeface="Average"/>
      <p:regular r:id="rId18"/>
    </p:embeddedFont>
    <p:embeddedFont>
      <p:font typeface="Oswald"/>
      <p:regular r:id="rId19"/>
      <p:bold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swald-bold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slide" Target="slides/slide1.xml"/><Relationship Id="rId19" Type="http://schemas.openxmlformats.org/officeDocument/2006/relationships/font" Target="fonts/Oswald-regular.fntdata"/><Relationship Id="rId6" Type="http://schemas.openxmlformats.org/officeDocument/2006/relationships/slide" Target="slides/slide2.xml"/><Relationship Id="rId18" Type="http://schemas.openxmlformats.org/officeDocument/2006/relationships/font" Target="fonts/Average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2855377"/>
            <a:ext cx="443588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r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671257" y="716575"/>
            <a:ext cx="7801500" cy="1730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>
                <a:latin typeface="Roboto"/>
                <a:ea typeface="Roboto"/>
                <a:cs typeface="Roboto"/>
                <a:sym typeface="Roboto"/>
              </a:rPr>
              <a:t>Les Lésions Musculaires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671250" y="3174874"/>
            <a:ext cx="7801500" cy="1380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>
                <a:latin typeface="Roboto"/>
                <a:ea typeface="Roboto"/>
                <a:cs typeface="Roboto"/>
                <a:sym typeface="Roboto"/>
              </a:rPr>
              <a:t>Petit guide à l’usage des sportifs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algn="r">
              <a:spcBef>
                <a:spcPts val="0"/>
              </a:spcBef>
              <a:buNone/>
            </a:pPr>
            <a:r>
              <a:rPr lang="fr" sz="1200">
                <a:latin typeface="Roboto"/>
                <a:ea typeface="Roboto"/>
                <a:cs typeface="Roboto"/>
                <a:sym typeface="Roboto"/>
              </a:rPr>
              <a:t>Pierre Montes - Kinésithérapeute du Sport - Centre </a:t>
            </a:r>
            <a:r>
              <a:rPr lang="fr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Kin</a:t>
            </a:r>
            <a:r>
              <a:rPr lang="fr" sz="1200">
                <a:solidFill>
                  <a:srgbClr val="6D9EEB"/>
                </a:solidFill>
                <a:latin typeface="Roboto"/>
                <a:ea typeface="Roboto"/>
                <a:cs typeface="Roboto"/>
                <a:sym typeface="Roboto"/>
              </a:rPr>
              <a:t>&amp;</a:t>
            </a:r>
            <a:r>
              <a:rPr lang="fr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Sport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idx="1" type="body"/>
          </p:nvPr>
        </p:nvSpPr>
        <p:spPr>
          <a:xfrm>
            <a:off x="311700" y="326400"/>
            <a:ext cx="8520600" cy="4276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just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algn="just">
              <a:spcBef>
                <a:spcPts val="0"/>
              </a:spcBef>
              <a:buNone/>
            </a:pPr>
            <a:r>
              <a:rPr lang="fr" sz="1700">
                <a:latin typeface="Roboto"/>
                <a:ea typeface="Roboto"/>
                <a:cs typeface="Roboto"/>
                <a:sym typeface="Roboto"/>
              </a:rPr>
              <a:t>Les blessures musculaires sont fréquentes dans le sport (30% des blessures) mais elles sont souvent mal prises en charge ce qui conduit inévitablement à des délais de reprise allongés, des complications et des récidives.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lvl="0">
              <a:spcBef>
                <a:spcPts val="0"/>
              </a:spcBef>
              <a:buNone/>
            </a:pPr>
            <a:r>
              <a:rPr lang="fr" sz="1700">
                <a:latin typeface="Roboto"/>
                <a:ea typeface="Roboto"/>
                <a:cs typeface="Roboto"/>
                <a:sym typeface="Roboto"/>
              </a:rPr>
              <a:t>Les clés de la guérison et de la reprise sportive sont pourtant simples :</a:t>
            </a:r>
          </a:p>
          <a:p>
            <a:pPr indent="-336550" lvl="0" marL="457200" rtl="0">
              <a:spcBef>
                <a:spcPts val="0"/>
              </a:spcBef>
              <a:buSzPct val="100000"/>
              <a:buFont typeface="Roboto"/>
              <a:buChar char="-"/>
            </a:pPr>
            <a:r>
              <a:rPr lang="fr" sz="1700">
                <a:latin typeface="Roboto"/>
                <a:ea typeface="Roboto"/>
                <a:cs typeface="Roboto"/>
                <a:sym typeface="Roboto"/>
              </a:rPr>
              <a:t>Un diagnostic précis le plus rapide possible.</a:t>
            </a:r>
          </a:p>
          <a:p>
            <a:pPr indent="-336550" lvl="0" marL="457200">
              <a:spcBef>
                <a:spcPts val="0"/>
              </a:spcBef>
              <a:buSzPct val="100000"/>
              <a:buFont typeface="Roboto"/>
              <a:buChar char="-"/>
            </a:pPr>
            <a:r>
              <a:rPr lang="fr" sz="1700">
                <a:latin typeface="Roboto"/>
                <a:ea typeface="Roboto"/>
                <a:cs typeface="Roboto"/>
                <a:sym typeface="Roboto"/>
              </a:rPr>
              <a:t>Une prise en charge thérapeutique la plus précoce possible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fr" sz="1800">
                <a:latin typeface="Roboto"/>
                <a:ea typeface="Roboto"/>
                <a:cs typeface="Roboto"/>
                <a:sym typeface="Roboto"/>
              </a:rPr>
              <a:t>Lorsque cela arrive …</a:t>
            </a:r>
          </a:p>
          <a:p>
            <a:pPr lvl="0" algn="ctr">
              <a:spcBef>
                <a:spcPts val="0"/>
              </a:spcBef>
              <a:buNone/>
            </a:pPr>
            <a:r>
              <a:t/>
            </a:r>
            <a:endParaRPr b="1" sz="18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311700" y="1017725"/>
            <a:ext cx="8520600" cy="3744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just">
              <a:spcBef>
                <a:spcPts val="0"/>
              </a:spcBef>
              <a:buNone/>
            </a:pPr>
            <a:r>
              <a:rPr lang="fr" sz="1700">
                <a:latin typeface="Roboto"/>
                <a:ea typeface="Roboto"/>
                <a:cs typeface="Roboto"/>
                <a:sym typeface="Roboto"/>
              </a:rPr>
              <a:t>En attendant le diagnostic médical, la prise en charge immédiate repose sur le protocole POLICE :</a:t>
            </a:r>
          </a:p>
          <a:p>
            <a:pPr indent="-336550" lvl="0" marL="457200" algn="just">
              <a:spcBef>
                <a:spcPts val="0"/>
              </a:spcBef>
              <a:buSzPct val="100000"/>
              <a:buFont typeface="Roboto"/>
            </a:pPr>
            <a:r>
              <a:rPr b="1" lang="fr" sz="1700">
                <a:latin typeface="Roboto"/>
                <a:ea typeface="Roboto"/>
                <a:cs typeface="Roboto"/>
                <a:sym typeface="Roboto"/>
              </a:rPr>
              <a:t>P</a:t>
            </a:r>
            <a:r>
              <a:rPr lang="fr" sz="1700">
                <a:latin typeface="Roboto"/>
                <a:ea typeface="Roboto"/>
                <a:cs typeface="Roboto"/>
                <a:sym typeface="Roboto"/>
              </a:rPr>
              <a:t> : </a:t>
            </a:r>
            <a:r>
              <a:rPr lang="fr" sz="1700" u="sng">
                <a:latin typeface="Roboto"/>
                <a:ea typeface="Roboto"/>
                <a:cs typeface="Roboto"/>
                <a:sym typeface="Roboto"/>
              </a:rPr>
              <a:t>Protection</a:t>
            </a:r>
            <a:r>
              <a:rPr lang="fr" sz="1700">
                <a:latin typeface="Roboto"/>
                <a:ea typeface="Roboto"/>
                <a:cs typeface="Roboto"/>
                <a:sym typeface="Roboto"/>
              </a:rPr>
              <a:t> : Eviter l’aggravation immédiate, arrêt de l’activité .</a:t>
            </a:r>
          </a:p>
          <a:p>
            <a:pPr indent="-336550" lvl="0" marL="457200" algn="just">
              <a:spcBef>
                <a:spcPts val="0"/>
              </a:spcBef>
              <a:buSzPct val="100000"/>
              <a:buFont typeface="Roboto"/>
            </a:pPr>
            <a:r>
              <a:rPr b="1" lang="fr" sz="1700">
                <a:latin typeface="Roboto"/>
                <a:ea typeface="Roboto"/>
                <a:cs typeface="Roboto"/>
                <a:sym typeface="Roboto"/>
              </a:rPr>
              <a:t>OL</a:t>
            </a:r>
            <a:r>
              <a:rPr lang="fr" sz="1700">
                <a:latin typeface="Roboto"/>
                <a:ea typeface="Roboto"/>
                <a:cs typeface="Roboto"/>
                <a:sym typeface="Roboto"/>
              </a:rPr>
              <a:t> : </a:t>
            </a:r>
            <a:r>
              <a:rPr lang="fr" sz="1700" u="sng">
                <a:latin typeface="Roboto"/>
                <a:ea typeface="Roboto"/>
                <a:cs typeface="Roboto"/>
                <a:sym typeface="Roboto"/>
              </a:rPr>
              <a:t>Optimal Loading</a:t>
            </a:r>
            <a:r>
              <a:rPr lang="fr" sz="1700">
                <a:latin typeface="Roboto"/>
                <a:ea typeface="Roboto"/>
                <a:cs typeface="Roboto"/>
                <a:sym typeface="Roboto"/>
              </a:rPr>
              <a:t> : pas d’immobilisation totale mais mise en charge infra douloureuse.</a:t>
            </a:r>
          </a:p>
          <a:p>
            <a:pPr indent="-336550" lvl="0" marL="457200" algn="just">
              <a:spcBef>
                <a:spcPts val="0"/>
              </a:spcBef>
              <a:buSzPct val="100000"/>
              <a:buFont typeface="Roboto"/>
            </a:pPr>
            <a:r>
              <a:rPr b="1" lang="fr" sz="1700">
                <a:latin typeface="Roboto"/>
                <a:ea typeface="Roboto"/>
                <a:cs typeface="Roboto"/>
                <a:sym typeface="Roboto"/>
              </a:rPr>
              <a:t>I </a:t>
            </a:r>
            <a:r>
              <a:rPr lang="fr" sz="1700">
                <a:latin typeface="Roboto"/>
                <a:ea typeface="Roboto"/>
                <a:cs typeface="Roboto"/>
                <a:sym typeface="Roboto"/>
              </a:rPr>
              <a:t>: </a:t>
            </a:r>
            <a:r>
              <a:rPr lang="fr" sz="1700" u="sng">
                <a:latin typeface="Roboto"/>
                <a:ea typeface="Roboto"/>
                <a:cs typeface="Roboto"/>
                <a:sym typeface="Roboto"/>
              </a:rPr>
              <a:t>Ice</a:t>
            </a:r>
            <a:r>
              <a:rPr lang="fr" sz="1700">
                <a:latin typeface="Roboto"/>
                <a:ea typeface="Roboto"/>
                <a:cs typeface="Roboto"/>
                <a:sym typeface="Roboto"/>
              </a:rPr>
              <a:t> : Glaçage de la zone lésée 20 minutes toutes les 2 heures.</a:t>
            </a:r>
          </a:p>
          <a:p>
            <a:pPr indent="-336550" lvl="0" marL="457200" algn="just">
              <a:spcBef>
                <a:spcPts val="0"/>
              </a:spcBef>
              <a:buSzPct val="100000"/>
              <a:buFont typeface="Roboto"/>
            </a:pPr>
            <a:r>
              <a:rPr b="1" lang="fr" sz="1700">
                <a:latin typeface="Roboto"/>
                <a:ea typeface="Roboto"/>
                <a:cs typeface="Roboto"/>
                <a:sym typeface="Roboto"/>
              </a:rPr>
              <a:t>C </a:t>
            </a:r>
            <a:r>
              <a:rPr lang="fr" sz="1700">
                <a:latin typeface="Roboto"/>
                <a:ea typeface="Roboto"/>
                <a:cs typeface="Roboto"/>
                <a:sym typeface="Roboto"/>
              </a:rPr>
              <a:t>: </a:t>
            </a:r>
            <a:r>
              <a:rPr lang="fr" sz="1700" u="sng">
                <a:latin typeface="Roboto"/>
                <a:ea typeface="Roboto"/>
                <a:cs typeface="Roboto"/>
                <a:sym typeface="Roboto"/>
              </a:rPr>
              <a:t>Compression</a:t>
            </a:r>
            <a:r>
              <a:rPr lang="fr" sz="1700">
                <a:latin typeface="Roboto"/>
                <a:ea typeface="Roboto"/>
                <a:cs typeface="Roboto"/>
                <a:sym typeface="Roboto"/>
              </a:rPr>
              <a:t> : Bandage compressif immédiatement après la blessure pendant 20 minutes (moment le plus important). Doit être relâché puis répété plusieurs fois sans trop comprimer. A enlever totalement pour la nuit.</a:t>
            </a:r>
          </a:p>
          <a:p>
            <a:pPr indent="-336550" lvl="0" marL="457200" algn="just">
              <a:spcBef>
                <a:spcPts val="0"/>
              </a:spcBef>
              <a:buSzPct val="100000"/>
              <a:buFont typeface="Roboto"/>
            </a:pPr>
            <a:r>
              <a:rPr b="1" lang="fr" sz="1700">
                <a:latin typeface="Roboto"/>
                <a:ea typeface="Roboto"/>
                <a:cs typeface="Roboto"/>
                <a:sym typeface="Roboto"/>
              </a:rPr>
              <a:t>E </a:t>
            </a:r>
            <a:r>
              <a:rPr lang="fr" sz="1700">
                <a:latin typeface="Roboto"/>
                <a:ea typeface="Roboto"/>
                <a:cs typeface="Roboto"/>
                <a:sym typeface="Roboto"/>
              </a:rPr>
              <a:t>: </a:t>
            </a:r>
            <a:r>
              <a:rPr lang="fr" sz="1700" u="sng">
                <a:latin typeface="Roboto"/>
                <a:ea typeface="Roboto"/>
                <a:cs typeface="Roboto"/>
                <a:sym typeface="Roboto"/>
              </a:rPr>
              <a:t>Elévation</a:t>
            </a:r>
            <a:r>
              <a:rPr lang="fr" sz="1700">
                <a:latin typeface="Roboto"/>
                <a:ea typeface="Roboto"/>
                <a:cs typeface="Roboto"/>
                <a:sym typeface="Roboto"/>
              </a:rPr>
              <a:t> : mise en déclive du membre blessé pour faciliter le retour veineux (10cm au dessus de l’horizontale).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281375"/>
            <a:ext cx="8520600" cy="4287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fr"/>
              <a:t>Le diagnostic doit être posé par un professionnel de santé du sport habitué à prendre en charge ce type de problèmes.</a:t>
            </a:r>
            <a:br>
              <a:rPr lang="fr"/>
            </a:br>
            <a:br>
              <a:rPr lang="fr"/>
            </a:br>
            <a:r>
              <a:rPr lang="fr"/>
              <a:t>Il repose sur un certain nombre d’éléments fondamentaux :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fr"/>
              <a:t>Un interrogatoire précis sur les circonstances de survenue de la blessure.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fr"/>
              <a:t>Un bilan clinique comprenant différents tests palpatoires, de contractions, d’étirements ou réflexes.</a:t>
            </a:r>
          </a:p>
          <a:p>
            <a:pPr lvl="0" rtl="0">
              <a:spcBef>
                <a:spcPts val="0"/>
              </a:spcBef>
              <a:buNone/>
            </a:pPr>
            <a:r>
              <a:rPr lang="fr"/>
              <a:t>Il sera complété par des examens d’imagerie tels que l’échographie (examen de choix) ou l’irm.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fr" sz="1800">
                <a:latin typeface="Roboto"/>
                <a:ea typeface="Roboto"/>
                <a:cs typeface="Roboto"/>
                <a:sym typeface="Roboto"/>
              </a:rPr>
              <a:t>L’échographie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 sz="1700">
                <a:latin typeface="Roboto"/>
                <a:ea typeface="Roboto"/>
                <a:cs typeface="Roboto"/>
                <a:sym typeface="Roboto"/>
              </a:rPr>
              <a:t>Contrairement aux idées reçues, l’échographie peut être pratiquée très rapidement, dés J3, voire J1 si l’oedème et/ou l’hématome ne sont pas trop importants (les échographes modernes sont très performants).</a:t>
            </a:r>
            <a:br>
              <a:rPr lang="fr" sz="1700">
                <a:latin typeface="Roboto"/>
                <a:ea typeface="Roboto"/>
                <a:cs typeface="Roboto"/>
                <a:sym typeface="Roboto"/>
              </a:rPr>
            </a:br>
            <a:br>
              <a:rPr lang="fr" sz="1700">
                <a:latin typeface="Roboto"/>
                <a:ea typeface="Roboto"/>
                <a:cs typeface="Roboto"/>
                <a:sym typeface="Roboto"/>
              </a:rPr>
            </a:br>
            <a:r>
              <a:rPr lang="fr" sz="1700">
                <a:latin typeface="Roboto"/>
                <a:ea typeface="Roboto"/>
                <a:cs typeface="Roboto"/>
                <a:sym typeface="Roboto"/>
              </a:rPr>
              <a:t>L’échographie précoce peut permettre de mettre en évidence un hématome intramusculaire qui pourra être immédiatement ponctionné diminuant ainsi les risques de complication et favorisant la guérison.</a:t>
            </a:r>
          </a:p>
          <a:p>
            <a:pPr lvl="0">
              <a:spcBef>
                <a:spcPts val="0"/>
              </a:spcBef>
              <a:buNone/>
            </a:pPr>
            <a:r>
              <a:rPr lang="fr" sz="1700">
                <a:latin typeface="Roboto"/>
                <a:ea typeface="Roboto"/>
                <a:cs typeface="Roboto"/>
                <a:sym typeface="Roboto"/>
              </a:rPr>
              <a:t>L’échographie va aussi permettre de confirmer </a:t>
            </a:r>
            <a:r>
              <a:rPr b="1" lang="fr" sz="1700" u="sng">
                <a:latin typeface="Roboto"/>
                <a:ea typeface="Roboto"/>
                <a:cs typeface="Roboto"/>
                <a:sym typeface="Roboto"/>
              </a:rPr>
              <a:t>le grade</a:t>
            </a:r>
            <a:r>
              <a:rPr lang="fr" sz="1700">
                <a:latin typeface="Roboto"/>
                <a:ea typeface="Roboto"/>
                <a:cs typeface="Roboto"/>
                <a:sym typeface="Roboto"/>
              </a:rPr>
              <a:t> de la lésion musculaire; de préciser ainsi le diagnostic clinique et de prévoir le délai de reprise.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267550"/>
            <a:ext cx="8520600" cy="45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 sz="1700">
                <a:latin typeface="Roboto"/>
                <a:ea typeface="Roboto"/>
                <a:cs typeface="Roboto"/>
                <a:sym typeface="Roboto"/>
              </a:rPr>
              <a:t>La classification de Rodinet datant des années 70 est encore très usitée : Contracture - Elongation - Claquage - Déchirure/Rupture. Malheureusement elle reste imprécise ce qui rend le pronostic difficile. Grosse élongation ou petit claquage ?</a:t>
            </a:r>
          </a:p>
          <a:p>
            <a:pPr lvl="0">
              <a:spcBef>
                <a:spcPts val="0"/>
              </a:spcBef>
              <a:buNone/>
            </a:pPr>
            <a:r>
              <a:rPr lang="fr" sz="1700">
                <a:latin typeface="Roboto"/>
                <a:ea typeface="Roboto"/>
                <a:cs typeface="Roboto"/>
                <a:sym typeface="Roboto"/>
              </a:rPr>
              <a:t>On lui préfère aujourd’hui une classification basée sur les lésions anatomiques constatées par échographie. Classification en 5 stades ou grades, de 0 à 4.</a:t>
            </a:r>
          </a:p>
          <a:p>
            <a:pPr lvl="0">
              <a:spcBef>
                <a:spcPts val="0"/>
              </a:spcBef>
              <a:buNone/>
            </a:pPr>
            <a:r>
              <a:rPr lang="fr" sz="1700">
                <a:latin typeface="Roboto"/>
                <a:ea typeface="Roboto"/>
                <a:cs typeface="Roboto"/>
                <a:sym typeface="Roboto"/>
              </a:rPr>
              <a:t>Cette classification permet de pronostiquer un délai de retour sur le terrain en fonction d’une règle simple (Dr Renoux). La règle du X2.</a:t>
            </a:r>
          </a:p>
          <a:p>
            <a:pPr lvl="0">
              <a:spcBef>
                <a:spcPts val="0"/>
              </a:spcBef>
              <a:buNone/>
            </a:pPr>
            <a:r>
              <a:rPr lang="fr" sz="1700">
                <a:latin typeface="Roboto"/>
                <a:ea typeface="Roboto"/>
                <a:cs typeface="Roboto"/>
                <a:sym typeface="Roboto"/>
              </a:rPr>
              <a:t>Stade 1 : 2semaines - Stade 2 : 4 semaines - Stade 3 : 6 semaines ...</a:t>
            </a:r>
            <a:br>
              <a:rPr lang="fr" sz="1700">
                <a:latin typeface="Roboto"/>
                <a:ea typeface="Roboto"/>
                <a:cs typeface="Roboto"/>
                <a:sym typeface="Roboto"/>
              </a:rPr>
            </a:br>
            <a:r>
              <a:rPr lang="fr" sz="1700">
                <a:latin typeface="Roboto"/>
                <a:ea typeface="Roboto"/>
                <a:cs typeface="Roboto"/>
                <a:sym typeface="Roboto"/>
              </a:rPr>
              <a:t>Ces délais sont une base et peuvent augmenter jusqu’à 2 semaines supplémentaires en fonction de certains critères de gravité.</a:t>
            </a:r>
            <a:br>
              <a:rPr lang="fr" sz="1700">
                <a:latin typeface="Roboto"/>
                <a:ea typeface="Roboto"/>
                <a:cs typeface="Roboto"/>
                <a:sym typeface="Roboto"/>
              </a:rPr>
            </a:br>
            <a:br>
              <a:rPr lang="fr" sz="1700">
                <a:latin typeface="Roboto"/>
                <a:ea typeface="Roboto"/>
                <a:cs typeface="Roboto"/>
                <a:sym typeface="Roboto"/>
              </a:rPr>
            </a:br>
            <a:r>
              <a:rPr lang="fr" sz="1700">
                <a:latin typeface="Roboto"/>
                <a:ea typeface="Roboto"/>
                <a:cs typeface="Roboto"/>
                <a:sym typeface="Roboto"/>
              </a:rPr>
              <a:t>La reprise sportive est toujours conditionnée par le </a:t>
            </a:r>
            <a:r>
              <a:rPr b="1" lang="fr" sz="1700">
                <a:latin typeface="Roboto"/>
                <a:ea typeface="Roboto"/>
                <a:cs typeface="Roboto"/>
                <a:sym typeface="Roboto"/>
              </a:rPr>
              <a:t>Bilan Clinique.</a:t>
            </a:r>
            <a:br>
              <a:rPr b="1" lang="fr" sz="1700">
                <a:latin typeface="Roboto"/>
                <a:ea typeface="Roboto"/>
                <a:cs typeface="Roboto"/>
                <a:sym typeface="Roboto"/>
              </a:rPr>
            </a:b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334425"/>
            <a:ext cx="8520600" cy="688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fr" sz="1800">
                <a:latin typeface="Roboto"/>
                <a:ea typeface="Roboto"/>
                <a:cs typeface="Roboto"/>
                <a:sym typeface="Roboto"/>
              </a:rPr>
              <a:t>Le Traitement</a:t>
            </a:r>
          </a:p>
          <a:p>
            <a:pPr lvl="0" algn="ctr">
              <a:spcBef>
                <a:spcPts val="0"/>
              </a:spcBef>
              <a:buNone/>
            </a:pPr>
            <a:r>
              <a:rPr lang="fr" sz="1400">
                <a:latin typeface="Roboto"/>
                <a:ea typeface="Roboto"/>
                <a:cs typeface="Roboto"/>
                <a:sym typeface="Roboto"/>
              </a:rPr>
              <a:t>Généralités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311700" y="1618625"/>
            <a:ext cx="8520600" cy="319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30200" lvl="0" marL="457200" rtl="0">
              <a:spcBef>
                <a:spcPts val="0"/>
              </a:spcBef>
              <a:buSzPct val="100000"/>
              <a:buFont typeface="Roboto"/>
            </a:pPr>
            <a:r>
              <a:rPr lang="fr" sz="1600">
                <a:latin typeface="Roboto"/>
                <a:ea typeface="Roboto"/>
                <a:cs typeface="Roboto"/>
                <a:sym typeface="Roboto"/>
              </a:rPr>
              <a:t>Le traitement repose exclusivement sur la rééducation mais attention, il y a rééducation et rééducation …</a:t>
            </a:r>
          </a:p>
          <a:p>
            <a:pPr indent="-330200" lvl="0" marL="457200" rtl="0">
              <a:spcBef>
                <a:spcPts val="0"/>
              </a:spcBef>
              <a:buSzPct val="100000"/>
              <a:buFont typeface="Roboto"/>
            </a:pPr>
            <a:r>
              <a:rPr lang="fr" sz="1600">
                <a:latin typeface="Roboto"/>
                <a:ea typeface="Roboto"/>
                <a:cs typeface="Roboto"/>
                <a:sym typeface="Roboto"/>
              </a:rPr>
              <a:t>La mise en place d’un vrai traitement doit intervenir dés le stade 1 ou la contracture.</a:t>
            </a:r>
          </a:p>
          <a:p>
            <a:pPr indent="-330200" lvl="0" marL="457200" rtl="0">
              <a:spcBef>
                <a:spcPts val="0"/>
              </a:spcBef>
              <a:buSzPct val="100000"/>
              <a:buFont typeface="Roboto"/>
            </a:pPr>
            <a:r>
              <a:rPr lang="fr" sz="1600">
                <a:latin typeface="Roboto"/>
                <a:ea typeface="Roboto"/>
                <a:cs typeface="Roboto"/>
                <a:sym typeface="Roboto"/>
              </a:rPr>
              <a:t>Les anti-inflammatoires sont à proscrire dans les premiers jours suivant la blessure.</a:t>
            </a:r>
          </a:p>
          <a:p>
            <a:pPr indent="-330200" lvl="0" marL="457200" rtl="0">
              <a:spcBef>
                <a:spcPts val="0"/>
              </a:spcBef>
              <a:buSzPct val="100000"/>
              <a:buFont typeface="Roboto"/>
            </a:pPr>
            <a:r>
              <a:rPr lang="fr" sz="1600">
                <a:latin typeface="Roboto"/>
                <a:ea typeface="Roboto"/>
                <a:cs typeface="Roboto"/>
                <a:sym typeface="Roboto"/>
              </a:rPr>
              <a:t>L’immobilisation est une des pires choses à faire.</a:t>
            </a:r>
          </a:p>
          <a:p>
            <a:pPr indent="-330200" lvl="0" marL="457200" rtl="0">
              <a:spcBef>
                <a:spcPts val="0"/>
              </a:spcBef>
              <a:buSzPct val="100000"/>
              <a:buFont typeface="Roboto"/>
            </a:pPr>
            <a:r>
              <a:rPr lang="fr" sz="1600">
                <a:latin typeface="Roboto"/>
                <a:ea typeface="Roboto"/>
                <a:cs typeface="Roboto"/>
                <a:sym typeface="Roboto"/>
              </a:rPr>
              <a:t>La mésothérapie ne sert à rien.</a:t>
            </a:r>
          </a:p>
          <a:p>
            <a:pPr indent="-330200" lvl="0" marL="457200" rtl="0">
              <a:spcBef>
                <a:spcPts val="0"/>
              </a:spcBef>
              <a:buSzPct val="100000"/>
              <a:buFont typeface="Roboto"/>
            </a:pPr>
            <a:r>
              <a:rPr lang="fr" sz="1600">
                <a:latin typeface="Roboto"/>
                <a:ea typeface="Roboto"/>
                <a:cs typeface="Roboto"/>
                <a:sym typeface="Roboto"/>
              </a:rPr>
              <a:t>La rééducation doit débuter dés J1 après la blessure.</a:t>
            </a:r>
          </a:p>
          <a:p>
            <a:pPr indent="-330200" lvl="0" marL="457200" rtl="0">
              <a:spcBef>
                <a:spcPts val="0"/>
              </a:spcBef>
              <a:buSzPct val="100000"/>
              <a:buFont typeface="Roboto"/>
            </a:pPr>
            <a:r>
              <a:rPr lang="fr" sz="1600">
                <a:latin typeface="Roboto"/>
                <a:ea typeface="Roboto"/>
                <a:cs typeface="Roboto"/>
                <a:sym typeface="Roboto"/>
              </a:rPr>
              <a:t>Si le médecin ne prescrit que du repos et pas de rééducation … Changer de médecin.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11700" y="140450"/>
            <a:ext cx="8520600" cy="63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fr" sz="1800">
                <a:latin typeface="Roboto"/>
                <a:ea typeface="Roboto"/>
                <a:cs typeface="Roboto"/>
                <a:sym typeface="Roboto"/>
              </a:rPr>
              <a:t>Le Traitement</a:t>
            </a:r>
          </a:p>
          <a:p>
            <a:pPr lvl="0" algn="ctr">
              <a:spcBef>
                <a:spcPts val="0"/>
              </a:spcBef>
              <a:buNone/>
            </a:pPr>
            <a:r>
              <a:rPr lang="fr" sz="1400">
                <a:latin typeface="Roboto"/>
                <a:ea typeface="Roboto"/>
                <a:cs typeface="Roboto"/>
                <a:sym typeface="Roboto"/>
              </a:rPr>
              <a:t>Grandes lignes</a:t>
            </a:r>
          </a:p>
          <a:p>
            <a:pPr lvl="0" algn="ctr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311700" y="1203950"/>
            <a:ext cx="8520600" cy="3297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sz="1600">
                <a:latin typeface="Roboto"/>
                <a:ea typeface="Roboto"/>
                <a:cs typeface="Roboto"/>
                <a:sym typeface="Roboto"/>
              </a:rPr>
              <a:t>Le traitement repose sur des techniques précises, si le kiné ne les utilise pas : Changez !</a:t>
            </a:r>
          </a:p>
          <a:p>
            <a:pPr indent="-330200" lvl="0" marL="457200" rtl="0">
              <a:spcBef>
                <a:spcPts val="0"/>
              </a:spcBef>
              <a:buSzPct val="100000"/>
              <a:buFont typeface="Roboto"/>
            </a:pPr>
            <a:r>
              <a:rPr lang="fr" sz="1600">
                <a:latin typeface="Roboto"/>
                <a:ea typeface="Roboto"/>
                <a:cs typeface="Roboto"/>
                <a:sym typeface="Roboto"/>
              </a:rPr>
              <a:t>Cryothérapie </a:t>
            </a:r>
          </a:p>
          <a:p>
            <a:pPr indent="-330200" lvl="0" marL="457200" rtl="0">
              <a:spcBef>
                <a:spcPts val="0"/>
              </a:spcBef>
              <a:buSzPct val="100000"/>
              <a:buFont typeface="Roboto"/>
            </a:pPr>
            <a:r>
              <a:rPr lang="fr" sz="1600">
                <a:latin typeface="Roboto"/>
                <a:ea typeface="Roboto"/>
                <a:cs typeface="Roboto"/>
                <a:sym typeface="Roboto"/>
              </a:rPr>
              <a:t>Physiothérapie (les ultrasons ne servent à rien …)</a:t>
            </a:r>
          </a:p>
          <a:p>
            <a:pPr indent="-330200" lvl="0" marL="457200" rtl="0">
              <a:spcBef>
                <a:spcPts val="0"/>
              </a:spcBef>
              <a:buSzPct val="100000"/>
              <a:buFont typeface="Roboto"/>
            </a:pPr>
            <a:r>
              <a:rPr lang="fr" sz="1600">
                <a:latin typeface="Roboto"/>
                <a:ea typeface="Roboto"/>
                <a:cs typeface="Roboto"/>
                <a:sym typeface="Roboto"/>
              </a:rPr>
              <a:t>Levées des tensions musculaires autour de la zone lésée - Techniques manuelles</a:t>
            </a:r>
          </a:p>
          <a:p>
            <a:pPr indent="-330200" lvl="0" marL="457200" rtl="0">
              <a:spcBef>
                <a:spcPts val="0"/>
              </a:spcBef>
              <a:buSzPct val="100000"/>
              <a:buFont typeface="Roboto"/>
            </a:pPr>
            <a:r>
              <a:rPr lang="fr" sz="1600">
                <a:latin typeface="Roboto"/>
                <a:ea typeface="Roboto"/>
                <a:cs typeface="Roboto"/>
                <a:sym typeface="Roboto"/>
              </a:rPr>
              <a:t>Travail musculaire excentrique précoce (dés J3-J4).</a:t>
            </a:r>
          </a:p>
          <a:p>
            <a:pPr indent="-330200" lvl="0" marL="457200" rtl="0">
              <a:spcBef>
                <a:spcPts val="0"/>
              </a:spcBef>
              <a:buSzPct val="100000"/>
              <a:buFont typeface="Roboto"/>
            </a:pPr>
            <a:r>
              <a:rPr lang="fr" sz="1600">
                <a:latin typeface="Roboto"/>
                <a:ea typeface="Roboto"/>
                <a:cs typeface="Roboto"/>
                <a:sym typeface="Roboto"/>
              </a:rPr>
              <a:t>Etirements </a:t>
            </a:r>
          </a:p>
          <a:p>
            <a:pPr indent="-330200" lvl="0" marL="457200" rtl="0">
              <a:spcBef>
                <a:spcPts val="0"/>
              </a:spcBef>
              <a:buSzPct val="100000"/>
              <a:buFont typeface="Roboto"/>
            </a:pPr>
            <a:r>
              <a:rPr lang="fr" sz="1600">
                <a:latin typeface="Roboto"/>
                <a:ea typeface="Roboto"/>
                <a:cs typeface="Roboto"/>
                <a:sym typeface="Roboto"/>
              </a:rPr>
              <a:t>Travail du geste sportif - réathlétisation.</a:t>
            </a:r>
          </a:p>
          <a:p>
            <a:pPr lvl="0">
              <a:spcBef>
                <a:spcPts val="0"/>
              </a:spcBef>
              <a:buNone/>
            </a:pPr>
            <a:r>
              <a:rPr lang="fr" sz="1600">
                <a:latin typeface="Roboto"/>
                <a:ea typeface="Roboto"/>
                <a:cs typeface="Roboto"/>
                <a:sym typeface="Roboto"/>
              </a:rPr>
              <a:t>Les séances : “Ultrasons - Compex - Massage” doivent vous faire changer de kiné.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fr" sz="1800">
                <a:latin typeface="Roboto"/>
                <a:ea typeface="Roboto"/>
                <a:cs typeface="Roboto"/>
                <a:sym typeface="Roboto"/>
              </a:rPr>
              <a:t>Pour Conclure</a:t>
            </a:r>
          </a:p>
          <a:p>
            <a:pPr lvl="0" algn="ctr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36550" lvl="0" marL="457200" rtl="0">
              <a:spcBef>
                <a:spcPts val="0"/>
              </a:spcBef>
              <a:buSzPct val="100000"/>
              <a:buFont typeface="Roboto"/>
            </a:pPr>
            <a:r>
              <a:rPr lang="fr" sz="1700">
                <a:latin typeface="Roboto"/>
                <a:ea typeface="Roboto"/>
                <a:cs typeface="Roboto"/>
                <a:sym typeface="Roboto"/>
              </a:rPr>
              <a:t>Les lésions musculaires sont des blessures à ne pas prendre à la légère.</a:t>
            </a:r>
          </a:p>
          <a:p>
            <a:pPr indent="-336550" lvl="0" marL="457200" rtl="0">
              <a:spcBef>
                <a:spcPts val="0"/>
              </a:spcBef>
              <a:buSzPct val="100000"/>
              <a:buFont typeface="Roboto"/>
            </a:pPr>
            <a:r>
              <a:rPr lang="fr" sz="1700">
                <a:latin typeface="Roboto"/>
                <a:ea typeface="Roboto"/>
                <a:cs typeface="Roboto"/>
                <a:sym typeface="Roboto"/>
              </a:rPr>
              <a:t>Un diagnostic précis et rapide permet un traitement efficace.</a:t>
            </a:r>
          </a:p>
          <a:p>
            <a:pPr indent="-336550" lvl="0" marL="457200" rtl="0">
              <a:spcBef>
                <a:spcPts val="0"/>
              </a:spcBef>
              <a:buSzPct val="100000"/>
              <a:buFont typeface="Roboto"/>
            </a:pPr>
            <a:r>
              <a:rPr lang="fr" sz="1700">
                <a:latin typeface="Roboto"/>
                <a:ea typeface="Roboto"/>
                <a:cs typeface="Roboto"/>
                <a:sym typeface="Roboto"/>
              </a:rPr>
              <a:t>L’échographie est un outil efficace pour affirmer le stade de la lésion.</a:t>
            </a:r>
          </a:p>
          <a:p>
            <a:pPr indent="-336550" lvl="0" marL="457200" rtl="0">
              <a:spcBef>
                <a:spcPts val="0"/>
              </a:spcBef>
              <a:buSzPct val="100000"/>
              <a:buFont typeface="Roboto"/>
            </a:pPr>
            <a:r>
              <a:rPr lang="fr" sz="1700">
                <a:latin typeface="Roboto"/>
                <a:ea typeface="Roboto"/>
                <a:cs typeface="Roboto"/>
                <a:sym typeface="Roboto"/>
              </a:rPr>
              <a:t>Le traitement repose uniquement sur la kinésithérapie.</a:t>
            </a:r>
          </a:p>
          <a:p>
            <a:pPr indent="-336550" lvl="0" marL="457200" rtl="0">
              <a:spcBef>
                <a:spcPts val="0"/>
              </a:spcBef>
              <a:buSzPct val="100000"/>
              <a:buFont typeface="Roboto"/>
            </a:pPr>
            <a:r>
              <a:rPr lang="fr" sz="1700">
                <a:latin typeface="Roboto"/>
                <a:ea typeface="Roboto"/>
                <a:cs typeface="Roboto"/>
                <a:sym typeface="Roboto"/>
              </a:rPr>
              <a:t>Un traitement kiné bien conduit permet un retour sur le terrain rapide et prévient efficacement  les récidives.</a:t>
            </a:r>
          </a:p>
          <a:p>
            <a:pPr lvl="0">
              <a:spcBef>
                <a:spcPts val="0"/>
              </a:spcBef>
              <a:buNone/>
            </a:pPr>
            <a:r>
              <a:rPr lang="fr" sz="1400">
                <a:latin typeface="Roboto"/>
                <a:ea typeface="Roboto"/>
                <a:cs typeface="Roboto"/>
                <a:sym typeface="Roboto"/>
              </a:rPr>
              <a:t>N’oubliez pas : Le repos ne soigne que la fatigue ….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