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8" r:id="rId6"/>
    <p:sldId id="260" r:id="rId7"/>
    <p:sldId id="261" r:id="rId8"/>
    <p:sldId id="262" r:id="rId9"/>
    <p:sldId id="263" r:id="rId10"/>
    <p:sldId id="264" r:id="rId11"/>
    <p:sldId id="265" r:id="rId12"/>
    <p:sldId id="284" r:id="rId13"/>
    <p:sldId id="266" r:id="rId14"/>
    <p:sldId id="267" r:id="rId15"/>
    <p:sldId id="268" r:id="rId16"/>
    <p:sldId id="269" r:id="rId17"/>
    <p:sldId id="285" r:id="rId18"/>
    <p:sldId id="270" r:id="rId19"/>
    <p:sldId id="271" r:id="rId20"/>
    <p:sldId id="286" r:id="rId21"/>
    <p:sldId id="272" r:id="rId22"/>
    <p:sldId id="273" r:id="rId23"/>
    <p:sldId id="274" r:id="rId24"/>
    <p:sldId id="275" r:id="rId25"/>
    <p:sldId id="276" r:id="rId26"/>
    <p:sldId id="277" r:id="rId27"/>
    <p:sldId id="287" r:id="rId28"/>
    <p:sldId id="278" r:id="rId29"/>
    <p:sldId id="279" r:id="rId30"/>
    <p:sldId id="280" r:id="rId31"/>
    <p:sldId id="281" r:id="rId32"/>
    <p:sldId id="282" r:id="rId33"/>
    <p:sldId id="283"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7EE9A208-F407-4556-A67F-B328122D3DF3}"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EE9A208-F407-4556-A67F-B328122D3DF3}"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7EE9A208-F407-4556-A67F-B328122D3DF3}"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EE9A208-F407-4556-A67F-B328122D3DF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73628F4-5FEA-45DA-B8C5-355DAD05CE64}" type="datetimeFigureOut">
              <a:rPr lang="fr-FR" smtClean="0"/>
              <a:pPr/>
              <a:t>08/06/2016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EE9A208-F407-4556-A67F-B328122D3DF3}"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73628F4-5FEA-45DA-B8C5-355DAD05CE64}" type="datetimeFigureOut">
              <a:rPr lang="fr-FR" smtClean="0"/>
              <a:pPr/>
              <a:t>08/06/2016</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EE9A208-F407-4556-A67F-B328122D3DF3}"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a:xfrm>
            <a:off x="1428728" y="3000372"/>
            <a:ext cx="7406640" cy="2928958"/>
          </a:xfrm>
        </p:spPr>
        <p:txBody>
          <a:bodyPr>
            <a:normAutofit/>
          </a:bodyPr>
          <a:lstStyle/>
          <a:p>
            <a:pPr algn="ctr"/>
            <a:r>
              <a:rPr lang="fr-FR" sz="2800" dirty="0" smtClean="0"/>
              <a:t>Laryngite aiguë</a:t>
            </a:r>
          </a:p>
          <a:p>
            <a:pPr algn="ctr"/>
            <a:endParaRPr lang="fr-FR" sz="2800" dirty="0" smtClean="0"/>
          </a:p>
          <a:p>
            <a:pPr algn="ctr"/>
            <a:endParaRPr lang="fr-FR" sz="2800" dirty="0" smtClean="0"/>
          </a:p>
          <a:p>
            <a:pPr algn="ctr"/>
            <a:endParaRPr lang="fr-FR" sz="2800" dirty="0" smtClean="0"/>
          </a:p>
          <a:p>
            <a:pPr algn="r"/>
            <a:r>
              <a:rPr lang="fr-FR" sz="2000" dirty="0" smtClean="0"/>
              <a:t>Présenté par: Dr Harrar</a:t>
            </a:r>
          </a:p>
          <a:p>
            <a:pPr algn="r"/>
            <a:endParaRPr lang="fr-F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939784"/>
          </a:xfrm>
        </p:spPr>
        <p:txBody>
          <a:bodyPr>
            <a:normAutofit/>
          </a:bodyPr>
          <a:lstStyle/>
          <a:p>
            <a:pPr algn="ctr"/>
            <a:r>
              <a:rPr lang="fr-FR" sz="2800" dirty="0" smtClean="0">
                <a:effectLst/>
              </a:rPr>
              <a:t>Formes cliniques </a:t>
            </a:r>
            <a:endParaRPr lang="fr-FR" sz="2800" dirty="0">
              <a:effectLst/>
            </a:endParaRPr>
          </a:p>
        </p:txBody>
      </p:sp>
      <p:sp>
        <p:nvSpPr>
          <p:cNvPr id="3" name="Espace réservé du contenu 2"/>
          <p:cNvSpPr>
            <a:spLocks noGrp="1"/>
          </p:cNvSpPr>
          <p:nvPr>
            <p:ph idx="1"/>
          </p:nvPr>
        </p:nvSpPr>
        <p:spPr>
          <a:xfrm>
            <a:off x="1000100" y="785794"/>
            <a:ext cx="8143900" cy="6072206"/>
          </a:xfrm>
        </p:spPr>
        <p:txBody>
          <a:bodyPr>
            <a:normAutofit fontScale="77500" lnSpcReduction="20000"/>
          </a:bodyPr>
          <a:lstStyle/>
          <a:p>
            <a:pPr>
              <a:buNone/>
            </a:pPr>
            <a:r>
              <a:rPr lang="fr-FR" sz="2400" b="1" dirty="0" smtClean="0">
                <a:latin typeface="Tahoma" pitchFamily="34" charset="0"/>
                <a:ea typeface="Tahoma" pitchFamily="34" charset="0"/>
                <a:cs typeface="Tahoma" pitchFamily="34" charset="0"/>
              </a:rPr>
              <a:t>1) Étiologie infectieuse:</a:t>
            </a:r>
          </a:p>
          <a:p>
            <a:pPr>
              <a:lnSpc>
                <a:spcPct val="170000"/>
              </a:lnSpc>
              <a:buNone/>
            </a:pPr>
            <a:r>
              <a:rPr lang="fr-FR" sz="2000" b="1" dirty="0" smtClean="0">
                <a:solidFill>
                  <a:schemeClr val="accent4"/>
                </a:solidFill>
                <a:latin typeface="Tahoma" pitchFamily="34" charset="0"/>
                <a:ea typeface="Tahoma" pitchFamily="34" charset="0"/>
                <a:cs typeface="Tahoma" pitchFamily="34" charset="0"/>
              </a:rPr>
              <a:t>     1.</a:t>
            </a:r>
            <a:r>
              <a:rPr lang="fr-FR" sz="1800" b="1" dirty="0" smtClean="0">
                <a:solidFill>
                  <a:schemeClr val="accent4"/>
                </a:solidFill>
                <a:latin typeface="Tahoma" pitchFamily="34" charset="0"/>
                <a:ea typeface="Tahoma" pitchFamily="34" charset="0"/>
                <a:cs typeface="Tahoma" pitchFamily="34" charset="0"/>
              </a:rPr>
              <a:t>a) Laryngites Virales: </a:t>
            </a:r>
            <a:endParaRPr lang="fr-FR" sz="1200" b="1" dirty="0" smtClean="0">
              <a:solidFill>
                <a:schemeClr val="accent4"/>
              </a:solidFill>
              <a:latin typeface="Tahoma" pitchFamily="34" charset="0"/>
              <a:ea typeface="Tahoma" pitchFamily="34" charset="0"/>
              <a:cs typeface="Tahoma" pitchFamily="34" charset="0"/>
            </a:endParaRPr>
          </a:p>
          <a:p>
            <a:pPr lvl="1">
              <a:lnSpc>
                <a:spcPct val="170000"/>
              </a:lnSpc>
            </a:pPr>
            <a:r>
              <a:rPr lang="fr-FR" sz="1900" dirty="0" smtClean="0">
                <a:latin typeface="Tahoma" pitchFamily="34" charset="0"/>
                <a:ea typeface="Tahoma" pitchFamily="34" charset="0"/>
                <a:cs typeface="Tahoma" pitchFamily="34" charset="0"/>
              </a:rPr>
              <a:t>Atteinte des voies aériennes supérieures (temps froids et humides)</a:t>
            </a:r>
          </a:p>
          <a:p>
            <a:pPr lvl="1" eaLnBrk="0" fontAlgn="base" hangingPunct="0">
              <a:lnSpc>
                <a:spcPct val="170000"/>
              </a:lnSpc>
              <a:spcBef>
                <a:spcPct val="0"/>
              </a:spcBef>
              <a:spcAft>
                <a:spcPct val="0"/>
              </a:spcAft>
            </a:pPr>
            <a:r>
              <a:rPr lang="fr-FR" sz="1900" dirty="0" smtClean="0">
                <a:latin typeface="Tahoma" pitchFamily="34" charset="0"/>
                <a:ea typeface="Tahoma" pitchFamily="34" charset="0"/>
                <a:cs typeface="Tahoma" pitchFamily="34" charset="0"/>
              </a:rPr>
              <a:t>Agents responsables :</a:t>
            </a:r>
          </a:p>
          <a:p>
            <a:pPr lvl="6" eaLnBrk="0" fontAlgn="base" hangingPunct="0">
              <a:lnSpc>
                <a:spcPct val="170000"/>
              </a:lnSpc>
              <a:spcBef>
                <a:spcPct val="0"/>
              </a:spcBef>
              <a:spcAft>
                <a:spcPct val="0"/>
              </a:spcAft>
              <a:buFont typeface="Arial" pitchFamily="34" charset="0"/>
              <a:buChar char="•"/>
            </a:pPr>
            <a:r>
              <a:rPr lang="fr-FR" sz="1400" dirty="0" smtClean="0">
                <a:solidFill>
                  <a:srgbClr val="CC6600"/>
                </a:solidFill>
                <a:latin typeface="Tahoma" pitchFamily="34" charset="0"/>
                <a:ea typeface="Tahoma" pitchFamily="34" charset="0"/>
                <a:cs typeface="Tahoma" pitchFamily="34" charset="0"/>
              </a:rPr>
              <a:t>Les rhinovirus</a:t>
            </a:r>
          </a:p>
          <a:p>
            <a:pPr lvl="6" eaLnBrk="0" fontAlgn="base" hangingPunct="0">
              <a:lnSpc>
                <a:spcPct val="170000"/>
              </a:lnSpc>
              <a:spcBef>
                <a:spcPct val="0"/>
              </a:spcBef>
              <a:spcAft>
                <a:spcPct val="0"/>
              </a:spcAft>
              <a:buFont typeface="Arial" pitchFamily="34" charset="0"/>
              <a:buChar char="•"/>
            </a:pPr>
            <a:r>
              <a:rPr lang="fr-FR" sz="1400" dirty="0" smtClean="0">
                <a:solidFill>
                  <a:srgbClr val="CC6600"/>
                </a:solidFill>
                <a:latin typeface="Tahoma" pitchFamily="34" charset="0"/>
                <a:ea typeface="Tahoma" pitchFamily="34" charset="0"/>
                <a:cs typeface="Tahoma" pitchFamily="34" charset="0"/>
              </a:rPr>
              <a:t>les adénovirus</a:t>
            </a:r>
          </a:p>
          <a:p>
            <a:pPr lvl="6">
              <a:lnSpc>
                <a:spcPct val="170000"/>
              </a:lnSpc>
              <a:buFont typeface="Arial" pitchFamily="34" charset="0"/>
              <a:buChar char="•"/>
            </a:pPr>
            <a:r>
              <a:rPr lang="fr-FR" sz="1400" dirty="0" smtClean="0">
                <a:solidFill>
                  <a:srgbClr val="CC6600"/>
                </a:solidFill>
                <a:latin typeface="Tahoma" pitchFamily="34" charset="0"/>
                <a:ea typeface="Tahoma" pitchFamily="34" charset="0"/>
                <a:cs typeface="Tahoma" pitchFamily="34" charset="0"/>
              </a:rPr>
              <a:t> les virus </a:t>
            </a:r>
            <a:r>
              <a:rPr lang="fr-FR" sz="1400" dirty="0" err="1" smtClean="0">
                <a:solidFill>
                  <a:srgbClr val="CC6600"/>
                </a:solidFill>
                <a:latin typeface="Tahoma" pitchFamily="34" charset="0"/>
                <a:ea typeface="Tahoma" pitchFamily="34" charset="0"/>
                <a:cs typeface="Tahoma" pitchFamily="34" charset="0"/>
              </a:rPr>
              <a:t>influenzae</a:t>
            </a:r>
            <a:r>
              <a:rPr lang="fr-FR" sz="1400" dirty="0" smtClean="0">
                <a:solidFill>
                  <a:srgbClr val="CC6600"/>
                </a:solidFill>
                <a:latin typeface="Tahoma" pitchFamily="34" charset="0"/>
                <a:ea typeface="Tahoma" pitchFamily="34" charset="0"/>
                <a:cs typeface="Tahoma" pitchFamily="34" charset="0"/>
              </a:rPr>
              <a:t> et para-</a:t>
            </a:r>
            <a:r>
              <a:rPr lang="fr-FR" sz="1400" dirty="0" err="1" smtClean="0">
                <a:solidFill>
                  <a:srgbClr val="CC6600"/>
                </a:solidFill>
                <a:latin typeface="Tahoma" pitchFamily="34" charset="0"/>
                <a:ea typeface="Tahoma" pitchFamily="34" charset="0"/>
                <a:cs typeface="Tahoma" pitchFamily="34" charset="0"/>
              </a:rPr>
              <a:t>influenzae</a:t>
            </a:r>
            <a:endParaRPr lang="fr-FR" sz="1400" dirty="0" smtClean="0">
              <a:solidFill>
                <a:srgbClr val="CC6600"/>
              </a:solidFill>
              <a:latin typeface="Tahoma" pitchFamily="34" charset="0"/>
              <a:ea typeface="Tahoma" pitchFamily="34" charset="0"/>
              <a:cs typeface="Tahoma" pitchFamily="34" charset="0"/>
            </a:endParaRPr>
          </a:p>
          <a:p>
            <a:pPr lvl="1">
              <a:lnSpc>
                <a:spcPct val="170000"/>
              </a:lnSpc>
            </a:pPr>
            <a:r>
              <a:rPr lang="fr-FR" sz="1900" dirty="0" smtClean="0">
                <a:latin typeface="Tahoma" pitchFamily="34" charset="0"/>
                <a:ea typeface="Tahoma" pitchFamily="34" charset="0"/>
                <a:cs typeface="Tahoma" pitchFamily="34" charset="0"/>
              </a:rPr>
              <a:t> Les symptômes associent </a:t>
            </a:r>
            <a:r>
              <a:rPr lang="fr-FR" sz="1900" dirty="0" smtClean="0">
                <a:solidFill>
                  <a:srgbClr val="C00000"/>
                </a:solidFill>
                <a:latin typeface="Tahoma" pitchFamily="34" charset="0"/>
                <a:ea typeface="Tahoma" pitchFamily="34" charset="0"/>
                <a:cs typeface="Tahoma" pitchFamily="34" charset="0"/>
              </a:rPr>
              <a:t>un syndrome pseudo grippal, dysphonie </a:t>
            </a:r>
            <a:r>
              <a:rPr lang="fr-FR" sz="1900" dirty="0" smtClean="0">
                <a:latin typeface="Tahoma" pitchFamily="34" charset="0"/>
                <a:ea typeface="Tahoma" pitchFamily="34" charset="0"/>
                <a:cs typeface="Tahoma" pitchFamily="34" charset="0"/>
              </a:rPr>
              <a:t>et </a:t>
            </a:r>
            <a:r>
              <a:rPr lang="fr-FR" sz="1900" dirty="0" smtClean="0">
                <a:solidFill>
                  <a:srgbClr val="C00000"/>
                </a:solidFill>
                <a:latin typeface="Tahoma" pitchFamily="34" charset="0"/>
                <a:ea typeface="Tahoma" pitchFamily="34" charset="0"/>
                <a:cs typeface="Tahoma" pitchFamily="34" charset="0"/>
              </a:rPr>
              <a:t>toux</a:t>
            </a:r>
            <a:r>
              <a:rPr lang="fr-FR" sz="1900" dirty="0" smtClean="0">
                <a:latin typeface="Tahoma" pitchFamily="34" charset="0"/>
                <a:ea typeface="Tahoma" pitchFamily="34" charset="0"/>
                <a:cs typeface="Tahoma" pitchFamily="34" charset="0"/>
              </a:rPr>
              <a:t>.</a:t>
            </a:r>
          </a:p>
          <a:p>
            <a:pPr lvl="1">
              <a:lnSpc>
                <a:spcPct val="170000"/>
              </a:lnSpc>
            </a:pPr>
            <a:r>
              <a:rPr lang="fr-FR" sz="1900" dirty="0" smtClean="0">
                <a:latin typeface="Tahoma" pitchFamily="34" charset="0"/>
                <a:ea typeface="Tahoma" pitchFamily="34" charset="0"/>
                <a:cs typeface="Tahoma" pitchFamily="34" charset="0"/>
              </a:rPr>
              <a:t> La muqueuse laryngée est érythémateuse et œdémateuse, en particulier sus-glottique;</a:t>
            </a:r>
          </a:p>
          <a:p>
            <a:pPr>
              <a:lnSpc>
                <a:spcPct val="170000"/>
              </a:lnSpc>
            </a:pPr>
            <a:r>
              <a:rPr lang="fr-FR" sz="2100" b="1" dirty="0" smtClean="0">
                <a:solidFill>
                  <a:schemeClr val="accent4"/>
                </a:solidFill>
                <a:latin typeface="Tahoma" pitchFamily="34" charset="0"/>
                <a:ea typeface="Tahoma" pitchFamily="34" charset="0"/>
                <a:cs typeface="Tahoma" pitchFamily="34" charset="0"/>
              </a:rPr>
              <a:t>   </a:t>
            </a:r>
            <a:r>
              <a:rPr lang="fr-FR" sz="2100" b="1" dirty="0" err="1" smtClean="0">
                <a:solidFill>
                  <a:schemeClr val="accent4"/>
                </a:solidFill>
                <a:latin typeface="Tahoma" pitchFamily="34" charset="0"/>
                <a:ea typeface="Tahoma" pitchFamily="34" charset="0"/>
                <a:cs typeface="Tahoma" pitchFamily="34" charset="0"/>
              </a:rPr>
              <a:t>Laryngotrachéite</a:t>
            </a:r>
            <a:r>
              <a:rPr lang="fr-FR" sz="2100" b="1" dirty="0" smtClean="0">
                <a:solidFill>
                  <a:schemeClr val="accent4"/>
                </a:solidFill>
                <a:latin typeface="Tahoma" pitchFamily="34" charset="0"/>
                <a:ea typeface="Tahoma" pitchFamily="34" charset="0"/>
                <a:cs typeface="Tahoma" pitchFamily="34" charset="0"/>
              </a:rPr>
              <a:t> </a:t>
            </a:r>
            <a:r>
              <a:rPr lang="fr-FR" sz="1500" b="1" dirty="0" smtClean="0">
                <a:solidFill>
                  <a:schemeClr val="accent4"/>
                </a:solidFill>
                <a:latin typeface="Tahoma" pitchFamily="34" charset="0"/>
                <a:ea typeface="Tahoma" pitchFamily="34" charset="0"/>
                <a:cs typeface="Tahoma" pitchFamily="34" charset="0"/>
              </a:rPr>
              <a:t>: </a:t>
            </a:r>
            <a:r>
              <a:rPr lang="fr-FR" sz="1900" dirty="0" smtClean="0">
                <a:latin typeface="Tahoma" pitchFamily="34" charset="0"/>
                <a:ea typeface="Tahoma" pitchFamily="34" charset="0"/>
                <a:cs typeface="Tahoma" pitchFamily="34" charset="0"/>
              </a:rPr>
              <a:t>peu commune chez l’adulte : infection des VAS+toux sèche+stridor inspiratoire.</a:t>
            </a:r>
            <a:endParaRPr lang="fr-FR" sz="1700" i="1" dirty="0" smtClean="0">
              <a:latin typeface="Tahoma" pitchFamily="34" charset="0"/>
              <a:ea typeface="Tahoma" pitchFamily="34" charset="0"/>
              <a:cs typeface="Tahoma" pitchFamily="34" charset="0"/>
            </a:endParaRPr>
          </a:p>
          <a:p>
            <a:pPr>
              <a:lnSpc>
                <a:spcPct val="170000"/>
              </a:lnSpc>
            </a:pPr>
            <a:r>
              <a:rPr lang="fr-FR" sz="1800" b="1" dirty="0" smtClean="0">
                <a:solidFill>
                  <a:schemeClr val="accent4"/>
                </a:solidFill>
                <a:latin typeface="Tahoma" pitchFamily="34" charset="0"/>
                <a:ea typeface="Tahoma" pitchFamily="34" charset="0"/>
                <a:cs typeface="Tahoma" pitchFamily="34" charset="0"/>
              </a:rPr>
              <a:t>  Cas particulier des laryngites herpétiques </a:t>
            </a:r>
            <a:r>
              <a:rPr lang="fr-FR" sz="1500" b="1" dirty="0" smtClean="0">
                <a:solidFill>
                  <a:schemeClr val="accent4"/>
                </a:solidFill>
                <a:latin typeface="Tahoma" pitchFamily="34" charset="0"/>
                <a:ea typeface="Tahoma" pitchFamily="34" charset="0"/>
                <a:cs typeface="Tahoma" pitchFamily="34" charset="0"/>
              </a:rPr>
              <a:t>:</a:t>
            </a:r>
            <a:r>
              <a:rPr lang="fr-FR" sz="1500" b="1" i="1" dirty="0" smtClean="0">
                <a:solidFill>
                  <a:schemeClr val="accent4"/>
                </a:solidFill>
                <a:latin typeface="Tahoma" pitchFamily="34" charset="0"/>
                <a:ea typeface="Tahoma" pitchFamily="34" charset="0"/>
                <a:cs typeface="Tahoma" pitchFamily="34" charset="0"/>
              </a:rPr>
              <a:t>  </a:t>
            </a:r>
            <a:r>
              <a:rPr lang="fr-FR" sz="1500" b="1" dirty="0" smtClean="0">
                <a:solidFill>
                  <a:schemeClr val="accent4"/>
                </a:solidFill>
                <a:latin typeface="Tahoma" pitchFamily="34" charset="0"/>
                <a:ea typeface="Tahoma" pitchFamily="34" charset="0"/>
                <a:cs typeface="Tahoma" pitchFamily="34" charset="0"/>
              </a:rPr>
              <a:t> </a:t>
            </a:r>
            <a:r>
              <a:rPr lang="fr-FR" sz="1900" dirty="0" smtClean="0">
                <a:latin typeface="Tahoma" pitchFamily="34" charset="0"/>
                <a:ea typeface="Tahoma" pitchFamily="34" charset="0"/>
                <a:cs typeface="Tahoma" pitchFamily="34" charset="0"/>
              </a:rPr>
              <a:t>plus volontiers chez l’immunodéprimé </a:t>
            </a:r>
          </a:p>
          <a:p>
            <a:pPr lvl="1">
              <a:lnSpc>
                <a:spcPct val="170000"/>
              </a:lnSpc>
            </a:pPr>
            <a:r>
              <a:rPr lang="fr-FR" sz="1700" dirty="0" smtClean="0">
                <a:latin typeface="Tahoma" pitchFamily="34" charset="0"/>
                <a:ea typeface="Tahoma" pitchFamily="34" charset="0"/>
                <a:cs typeface="Tahoma" pitchFamily="34" charset="0"/>
              </a:rPr>
              <a:t>Le patient présente des vésicules ou des ulcérations douloureuses de la muqueuse laryngée. </a:t>
            </a:r>
          </a:p>
          <a:p>
            <a:pPr lvl="1">
              <a:lnSpc>
                <a:spcPct val="170000"/>
              </a:lnSpc>
            </a:pPr>
            <a:r>
              <a:rPr lang="fr-FR" sz="1700" dirty="0" smtClean="0">
                <a:latin typeface="Tahoma" pitchFamily="34" charset="0"/>
                <a:ea typeface="Tahoma" pitchFamily="34" charset="0"/>
                <a:cs typeface="Tahoma" pitchFamily="34" charset="0"/>
              </a:rPr>
              <a:t>Le diagnostic se fait par isolement du virus après prélèvement au niveau des vésicules et détection d’acide désoxyribonucléique (ADN) viral par </a:t>
            </a:r>
            <a:r>
              <a:rPr lang="fr-FR" sz="1700" i="1" dirty="0" smtClean="0">
                <a:latin typeface="Tahoma" pitchFamily="34" charset="0"/>
                <a:ea typeface="Tahoma" pitchFamily="34" charset="0"/>
                <a:cs typeface="Tahoma" pitchFamily="34" charset="0"/>
              </a:rPr>
              <a:t>polymérase Chain réaction (PCR);</a:t>
            </a:r>
            <a:endParaRPr lang="fr-FR" sz="1700" dirty="0" smtClean="0">
              <a:latin typeface="Tahoma" pitchFamily="34" charset="0"/>
              <a:ea typeface="Tahoma" pitchFamily="34" charset="0"/>
              <a:cs typeface="Tahoma" pitchFamily="34" charset="0"/>
            </a:endParaRPr>
          </a:p>
          <a:p>
            <a:pPr>
              <a:lnSpc>
                <a:spcPct val="170000"/>
              </a:lnSpc>
              <a:buNone/>
            </a:pPr>
            <a:endParaRPr lang="fr-FR" sz="12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effectLst/>
                <a:latin typeface="Tahoma" pitchFamily="34" charset="0"/>
                <a:ea typeface="Tahoma" pitchFamily="34" charset="0"/>
                <a:cs typeface="Tahoma" pitchFamily="34" charset="0"/>
              </a:rPr>
              <a:t>Formes cliniques </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71538" y="714356"/>
            <a:ext cx="8072462" cy="6143644"/>
          </a:xfrm>
        </p:spPr>
        <p:txBody>
          <a:bodyPr>
            <a:normAutofit fontScale="92500" lnSpcReduction="10000"/>
          </a:bodyPr>
          <a:lstStyle/>
          <a:p>
            <a:r>
              <a:rPr lang="fr-FR" sz="1500" b="1" dirty="0" smtClean="0">
                <a:solidFill>
                  <a:schemeClr val="accent4"/>
                </a:solidFill>
                <a:latin typeface="Tahoma" pitchFamily="34" charset="0"/>
                <a:ea typeface="Tahoma" pitchFamily="34" charset="0"/>
                <a:cs typeface="Tahoma" pitchFamily="34" charset="0"/>
              </a:rPr>
              <a:t>1.b) LARYNGITES BACTÉRIENNES:</a:t>
            </a:r>
            <a:r>
              <a:rPr lang="fr-FR" sz="1500" dirty="0" smtClean="0">
                <a:solidFill>
                  <a:schemeClr val="accent4"/>
                </a:solidFill>
                <a:latin typeface="Tahoma" pitchFamily="34" charset="0"/>
                <a:ea typeface="Tahoma" pitchFamily="34" charset="0"/>
                <a:cs typeface="Tahoma" pitchFamily="34" charset="0"/>
              </a:rPr>
              <a:t> </a:t>
            </a:r>
          </a:p>
          <a:p>
            <a:pPr lvl="1"/>
            <a:r>
              <a:rPr lang="fr-FR" sz="1600" dirty="0" smtClean="0"/>
              <a:t>Complique fréquemment une </a:t>
            </a:r>
            <a:r>
              <a:rPr lang="fr-FR" sz="1600" dirty="0" smtClean="0">
                <a:ea typeface="Times New Roman" pitchFamily="18" charset="0"/>
                <a:cs typeface="Tahoma" pitchFamily="34" charset="0"/>
              </a:rPr>
              <a:t>laryngite</a:t>
            </a:r>
            <a:r>
              <a:rPr lang="fr-FR" sz="1600" dirty="0" smtClean="0"/>
              <a:t> virale</a:t>
            </a:r>
          </a:p>
          <a:p>
            <a:pPr lvl="1"/>
            <a:r>
              <a:rPr lang="fr-FR" sz="1600" dirty="0" smtClean="0"/>
              <a:t>les germes rencontrés:</a:t>
            </a:r>
          </a:p>
          <a:p>
            <a:pPr lvl="6">
              <a:buFont typeface="Arial" pitchFamily="34" charset="0"/>
              <a:buChar char="•"/>
            </a:pPr>
            <a:r>
              <a:rPr lang="fr-FR" sz="1400" dirty="0" smtClean="0">
                <a:solidFill>
                  <a:srgbClr val="CC6600"/>
                </a:solidFill>
              </a:rPr>
              <a:t>streptocoques, </a:t>
            </a:r>
          </a:p>
          <a:p>
            <a:pPr lvl="6">
              <a:buFont typeface="Arial" pitchFamily="34" charset="0"/>
              <a:buChar char="•"/>
            </a:pPr>
            <a:r>
              <a:rPr lang="fr-FR" sz="1400" dirty="0" smtClean="0">
                <a:solidFill>
                  <a:srgbClr val="CC6600"/>
                </a:solidFill>
              </a:rPr>
              <a:t>de staphylocoques</a:t>
            </a:r>
          </a:p>
          <a:p>
            <a:pPr lvl="6">
              <a:buFont typeface="Arial" pitchFamily="34" charset="0"/>
              <a:buChar char="•"/>
            </a:pPr>
            <a:r>
              <a:rPr lang="fr-FR" sz="1400" dirty="0" smtClean="0">
                <a:solidFill>
                  <a:srgbClr val="CC6600"/>
                </a:solidFill>
              </a:rPr>
              <a:t>de pneumocoques  </a:t>
            </a:r>
          </a:p>
          <a:p>
            <a:pPr lvl="6">
              <a:buFont typeface="Arial" pitchFamily="34" charset="0"/>
              <a:buChar char="•"/>
            </a:pPr>
            <a:r>
              <a:rPr lang="fr-FR" sz="1400" dirty="0" smtClean="0">
                <a:solidFill>
                  <a:srgbClr val="CC6600"/>
                </a:solidFill>
              </a:rPr>
              <a:t>d’</a:t>
            </a:r>
            <a:r>
              <a:rPr lang="fr-FR" sz="1400" dirty="0" err="1" smtClean="0">
                <a:solidFill>
                  <a:srgbClr val="CC6600"/>
                </a:solidFill>
              </a:rPr>
              <a:t>Haemophilus</a:t>
            </a:r>
            <a:endParaRPr lang="fr-FR" dirty="0" smtClean="0">
              <a:solidFill>
                <a:srgbClr val="CC6600"/>
              </a:solidFill>
            </a:endParaRPr>
          </a:p>
          <a:p>
            <a:pPr lvl="1"/>
            <a:r>
              <a:rPr lang="fr-FR" sz="1600" dirty="0" smtClean="0"/>
              <a:t>La muqueuse laryngée peut devenir </a:t>
            </a:r>
            <a:r>
              <a:rPr lang="fr-FR" sz="1600" dirty="0" smtClean="0">
                <a:solidFill>
                  <a:srgbClr val="C00000"/>
                </a:solidFill>
              </a:rPr>
              <a:t>granuleuse et couverte de fausses membranes</a:t>
            </a:r>
            <a:r>
              <a:rPr lang="fr-FR" sz="1600" dirty="0" smtClean="0"/>
              <a:t>, faisant évoquer </a:t>
            </a:r>
            <a:r>
              <a:rPr lang="fr-FR" sz="1600" b="1" dirty="0" smtClean="0">
                <a:solidFill>
                  <a:srgbClr val="C00000"/>
                </a:solidFill>
              </a:rPr>
              <a:t>une diphtérie. </a:t>
            </a:r>
          </a:p>
          <a:p>
            <a:pPr lvl="1"/>
            <a:r>
              <a:rPr lang="fr-FR" sz="1600" dirty="0" smtClean="0"/>
              <a:t>L’association avec une trachéite est fréquente.</a:t>
            </a:r>
          </a:p>
          <a:p>
            <a:r>
              <a:rPr lang="fr-FR" sz="1500" b="1" dirty="0" smtClean="0">
                <a:solidFill>
                  <a:schemeClr val="accent4"/>
                </a:solidFill>
                <a:latin typeface="Tahoma" pitchFamily="34" charset="0"/>
                <a:ea typeface="Tahoma" pitchFamily="34" charset="0"/>
                <a:cs typeface="Tahoma" pitchFamily="34" charset="0"/>
              </a:rPr>
              <a:t>1. C) LARYNGITES MYCOSIQUES:</a:t>
            </a:r>
          </a:p>
          <a:p>
            <a:r>
              <a:rPr lang="fr-FR" sz="1600" dirty="0" smtClean="0"/>
              <a:t>se présentent généralement sous une forme subaiguë. </a:t>
            </a:r>
          </a:p>
          <a:p>
            <a:r>
              <a:rPr lang="fr-FR" sz="1500" b="1" dirty="0" smtClean="0">
                <a:solidFill>
                  <a:schemeClr val="accent4"/>
                </a:solidFill>
                <a:latin typeface="Tahoma" pitchFamily="34" charset="0"/>
                <a:ea typeface="Tahoma" pitchFamily="34" charset="0"/>
                <a:cs typeface="Tahoma" pitchFamily="34" charset="0"/>
              </a:rPr>
              <a:t>Candidose: </a:t>
            </a:r>
          </a:p>
          <a:p>
            <a:pPr lvl="1">
              <a:buFont typeface="Arial" pitchFamily="34" charset="0"/>
              <a:buChar char="•"/>
            </a:pPr>
            <a:r>
              <a:rPr lang="fr-FR" sz="1600" dirty="0" smtClean="0">
                <a:solidFill>
                  <a:srgbClr val="C00000"/>
                </a:solidFill>
              </a:rPr>
              <a:t> Facteurs favorisants </a:t>
            </a:r>
            <a:r>
              <a:rPr lang="fr-FR" sz="1600" dirty="0" smtClean="0"/>
              <a:t>(CTC,  ATB à large spectre, diabète, alcool, intubation prolongée, irritation laryngée caustiques ou infectieuse immunodépression);</a:t>
            </a:r>
          </a:p>
          <a:p>
            <a:pPr lvl="1">
              <a:buFont typeface="Arial" pitchFamily="34" charset="0"/>
              <a:buChar char="•"/>
            </a:pPr>
            <a:r>
              <a:rPr lang="fr-FR" sz="1600" dirty="0" smtClean="0"/>
              <a:t> L’infection peut s’étendre aux régions anatomiques proches comme l’œsophage. Le patient présente </a:t>
            </a:r>
            <a:r>
              <a:rPr lang="fr-FR" sz="1600" dirty="0" smtClean="0">
                <a:solidFill>
                  <a:srgbClr val="C00000"/>
                </a:solidFill>
              </a:rPr>
              <a:t>une dysphonie,  mais aussi une dysphagie, voire une dyspnée. </a:t>
            </a:r>
          </a:p>
          <a:p>
            <a:pPr lvl="1">
              <a:buFont typeface="Arial" pitchFamily="34" charset="0"/>
              <a:buChar char="•"/>
            </a:pPr>
            <a:r>
              <a:rPr lang="fr-FR" sz="1600" dirty="0" smtClean="0"/>
              <a:t>Le risque </a:t>
            </a:r>
            <a:r>
              <a:rPr lang="fr-FR" sz="1600" dirty="0" smtClean="0">
                <a:solidFill>
                  <a:srgbClr val="C00000"/>
                </a:solidFill>
              </a:rPr>
              <a:t>de septicémie, d’obstruction laryngée ou de saignement </a:t>
            </a:r>
            <a:r>
              <a:rPr lang="fr-FR" sz="1600" dirty="0" smtClean="0"/>
              <a:t>menace le pronostic vital. </a:t>
            </a:r>
          </a:p>
          <a:p>
            <a:pPr lvl="1">
              <a:buFont typeface="Arial" pitchFamily="34" charset="0"/>
              <a:buChar char="•"/>
            </a:pPr>
            <a:r>
              <a:rPr lang="fr-FR" sz="1600" dirty="0" smtClean="0">
                <a:solidFill>
                  <a:srgbClr val="C00000"/>
                </a:solidFill>
                <a:latin typeface="Tahoma" pitchFamily="34" charset="0"/>
                <a:ea typeface="Tahoma" pitchFamily="34" charset="0"/>
                <a:cs typeface="Tahoma" pitchFamily="34" charset="0"/>
              </a:rPr>
              <a:t>Laryngoscopie: dépôts </a:t>
            </a:r>
            <a:r>
              <a:rPr lang="fr-FR" sz="1600" dirty="0" err="1" smtClean="0">
                <a:solidFill>
                  <a:srgbClr val="C00000"/>
                </a:solidFill>
                <a:latin typeface="Tahoma" pitchFamily="34" charset="0"/>
                <a:ea typeface="Tahoma" pitchFamily="34" charset="0"/>
                <a:cs typeface="Tahoma" pitchFamily="34" charset="0"/>
              </a:rPr>
              <a:t>blanchatres</a:t>
            </a:r>
            <a:r>
              <a:rPr lang="fr-FR" sz="1600" dirty="0" smtClean="0">
                <a:solidFill>
                  <a:srgbClr val="C00000"/>
                </a:solidFill>
                <a:latin typeface="Tahoma" pitchFamily="34" charset="0"/>
                <a:ea typeface="Tahoma" pitchFamily="34" charset="0"/>
                <a:cs typeface="Tahoma" pitchFamily="34" charset="0"/>
              </a:rPr>
              <a:t> filamenteux +++</a:t>
            </a:r>
          </a:p>
          <a:p>
            <a:r>
              <a:rPr lang="fr-FR" sz="1500" b="1" dirty="0" smtClean="0">
                <a:solidFill>
                  <a:schemeClr val="accent4"/>
                </a:solidFill>
                <a:latin typeface="Tahoma" pitchFamily="34" charset="0"/>
                <a:ea typeface="Tahoma" pitchFamily="34" charset="0"/>
                <a:cs typeface="Tahoma" pitchFamily="34" charset="0"/>
              </a:rPr>
              <a:t>Aspergillose: </a:t>
            </a:r>
          </a:p>
          <a:p>
            <a:pPr lvl="1">
              <a:buFont typeface="Arial" pitchFamily="34" charset="0"/>
              <a:buChar char="•"/>
            </a:pPr>
            <a:r>
              <a:rPr lang="fr-FR" sz="1600" dirty="0" smtClean="0"/>
              <a:t>le degré d’invasion dépend de l’immunocompétence du sujet. </a:t>
            </a:r>
          </a:p>
          <a:p>
            <a:pPr lvl="1">
              <a:buFont typeface="Arial" pitchFamily="34" charset="0"/>
              <a:buChar char="•"/>
            </a:pPr>
            <a:r>
              <a:rPr lang="fr-FR" sz="1600" dirty="0" smtClean="0"/>
              <a:t>le diagnostic :la recherche d’</a:t>
            </a:r>
            <a:r>
              <a:rPr lang="fr-FR" sz="1600" i="1" dirty="0" smtClean="0"/>
              <a:t>Aspergillus  </a:t>
            </a:r>
            <a:r>
              <a:rPr lang="fr-FR" sz="1600" dirty="0" smtClean="0"/>
              <a:t>dans les prélèvements </a:t>
            </a:r>
            <a:endParaRPr lang="fr-FR" sz="1600" dirty="0" smtClean="0">
              <a:latin typeface="Tahoma" pitchFamily="34" charset="0"/>
              <a:ea typeface="Tahoma" pitchFamily="34" charset="0"/>
              <a:cs typeface="Tahoma" pitchFamily="34" charset="0"/>
            </a:endParaRPr>
          </a:p>
          <a:p>
            <a:pPr>
              <a:buNone/>
            </a:pPr>
            <a:endParaRPr lang="fr-F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smtClean="0">
                <a:effectLst/>
              </a:rPr>
              <a:t>Formes cliniques</a:t>
            </a:r>
            <a:endParaRPr lang="fr-FR" sz="2800" dirty="0">
              <a:effectLst/>
            </a:endParaRPr>
          </a:p>
        </p:txBody>
      </p:sp>
      <p:pic>
        <p:nvPicPr>
          <p:cNvPr id="4" name="Espace réservé du contenu 3" descr="fungique.jpg"/>
          <p:cNvPicPr>
            <a:picLocks noGrp="1" noChangeAspect="1"/>
          </p:cNvPicPr>
          <p:nvPr>
            <p:ph idx="1"/>
          </p:nvPr>
        </p:nvPicPr>
        <p:blipFill>
          <a:blip r:embed="rId2"/>
          <a:stretch>
            <a:fillRect/>
          </a:stretch>
        </p:blipFill>
        <p:spPr>
          <a:xfrm>
            <a:off x="1557016" y="1447800"/>
            <a:ext cx="7255518" cy="48006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latin typeface="Tahoma" pitchFamily="34" charset="0"/>
                <a:ea typeface="Tahoma" pitchFamily="34" charset="0"/>
                <a:cs typeface="Tahoma" pitchFamily="34" charset="0"/>
              </a:rPr>
              <a:t>Formes cliniques </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00100" y="785794"/>
            <a:ext cx="8143900" cy="6072206"/>
          </a:xfrm>
        </p:spPr>
        <p:txBody>
          <a:bodyPr>
            <a:normAutofit/>
          </a:bodyPr>
          <a:lstStyle/>
          <a:p>
            <a:r>
              <a:rPr lang="fr-FR" sz="1800" b="1" dirty="0" smtClean="0">
                <a:solidFill>
                  <a:schemeClr val="tx2"/>
                </a:solidFill>
                <a:latin typeface="Tahoma" pitchFamily="34" charset="0"/>
                <a:ea typeface="Tahoma" pitchFamily="34" charset="0"/>
                <a:cs typeface="Tahoma" pitchFamily="34" charset="0"/>
              </a:rPr>
              <a:t>2) Laryngites allergiques</a:t>
            </a:r>
            <a:r>
              <a:rPr lang="fr-FR" sz="2000" b="1" dirty="0" smtClean="0">
                <a:solidFill>
                  <a:schemeClr val="tx2"/>
                </a:solidFill>
                <a:latin typeface="Tahoma" pitchFamily="34" charset="0"/>
                <a:ea typeface="Tahoma" pitchFamily="34" charset="0"/>
                <a:cs typeface="Tahoma" pitchFamily="34" charset="0"/>
              </a:rPr>
              <a:t>:</a:t>
            </a:r>
          </a:p>
          <a:p>
            <a:pPr>
              <a:lnSpc>
                <a:spcPct val="150000"/>
              </a:lnSpc>
            </a:pPr>
            <a:r>
              <a:rPr lang="fr-FR" sz="1400" dirty="0" smtClean="0">
                <a:latin typeface="Tahoma" pitchFamily="34" charset="0"/>
                <a:ea typeface="Tahoma" pitchFamily="34" charset="0"/>
                <a:cs typeface="Tahoma" pitchFamily="34" charset="0"/>
              </a:rPr>
              <a:t>L’œdème peut aller jusqu’à l’obstruction des VAS et compromettre le pronostic vital</a:t>
            </a:r>
          </a:p>
          <a:p>
            <a:pPr>
              <a:lnSpc>
                <a:spcPct val="150000"/>
              </a:lnSpc>
            </a:pPr>
            <a:r>
              <a:rPr lang="fr-FR" sz="1400" dirty="0" smtClean="0">
                <a:latin typeface="Tahoma" pitchFamily="34" charset="0"/>
                <a:ea typeface="Tahoma" pitchFamily="34" charset="0"/>
                <a:cs typeface="Tahoma" pitchFamily="34" charset="0"/>
              </a:rPr>
              <a:t>Diverses substances médicamenteuses sont susceptibles d’entraîner cet œdème comme IEC,AINS, l’aspirine, la pénicilline. Certains aliments, des allergènes aéroportés et des piqûres d’insectes peuvent également être responsables de laryngite allergique, voire </a:t>
            </a:r>
            <a:r>
              <a:rPr lang="fr-FR" sz="1400" dirty="0" smtClean="0">
                <a:solidFill>
                  <a:srgbClr val="C00000"/>
                </a:solidFill>
                <a:latin typeface="Tahoma" pitchFamily="34" charset="0"/>
                <a:ea typeface="Tahoma" pitchFamily="34" charset="0"/>
                <a:cs typeface="Tahoma" pitchFamily="34" charset="0"/>
              </a:rPr>
              <a:t>l’œdème de Quincke.</a:t>
            </a:r>
            <a:endParaRPr lang="fr-FR" sz="1400" dirty="0" smtClean="0"/>
          </a:p>
          <a:p>
            <a:pPr>
              <a:lnSpc>
                <a:spcPct val="150000"/>
              </a:lnSpc>
              <a:buFont typeface="Wingdings" pitchFamily="2" charset="2"/>
              <a:buChar char="v"/>
            </a:pPr>
            <a:r>
              <a:rPr lang="fr-FR" sz="1400" dirty="0" smtClean="0"/>
              <a:t> </a:t>
            </a:r>
            <a:r>
              <a:rPr lang="fr-FR" sz="1400" b="1" dirty="0" smtClean="0">
                <a:latin typeface="Tahoma" pitchFamily="34" charset="0"/>
                <a:ea typeface="Tahoma" pitchFamily="34" charset="0"/>
                <a:cs typeface="Tahoma" pitchFamily="34" charset="0"/>
              </a:rPr>
              <a:t>l’œdème angioneurotique :</a:t>
            </a:r>
            <a:r>
              <a:rPr lang="fr-FR" sz="1400" dirty="0" smtClean="0"/>
              <a:t>se rapproche des formes allergiques.  Cette variété d’urticaire se caractérise par l’apparition d’infiltrations œdémateuses de la face et du cou, dont le danger réside dans la localisation au larynx. Le diagnostic se fait par dosage des fractions du complément (C1q);</a:t>
            </a:r>
            <a:endParaRPr lang="fr-FR" sz="2000" i="1" dirty="0" smtClean="0">
              <a:latin typeface="Tahoma" pitchFamily="34" charset="0"/>
              <a:ea typeface="Tahoma" pitchFamily="34" charset="0"/>
              <a:cs typeface="Tahoma" pitchFamily="34" charset="0"/>
            </a:endParaRPr>
          </a:p>
          <a:p>
            <a:pPr>
              <a:lnSpc>
                <a:spcPct val="150000"/>
              </a:lnSpc>
              <a:buNone/>
            </a:pPr>
            <a:endParaRPr lang="fr-FR" sz="1400" dirty="0"/>
          </a:p>
        </p:txBody>
      </p:sp>
      <p:pic>
        <p:nvPicPr>
          <p:cNvPr id="4" name="Picture 2" descr="C:\Users\OUDINECHE\Downloads\oedquincke01c.jpg"/>
          <p:cNvPicPr>
            <a:picLocks noChangeAspect="1" noChangeArrowheads="1"/>
          </p:cNvPicPr>
          <p:nvPr/>
        </p:nvPicPr>
        <p:blipFill>
          <a:blip r:embed="rId2" cstate="print">
            <a:extLst/>
          </a:blip>
          <a:srcRect/>
          <a:stretch>
            <a:fillRect/>
          </a:stretch>
        </p:blipFill>
        <p:spPr bwMode="auto">
          <a:xfrm>
            <a:off x="2571736" y="3929066"/>
            <a:ext cx="4500594" cy="2985971"/>
          </a:xfrm>
          <a:prstGeom prst="rect">
            <a:avLst/>
          </a:prstGeom>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latin typeface="Tahoma" pitchFamily="34" charset="0"/>
                <a:ea typeface="Tahoma" pitchFamily="34" charset="0"/>
                <a:cs typeface="Tahoma" pitchFamily="34" charset="0"/>
              </a:rPr>
              <a:t>Formes cliniques</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00100" y="785794"/>
            <a:ext cx="8143900" cy="6072206"/>
          </a:xfrm>
        </p:spPr>
        <p:txBody>
          <a:bodyPr>
            <a:normAutofit/>
          </a:bodyPr>
          <a:lstStyle/>
          <a:p>
            <a:pPr>
              <a:buNone/>
            </a:pPr>
            <a:r>
              <a:rPr lang="fr-FR" sz="1800" b="1" dirty="0" smtClean="0">
                <a:solidFill>
                  <a:schemeClr val="tx2"/>
                </a:solidFill>
                <a:latin typeface="Tahoma" pitchFamily="34" charset="0"/>
                <a:ea typeface="Tahoma" pitchFamily="34" charset="0"/>
                <a:cs typeface="Tahoma" pitchFamily="34" charset="0"/>
              </a:rPr>
              <a:t>3) laryngites médicamenteuse par mécanisme non immunologique:</a:t>
            </a:r>
            <a:endParaRPr lang="fr-FR" sz="2000" b="1" i="1" dirty="0" smtClean="0">
              <a:latin typeface="Tahoma" pitchFamily="34" charset="0"/>
              <a:ea typeface="Tahoma" pitchFamily="34" charset="0"/>
              <a:cs typeface="Tahoma" pitchFamily="34" charset="0"/>
            </a:endParaRPr>
          </a:p>
          <a:p>
            <a:pPr lvl="1">
              <a:lnSpc>
                <a:spcPct val="150000"/>
              </a:lnSpc>
              <a:buFont typeface="Arial" pitchFamily="34" charset="0"/>
              <a:buChar char="•"/>
            </a:pPr>
            <a:r>
              <a:rPr lang="fr-FR" sz="1800" dirty="0" smtClean="0"/>
              <a:t>l’hémorragie sous-muqueuse des sujets sous AVK peut être à l’origine d’</a:t>
            </a:r>
            <a:r>
              <a:rPr lang="fr-FR" sz="1800" dirty="0" smtClean="0">
                <a:solidFill>
                  <a:srgbClr val="C00000"/>
                </a:solidFill>
              </a:rPr>
              <a:t>hématome</a:t>
            </a:r>
            <a:r>
              <a:rPr lang="fr-FR" sz="1800" dirty="0" smtClean="0"/>
              <a:t>  localisé à la face linguale de l’épiglotte, en raison de la riche vascularisation de cette zone. </a:t>
            </a:r>
          </a:p>
          <a:p>
            <a:pPr lvl="1">
              <a:lnSpc>
                <a:spcPct val="150000"/>
              </a:lnSpc>
              <a:buFont typeface="Arial" pitchFamily="34" charset="0"/>
              <a:buChar char="•"/>
            </a:pPr>
            <a:r>
              <a:rPr lang="fr-FR" sz="1800" dirty="0" smtClean="0"/>
              <a:t>Tableau clinique d’une </a:t>
            </a:r>
            <a:r>
              <a:rPr lang="fr-FR" sz="1800" dirty="0" err="1" smtClean="0">
                <a:solidFill>
                  <a:srgbClr val="C00000"/>
                </a:solidFill>
              </a:rPr>
              <a:t>épiglottite</a:t>
            </a:r>
            <a:r>
              <a:rPr lang="fr-FR" sz="1800" dirty="0" smtClean="0"/>
              <a:t> sans signes généraux d’infection. </a:t>
            </a:r>
          </a:p>
          <a:p>
            <a:pPr lvl="1">
              <a:lnSpc>
                <a:spcPct val="150000"/>
              </a:lnSpc>
              <a:buFont typeface="Arial" pitchFamily="34" charset="0"/>
              <a:buChar char="•"/>
            </a:pPr>
            <a:r>
              <a:rPr lang="fr-FR" sz="1800" dirty="0" smtClean="0"/>
              <a:t>La laryngoscopie met en évidence: </a:t>
            </a:r>
            <a:r>
              <a:rPr lang="fr-FR" sz="1800" dirty="0" smtClean="0">
                <a:solidFill>
                  <a:srgbClr val="C00000"/>
                </a:solidFill>
              </a:rPr>
              <a:t>un hématome </a:t>
            </a:r>
            <a:r>
              <a:rPr lang="fr-FR" sz="1800" dirty="0" smtClean="0"/>
              <a:t>en « carte de géographie » essentiellement localisé à l’étage sus-glottique;</a:t>
            </a:r>
            <a:endParaRPr lang="fr-FR" sz="1800" dirty="0"/>
          </a:p>
        </p:txBody>
      </p:sp>
      <p:pic>
        <p:nvPicPr>
          <p:cNvPr id="5" name="Image 4" descr="hématome 2.jpg"/>
          <p:cNvPicPr>
            <a:picLocks noChangeAspect="1"/>
          </p:cNvPicPr>
          <p:nvPr/>
        </p:nvPicPr>
        <p:blipFill>
          <a:blip r:embed="rId2"/>
          <a:stretch>
            <a:fillRect/>
          </a:stretch>
        </p:blipFill>
        <p:spPr>
          <a:xfrm>
            <a:off x="1428728" y="4143380"/>
            <a:ext cx="3304532" cy="2390779"/>
          </a:xfrm>
          <a:prstGeom prst="rect">
            <a:avLst/>
          </a:prstGeom>
        </p:spPr>
      </p:pic>
      <p:pic>
        <p:nvPicPr>
          <p:cNvPr id="6" name="Image 5" descr="hématome.png"/>
          <p:cNvPicPr>
            <a:picLocks noChangeAspect="1"/>
          </p:cNvPicPr>
          <p:nvPr/>
        </p:nvPicPr>
        <p:blipFill>
          <a:blip r:embed="rId3"/>
          <a:stretch>
            <a:fillRect/>
          </a:stretch>
        </p:blipFill>
        <p:spPr>
          <a:xfrm>
            <a:off x="5786446" y="3906826"/>
            <a:ext cx="2447928" cy="2574943"/>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166" y="0"/>
            <a:ext cx="7498080" cy="868346"/>
          </a:xfrm>
        </p:spPr>
        <p:txBody>
          <a:bodyPr>
            <a:normAutofit/>
          </a:bodyPr>
          <a:lstStyle/>
          <a:p>
            <a:pPr algn="ctr"/>
            <a:r>
              <a:rPr lang="fr-FR" sz="2800" dirty="0" smtClean="0">
                <a:effectLst/>
              </a:rPr>
              <a:t>Formes cliniques </a:t>
            </a:r>
            <a:endParaRPr lang="fr-FR" sz="2800" dirty="0">
              <a:effectLst/>
            </a:endParaRPr>
          </a:p>
        </p:txBody>
      </p:sp>
      <p:sp>
        <p:nvSpPr>
          <p:cNvPr id="3" name="Espace réservé du contenu 2"/>
          <p:cNvSpPr>
            <a:spLocks noGrp="1"/>
          </p:cNvSpPr>
          <p:nvPr>
            <p:ph idx="1"/>
          </p:nvPr>
        </p:nvSpPr>
        <p:spPr>
          <a:xfrm>
            <a:off x="1000100" y="714356"/>
            <a:ext cx="8143900" cy="6143644"/>
          </a:xfrm>
        </p:spPr>
        <p:txBody>
          <a:bodyPr>
            <a:normAutofit/>
          </a:bodyPr>
          <a:lstStyle/>
          <a:p>
            <a:pPr marL="0" lvl="4" eaLnBrk="0" fontAlgn="base" hangingPunct="0">
              <a:lnSpc>
                <a:spcPct val="150000"/>
              </a:lnSpc>
              <a:spcBef>
                <a:spcPct val="0"/>
              </a:spcBef>
              <a:spcAft>
                <a:spcPct val="0"/>
              </a:spcAft>
            </a:pPr>
            <a:r>
              <a:rPr lang="fr-FR" sz="1600" b="1" dirty="0" smtClean="0">
                <a:latin typeface="Tahoma" pitchFamily="34" charset="0"/>
                <a:ea typeface="Times New Roman" pitchFamily="18" charset="0"/>
                <a:cs typeface="Tahoma" pitchFamily="34" charset="0"/>
              </a:rPr>
              <a:t>4) Formes traumatiques:</a:t>
            </a:r>
          </a:p>
          <a:p>
            <a:pPr marL="800100" lvl="5" indent="-342900" eaLnBrk="0" fontAlgn="base" hangingPunct="0">
              <a:lnSpc>
                <a:spcPct val="150000"/>
              </a:lnSpc>
              <a:spcBef>
                <a:spcPct val="0"/>
              </a:spcBef>
              <a:spcAft>
                <a:spcPct val="0"/>
              </a:spcAft>
            </a:pPr>
            <a:endParaRPr lang="fr-FR" sz="1800" b="1" u="sng" dirty="0" smtClean="0">
              <a:effectLst>
                <a:outerShdw blurRad="38100" dist="38100" dir="2700000" algn="tl">
                  <a:srgbClr val="000000">
                    <a:alpha val="43137"/>
                  </a:srgbClr>
                </a:outerShdw>
              </a:effectLst>
              <a:latin typeface="Tahoma" pitchFamily="34" charset="0"/>
              <a:ea typeface="Times New Roman" pitchFamily="18" charset="0"/>
              <a:cs typeface="Tahoma" pitchFamily="34" charset="0"/>
            </a:endParaRPr>
          </a:p>
          <a:p>
            <a:pPr marL="800100" lvl="5" indent="-342900" eaLnBrk="0" fontAlgn="base" hangingPunct="0">
              <a:lnSpc>
                <a:spcPct val="150000"/>
              </a:lnSpc>
              <a:spcBef>
                <a:spcPct val="0"/>
              </a:spcBef>
              <a:spcAft>
                <a:spcPct val="0"/>
              </a:spcAft>
              <a:buNone/>
            </a:pPr>
            <a:r>
              <a:rPr lang="fr-FR" sz="1400" b="1" dirty="0" smtClean="0">
                <a:solidFill>
                  <a:schemeClr val="accent4"/>
                </a:solidFill>
                <a:latin typeface="Tahoma" pitchFamily="34" charset="0"/>
                <a:ea typeface="Tahoma" pitchFamily="34" charset="0"/>
                <a:cs typeface="Tahoma" pitchFamily="34" charset="0"/>
              </a:rPr>
              <a:t>a) Laryngite par malmenage vocal:</a:t>
            </a:r>
          </a:p>
          <a:p>
            <a:pPr marL="1257300" lvl="6" indent="-342900" eaLnBrk="0" fontAlgn="base" hangingPunct="0">
              <a:lnSpc>
                <a:spcPct val="150000"/>
              </a:lnSpc>
              <a:spcBef>
                <a:spcPct val="0"/>
              </a:spcBef>
              <a:spcAft>
                <a:spcPct val="0"/>
              </a:spcAft>
            </a:pPr>
            <a:r>
              <a:rPr lang="fr-FR" sz="1400" dirty="0" smtClean="0">
                <a:latin typeface="Tahoma" pitchFamily="34" charset="0"/>
                <a:ea typeface="Tahoma" pitchFamily="34" charset="0"/>
                <a:cs typeface="Tahoma" pitchFamily="34" charset="0"/>
              </a:rPr>
              <a:t>Liée à une dysfonction ou à un surmenage vocal souvent sur une muqueuse laryngée déjà  irritée; </a:t>
            </a:r>
          </a:p>
          <a:p>
            <a:pPr marL="1257300" lvl="6" indent="-342900" eaLnBrk="0" fontAlgn="base" hangingPunct="0">
              <a:lnSpc>
                <a:spcPct val="150000"/>
              </a:lnSpc>
              <a:spcBef>
                <a:spcPct val="0"/>
              </a:spcBef>
              <a:spcAft>
                <a:spcPct val="0"/>
              </a:spcAft>
            </a:pPr>
            <a:r>
              <a:rPr lang="fr-FR" sz="1400" dirty="0" smtClean="0">
                <a:solidFill>
                  <a:srgbClr val="C00000"/>
                </a:solidFill>
                <a:latin typeface="Tahoma" pitchFamily="34" charset="0"/>
                <a:ea typeface="Tahoma" pitchFamily="34" charset="0"/>
                <a:cs typeface="Tahoma" pitchFamily="34" charset="0"/>
              </a:rPr>
              <a:t>La dysphonie</a:t>
            </a:r>
            <a:r>
              <a:rPr lang="fr-FR" sz="1400" dirty="0" smtClean="0">
                <a:latin typeface="Tahoma" pitchFamily="34" charset="0"/>
                <a:ea typeface="Tahoma" pitchFamily="34" charset="0"/>
                <a:cs typeface="Tahoma" pitchFamily="34" charset="0"/>
              </a:rPr>
              <a:t>, voir </a:t>
            </a:r>
            <a:r>
              <a:rPr lang="fr-FR" sz="1400" dirty="0" smtClean="0">
                <a:solidFill>
                  <a:srgbClr val="C00000"/>
                </a:solidFill>
                <a:latin typeface="Tahoma" pitchFamily="34" charset="0"/>
                <a:ea typeface="Tahoma" pitchFamily="34" charset="0"/>
                <a:cs typeface="Tahoma" pitchFamily="34" charset="0"/>
              </a:rPr>
              <a:t>l’aphonie </a:t>
            </a:r>
            <a:r>
              <a:rPr lang="fr-FR" sz="1400" dirty="0" smtClean="0">
                <a:latin typeface="Tahoma" pitchFamily="34" charset="0"/>
                <a:ea typeface="Tahoma" pitchFamily="34" charset="0"/>
                <a:cs typeface="Tahoma" pitchFamily="34" charset="0"/>
              </a:rPr>
              <a:t>surviennent préférentiellement chez les sujets amenés à beaucoup utiliser leur voix;</a:t>
            </a:r>
          </a:p>
          <a:p>
            <a:pPr marL="1257300" lvl="6" indent="-342900" eaLnBrk="0" fontAlgn="base" hangingPunct="0">
              <a:lnSpc>
                <a:spcPct val="150000"/>
              </a:lnSpc>
              <a:spcBef>
                <a:spcPct val="0"/>
              </a:spcBef>
              <a:spcAft>
                <a:spcPct val="0"/>
              </a:spcAft>
            </a:pPr>
            <a:r>
              <a:rPr lang="fr-FR" sz="1400" dirty="0" smtClean="0">
                <a:latin typeface="Tahoma" pitchFamily="34" charset="0"/>
                <a:ea typeface="Tahoma" pitchFamily="34" charset="0"/>
                <a:cs typeface="Tahoma" pitchFamily="34" charset="0"/>
              </a:rPr>
              <a:t>Le coup de fouet laryngé est l’exemple typique de laryngite traumatique, il survient après un effort violent (cri, toux, éternuement), l’atteinte inflammatoire est unilatérale;</a:t>
            </a:r>
          </a:p>
          <a:p>
            <a:pPr marL="1257300" lvl="6" indent="-342900" eaLnBrk="0" fontAlgn="base" hangingPunct="0">
              <a:lnSpc>
                <a:spcPct val="150000"/>
              </a:lnSpc>
              <a:spcBef>
                <a:spcPct val="0"/>
              </a:spcBef>
              <a:spcAft>
                <a:spcPct val="0"/>
              </a:spcAft>
            </a:pPr>
            <a:r>
              <a:rPr lang="fr-FR" sz="1400" dirty="0" smtClean="0">
                <a:latin typeface="Tahoma" pitchFamily="34" charset="0"/>
                <a:ea typeface="Tahoma" pitchFamily="34" charset="0"/>
                <a:cs typeface="Tahoma" pitchFamily="34" charset="0"/>
              </a:rPr>
              <a:t>L’examen clinique révèle parfois une hémorragie sous muqueuse correspondant à une rupture de capillaires;</a:t>
            </a:r>
          </a:p>
          <a:p>
            <a:pPr marL="1257300" lvl="6" indent="-342900" eaLnBrk="0" fontAlgn="base" hangingPunct="0">
              <a:lnSpc>
                <a:spcPct val="150000"/>
              </a:lnSpc>
              <a:spcBef>
                <a:spcPct val="0"/>
              </a:spcBef>
              <a:spcAft>
                <a:spcPct val="0"/>
              </a:spcAft>
            </a:pPr>
            <a:endParaRPr lang="fr-FR" sz="1800" u="sng" dirty="0" smtClean="0">
              <a:latin typeface="Tahoma" pitchFamily="34" charset="0"/>
              <a:ea typeface="Tahoma" pitchFamily="34" charset="0"/>
              <a:cs typeface="Tahoma" pitchFamily="34" charset="0"/>
            </a:endParaRPr>
          </a:p>
          <a:p>
            <a:pPr lvl="1" eaLnBrk="0" fontAlgn="base" hangingPunct="0">
              <a:lnSpc>
                <a:spcPct val="150000"/>
              </a:lnSpc>
              <a:spcBef>
                <a:spcPct val="0"/>
              </a:spcBef>
              <a:spcAft>
                <a:spcPct val="0"/>
              </a:spcAft>
              <a:buNone/>
            </a:pPr>
            <a:r>
              <a:rPr lang="fr-FR" sz="1400" b="1" dirty="0" smtClean="0">
                <a:solidFill>
                  <a:schemeClr val="accent4"/>
                </a:solidFill>
                <a:latin typeface="Tahoma" pitchFamily="34" charset="0"/>
                <a:ea typeface="Tahoma" pitchFamily="34" charset="0"/>
                <a:cs typeface="Tahoma" pitchFamily="34" charset="0"/>
              </a:rPr>
              <a:t>b) Laryngite par traumatisme laryngé interne: </a:t>
            </a:r>
          </a:p>
          <a:p>
            <a:pPr lvl="2" eaLnBrk="0" fontAlgn="base" hangingPunct="0">
              <a:lnSpc>
                <a:spcPct val="150000"/>
              </a:lnSpc>
              <a:spcBef>
                <a:spcPct val="0"/>
              </a:spcBef>
              <a:spcAft>
                <a:spcPct val="0"/>
              </a:spcAft>
            </a:pPr>
            <a:r>
              <a:rPr lang="fr-FR" sz="1600" dirty="0" smtClean="0">
                <a:latin typeface="Tahoma" pitchFamily="34" charset="0"/>
                <a:ea typeface="Tahoma" pitchFamily="34" charset="0"/>
                <a:cs typeface="Tahoma" pitchFamily="34" charset="0"/>
              </a:rPr>
              <a:t> </a:t>
            </a:r>
            <a:r>
              <a:rPr lang="fr-FR" sz="1400" dirty="0" smtClean="0">
                <a:latin typeface="Tahoma" pitchFamily="34" charset="0"/>
                <a:ea typeface="Tahoma" pitchFamily="34" charset="0"/>
                <a:cs typeface="Tahoma" pitchFamily="34" charset="0"/>
              </a:rPr>
              <a:t>Hématome des CV  typiquement après intubation</a:t>
            </a:r>
            <a:endParaRPr lang="fr-FR" sz="1600" dirty="0" smtClean="0">
              <a:latin typeface="Tahoma" pitchFamily="34" charset="0"/>
              <a:ea typeface="Tahoma" pitchFamily="34" charset="0"/>
              <a:cs typeface="Tahoma" pitchFamily="34" charset="0"/>
            </a:endParaRPr>
          </a:p>
          <a:p>
            <a:pPr>
              <a:buNone/>
            </a:pPr>
            <a:endParaRPr lang="fr-F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25470"/>
          </a:xfrm>
        </p:spPr>
        <p:txBody>
          <a:bodyPr>
            <a:normAutofit/>
          </a:bodyPr>
          <a:lstStyle/>
          <a:p>
            <a:pPr algn="ctr"/>
            <a:r>
              <a:rPr lang="fr-FR" sz="2800" dirty="0" smtClean="0">
                <a:effectLst/>
              </a:rPr>
              <a:t>Formes cliniques </a:t>
            </a:r>
            <a:endParaRPr lang="fr-FR" sz="2800" dirty="0">
              <a:effectLst/>
            </a:endParaRPr>
          </a:p>
        </p:txBody>
      </p:sp>
      <p:sp>
        <p:nvSpPr>
          <p:cNvPr id="3" name="Espace réservé du contenu 2"/>
          <p:cNvSpPr>
            <a:spLocks noGrp="1"/>
          </p:cNvSpPr>
          <p:nvPr>
            <p:ph idx="1"/>
          </p:nvPr>
        </p:nvSpPr>
        <p:spPr>
          <a:xfrm>
            <a:off x="1000100" y="642918"/>
            <a:ext cx="8143900" cy="6215082"/>
          </a:xfrm>
        </p:spPr>
        <p:txBody>
          <a:bodyPr>
            <a:normAutofit/>
          </a:bodyPr>
          <a:lstStyle/>
          <a:p>
            <a:pPr lvl="1">
              <a:lnSpc>
                <a:spcPct val="150000"/>
              </a:lnSpc>
            </a:pPr>
            <a:r>
              <a:rPr lang="fr-FR" sz="1600" b="1" dirty="0" smtClean="0">
                <a:solidFill>
                  <a:schemeClr val="accent4"/>
                </a:solidFill>
                <a:latin typeface="Tahoma" pitchFamily="34" charset="0"/>
                <a:ea typeface="Tahoma" pitchFamily="34" charset="0"/>
                <a:cs typeface="Tahoma" pitchFamily="34" charset="0"/>
              </a:rPr>
              <a:t>c) Laryngite par traumatisme laryngé externe:</a:t>
            </a:r>
            <a:r>
              <a:rPr lang="fr-FR" sz="1600" u="sng" dirty="0" smtClean="0">
                <a:latin typeface="Tahoma" pitchFamily="34" charset="0"/>
                <a:ea typeface="Tahoma" pitchFamily="34" charset="0"/>
                <a:cs typeface="Tahoma" pitchFamily="34" charset="0"/>
              </a:rPr>
              <a:t> </a:t>
            </a:r>
          </a:p>
          <a:p>
            <a:pPr lvl="2">
              <a:lnSpc>
                <a:spcPct val="150000"/>
              </a:lnSpc>
              <a:buNone/>
            </a:pPr>
            <a:r>
              <a:rPr lang="fr-FR" sz="1400" dirty="0" smtClean="0">
                <a:latin typeface="Tahoma" pitchFamily="34" charset="0"/>
                <a:ea typeface="Tahoma" pitchFamily="34" charset="0"/>
                <a:cs typeface="Tahoma" pitchFamily="34" charset="0"/>
              </a:rPr>
              <a:t>Hématome des CV  par Strangulation ou par choc direct. </a:t>
            </a:r>
          </a:p>
          <a:p>
            <a:pPr lvl="1">
              <a:lnSpc>
                <a:spcPct val="150000"/>
              </a:lnSpc>
            </a:pPr>
            <a:r>
              <a:rPr lang="fr-FR" sz="1600" b="1" dirty="0" smtClean="0">
                <a:solidFill>
                  <a:schemeClr val="accent4"/>
                </a:solidFill>
                <a:latin typeface="Tahoma" pitchFamily="34" charset="0"/>
                <a:ea typeface="Tahoma" pitchFamily="34" charset="0"/>
                <a:cs typeface="Tahoma" pitchFamily="34" charset="0"/>
              </a:rPr>
              <a:t>d) Laryngite caustique et thermique: </a:t>
            </a:r>
          </a:p>
          <a:p>
            <a:pPr lvl="2">
              <a:lnSpc>
                <a:spcPct val="150000"/>
              </a:lnSpc>
              <a:buNone/>
            </a:pPr>
            <a:r>
              <a:rPr lang="fr-FR" sz="1400" dirty="0" smtClean="0">
                <a:latin typeface="Tahoma" pitchFamily="34" charset="0"/>
                <a:ea typeface="Tahoma" pitchFamily="34" charset="0"/>
                <a:cs typeface="Tahoma" pitchFamily="34" charset="0"/>
              </a:rPr>
              <a:t>Vapeur caustique ,Fumée d’incendie, Produits volatiles : Acides et Bases</a:t>
            </a:r>
            <a:endParaRPr lang="fr-FR" sz="1600" dirty="0" smtClean="0">
              <a:latin typeface="Tahoma" pitchFamily="34" charset="0"/>
              <a:ea typeface="Tahoma" pitchFamily="34" charset="0"/>
              <a:cs typeface="Tahoma" pitchFamily="34" charset="0"/>
            </a:endParaRPr>
          </a:p>
          <a:p>
            <a:pPr marL="800100" lvl="1" indent="-342900">
              <a:lnSpc>
                <a:spcPct val="150000"/>
              </a:lnSpc>
              <a:buFontTx/>
              <a:buChar char="-"/>
            </a:pPr>
            <a:r>
              <a:rPr lang="fr-FR" sz="1400" dirty="0" smtClean="0">
                <a:solidFill>
                  <a:srgbClr val="C00000"/>
                </a:solidFill>
                <a:latin typeface="Tahoma" pitchFamily="34" charset="0"/>
                <a:ea typeface="Tahoma" pitchFamily="34" charset="0"/>
                <a:cs typeface="Tahoma" pitchFamily="34" charset="0"/>
              </a:rPr>
              <a:t>Donnent une vasodilatation diffuse, œdème laryngé obstructif, dysphonie et dyspnée</a:t>
            </a:r>
          </a:p>
          <a:p>
            <a:pPr lvl="1"/>
            <a:endParaRPr lang="fr-FR" sz="1600" b="1" dirty="0" smtClean="0">
              <a:solidFill>
                <a:srgbClr val="99FF33"/>
              </a:solidFill>
              <a:latin typeface="Tahoma" pitchFamily="34" charset="0"/>
              <a:ea typeface="Tahoma" pitchFamily="34" charset="0"/>
              <a:cs typeface="Tahoma" pitchFamily="34" charset="0"/>
            </a:endParaRPr>
          </a:p>
          <a:p>
            <a:pPr lvl="1"/>
            <a:r>
              <a:rPr lang="fr-FR" sz="1600" b="1" dirty="0" smtClean="0">
                <a:solidFill>
                  <a:schemeClr val="accent4"/>
                </a:solidFill>
                <a:latin typeface="Tahoma" pitchFamily="34" charset="0"/>
                <a:ea typeface="Tahoma" pitchFamily="34" charset="0"/>
                <a:cs typeface="Tahoma" pitchFamily="34" charset="0"/>
              </a:rPr>
              <a:t>Cas particulier : Laryngite par reflux </a:t>
            </a:r>
            <a:r>
              <a:rPr lang="fr-FR" sz="1600" b="1" dirty="0" err="1" smtClean="0">
                <a:solidFill>
                  <a:schemeClr val="accent4"/>
                </a:solidFill>
                <a:latin typeface="Tahoma" pitchFamily="34" charset="0"/>
                <a:ea typeface="Tahoma" pitchFamily="34" charset="0"/>
                <a:cs typeface="Tahoma" pitchFamily="34" charset="0"/>
              </a:rPr>
              <a:t>laryngo</a:t>
            </a:r>
            <a:r>
              <a:rPr lang="fr-FR" sz="1600" b="1" dirty="0" smtClean="0">
                <a:solidFill>
                  <a:schemeClr val="accent4"/>
                </a:solidFill>
                <a:latin typeface="Tahoma" pitchFamily="34" charset="0"/>
                <a:ea typeface="Tahoma" pitchFamily="34" charset="0"/>
                <a:cs typeface="Tahoma" pitchFamily="34" charset="0"/>
              </a:rPr>
              <a:t> pharyngé: </a:t>
            </a:r>
          </a:p>
          <a:p>
            <a:pPr lvl="1"/>
            <a:endParaRPr lang="fr-FR" sz="1600" dirty="0" smtClean="0">
              <a:latin typeface="Tahoma" pitchFamily="34" charset="0"/>
              <a:ea typeface="Tahoma" pitchFamily="34" charset="0"/>
              <a:cs typeface="Tahoma" pitchFamily="34" charset="0"/>
            </a:endParaRPr>
          </a:p>
          <a:p>
            <a:pPr lvl="2">
              <a:lnSpc>
                <a:spcPct val="150000"/>
              </a:lnSpc>
            </a:pPr>
            <a:r>
              <a:rPr lang="fr-FR" sz="1400" dirty="0" smtClean="0">
                <a:latin typeface="Tahoma" pitchFamily="34" charset="0"/>
                <a:ea typeface="Tahoma" pitchFamily="34" charset="0"/>
                <a:cs typeface="Tahoma" pitchFamily="34" charset="0"/>
              </a:rPr>
              <a:t> Habituellement chronique, mais les formes aiguës ou subaiguës se rencontrent fréquemment  ,il est a différencié du RGO par les signes cliniques d’appels et les complications à long </a:t>
            </a:r>
            <a:r>
              <a:rPr lang="fr-FR" sz="1400" dirty="0" smtClean="0">
                <a:latin typeface="Tahoma" pitchFamily="34" charset="0"/>
                <a:ea typeface="Tahoma" pitchFamily="34" charset="0"/>
                <a:cs typeface="Tahoma" pitchFamily="34" charset="0"/>
              </a:rPr>
              <a:t>terme</a:t>
            </a:r>
            <a:r>
              <a:rPr lang="fr-FR" sz="1400" dirty="0" smtClean="0">
                <a:latin typeface="Tahoma" pitchFamily="34" charset="0"/>
                <a:ea typeface="Tahoma" pitchFamily="34" charset="0"/>
                <a:cs typeface="Tahoma" pitchFamily="34" charset="0"/>
              </a:rPr>
              <a:t>, peut exister sans RGO!</a:t>
            </a:r>
            <a:endParaRPr lang="fr-FR" sz="1400" dirty="0" smtClean="0">
              <a:latin typeface="Tahoma" pitchFamily="34" charset="0"/>
              <a:ea typeface="Tahoma" pitchFamily="34" charset="0"/>
              <a:cs typeface="Tahoma" pitchFamily="34" charset="0"/>
            </a:endParaRPr>
          </a:p>
          <a:p>
            <a:pPr lvl="2">
              <a:lnSpc>
                <a:spcPct val="150000"/>
              </a:lnSpc>
            </a:pPr>
            <a:r>
              <a:rPr lang="fr-FR" sz="1400" dirty="0" smtClean="0">
                <a:latin typeface="Tahoma" pitchFamily="34" charset="0"/>
                <a:ea typeface="Tahoma" pitchFamily="34" charset="0"/>
                <a:cs typeface="Tahoma" pitchFamily="34" charset="0"/>
              </a:rPr>
              <a:t>Elle se manifeste par </a:t>
            </a:r>
            <a:r>
              <a:rPr lang="fr-FR" sz="1400" dirty="0" smtClean="0">
                <a:solidFill>
                  <a:srgbClr val="C00000"/>
                </a:solidFill>
                <a:latin typeface="Tahoma" pitchFamily="34" charset="0"/>
                <a:ea typeface="Tahoma" pitchFamily="34" charset="0"/>
                <a:cs typeface="Tahoma" pitchFamily="34" charset="0"/>
              </a:rPr>
              <a:t>l’enrouement, la toux, dysphagie</a:t>
            </a:r>
            <a:r>
              <a:rPr lang="fr-FR" sz="1400" dirty="0" smtClean="0">
                <a:latin typeface="Tahoma" pitchFamily="34" charset="0"/>
                <a:ea typeface="Tahoma" pitchFamily="34" charset="0"/>
                <a:cs typeface="Tahoma" pitchFamily="34" charset="0"/>
              </a:rPr>
              <a:t> voire un </a:t>
            </a:r>
            <a:r>
              <a:rPr lang="fr-FR" sz="1400" dirty="0" err="1" smtClean="0">
                <a:solidFill>
                  <a:srgbClr val="C00000"/>
                </a:solidFill>
                <a:latin typeface="Tahoma" pitchFamily="34" charset="0"/>
                <a:ea typeface="Tahoma" pitchFamily="34" charset="0"/>
                <a:cs typeface="Tahoma" pitchFamily="34" charset="0"/>
              </a:rPr>
              <a:t>globus</a:t>
            </a:r>
            <a:r>
              <a:rPr lang="fr-FR" sz="1400" dirty="0" smtClean="0">
                <a:solidFill>
                  <a:srgbClr val="C00000"/>
                </a:solidFill>
                <a:latin typeface="Tahoma" pitchFamily="34" charset="0"/>
                <a:ea typeface="Tahoma" pitchFamily="34" charset="0"/>
                <a:cs typeface="Tahoma" pitchFamily="34" charset="0"/>
              </a:rPr>
              <a:t> pharyngé;  </a:t>
            </a:r>
          </a:p>
          <a:p>
            <a:pPr lvl="2">
              <a:lnSpc>
                <a:spcPct val="150000"/>
              </a:lnSpc>
            </a:pPr>
            <a:r>
              <a:rPr lang="fr-FR" sz="1400" dirty="0" smtClean="0">
                <a:latin typeface="Tahoma" pitchFamily="34" charset="0"/>
                <a:ea typeface="Tahoma" pitchFamily="34" charset="0"/>
                <a:cs typeface="Tahoma" pitchFamily="34" charset="0"/>
              </a:rPr>
              <a:t>Laryngoscopie</a:t>
            </a:r>
            <a:r>
              <a:rPr lang="fr-FR" sz="1400" dirty="0" smtClean="0">
                <a:solidFill>
                  <a:srgbClr val="C00000"/>
                </a:solidFill>
                <a:latin typeface="Tahoma" pitchFamily="34" charset="0"/>
                <a:ea typeface="Tahoma" pitchFamily="34" charset="0"/>
                <a:cs typeface="Tahoma" pitchFamily="34" charset="0"/>
              </a:rPr>
              <a:t>: irritation postérieure du larynx</a:t>
            </a:r>
            <a:r>
              <a:rPr lang="fr-FR" sz="1400" dirty="0" smtClean="0">
                <a:latin typeface="Tahoma" pitchFamily="34" charset="0"/>
                <a:ea typeface="Tahoma" pitchFamily="34" charset="0"/>
                <a:cs typeface="Tahoma" pitchFamily="34" charset="0"/>
              </a:rPr>
              <a:t>, aryténoïde rouge</a:t>
            </a:r>
            <a:r>
              <a:rPr lang="fr-FR" sz="1400" dirty="0" smtClean="0">
                <a:latin typeface="Tahoma" pitchFamily="34" charset="0"/>
                <a:ea typeface="Tahoma" pitchFamily="34" charset="0"/>
                <a:cs typeface="Tahoma" pitchFamily="34" charset="0"/>
              </a:rPr>
              <a:t>, CV </a:t>
            </a:r>
            <a:r>
              <a:rPr lang="fr-FR" sz="1400" dirty="0" err="1" smtClean="0">
                <a:latin typeface="Tahoma" pitchFamily="34" charset="0"/>
                <a:ea typeface="Tahoma" pitchFamily="34" charset="0"/>
                <a:cs typeface="Tahoma" pitchFamily="34" charset="0"/>
              </a:rPr>
              <a:t>inflammées</a:t>
            </a:r>
            <a:r>
              <a:rPr lang="fr-FR" sz="1400" dirty="0" smtClean="0">
                <a:latin typeface="Tahoma" pitchFamily="34" charset="0"/>
                <a:ea typeface="Tahoma" pitchFamily="34" charset="0"/>
                <a:cs typeface="Tahoma" pitchFamily="34" charset="0"/>
              </a:rPr>
              <a:t>, </a:t>
            </a:r>
            <a:r>
              <a:rPr lang="fr-FR" sz="1400" dirty="0" err="1" smtClean="0">
                <a:latin typeface="Tahoma" pitchFamily="34" charset="0"/>
                <a:ea typeface="Tahoma" pitchFamily="34" charset="0"/>
                <a:cs typeface="Tahoma" pitchFamily="34" charset="0"/>
              </a:rPr>
              <a:t>pseudosulcus</a:t>
            </a:r>
            <a:r>
              <a:rPr lang="fr-FR" sz="1400" dirty="0" smtClean="0">
                <a:latin typeface="Tahoma" pitchFamily="34" charset="0"/>
                <a:ea typeface="Tahoma" pitchFamily="34" charset="0"/>
                <a:cs typeface="Tahoma" pitchFamily="34" charset="0"/>
              </a:rPr>
              <a:t> (90%), fermeture ventriculaire voir sténose/ cancer laryngé</a:t>
            </a:r>
          </a:p>
          <a:p>
            <a:pPr lvl="2">
              <a:lnSpc>
                <a:spcPct val="150000"/>
              </a:lnSpc>
            </a:pPr>
            <a:r>
              <a:rPr lang="fr-FR" sz="1400" dirty="0" smtClean="0">
                <a:latin typeface="Tahoma" pitchFamily="34" charset="0"/>
                <a:ea typeface="Tahoma" pitchFamily="34" charset="0"/>
                <a:cs typeface="Tahoma" pitchFamily="34" charset="0"/>
              </a:rPr>
              <a:t>Dg: PH </a:t>
            </a:r>
            <a:r>
              <a:rPr lang="fr-FR" sz="1400" dirty="0" err="1" smtClean="0">
                <a:latin typeface="Tahoma" pitchFamily="34" charset="0"/>
                <a:ea typeface="Tahoma" pitchFamily="34" charset="0"/>
                <a:cs typeface="Tahoma" pitchFamily="34" charset="0"/>
              </a:rPr>
              <a:t>bicanalaire</a:t>
            </a:r>
            <a:r>
              <a:rPr lang="fr-FR" sz="1400" dirty="0" smtClean="0">
                <a:latin typeface="Tahoma" pitchFamily="34" charset="0"/>
                <a:ea typeface="Tahoma" pitchFamily="34" charset="0"/>
                <a:cs typeface="Tahoma" pitchFamily="34" charset="0"/>
              </a:rPr>
              <a:t>.</a:t>
            </a:r>
            <a:endParaRPr lang="fr-FR" sz="1400" dirty="0" smtClean="0">
              <a:latin typeface="Tahoma" pitchFamily="34" charset="0"/>
              <a:ea typeface="Tahoma" pitchFamily="34" charset="0"/>
              <a:cs typeface="Tahoma" pitchFamily="34" charset="0"/>
            </a:endParaRPr>
          </a:p>
          <a:p>
            <a:pPr marL="658368" lvl="2" indent="0">
              <a:lnSpc>
                <a:spcPct val="150000"/>
              </a:lnSpc>
              <a:buNone/>
            </a:pPr>
            <a:endParaRPr lang="fr-FR" sz="1400" dirty="0" smtClean="0">
              <a:latin typeface="Tahoma" pitchFamily="34" charset="0"/>
              <a:ea typeface="Tahoma" pitchFamily="34" charset="0"/>
              <a:cs typeface="Tahoma" pitchFamily="34" charset="0"/>
            </a:endParaRPr>
          </a:p>
          <a:p>
            <a:pPr>
              <a:lnSpc>
                <a:spcPct val="150000"/>
              </a:lnSpc>
              <a:buNone/>
            </a:pPr>
            <a:endParaRPr lang="fr-FR"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smtClean="0">
                <a:effectLst/>
              </a:rPr>
              <a:t>Formes cliniques</a:t>
            </a:r>
            <a:endParaRPr lang="fr-FR" sz="2800" dirty="0">
              <a:effectLst/>
            </a:endParaRPr>
          </a:p>
        </p:txBody>
      </p:sp>
      <p:pic>
        <p:nvPicPr>
          <p:cNvPr id="4" name="Espace réservé du contenu 3" descr="caustique.jpg"/>
          <p:cNvPicPr>
            <a:picLocks noGrp="1" noChangeAspect="1"/>
          </p:cNvPicPr>
          <p:nvPr>
            <p:ph idx="1"/>
          </p:nvPr>
        </p:nvPicPr>
        <p:blipFill>
          <a:blip r:embed="rId2"/>
          <a:stretch>
            <a:fillRect/>
          </a:stretch>
        </p:blipFill>
        <p:spPr>
          <a:xfrm>
            <a:off x="1000100" y="2285992"/>
            <a:ext cx="3333750" cy="2305050"/>
          </a:xfrm>
        </p:spPr>
      </p:pic>
      <p:sp>
        <p:nvSpPr>
          <p:cNvPr id="5" name="ZoneTexte 4"/>
          <p:cNvSpPr txBox="1"/>
          <p:nvPr/>
        </p:nvSpPr>
        <p:spPr>
          <a:xfrm>
            <a:off x="1000100" y="1714488"/>
            <a:ext cx="3286148" cy="646331"/>
          </a:xfrm>
          <a:prstGeom prst="rect">
            <a:avLst/>
          </a:prstGeom>
          <a:noFill/>
        </p:spPr>
        <p:txBody>
          <a:bodyPr wrap="square" rtlCol="0">
            <a:spAutoFit/>
          </a:bodyPr>
          <a:lstStyle/>
          <a:p>
            <a:r>
              <a:rPr lang="fr-FR" dirty="0" smtClean="0"/>
              <a:t>Sténose glottique  (séquelle ingestion caustique)</a:t>
            </a:r>
            <a:endParaRPr lang="fr-FR" dirty="0"/>
          </a:p>
        </p:txBody>
      </p:sp>
      <p:pic>
        <p:nvPicPr>
          <p:cNvPr id="6" name="Image 5" descr="laryngitisposterior01cols2.jpg"/>
          <p:cNvPicPr>
            <a:picLocks noChangeAspect="1"/>
          </p:cNvPicPr>
          <p:nvPr/>
        </p:nvPicPr>
        <p:blipFill>
          <a:blip r:embed="rId3"/>
          <a:stretch>
            <a:fillRect/>
          </a:stretch>
        </p:blipFill>
        <p:spPr>
          <a:xfrm>
            <a:off x="5572132" y="2143116"/>
            <a:ext cx="3175000" cy="2527300"/>
          </a:xfrm>
          <a:prstGeom prst="rect">
            <a:avLst/>
          </a:prstGeom>
        </p:spPr>
      </p:pic>
      <p:sp>
        <p:nvSpPr>
          <p:cNvPr id="7" name="ZoneTexte 6"/>
          <p:cNvSpPr txBox="1"/>
          <p:nvPr/>
        </p:nvSpPr>
        <p:spPr>
          <a:xfrm>
            <a:off x="5429256" y="1643050"/>
            <a:ext cx="3500462" cy="369332"/>
          </a:xfrm>
          <a:prstGeom prst="rect">
            <a:avLst/>
          </a:prstGeom>
          <a:noFill/>
        </p:spPr>
        <p:txBody>
          <a:bodyPr wrap="square" rtlCol="0">
            <a:spAutoFit/>
          </a:bodyPr>
          <a:lstStyle/>
          <a:p>
            <a:r>
              <a:rPr lang="fr-FR" dirty="0" smtClean="0"/>
              <a:t>Lésion postérieure des C.V (RGO)</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effectLst/>
              </a:rPr>
              <a:t>Formes cliniques</a:t>
            </a:r>
            <a:endParaRPr lang="fr-FR" sz="2800" dirty="0">
              <a:effectLst/>
            </a:endParaRPr>
          </a:p>
        </p:txBody>
      </p:sp>
      <p:sp>
        <p:nvSpPr>
          <p:cNvPr id="3" name="Espace réservé du contenu 2"/>
          <p:cNvSpPr>
            <a:spLocks noGrp="1"/>
          </p:cNvSpPr>
          <p:nvPr>
            <p:ph idx="1"/>
          </p:nvPr>
        </p:nvSpPr>
        <p:spPr>
          <a:xfrm>
            <a:off x="1000100" y="642918"/>
            <a:ext cx="8143900" cy="6215082"/>
          </a:xfrm>
        </p:spPr>
        <p:txBody>
          <a:bodyPr>
            <a:normAutofit/>
          </a:bodyPr>
          <a:lstStyle/>
          <a:p>
            <a:pPr>
              <a:buNone/>
            </a:pPr>
            <a:r>
              <a:rPr lang="fr-FR" sz="1600" b="1" dirty="0" smtClean="0">
                <a:latin typeface="Tahoma" pitchFamily="34" charset="0"/>
                <a:ea typeface="Tahoma" pitchFamily="34" charset="0"/>
                <a:cs typeface="Tahoma" pitchFamily="34" charset="0"/>
              </a:rPr>
              <a:t>5- Laryngite aigue pouvant s’intégrer dans le cadre d’une maladie générale :</a:t>
            </a:r>
          </a:p>
          <a:p>
            <a:pPr lvl="1"/>
            <a:r>
              <a:rPr lang="en-US" sz="1600" dirty="0" err="1" smtClean="0">
                <a:latin typeface="Tahoma" pitchFamily="34" charset="0"/>
                <a:ea typeface="Tahoma" pitchFamily="34" charset="0"/>
                <a:cs typeface="Tahoma" pitchFamily="34" charset="0"/>
              </a:rPr>
              <a:t>Laryngite</a:t>
            </a:r>
            <a:r>
              <a:rPr lang="en-US" sz="1600" dirty="0" smtClean="0">
                <a:latin typeface="Tahoma" pitchFamily="34" charset="0"/>
                <a:ea typeface="Tahoma" pitchFamily="34" charset="0"/>
                <a:cs typeface="Tahoma" pitchFamily="34" charset="0"/>
              </a:rPr>
              <a:t> auto-immune : </a:t>
            </a:r>
            <a:r>
              <a:rPr lang="en-US" sz="1600" dirty="0" err="1" smtClean="0">
                <a:latin typeface="Tahoma" pitchFamily="34" charset="0"/>
                <a:ea typeface="Tahoma" pitchFamily="34" charset="0"/>
                <a:cs typeface="Tahoma" pitchFamily="34" charset="0"/>
              </a:rPr>
              <a:t>polyarthrite</a:t>
            </a:r>
            <a:r>
              <a:rPr lang="en-US" sz="1600" dirty="0" smtClean="0">
                <a:latin typeface="Tahoma" pitchFamily="34" charset="0"/>
                <a:ea typeface="Tahoma" pitchFamily="34" charset="0"/>
                <a:cs typeface="Tahoma" pitchFamily="34" charset="0"/>
              </a:rPr>
              <a:t> </a:t>
            </a:r>
            <a:r>
              <a:rPr lang="en-US" sz="1600" dirty="0" err="1" smtClean="0">
                <a:latin typeface="Tahoma" pitchFamily="34" charset="0"/>
                <a:ea typeface="Tahoma" pitchFamily="34" charset="0"/>
                <a:cs typeface="Tahoma" pitchFamily="34" charset="0"/>
              </a:rPr>
              <a:t>rhumatoïde</a:t>
            </a:r>
            <a:r>
              <a:rPr lang="en-US" sz="1600" dirty="0" smtClean="0">
                <a:latin typeface="Tahoma" pitchFamily="34" charset="0"/>
                <a:ea typeface="Tahoma" pitchFamily="34" charset="0"/>
                <a:cs typeface="Tahoma" pitchFamily="34" charset="0"/>
              </a:rPr>
              <a:t>, LED, </a:t>
            </a:r>
            <a:r>
              <a:rPr lang="en-US" sz="1600" dirty="0" err="1" smtClean="0">
                <a:latin typeface="Tahoma" pitchFamily="34" charset="0"/>
                <a:ea typeface="Tahoma" pitchFamily="34" charset="0"/>
                <a:cs typeface="Tahoma" pitchFamily="34" charset="0"/>
              </a:rPr>
              <a:t>Pemphigus</a:t>
            </a:r>
            <a:r>
              <a:rPr lang="en-US" sz="1600" dirty="0" smtClean="0">
                <a:latin typeface="Tahoma" pitchFamily="34" charset="0"/>
                <a:ea typeface="Tahoma" pitchFamily="34" charset="0"/>
                <a:cs typeface="Tahoma" pitchFamily="34" charset="0"/>
              </a:rPr>
              <a:t>;</a:t>
            </a:r>
            <a:endParaRPr lang="fr-FR" sz="1600" dirty="0" smtClean="0">
              <a:latin typeface="Tahoma" pitchFamily="34" charset="0"/>
              <a:ea typeface="Tahoma" pitchFamily="34" charset="0"/>
              <a:cs typeface="Tahoma" pitchFamily="34" charset="0"/>
            </a:endParaRPr>
          </a:p>
          <a:p>
            <a:pPr lvl="1">
              <a:lnSpc>
                <a:spcPct val="150000"/>
              </a:lnSpc>
            </a:pPr>
            <a:r>
              <a:rPr lang="fr-FR" sz="1600" dirty="0" smtClean="0">
                <a:latin typeface="Tahoma" pitchFamily="34" charset="0"/>
                <a:ea typeface="Tahoma" pitchFamily="34" charset="0"/>
                <a:cs typeface="Tahoma" pitchFamily="34" charset="0"/>
              </a:rPr>
              <a:t>Laryngite des maladies éruptives;</a:t>
            </a:r>
          </a:p>
          <a:p>
            <a:pPr lvl="1">
              <a:lnSpc>
                <a:spcPct val="150000"/>
              </a:lnSpc>
            </a:pPr>
            <a:r>
              <a:rPr lang="fr-FR" sz="1600" dirty="0" smtClean="0">
                <a:latin typeface="Tahoma" pitchFamily="34" charset="0"/>
                <a:ea typeface="Tahoma" pitchFamily="34" charset="0"/>
                <a:cs typeface="Tahoma" pitchFamily="34" charset="0"/>
              </a:rPr>
              <a:t>Laryngite </a:t>
            </a:r>
            <a:r>
              <a:rPr lang="fr-FR" sz="1600" dirty="0" err="1" smtClean="0">
                <a:latin typeface="Tahoma" pitchFamily="34" charset="0"/>
                <a:ea typeface="Tahoma" pitchFamily="34" charset="0"/>
                <a:cs typeface="Tahoma" pitchFamily="34" charset="0"/>
              </a:rPr>
              <a:t>radique</a:t>
            </a:r>
            <a:r>
              <a:rPr lang="fr-FR" sz="1600" dirty="0" smtClean="0">
                <a:latin typeface="Tahoma" pitchFamily="34" charset="0"/>
                <a:ea typeface="Tahoma" pitchFamily="34" charset="0"/>
                <a:cs typeface="Tahoma" pitchFamily="34" charset="0"/>
              </a:rPr>
              <a:t>;</a:t>
            </a:r>
          </a:p>
          <a:p>
            <a:pPr lvl="1">
              <a:lnSpc>
                <a:spcPct val="150000"/>
              </a:lnSpc>
            </a:pPr>
            <a:r>
              <a:rPr lang="fr-FR" sz="1600" dirty="0" smtClean="0">
                <a:latin typeface="Tahoma" pitchFamily="34" charset="0"/>
                <a:ea typeface="Tahoma" pitchFamily="34" charset="0"/>
                <a:cs typeface="Tahoma" pitchFamily="34" charset="0"/>
              </a:rPr>
              <a:t>Laryngite rhumatismale avec arthrite de l'articulation </a:t>
            </a:r>
            <a:r>
              <a:rPr lang="fr-FR" sz="1600" dirty="0" err="1" smtClean="0">
                <a:latin typeface="Tahoma" pitchFamily="34" charset="0"/>
                <a:ea typeface="Tahoma" pitchFamily="34" charset="0"/>
                <a:cs typeface="Tahoma" pitchFamily="34" charset="0"/>
              </a:rPr>
              <a:t>crico</a:t>
            </a:r>
            <a:r>
              <a:rPr lang="fr-FR" sz="1600" dirty="0" smtClean="0">
                <a:latin typeface="Tahoma" pitchFamily="34" charset="0"/>
                <a:ea typeface="Tahoma" pitchFamily="34" charset="0"/>
                <a:cs typeface="Tahoma" pitchFamily="34" charset="0"/>
              </a:rPr>
              <a:t>-aryténoïdienne;</a:t>
            </a:r>
          </a:p>
          <a:p>
            <a:pPr lvl="1"/>
            <a:r>
              <a:rPr lang="fr-FR" sz="1800" dirty="0" smtClean="0">
                <a:solidFill>
                  <a:srgbClr val="FF0000"/>
                </a:solidFill>
              </a:rPr>
              <a:t>Le signe clinique dominant est la dysphagie. </a:t>
            </a:r>
          </a:p>
          <a:p>
            <a:pPr lvl="1"/>
            <a:r>
              <a:rPr lang="fr-FR" sz="1800" dirty="0" smtClean="0">
                <a:solidFill>
                  <a:srgbClr val="FF0000"/>
                </a:solidFill>
              </a:rPr>
              <a:t>La laryngoscopie retrouve des ulcérations des muqueuses des voies aériennes supérieures</a:t>
            </a:r>
          </a:p>
          <a:p>
            <a:pPr lvl="1">
              <a:buNone/>
            </a:pPr>
            <a:endParaRPr lang="fr-FR" sz="10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effectLst/>
                <a:latin typeface="Tahoma" pitchFamily="34" charset="0"/>
                <a:ea typeface="Tahoma" pitchFamily="34" charset="0"/>
                <a:cs typeface="Tahoma" pitchFamily="34" charset="0"/>
              </a:rPr>
              <a:t>Formes cliniques </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71538" y="642918"/>
            <a:ext cx="8072462" cy="6215082"/>
          </a:xfrm>
        </p:spPr>
        <p:txBody>
          <a:bodyPr>
            <a:normAutofit lnSpcReduction="10000"/>
          </a:bodyPr>
          <a:lstStyle/>
          <a:p>
            <a:pPr>
              <a:buNone/>
            </a:pPr>
            <a:r>
              <a:rPr lang="fr-FR" sz="1600" dirty="0" smtClean="0">
                <a:latin typeface="Tahoma" pitchFamily="34" charset="0"/>
                <a:ea typeface="Tahoma" pitchFamily="34" charset="0"/>
                <a:cs typeface="Tahoma" pitchFamily="34" charset="0"/>
              </a:rPr>
              <a:t>Formes selon l’âge :</a:t>
            </a:r>
            <a:endParaRPr lang="fr-FR" sz="1600" b="1" dirty="0" smtClean="0">
              <a:latin typeface="Tahoma" pitchFamily="34" charset="0"/>
              <a:ea typeface="Tahoma" pitchFamily="34" charset="0"/>
              <a:cs typeface="Tahoma" pitchFamily="34" charset="0"/>
            </a:endParaRPr>
          </a:p>
          <a:p>
            <a:r>
              <a:rPr lang="fr-FR" sz="1400" b="1" i="1" dirty="0" smtClean="0">
                <a:solidFill>
                  <a:schemeClr val="accent4"/>
                </a:solidFill>
                <a:latin typeface="Tahoma" pitchFamily="34" charset="0"/>
                <a:ea typeface="Tahoma" pitchFamily="34" charset="0"/>
                <a:cs typeface="Tahoma" pitchFamily="34" charset="0"/>
              </a:rPr>
              <a:t>1- Laryngites aigues de l’adulte:  (TDD)</a:t>
            </a:r>
            <a:endParaRPr lang="fr-FR" sz="1400" dirty="0" smtClean="0">
              <a:solidFill>
                <a:schemeClr val="accent4"/>
              </a:solidFill>
              <a:latin typeface="Tahoma" pitchFamily="34" charset="0"/>
              <a:ea typeface="Tahoma" pitchFamily="34" charset="0"/>
              <a:cs typeface="Tahoma" pitchFamily="34" charset="0"/>
            </a:endParaRPr>
          </a:p>
          <a:p>
            <a:endParaRPr lang="fr-FR" sz="1400" b="1" i="1" dirty="0" smtClean="0">
              <a:latin typeface="Tahoma" pitchFamily="34" charset="0"/>
              <a:ea typeface="Tahoma" pitchFamily="34" charset="0"/>
              <a:cs typeface="Tahoma" pitchFamily="34" charset="0"/>
            </a:endParaRPr>
          </a:p>
          <a:p>
            <a:r>
              <a:rPr lang="fr-FR" sz="1400" b="1" i="1" dirty="0" smtClean="0">
                <a:solidFill>
                  <a:schemeClr val="accent4"/>
                </a:solidFill>
                <a:latin typeface="Tahoma" pitchFamily="34" charset="0"/>
                <a:ea typeface="Tahoma" pitchFamily="34" charset="0"/>
                <a:cs typeface="Tahoma" pitchFamily="34" charset="0"/>
              </a:rPr>
              <a:t>2- Laryngites aigues de l’enfant:</a:t>
            </a:r>
            <a:r>
              <a:rPr lang="fr-FR" sz="1400" b="1" dirty="0" smtClean="0">
                <a:solidFill>
                  <a:schemeClr val="accent4"/>
                </a:solidFill>
                <a:latin typeface="Tahoma" pitchFamily="34" charset="0"/>
                <a:ea typeface="Tahoma" pitchFamily="34" charset="0"/>
                <a:cs typeface="Tahoma" pitchFamily="34" charset="0"/>
              </a:rPr>
              <a:t> </a:t>
            </a:r>
          </a:p>
          <a:p>
            <a:endParaRPr lang="fr-FR" sz="1400" dirty="0" smtClean="0">
              <a:latin typeface="Tahoma" pitchFamily="34" charset="0"/>
              <a:ea typeface="Tahoma" pitchFamily="34" charset="0"/>
              <a:cs typeface="Tahoma" pitchFamily="34" charset="0"/>
            </a:endParaRPr>
          </a:p>
          <a:p>
            <a:pPr lvl="1"/>
            <a:r>
              <a:rPr lang="fr-FR" sz="1400" dirty="0" smtClean="0">
                <a:latin typeface="Tahoma" pitchFamily="34" charset="0"/>
                <a:ea typeface="Tahoma" pitchFamily="34" charset="0"/>
                <a:cs typeface="Tahoma" pitchFamily="34" charset="0"/>
              </a:rPr>
              <a:t>Aussi fréquente que les laryngites de l’adulte, elles s’en distinguent par leur risque respiratoire en raison des particularités anatomiques du larynx à cet âge;</a:t>
            </a:r>
          </a:p>
          <a:p>
            <a:pPr lvl="1"/>
            <a:r>
              <a:rPr lang="fr-FR" sz="1400" dirty="0" smtClean="0">
                <a:latin typeface="Tahoma" pitchFamily="34" charset="0"/>
                <a:ea typeface="Tahoma" pitchFamily="34" charset="0"/>
                <a:cs typeface="Tahoma" pitchFamily="34" charset="0"/>
              </a:rPr>
              <a:t>-la surveillance doit être plus rigoureuse et l’hospitalisation décidée devant toute laryngite </a:t>
            </a:r>
            <a:r>
              <a:rPr lang="fr-FR" sz="1400" dirty="0" err="1" smtClean="0">
                <a:latin typeface="Tahoma" pitchFamily="34" charset="0"/>
                <a:ea typeface="Tahoma" pitchFamily="34" charset="0"/>
                <a:cs typeface="Tahoma" pitchFamily="34" charset="0"/>
              </a:rPr>
              <a:t>dyspnéisante</a:t>
            </a:r>
            <a:r>
              <a:rPr lang="fr-FR" sz="1400" dirty="0" smtClean="0">
                <a:latin typeface="Tahoma" pitchFamily="34" charset="0"/>
                <a:ea typeface="Tahoma" pitchFamily="34" charset="0"/>
                <a:cs typeface="Tahoma" pitchFamily="34" charset="0"/>
              </a:rPr>
              <a:t>;</a:t>
            </a:r>
          </a:p>
          <a:p>
            <a:pPr lvl="1"/>
            <a:endParaRPr lang="fr-FR" sz="1400" dirty="0" smtClean="0">
              <a:latin typeface="Tahoma" pitchFamily="34" charset="0"/>
              <a:ea typeface="Tahoma" pitchFamily="34" charset="0"/>
              <a:cs typeface="Tahoma" pitchFamily="34" charset="0"/>
            </a:endParaRPr>
          </a:p>
          <a:p>
            <a:pPr marL="342900" lvl="0" indent="-342900" fontAlgn="base">
              <a:spcBef>
                <a:spcPct val="0"/>
              </a:spcBef>
              <a:spcAft>
                <a:spcPct val="0"/>
              </a:spcAft>
              <a:buClrTx/>
              <a:buSzTx/>
              <a:buNone/>
            </a:pPr>
            <a:r>
              <a:rPr lang="fr-FR" sz="1600" b="1" dirty="0" smtClean="0">
                <a:solidFill>
                  <a:schemeClr val="accent4"/>
                </a:solidFill>
                <a:latin typeface="Tahoma" pitchFamily="34" charset="0"/>
                <a:ea typeface="Tahoma" pitchFamily="34" charset="0"/>
                <a:cs typeface="Tahoma" pitchFamily="34" charset="0"/>
              </a:rPr>
              <a:t>     </a:t>
            </a:r>
            <a:r>
              <a:rPr lang="fr-FR" sz="1400" b="1" dirty="0" smtClean="0">
                <a:solidFill>
                  <a:schemeClr val="accent4"/>
                </a:solidFill>
                <a:latin typeface="Tahoma" pitchFamily="34" charset="0"/>
                <a:ea typeface="Tahoma" pitchFamily="34" charset="0"/>
                <a:cs typeface="Tahoma" pitchFamily="34" charset="0"/>
              </a:rPr>
              <a:t>2.a) Laryngite aigue œdémateuse sous glottique :</a:t>
            </a:r>
            <a:endParaRPr lang="fr-FR" sz="1600" b="1" dirty="0" smtClean="0">
              <a:solidFill>
                <a:schemeClr val="accent4"/>
              </a:solidFill>
              <a:latin typeface="Tahoma" pitchFamily="34" charset="0"/>
              <a:ea typeface="Tahoma" pitchFamily="34" charset="0"/>
              <a:cs typeface="Tahoma" pitchFamily="34" charset="0"/>
            </a:endParaRPr>
          </a:p>
          <a:p>
            <a:pPr marL="342900" lvl="0" indent="-342900" fontAlgn="base">
              <a:spcBef>
                <a:spcPct val="0"/>
              </a:spcBef>
              <a:spcAft>
                <a:spcPct val="0"/>
              </a:spcAft>
              <a:buClrTx/>
              <a:buSzTx/>
              <a:buNone/>
            </a:pPr>
            <a:endParaRPr lang="fr-FR" sz="1700" b="1" dirty="0" smtClean="0">
              <a:latin typeface="Tahoma" pitchFamily="34" charset="0"/>
              <a:ea typeface="Tahoma" pitchFamily="34" charset="0"/>
              <a:cs typeface="Tahoma" pitchFamily="34" charset="0"/>
            </a:endParaRPr>
          </a:p>
          <a:p>
            <a:pPr lvl="1" eaLnBrk="0" fontAlgn="base" hangingPunct="0">
              <a:spcBef>
                <a:spcPct val="0"/>
              </a:spcBef>
              <a:spcAft>
                <a:spcPct val="0"/>
              </a:spcAft>
              <a:buNone/>
            </a:pPr>
            <a:r>
              <a:rPr lang="fr-FR" sz="1100" dirty="0" smtClean="0">
                <a:latin typeface="Tahoma" pitchFamily="34" charset="0"/>
                <a:ea typeface="Times New Roman" pitchFamily="18" charset="0"/>
                <a:cs typeface="Tahoma" pitchFamily="34" charset="0"/>
              </a:rPr>
              <a:t> </a:t>
            </a:r>
            <a:r>
              <a:rPr lang="fr-FR" sz="1500" dirty="0" smtClean="0">
                <a:ea typeface="Times New Roman" pitchFamily="18" charset="0"/>
                <a:cs typeface="Tahoma" pitchFamily="34" charset="0"/>
              </a:rPr>
              <a:t>Aussi appelée </a:t>
            </a:r>
            <a:r>
              <a:rPr lang="fr-FR" sz="1500" dirty="0" smtClean="0">
                <a:solidFill>
                  <a:srgbClr val="FF0000"/>
                </a:solidFill>
                <a:ea typeface="Times New Roman" pitchFamily="18" charset="0"/>
                <a:cs typeface="Tahoma" pitchFamily="34" charset="0"/>
              </a:rPr>
              <a:t>laryngite grippale</a:t>
            </a:r>
            <a:r>
              <a:rPr lang="fr-FR" sz="1500" dirty="0" smtClean="0">
                <a:ea typeface="Times New Roman" pitchFamily="18" charset="0"/>
                <a:cs typeface="Tahoma" pitchFamily="34" charset="0"/>
              </a:rPr>
              <a:t>,    c’est la plus fréquente;</a:t>
            </a:r>
          </a:p>
          <a:p>
            <a:pPr lvl="1" eaLnBrk="0" fontAlgn="base" hangingPunct="0">
              <a:spcBef>
                <a:spcPct val="0"/>
              </a:spcBef>
              <a:spcAft>
                <a:spcPct val="0"/>
              </a:spcAft>
            </a:pPr>
            <a:endParaRPr lang="fr-FR" sz="1500" dirty="0" smtClean="0">
              <a:cs typeface="Arial" pitchFamily="34" charset="0"/>
            </a:endParaRPr>
          </a:p>
          <a:p>
            <a:pPr marL="0" indent="0" eaLnBrk="0" fontAlgn="base" hangingPunct="0">
              <a:spcBef>
                <a:spcPct val="0"/>
              </a:spcBef>
              <a:spcAft>
                <a:spcPct val="0"/>
              </a:spcAft>
              <a:buClrTx/>
              <a:buSzTx/>
            </a:pPr>
            <a:r>
              <a:rPr lang="fr-FR" sz="1500" dirty="0" smtClean="0">
                <a:ea typeface="Times New Roman" pitchFamily="18" charset="0"/>
                <a:cs typeface="Tahoma" pitchFamily="34" charset="0"/>
              </a:rPr>
              <a:t>la dyspnée, brutale ou succéder à un épisode grippal,  début nocturne,  c’est une </a:t>
            </a:r>
            <a:r>
              <a:rPr lang="fr-FR" sz="1500" dirty="0" err="1" smtClean="0">
                <a:ea typeface="Times New Roman" pitchFamily="18" charset="0"/>
                <a:cs typeface="Tahoma" pitchFamily="34" charset="0"/>
              </a:rPr>
              <a:t>bradypnée</a:t>
            </a:r>
            <a:r>
              <a:rPr lang="fr-FR" sz="1500" dirty="0" smtClean="0">
                <a:ea typeface="Times New Roman" pitchFamily="18" charset="0"/>
                <a:cs typeface="Tahoma" pitchFamily="34" charset="0"/>
              </a:rPr>
              <a:t> inspiratoire avec tirage et cornage, une toux rauque, voix quasi normale ou rauque.</a:t>
            </a:r>
            <a:endParaRPr lang="fr-FR" sz="1500" dirty="0" smtClean="0">
              <a:cs typeface="Arial" pitchFamily="34" charset="0"/>
            </a:endParaRPr>
          </a:p>
          <a:p>
            <a:pPr marL="0" indent="0" eaLnBrk="0" fontAlgn="base" hangingPunct="0">
              <a:spcBef>
                <a:spcPct val="0"/>
              </a:spcBef>
              <a:spcAft>
                <a:spcPct val="0"/>
              </a:spcAft>
              <a:buClrTx/>
              <a:buSzTx/>
            </a:pPr>
            <a:r>
              <a:rPr lang="fr-FR" sz="1500" dirty="0" smtClean="0">
                <a:ea typeface="Times New Roman" pitchFamily="18" charset="0"/>
                <a:cs typeface="Tahoma" pitchFamily="34" charset="0"/>
              </a:rPr>
              <a:t>La T° est modérément élevée,  l’état général est conservé.</a:t>
            </a:r>
            <a:endParaRPr lang="fr-FR" sz="1500" dirty="0" smtClean="0">
              <a:cs typeface="Arial" pitchFamily="34" charset="0"/>
            </a:endParaRPr>
          </a:p>
          <a:p>
            <a:pPr marL="0" indent="0" eaLnBrk="0" fontAlgn="base" hangingPunct="0">
              <a:spcBef>
                <a:spcPct val="0"/>
              </a:spcBef>
              <a:spcAft>
                <a:spcPct val="0"/>
              </a:spcAft>
              <a:buClrTx/>
              <a:buSzTx/>
            </a:pPr>
            <a:endParaRPr lang="fr-FR" sz="1500" dirty="0" smtClean="0">
              <a:ea typeface="Times New Roman" pitchFamily="18" charset="0"/>
              <a:cs typeface="Tahoma" pitchFamily="34" charset="0"/>
            </a:endParaRPr>
          </a:p>
          <a:p>
            <a:pPr marL="0" indent="0" eaLnBrk="0" fontAlgn="base" hangingPunct="0">
              <a:spcBef>
                <a:spcPct val="0"/>
              </a:spcBef>
              <a:spcAft>
                <a:spcPct val="0"/>
              </a:spcAft>
              <a:buClrTx/>
              <a:buSzTx/>
            </a:pPr>
            <a:r>
              <a:rPr lang="fr-FR" sz="1500" dirty="0" smtClean="0">
                <a:ea typeface="Times New Roman" pitchFamily="18" charset="0"/>
                <a:cs typeface="Tahoma" pitchFamily="34" charset="0"/>
              </a:rPr>
              <a:t>L’examen clinique:  dyspnée, l’état de conscience, le comportement de l’enfant, la FC, la CCM, les signes de gravité.</a:t>
            </a:r>
            <a:endParaRPr lang="fr-FR" sz="1500" dirty="0" smtClean="0">
              <a:cs typeface="Arial" pitchFamily="34" charset="0"/>
            </a:endParaRPr>
          </a:p>
          <a:p>
            <a:pPr marL="0" indent="0" eaLnBrk="0" fontAlgn="base" hangingPunct="0">
              <a:spcBef>
                <a:spcPct val="0"/>
              </a:spcBef>
              <a:spcAft>
                <a:spcPct val="0"/>
              </a:spcAft>
              <a:buClrTx/>
              <a:buSzTx/>
            </a:pPr>
            <a:endParaRPr lang="fr-FR" sz="1500" dirty="0" smtClean="0">
              <a:ea typeface="Times New Roman" pitchFamily="18" charset="0"/>
              <a:cs typeface="Tahoma" pitchFamily="34" charset="0"/>
            </a:endParaRPr>
          </a:p>
          <a:p>
            <a:pPr marL="0" indent="0" eaLnBrk="0" fontAlgn="base" hangingPunct="0">
              <a:spcBef>
                <a:spcPct val="0"/>
              </a:spcBef>
              <a:spcAft>
                <a:spcPct val="0"/>
              </a:spcAft>
              <a:buClrTx/>
              <a:buSzTx/>
            </a:pPr>
            <a:r>
              <a:rPr lang="fr-FR" sz="1500" dirty="0" smtClean="0">
                <a:ea typeface="Times New Roman" pitchFamily="18" charset="0"/>
                <a:cs typeface="Tahoma" pitchFamily="34" charset="0"/>
              </a:rPr>
              <a:t>La laryngoscopie indirecte est dangereuse à ce stade car elle peut aggraver la dyspnée ou provoquer un spasme.</a:t>
            </a:r>
            <a:endParaRPr lang="fr-FR" sz="1500" dirty="0" smtClean="0">
              <a:cs typeface="Arial" pitchFamily="34" charset="0"/>
            </a:endParaRPr>
          </a:p>
          <a:p>
            <a:pPr marL="0" indent="0" eaLnBrk="0" fontAlgn="base" hangingPunct="0">
              <a:spcBef>
                <a:spcPct val="0"/>
              </a:spcBef>
              <a:spcAft>
                <a:spcPct val="0"/>
              </a:spcAft>
              <a:buClrTx/>
              <a:buSzTx/>
            </a:pPr>
            <a:endParaRPr lang="fr-FR" sz="1500" dirty="0" smtClean="0">
              <a:ea typeface="Times New Roman" pitchFamily="18" charset="0"/>
              <a:cs typeface="Tahoma" pitchFamily="34" charset="0"/>
            </a:endParaRPr>
          </a:p>
          <a:p>
            <a:pPr marL="0" indent="0" eaLnBrk="0" fontAlgn="base" hangingPunct="0">
              <a:spcBef>
                <a:spcPct val="0"/>
              </a:spcBef>
              <a:spcAft>
                <a:spcPct val="0"/>
              </a:spcAft>
              <a:buClrTx/>
              <a:buSzTx/>
            </a:pPr>
            <a:r>
              <a:rPr lang="fr-FR" sz="1500" dirty="0" smtClean="0">
                <a:ea typeface="Times New Roman" pitchFamily="18" charset="0"/>
                <a:cs typeface="Tahoma" pitchFamily="34" charset="0"/>
              </a:rPr>
              <a:t>L’évolution est le plus souvent favorable sous corticothérapie.</a:t>
            </a:r>
            <a:endParaRPr lang="fr-FR" sz="1500" dirty="0" smtClean="0">
              <a:cs typeface="Arial" pitchFamily="34" charset="0"/>
            </a:endParaRPr>
          </a:p>
          <a:p>
            <a:pPr marL="0" indent="0" eaLnBrk="0" fontAlgn="base" hangingPunct="0">
              <a:spcBef>
                <a:spcPct val="0"/>
              </a:spcBef>
              <a:spcAft>
                <a:spcPct val="0"/>
              </a:spcAft>
              <a:buClrTx/>
              <a:buSzTx/>
            </a:pPr>
            <a:r>
              <a:rPr lang="fr-FR" sz="1500" dirty="0" smtClean="0">
                <a:ea typeface="Times New Roman" pitchFamily="18" charset="0"/>
                <a:cs typeface="Tahoma" pitchFamily="34" charset="0"/>
              </a:rPr>
              <a:t>Les formes graves nécessitent une hospitalisation, une intubation ou une trachéotomie.</a:t>
            </a:r>
            <a:endParaRPr lang="fr-FR" sz="1500" dirty="0" smtClean="0">
              <a:cs typeface="Arial" pitchFamily="34" charset="0"/>
            </a:endParaRPr>
          </a:p>
          <a:p>
            <a:pPr lvl="1"/>
            <a:endParaRPr lang="fr-FR" sz="14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939784"/>
          </a:xfrm>
        </p:spPr>
        <p:txBody>
          <a:bodyPr>
            <a:normAutofit/>
          </a:bodyPr>
          <a:lstStyle/>
          <a:p>
            <a:pPr algn="ctr"/>
            <a:r>
              <a:rPr lang="fr-FR" sz="2800" dirty="0" smtClean="0"/>
              <a:t>Plan </a:t>
            </a:r>
            <a:endParaRPr lang="fr-FR" sz="2800" dirty="0"/>
          </a:p>
        </p:txBody>
      </p:sp>
      <p:sp>
        <p:nvSpPr>
          <p:cNvPr id="3" name="Espace réservé du contenu 2"/>
          <p:cNvSpPr>
            <a:spLocks noGrp="1"/>
          </p:cNvSpPr>
          <p:nvPr>
            <p:ph idx="1"/>
          </p:nvPr>
        </p:nvSpPr>
        <p:spPr>
          <a:xfrm>
            <a:off x="1071538" y="928670"/>
            <a:ext cx="7929618" cy="5929330"/>
          </a:xfrm>
        </p:spPr>
        <p:txBody>
          <a:bodyPr>
            <a:normAutofit fontScale="55000" lnSpcReduction="20000"/>
          </a:bodyPr>
          <a:lstStyle/>
          <a:p>
            <a:pPr marL="400050" indent="-400050">
              <a:lnSpc>
                <a:spcPct val="200000"/>
              </a:lnSpc>
            </a:pPr>
            <a:r>
              <a:rPr lang="fr-FR" dirty="0" smtClean="0">
                <a:effectLst>
                  <a:outerShdw blurRad="38100" dist="38100" dir="2700000" algn="tl">
                    <a:srgbClr val="000000">
                      <a:alpha val="43137"/>
                    </a:srgbClr>
                  </a:outerShdw>
                </a:effectLst>
                <a:latin typeface="+mj-lt"/>
              </a:rPr>
              <a:t>DEFINITIONS-GENERALITES</a:t>
            </a:r>
          </a:p>
          <a:p>
            <a:pPr marL="400050" indent="-400050">
              <a:lnSpc>
                <a:spcPct val="200000"/>
              </a:lnSpc>
            </a:pPr>
            <a:r>
              <a:rPr lang="fr-FR" dirty="0" smtClean="0">
                <a:effectLst>
                  <a:outerShdw blurRad="38100" dist="38100" dir="2700000" algn="tl">
                    <a:srgbClr val="000000">
                      <a:alpha val="43137"/>
                    </a:srgbClr>
                  </a:outerShdw>
                </a:effectLst>
                <a:latin typeface="+mj-lt"/>
              </a:rPr>
              <a:t>RAPPEL ANATOMIE - HISTOLOGIE</a:t>
            </a:r>
          </a:p>
          <a:p>
            <a:pPr marL="400050" indent="-400050">
              <a:lnSpc>
                <a:spcPct val="200000"/>
              </a:lnSpc>
            </a:pPr>
            <a:r>
              <a:rPr lang="fr-FR" dirty="0" smtClean="0">
                <a:effectLst>
                  <a:outerShdw blurRad="38100" dist="38100" dir="2700000" algn="tl">
                    <a:srgbClr val="000000">
                      <a:alpha val="43137"/>
                    </a:srgbClr>
                  </a:outerShdw>
                </a:effectLst>
                <a:latin typeface="+mj-lt"/>
              </a:rPr>
              <a:t>EPIDEMIOLOGIE</a:t>
            </a:r>
          </a:p>
          <a:p>
            <a:pPr marL="400050" indent="-400050">
              <a:lnSpc>
                <a:spcPct val="200000"/>
              </a:lnSpc>
            </a:pPr>
            <a:r>
              <a:rPr lang="fr-FR" dirty="0" smtClean="0">
                <a:effectLst>
                  <a:outerShdw blurRad="38100" dist="38100" dir="2700000" algn="tl">
                    <a:srgbClr val="000000">
                      <a:alpha val="43137"/>
                    </a:srgbClr>
                  </a:outerShdw>
                </a:effectLst>
                <a:latin typeface="+mj-lt"/>
              </a:rPr>
              <a:t>ANAPATH</a:t>
            </a:r>
          </a:p>
          <a:p>
            <a:pPr marL="400050" indent="-400050">
              <a:lnSpc>
                <a:spcPct val="200000"/>
              </a:lnSpc>
            </a:pPr>
            <a:r>
              <a:rPr lang="fr-FR" dirty="0" smtClean="0">
                <a:effectLst>
                  <a:outerShdw blurRad="38100" dist="38100" dir="2700000" algn="tl">
                    <a:srgbClr val="000000">
                      <a:alpha val="43137"/>
                    </a:srgbClr>
                  </a:outerShdw>
                </a:effectLst>
                <a:latin typeface="+mj-lt"/>
              </a:rPr>
              <a:t>CLINIQUE:       TDD :</a:t>
            </a:r>
            <a:r>
              <a:rPr lang="fr-FR" dirty="0" smtClean="0">
                <a:latin typeface="+mj-lt"/>
                <a:ea typeface="Tahoma" pitchFamily="34" charset="0"/>
                <a:cs typeface="Tahoma" pitchFamily="34" charset="0"/>
              </a:rPr>
              <a:t> laryngite aigue catarrhale chez l’adulte </a:t>
            </a:r>
            <a:endParaRPr lang="fr-FR" dirty="0" smtClean="0">
              <a:effectLst>
                <a:outerShdw blurRad="38100" dist="38100" dir="2700000" algn="tl">
                  <a:srgbClr val="000000">
                    <a:alpha val="43137"/>
                  </a:srgbClr>
                </a:outerShdw>
              </a:effectLst>
              <a:latin typeface="+mj-lt"/>
            </a:endParaRPr>
          </a:p>
          <a:p>
            <a:pPr marL="400050" indent="-400050">
              <a:lnSpc>
                <a:spcPct val="200000"/>
              </a:lnSpc>
              <a:spcBef>
                <a:spcPct val="0"/>
              </a:spcBef>
              <a:buClrTx/>
              <a:buSzTx/>
            </a:pPr>
            <a:r>
              <a:rPr lang="fr-FR" dirty="0" smtClean="0">
                <a:effectLst>
                  <a:outerShdw blurRad="38100" dist="38100" dir="2700000" algn="tl">
                    <a:srgbClr val="000000">
                      <a:alpha val="43137"/>
                    </a:srgbClr>
                  </a:outerShdw>
                </a:effectLst>
                <a:latin typeface="+mj-lt"/>
              </a:rPr>
              <a:t>FORMES CLINIQUES</a:t>
            </a:r>
          </a:p>
          <a:p>
            <a:pPr marL="400050" indent="-400050">
              <a:lnSpc>
                <a:spcPct val="200000"/>
              </a:lnSpc>
              <a:spcBef>
                <a:spcPct val="0"/>
              </a:spcBef>
              <a:buClrTx/>
              <a:buSzTx/>
            </a:pPr>
            <a:r>
              <a:rPr lang="fr-FR" dirty="0" smtClean="0">
                <a:effectLst>
                  <a:outerShdw blurRad="38100" dist="38100" dir="2700000" algn="tl">
                    <a:srgbClr val="000000">
                      <a:alpha val="43137"/>
                    </a:srgbClr>
                  </a:outerShdw>
                </a:effectLst>
                <a:latin typeface="+mj-lt"/>
              </a:rPr>
              <a:t>DIAGNOSTIC POSITIF</a:t>
            </a:r>
          </a:p>
          <a:p>
            <a:pPr marL="400050" indent="-400050">
              <a:lnSpc>
                <a:spcPct val="200000"/>
              </a:lnSpc>
              <a:spcBef>
                <a:spcPct val="0"/>
              </a:spcBef>
              <a:buClrTx/>
              <a:buSzTx/>
            </a:pPr>
            <a:r>
              <a:rPr lang="fr-FR" dirty="0" smtClean="0">
                <a:effectLst>
                  <a:outerShdw blurRad="38100" dist="38100" dir="2700000" algn="tl">
                    <a:srgbClr val="000000">
                      <a:alpha val="43137"/>
                    </a:srgbClr>
                  </a:outerShdw>
                </a:effectLst>
                <a:latin typeface="+mj-lt"/>
              </a:rPr>
              <a:t>DIAGNOSTIC DIFFERENTIEL</a:t>
            </a:r>
          </a:p>
          <a:p>
            <a:pPr marL="400050" indent="-400050">
              <a:lnSpc>
                <a:spcPct val="200000"/>
              </a:lnSpc>
              <a:spcBef>
                <a:spcPct val="0"/>
              </a:spcBef>
              <a:buClrTx/>
              <a:buSzTx/>
            </a:pPr>
            <a:r>
              <a:rPr lang="fr-FR" dirty="0" smtClean="0">
                <a:effectLst>
                  <a:outerShdw blurRad="38100" dist="38100" dir="2700000" algn="tl">
                    <a:srgbClr val="000000">
                      <a:alpha val="43137"/>
                    </a:srgbClr>
                  </a:outerShdw>
                </a:effectLst>
                <a:latin typeface="+mj-lt"/>
              </a:rPr>
              <a:t>EVOLUTION ET COMPLICATIONS </a:t>
            </a:r>
          </a:p>
          <a:p>
            <a:pPr marL="400050" indent="-400050">
              <a:lnSpc>
                <a:spcPct val="200000"/>
              </a:lnSpc>
              <a:spcBef>
                <a:spcPct val="0"/>
              </a:spcBef>
              <a:buClrTx/>
              <a:buSzTx/>
            </a:pPr>
            <a:r>
              <a:rPr lang="fr-FR" dirty="0" smtClean="0">
                <a:effectLst>
                  <a:outerShdw blurRad="38100" dist="38100" dir="2700000" algn="tl">
                    <a:srgbClr val="000000">
                      <a:alpha val="43137"/>
                    </a:srgbClr>
                  </a:outerShdw>
                </a:effectLst>
                <a:latin typeface="+mj-lt"/>
              </a:rPr>
              <a:t>TRT</a:t>
            </a:r>
          </a:p>
          <a:p>
            <a:pPr marL="400050" indent="-400050">
              <a:lnSpc>
                <a:spcPct val="200000"/>
              </a:lnSpc>
              <a:spcBef>
                <a:spcPct val="0"/>
              </a:spcBef>
              <a:buClrTx/>
              <a:buSzTx/>
            </a:pPr>
            <a:r>
              <a:rPr lang="fr-FR" dirty="0" smtClean="0">
                <a:effectLst>
                  <a:outerShdw blurRad="38100" dist="38100" dir="2700000" algn="tl">
                    <a:srgbClr val="000000">
                      <a:alpha val="43137"/>
                    </a:srgbClr>
                  </a:outerShdw>
                </a:effectLst>
                <a:latin typeface="+mj-lt"/>
              </a:rPr>
              <a:t>CONCLUSION</a:t>
            </a:r>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smtClean="0">
                <a:effectLst/>
              </a:rPr>
              <a:t>Formes cliniques</a:t>
            </a:r>
            <a:br>
              <a:rPr lang="fr-FR" sz="2800" dirty="0" smtClean="0">
                <a:effectLst/>
              </a:rPr>
            </a:br>
            <a:r>
              <a:rPr lang="fr-FR" sz="1600" dirty="0" smtClean="0">
                <a:effectLst/>
              </a:rPr>
              <a:t>laryngite sous glottique</a:t>
            </a:r>
            <a:endParaRPr lang="fr-FR" sz="2800" dirty="0">
              <a:effectLst/>
            </a:endParaRPr>
          </a:p>
        </p:txBody>
      </p:sp>
      <p:pic>
        <p:nvPicPr>
          <p:cNvPr id="4" name="Espace réservé du contenu 3" descr="sous glottique.JPG"/>
          <p:cNvPicPr>
            <a:picLocks noGrp="1" noChangeAspect="1"/>
          </p:cNvPicPr>
          <p:nvPr>
            <p:ph idx="1"/>
          </p:nvPr>
        </p:nvPicPr>
        <p:blipFill>
          <a:blip r:embed="rId2"/>
          <a:stretch>
            <a:fillRect/>
          </a:stretch>
        </p:blipFill>
        <p:spPr>
          <a:xfrm>
            <a:off x="4078295" y="2649543"/>
            <a:ext cx="3136911" cy="3136911"/>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7290" y="0"/>
            <a:ext cx="7498080" cy="725470"/>
          </a:xfrm>
        </p:spPr>
        <p:txBody>
          <a:bodyPr>
            <a:normAutofit/>
          </a:bodyPr>
          <a:lstStyle/>
          <a:p>
            <a:pPr algn="ctr"/>
            <a:r>
              <a:rPr lang="fr-FR" sz="2800" dirty="0" smtClean="0">
                <a:effectLst/>
                <a:latin typeface="Tahoma" pitchFamily="34" charset="0"/>
                <a:ea typeface="Tahoma" pitchFamily="34" charset="0"/>
                <a:cs typeface="Tahoma" pitchFamily="34" charset="0"/>
              </a:rPr>
              <a:t>Formes cliniques </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00100" y="642918"/>
            <a:ext cx="8143900" cy="6215082"/>
          </a:xfrm>
        </p:spPr>
        <p:txBody>
          <a:bodyPr>
            <a:normAutofit/>
          </a:bodyPr>
          <a:lstStyle/>
          <a:p>
            <a:pPr lvl="0" eaLnBrk="0" fontAlgn="base" hangingPunct="0">
              <a:lnSpc>
                <a:spcPct val="150000"/>
              </a:lnSpc>
              <a:spcBef>
                <a:spcPct val="0"/>
              </a:spcBef>
              <a:spcAft>
                <a:spcPct val="0"/>
              </a:spcAft>
              <a:buNone/>
            </a:pPr>
            <a:r>
              <a:rPr lang="fr-FR" sz="1400" b="1" dirty="0" smtClean="0">
                <a:solidFill>
                  <a:srgbClr val="FF0000"/>
                </a:solidFill>
                <a:latin typeface="Tahoma" pitchFamily="34" charset="0"/>
                <a:ea typeface="Tahoma" pitchFamily="34" charset="0"/>
                <a:cs typeface="Tahoma" pitchFamily="34" charset="0"/>
              </a:rPr>
              <a:t>2.b) La </a:t>
            </a:r>
            <a:r>
              <a:rPr lang="fr-FR" sz="1400" b="1" dirty="0" err="1" smtClean="0">
                <a:solidFill>
                  <a:srgbClr val="FF0000"/>
                </a:solidFill>
                <a:latin typeface="Tahoma" pitchFamily="34" charset="0"/>
                <a:ea typeface="Tahoma" pitchFamily="34" charset="0"/>
                <a:cs typeface="Tahoma" pitchFamily="34" charset="0"/>
              </a:rPr>
              <a:t>laryngo</a:t>
            </a:r>
            <a:r>
              <a:rPr lang="fr-FR" sz="1400" b="1" dirty="0" smtClean="0">
                <a:solidFill>
                  <a:srgbClr val="FF0000"/>
                </a:solidFill>
                <a:latin typeface="Tahoma" pitchFamily="34" charset="0"/>
                <a:ea typeface="Tahoma" pitchFamily="34" charset="0"/>
                <a:cs typeface="Tahoma" pitchFamily="34" charset="0"/>
              </a:rPr>
              <a:t>-trachéo-bronchite: </a:t>
            </a:r>
            <a:endParaRPr lang="fr-FR" sz="1800" b="1" dirty="0" smtClean="0">
              <a:solidFill>
                <a:srgbClr val="FF0000"/>
              </a:solidFill>
              <a:latin typeface="Tahoma" pitchFamily="34" charset="0"/>
              <a:ea typeface="Tahoma" pitchFamily="34" charset="0"/>
              <a:cs typeface="Tahoma" pitchFamily="34" charset="0"/>
            </a:endParaRPr>
          </a:p>
          <a:p>
            <a:pPr lvl="1" eaLnBrk="0" fontAlgn="base" hangingPunct="0">
              <a:lnSpc>
                <a:spcPct val="150000"/>
              </a:lnSpc>
              <a:spcBef>
                <a:spcPct val="0"/>
              </a:spcBef>
              <a:spcAft>
                <a:spcPct val="0"/>
              </a:spcAft>
            </a:pPr>
            <a:r>
              <a:rPr lang="fr-FR" sz="1600" dirty="0" smtClean="0">
                <a:solidFill>
                  <a:schemeClr val="tx2"/>
                </a:solidFill>
                <a:ea typeface="Times New Roman" pitchFamily="18" charset="0"/>
                <a:cs typeface="Tahoma" pitchFamily="34" charset="0"/>
              </a:rPr>
              <a:t>C’est une infection bactérienne concomitante du larynx et </a:t>
            </a:r>
            <a:r>
              <a:rPr lang="fr-FR" sz="1600" dirty="0" err="1" smtClean="0">
                <a:solidFill>
                  <a:schemeClr val="tx2"/>
                </a:solidFill>
                <a:ea typeface="Times New Roman" pitchFamily="18" charset="0"/>
                <a:cs typeface="Tahoma" pitchFamily="34" charset="0"/>
              </a:rPr>
              <a:t>trachéobronchique</a:t>
            </a:r>
            <a:r>
              <a:rPr lang="fr-FR" sz="1600" dirty="0" smtClean="0">
                <a:solidFill>
                  <a:schemeClr val="tx2"/>
                </a:solidFill>
                <a:ea typeface="Times New Roman" pitchFamily="18" charset="0"/>
                <a:cs typeface="Tahoma" pitchFamily="34" charset="0"/>
              </a:rPr>
              <a:t> rare mais grave, à prédominance hivernale.</a:t>
            </a:r>
            <a:endParaRPr lang="fr-FR" sz="1600" dirty="0" smtClean="0">
              <a:solidFill>
                <a:schemeClr val="tx2"/>
              </a:solidFill>
              <a:cs typeface="Arial" pitchFamily="34" charset="0"/>
            </a:endParaRPr>
          </a:p>
          <a:p>
            <a:pPr lvl="1" eaLnBrk="0" fontAlgn="base" hangingPunct="0">
              <a:lnSpc>
                <a:spcPct val="150000"/>
              </a:lnSpc>
              <a:spcBef>
                <a:spcPct val="0"/>
              </a:spcBef>
              <a:spcAft>
                <a:spcPct val="0"/>
              </a:spcAft>
            </a:pPr>
            <a:r>
              <a:rPr lang="fr-FR" sz="1600" dirty="0" smtClean="0">
                <a:solidFill>
                  <a:schemeClr val="tx2"/>
                </a:solidFill>
                <a:ea typeface="Times New Roman" pitchFamily="18" charset="0"/>
                <a:cs typeface="Tahoma" pitchFamily="34" charset="0"/>
              </a:rPr>
              <a:t> Le tableau est d’installation rapide associant une détresse respiratoire et un syndrome infectieux, la dyspnée est d’abord laryngée puis mixte avec AEG, fièvre, frissons, pâleur.</a:t>
            </a:r>
            <a:endParaRPr lang="fr-FR" sz="1800" b="1" dirty="0" smtClean="0">
              <a:solidFill>
                <a:schemeClr val="tx2"/>
              </a:solidFill>
              <a:latin typeface="Tahoma" pitchFamily="34" charset="0"/>
              <a:ea typeface="Times New Roman" pitchFamily="18" charset="0"/>
              <a:cs typeface="Tahoma" pitchFamily="34" charset="0"/>
            </a:endParaRPr>
          </a:p>
          <a:p>
            <a:pPr lvl="1" eaLnBrk="0" fontAlgn="base" hangingPunct="0">
              <a:lnSpc>
                <a:spcPct val="150000"/>
              </a:lnSpc>
              <a:spcBef>
                <a:spcPct val="0"/>
              </a:spcBef>
              <a:spcAft>
                <a:spcPct val="0"/>
              </a:spcAft>
            </a:pPr>
            <a:endParaRPr lang="fr-FR" sz="1800" b="1" dirty="0" smtClean="0">
              <a:latin typeface="Tahoma" pitchFamily="34" charset="0"/>
              <a:ea typeface="Times New Roman" pitchFamily="18" charset="0"/>
              <a:cs typeface="Tahoma" pitchFamily="34" charset="0"/>
            </a:endParaRPr>
          </a:p>
          <a:p>
            <a:pPr lvl="0" eaLnBrk="0" fontAlgn="base" hangingPunct="0">
              <a:lnSpc>
                <a:spcPct val="150000"/>
              </a:lnSpc>
              <a:spcBef>
                <a:spcPct val="0"/>
              </a:spcBef>
              <a:spcAft>
                <a:spcPct val="0"/>
              </a:spcAft>
              <a:buNone/>
            </a:pPr>
            <a:r>
              <a:rPr lang="fr-FR" sz="1400" b="1" dirty="0" smtClean="0">
                <a:solidFill>
                  <a:srgbClr val="FF0000"/>
                </a:solidFill>
                <a:latin typeface="Tahoma" pitchFamily="34" charset="0"/>
                <a:ea typeface="Times New Roman" pitchFamily="18" charset="0"/>
                <a:cs typeface="Tahoma" pitchFamily="34" charset="0"/>
              </a:rPr>
              <a:t>2.c) La laryngite striduleuse:</a:t>
            </a:r>
            <a:endParaRPr lang="fr-FR" sz="1800" dirty="0" smtClean="0">
              <a:ea typeface="Times New Roman" pitchFamily="18" charset="0"/>
              <a:cs typeface="Tahoma" pitchFamily="34" charset="0"/>
            </a:endParaRPr>
          </a:p>
          <a:p>
            <a:pPr lvl="1" eaLnBrk="0" fontAlgn="base" hangingPunct="0">
              <a:lnSpc>
                <a:spcPct val="150000"/>
              </a:lnSpc>
              <a:spcBef>
                <a:spcPct val="0"/>
              </a:spcBef>
              <a:spcAft>
                <a:spcPct val="0"/>
              </a:spcAft>
              <a:buNone/>
            </a:pPr>
            <a:r>
              <a:rPr lang="fr-FR" sz="1400" dirty="0" smtClean="0">
                <a:ea typeface="Times New Roman" pitchFamily="18" charset="0"/>
                <a:cs typeface="Tahoma" pitchFamily="34" charset="0"/>
              </a:rPr>
              <a:t> </a:t>
            </a:r>
            <a:r>
              <a:rPr lang="fr-FR" sz="1600" dirty="0" smtClean="0">
                <a:ea typeface="Times New Roman" pitchFamily="18" charset="0"/>
                <a:cs typeface="Tahoma" pitchFamily="34" charset="0"/>
              </a:rPr>
              <a:t>c’est la plus bénigne, entre 3-6 ans, c’est une dyspnée laryngée de courte durée, paroxystique chez un enfant porteur de rhinopharyngite, le début souvent nocturne, brutal avec quintes de toux rauque, la crise cède spontanément en quelques minutes, l’enfant est asymptomatique entre les crises.</a:t>
            </a:r>
            <a:endParaRPr lang="fr-FR" sz="1600" dirty="0" smtClean="0">
              <a:cs typeface="Arial" pitchFamily="34" charset="0"/>
            </a:endParaRPr>
          </a:p>
          <a:p>
            <a:pPr lvl="1"/>
            <a:endParaRPr lang="fr-FR"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latin typeface="Tahoma" pitchFamily="34" charset="0"/>
                <a:ea typeface="Tahoma" pitchFamily="34" charset="0"/>
                <a:cs typeface="Tahoma" pitchFamily="34" charset="0"/>
              </a:rPr>
              <a:t>Diagnostic positif</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00100" y="642918"/>
            <a:ext cx="8143900" cy="6215082"/>
          </a:xfrm>
        </p:spPr>
        <p:txBody>
          <a:bodyPr>
            <a:normAutofit/>
          </a:bodyPr>
          <a:lstStyle/>
          <a:p>
            <a:pPr lvl="1" fontAlgn="base">
              <a:lnSpc>
                <a:spcPct val="150000"/>
              </a:lnSpc>
              <a:spcBef>
                <a:spcPct val="0"/>
              </a:spcBef>
              <a:spcAft>
                <a:spcPct val="0"/>
              </a:spcAft>
              <a:buNone/>
            </a:pPr>
            <a:r>
              <a:rPr lang="fr-FR" sz="2000" dirty="0" smtClean="0">
                <a:solidFill>
                  <a:schemeClr val="tx2"/>
                </a:solidFill>
                <a:latin typeface="Tahoma" pitchFamily="34" charset="0"/>
                <a:ea typeface="Tahoma" pitchFamily="34" charset="0"/>
                <a:cs typeface="Tahoma" pitchFamily="34" charset="0"/>
              </a:rPr>
              <a:t>Basé sur:</a:t>
            </a:r>
          </a:p>
          <a:p>
            <a:pPr lvl="1" fontAlgn="base">
              <a:lnSpc>
                <a:spcPct val="150000"/>
              </a:lnSpc>
              <a:spcBef>
                <a:spcPct val="0"/>
              </a:spcBef>
              <a:spcAft>
                <a:spcPct val="0"/>
              </a:spcAft>
              <a:buNone/>
            </a:pPr>
            <a:endParaRPr lang="fr-FR" sz="2000" dirty="0" smtClean="0">
              <a:solidFill>
                <a:schemeClr val="tx2"/>
              </a:solidFill>
              <a:latin typeface="Tahoma" pitchFamily="34" charset="0"/>
              <a:ea typeface="Tahoma" pitchFamily="34" charset="0"/>
              <a:cs typeface="Tahoma" pitchFamily="34" charset="0"/>
            </a:endParaRPr>
          </a:p>
          <a:p>
            <a:pPr lvl="1" fontAlgn="base">
              <a:lnSpc>
                <a:spcPct val="150000"/>
              </a:lnSpc>
              <a:spcBef>
                <a:spcPct val="0"/>
              </a:spcBef>
              <a:spcAft>
                <a:spcPct val="0"/>
              </a:spcAft>
              <a:buFont typeface="Arial" pitchFamily="34" charset="0"/>
              <a:buChar char="•"/>
            </a:pPr>
            <a:r>
              <a:rPr lang="fr-FR" sz="2000" dirty="0" smtClean="0">
                <a:solidFill>
                  <a:srgbClr val="C00000"/>
                </a:solidFill>
                <a:latin typeface="Tahoma" pitchFamily="34" charset="0"/>
                <a:ea typeface="Tahoma" pitchFamily="34" charset="0"/>
                <a:cs typeface="Tahoma" pitchFamily="34" charset="0"/>
              </a:rPr>
              <a:t>l’interrogatoire</a:t>
            </a:r>
          </a:p>
          <a:p>
            <a:pPr lvl="1" fontAlgn="base">
              <a:lnSpc>
                <a:spcPct val="150000"/>
              </a:lnSpc>
              <a:spcBef>
                <a:spcPct val="0"/>
              </a:spcBef>
              <a:spcAft>
                <a:spcPct val="0"/>
              </a:spcAft>
              <a:buFont typeface="Arial" pitchFamily="34" charset="0"/>
              <a:buChar char="•"/>
            </a:pPr>
            <a:r>
              <a:rPr lang="fr-FR" sz="2000" dirty="0" smtClean="0">
                <a:solidFill>
                  <a:srgbClr val="C00000"/>
                </a:solidFill>
                <a:latin typeface="Tahoma" pitchFamily="34" charset="0"/>
                <a:ea typeface="Tahoma" pitchFamily="34" charset="0"/>
                <a:cs typeface="Tahoma" pitchFamily="34" charset="0"/>
              </a:rPr>
              <a:t>les signes fonctionnels </a:t>
            </a:r>
          </a:p>
          <a:p>
            <a:pPr lvl="1" fontAlgn="base">
              <a:lnSpc>
                <a:spcPct val="150000"/>
              </a:lnSpc>
              <a:spcBef>
                <a:spcPct val="0"/>
              </a:spcBef>
              <a:spcAft>
                <a:spcPct val="0"/>
              </a:spcAft>
              <a:buFont typeface="Arial" pitchFamily="34" charset="0"/>
              <a:buChar char="•"/>
            </a:pPr>
            <a:r>
              <a:rPr lang="fr-FR" sz="2000" dirty="0" smtClean="0">
                <a:solidFill>
                  <a:srgbClr val="C00000"/>
                </a:solidFill>
                <a:latin typeface="Tahoma" pitchFamily="34" charset="0"/>
                <a:ea typeface="Tahoma" pitchFamily="34" charset="0"/>
                <a:cs typeface="Tahoma" pitchFamily="34" charset="0"/>
              </a:rPr>
              <a:t>les signes cliniques </a:t>
            </a:r>
          </a:p>
          <a:p>
            <a:pPr lvl="1" fontAlgn="base">
              <a:lnSpc>
                <a:spcPct val="150000"/>
              </a:lnSpc>
              <a:spcBef>
                <a:spcPct val="0"/>
              </a:spcBef>
              <a:spcAft>
                <a:spcPct val="0"/>
              </a:spcAft>
              <a:buFont typeface="Arial" pitchFamily="34" charset="0"/>
              <a:buChar char="•"/>
            </a:pPr>
            <a:r>
              <a:rPr lang="fr-FR" sz="2000" dirty="0" smtClean="0">
                <a:solidFill>
                  <a:srgbClr val="C00000"/>
                </a:solidFill>
                <a:latin typeface="Tahoma" pitchFamily="34" charset="0"/>
                <a:ea typeface="Tahoma" pitchFamily="34" charset="0"/>
                <a:cs typeface="Tahoma" pitchFamily="34" charset="0"/>
              </a:rPr>
              <a:t>la laryngoscopie</a:t>
            </a:r>
          </a:p>
          <a:p>
            <a:pPr marL="0" lvl="0" indent="0" fontAlgn="base">
              <a:lnSpc>
                <a:spcPct val="150000"/>
              </a:lnSpc>
              <a:spcBef>
                <a:spcPct val="0"/>
              </a:spcBef>
              <a:spcAft>
                <a:spcPct val="0"/>
              </a:spcAft>
              <a:buClrTx/>
              <a:buSzTx/>
              <a:buNone/>
            </a:pPr>
            <a:endParaRPr lang="fr-FR" sz="2000" dirty="0" smtClean="0">
              <a:latin typeface="Tahoma" pitchFamily="34" charset="0"/>
              <a:ea typeface="Tahoma" pitchFamily="34" charset="0"/>
              <a:cs typeface="Tahoma" pitchFamily="34" charset="0"/>
            </a:endParaRPr>
          </a:p>
          <a:p>
            <a:pPr marL="0" lvl="0" indent="0" fontAlgn="base">
              <a:lnSpc>
                <a:spcPct val="150000"/>
              </a:lnSpc>
              <a:spcBef>
                <a:spcPct val="0"/>
              </a:spcBef>
              <a:spcAft>
                <a:spcPct val="0"/>
              </a:spcAft>
              <a:buClrTx/>
              <a:buSzTx/>
              <a:buNone/>
            </a:pPr>
            <a:r>
              <a:rPr lang="fr-FR" sz="2000" dirty="0" smtClean="0">
                <a:latin typeface="Tahoma" pitchFamily="34" charset="0"/>
                <a:ea typeface="Tahoma" pitchFamily="34" charset="0"/>
                <a:cs typeface="Tahoma" pitchFamily="34" charset="0"/>
              </a:rPr>
              <a:t>les examens complémentaires sont inutiles sauf dans certains cas particuliers (laryngite diphtérique…)</a:t>
            </a:r>
            <a:endParaRPr lang="fr-FR" sz="2800" dirty="0" smtClean="0">
              <a:latin typeface="Tahoma" pitchFamily="34" charset="0"/>
              <a:ea typeface="Tahoma" pitchFamily="34" charset="0"/>
              <a:cs typeface="Tahoma" pitchFamily="34" charset="0"/>
            </a:endParaRPr>
          </a:p>
          <a:p>
            <a:pPr>
              <a:lnSpc>
                <a:spcPct val="150000"/>
              </a:lnSpc>
              <a:buNone/>
            </a:pPr>
            <a:endParaRPr lang="fr-FR"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rPr>
              <a:t>Diagnostic différentiel</a:t>
            </a:r>
            <a:endParaRPr lang="fr-FR" sz="2800" dirty="0">
              <a:effectLst/>
            </a:endParaRPr>
          </a:p>
        </p:txBody>
      </p:sp>
      <p:sp>
        <p:nvSpPr>
          <p:cNvPr id="3" name="Espace réservé du contenu 2"/>
          <p:cNvSpPr>
            <a:spLocks noGrp="1"/>
          </p:cNvSpPr>
          <p:nvPr>
            <p:ph idx="1"/>
          </p:nvPr>
        </p:nvSpPr>
        <p:spPr>
          <a:xfrm>
            <a:off x="1071538" y="785794"/>
            <a:ext cx="8072462" cy="6072206"/>
          </a:xfrm>
        </p:spPr>
        <p:txBody>
          <a:bodyPr>
            <a:normAutofit/>
          </a:bodyPr>
          <a:lstStyle/>
          <a:p>
            <a:pPr marL="0" lvl="0" indent="0" fontAlgn="base">
              <a:spcBef>
                <a:spcPct val="0"/>
              </a:spcBef>
              <a:spcAft>
                <a:spcPct val="0"/>
              </a:spcAft>
              <a:buClrTx/>
              <a:buSzTx/>
              <a:buNone/>
            </a:pPr>
            <a:r>
              <a:rPr lang="fr-FR" sz="2000" b="1" dirty="0" smtClean="0">
                <a:solidFill>
                  <a:srgbClr val="FF0000"/>
                </a:solidFill>
                <a:latin typeface="Tahoma" pitchFamily="34" charset="0"/>
                <a:ea typeface="Tahoma" pitchFamily="34" charset="0"/>
                <a:cs typeface="Tahoma" pitchFamily="34" charset="0"/>
              </a:rPr>
              <a:t>1- </a:t>
            </a:r>
            <a:r>
              <a:rPr lang="fr-FR" sz="1800" b="1" dirty="0" smtClean="0">
                <a:solidFill>
                  <a:srgbClr val="FF0000"/>
                </a:solidFill>
                <a:latin typeface="Tahoma" pitchFamily="34" charset="0"/>
                <a:ea typeface="Tahoma" pitchFamily="34" charset="0"/>
                <a:cs typeface="Tahoma" pitchFamily="34" charset="0"/>
              </a:rPr>
              <a:t>Dysphonie organique:</a:t>
            </a:r>
          </a:p>
          <a:p>
            <a:pPr marL="0" lvl="0" indent="0" fontAlgn="base">
              <a:spcBef>
                <a:spcPct val="0"/>
              </a:spcBef>
              <a:spcAft>
                <a:spcPct val="0"/>
              </a:spcAft>
              <a:buClrTx/>
              <a:buSzTx/>
              <a:buNone/>
            </a:pPr>
            <a:r>
              <a:rPr lang="fr-FR" sz="1800" b="1" dirty="0" smtClean="0">
                <a:latin typeface="Tahoma" pitchFamily="34" charset="0"/>
                <a:ea typeface="Tahoma" pitchFamily="34" charset="0"/>
                <a:cs typeface="Tahoma" pitchFamily="34" charset="0"/>
              </a:rPr>
              <a:t> </a:t>
            </a:r>
            <a:endParaRPr lang="fr-FR" sz="1800" dirty="0" smtClean="0">
              <a:latin typeface="Tahoma" pitchFamily="34" charset="0"/>
              <a:ea typeface="Tahoma" pitchFamily="34" charset="0"/>
              <a:cs typeface="Tahoma" pitchFamily="34" charset="0"/>
            </a:endParaRP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Traumatique: CE laryngé/trachéal/manipulation;</a:t>
            </a: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Tumorale: bénigne (</a:t>
            </a:r>
            <a:r>
              <a:rPr lang="fr-FR" sz="1800" dirty="0" err="1" smtClean="0">
                <a:latin typeface="Tahoma" pitchFamily="34" charset="0"/>
                <a:ea typeface="Tahoma" pitchFamily="34" charset="0"/>
                <a:cs typeface="Tahoma" pitchFamily="34" charset="0"/>
              </a:rPr>
              <a:t>papullomatose</a:t>
            </a:r>
            <a:r>
              <a:rPr lang="fr-FR" sz="1800" dirty="0" smtClean="0">
                <a:latin typeface="Tahoma" pitchFamily="34" charset="0"/>
                <a:ea typeface="Tahoma" pitchFamily="34" charset="0"/>
                <a:cs typeface="Tahoma" pitchFamily="34" charset="0"/>
              </a:rPr>
              <a:t> laryngée juvénile chez l’enfant+++) ou maligne</a:t>
            </a: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Paralysie </a:t>
            </a:r>
            <a:r>
              <a:rPr lang="fr-FR" sz="1800" dirty="0" err="1" smtClean="0">
                <a:latin typeface="Tahoma" pitchFamily="34" charset="0"/>
                <a:ea typeface="Tahoma" pitchFamily="34" charset="0"/>
                <a:cs typeface="Tahoma" pitchFamily="34" charset="0"/>
              </a:rPr>
              <a:t>récurrentielle</a:t>
            </a:r>
            <a:r>
              <a:rPr lang="fr-FR" sz="1800" dirty="0" smtClean="0">
                <a:latin typeface="Tahoma" pitchFamily="34" charset="0"/>
                <a:ea typeface="Tahoma" pitchFamily="34" charset="0"/>
                <a:cs typeface="Tahoma" pitchFamily="34" charset="0"/>
              </a:rPr>
              <a:t>;</a:t>
            </a: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Malformations laryngées:</a:t>
            </a:r>
          </a:p>
          <a:p>
            <a:pPr marL="0" lvl="0" indent="0" eaLnBrk="0" fontAlgn="base" hangingPunct="0">
              <a:spcBef>
                <a:spcPct val="0"/>
              </a:spcBef>
              <a:spcAft>
                <a:spcPct val="0"/>
              </a:spcAft>
              <a:buClrTx/>
              <a:buSzTx/>
              <a:buNone/>
            </a:pPr>
            <a:endParaRPr lang="fr-FR" sz="1800" b="1" dirty="0" smtClean="0">
              <a:latin typeface="Tahoma" pitchFamily="34" charset="0"/>
              <a:ea typeface="Tahoma" pitchFamily="34" charset="0"/>
              <a:cs typeface="Tahoma" pitchFamily="34" charset="0"/>
            </a:endParaRPr>
          </a:p>
          <a:p>
            <a:pPr marL="0" lvl="0" indent="0" eaLnBrk="0" fontAlgn="base" hangingPunct="0">
              <a:spcBef>
                <a:spcPct val="0"/>
              </a:spcBef>
              <a:spcAft>
                <a:spcPct val="0"/>
              </a:spcAft>
              <a:buClrTx/>
              <a:buSzTx/>
              <a:buNone/>
            </a:pPr>
            <a:r>
              <a:rPr lang="fr-FR" sz="1800" b="1" dirty="0" smtClean="0">
                <a:solidFill>
                  <a:srgbClr val="FF0000"/>
                </a:solidFill>
                <a:latin typeface="Tahoma" pitchFamily="34" charset="0"/>
                <a:ea typeface="Tahoma" pitchFamily="34" charset="0"/>
                <a:cs typeface="Tahoma" pitchFamily="34" charset="0"/>
              </a:rPr>
              <a:t>2- Dysphonie et dyspnée: </a:t>
            </a:r>
          </a:p>
          <a:p>
            <a:pPr marL="0" lvl="0" indent="0" eaLnBrk="0" fontAlgn="base" hangingPunct="0">
              <a:spcBef>
                <a:spcPct val="0"/>
              </a:spcBef>
              <a:spcAft>
                <a:spcPct val="0"/>
              </a:spcAft>
              <a:buClrTx/>
              <a:buSzTx/>
              <a:buNone/>
            </a:pPr>
            <a:endParaRPr lang="fr-FR" sz="1800" dirty="0" smtClean="0">
              <a:latin typeface="Tahoma" pitchFamily="34" charset="0"/>
              <a:ea typeface="Tahoma" pitchFamily="34" charset="0"/>
              <a:cs typeface="Tahoma" pitchFamily="34" charset="0"/>
            </a:endParaRP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 Cardiaque ou pulmonaire:</a:t>
            </a: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 Obstruction trachéale: </a:t>
            </a:r>
          </a:p>
          <a:p>
            <a:pPr lvl="1" eaLnBrk="0" fontAlgn="base" hangingPunct="0">
              <a:spcBef>
                <a:spcPct val="0"/>
              </a:spcBef>
              <a:spcAft>
                <a:spcPct val="0"/>
              </a:spcAft>
            </a:pPr>
            <a:r>
              <a:rPr lang="fr-FR" sz="1800" dirty="0" smtClean="0">
                <a:latin typeface="Tahoma" pitchFamily="34" charset="0"/>
                <a:ea typeface="Tahoma" pitchFamily="34" charset="0"/>
                <a:cs typeface="Tahoma" pitchFamily="34" charset="0"/>
              </a:rPr>
              <a:t>- Dyspnée supra laryngé:</a:t>
            </a:r>
            <a:endParaRPr lang="fr-FR" sz="1800" b="1" dirty="0" smtClean="0">
              <a:latin typeface="Tahoma" pitchFamily="34" charset="0"/>
              <a:ea typeface="Tahoma" pitchFamily="34" charset="0"/>
              <a:cs typeface="Tahoma" pitchFamily="34" charset="0"/>
            </a:endParaRPr>
          </a:p>
          <a:p>
            <a:pPr marL="0" lvl="0" indent="0" eaLnBrk="0" fontAlgn="base" hangingPunct="0">
              <a:spcBef>
                <a:spcPct val="0"/>
              </a:spcBef>
              <a:spcAft>
                <a:spcPct val="0"/>
              </a:spcAft>
              <a:buClrTx/>
              <a:buSzTx/>
              <a:buNone/>
            </a:pPr>
            <a:endParaRPr lang="fr-FR" sz="1800" b="1" dirty="0" smtClean="0">
              <a:latin typeface="Tahoma" pitchFamily="34" charset="0"/>
              <a:ea typeface="Tahoma" pitchFamily="34" charset="0"/>
              <a:cs typeface="Tahoma" pitchFamily="34" charset="0"/>
            </a:endParaRPr>
          </a:p>
          <a:p>
            <a:pPr marL="0" lvl="0" indent="0" eaLnBrk="0" fontAlgn="base" hangingPunct="0">
              <a:spcBef>
                <a:spcPct val="0"/>
              </a:spcBef>
              <a:spcAft>
                <a:spcPct val="0"/>
              </a:spcAft>
              <a:buClrTx/>
              <a:buSzTx/>
              <a:buNone/>
            </a:pPr>
            <a:endParaRPr lang="fr-FR" sz="1800" b="1" dirty="0" smtClean="0">
              <a:solidFill>
                <a:srgbClr val="FF0000"/>
              </a:solidFill>
              <a:latin typeface="Tahoma" pitchFamily="34" charset="0"/>
              <a:ea typeface="Tahoma" pitchFamily="34" charset="0"/>
              <a:cs typeface="Tahoma" pitchFamily="34" charset="0"/>
            </a:endParaRPr>
          </a:p>
          <a:p>
            <a:pPr marL="0" lvl="0" indent="0" eaLnBrk="0" fontAlgn="base" hangingPunct="0">
              <a:spcBef>
                <a:spcPct val="0"/>
              </a:spcBef>
              <a:spcAft>
                <a:spcPct val="0"/>
              </a:spcAft>
              <a:buClrTx/>
              <a:buSzTx/>
              <a:buNone/>
            </a:pPr>
            <a:r>
              <a:rPr lang="fr-FR" sz="1800" b="1" dirty="0" smtClean="0">
                <a:solidFill>
                  <a:srgbClr val="FF0000"/>
                </a:solidFill>
                <a:latin typeface="Tahoma" pitchFamily="34" charset="0"/>
                <a:ea typeface="Tahoma" pitchFamily="34" charset="0"/>
                <a:cs typeface="Tahoma" pitchFamily="34" charset="0"/>
              </a:rPr>
              <a:t>3- Dysphonie psychogène</a:t>
            </a:r>
            <a:endParaRPr lang="fr-FR"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939784"/>
          </a:xfrm>
        </p:spPr>
        <p:txBody>
          <a:bodyPr>
            <a:normAutofit/>
          </a:bodyPr>
          <a:lstStyle/>
          <a:p>
            <a:pPr algn="ctr"/>
            <a:r>
              <a:rPr lang="fr-FR" sz="2800" dirty="0" smtClean="0">
                <a:effectLst/>
                <a:latin typeface="Tahoma" pitchFamily="34" charset="0"/>
                <a:ea typeface="Tahoma" pitchFamily="34" charset="0"/>
                <a:cs typeface="Tahoma" pitchFamily="34" charset="0"/>
              </a:rPr>
              <a:t>complications</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71538" y="714356"/>
            <a:ext cx="8072462" cy="6143644"/>
          </a:xfrm>
        </p:spPr>
        <p:txBody>
          <a:bodyPr>
            <a:normAutofit/>
          </a:bodyPr>
          <a:lstStyle/>
          <a:p>
            <a:r>
              <a:rPr lang="fr-FR" sz="1800" b="1" dirty="0" smtClean="0">
                <a:solidFill>
                  <a:schemeClr val="accent4"/>
                </a:solidFill>
                <a:latin typeface="Tahoma" pitchFamily="34" charset="0"/>
                <a:ea typeface="Tahoma" pitchFamily="34" charset="0"/>
                <a:cs typeface="Tahoma" pitchFamily="34" charset="0"/>
              </a:rPr>
              <a:t>EVOLUTION:</a:t>
            </a:r>
          </a:p>
          <a:p>
            <a:pPr lvl="1">
              <a:lnSpc>
                <a:spcPct val="150000"/>
              </a:lnSpc>
            </a:pPr>
            <a:r>
              <a:rPr lang="fr-FR" sz="1600" dirty="0" smtClean="0">
                <a:latin typeface="Tahoma" pitchFamily="34" charset="0"/>
                <a:ea typeface="Tahoma" pitchFamily="34" charset="0"/>
                <a:cs typeface="Tahoma" pitchFamily="34" charset="0"/>
              </a:rPr>
              <a:t>Généralement  favorable avec un traitement bien conduit, Les récidives surviennent en cas de persistance des facteurs favorisants , Le passage à la chronicité s’installe sur ces terrains.</a:t>
            </a:r>
          </a:p>
          <a:p>
            <a:pPr lvl="1">
              <a:lnSpc>
                <a:spcPct val="150000"/>
              </a:lnSpc>
            </a:pPr>
            <a:r>
              <a:rPr lang="fr-FR" sz="1600" dirty="0" smtClean="0">
                <a:latin typeface="Tahoma" pitchFamily="34" charset="0"/>
                <a:ea typeface="Tahoma" pitchFamily="34" charset="0"/>
                <a:cs typeface="Tahoma" pitchFamily="34" charset="0"/>
              </a:rPr>
              <a:t> Une surveillance est nécessaire, tout particulièrement chez l’</a:t>
            </a:r>
            <a:r>
              <a:rPr lang="fr-FR" sz="1600" dirty="0" err="1" smtClean="0">
                <a:latin typeface="Tahoma" pitchFamily="34" charset="0"/>
                <a:ea typeface="Tahoma" pitchFamily="34" charset="0"/>
                <a:cs typeface="Tahoma" pitchFamily="34" charset="0"/>
              </a:rPr>
              <a:t>éthylo</a:t>
            </a:r>
            <a:r>
              <a:rPr lang="fr-FR" sz="1600" dirty="0" smtClean="0">
                <a:latin typeface="Tahoma" pitchFamily="34" charset="0"/>
                <a:ea typeface="Tahoma" pitchFamily="34" charset="0"/>
                <a:cs typeface="Tahoma" pitchFamily="34" charset="0"/>
              </a:rPr>
              <a:t>-tabagique chez qui une dysphonie et une laryngite traînante doivent faire rechercher un processus néoplasique sous-jacent.</a:t>
            </a:r>
            <a:endParaRPr lang="fr-FR" sz="1200" b="1" dirty="0" smtClean="0">
              <a:latin typeface="Tahoma" pitchFamily="34" charset="0"/>
              <a:ea typeface="Tahoma" pitchFamily="34" charset="0"/>
              <a:cs typeface="Tahoma" pitchFamily="34" charset="0"/>
            </a:endParaRPr>
          </a:p>
          <a:p>
            <a:r>
              <a:rPr lang="fr-FR" sz="1800" b="1" dirty="0" smtClean="0">
                <a:solidFill>
                  <a:schemeClr val="accent4"/>
                </a:solidFill>
                <a:latin typeface="Tahoma" pitchFamily="34" charset="0"/>
                <a:ea typeface="Tahoma" pitchFamily="34" charset="0"/>
                <a:cs typeface="Tahoma" pitchFamily="34" charset="0"/>
              </a:rPr>
              <a:t>COMPLICATIONS:</a:t>
            </a:r>
          </a:p>
          <a:p>
            <a:pPr lvl="1">
              <a:buNone/>
            </a:pPr>
            <a:r>
              <a:rPr lang="fr-FR" sz="1600" dirty="0" smtClean="0">
                <a:latin typeface="Tahoma" pitchFamily="34" charset="0"/>
                <a:ea typeface="Tahoma" pitchFamily="34" charset="0"/>
                <a:cs typeface="Tahoma" pitchFamily="34" charset="0"/>
              </a:rPr>
              <a:t>Liées au terrain et à la virulence du germe.</a:t>
            </a:r>
          </a:p>
          <a:p>
            <a:pPr lvl="1">
              <a:lnSpc>
                <a:spcPct val="150000"/>
              </a:lnSpc>
            </a:pPr>
            <a:r>
              <a:rPr lang="fr-FR" sz="1600" dirty="0" smtClean="0">
                <a:latin typeface="Tahoma" pitchFamily="34" charset="0"/>
                <a:ea typeface="Tahoma" pitchFamily="34" charset="0"/>
                <a:cs typeface="Tahoma" pitchFamily="34" charset="0"/>
              </a:rPr>
              <a:t> L’évolution rapide des laryngites allergiques peut entraîner une dyspnée majeure pouvant aller jusqu’à l’asphyxie;</a:t>
            </a:r>
          </a:p>
          <a:p>
            <a:pPr lvl="1">
              <a:lnSpc>
                <a:spcPct val="150000"/>
              </a:lnSpc>
            </a:pPr>
            <a:r>
              <a:rPr lang="fr-FR" sz="1600" dirty="0" smtClean="0">
                <a:latin typeface="Tahoma" pitchFamily="34" charset="0"/>
                <a:ea typeface="Tahoma" pitchFamily="34" charset="0"/>
                <a:cs typeface="Tahoma" pitchFamily="34" charset="0"/>
              </a:rPr>
              <a:t> Les laryngites d’origine bactérienne peuvent résister au traitement médical et évoluer vers une ulcération de la muqueuse laryngée, </a:t>
            </a:r>
            <a:r>
              <a:rPr lang="fr-FR" sz="1600" dirty="0" smtClean="0">
                <a:solidFill>
                  <a:srgbClr val="C00000"/>
                </a:solidFill>
                <a:latin typeface="Tahoma" pitchFamily="34" charset="0"/>
                <a:ea typeface="Tahoma" pitchFamily="34" charset="0"/>
                <a:cs typeface="Tahoma" pitchFamily="34" charset="0"/>
              </a:rPr>
              <a:t>une </a:t>
            </a:r>
            <a:r>
              <a:rPr lang="fr-FR" sz="1600" dirty="0" err="1" smtClean="0">
                <a:solidFill>
                  <a:srgbClr val="C00000"/>
                </a:solidFill>
                <a:latin typeface="Tahoma" pitchFamily="34" charset="0"/>
                <a:ea typeface="Tahoma" pitchFamily="34" charset="0"/>
                <a:cs typeface="Tahoma" pitchFamily="34" charset="0"/>
              </a:rPr>
              <a:t>épiglottite</a:t>
            </a:r>
            <a:r>
              <a:rPr lang="fr-FR" sz="1600" dirty="0" smtClean="0">
                <a:solidFill>
                  <a:srgbClr val="C00000"/>
                </a:solidFill>
                <a:latin typeface="Tahoma" pitchFamily="34" charset="0"/>
                <a:ea typeface="Tahoma" pitchFamily="34" charset="0"/>
                <a:cs typeface="Tahoma" pitchFamily="34" charset="0"/>
              </a:rPr>
              <a:t>, une </a:t>
            </a:r>
            <a:r>
              <a:rPr lang="fr-FR" sz="1600" dirty="0" err="1" smtClean="0">
                <a:solidFill>
                  <a:srgbClr val="C00000"/>
                </a:solidFill>
                <a:latin typeface="Tahoma" pitchFamily="34" charset="0"/>
                <a:ea typeface="Tahoma" pitchFamily="34" charset="0"/>
                <a:cs typeface="Tahoma" pitchFamily="34" charset="0"/>
              </a:rPr>
              <a:t>périchondrite</a:t>
            </a:r>
            <a:r>
              <a:rPr lang="fr-FR" sz="1600" dirty="0" smtClean="0">
                <a:solidFill>
                  <a:srgbClr val="C00000"/>
                </a:solidFill>
                <a:latin typeface="Tahoma" pitchFamily="34" charset="0"/>
                <a:ea typeface="Tahoma" pitchFamily="34" charset="0"/>
                <a:cs typeface="Tahoma" pitchFamily="34" charset="0"/>
              </a:rPr>
              <a:t>, voire un abcès laryngé.</a:t>
            </a:r>
            <a:endParaRPr lang="fr-FR" sz="2400" dirty="0" smtClean="0">
              <a:solidFill>
                <a:srgbClr val="C00000"/>
              </a:solidFill>
              <a:latin typeface="Tahoma" pitchFamily="34" charset="0"/>
              <a:ea typeface="Tahoma" pitchFamily="34" charset="0"/>
              <a:cs typeface="Tahoma" pitchFamily="34" charset="0"/>
            </a:endParaRPr>
          </a:p>
          <a:p>
            <a:pPr>
              <a:buNone/>
            </a:pPr>
            <a:endParaRPr lang="fr-FR" sz="1600" dirty="0">
              <a:latin typeface="Tahoma" pitchFamily="34" charset="0"/>
              <a:ea typeface="Tahoma" pitchFamily="34" charset="0"/>
              <a:cs typeface="Tahom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rPr>
              <a:t>Complications </a:t>
            </a:r>
            <a:endParaRPr lang="fr-FR" sz="2800" dirty="0">
              <a:effectLst/>
            </a:endParaRPr>
          </a:p>
        </p:txBody>
      </p:sp>
      <p:sp>
        <p:nvSpPr>
          <p:cNvPr id="3" name="Espace réservé du contenu 2"/>
          <p:cNvSpPr>
            <a:spLocks noGrp="1"/>
          </p:cNvSpPr>
          <p:nvPr>
            <p:ph idx="1"/>
          </p:nvPr>
        </p:nvSpPr>
        <p:spPr>
          <a:xfrm>
            <a:off x="1000100" y="714356"/>
            <a:ext cx="8143900" cy="6143644"/>
          </a:xfrm>
        </p:spPr>
        <p:txBody>
          <a:bodyPr>
            <a:normAutofit/>
          </a:bodyPr>
          <a:lstStyle/>
          <a:p>
            <a:pPr>
              <a:lnSpc>
                <a:spcPct val="90000"/>
              </a:lnSpc>
              <a:buFont typeface="Wingdings" pitchFamily="2" charset="2"/>
              <a:buNone/>
            </a:pPr>
            <a:r>
              <a:rPr lang="fr-FR" sz="1800" b="1" dirty="0" smtClean="0">
                <a:latin typeface="Tahoma" pitchFamily="34" charset="0"/>
                <a:ea typeface="Tahoma" pitchFamily="34" charset="0"/>
                <a:cs typeface="Tahoma" pitchFamily="34" charset="0"/>
              </a:rPr>
              <a:t>A- ÉPIGLOTTITE:</a:t>
            </a:r>
          </a:p>
          <a:p>
            <a:pPr lvl="2"/>
            <a:r>
              <a:rPr lang="fr-FR" b="1" dirty="0" smtClean="0">
                <a:solidFill>
                  <a:srgbClr val="CC6600"/>
                </a:solidFill>
                <a:effectLst>
                  <a:outerShdw blurRad="38100" dist="38100" dir="2700000" algn="tl">
                    <a:srgbClr val="000000">
                      <a:alpha val="43137"/>
                    </a:srgbClr>
                  </a:outerShdw>
                </a:effectLst>
              </a:rPr>
              <a:t>inflammation des structures supra glottiques</a:t>
            </a:r>
            <a:r>
              <a:rPr lang="fr-FR" b="1" dirty="0" smtClean="0">
                <a:solidFill>
                  <a:srgbClr val="CC6600"/>
                </a:solidFill>
              </a:rPr>
              <a:t>.</a:t>
            </a:r>
          </a:p>
          <a:p>
            <a:r>
              <a:rPr lang="fr-FR" sz="1800" b="1" u="sng" dirty="0" smtClean="0">
                <a:latin typeface="Tahoma" pitchFamily="34" charset="0"/>
                <a:ea typeface="Tahoma" pitchFamily="34" charset="0"/>
                <a:cs typeface="Tahoma" pitchFamily="34" charset="0"/>
              </a:rPr>
              <a:t>L’adulte :</a:t>
            </a:r>
            <a:r>
              <a:rPr lang="fr-FR" sz="1800" u="sng" dirty="0" smtClean="0">
                <a:latin typeface="Tahoma" pitchFamily="34" charset="0"/>
                <a:ea typeface="Tahoma" pitchFamily="34" charset="0"/>
                <a:cs typeface="Tahoma" pitchFamily="34" charset="0"/>
              </a:rPr>
              <a:t> </a:t>
            </a:r>
          </a:p>
          <a:p>
            <a:pPr>
              <a:lnSpc>
                <a:spcPct val="150000"/>
              </a:lnSpc>
            </a:pPr>
            <a:r>
              <a:rPr lang="fr-FR" sz="1600" dirty="0" smtClean="0"/>
              <a:t>Sexe ratio=2h/1f.</a:t>
            </a:r>
          </a:p>
          <a:p>
            <a:pPr>
              <a:lnSpc>
                <a:spcPct val="150000"/>
              </a:lnSpc>
            </a:pPr>
            <a:r>
              <a:rPr lang="fr-FR" sz="1600" dirty="0" smtClean="0"/>
              <a:t>Début: moins brutal que chez l’enfant , précédée habituellement par une infection des VAS.</a:t>
            </a:r>
          </a:p>
          <a:p>
            <a:pPr>
              <a:lnSpc>
                <a:spcPct val="150000"/>
              </a:lnSpc>
            </a:pPr>
            <a:r>
              <a:rPr lang="fr-FR" sz="1600" dirty="0" smtClean="0"/>
              <a:t>Etat:  fièvre, dysphagie sévère, </a:t>
            </a:r>
            <a:r>
              <a:rPr lang="fr-FR" sz="1600" dirty="0" smtClean="0">
                <a:solidFill>
                  <a:srgbClr val="C00000"/>
                </a:solidFill>
              </a:rPr>
              <a:t>douleurs pharyngée (à la pression +++)</a:t>
            </a:r>
            <a:r>
              <a:rPr lang="fr-FR" sz="1600" dirty="0" smtClean="0"/>
              <a:t> , voix assourdie caractéristique, </a:t>
            </a:r>
            <a:r>
              <a:rPr lang="fr-FR" sz="1600" dirty="0" smtClean="0">
                <a:solidFill>
                  <a:srgbClr val="C00000"/>
                </a:solidFill>
              </a:rPr>
              <a:t>Dyspnée inspiratoire= élément de gravité.</a:t>
            </a:r>
          </a:p>
          <a:p>
            <a:pPr>
              <a:lnSpc>
                <a:spcPct val="150000"/>
              </a:lnSpc>
            </a:pPr>
            <a:r>
              <a:rPr lang="fr-FR" sz="1600" dirty="0" smtClean="0"/>
              <a:t>Fibroscopie </a:t>
            </a:r>
            <a:r>
              <a:rPr lang="fr-FR" sz="1600" dirty="0" err="1" smtClean="0"/>
              <a:t>nasopharyngée</a:t>
            </a:r>
            <a:r>
              <a:rPr lang="fr-FR" sz="1600" dirty="0" smtClean="0"/>
              <a:t>: épiglotte large, en battant de cloche, et classiquement </a:t>
            </a:r>
            <a:r>
              <a:rPr lang="fr-FR" sz="1600" b="1" dirty="0" smtClean="0"/>
              <a:t>rouge cerise</a:t>
            </a:r>
            <a:r>
              <a:rPr lang="fr-FR" sz="1600" dirty="0" smtClean="0"/>
              <a:t>.</a:t>
            </a:r>
          </a:p>
          <a:p>
            <a:pPr>
              <a:lnSpc>
                <a:spcPct val="150000"/>
              </a:lnSpc>
            </a:pPr>
            <a:r>
              <a:rPr lang="fr-FR" sz="1600" dirty="0" smtClean="0"/>
              <a:t>Germes : ne sont pas retrouvés dans 75%.</a:t>
            </a:r>
          </a:p>
          <a:p>
            <a:pPr>
              <a:lnSpc>
                <a:spcPct val="150000"/>
              </a:lnSpc>
            </a:pPr>
            <a:r>
              <a:rPr lang="fr-FR" sz="1600" dirty="0" smtClean="0"/>
              <a:t>PC : dépend de la  rapidité d’installation des signes et de leur pris en charge.</a:t>
            </a:r>
          </a:p>
          <a:p>
            <a:pPr lvl="2"/>
            <a:endParaRPr lang="fr-FR" dirty="0" smtClean="0">
              <a:solidFill>
                <a:srgbClr val="FFFF00"/>
              </a:solidFill>
            </a:endParaRPr>
          </a:p>
          <a:p>
            <a:pPr lvl="2"/>
            <a:endParaRPr lang="fr-FR" dirty="0" smtClean="0">
              <a:solidFill>
                <a:srgbClr val="FFFF00"/>
              </a:solidFill>
            </a:endParaRPr>
          </a:p>
          <a:p>
            <a:pPr>
              <a:buNone/>
            </a:pPr>
            <a:endParaRPr lang="fr-FR"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latin typeface="Tahoma" pitchFamily="34" charset="0"/>
                <a:ea typeface="Tahoma" pitchFamily="34" charset="0"/>
                <a:cs typeface="Tahoma" pitchFamily="34" charset="0"/>
              </a:rPr>
              <a:t>Complications </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00100" y="714356"/>
            <a:ext cx="8143900" cy="6143644"/>
          </a:xfrm>
        </p:spPr>
        <p:txBody>
          <a:bodyPr>
            <a:normAutofit/>
          </a:bodyPr>
          <a:lstStyle/>
          <a:p>
            <a:pPr>
              <a:buNone/>
            </a:pPr>
            <a:r>
              <a:rPr lang="fr-FR" sz="2000" b="1" u="sng" dirty="0" smtClean="0">
                <a:latin typeface="Tahoma" pitchFamily="34" charset="0"/>
                <a:ea typeface="Tahoma" pitchFamily="34" charset="0"/>
                <a:cs typeface="Tahoma" pitchFamily="34" charset="0"/>
              </a:rPr>
              <a:t>L’enfant:</a:t>
            </a:r>
          </a:p>
          <a:p>
            <a:endParaRPr lang="fr-FR" sz="2000" b="1" i="1" u="sng"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lvl="1"/>
            <a:r>
              <a:rPr lang="fr-FR" sz="1800" dirty="0" smtClean="0">
                <a:latin typeface="Tahoma" pitchFamily="34" charset="0"/>
                <a:ea typeface="Tahoma" pitchFamily="34" charset="0"/>
                <a:cs typeface="Tahoma" pitchFamily="34" charset="0"/>
              </a:rPr>
              <a:t>Une infection bactérienne (</a:t>
            </a:r>
            <a:r>
              <a:rPr lang="fr-FR" sz="1800" dirty="0" err="1" smtClean="0">
                <a:latin typeface="Tahoma" pitchFamily="34" charset="0"/>
                <a:ea typeface="Tahoma" pitchFamily="34" charset="0"/>
                <a:cs typeface="Tahoma" pitchFamily="34" charset="0"/>
              </a:rPr>
              <a:t>haemophilus</a:t>
            </a:r>
            <a:r>
              <a:rPr lang="fr-FR" sz="1800" dirty="0" smtClean="0">
                <a:latin typeface="Tahoma" pitchFamily="34" charset="0"/>
                <a:ea typeface="Tahoma" pitchFamily="34" charset="0"/>
                <a:cs typeface="Tahoma" pitchFamily="34" charset="0"/>
              </a:rPr>
              <a:t> influenza B), touche les enfants âgés de 3 à 5 ans.</a:t>
            </a:r>
          </a:p>
          <a:p>
            <a:pPr lvl="1"/>
            <a:r>
              <a:rPr lang="fr-FR" sz="1800" dirty="0" smtClean="0">
                <a:latin typeface="Tahoma" pitchFamily="34" charset="0"/>
                <a:ea typeface="Tahoma" pitchFamily="34" charset="0"/>
                <a:cs typeface="Tahoma" pitchFamily="34" charset="0"/>
              </a:rPr>
              <a:t> Clinique: brutale, avec angoisse, agitation, pâleur, AEG, T° 39-40, dyspnée laryngée, dysphagie et hyper salivation, l’enfant est assis, la bouche demi ouverte, avec aggravation en décubitus, la voix est étouffée, la toux est absente.</a:t>
            </a:r>
          </a:p>
          <a:p>
            <a:pPr>
              <a:buNone/>
            </a:pPr>
            <a:endParaRPr lang="fr-FR" sz="2000" b="1" dirty="0" smtClean="0">
              <a:solidFill>
                <a:srgbClr val="C00000"/>
              </a:solidFill>
            </a:endParaRPr>
          </a:p>
          <a:p>
            <a:pPr>
              <a:buNone/>
            </a:pPr>
            <a:r>
              <a:rPr lang="fr-FR" sz="2000" b="1" dirty="0" smtClean="0">
                <a:solidFill>
                  <a:srgbClr val="C00000"/>
                </a:solidFill>
              </a:rPr>
              <a:t>*Certains gestes sont contre-indiqués : </a:t>
            </a:r>
          </a:p>
          <a:p>
            <a:pPr lvl="1"/>
            <a:r>
              <a:rPr lang="fr-FR" sz="1800" b="1" dirty="0" smtClean="0"/>
              <a:t>allonger l’enfant, examiner le pharynx à l’abaisse langue,  L.I, demander des radiographies;</a:t>
            </a:r>
          </a:p>
          <a:p>
            <a:pPr lvl="1"/>
            <a:endParaRPr lang="fr-FR" sz="1800" b="1" dirty="0" smtClean="0"/>
          </a:p>
          <a:p>
            <a:pPr lvl="1"/>
            <a:r>
              <a:rPr lang="fr-FR" sz="1800" b="1" dirty="0" smtClean="0"/>
              <a:t>Fibroscopie: énorme augmentation de l’épiglotte masquant le larynx.</a:t>
            </a:r>
            <a:endParaRPr lang="fr-FR" sz="1800" b="1" dirty="0" smtClean="0">
              <a:latin typeface="Tahoma" pitchFamily="34" charset="0"/>
              <a:ea typeface="Tahoma" pitchFamily="34" charset="0"/>
              <a:cs typeface="Tahoma" pitchFamily="34" charset="0"/>
            </a:endParaRPr>
          </a:p>
          <a:p>
            <a:pPr lvl="1">
              <a:buNone/>
            </a:pPr>
            <a:endParaRPr lang="fr-FR" sz="18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smtClean="0"/>
              <a:t>Complications </a:t>
            </a:r>
            <a:endParaRPr lang="fr-FR" sz="2800" dirty="0"/>
          </a:p>
        </p:txBody>
      </p:sp>
      <p:pic>
        <p:nvPicPr>
          <p:cNvPr id="4" name="Espace réservé du contenu 3" descr="épiglottite.jpg"/>
          <p:cNvPicPr>
            <a:picLocks noGrp="1" noChangeAspect="1"/>
          </p:cNvPicPr>
          <p:nvPr>
            <p:ph idx="1"/>
          </p:nvPr>
        </p:nvPicPr>
        <p:blipFill>
          <a:blip r:embed="rId2"/>
          <a:stretch>
            <a:fillRect/>
          </a:stretch>
        </p:blipFill>
        <p:spPr>
          <a:xfrm>
            <a:off x="1984375" y="1447800"/>
            <a:ext cx="6400800" cy="4800600"/>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939784"/>
          </a:xfrm>
        </p:spPr>
        <p:txBody>
          <a:bodyPr>
            <a:normAutofit/>
          </a:bodyPr>
          <a:lstStyle/>
          <a:p>
            <a:pPr algn="ctr"/>
            <a:r>
              <a:rPr lang="fr-FR" sz="2800" dirty="0" smtClean="0">
                <a:effectLst/>
              </a:rPr>
              <a:t>Complications </a:t>
            </a:r>
            <a:endParaRPr lang="fr-FR" sz="2800" dirty="0">
              <a:effectLst/>
            </a:endParaRPr>
          </a:p>
        </p:txBody>
      </p:sp>
      <p:sp>
        <p:nvSpPr>
          <p:cNvPr id="3" name="Espace réservé du contenu 2"/>
          <p:cNvSpPr>
            <a:spLocks noGrp="1"/>
          </p:cNvSpPr>
          <p:nvPr>
            <p:ph idx="1"/>
          </p:nvPr>
        </p:nvSpPr>
        <p:spPr>
          <a:xfrm>
            <a:off x="1000100" y="785794"/>
            <a:ext cx="8143900" cy="6072206"/>
          </a:xfrm>
        </p:spPr>
        <p:txBody>
          <a:bodyPr>
            <a:normAutofit/>
          </a:bodyPr>
          <a:lstStyle/>
          <a:p>
            <a:pPr>
              <a:buNone/>
            </a:pPr>
            <a:r>
              <a:rPr lang="fr-FR" sz="1600" b="1" dirty="0" smtClean="0">
                <a:solidFill>
                  <a:schemeClr val="accent4"/>
                </a:solidFill>
                <a:latin typeface="Tahoma" pitchFamily="34" charset="0"/>
                <a:ea typeface="Tahoma" pitchFamily="34" charset="0"/>
                <a:cs typeface="Tahoma" pitchFamily="34" charset="0"/>
              </a:rPr>
              <a:t>B-PÉRICHONDRITE: </a:t>
            </a:r>
          </a:p>
          <a:p>
            <a:pPr lvl="1"/>
            <a:r>
              <a:rPr lang="fr-FR" sz="1600" dirty="0" smtClean="0">
                <a:latin typeface="Tahoma" pitchFamily="34" charset="0"/>
                <a:ea typeface="Tahoma" pitchFamily="34" charset="0"/>
                <a:cs typeface="Tahoma" pitchFamily="34" charset="0"/>
              </a:rPr>
              <a:t>Surviennent plus volontiers sur un larynx irradié, chez l’immunodéprimé, dans le cadre d’une intubation prolongée;</a:t>
            </a:r>
          </a:p>
          <a:p>
            <a:pPr lvl="1"/>
            <a:r>
              <a:rPr lang="fr-FR" sz="1600" dirty="0" smtClean="0">
                <a:latin typeface="Tahoma" pitchFamily="34" charset="0"/>
                <a:ea typeface="Tahoma" pitchFamily="34" charset="0"/>
                <a:cs typeface="Tahoma" pitchFamily="34" charset="0"/>
              </a:rPr>
              <a:t>-La dysphagie est intense, douleur à la palpation des cartilages thyroïde et cricoïde;</a:t>
            </a:r>
          </a:p>
          <a:p>
            <a:pPr lvl="1"/>
            <a:r>
              <a:rPr lang="fr-FR" sz="1600" dirty="0" smtClean="0">
                <a:latin typeface="Tahoma" pitchFamily="34" charset="0"/>
                <a:ea typeface="Tahoma" pitchFamily="34" charset="0"/>
                <a:cs typeface="Tahoma" pitchFamily="34" charset="0"/>
              </a:rPr>
              <a:t>-La peau en regard est inflammatoire avec sensation douloureuse intense à la mobilisation de larynx;</a:t>
            </a:r>
          </a:p>
          <a:p>
            <a:pPr lvl="1"/>
            <a:r>
              <a:rPr lang="fr-FR" sz="1600" dirty="0" smtClean="0">
                <a:latin typeface="Tahoma" pitchFamily="34" charset="0"/>
                <a:ea typeface="Tahoma" pitchFamily="34" charset="0"/>
                <a:cs typeface="Tahoma" pitchFamily="34" charset="0"/>
              </a:rPr>
              <a:t>-le diagnostic  est clinique</a:t>
            </a:r>
          </a:p>
          <a:p>
            <a:pPr lvl="1">
              <a:buFontTx/>
              <a:buChar char="-"/>
            </a:pPr>
            <a:r>
              <a:rPr lang="fr-FR" sz="1600" dirty="0" smtClean="0">
                <a:latin typeface="Tahoma" pitchFamily="34" charset="0"/>
                <a:ea typeface="Tahoma" pitchFamily="34" charset="0"/>
                <a:cs typeface="Tahoma" pitchFamily="34" charset="0"/>
              </a:rPr>
              <a:t>la TDM est utile pour évaluer l’extension de l’atteinte;</a:t>
            </a:r>
          </a:p>
          <a:p>
            <a:endParaRPr lang="fr-FR" sz="1600" dirty="0" smtClean="0">
              <a:latin typeface="Tahoma" pitchFamily="34" charset="0"/>
              <a:ea typeface="Tahoma" pitchFamily="34" charset="0"/>
              <a:cs typeface="Tahoma" pitchFamily="34" charset="0"/>
            </a:endParaRPr>
          </a:p>
          <a:p>
            <a:endParaRPr lang="fr-FR" sz="1600" dirty="0" smtClean="0">
              <a:latin typeface="Tahoma" pitchFamily="34" charset="0"/>
              <a:ea typeface="Tahoma" pitchFamily="34" charset="0"/>
              <a:cs typeface="Tahoma" pitchFamily="34" charset="0"/>
            </a:endParaRPr>
          </a:p>
          <a:p>
            <a:pPr>
              <a:buNone/>
            </a:pPr>
            <a:r>
              <a:rPr lang="fr-FR" sz="1600" b="1" dirty="0" smtClean="0">
                <a:solidFill>
                  <a:schemeClr val="accent4"/>
                </a:solidFill>
                <a:latin typeface="Tahoma" pitchFamily="34" charset="0"/>
                <a:ea typeface="Tahoma" pitchFamily="34" charset="0"/>
                <a:cs typeface="Tahoma" pitchFamily="34" charset="0"/>
              </a:rPr>
              <a:t>C-L’ABCÈS LARYNGÉ:</a:t>
            </a:r>
            <a:r>
              <a:rPr lang="fr-FR" sz="1600" dirty="0" smtClean="0">
                <a:solidFill>
                  <a:schemeClr val="accent4"/>
                </a:solidFill>
                <a:latin typeface="Tahoma" pitchFamily="34" charset="0"/>
                <a:ea typeface="Tahoma" pitchFamily="34" charset="0"/>
                <a:cs typeface="Tahoma" pitchFamily="34" charset="0"/>
              </a:rPr>
              <a:t> </a:t>
            </a:r>
          </a:p>
          <a:p>
            <a:pPr lvl="1"/>
            <a:r>
              <a:rPr lang="fr-FR" sz="1600" dirty="0" smtClean="0">
                <a:latin typeface="Tahoma" pitchFamily="34" charset="0"/>
                <a:ea typeface="Tahoma" pitchFamily="34" charset="0"/>
                <a:cs typeface="Tahoma" pitchFamily="34" charset="0"/>
              </a:rPr>
              <a:t>C’est une complication des </a:t>
            </a:r>
            <a:r>
              <a:rPr lang="fr-FR" sz="1600" dirty="0" err="1" smtClean="0">
                <a:latin typeface="Tahoma" pitchFamily="34" charset="0"/>
                <a:ea typeface="Tahoma" pitchFamily="34" charset="0"/>
                <a:cs typeface="Tahoma" pitchFamily="34" charset="0"/>
              </a:rPr>
              <a:t>périchondrites</a:t>
            </a:r>
            <a:r>
              <a:rPr lang="fr-FR" sz="1600" dirty="0" smtClean="0">
                <a:latin typeface="Tahoma" pitchFamily="34" charset="0"/>
                <a:ea typeface="Tahoma" pitchFamily="34" charset="0"/>
                <a:cs typeface="Tahoma" pitchFamily="34" charset="0"/>
              </a:rPr>
              <a:t> et des </a:t>
            </a:r>
            <a:r>
              <a:rPr lang="fr-FR" sz="1600" dirty="0" err="1" smtClean="0">
                <a:latin typeface="Tahoma" pitchFamily="34" charset="0"/>
                <a:ea typeface="Tahoma" pitchFamily="34" charset="0"/>
                <a:cs typeface="Tahoma" pitchFamily="34" charset="0"/>
              </a:rPr>
              <a:t>épiglottites</a:t>
            </a:r>
            <a:r>
              <a:rPr lang="fr-FR" sz="1600" dirty="0" smtClean="0">
                <a:latin typeface="Tahoma" pitchFamily="34" charset="0"/>
                <a:ea typeface="Tahoma" pitchFamily="34" charset="0"/>
                <a:cs typeface="Tahoma" pitchFamily="34" charset="0"/>
              </a:rPr>
              <a:t>;</a:t>
            </a:r>
          </a:p>
          <a:p>
            <a:pPr lvl="1"/>
            <a:r>
              <a:rPr lang="fr-FR" sz="1600" dirty="0" smtClean="0">
                <a:latin typeface="Tahoma" pitchFamily="34" charset="0"/>
                <a:ea typeface="Tahoma" pitchFamily="34" charset="0"/>
                <a:cs typeface="Tahoma" pitchFamily="34" charset="0"/>
              </a:rPr>
              <a:t>Les symptômes sont similaires à ceux de l’</a:t>
            </a:r>
            <a:r>
              <a:rPr lang="fr-FR" sz="1600" dirty="0" err="1" smtClean="0">
                <a:latin typeface="Tahoma" pitchFamily="34" charset="0"/>
                <a:ea typeface="Tahoma" pitchFamily="34" charset="0"/>
                <a:cs typeface="Tahoma" pitchFamily="34" charset="0"/>
              </a:rPr>
              <a:t>épiglottite</a:t>
            </a:r>
            <a:r>
              <a:rPr lang="fr-FR" sz="1600" dirty="0" smtClean="0">
                <a:latin typeface="Tahoma" pitchFamily="34" charset="0"/>
                <a:ea typeface="Tahoma" pitchFamily="34" charset="0"/>
                <a:cs typeface="Tahoma" pitchFamily="34" charset="0"/>
              </a:rPr>
              <a:t>;</a:t>
            </a:r>
          </a:p>
          <a:p>
            <a:pPr lvl="1"/>
            <a:r>
              <a:rPr lang="fr-FR" sz="1600" dirty="0" smtClean="0">
                <a:latin typeface="Tahoma" pitchFamily="34" charset="0"/>
                <a:ea typeface="Tahoma" pitchFamily="34" charset="0"/>
                <a:cs typeface="Tahoma" pitchFamily="34" charset="0"/>
              </a:rPr>
              <a:t>Une fluctuation de la partie antérieure du cou montre une nécrose du cartilage thyroïde;</a:t>
            </a:r>
          </a:p>
          <a:p>
            <a:pPr lvl="1"/>
            <a:r>
              <a:rPr lang="fr-FR" sz="1600" dirty="0" smtClean="0">
                <a:solidFill>
                  <a:srgbClr val="C00000"/>
                </a:solidFill>
                <a:latin typeface="Tahoma" pitchFamily="34" charset="0"/>
                <a:ea typeface="Tahoma" pitchFamily="34" charset="0"/>
                <a:cs typeface="Tahoma" pitchFamily="34" charset="0"/>
              </a:rPr>
              <a:t>Si  diagnostic suspecté: intubation avant l’exploration clinique et biologique.</a:t>
            </a:r>
            <a:r>
              <a:rPr lang="fr-FR" sz="1100" b="1" dirty="0" smtClean="0">
                <a:solidFill>
                  <a:srgbClr val="C00000"/>
                </a:solidFill>
                <a:latin typeface="Tahoma" pitchFamily="34" charset="0"/>
                <a:ea typeface="Tahoma" pitchFamily="34" charset="0"/>
                <a:cs typeface="Tahoma" pitchFamily="34" charset="0"/>
              </a:rPr>
              <a:t> </a:t>
            </a:r>
          </a:p>
          <a:p>
            <a:pPr>
              <a:buNone/>
            </a:pPr>
            <a:endParaRPr lang="fr-FR" sz="2000" dirty="0">
              <a:solidFill>
                <a:srgbClr val="C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t>Prise en charge </a:t>
            </a:r>
            <a:endParaRPr lang="fr-FR" sz="2800" dirty="0"/>
          </a:p>
        </p:txBody>
      </p:sp>
      <p:sp>
        <p:nvSpPr>
          <p:cNvPr id="3" name="Espace réservé du contenu 2"/>
          <p:cNvSpPr>
            <a:spLocks noGrp="1"/>
          </p:cNvSpPr>
          <p:nvPr>
            <p:ph idx="1"/>
          </p:nvPr>
        </p:nvSpPr>
        <p:spPr>
          <a:xfrm>
            <a:off x="1000100" y="714356"/>
            <a:ext cx="8143900" cy="6143644"/>
          </a:xfrm>
        </p:spPr>
        <p:txBody>
          <a:bodyPr>
            <a:normAutofit/>
          </a:bodyPr>
          <a:lstStyle/>
          <a:p>
            <a:pPr>
              <a:lnSpc>
                <a:spcPct val="150000"/>
              </a:lnSpc>
            </a:pPr>
            <a:r>
              <a:rPr lang="fr-FR" sz="2000" b="1" dirty="0" smtClean="0">
                <a:latin typeface="Tahoma" pitchFamily="34" charset="0"/>
                <a:ea typeface="Tahoma" pitchFamily="34" charset="0"/>
                <a:cs typeface="Tahoma" pitchFamily="34" charset="0"/>
              </a:rPr>
              <a:t>But:</a:t>
            </a:r>
            <a:r>
              <a:rPr lang="fr-FR" sz="2000" dirty="0" smtClean="0">
                <a:latin typeface="Tahoma" pitchFamily="34" charset="0"/>
                <a:ea typeface="Tahoma" pitchFamily="34" charset="0"/>
                <a:cs typeface="Tahoma" pitchFamily="34" charset="0"/>
              </a:rPr>
              <a:t>    </a:t>
            </a:r>
            <a:r>
              <a:rPr lang="fr-FR" sz="2000" b="1" dirty="0" smtClean="0">
                <a:latin typeface="Tahoma" pitchFamily="34" charset="0"/>
                <a:ea typeface="Tahoma" pitchFamily="34" charset="0"/>
                <a:cs typeface="Tahoma" pitchFamily="34" charset="0"/>
              </a:rPr>
              <a:t>L</a:t>
            </a:r>
            <a:r>
              <a:rPr lang="fr-FR" sz="1800" b="1" dirty="0" smtClean="0">
                <a:latin typeface="Tahoma" pitchFamily="34" charset="0"/>
                <a:ea typeface="Tahoma" pitchFamily="34" charset="0"/>
                <a:cs typeface="Tahoma" pitchFamily="34" charset="0"/>
              </a:rPr>
              <a:t>iberté des VAS + traitement de l’infection.</a:t>
            </a:r>
          </a:p>
          <a:p>
            <a:pPr>
              <a:lnSpc>
                <a:spcPct val="150000"/>
              </a:lnSpc>
            </a:pPr>
            <a:endParaRPr lang="fr-FR" sz="2000" b="1" dirty="0" smtClean="0">
              <a:latin typeface="Tahoma" pitchFamily="34" charset="0"/>
              <a:ea typeface="Tahoma" pitchFamily="34" charset="0"/>
              <a:cs typeface="Tahoma" pitchFamily="34" charset="0"/>
            </a:endParaRPr>
          </a:p>
          <a:p>
            <a:pPr>
              <a:lnSpc>
                <a:spcPct val="150000"/>
              </a:lnSpc>
            </a:pPr>
            <a:r>
              <a:rPr lang="fr-FR" sz="2000" b="1" dirty="0" smtClean="0">
                <a:latin typeface="Tahoma" pitchFamily="34" charset="0"/>
                <a:ea typeface="Tahoma" pitchFamily="34" charset="0"/>
                <a:cs typeface="Tahoma" pitchFamily="34" charset="0"/>
              </a:rPr>
              <a:t>Moyens:</a:t>
            </a:r>
            <a:r>
              <a:rPr lang="fr-FR" sz="2000" dirty="0" smtClean="0">
                <a:latin typeface="Tahoma" pitchFamily="34" charset="0"/>
                <a:ea typeface="Tahoma" pitchFamily="34" charset="0"/>
                <a:cs typeface="Tahoma" pitchFamily="34" charset="0"/>
              </a:rPr>
              <a:t> </a:t>
            </a:r>
          </a:p>
          <a:p>
            <a:pPr lvl="3">
              <a:lnSpc>
                <a:spcPct val="150000"/>
              </a:lnSpc>
            </a:pPr>
            <a:r>
              <a:rPr lang="fr-FR" sz="1600" dirty="0" smtClean="0">
                <a:latin typeface="Tahoma" pitchFamily="34" charset="0"/>
                <a:ea typeface="Tahoma" pitchFamily="34" charset="0"/>
                <a:cs typeface="Tahoma" pitchFamily="34" charset="0"/>
              </a:rPr>
              <a:t>AINS, AIS, les ATB à larges spectre; </a:t>
            </a:r>
          </a:p>
          <a:p>
            <a:pPr lvl="3">
              <a:lnSpc>
                <a:spcPct val="150000"/>
              </a:lnSpc>
            </a:pPr>
            <a:r>
              <a:rPr lang="fr-FR" sz="1600" dirty="0" smtClean="0">
                <a:latin typeface="Tahoma" pitchFamily="34" charset="0"/>
                <a:ea typeface="Tahoma" pitchFamily="34" charset="0"/>
                <a:cs typeface="Tahoma" pitchFamily="34" charset="0"/>
              </a:rPr>
              <a:t>Repos vocal (minimal est de 2 à 3 jours);</a:t>
            </a:r>
          </a:p>
          <a:p>
            <a:pPr lvl="3">
              <a:lnSpc>
                <a:spcPct val="150000"/>
              </a:lnSpc>
            </a:pPr>
            <a:r>
              <a:rPr lang="fr-FR" sz="1600" dirty="0" smtClean="0">
                <a:latin typeface="Tahoma" pitchFamily="34" charset="0"/>
                <a:ea typeface="Tahoma" pitchFamily="34" charset="0"/>
                <a:cs typeface="Tahoma" pitchFamily="34" charset="0"/>
              </a:rPr>
              <a:t> Oxygénothérapie;</a:t>
            </a:r>
          </a:p>
          <a:p>
            <a:pPr lvl="3">
              <a:lnSpc>
                <a:spcPct val="150000"/>
              </a:lnSpc>
            </a:pPr>
            <a:r>
              <a:rPr lang="fr-FR" sz="1600" dirty="0" smtClean="0">
                <a:latin typeface="Tahoma" pitchFamily="34" charset="0"/>
                <a:ea typeface="Tahoma" pitchFamily="34" charset="0"/>
                <a:cs typeface="Tahoma" pitchFamily="34" charset="0"/>
              </a:rPr>
              <a:t>Les soins locaux : aérosolthérapie;</a:t>
            </a:r>
          </a:p>
          <a:p>
            <a:pPr lvl="3">
              <a:lnSpc>
                <a:spcPct val="150000"/>
              </a:lnSpc>
            </a:pPr>
            <a:r>
              <a:rPr lang="fr-FR" sz="1600" dirty="0" smtClean="0">
                <a:latin typeface="Tahoma" pitchFamily="34" charset="0"/>
                <a:ea typeface="Tahoma" pitchFamily="34" charset="0"/>
                <a:cs typeface="Tahoma" pitchFamily="34" charset="0"/>
              </a:rPr>
              <a:t>Intubation nasotrachéales en réanimation pédiatrique;</a:t>
            </a:r>
          </a:p>
          <a:p>
            <a:pPr lvl="3">
              <a:lnSpc>
                <a:spcPct val="150000"/>
              </a:lnSpc>
            </a:pPr>
            <a:r>
              <a:rPr lang="fr-FR" sz="1600" dirty="0" smtClean="0">
                <a:latin typeface="Tahoma" pitchFamily="34" charset="0"/>
                <a:ea typeface="Tahoma" pitchFamily="34" charset="0"/>
                <a:cs typeface="Tahoma" pitchFamily="34" charset="0"/>
              </a:rPr>
              <a:t>Trachéotomie en cas d’impossibilité d’intubation;</a:t>
            </a:r>
            <a:endParaRPr lang="fr-FR" dirty="0" smtClean="0">
              <a:latin typeface="Tahoma" pitchFamily="34" charset="0"/>
              <a:ea typeface="Tahoma" pitchFamily="34" charset="0"/>
              <a:cs typeface="Tahoma" pitchFamily="34" charset="0"/>
            </a:endParaRPr>
          </a:p>
          <a:p>
            <a:pPr>
              <a:lnSpc>
                <a:spcPct val="150000"/>
              </a:lnSpc>
            </a:pPr>
            <a:r>
              <a:rPr lang="fr-FR" sz="2000" b="1" dirty="0" smtClean="0">
                <a:latin typeface="Tahoma" pitchFamily="34" charset="0"/>
                <a:ea typeface="Tahoma" pitchFamily="34" charset="0"/>
                <a:cs typeface="Tahoma" pitchFamily="34" charset="0"/>
              </a:rPr>
              <a:t> </a:t>
            </a:r>
            <a:endParaRPr lang="fr-FR" sz="1600" dirty="0" smtClean="0">
              <a:latin typeface="Tahoma" pitchFamily="34" charset="0"/>
              <a:ea typeface="Tahoma" pitchFamily="34" charset="0"/>
              <a:cs typeface="Tahoma" pitchFamily="34" charset="0"/>
            </a:endParaRPr>
          </a:p>
          <a:p>
            <a:pPr>
              <a:lnSpc>
                <a:spcPct val="150000"/>
              </a:lnSpc>
              <a:buNone/>
            </a:pPr>
            <a:endParaRPr lang="fr-FR" sz="1600" dirty="0">
              <a:latin typeface="Tahoma" pitchFamily="34" charset="0"/>
              <a:ea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smtClean="0">
                <a:effectLst/>
              </a:rPr>
              <a:t>Introduction-définition</a:t>
            </a:r>
            <a:endParaRPr lang="fr-FR" sz="2800" dirty="0">
              <a:effectLst/>
            </a:endParaRPr>
          </a:p>
        </p:txBody>
      </p:sp>
      <p:sp>
        <p:nvSpPr>
          <p:cNvPr id="3" name="Espace réservé du contenu 2"/>
          <p:cNvSpPr>
            <a:spLocks noGrp="1"/>
          </p:cNvSpPr>
          <p:nvPr>
            <p:ph idx="1"/>
          </p:nvPr>
        </p:nvSpPr>
        <p:spPr>
          <a:xfrm>
            <a:off x="1071538" y="1214422"/>
            <a:ext cx="8072462" cy="5643578"/>
          </a:xfrm>
        </p:spPr>
        <p:txBody>
          <a:bodyPr>
            <a:normAutofit lnSpcReduction="10000"/>
          </a:bodyPr>
          <a:lstStyle/>
          <a:p>
            <a:pPr>
              <a:lnSpc>
                <a:spcPct val="150000"/>
              </a:lnSpc>
            </a:pPr>
            <a:r>
              <a:rPr lang="fr-FR" sz="2400" dirty="0" smtClean="0"/>
              <a:t>La laryngite aiguë désigne l’inflammation aiguë de la muqueuse laryngée;</a:t>
            </a:r>
          </a:p>
          <a:p>
            <a:pPr>
              <a:lnSpc>
                <a:spcPct val="150000"/>
              </a:lnSpc>
            </a:pPr>
            <a:r>
              <a:rPr lang="fr-FR" sz="2400" dirty="0" smtClean="0"/>
              <a:t>L’inflammation peut toucher la totalité de la muqueuse, cependant, l’atteinte des étages </a:t>
            </a:r>
            <a:r>
              <a:rPr lang="fr-FR" sz="2400" dirty="0" err="1" smtClean="0"/>
              <a:t>supra-glottique</a:t>
            </a:r>
            <a:r>
              <a:rPr lang="fr-FR" sz="2400" dirty="0" smtClean="0"/>
              <a:t> et glottique est la plus fréquente;</a:t>
            </a:r>
          </a:p>
          <a:p>
            <a:pPr>
              <a:lnSpc>
                <a:spcPct val="150000"/>
              </a:lnSpc>
            </a:pPr>
            <a:r>
              <a:rPr lang="fr-FR" sz="2400" dirty="0" smtClean="0"/>
              <a:t>La laryngite se manifeste le plus souvent par une dysphonie;</a:t>
            </a:r>
          </a:p>
          <a:p>
            <a:pPr>
              <a:lnSpc>
                <a:spcPct val="150000"/>
              </a:lnSpc>
            </a:pPr>
            <a:r>
              <a:rPr lang="fr-FR" sz="2400" dirty="0" smtClean="0"/>
              <a:t>Elle est fréquente et habituellement bénigne, mais peut constituer le symptôme de pathologies graves et malignes dont il faut se méfier, particulièrement sur un terrain à risque;</a:t>
            </a:r>
            <a:endParaRPr lang="fr-FR"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rPr>
              <a:t>Prise en charge </a:t>
            </a:r>
            <a:endParaRPr lang="fr-FR" sz="2800" dirty="0">
              <a:effectLst/>
            </a:endParaRPr>
          </a:p>
        </p:txBody>
      </p:sp>
      <p:sp>
        <p:nvSpPr>
          <p:cNvPr id="3" name="Espace réservé du contenu 2"/>
          <p:cNvSpPr>
            <a:spLocks noGrp="1"/>
          </p:cNvSpPr>
          <p:nvPr>
            <p:ph idx="1"/>
          </p:nvPr>
        </p:nvSpPr>
        <p:spPr>
          <a:xfrm>
            <a:off x="1000100" y="785794"/>
            <a:ext cx="8143900" cy="6072206"/>
          </a:xfrm>
        </p:spPr>
        <p:txBody>
          <a:bodyPr>
            <a:normAutofit/>
          </a:bodyPr>
          <a:lstStyle/>
          <a:p>
            <a:pPr marL="914400" lvl="1" indent="-457200">
              <a:buNone/>
            </a:pPr>
            <a:r>
              <a:rPr lang="fr-FR" sz="1800" b="1" dirty="0" smtClean="0">
                <a:solidFill>
                  <a:schemeClr val="accent4"/>
                </a:solidFill>
                <a:latin typeface="Tahoma" pitchFamily="34" charset="0"/>
                <a:ea typeface="Tahoma" pitchFamily="34" charset="0"/>
                <a:cs typeface="Tahoma" pitchFamily="34" charset="0"/>
              </a:rPr>
              <a:t>1-Traitement Symptomatique:</a:t>
            </a:r>
          </a:p>
          <a:p>
            <a:pPr marL="914400" lvl="1" indent="-457200"/>
            <a:r>
              <a:rPr lang="fr-FR" sz="1600" dirty="0" smtClean="0">
                <a:latin typeface="Tahoma" pitchFamily="34" charset="0"/>
                <a:ea typeface="Tahoma" pitchFamily="34" charset="0"/>
                <a:cs typeface="Tahoma" pitchFamily="34" charset="0"/>
              </a:rPr>
              <a:t>Suppression des facteurs irritants (tabac, alcool, vapeurs toxiques</a:t>
            </a:r>
          </a:p>
          <a:p>
            <a:pPr marL="914400" lvl="1" indent="-457200"/>
            <a:r>
              <a:rPr lang="fr-FR" sz="1600" dirty="0" smtClean="0">
                <a:latin typeface="Tahoma" pitchFamily="34" charset="0"/>
                <a:ea typeface="Tahoma" pitchFamily="34" charset="0"/>
                <a:cs typeface="Tahoma" pitchFamily="34" charset="0"/>
              </a:rPr>
              <a:t>Repos vocal</a:t>
            </a:r>
          </a:p>
          <a:p>
            <a:pPr marL="914400" lvl="1" indent="-457200"/>
            <a:r>
              <a:rPr lang="fr-FR" sz="1600" dirty="0" smtClean="0">
                <a:latin typeface="Tahoma" pitchFamily="34" charset="0"/>
                <a:ea typeface="Tahoma" pitchFamily="34" charset="0"/>
                <a:cs typeface="Tahoma" pitchFamily="34" charset="0"/>
              </a:rPr>
              <a:t>Anti-inflammatoire</a:t>
            </a:r>
          </a:p>
          <a:p>
            <a:pPr marL="914400" lvl="1" indent="-457200"/>
            <a:r>
              <a:rPr lang="fr-FR" sz="1600" dirty="0" smtClean="0">
                <a:latin typeface="Tahoma" pitchFamily="34" charset="0"/>
                <a:ea typeface="Tahoma" pitchFamily="34" charset="0"/>
                <a:cs typeface="Tahoma" pitchFamily="34" charset="0"/>
              </a:rPr>
              <a:t>Aérosolthérapie: traitement local le plus efficace, 2 fois par jour pendent 6 à 8 jours</a:t>
            </a:r>
          </a:p>
          <a:p>
            <a:pPr marL="914400" lvl="1" indent="-457200"/>
            <a:r>
              <a:rPr lang="fr-FR" sz="1600" dirty="0" smtClean="0">
                <a:latin typeface="Tahoma" pitchFamily="34" charset="0"/>
                <a:ea typeface="Tahoma" pitchFamily="34" charset="0"/>
                <a:cs typeface="Tahoma" pitchFamily="34" charset="0"/>
              </a:rPr>
              <a:t>Antalgiques -Antitussif si nécessaire .</a:t>
            </a:r>
          </a:p>
          <a:p>
            <a:pPr lvl="1">
              <a:buNone/>
            </a:pPr>
            <a:endParaRPr lang="fr-FR" sz="1800" b="1" dirty="0" smtClean="0">
              <a:latin typeface="Tahoma" pitchFamily="34" charset="0"/>
              <a:ea typeface="Tahoma" pitchFamily="34" charset="0"/>
              <a:cs typeface="Tahoma" pitchFamily="34" charset="0"/>
            </a:endParaRPr>
          </a:p>
          <a:p>
            <a:pPr lvl="1">
              <a:buNone/>
            </a:pPr>
            <a:r>
              <a:rPr lang="fr-FR" sz="1800" b="1" dirty="0" smtClean="0">
                <a:solidFill>
                  <a:schemeClr val="accent4"/>
                </a:solidFill>
                <a:latin typeface="Tahoma" pitchFamily="34" charset="0"/>
                <a:ea typeface="Tahoma" pitchFamily="34" charset="0"/>
                <a:cs typeface="Tahoma" pitchFamily="34" charset="0"/>
              </a:rPr>
              <a:t>2-Traitement étiologique: </a:t>
            </a:r>
            <a:endParaRPr lang="fr-FR" sz="1800" dirty="0" smtClean="0">
              <a:solidFill>
                <a:schemeClr val="accent4"/>
              </a:solidFill>
              <a:latin typeface="Tahoma" pitchFamily="34" charset="0"/>
              <a:ea typeface="Tahoma" pitchFamily="34" charset="0"/>
              <a:cs typeface="Tahoma" pitchFamily="34" charset="0"/>
            </a:endParaRPr>
          </a:p>
          <a:p>
            <a:pPr lvl="3">
              <a:lnSpc>
                <a:spcPct val="150000"/>
              </a:lnSpc>
            </a:pPr>
            <a:r>
              <a:rPr lang="fr-FR" sz="1600" dirty="0" smtClean="0">
                <a:latin typeface="Tahoma" pitchFamily="34" charset="0"/>
                <a:ea typeface="Tahoma" pitchFamily="34" charset="0"/>
                <a:cs typeface="Tahoma" pitchFamily="34" charset="0"/>
              </a:rPr>
              <a:t>Antibiothérapie à large spectre (si allergie: macrolide); </a:t>
            </a:r>
          </a:p>
          <a:p>
            <a:pPr lvl="3">
              <a:lnSpc>
                <a:spcPct val="150000"/>
              </a:lnSpc>
            </a:pPr>
            <a:r>
              <a:rPr lang="fr-FR" sz="1600" dirty="0" smtClean="0">
                <a:latin typeface="Tahoma" pitchFamily="34" charset="0"/>
                <a:ea typeface="Tahoma" pitchFamily="34" charset="0"/>
                <a:cs typeface="Tahoma" pitchFamily="34" charset="0"/>
              </a:rPr>
              <a:t>Adaptée à l’antibiogramme si prélèvements;</a:t>
            </a:r>
          </a:p>
          <a:p>
            <a:pPr lvl="3">
              <a:lnSpc>
                <a:spcPct val="150000"/>
              </a:lnSpc>
            </a:pPr>
            <a:r>
              <a:rPr lang="fr-FR" sz="1600" dirty="0" smtClean="0">
                <a:latin typeface="Tahoma" pitchFamily="34" charset="0"/>
                <a:ea typeface="Tahoma" pitchFamily="34" charset="0"/>
                <a:cs typeface="Tahoma" pitchFamily="34" charset="0"/>
              </a:rPr>
              <a:t>Mycose : </a:t>
            </a:r>
            <a:r>
              <a:rPr lang="fr-FR" sz="1600" dirty="0" err="1" smtClean="0">
                <a:latin typeface="Tahoma" pitchFamily="34" charset="0"/>
                <a:ea typeface="Tahoma" pitchFamily="34" charset="0"/>
                <a:cs typeface="Tahoma" pitchFamily="34" charset="0"/>
              </a:rPr>
              <a:t>Amphétrycine</a:t>
            </a:r>
            <a:r>
              <a:rPr lang="fr-FR" sz="1600" dirty="0" smtClean="0">
                <a:latin typeface="Tahoma" pitchFamily="34" charset="0"/>
                <a:ea typeface="Tahoma" pitchFamily="34" charset="0"/>
                <a:cs typeface="Tahoma" pitchFamily="34" charset="0"/>
              </a:rPr>
              <a:t> B en IV (sujet immunodéprimé +++); </a:t>
            </a:r>
          </a:p>
          <a:p>
            <a:pPr lvl="3">
              <a:lnSpc>
                <a:spcPct val="150000"/>
              </a:lnSpc>
            </a:pPr>
            <a:r>
              <a:rPr lang="fr-FR" sz="1600" dirty="0" smtClean="0">
                <a:latin typeface="Tahoma" pitchFamily="34" charset="0"/>
                <a:ea typeface="Tahoma" pitchFamily="34" charset="0"/>
                <a:cs typeface="Tahoma" pitchFamily="34" charset="0"/>
              </a:rPr>
              <a:t>En cas d’allergie : corticothérapie par voie générale + Antihistaminique; </a:t>
            </a:r>
          </a:p>
          <a:p>
            <a:pPr lvl="3">
              <a:lnSpc>
                <a:spcPct val="150000"/>
              </a:lnSpc>
            </a:pPr>
            <a:r>
              <a:rPr lang="fr-FR" sz="1600" dirty="0" smtClean="0">
                <a:latin typeface="Tahoma" pitchFamily="34" charset="0"/>
                <a:ea typeface="Tahoma" pitchFamily="34" charset="0"/>
                <a:cs typeface="Tahoma" pitchFamily="34" charset="0"/>
              </a:rPr>
              <a:t>Si forme grave : Adrénaline en IV ou en IM;</a:t>
            </a:r>
          </a:p>
          <a:p>
            <a:pPr lvl="3">
              <a:lnSpc>
                <a:spcPct val="150000"/>
              </a:lnSpc>
            </a:pPr>
            <a:r>
              <a:rPr lang="fr-FR" sz="1600" dirty="0" smtClean="0">
                <a:latin typeface="Tahoma" pitchFamily="34" charset="0"/>
                <a:ea typeface="Tahoma" pitchFamily="34" charset="0"/>
                <a:cs typeface="Tahoma" pitchFamily="34" charset="0"/>
              </a:rPr>
              <a:t>RGO: Anti sécrétoire (IPP);</a:t>
            </a:r>
          </a:p>
          <a:p>
            <a:pPr>
              <a:lnSpc>
                <a:spcPct val="150000"/>
              </a:lnSpc>
            </a:pPr>
            <a:endParaRPr lang="fr-FR" sz="1600" dirty="0">
              <a:latin typeface="Tahoma" pitchFamily="34" charset="0"/>
              <a:ea typeface="Tahoma" pitchFamily="34" charset="0"/>
              <a:cs typeface="Tahom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effectLst/>
                <a:latin typeface="Tahoma" pitchFamily="34" charset="0"/>
                <a:ea typeface="Tahoma" pitchFamily="34" charset="0"/>
                <a:cs typeface="Tahoma" pitchFamily="34" charset="0"/>
              </a:rPr>
              <a:t>Prise en charge </a:t>
            </a:r>
            <a:endParaRPr lang="fr-FR" sz="2800" dirty="0">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00100" y="785794"/>
            <a:ext cx="8143900" cy="6072206"/>
          </a:xfrm>
        </p:spPr>
        <p:txBody>
          <a:bodyPr>
            <a:normAutofit fontScale="32500" lnSpcReduction="20000"/>
          </a:bodyPr>
          <a:lstStyle/>
          <a:p>
            <a:r>
              <a:rPr lang="fr-FR" sz="4300" b="1" dirty="0" smtClean="0">
                <a:solidFill>
                  <a:schemeClr val="accent4"/>
                </a:solidFill>
                <a:latin typeface="Arial Black" pitchFamily="34" charset="0"/>
                <a:ea typeface="Times New Roman" pitchFamily="18" charset="0"/>
                <a:cs typeface="Tahoma" pitchFamily="34" charset="0"/>
              </a:rPr>
              <a:t>Traitement des complications: </a:t>
            </a:r>
          </a:p>
          <a:p>
            <a:pPr lvl="1"/>
            <a:r>
              <a:rPr lang="fr-FR" sz="4500" dirty="0" smtClean="0"/>
              <a:t>Antibiothérapie à large spectre par voie IV adaptée;</a:t>
            </a:r>
          </a:p>
          <a:p>
            <a:pPr lvl="1"/>
            <a:r>
              <a:rPr lang="fr-FR" sz="4500" dirty="0" smtClean="0"/>
              <a:t>CTC en cas d’œdème;</a:t>
            </a:r>
          </a:p>
          <a:p>
            <a:pPr lvl="1"/>
            <a:r>
              <a:rPr lang="fr-FR" sz="4500" dirty="0" smtClean="0"/>
              <a:t> Aérosol : Adrénaline + </a:t>
            </a:r>
            <a:r>
              <a:rPr lang="fr-FR" sz="4500" dirty="0" err="1" smtClean="0"/>
              <a:t>déxaméthasone</a:t>
            </a:r>
            <a:r>
              <a:rPr lang="fr-FR" sz="4500" dirty="0" smtClean="0"/>
              <a:t> ;</a:t>
            </a:r>
          </a:p>
          <a:p>
            <a:pPr lvl="1"/>
            <a:r>
              <a:rPr lang="fr-FR" sz="4500" dirty="0" smtClean="0"/>
              <a:t>Antalgique + Réhydratation;</a:t>
            </a:r>
          </a:p>
          <a:p>
            <a:pPr lvl="1"/>
            <a:r>
              <a:rPr lang="fr-FR" sz="4500" dirty="0" smtClean="0"/>
              <a:t>Arrêt de l’alimentation per os jusqu’à l’amélioration clinique;</a:t>
            </a:r>
          </a:p>
          <a:p>
            <a:pPr lvl="1"/>
            <a:r>
              <a:rPr lang="fr-FR" sz="4500" dirty="0" smtClean="0"/>
              <a:t>Intubation ou trachéotomie ne sont pas systématiques (selon la sévérité de l’infection et de la perméabilité des VAS);</a:t>
            </a:r>
          </a:p>
          <a:p>
            <a:endParaRPr lang="fr-FR" sz="4500" dirty="0" smtClean="0"/>
          </a:p>
          <a:p>
            <a:r>
              <a:rPr lang="fr-FR" sz="4000" b="1" dirty="0" smtClean="0">
                <a:latin typeface="Arial Black" pitchFamily="34" charset="0"/>
              </a:rPr>
              <a:t>Chez l’enfant :</a:t>
            </a:r>
            <a:endParaRPr lang="fr-FR" sz="4000" dirty="0" smtClean="0">
              <a:latin typeface="Arial Black" pitchFamily="34" charset="0"/>
            </a:endParaRPr>
          </a:p>
          <a:p>
            <a:pPr marL="342900" indent="-342900">
              <a:buNone/>
            </a:pPr>
            <a:r>
              <a:rPr lang="fr-FR" sz="3400" b="1" dirty="0" smtClean="0">
                <a:latin typeface="Tahoma" pitchFamily="34" charset="0"/>
                <a:ea typeface="Tahoma" pitchFamily="34" charset="0"/>
                <a:cs typeface="Tahoma" pitchFamily="34" charset="0"/>
              </a:rPr>
              <a:t>a) La laryngite aigue sous glottique</a:t>
            </a:r>
            <a:r>
              <a:rPr lang="fr-FR" sz="4900" b="1" dirty="0" smtClean="0"/>
              <a:t>:</a:t>
            </a:r>
          </a:p>
          <a:p>
            <a:pPr marL="342900" indent="-342900"/>
            <a:r>
              <a:rPr lang="fr-FR" sz="4500" dirty="0" smtClean="0"/>
              <a:t> CTC per os si échec, hospitalisation avec CTC parentérale, humidification de l’air et ATB.</a:t>
            </a:r>
          </a:p>
          <a:p>
            <a:endParaRPr lang="fr-FR" sz="4500" b="1" dirty="0" smtClean="0"/>
          </a:p>
          <a:p>
            <a:pPr>
              <a:buNone/>
            </a:pPr>
            <a:r>
              <a:rPr lang="fr-FR" sz="3700" b="1" dirty="0" smtClean="0">
                <a:latin typeface="Tahoma" pitchFamily="34" charset="0"/>
                <a:ea typeface="Tahoma" pitchFamily="34" charset="0"/>
                <a:cs typeface="Tahoma" pitchFamily="34" charset="0"/>
              </a:rPr>
              <a:t>b) </a:t>
            </a:r>
            <a:r>
              <a:rPr lang="fr-FR" sz="3700" b="1" dirty="0" err="1" smtClean="0">
                <a:latin typeface="Tahoma" pitchFamily="34" charset="0"/>
                <a:ea typeface="Tahoma" pitchFamily="34" charset="0"/>
                <a:cs typeface="Tahoma" pitchFamily="34" charset="0"/>
              </a:rPr>
              <a:t>Epiglottite</a:t>
            </a:r>
            <a:r>
              <a:rPr lang="fr-FR" sz="3700" b="1" dirty="0" smtClean="0">
                <a:latin typeface="Tahoma" pitchFamily="34" charset="0"/>
                <a:ea typeface="Tahoma" pitchFamily="34" charset="0"/>
                <a:cs typeface="Tahoma" pitchFamily="34" charset="0"/>
              </a:rPr>
              <a:t>:</a:t>
            </a:r>
          </a:p>
          <a:p>
            <a:r>
              <a:rPr lang="fr-FR" sz="4500" dirty="0" smtClean="0"/>
              <a:t> Enfant transféré en urgence en réanimation,  intubation,  ATB (</a:t>
            </a:r>
            <a:r>
              <a:rPr lang="fr-FR" sz="4500" dirty="0" err="1" smtClean="0"/>
              <a:t>cefotaxime</a:t>
            </a:r>
            <a:r>
              <a:rPr lang="fr-FR" sz="4500" dirty="0" smtClean="0"/>
              <a:t>), pendant 10-15 jrs, </a:t>
            </a:r>
            <a:r>
              <a:rPr lang="fr-FR" sz="4500" dirty="0" err="1" smtClean="0"/>
              <a:t>extubation</a:t>
            </a:r>
            <a:r>
              <a:rPr lang="fr-FR" sz="4500" dirty="0" smtClean="0"/>
              <a:t> au bloc opératoire 48-72 H après avec control </a:t>
            </a:r>
            <a:r>
              <a:rPr lang="fr-FR" sz="4500" dirty="0" err="1" smtClean="0"/>
              <a:t>laryngoscopique</a:t>
            </a:r>
            <a:r>
              <a:rPr lang="fr-FR" sz="4500" dirty="0" smtClean="0"/>
              <a:t>;</a:t>
            </a:r>
          </a:p>
          <a:p>
            <a:endParaRPr lang="fr-FR" sz="4500" b="1" dirty="0" smtClean="0"/>
          </a:p>
          <a:p>
            <a:pPr>
              <a:buNone/>
            </a:pPr>
            <a:r>
              <a:rPr lang="fr-FR" sz="3700" b="1" dirty="0" smtClean="0">
                <a:latin typeface="Tahoma" pitchFamily="34" charset="0"/>
                <a:ea typeface="Tahoma" pitchFamily="34" charset="0"/>
                <a:cs typeface="Tahoma" pitchFamily="34" charset="0"/>
              </a:rPr>
              <a:t>c) La </a:t>
            </a:r>
            <a:r>
              <a:rPr lang="fr-FR" sz="3700" b="1" dirty="0" err="1" smtClean="0">
                <a:latin typeface="Tahoma" pitchFamily="34" charset="0"/>
                <a:ea typeface="Tahoma" pitchFamily="34" charset="0"/>
                <a:cs typeface="Tahoma" pitchFamily="34" charset="0"/>
              </a:rPr>
              <a:t>laryngo</a:t>
            </a:r>
            <a:r>
              <a:rPr lang="fr-FR" sz="3700" b="1" dirty="0" smtClean="0">
                <a:latin typeface="Tahoma" pitchFamily="34" charset="0"/>
                <a:ea typeface="Tahoma" pitchFamily="34" charset="0"/>
                <a:cs typeface="Tahoma" pitchFamily="34" charset="0"/>
              </a:rPr>
              <a:t> trachéo-bronchite:</a:t>
            </a:r>
            <a:r>
              <a:rPr lang="fr-FR" sz="3700" dirty="0" smtClean="0">
                <a:latin typeface="Tahoma" pitchFamily="34" charset="0"/>
                <a:ea typeface="Tahoma" pitchFamily="34" charset="0"/>
                <a:cs typeface="Tahoma" pitchFamily="34" charset="0"/>
              </a:rPr>
              <a:t> </a:t>
            </a:r>
          </a:p>
          <a:p>
            <a:r>
              <a:rPr lang="fr-FR" sz="4500" dirty="0" smtClean="0"/>
              <a:t>ATB adapté au prélèvement bronchique, intubation en cas de détresse respiratoire;</a:t>
            </a:r>
          </a:p>
          <a:p>
            <a:endParaRPr lang="fr-FR" sz="4500" b="1" dirty="0" smtClean="0"/>
          </a:p>
          <a:p>
            <a:pPr>
              <a:buNone/>
            </a:pPr>
            <a:r>
              <a:rPr lang="fr-FR" sz="5500" dirty="0" smtClean="0"/>
              <a:t>d) </a:t>
            </a:r>
            <a:r>
              <a:rPr lang="fr-FR" sz="3700" b="1" dirty="0" smtClean="0">
                <a:latin typeface="Tahoma" pitchFamily="34" charset="0"/>
                <a:ea typeface="Tahoma" pitchFamily="34" charset="0"/>
                <a:cs typeface="Tahoma" pitchFamily="34" charset="0"/>
              </a:rPr>
              <a:t>La laryngite striduleuse</a:t>
            </a:r>
            <a:r>
              <a:rPr lang="fr-FR" sz="5500" b="1" dirty="0" smtClean="0"/>
              <a:t>:</a:t>
            </a:r>
          </a:p>
          <a:p>
            <a:r>
              <a:rPr lang="fr-FR" sz="4500" dirty="0" smtClean="0"/>
              <a:t> le traitement est symptomatique. </a:t>
            </a:r>
            <a:endParaRPr lang="fr-FR" sz="4500" dirty="0" smtClean="0">
              <a:latin typeface="Arial Black" pitchFamily="34" charset="0"/>
              <a:cs typeface="Arial" pitchFamily="34" charset="0"/>
            </a:endParaRPr>
          </a:p>
          <a:p>
            <a:pPr>
              <a:buNone/>
            </a:pPr>
            <a:endParaRPr lang="fr-FR"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1011222"/>
          </a:xfrm>
        </p:spPr>
        <p:txBody>
          <a:bodyPr>
            <a:normAutofit/>
          </a:bodyPr>
          <a:lstStyle/>
          <a:p>
            <a:pPr algn="ctr"/>
            <a:r>
              <a:rPr lang="fr-FR" sz="2800" dirty="0" smtClean="0">
                <a:effectLst/>
              </a:rPr>
              <a:t>Prise en charge</a:t>
            </a:r>
            <a:endParaRPr lang="fr-FR" sz="2800" dirty="0">
              <a:effectLst/>
            </a:endParaRPr>
          </a:p>
        </p:txBody>
      </p:sp>
      <p:sp>
        <p:nvSpPr>
          <p:cNvPr id="3" name="Espace réservé du contenu 2"/>
          <p:cNvSpPr>
            <a:spLocks noGrp="1"/>
          </p:cNvSpPr>
          <p:nvPr>
            <p:ph idx="1"/>
          </p:nvPr>
        </p:nvSpPr>
        <p:spPr>
          <a:xfrm>
            <a:off x="1142976" y="1214422"/>
            <a:ext cx="8001024" cy="5429288"/>
          </a:xfrm>
        </p:spPr>
        <p:txBody>
          <a:bodyPr>
            <a:normAutofit/>
          </a:bodyPr>
          <a:lstStyle/>
          <a:p>
            <a:r>
              <a:rPr lang="fr-FR" sz="2000" dirty="0" smtClean="0"/>
              <a:t>Laryngite aiguë de l’enfant:</a:t>
            </a:r>
          </a:p>
          <a:p>
            <a:pPr lvl="1"/>
            <a:r>
              <a:rPr lang="fr-FR" sz="1800" dirty="0" smtClean="0"/>
              <a:t>CTC en IM: </a:t>
            </a:r>
            <a:r>
              <a:rPr lang="fr-FR" sz="1800" dirty="0" err="1" smtClean="0"/>
              <a:t>Dexaméthasone</a:t>
            </a:r>
            <a:r>
              <a:rPr lang="fr-FR" sz="1800" dirty="0" smtClean="0"/>
              <a:t> 0,5mg/Kg;</a:t>
            </a:r>
          </a:p>
          <a:p>
            <a:pPr lvl="1"/>
            <a:r>
              <a:rPr lang="fr-FR" sz="1800" dirty="0" smtClean="0"/>
              <a:t>Si amélioration: sortie (</a:t>
            </a:r>
            <a:r>
              <a:rPr lang="fr-FR" sz="1800" dirty="0" err="1" smtClean="0"/>
              <a:t>Celestene</a:t>
            </a:r>
            <a:r>
              <a:rPr lang="fr-FR" sz="1800" dirty="0" smtClean="0"/>
              <a:t> 10 gouttes/Kg/J pendant 07 jours);</a:t>
            </a:r>
          </a:p>
          <a:p>
            <a:pPr lvl="1"/>
            <a:r>
              <a:rPr lang="fr-FR" sz="1800" dirty="0" smtClean="0"/>
              <a:t>Si non amélioration: 2</a:t>
            </a:r>
            <a:r>
              <a:rPr lang="fr-FR" sz="1800" baseline="30000" dirty="0" smtClean="0"/>
              <a:t>ème</a:t>
            </a:r>
            <a:r>
              <a:rPr lang="fr-FR" sz="1800" dirty="0" smtClean="0"/>
              <a:t> injection CTC en IM et réévaluation;</a:t>
            </a:r>
          </a:p>
          <a:p>
            <a:pPr lvl="1"/>
            <a:r>
              <a:rPr lang="fr-FR" sz="1800" dirty="0" smtClean="0"/>
              <a:t>Si amélioration: sortie avec relais CTC per os;</a:t>
            </a:r>
          </a:p>
          <a:p>
            <a:pPr lvl="1"/>
            <a:r>
              <a:rPr lang="fr-FR" sz="1800" dirty="0" smtClean="0"/>
              <a:t>Si non amélioration:  CTC en IM + aérosol (01 cc adrénaline + 02cc </a:t>
            </a:r>
            <a:r>
              <a:rPr lang="fr-FR" sz="1800" dirty="0" err="1" smtClean="0"/>
              <a:t>Dexaméthasone</a:t>
            </a:r>
            <a:r>
              <a:rPr lang="fr-FR" sz="1800" dirty="0" smtClean="0"/>
              <a:t> + 03 cc SSI) et réévaluation;</a:t>
            </a:r>
            <a:endParaRPr lang="fr-FR" sz="1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rPr>
              <a:t>Conclusion </a:t>
            </a:r>
            <a:endParaRPr lang="fr-FR" sz="2800" dirty="0">
              <a:effectLst/>
            </a:endParaRPr>
          </a:p>
        </p:txBody>
      </p:sp>
      <p:sp>
        <p:nvSpPr>
          <p:cNvPr id="3" name="Espace réservé du contenu 2"/>
          <p:cNvSpPr>
            <a:spLocks noGrp="1"/>
          </p:cNvSpPr>
          <p:nvPr>
            <p:ph idx="1"/>
          </p:nvPr>
        </p:nvSpPr>
        <p:spPr/>
        <p:txBody>
          <a:bodyPr>
            <a:normAutofit fontScale="92500" lnSpcReduction="10000"/>
          </a:bodyPr>
          <a:lstStyle/>
          <a:p>
            <a:pPr>
              <a:lnSpc>
                <a:spcPct val="200000"/>
              </a:lnSpc>
            </a:pPr>
            <a:r>
              <a:rPr lang="fr-FR" sz="2000" dirty="0" smtClean="0"/>
              <a:t>La laryngite peut être commune sur le plan physiopathologique, mais entrainant de sérieuses manifestations cliniques vu le rôle de cet organe dans la respiration et la phonation; </a:t>
            </a:r>
          </a:p>
          <a:p>
            <a:pPr>
              <a:lnSpc>
                <a:spcPct val="200000"/>
              </a:lnSpc>
            </a:pPr>
            <a:r>
              <a:rPr lang="fr-FR" sz="2000" dirty="0" smtClean="0"/>
              <a:t>Les formes bénignes sont, le plus souvent, rapidement favorables; </a:t>
            </a:r>
          </a:p>
          <a:p>
            <a:pPr>
              <a:lnSpc>
                <a:spcPct val="200000"/>
              </a:lnSpc>
            </a:pPr>
            <a:r>
              <a:rPr lang="fr-FR" sz="2000" dirty="0" smtClean="0"/>
              <a:t>les formes trainantes ou graves nécessitent, en premier lieu, la libération des VAS, une recherche étiologique en second lieu;</a:t>
            </a:r>
          </a:p>
          <a:p>
            <a:pPr>
              <a:lnSpc>
                <a:spcPct val="200000"/>
              </a:lnSpc>
            </a:pPr>
            <a:r>
              <a:rPr lang="fr-FR" sz="2000" dirty="0" smtClean="0"/>
              <a:t>L’étiologie cancéreuse se révélant par une symptomatologie laryngée, même banale, doit être gardée à l’esprit;</a:t>
            </a:r>
          </a:p>
          <a:p>
            <a:pPr>
              <a:lnSpc>
                <a:spcPct val="200000"/>
              </a:lnSpc>
            </a:pPr>
            <a:endParaRPr lang="fr-FR" sz="2000" dirty="0" smtClean="0"/>
          </a:p>
          <a:p>
            <a:pPr>
              <a:lnSpc>
                <a:spcPct val="200000"/>
              </a:lnSpc>
            </a:pPr>
            <a:endParaRPr lang="fr-FR"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effectLst/>
              </a:rPr>
              <a:t>Rappel anatomique</a:t>
            </a:r>
            <a:endParaRPr lang="fr-FR" sz="2800" dirty="0">
              <a:effectLst/>
            </a:endParaRPr>
          </a:p>
        </p:txBody>
      </p:sp>
      <p:sp>
        <p:nvSpPr>
          <p:cNvPr id="3" name="Espace réservé du contenu 2"/>
          <p:cNvSpPr>
            <a:spLocks noGrp="1"/>
          </p:cNvSpPr>
          <p:nvPr>
            <p:ph idx="1"/>
          </p:nvPr>
        </p:nvSpPr>
        <p:spPr>
          <a:xfrm>
            <a:off x="1071538" y="785794"/>
            <a:ext cx="8072462" cy="6072206"/>
          </a:xfrm>
        </p:spPr>
        <p:txBody>
          <a:bodyPr>
            <a:normAutofit/>
          </a:bodyPr>
          <a:lstStyle/>
          <a:p>
            <a:pPr marL="0" indent="0" eaLnBrk="0" fontAlgn="base" hangingPunct="0">
              <a:lnSpc>
                <a:spcPct val="150000"/>
              </a:lnSpc>
              <a:spcBef>
                <a:spcPct val="0"/>
              </a:spcBef>
              <a:spcAft>
                <a:spcPct val="0"/>
              </a:spcAft>
              <a:buClrTx/>
              <a:buSzTx/>
            </a:pPr>
            <a:r>
              <a:rPr lang="fr-FR" sz="1800" dirty="0" smtClean="0">
                <a:latin typeface="Tahoma" pitchFamily="34" charset="0"/>
                <a:ea typeface="Tahoma" pitchFamily="34" charset="0"/>
                <a:cs typeface="Tahoma" pitchFamily="34" charset="0"/>
              </a:rPr>
              <a:t> Le larynx , tube </a:t>
            </a:r>
            <a:r>
              <a:rPr lang="fr-FR" sz="1800" dirty="0" err="1" smtClean="0">
                <a:latin typeface="Tahoma" pitchFamily="34" charset="0"/>
                <a:ea typeface="Tahoma" pitchFamily="34" charset="0"/>
                <a:cs typeface="Tahoma" pitchFamily="34" charset="0"/>
              </a:rPr>
              <a:t>fibro</a:t>
            </a:r>
            <a:r>
              <a:rPr lang="fr-FR" sz="1800" dirty="0" smtClean="0">
                <a:latin typeface="Tahoma" pitchFamily="34" charset="0"/>
                <a:ea typeface="Tahoma" pitchFamily="34" charset="0"/>
                <a:cs typeface="Tahoma" pitchFamily="34" charset="0"/>
              </a:rPr>
              <a:t>-</a:t>
            </a:r>
            <a:r>
              <a:rPr lang="fr-FR" sz="1800" dirty="0" err="1" smtClean="0">
                <a:latin typeface="Tahoma" pitchFamily="34" charset="0"/>
                <a:ea typeface="Tahoma" pitchFamily="34" charset="0"/>
                <a:cs typeface="Tahoma" pitchFamily="34" charset="0"/>
              </a:rPr>
              <a:t>musculo</a:t>
            </a:r>
            <a:r>
              <a:rPr lang="fr-FR" sz="1800" dirty="0" smtClean="0">
                <a:latin typeface="Tahoma" pitchFamily="34" charset="0"/>
                <a:ea typeface="Tahoma" pitchFamily="34" charset="0"/>
                <a:cs typeface="Tahoma" pitchFamily="34" charset="0"/>
              </a:rPr>
              <a:t>-cartilagineux , est un organe qui joue un rôle essentiel dans la phonation, la respiration et la déglutition .</a:t>
            </a:r>
          </a:p>
          <a:p>
            <a:pPr marL="0" indent="0" eaLnBrk="0" fontAlgn="base" hangingPunct="0">
              <a:lnSpc>
                <a:spcPct val="150000"/>
              </a:lnSpc>
              <a:spcBef>
                <a:spcPct val="0"/>
              </a:spcBef>
              <a:spcAft>
                <a:spcPct val="0"/>
              </a:spcAft>
              <a:buClrTx/>
              <a:buSzTx/>
            </a:pPr>
            <a:r>
              <a:rPr lang="fr-FR" sz="1800" dirty="0" smtClean="0">
                <a:latin typeface="Tahoma" pitchFamily="34" charset="0"/>
                <a:ea typeface="Tahoma" pitchFamily="34" charset="0"/>
                <a:cs typeface="Tahoma" pitchFamily="34" charset="0"/>
              </a:rPr>
              <a:t>On distingue trois étages du larynx: </a:t>
            </a:r>
          </a:p>
          <a:p>
            <a:pPr lvl="1" eaLnBrk="0" fontAlgn="base" hangingPunct="0">
              <a:lnSpc>
                <a:spcPct val="150000"/>
              </a:lnSpc>
              <a:spcBef>
                <a:spcPct val="0"/>
              </a:spcBef>
              <a:spcAft>
                <a:spcPct val="0"/>
              </a:spcAft>
            </a:pPr>
            <a:r>
              <a:rPr lang="fr-FR" sz="1600" b="1" dirty="0" smtClean="0">
                <a:solidFill>
                  <a:srgbClr val="C00000"/>
                </a:solidFill>
                <a:latin typeface="Tahoma" pitchFamily="34" charset="0"/>
                <a:ea typeface="Tahoma" pitchFamily="34" charset="0"/>
                <a:cs typeface="Tahoma" pitchFamily="34" charset="0"/>
              </a:rPr>
              <a:t> L’étage glottique :</a:t>
            </a:r>
            <a:r>
              <a:rPr lang="fr-FR" sz="1600" dirty="0" smtClean="0">
                <a:solidFill>
                  <a:srgbClr val="C00000"/>
                </a:solidFill>
                <a:latin typeface="Tahoma" pitchFamily="34" charset="0"/>
                <a:ea typeface="Tahoma" pitchFamily="34" charset="0"/>
                <a:cs typeface="Tahoma" pitchFamily="34" charset="0"/>
              </a:rPr>
              <a:t> </a:t>
            </a:r>
            <a:r>
              <a:rPr lang="fr-FR" sz="1600" dirty="0" smtClean="0">
                <a:latin typeface="Tahoma" pitchFamily="34" charset="0"/>
                <a:ea typeface="Tahoma" pitchFamily="34" charset="0"/>
                <a:cs typeface="Tahoma" pitchFamily="34" charset="0"/>
              </a:rPr>
              <a:t>espace entre les 2 CV</a:t>
            </a:r>
          </a:p>
          <a:p>
            <a:pPr lvl="1" eaLnBrk="0" fontAlgn="base" hangingPunct="0">
              <a:lnSpc>
                <a:spcPct val="150000"/>
              </a:lnSpc>
              <a:spcBef>
                <a:spcPct val="0"/>
              </a:spcBef>
              <a:spcAft>
                <a:spcPct val="0"/>
              </a:spcAft>
            </a:pPr>
            <a:r>
              <a:rPr lang="fr-FR" sz="1600" b="1" dirty="0" smtClean="0">
                <a:solidFill>
                  <a:srgbClr val="C00000"/>
                </a:solidFill>
                <a:latin typeface="Tahoma" pitchFamily="34" charset="0"/>
                <a:ea typeface="Tahoma" pitchFamily="34" charset="0"/>
                <a:cs typeface="Tahoma" pitchFamily="34" charset="0"/>
              </a:rPr>
              <a:t> L’étage sus glottique :</a:t>
            </a:r>
            <a:r>
              <a:rPr lang="fr-FR" sz="1600" dirty="0" smtClean="0">
                <a:solidFill>
                  <a:srgbClr val="C00000"/>
                </a:solidFill>
                <a:latin typeface="Tahoma" pitchFamily="34" charset="0"/>
                <a:ea typeface="Tahoma" pitchFamily="34" charset="0"/>
                <a:cs typeface="Tahoma" pitchFamily="34" charset="0"/>
              </a:rPr>
              <a:t> </a:t>
            </a:r>
            <a:r>
              <a:rPr lang="fr-FR" sz="1600" dirty="0" smtClean="0">
                <a:latin typeface="Tahoma" pitchFamily="34" charset="0"/>
                <a:ea typeface="Tahoma" pitchFamily="34" charset="0"/>
                <a:cs typeface="Tahoma" pitchFamily="34" charset="0"/>
              </a:rPr>
              <a:t>épiglotte, bandes ventriculaires, ventricule de </a:t>
            </a:r>
            <a:r>
              <a:rPr lang="fr-FR" sz="1600" dirty="0" err="1" smtClean="0">
                <a:latin typeface="Tahoma" pitchFamily="34" charset="0"/>
                <a:ea typeface="Tahoma" pitchFamily="34" charset="0"/>
                <a:cs typeface="Tahoma" pitchFamily="34" charset="0"/>
              </a:rPr>
              <a:t>morgani</a:t>
            </a:r>
            <a:r>
              <a:rPr lang="fr-FR" sz="1600" dirty="0" smtClean="0">
                <a:latin typeface="Tahoma" pitchFamily="34" charset="0"/>
                <a:ea typeface="Tahoma" pitchFamily="34" charset="0"/>
                <a:cs typeface="Tahoma" pitchFamily="34" charset="0"/>
              </a:rPr>
              <a:t>, repli </a:t>
            </a:r>
            <a:r>
              <a:rPr lang="fr-FR" sz="1600" dirty="0" err="1" smtClean="0">
                <a:latin typeface="Tahoma" pitchFamily="34" charset="0"/>
                <a:ea typeface="Tahoma" pitchFamily="34" charset="0"/>
                <a:cs typeface="Tahoma" pitchFamily="34" charset="0"/>
              </a:rPr>
              <a:t>aryépiglottique</a:t>
            </a:r>
            <a:r>
              <a:rPr lang="fr-FR" sz="1600" dirty="0" smtClean="0">
                <a:latin typeface="Tahoma" pitchFamily="34" charset="0"/>
                <a:ea typeface="Tahoma" pitchFamily="34" charset="0"/>
                <a:cs typeface="Tahoma" pitchFamily="34" charset="0"/>
              </a:rPr>
              <a:t> </a:t>
            </a:r>
          </a:p>
          <a:p>
            <a:pPr lvl="1" eaLnBrk="0" fontAlgn="base" hangingPunct="0">
              <a:lnSpc>
                <a:spcPct val="150000"/>
              </a:lnSpc>
              <a:spcBef>
                <a:spcPct val="0"/>
              </a:spcBef>
              <a:spcAft>
                <a:spcPct val="0"/>
              </a:spcAft>
            </a:pPr>
            <a:r>
              <a:rPr lang="fr-FR" sz="1600" b="1" dirty="0" smtClean="0">
                <a:solidFill>
                  <a:srgbClr val="C00000"/>
                </a:solidFill>
                <a:latin typeface="Tahoma" pitchFamily="34" charset="0"/>
                <a:ea typeface="Tahoma" pitchFamily="34" charset="0"/>
                <a:cs typeface="Tahoma" pitchFamily="34" charset="0"/>
              </a:rPr>
              <a:t> L’étage sous glottique :</a:t>
            </a:r>
            <a:r>
              <a:rPr lang="fr-FR" sz="1600" dirty="0" smtClean="0">
                <a:solidFill>
                  <a:srgbClr val="FFFF00"/>
                </a:solidFill>
                <a:latin typeface="Tahoma" pitchFamily="34" charset="0"/>
                <a:ea typeface="Tahoma" pitchFamily="34" charset="0"/>
                <a:cs typeface="Tahoma" pitchFamily="34" charset="0"/>
              </a:rPr>
              <a:t> </a:t>
            </a:r>
            <a:r>
              <a:rPr lang="fr-FR" sz="1600" dirty="0" smtClean="0">
                <a:latin typeface="Tahoma" pitchFamily="34" charset="0"/>
                <a:ea typeface="Tahoma" pitchFamily="34" charset="0"/>
                <a:cs typeface="Tahoma" pitchFamily="34" charset="0"/>
              </a:rPr>
              <a:t>face inferieur des CV et face Interne des cricoïdes;</a:t>
            </a:r>
          </a:p>
          <a:p>
            <a:pPr lvl="1" eaLnBrk="0" fontAlgn="base" hangingPunct="0">
              <a:lnSpc>
                <a:spcPct val="150000"/>
              </a:lnSpc>
              <a:spcBef>
                <a:spcPct val="0"/>
              </a:spcBef>
              <a:spcAft>
                <a:spcPct val="0"/>
              </a:spcAft>
            </a:pPr>
            <a:endParaRPr lang="fr-FR" sz="1600" dirty="0" smtClean="0">
              <a:latin typeface="Tahoma" pitchFamily="34" charset="0"/>
              <a:ea typeface="Tahoma" pitchFamily="34" charset="0"/>
              <a:cs typeface="Tahoma" pitchFamily="34" charset="0"/>
            </a:endParaRPr>
          </a:p>
          <a:p>
            <a:pPr lvl="1" eaLnBrk="0" fontAlgn="base" hangingPunct="0">
              <a:lnSpc>
                <a:spcPct val="150000"/>
              </a:lnSpc>
              <a:spcBef>
                <a:spcPct val="0"/>
              </a:spcBef>
              <a:spcAft>
                <a:spcPct val="0"/>
              </a:spcAft>
            </a:pPr>
            <a:endParaRPr lang="fr-FR" sz="1600" dirty="0" smtClean="0">
              <a:latin typeface="Tahoma" pitchFamily="34" charset="0"/>
              <a:ea typeface="Tahoma" pitchFamily="34" charset="0"/>
              <a:cs typeface="Tahoma" pitchFamily="34" charset="0"/>
            </a:endParaRPr>
          </a:p>
          <a:p>
            <a:pPr lvl="1" eaLnBrk="0" fontAlgn="base" hangingPunct="0">
              <a:lnSpc>
                <a:spcPct val="150000"/>
              </a:lnSpc>
              <a:spcBef>
                <a:spcPct val="0"/>
              </a:spcBef>
              <a:spcAft>
                <a:spcPct val="0"/>
              </a:spcAft>
            </a:pPr>
            <a:endParaRPr lang="fr-FR" sz="1600" dirty="0" smtClean="0">
              <a:latin typeface="Tahoma" pitchFamily="34" charset="0"/>
              <a:ea typeface="Tahoma" pitchFamily="34" charset="0"/>
              <a:cs typeface="Tahoma" pitchFamily="34" charset="0"/>
            </a:endParaRPr>
          </a:p>
          <a:p>
            <a:pPr eaLnBrk="0" fontAlgn="base" hangingPunct="0">
              <a:lnSpc>
                <a:spcPct val="150000"/>
              </a:lnSpc>
              <a:spcBef>
                <a:spcPct val="0"/>
              </a:spcBef>
              <a:spcAft>
                <a:spcPct val="0"/>
              </a:spcAft>
            </a:pPr>
            <a:r>
              <a:rPr lang="fr-FR" sz="1800" dirty="0" smtClean="0">
                <a:latin typeface="Tahoma" pitchFamily="34" charset="0"/>
                <a:ea typeface="Tahoma" pitchFamily="34" charset="0"/>
                <a:cs typeface="Tahoma" pitchFamily="34" charset="0"/>
              </a:rPr>
              <a:t>Histologiquement</a:t>
            </a:r>
            <a:r>
              <a:rPr lang="fr-FR" sz="1800" b="1" dirty="0" smtClean="0">
                <a:latin typeface="Tahoma" pitchFamily="34" charset="0"/>
                <a:ea typeface="Tahoma" pitchFamily="34" charset="0"/>
                <a:cs typeface="Tahoma" pitchFamily="34" charset="0"/>
              </a:rPr>
              <a:t>, </a:t>
            </a:r>
            <a:r>
              <a:rPr lang="fr-FR" sz="1800" dirty="0" smtClean="0">
                <a:latin typeface="Tahoma" pitchFamily="34" charset="0"/>
                <a:ea typeface="Tahoma" pitchFamily="34" charset="0"/>
                <a:cs typeface="Tahoma" pitchFamily="34" charset="0"/>
              </a:rPr>
              <a:t>la muqueuse laryngée est de type respiratoire adhérente à la face post de l’épiglotte et des CV, </a:t>
            </a:r>
            <a:r>
              <a:rPr lang="fr-FR" sz="1800" dirty="0" smtClean="0">
                <a:solidFill>
                  <a:srgbClr val="C00000"/>
                </a:solidFill>
                <a:latin typeface="Tahoma" pitchFamily="34" charset="0"/>
                <a:ea typeface="Tahoma" pitchFamily="34" charset="0"/>
                <a:cs typeface="Tahoma" pitchFamily="34" charset="0"/>
              </a:rPr>
              <a:t>alors qu’elle se laisse facilement décoller au niveau de la face antérieure de l’épiglotte, des replis </a:t>
            </a:r>
            <a:r>
              <a:rPr lang="fr-FR" sz="1800" dirty="0" err="1" smtClean="0">
                <a:solidFill>
                  <a:srgbClr val="C00000"/>
                </a:solidFill>
                <a:latin typeface="Tahoma" pitchFamily="34" charset="0"/>
                <a:ea typeface="Tahoma" pitchFamily="34" charset="0"/>
                <a:cs typeface="Tahoma" pitchFamily="34" charset="0"/>
              </a:rPr>
              <a:t>aryépiglottiques</a:t>
            </a:r>
            <a:r>
              <a:rPr lang="fr-FR" sz="1800" dirty="0" smtClean="0">
                <a:solidFill>
                  <a:srgbClr val="C00000"/>
                </a:solidFill>
                <a:latin typeface="Tahoma" pitchFamily="34" charset="0"/>
                <a:ea typeface="Tahoma" pitchFamily="34" charset="0"/>
                <a:cs typeface="Tahoma" pitchFamily="34" charset="0"/>
              </a:rPr>
              <a:t> et de la sous glotte (topographie des œdèmes); </a:t>
            </a:r>
          </a:p>
          <a:p>
            <a:pPr eaLnBrk="0" fontAlgn="base" hangingPunct="0">
              <a:lnSpc>
                <a:spcPct val="150000"/>
              </a:lnSpc>
              <a:spcBef>
                <a:spcPct val="0"/>
              </a:spcBef>
              <a:spcAft>
                <a:spcPct val="0"/>
              </a:spcAft>
            </a:pPr>
            <a:endParaRPr lang="fr-FR" sz="1800" dirty="0" smtClean="0">
              <a:latin typeface="Tahoma" pitchFamily="34" charset="0"/>
              <a:ea typeface="Tahoma" pitchFamily="34" charset="0"/>
              <a:cs typeface="Tahoma" pitchFamily="34" charset="0"/>
            </a:endParaRPr>
          </a:p>
          <a:p>
            <a:pPr>
              <a:lnSpc>
                <a:spcPct val="150000"/>
              </a:lnSpc>
            </a:pPr>
            <a:endParaRPr lang="fr-F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smtClean="0"/>
              <a:t>Rappel anatomique</a:t>
            </a:r>
            <a:endParaRPr lang="fr-FR" sz="2800" dirty="0"/>
          </a:p>
        </p:txBody>
      </p:sp>
      <p:pic>
        <p:nvPicPr>
          <p:cNvPr id="4" name="Espace réservé du contenu 3" descr="385_popup_differents-etages-du-larynx.jpg"/>
          <p:cNvPicPr>
            <a:picLocks noGrp="1" noChangeAspect="1"/>
          </p:cNvPicPr>
          <p:nvPr>
            <p:ph idx="1"/>
          </p:nvPr>
        </p:nvPicPr>
        <p:blipFill>
          <a:blip r:embed="rId2"/>
          <a:stretch>
            <a:fillRect/>
          </a:stretch>
        </p:blipFill>
        <p:spPr>
          <a:xfrm>
            <a:off x="1585355" y="1643050"/>
            <a:ext cx="7113333" cy="4357718"/>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868346"/>
          </a:xfrm>
        </p:spPr>
        <p:txBody>
          <a:bodyPr>
            <a:normAutofit/>
          </a:bodyPr>
          <a:lstStyle/>
          <a:p>
            <a:pPr algn="ctr"/>
            <a:r>
              <a:rPr lang="fr-FR" sz="2800" dirty="0" smtClean="0">
                <a:effectLst/>
              </a:rPr>
              <a:t>Épidémiologie </a:t>
            </a:r>
            <a:endParaRPr lang="fr-FR" sz="2800" dirty="0">
              <a:effectLst/>
            </a:endParaRPr>
          </a:p>
        </p:txBody>
      </p:sp>
      <p:sp>
        <p:nvSpPr>
          <p:cNvPr id="3" name="Espace réservé du contenu 2"/>
          <p:cNvSpPr>
            <a:spLocks noGrp="1"/>
          </p:cNvSpPr>
          <p:nvPr>
            <p:ph idx="1"/>
          </p:nvPr>
        </p:nvSpPr>
        <p:spPr>
          <a:xfrm>
            <a:off x="1071538" y="857232"/>
            <a:ext cx="8072462" cy="6000768"/>
          </a:xfrm>
        </p:spPr>
        <p:txBody>
          <a:bodyPr/>
          <a:lstStyle/>
          <a:p>
            <a:pPr fontAlgn="base">
              <a:lnSpc>
                <a:spcPct val="150000"/>
              </a:lnSpc>
              <a:spcBef>
                <a:spcPct val="0"/>
              </a:spcBef>
              <a:spcAft>
                <a:spcPct val="0"/>
              </a:spcAft>
            </a:pPr>
            <a:r>
              <a:rPr lang="fr-FR" sz="2000" b="1" dirty="0" smtClean="0">
                <a:solidFill>
                  <a:srgbClr val="C00000"/>
                </a:solidFill>
                <a:latin typeface="Tahoma" pitchFamily="34" charset="0"/>
                <a:ea typeface="Tahoma" pitchFamily="34" charset="0"/>
                <a:cs typeface="Tahoma" pitchFamily="34" charset="0"/>
              </a:rPr>
              <a:t>facteurs favorisants :</a:t>
            </a:r>
          </a:p>
          <a:p>
            <a:pPr fontAlgn="base">
              <a:lnSpc>
                <a:spcPct val="150000"/>
              </a:lnSpc>
              <a:spcBef>
                <a:spcPct val="0"/>
              </a:spcBef>
              <a:spcAft>
                <a:spcPct val="0"/>
              </a:spcAft>
            </a:pPr>
            <a:endParaRPr lang="fr-FR" sz="2000" dirty="0" smtClean="0">
              <a:latin typeface="Tahoma" pitchFamily="34" charset="0"/>
              <a:ea typeface="Tahoma" pitchFamily="34" charset="0"/>
              <a:cs typeface="Tahoma" pitchFamily="34" charset="0"/>
            </a:endParaRPr>
          </a:p>
          <a:p>
            <a:pPr lvl="1" eaLnBrk="0" fontAlgn="base" hangingPunct="0">
              <a:lnSpc>
                <a:spcPct val="150000"/>
              </a:lnSpc>
              <a:spcBef>
                <a:spcPct val="0"/>
              </a:spcBef>
              <a:spcAft>
                <a:spcPct val="0"/>
              </a:spcAft>
            </a:pPr>
            <a:r>
              <a:rPr lang="fr-FR" sz="1800" dirty="0" smtClean="0">
                <a:latin typeface="Tahoma" pitchFamily="34" charset="0"/>
                <a:ea typeface="Tahoma" pitchFamily="34" charset="0"/>
                <a:cs typeface="Tahoma" pitchFamily="34" charset="0"/>
              </a:rPr>
              <a:t>- le tabagisme .</a:t>
            </a:r>
          </a:p>
          <a:p>
            <a:pPr lvl="1" eaLnBrk="0" fontAlgn="base" hangingPunct="0">
              <a:lnSpc>
                <a:spcPct val="150000"/>
              </a:lnSpc>
              <a:spcBef>
                <a:spcPct val="0"/>
              </a:spcBef>
              <a:spcAft>
                <a:spcPct val="0"/>
              </a:spcAft>
            </a:pPr>
            <a:r>
              <a:rPr lang="fr-FR" sz="1800" dirty="0" smtClean="0">
                <a:latin typeface="Tahoma" pitchFamily="34" charset="0"/>
                <a:ea typeface="Tahoma" pitchFamily="34" charset="0"/>
                <a:cs typeface="Tahoma" pitchFamily="34" charset="0"/>
              </a:rPr>
              <a:t>- le malmenage vocal.</a:t>
            </a:r>
          </a:p>
          <a:p>
            <a:pPr lvl="1" eaLnBrk="0" fontAlgn="base" hangingPunct="0">
              <a:lnSpc>
                <a:spcPct val="150000"/>
              </a:lnSpc>
              <a:spcBef>
                <a:spcPct val="0"/>
              </a:spcBef>
              <a:spcAft>
                <a:spcPct val="0"/>
              </a:spcAft>
            </a:pPr>
            <a:r>
              <a:rPr lang="fr-FR" sz="1800" dirty="0" smtClean="0">
                <a:latin typeface="Tahoma" pitchFamily="34" charset="0"/>
                <a:ea typeface="Tahoma" pitchFamily="34" charset="0"/>
                <a:cs typeface="Tahoma" pitchFamily="34" charset="0"/>
              </a:rPr>
              <a:t>- l’alcool .</a:t>
            </a:r>
          </a:p>
          <a:p>
            <a:pPr lvl="1" eaLnBrk="0" fontAlgn="base" hangingPunct="0">
              <a:lnSpc>
                <a:spcPct val="150000"/>
              </a:lnSpc>
              <a:spcBef>
                <a:spcPct val="0"/>
              </a:spcBef>
              <a:spcAft>
                <a:spcPct val="0"/>
              </a:spcAft>
            </a:pPr>
            <a:r>
              <a:rPr lang="fr-FR" sz="1800" dirty="0" smtClean="0">
                <a:latin typeface="Tahoma" pitchFamily="34" charset="0"/>
                <a:ea typeface="Tahoma" pitchFamily="34" charset="0"/>
                <a:cs typeface="Tahoma" pitchFamily="34" charset="0"/>
              </a:rPr>
              <a:t>- le reflux </a:t>
            </a:r>
            <a:r>
              <a:rPr lang="fr-FR" sz="1800" dirty="0" err="1" smtClean="0">
                <a:latin typeface="Tahoma" pitchFamily="34" charset="0"/>
                <a:ea typeface="Tahoma" pitchFamily="34" charset="0"/>
                <a:cs typeface="Tahoma" pitchFamily="34" charset="0"/>
              </a:rPr>
              <a:t>gastro</a:t>
            </a:r>
            <a:r>
              <a:rPr lang="fr-FR" sz="1800" dirty="0" smtClean="0">
                <a:latin typeface="Tahoma" pitchFamily="34" charset="0"/>
                <a:ea typeface="Tahoma" pitchFamily="34" charset="0"/>
                <a:cs typeface="Tahoma" pitchFamily="34" charset="0"/>
              </a:rPr>
              <a:t>-œsophagien .</a:t>
            </a:r>
          </a:p>
          <a:p>
            <a:pPr lvl="1" eaLnBrk="0" fontAlgn="base" hangingPunct="0">
              <a:lnSpc>
                <a:spcPct val="150000"/>
              </a:lnSpc>
              <a:spcBef>
                <a:spcPct val="0"/>
              </a:spcBef>
              <a:spcAft>
                <a:spcPct val="0"/>
              </a:spcAft>
            </a:pPr>
            <a:r>
              <a:rPr lang="fr-FR" sz="1800" dirty="0" smtClean="0">
                <a:latin typeface="Tahoma" pitchFamily="34" charset="0"/>
                <a:ea typeface="Tahoma" pitchFamily="34" charset="0"/>
                <a:cs typeface="Tahoma" pitchFamily="34" charset="0"/>
              </a:rPr>
              <a:t>- l’environnement: la pollution atmosphérique, l’exposition aux vapeurs irritantes, les temps humides et froids, les variations rapides de la température .</a:t>
            </a:r>
          </a:p>
          <a:p>
            <a:pPr>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796908"/>
          </a:xfrm>
        </p:spPr>
        <p:txBody>
          <a:bodyPr>
            <a:normAutofit/>
          </a:bodyPr>
          <a:lstStyle/>
          <a:p>
            <a:pPr algn="ctr"/>
            <a:r>
              <a:rPr lang="fr-FR" sz="2800" dirty="0" smtClean="0">
                <a:effectLst/>
              </a:rPr>
              <a:t>Anatomie pathologique</a:t>
            </a:r>
            <a:endParaRPr lang="fr-FR" sz="2800" dirty="0">
              <a:effectLst/>
            </a:endParaRPr>
          </a:p>
        </p:txBody>
      </p:sp>
      <p:sp>
        <p:nvSpPr>
          <p:cNvPr id="3" name="Espace réservé du contenu 2"/>
          <p:cNvSpPr>
            <a:spLocks noGrp="1"/>
          </p:cNvSpPr>
          <p:nvPr>
            <p:ph idx="1"/>
          </p:nvPr>
        </p:nvSpPr>
        <p:spPr>
          <a:xfrm>
            <a:off x="1071538" y="857232"/>
            <a:ext cx="8072462" cy="6000768"/>
          </a:xfrm>
        </p:spPr>
        <p:txBody>
          <a:bodyPr>
            <a:normAutofit/>
          </a:bodyPr>
          <a:lstStyle/>
          <a:p>
            <a:pPr>
              <a:lnSpc>
                <a:spcPct val="150000"/>
              </a:lnSpc>
            </a:pPr>
            <a:r>
              <a:rPr lang="fr-FR" sz="1800" dirty="0" smtClean="0">
                <a:latin typeface="Tahoma" pitchFamily="34" charset="0"/>
                <a:ea typeface="Tahoma" pitchFamily="34" charset="0"/>
                <a:cs typeface="Tahoma" pitchFamily="34" charset="0"/>
              </a:rPr>
              <a:t>L’inflammation du larynx implique une réponse locale correspondant à une congestion et œdème de la muqueuse siège d’un infiltrat </a:t>
            </a:r>
            <a:r>
              <a:rPr lang="fr-FR" sz="1800" dirty="0" err="1" smtClean="0">
                <a:latin typeface="Tahoma" pitchFamily="34" charset="0"/>
                <a:ea typeface="Tahoma" pitchFamily="34" charset="0"/>
                <a:cs typeface="Tahoma" pitchFamily="34" charset="0"/>
              </a:rPr>
              <a:t>lympho</a:t>
            </a:r>
            <a:r>
              <a:rPr lang="fr-FR" sz="1800" dirty="0" smtClean="0">
                <a:latin typeface="Tahoma" pitchFamily="34" charset="0"/>
                <a:ea typeface="Tahoma" pitchFamily="34" charset="0"/>
                <a:cs typeface="Tahoma" pitchFamily="34" charset="0"/>
              </a:rPr>
              <a:t>-plasmocytaire;</a:t>
            </a:r>
          </a:p>
          <a:p>
            <a:pPr>
              <a:lnSpc>
                <a:spcPct val="150000"/>
              </a:lnSpc>
            </a:pPr>
            <a:r>
              <a:rPr lang="fr-FR" sz="1800" dirty="0" smtClean="0">
                <a:latin typeface="Tahoma" pitchFamily="34" charset="0"/>
                <a:ea typeface="Tahoma" pitchFamily="34" charset="0"/>
                <a:cs typeface="Tahoma" pitchFamily="34" charset="0"/>
              </a:rPr>
              <a:t>l’inflammation siège essentiellement au plan glottique, L’œdème se localise au niveau du chorion, particulièrement dans l’espace décollable de </a:t>
            </a:r>
            <a:r>
              <a:rPr lang="fr-FR" sz="1800" dirty="0" err="1" smtClean="0">
                <a:latin typeface="Tahoma" pitchFamily="34" charset="0"/>
                <a:ea typeface="Tahoma" pitchFamily="34" charset="0"/>
                <a:cs typeface="Tahoma" pitchFamily="34" charset="0"/>
              </a:rPr>
              <a:t>Reinke</a:t>
            </a:r>
            <a:r>
              <a:rPr lang="fr-FR" sz="1800" dirty="0" smtClean="0">
                <a:latin typeface="Tahoma" pitchFamily="34" charset="0"/>
                <a:ea typeface="Tahoma" pitchFamily="34" charset="0"/>
                <a:cs typeface="Tahoma" pitchFamily="34" charset="0"/>
              </a:rPr>
              <a:t>, ce qui explique la perturbation des mouvements vibratoires, donc </a:t>
            </a:r>
            <a:r>
              <a:rPr lang="fr-FR" sz="1800" dirty="0" smtClean="0">
                <a:solidFill>
                  <a:srgbClr val="C00000"/>
                </a:solidFill>
                <a:latin typeface="Tahoma" pitchFamily="34" charset="0"/>
                <a:ea typeface="Tahoma" pitchFamily="34" charset="0"/>
                <a:cs typeface="Tahoma" pitchFamily="34" charset="0"/>
              </a:rPr>
              <a:t>la dysphonie;</a:t>
            </a:r>
          </a:p>
          <a:p>
            <a:pPr lvl="0" eaLnBrk="0" fontAlgn="base" hangingPunct="0">
              <a:spcBef>
                <a:spcPct val="0"/>
              </a:spcBef>
              <a:spcAft>
                <a:spcPct val="0"/>
              </a:spcAft>
            </a:pPr>
            <a:r>
              <a:rPr lang="fr-FR" sz="1800" dirty="0" smtClean="0">
                <a:latin typeface="Tahoma" pitchFamily="34" charset="0"/>
                <a:ea typeface="Tahoma" pitchFamily="34" charset="0"/>
                <a:cs typeface="Tahoma" pitchFamily="34" charset="0"/>
              </a:rPr>
              <a:t>Sur le plan cellulaire, on retrouve:</a:t>
            </a:r>
          </a:p>
          <a:p>
            <a:pPr lvl="0" eaLnBrk="0" fontAlgn="base" hangingPunct="0">
              <a:spcBef>
                <a:spcPct val="0"/>
              </a:spcBef>
              <a:spcAft>
                <a:spcPct val="0"/>
              </a:spcAft>
              <a:buNone/>
            </a:pPr>
            <a:endParaRPr lang="fr-FR" sz="2400" dirty="0" smtClean="0">
              <a:latin typeface="Tahoma" pitchFamily="34" charset="0"/>
              <a:ea typeface="Tahoma" pitchFamily="34" charset="0"/>
              <a:cs typeface="Tahoma" pitchFamily="34" charset="0"/>
            </a:endParaRPr>
          </a:p>
          <a:p>
            <a:pPr lvl="1" eaLnBrk="0" fontAlgn="base" hangingPunct="0">
              <a:spcBef>
                <a:spcPct val="0"/>
              </a:spcBef>
              <a:spcAft>
                <a:spcPct val="0"/>
              </a:spcAft>
              <a:buFont typeface="Wingdings" pitchFamily="2" charset="2"/>
              <a:buChar char="v"/>
            </a:pPr>
            <a:r>
              <a:rPr lang="fr-FR" sz="1600" dirty="0" smtClean="0">
                <a:latin typeface="Tahoma" pitchFamily="34" charset="0"/>
                <a:ea typeface="Tahoma" pitchFamily="34" charset="0"/>
                <a:cs typeface="Tahoma" pitchFamily="34" charset="0"/>
              </a:rPr>
              <a:t>une prédominance </a:t>
            </a:r>
            <a:r>
              <a:rPr lang="fr-FR" sz="1600" b="1" dirty="0" smtClean="0">
                <a:latin typeface="Tahoma" pitchFamily="34" charset="0"/>
                <a:ea typeface="Tahoma" pitchFamily="34" charset="0"/>
                <a:cs typeface="Tahoma" pitchFamily="34" charset="0"/>
              </a:rPr>
              <a:t>des neutrophiles </a:t>
            </a:r>
            <a:r>
              <a:rPr lang="fr-FR" sz="1600" dirty="0" smtClean="0">
                <a:latin typeface="Tahoma" pitchFamily="34" charset="0"/>
                <a:ea typeface="Tahoma" pitchFamily="34" charset="0"/>
                <a:cs typeface="Tahoma" pitchFamily="34" charset="0"/>
              </a:rPr>
              <a:t>et </a:t>
            </a:r>
            <a:r>
              <a:rPr lang="fr-FR" sz="1600" b="1" dirty="0" smtClean="0">
                <a:latin typeface="Tahoma" pitchFamily="34" charset="0"/>
                <a:ea typeface="Tahoma" pitchFamily="34" charset="0"/>
                <a:cs typeface="Tahoma" pitchFamily="34" charset="0"/>
              </a:rPr>
              <a:t>des macrophages </a:t>
            </a:r>
            <a:r>
              <a:rPr lang="fr-FR" sz="1600" dirty="0" smtClean="0">
                <a:latin typeface="Tahoma" pitchFamily="34" charset="0"/>
                <a:ea typeface="Tahoma" pitchFamily="34" charset="0"/>
                <a:cs typeface="Tahoma" pitchFamily="34" charset="0"/>
              </a:rPr>
              <a:t>en cas de </a:t>
            </a:r>
            <a:r>
              <a:rPr lang="fr-FR" sz="1600" b="1" dirty="0" smtClean="0">
                <a:latin typeface="Tahoma" pitchFamily="34" charset="0"/>
                <a:ea typeface="Tahoma" pitchFamily="34" charset="0"/>
                <a:cs typeface="Tahoma" pitchFamily="34" charset="0"/>
              </a:rPr>
              <a:t>laryngite bactérienne</a:t>
            </a:r>
            <a:r>
              <a:rPr lang="fr-FR" sz="1600" dirty="0" smtClean="0">
                <a:latin typeface="Tahoma" pitchFamily="34" charset="0"/>
                <a:ea typeface="Tahoma" pitchFamily="34" charset="0"/>
                <a:cs typeface="Tahoma" pitchFamily="34" charset="0"/>
              </a:rPr>
              <a:t>.</a:t>
            </a:r>
          </a:p>
          <a:p>
            <a:pPr lvl="1" eaLnBrk="0" fontAlgn="base" hangingPunct="0">
              <a:spcBef>
                <a:spcPct val="0"/>
              </a:spcBef>
              <a:spcAft>
                <a:spcPct val="0"/>
              </a:spcAft>
            </a:pPr>
            <a:endParaRPr lang="fr-FR" sz="1600" dirty="0" smtClean="0">
              <a:latin typeface="Tahoma" pitchFamily="34" charset="0"/>
              <a:ea typeface="Tahoma" pitchFamily="34" charset="0"/>
              <a:cs typeface="Tahoma" pitchFamily="34" charset="0"/>
            </a:endParaRPr>
          </a:p>
          <a:p>
            <a:pPr lvl="1" eaLnBrk="0" fontAlgn="base" hangingPunct="0">
              <a:spcBef>
                <a:spcPct val="0"/>
              </a:spcBef>
              <a:spcAft>
                <a:spcPct val="0"/>
              </a:spcAft>
              <a:buFont typeface="Wingdings" pitchFamily="2" charset="2"/>
              <a:buChar char="v"/>
            </a:pPr>
            <a:r>
              <a:rPr lang="fr-FR" sz="1600" dirty="0" smtClean="0">
                <a:latin typeface="Tahoma" pitchFamily="34" charset="0"/>
                <a:ea typeface="Tahoma" pitchFamily="34" charset="0"/>
                <a:cs typeface="Tahoma" pitchFamily="34" charset="0"/>
              </a:rPr>
              <a:t>une prédominance de</a:t>
            </a:r>
            <a:r>
              <a:rPr lang="fr-FR" sz="1600" b="1" dirty="0" smtClean="0">
                <a:latin typeface="Tahoma" pitchFamily="34" charset="0"/>
                <a:ea typeface="Tahoma" pitchFamily="34" charset="0"/>
                <a:cs typeface="Tahoma" pitchFamily="34" charset="0"/>
              </a:rPr>
              <a:t> lymphocytes </a:t>
            </a:r>
            <a:r>
              <a:rPr lang="fr-FR" sz="1600" dirty="0" smtClean="0">
                <a:latin typeface="Tahoma" pitchFamily="34" charset="0"/>
                <a:ea typeface="Tahoma" pitchFamily="34" charset="0"/>
                <a:cs typeface="Tahoma" pitchFamily="34" charset="0"/>
              </a:rPr>
              <a:t>en cas de </a:t>
            </a:r>
            <a:r>
              <a:rPr lang="fr-FR" sz="1600" b="1" dirty="0" smtClean="0">
                <a:latin typeface="Tahoma" pitchFamily="34" charset="0"/>
                <a:ea typeface="Tahoma" pitchFamily="34" charset="0"/>
                <a:cs typeface="Tahoma" pitchFamily="34" charset="0"/>
              </a:rPr>
              <a:t>laryngite virale</a:t>
            </a:r>
            <a:r>
              <a:rPr lang="fr-FR" sz="1600" dirty="0" smtClean="0">
                <a:latin typeface="Tahoma" pitchFamily="34" charset="0"/>
                <a:ea typeface="Tahoma" pitchFamily="34" charset="0"/>
                <a:cs typeface="Tahoma" pitchFamily="34" charset="0"/>
              </a:rPr>
              <a:t>.</a:t>
            </a:r>
          </a:p>
          <a:p>
            <a:pPr lvl="1" eaLnBrk="0" fontAlgn="base" hangingPunct="0">
              <a:spcBef>
                <a:spcPct val="0"/>
              </a:spcBef>
              <a:spcAft>
                <a:spcPct val="0"/>
              </a:spcAft>
              <a:buFont typeface="Wingdings" pitchFamily="2" charset="2"/>
              <a:buChar char="v"/>
            </a:pPr>
            <a:endParaRPr lang="fr-FR" sz="1600" dirty="0" smtClean="0">
              <a:latin typeface="Tahoma" pitchFamily="34" charset="0"/>
              <a:ea typeface="Tahoma" pitchFamily="34" charset="0"/>
              <a:cs typeface="Tahoma" pitchFamily="34" charset="0"/>
            </a:endParaRPr>
          </a:p>
          <a:p>
            <a:pPr lvl="1" eaLnBrk="0" fontAlgn="base" hangingPunct="0">
              <a:spcBef>
                <a:spcPct val="0"/>
              </a:spcBef>
              <a:spcAft>
                <a:spcPct val="0"/>
              </a:spcAft>
              <a:buFont typeface="Wingdings" pitchFamily="2" charset="2"/>
              <a:buChar char="v"/>
            </a:pPr>
            <a:r>
              <a:rPr lang="fr-FR" sz="1600" dirty="0" smtClean="0">
                <a:latin typeface="Tahoma" pitchFamily="34" charset="0"/>
                <a:ea typeface="Tahoma" pitchFamily="34" charset="0"/>
                <a:cs typeface="Tahoma" pitchFamily="34" charset="0"/>
              </a:rPr>
              <a:t>une prédominance d’</a:t>
            </a:r>
            <a:r>
              <a:rPr lang="fr-FR" sz="1600" b="1" dirty="0" smtClean="0">
                <a:latin typeface="Tahoma" pitchFamily="34" charset="0"/>
                <a:ea typeface="Tahoma" pitchFamily="34" charset="0"/>
                <a:cs typeface="Tahoma" pitchFamily="34" charset="0"/>
              </a:rPr>
              <a:t>éosinophiles</a:t>
            </a:r>
            <a:r>
              <a:rPr lang="fr-FR" sz="1600" dirty="0" smtClean="0">
                <a:latin typeface="Tahoma" pitchFamily="34" charset="0"/>
                <a:ea typeface="Tahoma" pitchFamily="34" charset="0"/>
                <a:cs typeface="Tahoma" pitchFamily="34" charset="0"/>
              </a:rPr>
              <a:t> et de </a:t>
            </a:r>
            <a:r>
              <a:rPr lang="fr-FR" sz="1600" b="1" dirty="0" smtClean="0">
                <a:latin typeface="Tahoma" pitchFamily="34" charset="0"/>
                <a:ea typeface="Tahoma" pitchFamily="34" charset="0"/>
                <a:cs typeface="Tahoma" pitchFamily="34" charset="0"/>
              </a:rPr>
              <a:t>basophiles</a:t>
            </a:r>
            <a:r>
              <a:rPr lang="fr-FR" sz="1600" dirty="0" smtClean="0">
                <a:latin typeface="Tahoma" pitchFamily="34" charset="0"/>
                <a:ea typeface="Tahoma" pitchFamily="34" charset="0"/>
                <a:cs typeface="Tahoma" pitchFamily="34" charset="0"/>
              </a:rPr>
              <a:t> en cas de </a:t>
            </a:r>
            <a:r>
              <a:rPr lang="fr-FR" sz="1600" b="1" dirty="0" smtClean="0">
                <a:latin typeface="Tahoma" pitchFamily="34" charset="0"/>
                <a:ea typeface="Tahoma" pitchFamily="34" charset="0"/>
                <a:cs typeface="Tahoma" pitchFamily="34" charset="0"/>
              </a:rPr>
              <a:t>laryngite allergique</a:t>
            </a:r>
          </a:p>
          <a:p>
            <a:pPr>
              <a:lnSpc>
                <a:spcPct val="150000"/>
              </a:lnSpc>
            </a:pPr>
            <a:r>
              <a:rPr lang="fr-FR" sz="1200" dirty="0" smtClean="0">
                <a:solidFill>
                  <a:srgbClr val="C00000"/>
                </a:solidFill>
                <a:latin typeface="Tahoma" pitchFamily="34" charset="0"/>
                <a:ea typeface="Tahoma" pitchFamily="34" charset="0"/>
                <a:cs typeface="Tahoma" pitchFamily="34" charset="0"/>
              </a:rPr>
              <a:t> </a:t>
            </a:r>
            <a:endParaRPr lang="fr-FR" sz="1200" dirty="0">
              <a:solidFill>
                <a:srgbClr val="C00000"/>
              </a:solidFill>
              <a:latin typeface="Tahoma" pitchFamily="34" charset="0"/>
              <a:ea typeface="Tahoma" pitchFamily="34" charset="0"/>
              <a:cs typeface="Tahom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0"/>
            <a:ext cx="7498080" cy="1000108"/>
          </a:xfrm>
        </p:spPr>
        <p:txBody>
          <a:bodyPr>
            <a:noAutofit/>
          </a:bodyPr>
          <a:lstStyle/>
          <a:p>
            <a:pPr algn="ctr"/>
            <a:r>
              <a:rPr lang="fr-FR" sz="2400" dirty="0" smtClean="0">
                <a:solidFill>
                  <a:schemeClr val="tx2">
                    <a:lumMod val="60000"/>
                    <a:lumOff val="40000"/>
                  </a:schemeClr>
                </a:solidFill>
                <a:effectLst/>
              </a:rPr>
              <a:t>Clinique</a:t>
            </a:r>
            <a:br>
              <a:rPr lang="fr-FR" sz="2400" dirty="0" smtClean="0">
                <a:solidFill>
                  <a:schemeClr val="tx2">
                    <a:lumMod val="60000"/>
                    <a:lumOff val="40000"/>
                  </a:schemeClr>
                </a:solidFill>
                <a:effectLst/>
              </a:rPr>
            </a:br>
            <a:r>
              <a:rPr lang="fr-FR" sz="2400" dirty="0" smtClean="0">
                <a:solidFill>
                  <a:schemeClr val="tx2">
                    <a:lumMod val="60000"/>
                    <a:lumOff val="40000"/>
                  </a:schemeClr>
                </a:solidFill>
                <a:effectLst/>
              </a:rPr>
              <a:t>TDD: </a:t>
            </a:r>
            <a:r>
              <a:rPr lang="fr-FR" sz="2000" dirty="0" smtClean="0">
                <a:solidFill>
                  <a:schemeClr val="tx2">
                    <a:lumMod val="60000"/>
                    <a:lumOff val="40000"/>
                  </a:schemeClr>
                </a:solidFill>
                <a:latin typeface="Tahoma" pitchFamily="34" charset="0"/>
                <a:ea typeface="Tahoma" pitchFamily="34" charset="0"/>
                <a:cs typeface="Tahoma" pitchFamily="34" charset="0"/>
              </a:rPr>
              <a:t>laryngite aigue catarrhale chez l’adulte </a:t>
            </a:r>
            <a:br>
              <a:rPr lang="fr-FR" sz="2000" dirty="0" smtClean="0">
                <a:solidFill>
                  <a:schemeClr val="tx2">
                    <a:lumMod val="60000"/>
                    <a:lumOff val="40000"/>
                  </a:schemeClr>
                </a:solidFill>
                <a:latin typeface="Tahoma" pitchFamily="34" charset="0"/>
                <a:ea typeface="Tahoma" pitchFamily="34" charset="0"/>
                <a:cs typeface="Tahoma" pitchFamily="34" charset="0"/>
              </a:rPr>
            </a:br>
            <a:r>
              <a:rPr lang="fr-FR" sz="2000" dirty="0" smtClean="0">
                <a:solidFill>
                  <a:schemeClr val="tx2">
                    <a:lumMod val="60000"/>
                    <a:lumOff val="40000"/>
                  </a:schemeClr>
                </a:solidFill>
                <a:effectLst/>
                <a:latin typeface="Tahoma" pitchFamily="34" charset="0"/>
                <a:ea typeface="Tahoma" pitchFamily="34" charset="0"/>
                <a:cs typeface="Tahoma" pitchFamily="34" charset="0"/>
              </a:rPr>
              <a:t> </a:t>
            </a:r>
            <a:endParaRPr lang="fr-FR" sz="2400" dirty="0">
              <a:solidFill>
                <a:schemeClr val="tx2">
                  <a:lumMod val="60000"/>
                  <a:lumOff val="40000"/>
                </a:schemeClr>
              </a:solidFill>
              <a:effectLst/>
              <a:latin typeface="Tahoma" pitchFamily="34" charset="0"/>
              <a:ea typeface="Tahoma" pitchFamily="34" charset="0"/>
              <a:cs typeface="Tahoma" pitchFamily="34" charset="0"/>
            </a:endParaRPr>
          </a:p>
        </p:txBody>
      </p:sp>
      <p:sp>
        <p:nvSpPr>
          <p:cNvPr id="3" name="Espace réservé du contenu 2"/>
          <p:cNvSpPr>
            <a:spLocks noGrp="1"/>
          </p:cNvSpPr>
          <p:nvPr>
            <p:ph idx="1"/>
          </p:nvPr>
        </p:nvSpPr>
        <p:spPr>
          <a:xfrm>
            <a:off x="1071538" y="928670"/>
            <a:ext cx="8072462" cy="5929330"/>
          </a:xfrm>
        </p:spPr>
        <p:txBody>
          <a:bodyPr>
            <a:normAutofit/>
          </a:bodyPr>
          <a:lstStyle/>
          <a:p>
            <a:pPr marL="0" lvl="0" indent="0" eaLnBrk="0" fontAlgn="base" hangingPunct="0">
              <a:lnSpc>
                <a:spcPct val="150000"/>
              </a:lnSpc>
              <a:spcBef>
                <a:spcPct val="0"/>
              </a:spcBef>
              <a:spcAft>
                <a:spcPct val="0"/>
              </a:spcAft>
              <a:buClrTx/>
              <a:buSzTx/>
              <a:buNone/>
            </a:pPr>
            <a:r>
              <a:rPr lang="fr-FR" sz="1800" b="1" dirty="0" smtClean="0">
                <a:latin typeface="Tahoma" pitchFamily="34" charset="0"/>
                <a:ea typeface="Tahoma" pitchFamily="34" charset="0"/>
                <a:cs typeface="Tahoma" pitchFamily="34" charset="0"/>
              </a:rPr>
              <a:t>A/ Signe généraux:</a:t>
            </a:r>
            <a:r>
              <a:rPr lang="fr-FR" sz="1800" dirty="0" smtClean="0">
                <a:latin typeface="Tahoma" pitchFamily="34" charset="0"/>
                <a:ea typeface="Tahoma" pitchFamily="34" charset="0"/>
                <a:cs typeface="Tahoma" pitchFamily="34" charset="0"/>
              </a:rPr>
              <a:t>   EG conservé, parfois fébricule, asthénie, courbature.</a:t>
            </a:r>
          </a:p>
          <a:p>
            <a:pPr marL="0" lvl="0" indent="0" eaLnBrk="0" fontAlgn="base" hangingPunct="0">
              <a:lnSpc>
                <a:spcPct val="150000"/>
              </a:lnSpc>
              <a:spcBef>
                <a:spcPct val="0"/>
              </a:spcBef>
              <a:spcAft>
                <a:spcPct val="0"/>
              </a:spcAft>
              <a:buClrTx/>
              <a:buSzTx/>
              <a:buNone/>
            </a:pPr>
            <a:endParaRPr lang="fr-FR" sz="1800" b="1" dirty="0" smtClean="0">
              <a:latin typeface="Tahoma" pitchFamily="34" charset="0"/>
              <a:ea typeface="Tahoma" pitchFamily="34" charset="0"/>
              <a:cs typeface="Tahoma" pitchFamily="34" charset="0"/>
            </a:endParaRPr>
          </a:p>
          <a:p>
            <a:pPr marL="0" lvl="0" indent="0" eaLnBrk="0" fontAlgn="base" hangingPunct="0">
              <a:lnSpc>
                <a:spcPct val="150000"/>
              </a:lnSpc>
              <a:spcBef>
                <a:spcPct val="0"/>
              </a:spcBef>
              <a:spcAft>
                <a:spcPct val="0"/>
              </a:spcAft>
              <a:buClrTx/>
              <a:buSzTx/>
              <a:buNone/>
            </a:pPr>
            <a:endParaRPr lang="fr-FR" sz="1800" b="1" dirty="0" smtClean="0">
              <a:latin typeface="Tahoma" pitchFamily="34" charset="0"/>
              <a:ea typeface="Tahoma" pitchFamily="34" charset="0"/>
              <a:cs typeface="Tahoma" pitchFamily="34" charset="0"/>
            </a:endParaRPr>
          </a:p>
          <a:p>
            <a:pPr marL="0" lvl="0" indent="0" eaLnBrk="0" fontAlgn="base" hangingPunct="0">
              <a:lnSpc>
                <a:spcPct val="150000"/>
              </a:lnSpc>
              <a:spcBef>
                <a:spcPct val="0"/>
              </a:spcBef>
              <a:spcAft>
                <a:spcPct val="0"/>
              </a:spcAft>
              <a:buClrTx/>
              <a:buSzTx/>
              <a:buNone/>
            </a:pPr>
            <a:r>
              <a:rPr lang="fr-FR" sz="1800" b="1" dirty="0" smtClean="0">
                <a:latin typeface="Tahoma" pitchFamily="34" charset="0"/>
                <a:ea typeface="Tahoma" pitchFamily="34" charset="0"/>
                <a:cs typeface="Tahoma" pitchFamily="34" charset="0"/>
              </a:rPr>
              <a:t>B/ Signes fonctionnels :</a:t>
            </a:r>
            <a:r>
              <a:rPr lang="fr-FR" sz="1800" dirty="0" smtClean="0">
                <a:latin typeface="Tahoma" pitchFamily="34" charset="0"/>
                <a:ea typeface="Tahoma" pitchFamily="34" charset="0"/>
                <a:cs typeface="Tahoma" pitchFamily="34" charset="0"/>
              </a:rPr>
              <a:t> au cours d’une rhinopharyngite associée ou non a une rhino sinusite</a:t>
            </a:r>
          </a:p>
          <a:p>
            <a:pPr lvl="1" eaLnBrk="0" fontAlgn="base" hangingPunct="0">
              <a:lnSpc>
                <a:spcPct val="150000"/>
              </a:lnSpc>
              <a:spcBef>
                <a:spcPct val="0"/>
              </a:spcBef>
              <a:spcAft>
                <a:spcPct val="0"/>
              </a:spcAft>
            </a:pPr>
            <a:r>
              <a:rPr lang="fr-FR" sz="1800" b="1" dirty="0" smtClean="0">
                <a:solidFill>
                  <a:srgbClr val="C00000"/>
                </a:solidFill>
                <a:latin typeface="Tahoma" pitchFamily="34" charset="0"/>
                <a:ea typeface="Tahoma" pitchFamily="34" charset="0"/>
                <a:cs typeface="Tahoma" pitchFamily="34" charset="0"/>
              </a:rPr>
              <a:t>Dysphonie</a:t>
            </a:r>
            <a:r>
              <a:rPr lang="fr-FR" sz="1800" b="1" dirty="0" smtClean="0">
                <a:latin typeface="Tahoma" pitchFamily="34" charset="0"/>
                <a:ea typeface="Tahoma" pitchFamily="34" charset="0"/>
                <a:cs typeface="Tahoma" pitchFamily="34" charset="0"/>
              </a:rPr>
              <a:t> </a:t>
            </a:r>
            <a:r>
              <a:rPr lang="fr-FR" sz="1800" dirty="0" smtClean="0">
                <a:latin typeface="Tahoma" pitchFamily="34" charset="0"/>
                <a:ea typeface="Tahoma" pitchFamily="34" charset="0"/>
                <a:cs typeface="Tahoma" pitchFamily="34" charset="0"/>
              </a:rPr>
              <a:t>allant du son voilé et rauque à l’aphonie, le plus souvent un enrouement;</a:t>
            </a:r>
          </a:p>
          <a:p>
            <a:pPr lvl="2" eaLnBrk="0" fontAlgn="base" hangingPunct="0">
              <a:lnSpc>
                <a:spcPct val="150000"/>
              </a:lnSpc>
              <a:spcBef>
                <a:spcPct val="0"/>
              </a:spcBef>
              <a:spcAft>
                <a:spcPct val="0"/>
              </a:spcAft>
              <a:buFontTx/>
              <a:buChar char="-"/>
            </a:pPr>
            <a:r>
              <a:rPr lang="fr-FR" sz="1400" dirty="0" smtClean="0">
                <a:latin typeface="Tahoma" pitchFamily="34" charset="0"/>
                <a:ea typeface="Tahoma" pitchFamily="34" charset="0"/>
                <a:cs typeface="Tahoma" pitchFamily="34" charset="0"/>
              </a:rPr>
              <a:t>accompagne un syndrome pseudo grippal, toux sèche, parfois picotement douloureux, exacerbé par la déglutition;</a:t>
            </a:r>
          </a:p>
          <a:p>
            <a:pPr lvl="1" eaLnBrk="0" fontAlgn="base" hangingPunct="0">
              <a:lnSpc>
                <a:spcPct val="150000"/>
              </a:lnSpc>
              <a:spcBef>
                <a:spcPct val="0"/>
              </a:spcBef>
              <a:spcAft>
                <a:spcPct val="0"/>
              </a:spcAft>
            </a:pPr>
            <a:r>
              <a:rPr lang="fr-FR" sz="1800" b="1" dirty="0" smtClean="0">
                <a:solidFill>
                  <a:srgbClr val="C00000"/>
                </a:solidFill>
                <a:latin typeface="Tahoma" pitchFamily="34" charset="0"/>
                <a:ea typeface="Tahoma" pitchFamily="34" charset="0"/>
                <a:cs typeface="Tahoma" pitchFamily="34" charset="0"/>
              </a:rPr>
              <a:t>La dyspnée laryngée </a:t>
            </a:r>
            <a:r>
              <a:rPr lang="fr-FR" sz="1800" dirty="0" smtClean="0">
                <a:latin typeface="Tahoma" pitchFamily="34" charset="0"/>
                <a:ea typeface="Tahoma" pitchFamily="34" charset="0"/>
                <a:cs typeface="Tahoma" pitchFamily="34" charset="0"/>
              </a:rPr>
              <a:t>est rare ( l’absence de tropisme et de la largeur du larynx);</a:t>
            </a:r>
          </a:p>
          <a:p>
            <a:pPr>
              <a:lnSpc>
                <a:spcPct val="150000"/>
              </a:lnSpc>
            </a:pPr>
            <a:endParaRPr lang="fr-F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28" y="214290"/>
            <a:ext cx="7498080" cy="939784"/>
          </a:xfrm>
        </p:spPr>
        <p:txBody>
          <a:bodyPr>
            <a:noAutofit/>
          </a:bodyPr>
          <a:lstStyle/>
          <a:p>
            <a:pPr algn="ctr"/>
            <a:r>
              <a:rPr lang="fr-FR" sz="2400" dirty="0" smtClean="0">
                <a:solidFill>
                  <a:schemeClr val="tx2">
                    <a:lumMod val="60000"/>
                    <a:lumOff val="40000"/>
                  </a:schemeClr>
                </a:solidFill>
                <a:effectLst/>
              </a:rPr>
              <a:t>Clinique</a:t>
            </a:r>
            <a:br>
              <a:rPr lang="fr-FR" sz="2400" dirty="0" smtClean="0">
                <a:solidFill>
                  <a:schemeClr val="tx2">
                    <a:lumMod val="60000"/>
                    <a:lumOff val="40000"/>
                  </a:schemeClr>
                </a:solidFill>
                <a:effectLst/>
              </a:rPr>
            </a:br>
            <a:r>
              <a:rPr lang="fr-FR" sz="2400" dirty="0" smtClean="0">
                <a:solidFill>
                  <a:schemeClr val="tx2">
                    <a:lumMod val="60000"/>
                    <a:lumOff val="40000"/>
                  </a:schemeClr>
                </a:solidFill>
                <a:effectLst/>
              </a:rPr>
              <a:t>TDD: </a:t>
            </a:r>
            <a:r>
              <a:rPr lang="fr-FR" sz="2000" dirty="0" smtClean="0">
                <a:solidFill>
                  <a:schemeClr val="tx2">
                    <a:lumMod val="60000"/>
                    <a:lumOff val="40000"/>
                  </a:schemeClr>
                </a:solidFill>
                <a:latin typeface="Tahoma" pitchFamily="34" charset="0"/>
                <a:ea typeface="Tahoma" pitchFamily="34" charset="0"/>
                <a:cs typeface="Tahoma" pitchFamily="34" charset="0"/>
              </a:rPr>
              <a:t>laryngite aigue catarrhale chez l’adulte </a:t>
            </a:r>
            <a:br>
              <a:rPr lang="fr-FR" sz="2000" dirty="0" smtClean="0">
                <a:solidFill>
                  <a:schemeClr val="tx2">
                    <a:lumMod val="60000"/>
                    <a:lumOff val="40000"/>
                  </a:schemeClr>
                </a:solidFill>
                <a:latin typeface="Tahoma" pitchFamily="34" charset="0"/>
                <a:ea typeface="Tahoma" pitchFamily="34" charset="0"/>
                <a:cs typeface="Tahoma" pitchFamily="34" charset="0"/>
              </a:rPr>
            </a:br>
            <a:r>
              <a:rPr lang="fr-FR" sz="2000" dirty="0" smtClean="0">
                <a:solidFill>
                  <a:schemeClr val="tx2">
                    <a:lumMod val="60000"/>
                    <a:lumOff val="40000"/>
                  </a:schemeClr>
                </a:solidFill>
                <a:effectLst/>
                <a:latin typeface="Tahoma" pitchFamily="34" charset="0"/>
                <a:ea typeface="Tahoma" pitchFamily="34" charset="0"/>
                <a:cs typeface="Tahoma" pitchFamily="34" charset="0"/>
              </a:rPr>
              <a:t> </a:t>
            </a:r>
            <a:endParaRPr lang="fr-FR" sz="2000" dirty="0"/>
          </a:p>
        </p:txBody>
      </p:sp>
      <p:sp>
        <p:nvSpPr>
          <p:cNvPr id="3" name="Espace réservé du contenu 2"/>
          <p:cNvSpPr>
            <a:spLocks noGrp="1"/>
          </p:cNvSpPr>
          <p:nvPr>
            <p:ph idx="1"/>
          </p:nvPr>
        </p:nvSpPr>
        <p:spPr>
          <a:xfrm>
            <a:off x="1071538" y="1000108"/>
            <a:ext cx="8072462" cy="5857892"/>
          </a:xfrm>
        </p:spPr>
        <p:txBody>
          <a:bodyPr>
            <a:normAutofit/>
          </a:bodyPr>
          <a:lstStyle/>
          <a:p>
            <a:pPr>
              <a:buNone/>
            </a:pPr>
            <a:r>
              <a:rPr lang="fr-FR" sz="1800" b="1" dirty="0" smtClean="0">
                <a:latin typeface="Tahoma" pitchFamily="34" charset="0"/>
                <a:ea typeface="Tahoma" pitchFamily="34" charset="0"/>
                <a:cs typeface="Tahoma" pitchFamily="34" charset="0"/>
              </a:rPr>
              <a:t>C/ Examen clinique:</a:t>
            </a:r>
          </a:p>
          <a:p>
            <a:r>
              <a:rPr lang="fr-FR" sz="1600" dirty="0" smtClean="0">
                <a:latin typeface="Tahoma" pitchFamily="34" charset="0"/>
                <a:ea typeface="Tahoma" pitchFamily="34" charset="0"/>
                <a:cs typeface="Tahoma" pitchFamily="34" charset="0"/>
              </a:rPr>
              <a:t>Laryngoscopie indirecte / </a:t>
            </a:r>
            <a:r>
              <a:rPr lang="fr-FR" sz="1600" dirty="0" err="1" smtClean="0">
                <a:latin typeface="Tahoma" pitchFamily="34" charset="0"/>
                <a:ea typeface="Tahoma" pitchFamily="34" charset="0"/>
                <a:cs typeface="Tahoma" pitchFamily="34" charset="0"/>
              </a:rPr>
              <a:t>nasofibroscopie</a:t>
            </a:r>
            <a:r>
              <a:rPr lang="fr-FR" sz="1600" dirty="0" smtClean="0">
                <a:latin typeface="Tahoma" pitchFamily="34" charset="0"/>
                <a:ea typeface="Tahoma" pitchFamily="34" charset="0"/>
                <a:cs typeface="Tahoma" pitchFamily="34" charset="0"/>
              </a:rPr>
              <a:t>: un aspect inflammatoire de muqueuse, en particulier les plis vocaux qui perdent leurs aspect blanc nacré et deviennent congestifs, rouges dans leur totalité. Elles peuvent être masquées totalement ou partiellement par l’œdème des bandes ventriculaires. Des filets de mucus tendus entre les plis traduisent l’hypersécrétion de la muqueuse;</a:t>
            </a:r>
          </a:p>
          <a:p>
            <a:endParaRPr lang="fr-FR" sz="1800" dirty="0" smtClean="0">
              <a:latin typeface="Tahoma" pitchFamily="34" charset="0"/>
              <a:ea typeface="Tahoma" pitchFamily="34" charset="0"/>
              <a:cs typeface="Tahoma" pitchFamily="34" charset="0"/>
            </a:endParaRPr>
          </a:p>
          <a:p>
            <a:pPr>
              <a:buNone/>
            </a:pPr>
            <a:r>
              <a:rPr lang="fr-FR" sz="1800" b="1" dirty="0" smtClean="0">
                <a:latin typeface="Tahoma" pitchFamily="34" charset="0"/>
                <a:ea typeface="Tahoma" pitchFamily="34" charset="0"/>
                <a:cs typeface="Tahoma" pitchFamily="34" charset="0"/>
              </a:rPr>
              <a:t>D/ Examens complémentaires: </a:t>
            </a:r>
            <a:r>
              <a:rPr lang="fr-FR" sz="1600" dirty="0" smtClean="0">
                <a:latin typeface="Tahoma" pitchFamily="34" charset="0"/>
                <a:ea typeface="Tahoma" pitchFamily="34" charset="0"/>
                <a:cs typeface="Tahoma" pitchFamily="34" charset="0"/>
              </a:rPr>
              <a:t>se résument au bilan infectieux, souvent </a:t>
            </a:r>
            <a:r>
              <a:rPr lang="fr-FR" sz="1600" dirty="0" err="1" smtClean="0">
                <a:latin typeface="Tahoma" pitchFamily="34" charset="0"/>
                <a:ea typeface="Tahoma" pitchFamily="34" charset="0"/>
                <a:cs typeface="Tahoma" pitchFamily="34" charset="0"/>
              </a:rPr>
              <a:t>inutils</a:t>
            </a:r>
            <a:r>
              <a:rPr lang="fr-FR" sz="1600" dirty="0" smtClean="0">
                <a:latin typeface="Tahoma" pitchFamily="34" charset="0"/>
                <a:ea typeface="Tahoma" pitchFamily="34" charset="0"/>
                <a:cs typeface="Tahoma" pitchFamily="34" charset="0"/>
              </a:rPr>
              <a:t>;</a:t>
            </a:r>
            <a:endParaRPr lang="fr-FR" sz="1600" b="1" dirty="0">
              <a:latin typeface="Tahoma" pitchFamily="34" charset="0"/>
              <a:ea typeface="Tahoma" pitchFamily="34" charset="0"/>
              <a:cs typeface="Tahoma" pitchFamily="34" charset="0"/>
            </a:endParaRPr>
          </a:p>
        </p:txBody>
      </p:sp>
      <p:pic>
        <p:nvPicPr>
          <p:cNvPr id="4" name="Picture 2" descr="C:\Users\OUDINECHE\Downloads\corditerouge.jpg"/>
          <p:cNvPicPr>
            <a:picLocks noChangeAspect="1" noChangeArrowheads="1"/>
          </p:cNvPicPr>
          <p:nvPr/>
        </p:nvPicPr>
        <p:blipFill>
          <a:blip r:embed="rId2" cstate="print">
            <a:extLst/>
          </a:blip>
          <a:srcRect/>
          <a:stretch>
            <a:fillRect/>
          </a:stretch>
        </p:blipFill>
        <p:spPr bwMode="auto">
          <a:xfrm>
            <a:off x="4071935" y="3571876"/>
            <a:ext cx="3750494" cy="3214710"/>
          </a:xfrm>
          <a:prstGeom prst="rect">
            <a:avLst/>
          </a:prstGeom>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1671</TotalTime>
  <Words>2061</Words>
  <Application>Microsoft Office PowerPoint</Application>
  <PresentationFormat>Affichage à l'écran (4:3)</PresentationFormat>
  <Paragraphs>303</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Solstice</vt:lpstr>
      <vt:lpstr>Présentation PowerPoint</vt:lpstr>
      <vt:lpstr>Plan </vt:lpstr>
      <vt:lpstr>Introduction-définition</vt:lpstr>
      <vt:lpstr>Rappel anatomique</vt:lpstr>
      <vt:lpstr>Rappel anatomique</vt:lpstr>
      <vt:lpstr>Épidémiologie </vt:lpstr>
      <vt:lpstr>Anatomie pathologique</vt:lpstr>
      <vt:lpstr>Clinique TDD: laryngite aigue catarrhale chez l’adulte   </vt:lpstr>
      <vt:lpstr>Clinique TDD: laryngite aigue catarrhale chez l’adulte   </vt:lpstr>
      <vt:lpstr>Formes cliniques </vt:lpstr>
      <vt:lpstr>Formes cliniques </vt:lpstr>
      <vt:lpstr>Formes cliniques</vt:lpstr>
      <vt:lpstr>Formes cliniques </vt:lpstr>
      <vt:lpstr>Formes cliniques</vt:lpstr>
      <vt:lpstr>Formes cliniques </vt:lpstr>
      <vt:lpstr>Formes cliniques </vt:lpstr>
      <vt:lpstr>Formes cliniques</vt:lpstr>
      <vt:lpstr>Formes cliniques</vt:lpstr>
      <vt:lpstr>Formes cliniques </vt:lpstr>
      <vt:lpstr>Formes cliniques laryngite sous glottique</vt:lpstr>
      <vt:lpstr>Formes cliniques </vt:lpstr>
      <vt:lpstr>Diagnostic positif</vt:lpstr>
      <vt:lpstr>Diagnostic différentiel</vt:lpstr>
      <vt:lpstr>complications</vt:lpstr>
      <vt:lpstr>Complications </vt:lpstr>
      <vt:lpstr>Complications </vt:lpstr>
      <vt:lpstr>Complications </vt:lpstr>
      <vt:lpstr>Complications </vt:lpstr>
      <vt:lpstr>Prise en charge </vt:lpstr>
      <vt:lpstr>Prise en charge </vt:lpstr>
      <vt:lpstr>Prise en charge </vt:lpstr>
      <vt:lpstr>Prise en charge</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Sony</cp:lastModifiedBy>
  <cp:revision>9</cp:revision>
  <dcterms:created xsi:type="dcterms:W3CDTF">2016-05-17T22:29:40Z</dcterms:created>
  <dcterms:modified xsi:type="dcterms:W3CDTF">2016-06-08T21:55:04Z</dcterms:modified>
</cp:coreProperties>
</file>