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93" r:id="rId6"/>
    <p:sldId id="260" r:id="rId7"/>
    <p:sldId id="305" r:id="rId8"/>
    <p:sldId id="294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95" r:id="rId22"/>
    <p:sldId id="273" r:id="rId23"/>
    <p:sldId id="296" r:id="rId24"/>
    <p:sldId id="274" r:id="rId25"/>
    <p:sldId id="297" r:id="rId26"/>
    <p:sldId id="275" r:id="rId27"/>
    <p:sldId id="298" r:id="rId28"/>
    <p:sldId id="276" r:id="rId29"/>
    <p:sldId id="299" r:id="rId30"/>
    <p:sldId id="277" r:id="rId31"/>
    <p:sldId id="278" r:id="rId32"/>
    <p:sldId id="279" r:id="rId33"/>
    <p:sldId id="280" r:id="rId34"/>
    <p:sldId id="281" r:id="rId35"/>
    <p:sldId id="300" r:id="rId36"/>
    <p:sldId id="282" r:id="rId37"/>
    <p:sldId id="283" r:id="rId38"/>
    <p:sldId id="301" r:id="rId39"/>
    <p:sldId id="284" r:id="rId40"/>
    <p:sldId id="285" r:id="rId41"/>
    <p:sldId id="302" r:id="rId42"/>
    <p:sldId id="286" r:id="rId43"/>
    <p:sldId id="303" r:id="rId44"/>
    <p:sldId id="287" r:id="rId45"/>
    <p:sldId id="288" r:id="rId46"/>
    <p:sldId id="304" r:id="rId47"/>
    <p:sldId id="289" r:id="rId48"/>
    <p:sldId id="290" r:id="rId49"/>
    <p:sldId id="291" r:id="rId50"/>
    <p:sldId id="292" r:id="rId5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5229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6B41949-EF66-4265-99C0-789A4BB5ECEE}" type="datetimeFigureOut">
              <a:rPr lang="fr-FR" smtClean="0"/>
              <a:t>23/05/2016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11835CF-28CA-477F-BC2B-0EB6A70C1A09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3200" dirty="0" smtClean="0"/>
              <a:t>C.H.U Mustapha Bacha</a:t>
            </a:r>
            <a:br>
              <a:rPr lang="fr-FR" sz="3200" dirty="0" smtClean="0"/>
            </a:br>
            <a:r>
              <a:rPr lang="fr-FR" sz="3200" dirty="0" smtClean="0"/>
              <a:t>Service ORL &amp; CCF</a:t>
            </a:r>
            <a:br>
              <a:rPr lang="fr-FR" sz="3200" dirty="0" smtClean="0"/>
            </a:br>
            <a:r>
              <a:rPr lang="fr-FR" sz="3200" dirty="0" smtClean="0"/>
              <a:t>Pr. </a:t>
            </a:r>
            <a:r>
              <a:rPr lang="fr-FR" sz="3200" dirty="0" err="1" smtClean="0"/>
              <a:t>Djennaoui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28728" y="3286124"/>
            <a:ext cx="7406640" cy="3000396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Diagnostic d’une dysphonie</a:t>
            </a:r>
          </a:p>
          <a:p>
            <a:pPr algn="ctr"/>
            <a:endParaRPr lang="fr-FR" sz="3600" dirty="0" smtClean="0"/>
          </a:p>
          <a:p>
            <a:pPr algn="ctr"/>
            <a:endParaRPr lang="fr-FR" sz="3600" dirty="0" smtClean="0"/>
          </a:p>
          <a:p>
            <a:pPr algn="r"/>
            <a:r>
              <a:rPr lang="fr-FR" sz="1800" dirty="0" smtClean="0"/>
              <a:t>Présenté par: Dar Harrar</a:t>
            </a:r>
          </a:p>
          <a:p>
            <a:pPr algn="r"/>
            <a:r>
              <a:rPr lang="fr-FR" sz="1800" dirty="0" smtClean="0"/>
              <a:t>Alger le 23 - 05 - 2016 </a:t>
            </a:r>
            <a:endParaRPr lang="fr-FR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Rappel physiologique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5929330"/>
          </a:xfrm>
        </p:spPr>
        <p:txBody>
          <a:bodyPr>
            <a:normAutofit/>
          </a:bodyPr>
          <a:lstStyle/>
          <a:p>
            <a:r>
              <a:rPr lang="fr-FR" sz="1800" dirty="0" smtClean="0"/>
              <a:t>L’innervation sensitive</a:t>
            </a:r>
            <a:r>
              <a:rPr lang="fr-FR" sz="1800" b="1" dirty="0" smtClean="0"/>
              <a:t> </a:t>
            </a:r>
            <a:r>
              <a:rPr lang="fr-FR" sz="1800" dirty="0" smtClean="0"/>
              <a:t>du larynx est assurée par le nerf laryngé interne, branche du laryngé supérieur, issu lui-même du plexus </a:t>
            </a:r>
            <a:r>
              <a:rPr lang="fr-FR" sz="1800" dirty="0" err="1" smtClean="0"/>
              <a:t>plexiforme</a:t>
            </a:r>
            <a:r>
              <a:rPr lang="fr-FR" sz="1800" dirty="0" smtClean="0"/>
              <a:t> (X, XI…); </a:t>
            </a:r>
          </a:p>
          <a:p>
            <a:r>
              <a:rPr lang="fr-FR" sz="1800" dirty="0" smtClean="0"/>
              <a:t>L’innervation motrice est assurée par le récurrent pour les muscle aryténoïdiens et par le laryngé externe, branche du laryngé supérieur, pour le muscle tenseur de la corde vocale (</a:t>
            </a:r>
            <a:r>
              <a:rPr lang="fr-FR" sz="1800" dirty="0" err="1" smtClean="0"/>
              <a:t>crico</a:t>
            </a:r>
            <a:r>
              <a:rPr lang="fr-FR" sz="1800" dirty="0" smtClean="0"/>
              <a:t>-</a:t>
            </a:r>
            <a:r>
              <a:rPr lang="fr-FR" sz="1800" dirty="0" err="1" smtClean="0"/>
              <a:t>thyroidien</a:t>
            </a:r>
            <a:r>
              <a:rPr lang="fr-FR" sz="1800" dirty="0" smtClean="0"/>
              <a:t>); </a:t>
            </a:r>
          </a:p>
          <a:p>
            <a:endParaRPr lang="fr-FR" sz="2000" dirty="0"/>
          </a:p>
        </p:txBody>
      </p:sp>
      <p:pic>
        <p:nvPicPr>
          <p:cNvPr id="4" name="Image 3" descr="f4-u1.0-b1-4160-2239-2..50031-x..f0270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202" y="2285993"/>
            <a:ext cx="4334392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Diagnostic positif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5929330"/>
          </a:xfrm>
        </p:spPr>
        <p:txBody>
          <a:bodyPr>
            <a:normAutofit lnSpcReduction="10000"/>
          </a:bodyPr>
          <a:lstStyle/>
          <a:p>
            <a:pPr marL="539496" indent="-457200">
              <a:buAutoNum type="alphaUcParenR"/>
            </a:pPr>
            <a:r>
              <a:rPr lang="fr-FR" sz="2400" b="1" i="1" u="sng" dirty="0" smtClean="0"/>
              <a:t>Interrogatoire: </a:t>
            </a:r>
          </a:p>
          <a:p>
            <a:pPr>
              <a:buNone/>
            </a:pPr>
            <a:r>
              <a:rPr lang="fr-FR" sz="2000" u="sng" dirty="0" smtClean="0">
                <a:solidFill>
                  <a:schemeClr val="tx2">
                    <a:lumMod val="50000"/>
                  </a:schemeClr>
                </a:solidFill>
              </a:rPr>
              <a:t> 1-  le terrain: </a:t>
            </a:r>
            <a:r>
              <a:rPr lang="fr-FR" sz="2200" dirty="0" smtClean="0"/>
              <a:t>l’âge, le sexe</a:t>
            </a:r>
          </a:p>
          <a:p>
            <a:pPr>
              <a:buNone/>
            </a:pPr>
            <a:r>
              <a:rPr lang="fr-FR" sz="2000" u="sng" dirty="0" smtClean="0">
                <a:solidFill>
                  <a:schemeClr val="tx2">
                    <a:lumMod val="50000"/>
                  </a:schemeClr>
                </a:solidFill>
              </a:rPr>
              <a:t> 2- le mode de vie</a:t>
            </a:r>
            <a:r>
              <a:rPr lang="fr-FR" sz="2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200" dirty="0" smtClean="0"/>
              <a:t>:  </a:t>
            </a:r>
            <a:r>
              <a:rPr lang="fr-FR" sz="1900" dirty="0" smtClean="0"/>
              <a:t>- la profession : (enseignent, chanteur, standardiste…)</a:t>
            </a:r>
          </a:p>
          <a:p>
            <a:pPr>
              <a:buNone/>
            </a:pPr>
            <a:r>
              <a:rPr lang="fr-FR" sz="1900" dirty="0" smtClean="0"/>
              <a:t>			      - les conditions de travail (poussière ,fumée ,pollution…)</a:t>
            </a:r>
          </a:p>
          <a:p>
            <a:pPr>
              <a:buNone/>
            </a:pPr>
            <a:r>
              <a:rPr lang="fr-FR" sz="2200" dirty="0" smtClean="0"/>
              <a:t>			      </a:t>
            </a:r>
            <a:r>
              <a:rPr lang="fr-FR" sz="1900" dirty="0" smtClean="0"/>
              <a:t>- l’intoxication alcoolo-tabagique (risque de cancer  ) </a:t>
            </a:r>
            <a:endParaRPr lang="fr-FR" sz="2200" dirty="0" smtClean="0"/>
          </a:p>
          <a:p>
            <a:pPr>
              <a:buNone/>
            </a:pPr>
            <a:r>
              <a:rPr lang="fr-FR" sz="2000" u="sng" dirty="0" smtClean="0">
                <a:solidFill>
                  <a:schemeClr val="tx2">
                    <a:lumMod val="50000"/>
                  </a:schemeClr>
                </a:solidFill>
              </a:rPr>
              <a:t>3- les antécédents </a:t>
            </a:r>
            <a:r>
              <a:rPr lang="fr-FR" sz="1900" dirty="0" smtClean="0"/>
              <a:t>: - médicaux (neurologique, </a:t>
            </a:r>
            <a:r>
              <a:rPr lang="fr-FR" sz="1900" dirty="0" err="1" smtClean="0"/>
              <a:t>endocrinologique</a:t>
            </a:r>
            <a:r>
              <a:rPr lang="fr-FR" sz="1900" dirty="0" smtClean="0"/>
              <a:t>, maladie de 		        système, infections (BK, syphilis)…)      </a:t>
            </a:r>
          </a:p>
          <a:p>
            <a:pPr>
              <a:buNone/>
            </a:pPr>
            <a:r>
              <a:rPr lang="fr-FR" sz="1900" dirty="0" smtClean="0"/>
              <a:t>			     - chirurgicaux notamment la chirurgie </a:t>
            </a:r>
            <a:r>
              <a:rPr lang="fr-FR" sz="1900" dirty="0" err="1" smtClean="0"/>
              <a:t>cervico</a:t>
            </a:r>
            <a:r>
              <a:rPr lang="fr-FR" sz="1900" dirty="0" smtClean="0"/>
              <a:t>-thoracique.</a:t>
            </a:r>
          </a:p>
          <a:p>
            <a:pPr>
              <a:buNone/>
            </a:pPr>
            <a:r>
              <a:rPr lang="fr-FR" sz="1900" dirty="0" smtClean="0"/>
              <a:t>			     - familiaux : maladies congénitales </a:t>
            </a:r>
          </a:p>
          <a:p>
            <a:pPr>
              <a:buNone/>
            </a:pPr>
            <a:r>
              <a:rPr lang="fr-FR" sz="1900" dirty="0" smtClean="0"/>
              <a:t>			     - d’irradiation cervicale</a:t>
            </a:r>
          </a:p>
          <a:p>
            <a:pPr>
              <a:buNone/>
            </a:pPr>
            <a:r>
              <a:rPr lang="fr-FR" sz="1900" dirty="0" smtClean="0"/>
              <a:t>			     - traumatisme laryngé externe ou iatrogène (intubation).</a:t>
            </a:r>
          </a:p>
          <a:p>
            <a:pPr>
              <a:buNone/>
            </a:pPr>
            <a:r>
              <a:rPr lang="fr-FR" sz="2000" u="sng" dirty="0" smtClean="0">
                <a:solidFill>
                  <a:schemeClr val="tx2">
                    <a:lumMod val="50000"/>
                  </a:schemeClr>
                </a:solidFill>
              </a:rPr>
              <a:t>4 – caractéristiques </a:t>
            </a:r>
            <a:r>
              <a:rPr lang="fr-FR" sz="2000" dirty="0" smtClean="0"/>
              <a:t>: </a:t>
            </a:r>
            <a:r>
              <a:rPr lang="fr-FR" sz="1900" dirty="0" smtClean="0"/>
              <a:t>- la date d’apparition (aigue &lt; 03 s ou chronique &gt; 03s)</a:t>
            </a:r>
          </a:p>
          <a:p>
            <a:pPr>
              <a:buNone/>
            </a:pPr>
            <a:r>
              <a:rPr lang="fr-FR" sz="1900" dirty="0" smtClean="0"/>
              <a:t>			       - le mode d’installation (brutal, progressif) </a:t>
            </a:r>
          </a:p>
          <a:p>
            <a:pPr>
              <a:buNone/>
            </a:pPr>
            <a:r>
              <a:rPr lang="fr-FR" sz="1900" dirty="0" smtClean="0"/>
              <a:t>			       - le mode évolutif  (permanent, variable au cours de la             		          journée)</a:t>
            </a:r>
          </a:p>
          <a:p>
            <a:pPr>
              <a:buNone/>
            </a:pPr>
            <a:r>
              <a:rPr lang="fr-FR" sz="1900" dirty="0" smtClean="0"/>
              <a:t>			       - les facteurs favorisants </a:t>
            </a:r>
            <a:endParaRPr lang="fr-FR" sz="1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Diagnostic positif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857232"/>
            <a:ext cx="8143900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000" u="sng" dirty="0" smtClean="0">
                <a:solidFill>
                  <a:schemeClr val="accent1">
                    <a:lumMod val="50000"/>
                  </a:schemeClr>
                </a:solidFill>
              </a:rPr>
              <a:t>5- les signes associés </a:t>
            </a:r>
            <a:r>
              <a:rPr lang="fr-FR" sz="2000" dirty="0" smtClean="0"/>
              <a:t>: </a:t>
            </a:r>
            <a:r>
              <a:rPr lang="fr-FR" sz="1800" dirty="0" smtClean="0"/>
              <a:t>- respiratoires ( dyspnée, expectoration, hémoptysie…)          </a:t>
            </a:r>
          </a:p>
          <a:p>
            <a:pPr>
              <a:buNone/>
            </a:pPr>
            <a:r>
              <a:rPr lang="fr-FR" sz="1800" dirty="0" smtClean="0"/>
              <a:t>			          - ORL (otalgies…)</a:t>
            </a:r>
          </a:p>
          <a:p>
            <a:pPr>
              <a:buNone/>
            </a:pPr>
            <a:r>
              <a:rPr lang="fr-FR" sz="1800" dirty="0" smtClean="0"/>
              <a:t>			          - digestifs (dysphagie, </a:t>
            </a:r>
            <a:r>
              <a:rPr lang="fr-FR" sz="1800" dirty="0" err="1" smtClean="0"/>
              <a:t>odynophagie</a:t>
            </a:r>
            <a:r>
              <a:rPr lang="fr-FR" sz="1800" dirty="0" smtClean="0"/>
              <a:t>, pyrosis…)</a:t>
            </a:r>
          </a:p>
          <a:p>
            <a:pPr>
              <a:buNone/>
            </a:pPr>
            <a:r>
              <a:rPr lang="fr-FR" sz="1800" dirty="0" smtClean="0"/>
              <a:t>			           - AEG, fébricule.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b="1" i="1" u="sng" dirty="0" smtClean="0"/>
              <a:t>B) Examen clinique:</a:t>
            </a:r>
          </a:p>
          <a:p>
            <a:pPr>
              <a:buNone/>
            </a:pPr>
            <a:r>
              <a:rPr lang="fr-FR" sz="1800" b="1" u="sng" dirty="0" smtClean="0">
                <a:solidFill>
                  <a:srgbClr val="00B050"/>
                </a:solidFill>
              </a:rPr>
              <a:t>1 – l’étude de la voix parlée:</a:t>
            </a:r>
            <a:r>
              <a:rPr lang="fr-FR" sz="1800" b="1" dirty="0" smtClean="0">
                <a:solidFill>
                  <a:srgbClr val="00B050"/>
                </a:solidFill>
              </a:rPr>
              <a:t>  </a:t>
            </a:r>
            <a:r>
              <a:rPr lang="fr-FR" sz="1800" dirty="0" smtClean="0"/>
              <a:t>(chuchotée, parlée, criée) permet d’évaluer:</a:t>
            </a:r>
          </a:p>
          <a:p>
            <a:pPr>
              <a:buNone/>
            </a:pPr>
            <a:r>
              <a:rPr lang="fr-FR" sz="1800" dirty="0" smtClean="0"/>
              <a:t>. La fréquence de la voix : aigue ou grave</a:t>
            </a:r>
          </a:p>
          <a:p>
            <a:pPr>
              <a:buNone/>
            </a:pPr>
            <a:r>
              <a:rPr lang="fr-FR" sz="1800" dirty="0" smtClean="0"/>
              <a:t>. L’intensité : (</a:t>
            </a:r>
            <a:r>
              <a:rPr lang="fr-FR" sz="1800" dirty="0" err="1" smtClean="0"/>
              <a:t>hypophonie</a:t>
            </a:r>
            <a:r>
              <a:rPr lang="fr-FR" sz="1800" dirty="0" smtClean="0"/>
              <a:t>, asthénie vocale) </a:t>
            </a:r>
          </a:p>
          <a:p>
            <a:pPr>
              <a:buNone/>
            </a:pPr>
            <a:r>
              <a:rPr lang="fr-FR" sz="1800" dirty="0" smtClean="0"/>
              <a:t>. Le timbre : ( voix rauque ou bitonale qui évoque une paralysie laryngée unilatérale)</a:t>
            </a:r>
          </a:p>
          <a:p>
            <a:pPr>
              <a:buFont typeface="Wingdings" pitchFamily="2" charset="2"/>
              <a:buChar char="Ø"/>
            </a:pPr>
            <a:r>
              <a:rPr lang="fr-FR" sz="1800" b="1" dirty="0" smtClean="0"/>
              <a:t>Plusieurs méthodes sont utilisés: </a:t>
            </a:r>
          </a:p>
          <a:p>
            <a:pPr>
              <a:buNone/>
            </a:pPr>
            <a:r>
              <a:rPr lang="fr-FR" sz="1800" dirty="0" smtClean="0"/>
              <a:t>. Epreuve de la conversation  spontanée prolongée; </a:t>
            </a:r>
          </a:p>
          <a:p>
            <a:pPr>
              <a:buNone/>
            </a:pPr>
            <a:r>
              <a:rPr lang="fr-FR" sz="1800" dirty="0" smtClean="0"/>
              <a:t>. Epreuve de la toux sonore;</a:t>
            </a:r>
          </a:p>
          <a:p>
            <a:pPr>
              <a:buNone/>
            </a:pPr>
            <a:r>
              <a:rPr lang="fr-FR" sz="1800" dirty="0" smtClean="0"/>
              <a:t>. Epreuve de la lecture sous assourdissement;  </a:t>
            </a:r>
          </a:p>
          <a:p>
            <a:pPr>
              <a:buNone/>
            </a:pPr>
            <a:r>
              <a:rPr lang="fr-FR" sz="1800" dirty="0" smtClean="0"/>
              <a:t>. Épreuve de la lettre « A » prolongée, normale si &gt;10sec;</a:t>
            </a:r>
          </a:p>
          <a:p>
            <a:pPr>
              <a:buNone/>
            </a:pPr>
            <a:endParaRPr lang="fr-F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positif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000108"/>
            <a:ext cx="81439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i="1" u="sng" dirty="0" smtClean="0">
                <a:solidFill>
                  <a:srgbClr val="00B050"/>
                </a:solidFill>
              </a:rPr>
              <a:t>2- l’examen du larynx :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fr-FR" sz="1800" dirty="0" smtClean="0"/>
              <a:t> </a:t>
            </a:r>
            <a:r>
              <a:rPr lang="fr-FR" sz="1800" b="1" dirty="0" smtClean="0"/>
              <a:t>A – l’inspection:</a:t>
            </a:r>
            <a:endParaRPr lang="fr-FR" sz="1800" dirty="0" smtClean="0"/>
          </a:p>
          <a:p>
            <a:pPr>
              <a:lnSpc>
                <a:spcPct val="80000"/>
              </a:lnSpc>
              <a:buNone/>
              <a:defRPr/>
            </a:pPr>
            <a:r>
              <a:rPr lang="fr-FR" sz="1800" dirty="0" smtClean="0"/>
              <a:t>                               - morphologie générale du cou (court, long)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fr-FR" sz="1800" dirty="0" smtClean="0"/>
              <a:t>  			   - aspect des téguments : cicatrices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fr-FR" sz="1800" dirty="0" smtClean="0"/>
              <a:t>  			   - mobilité du larynx lors de la déglutition </a:t>
            </a:r>
          </a:p>
          <a:p>
            <a:pPr algn="just">
              <a:lnSpc>
                <a:spcPct val="80000"/>
              </a:lnSpc>
              <a:buNone/>
              <a:defRPr/>
            </a:pPr>
            <a:r>
              <a:rPr lang="fr-FR" sz="1800" dirty="0" smtClean="0"/>
              <a:t> </a:t>
            </a:r>
            <a:r>
              <a:rPr lang="fr-FR" sz="1800" b="1" dirty="0" smtClean="0"/>
              <a:t>B -Palpation:</a:t>
            </a:r>
          </a:p>
          <a:p>
            <a:pPr lvl="3" algn="just">
              <a:lnSpc>
                <a:spcPct val="80000"/>
              </a:lnSpc>
              <a:buFontTx/>
              <a:buChar char="-"/>
              <a:defRPr/>
            </a:pPr>
            <a:r>
              <a:rPr lang="fr-FR" sz="1600" dirty="0" smtClean="0"/>
              <a:t>rechercher une déformation ou une douleur. </a:t>
            </a:r>
          </a:p>
          <a:p>
            <a:pPr lvl="3" algn="just">
              <a:lnSpc>
                <a:spcPct val="80000"/>
              </a:lnSpc>
              <a:buFontTx/>
              <a:buChar char="-"/>
              <a:defRPr/>
            </a:pPr>
            <a:r>
              <a:rPr lang="fr-FR" sz="1600" dirty="0" smtClean="0"/>
              <a:t>la recherche d’un goitre ou d’un nodules intra-glandulaire . </a:t>
            </a:r>
          </a:p>
          <a:p>
            <a:pPr lvl="3" algn="just">
              <a:lnSpc>
                <a:spcPct val="80000"/>
              </a:lnSpc>
              <a:buFontTx/>
              <a:buChar char="-"/>
              <a:defRPr/>
            </a:pPr>
            <a:r>
              <a:rPr lang="fr-FR" sz="1600" dirty="0" smtClean="0"/>
              <a:t>la palpation de toutes les aires ganglionnaires.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fr-FR" sz="1800" dirty="0" smtClean="0"/>
          </a:p>
          <a:p>
            <a:pPr algn="just">
              <a:lnSpc>
                <a:spcPct val="80000"/>
              </a:lnSpc>
              <a:buNone/>
              <a:defRPr/>
            </a:pPr>
            <a:r>
              <a:rPr lang="fr-FR" sz="1800" b="1" dirty="0" smtClean="0"/>
              <a:t>C - la laryngoscopie indirecte:</a:t>
            </a:r>
            <a:endParaRPr lang="fr-FR" sz="1800" dirty="0" smtClean="0"/>
          </a:p>
          <a:p>
            <a:pPr algn="just">
              <a:lnSpc>
                <a:spcPct val="80000"/>
              </a:lnSpc>
              <a:buNone/>
              <a:defRPr/>
            </a:pPr>
            <a:r>
              <a:rPr lang="fr-FR" sz="1800" dirty="0" smtClean="0"/>
              <a:t>Consiste à visualiser les C.V à l’aide d’un miroir laryngé placé au niveau de l’oropharynx…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fr-FR" sz="1800" dirty="0" smtClean="0"/>
          </a:p>
          <a:p>
            <a:pPr algn="just">
              <a:lnSpc>
                <a:spcPct val="80000"/>
              </a:lnSpc>
              <a:buNone/>
              <a:defRPr/>
            </a:pPr>
            <a:r>
              <a:rPr lang="fr-FR" sz="1800" b="1" dirty="0" smtClean="0"/>
              <a:t>D- </a:t>
            </a:r>
            <a:r>
              <a:rPr lang="fr-FR" sz="1800" b="1" dirty="0" err="1" smtClean="0"/>
              <a:t>Nasofibroscopie</a:t>
            </a:r>
            <a:r>
              <a:rPr lang="fr-FR" sz="1800" b="1" dirty="0" smtClean="0"/>
              <a:t>: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fr-FR" sz="1800" b="1" dirty="0" smtClean="0"/>
          </a:p>
          <a:p>
            <a:pPr algn="just">
              <a:lnSpc>
                <a:spcPct val="80000"/>
              </a:lnSpc>
              <a:buNone/>
              <a:defRPr/>
            </a:pPr>
            <a:r>
              <a:rPr lang="fr-FR" sz="1800" b="1" dirty="0" smtClean="0">
                <a:solidFill>
                  <a:srgbClr val="FF0000"/>
                </a:solidFill>
              </a:rPr>
              <a:t>Fait partie de l’examen clinique de routine…standard de l’exploration d’une dysphonie! </a:t>
            </a:r>
          </a:p>
          <a:p>
            <a:pPr algn="just">
              <a:lnSpc>
                <a:spcPct val="80000"/>
              </a:lnSpc>
              <a:buNone/>
              <a:defRPr/>
            </a:pPr>
            <a:endParaRPr lang="fr-FR" sz="1800" dirty="0" smtClean="0"/>
          </a:p>
          <a:p>
            <a:pPr algn="just">
              <a:lnSpc>
                <a:spcPct val="80000"/>
              </a:lnSpc>
              <a:buNone/>
              <a:defRPr/>
            </a:pPr>
            <a:endParaRPr lang="fr-FR" sz="1800" dirty="0" smtClean="0"/>
          </a:p>
          <a:p>
            <a:pPr algn="just">
              <a:lnSpc>
                <a:spcPct val="80000"/>
              </a:lnSpc>
              <a:buNone/>
              <a:defRPr/>
            </a:pPr>
            <a:endParaRPr lang="fr-FR" sz="18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Diagnostic positif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071546"/>
            <a:ext cx="8143900" cy="5786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00B050"/>
                </a:solidFill>
              </a:rPr>
              <a:t>3 – examen ORL complet</a:t>
            </a:r>
            <a:r>
              <a:rPr lang="fr-FR" sz="2000" dirty="0" smtClean="0"/>
              <a:t>:  des résonateurs de voix </a:t>
            </a:r>
          </a:p>
          <a:p>
            <a:pPr lvl="1">
              <a:buFontTx/>
              <a:buChar char="-"/>
            </a:pPr>
            <a:r>
              <a:rPr lang="fr-FR" sz="1800" dirty="0" smtClean="0"/>
              <a:t>Examen des fosses nasales; </a:t>
            </a:r>
          </a:p>
          <a:p>
            <a:pPr lvl="1">
              <a:buFontTx/>
              <a:buChar char="-"/>
            </a:pPr>
            <a:r>
              <a:rPr lang="fr-FR" sz="1800" dirty="0" smtClean="0"/>
              <a:t>Examen du pharynx dans tous ces étages (</a:t>
            </a:r>
            <a:r>
              <a:rPr lang="fr-FR" sz="1800" dirty="0" err="1" smtClean="0"/>
              <a:t>cavum</a:t>
            </a:r>
            <a:r>
              <a:rPr lang="fr-FR" sz="1800" dirty="0" smtClean="0"/>
              <a:t>, oropharynx, hypopharynx);</a:t>
            </a:r>
          </a:p>
          <a:p>
            <a:pPr lvl="1">
              <a:buFontTx/>
              <a:buChar char="-"/>
            </a:pPr>
            <a:r>
              <a:rPr lang="fr-FR" sz="1800" dirty="0" smtClean="0"/>
              <a:t>Examen de l’audition</a:t>
            </a:r>
            <a:r>
              <a:rPr lang="fr-FR" sz="2000" dirty="0" smtClean="0"/>
              <a:t>;</a:t>
            </a:r>
          </a:p>
          <a:p>
            <a:pPr>
              <a:buNone/>
            </a:pPr>
            <a:r>
              <a:rPr lang="fr-FR" sz="2000" b="1" dirty="0" smtClean="0">
                <a:solidFill>
                  <a:srgbClr val="00B050"/>
                </a:solidFill>
              </a:rPr>
              <a:t>4 – reste de l’examen:</a:t>
            </a:r>
          </a:p>
          <a:p>
            <a:pPr lvl="1">
              <a:buNone/>
            </a:pPr>
            <a:r>
              <a:rPr lang="fr-FR" sz="1600" dirty="0" smtClean="0"/>
              <a:t>–</a:t>
            </a:r>
            <a:r>
              <a:rPr lang="fr-FR" sz="1800" dirty="0" smtClean="0"/>
              <a:t>examen respiratoire complet.</a:t>
            </a:r>
          </a:p>
          <a:p>
            <a:pPr lvl="1">
              <a:buNone/>
            </a:pPr>
            <a:r>
              <a:rPr lang="fr-FR" sz="1800" dirty="0" smtClean="0"/>
              <a:t>–examen neurologique complet, basé sur les pairs crâniens  destinés à la sphère ORL (IX-X-XI-XII).</a:t>
            </a:r>
          </a:p>
          <a:p>
            <a:pPr lvl="1">
              <a:buNone/>
            </a:pPr>
            <a:r>
              <a:rPr lang="fr-FR" sz="1800" dirty="0" smtClean="0"/>
              <a:t>- examen abdominal: rechercher une défaillance  des muscles abdominaux…</a:t>
            </a:r>
          </a:p>
          <a:p>
            <a:pPr lvl="1">
              <a:buNone/>
            </a:pPr>
            <a:r>
              <a:rPr lang="fr-FR" sz="1800" dirty="0" smtClean="0"/>
              <a:t>– compléter par un examen général et même l’état psychique du malade.</a:t>
            </a:r>
          </a:p>
          <a:p>
            <a:pPr lvl="1">
              <a:buNone/>
            </a:pPr>
            <a:endParaRPr lang="fr-FR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2547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Diagnostic positif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59293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i="1" u="sng" dirty="0" smtClean="0"/>
              <a:t>C) Examens complémentaires:</a:t>
            </a:r>
          </a:p>
          <a:p>
            <a:pPr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1 – Laryngoscopie directe :</a:t>
            </a:r>
          </a:p>
          <a:p>
            <a:pPr>
              <a:buNone/>
            </a:pPr>
            <a:r>
              <a:rPr lang="fr-FR" sz="1800" dirty="0" smtClean="0"/>
              <a:t>à l’aide d’endoscope, à l’aide d’une lumière stroboscopique couplée généralement  à un enregistrement vidéo, ce qui permet d’étudier la vibration en ralenti ou image par  image.</a:t>
            </a:r>
          </a:p>
          <a:p>
            <a:pPr>
              <a:buNone/>
            </a:pPr>
            <a:r>
              <a:rPr lang="fr-FR" sz="1800" dirty="0" smtClean="0"/>
              <a:t>Permet d’analyser  de façon précise le fonctionnement des C.V</a:t>
            </a:r>
          </a:p>
          <a:p>
            <a:pPr>
              <a:buNone/>
            </a:pPr>
            <a:r>
              <a:rPr lang="fr-FR" sz="1800" dirty="0" smtClean="0"/>
              <a:t>Les paramètres étudiés sont: la fermeture des C.V, la régularité des mouvements de </a:t>
            </a:r>
          </a:p>
          <a:p>
            <a:pPr>
              <a:buNone/>
            </a:pPr>
            <a:r>
              <a:rPr lang="fr-FR" sz="1800" dirty="0" smtClean="0"/>
              <a:t>fermeture et d’ouverture, l’ondulation de la muqueuse et la symétrie de la vibration </a:t>
            </a:r>
          </a:p>
        </p:txBody>
      </p:sp>
      <p:pic>
        <p:nvPicPr>
          <p:cNvPr id="4" name="Image 3" descr="strobo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691291"/>
            <a:ext cx="3929090" cy="29670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positif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85794"/>
            <a:ext cx="81439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2- Laryngoscopie directe en suspension:</a:t>
            </a:r>
          </a:p>
          <a:p>
            <a:pPr>
              <a:buNone/>
            </a:pPr>
            <a:r>
              <a:rPr lang="fr-FR" sz="1800" dirty="0" smtClean="0"/>
              <a:t>Faite sous AG, patient en DD, tête en suspension.</a:t>
            </a:r>
          </a:p>
          <a:p>
            <a:pPr>
              <a:buNone/>
            </a:pPr>
            <a:r>
              <a:rPr lang="fr-FR" sz="1800" dirty="0" smtClean="0"/>
              <a:t>Elle permet la visualisation de la filière </a:t>
            </a:r>
            <a:r>
              <a:rPr lang="fr-FR" sz="1800" dirty="0" err="1" smtClean="0"/>
              <a:t>pharyngo</a:t>
            </a:r>
            <a:r>
              <a:rPr lang="fr-FR" sz="1800" dirty="0" smtClean="0"/>
              <a:t>-laryngée et la pratique de biopsies, voire </a:t>
            </a:r>
            <a:r>
              <a:rPr lang="fr-FR" sz="1800" dirty="0" err="1" smtClean="0"/>
              <a:t>exèrése</a:t>
            </a:r>
            <a:r>
              <a:rPr lang="fr-FR" sz="1800" dirty="0" smtClean="0"/>
              <a:t>, sur les lésions visualisées; 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3- Biologie: </a:t>
            </a:r>
            <a:r>
              <a:rPr lang="fr-FR" sz="1800" dirty="0" smtClean="0"/>
              <a:t>surtout TBK – Syphilis;</a:t>
            </a:r>
          </a:p>
          <a:p>
            <a:pPr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4- Imagerie:</a:t>
            </a:r>
          </a:p>
          <a:p>
            <a:pPr>
              <a:buNone/>
            </a:pPr>
            <a:r>
              <a:rPr lang="fr-FR" sz="1800" b="1" dirty="0" smtClean="0"/>
              <a:t>Echographie (</a:t>
            </a:r>
            <a:r>
              <a:rPr lang="fr-FR" sz="1800" dirty="0" smtClean="0"/>
              <a:t>nodule </a:t>
            </a:r>
            <a:r>
              <a:rPr lang="fr-FR" sz="1800" dirty="0" err="1" smtClean="0"/>
              <a:t>thyroidien</a:t>
            </a:r>
            <a:r>
              <a:rPr lang="fr-FR" sz="1800" dirty="0" smtClean="0"/>
              <a:t>, goitre, ADP compressive…)</a:t>
            </a:r>
            <a:endParaRPr lang="fr-FR" sz="1800" b="1" dirty="0" smtClean="0"/>
          </a:p>
          <a:p>
            <a:pPr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TDM </a:t>
            </a:r>
            <a:r>
              <a:rPr lang="fr-FR" sz="1800" b="1" dirty="0" smtClean="0"/>
              <a:t>(traumatisme, bilan d’extension, compression +++);</a:t>
            </a:r>
          </a:p>
          <a:p>
            <a:pPr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IRM</a:t>
            </a:r>
            <a:endParaRPr lang="fr-FR" sz="18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imag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143117"/>
            <a:ext cx="5059828" cy="2767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Diagnostic positif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857232"/>
            <a:ext cx="8143900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5- Les examens de la production de la voix: (</a:t>
            </a:r>
            <a:r>
              <a:rPr lang="fr-FR" sz="2000" b="1" dirty="0" err="1" smtClean="0">
                <a:solidFill>
                  <a:srgbClr val="FF0000"/>
                </a:solidFill>
              </a:rPr>
              <a:t>phoniatriques</a:t>
            </a:r>
            <a:r>
              <a:rPr lang="fr-FR" sz="2000" b="1" dirty="0" smtClean="0">
                <a:solidFill>
                  <a:srgbClr val="FF000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fr-FR" sz="1800" b="1" dirty="0" smtClean="0"/>
              <a:t>Les mesures acoustiques</a:t>
            </a:r>
            <a:r>
              <a:rPr lang="fr-FR" sz="1800" dirty="0" smtClean="0"/>
              <a:t>: </a:t>
            </a:r>
          </a:p>
          <a:p>
            <a:pPr>
              <a:buNone/>
            </a:pPr>
            <a:r>
              <a:rPr lang="fr-FR" sz="1800" dirty="0" smtClean="0"/>
              <a:t>Ce sont des mesures </a:t>
            </a:r>
            <a:r>
              <a:rPr lang="fr-FR" sz="1800" b="1" dirty="0" smtClean="0"/>
              <a:t>objectives</a:t>
            </a:r>
            <a:r>
              <a:rPr lang="fr-FR" sz="1800" dirty="0" smtClean="0"/>
              <a:t> très  nombreuses et variées, permettant une appréciation exacte des caractéristiques de la voix:</a:t>
            </a:r>
          </a:p>
          <a:p>
            <a:pPr lvl="1"/>
            <a:r>
              <a:rPr lang="fr-FR" sz="1400" dirty="0" smtClean="0"/>
              <a:t>   </a:t>
            </a:r>
            <a:r>
              <a:rPr lang="fr-FR" sz="1600" dirty="0" smtClean="0"/>
              <a:t>la fréquence : chez l’homme 100 Hz / femme 200 Hz / l’enfant 300 Hz</a:t>
            </a:r>
          </a:p>
          <a:p>
            <a:pPr lvl="1"/>
            <a:r>
              <a:rPr lang="fr-FR" sz="1600" dirty="0" smtClean="0"/>
              <a:t>   l’intensité : (sonomètre), intensité moyenne de la voix est de 60 dB</a:t>
            </a:r>
          </a:p>
          <a:p>
            <a:pPr>
              <a:buFontTx/>
              <a:buChar char="-"/>
            </a:pPr>
            <a:r>
              <a:rPr lang="fr-FR" sz="1800" b="1" dirty="0" smtClean="0"/>
              <a:t>Le </a:t>
            </a:r>
            <a:r>
              <a:rPr lang="fr-FR" sz="1800" b="1" dirty="0" err="1" smtClean="0"/>
              <a:t>phonétogramme</a:t>
            </a:r>
            <a:r>
              <a:rPr lang="fr-FR" sz="1800" b="1" dirty="0" smtClean="0"/>
              <a:t> </a:t>
            </a:r>
            <a:r>
              <a:rPr lang="fr-FR" sz="1800" dirty="0" smtClean="0"/>
              <a:t>: </a:t>
            </a:r>
          </a:p>
          <a:p>
            <a:pPr>
              <a:buNone/>
            </a:pPr>
            <a:r>
              <a:rPr lang="fr-FR" sz="1800" dirty="0" smtClean="0"/>
              <a:t> Permet la mesure  simultanée de la fréquence et de l’intensité, les résultats sont  représentés sur un graphe sous forme d’un champ vocal losangique </a:t>
            </a:r>
          </a:p>
          <a:p>
            <a:endParaRPr lang="fr-FR" sz="1800" dirty="0" smtClean="0"/>
          </a:p>
          <a:p>
            <a:pPr lvl="1">
              <a:buNone/>
            </a:pPr>
            <a:r>
              <a:rPr lang="fr-FR" sz="1400" dirty="0" smtClean="0"/>
              <a:t> </a:t>
            </a:r>
          </a:p>
          <a:p>
            <a:pPr>
              <a:buNone/>
            </a:pP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4" name="Image 3" descr="m_755fig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59" y="3857629"/>
            <a:ext cx="4688125" cy="3000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positif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000108"/>
            <a:ext cx="8143900" cy="5857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6- L’électromyographie laryngée :  </a:t>
            </a:r>
          </a:p>
          <a:p>
            <a:pPr>
              <a:buNone/>
            </a:pPr>
            <a:r>
              <a:rPr lang="fr-FR" sz="1800" dirty="0" smtClean="0"/>
              <a:t>consiste à l’enregistrement électrique de l’activité musculaire grâce à une aiguille électrode placée par voie transcutanée dans les C.V. Deux muscles sont testés:</a:t>
            </a:r>
          </a:p>
          <a:p>
            <a:pPr>
              <a:buNone/>
            </a:pPr>
            <a:endParaRPr lang="fr-FR" sz="1800" dirty="0" smtClean="0"/>
          </a:p>
          <a:p>
            <a:pPr lvl="2">
              <a:buFont typeface="Arial" charset="0"/>
              <a:buChar char="•"/>
            </a:pPr>
            <a:r>
              <a:rPr lang="fr-FR" sz="1800" dirty="0" smtClean="0"/>
              <a:t>Le </a:t>
            </a:r>
            <a:r>
              <a:rPr lang="fr-FR" sz="1800" dirty="0" err="1" smtClean="0"/>
              <a:t>crico</a:t>
            </a:r>
            <a:r>
              <a:rPr lang="fr-FR" sz="1800" dirty="0" smtClean="0"/>
              <a:t>-aryténoïdien postérieur </a:t>
            </a:r>
          </a:p>
          <a:p>
            <a:pPr lvl="2">
              <a:buFont typeface="Arial" charset="0"/>
              <a:buChar char="•"/>
            </a:pPr>
            <a:r>
              <a:rPr lang="fr-FR" sz="1800" dirty="0" smtClean="0"/>
              <a:t>Le </a:t>
            </a:r>
            <a:r>
              <a:rPr lang="fr-FR" sz="1800" dirty="0" err="1" smtClean="0"/>
              <a:t>thyro</a:t>
            </a:r>
            <a:r>
              <a:rPr lang="fr-FR" sz="1800" dirty="0" smtClean="0"/>
              <a:t>-aryténoïdien médial </a:t>
            </a:r>
          </a:p>
          <a:p>
            <a:pPr>
              <a:buNone/>
            </a:pPr>
            <a:endParaRPr lang="fr-FR" sz="20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869169"/>
            <a:ext cx="4786346" cy="284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différentiel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000108"/>
            <a:ext cx="8143900" cy="58578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800" b="1" dirty="0" err="1" smtClean="0"/>
              <a:t>Hypophonie</a:t>
            </a:r>
            <a:r>
              <a:rPr lang="fr-FR" sz="1800" dirty="0" smtClean="0"/>
              <a:t> ( pseudo-dysphonie): due à des insuffisances respiratoires  d’origine pulmonaire avec baisse du débit d’air.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sz="1800" b="1" dirty="0" err="1" smtClean="0"/>
              <a:t>Rhinolalie</a:t>
            </a:r>
            <a:r>
              <a:rPr lang="fr-FR" sz="1800" b="1" dirty="0" smtClean="0"/>
              <a:t> fermée</a:t>
            </a:r>
            <a:r>
              <a:rPr lang="fr-FR" sz="1800" dirty="0" smtClean="0"/>
              <a:t> (obstruction nasale ou du </a:t>
            </a:r>
            <a:r>
              <a:rPr lang="fr-FR" sz="1800" dirty="0" err="1" smtClean="0"/>
              <a:t>cavum</a:t>
            </a:r>
            <a:r>
              <a:rPr lang="fr-FR" sz="1800" dirty="0" smtClean="0"/>
              <a:t>): rhinite, </a:t>
            </a:r>
            <a:r>
              <a:rPr lang="fr-FR" sz="1800" dirty="0" err="1" smtClean="0"/>
              <a:t>Polypose</a:t>
            </a:r>
            <a:r>
              <a:rPr lang="fr-FR" sz="1800" dirty="0" smtClean="0"/>
              <a:t> </a:t>
            </a:r>
            <a:r>
              <a:rPr lang="fr-FR" sz="1800" dirty="0" err="1" smtClean="0"/>
              <a:t>naso</a:t>
            </a:r>
            <a:r>
              <a:rPr lang="fr-FR" sz="1800" dirty="0" smtClean="0"/>
              <a:t>-sinusienne, hypertrophie des végétations adénoïdes, tumeur du voile, du </a:t>
            </a:r>
            <a:r>
              <a:rPr lang="fr-FR" sz="1800" dirty="0" err="1" smtClean="0"/>
              <a:t>cavum</a:t>
            </a:r>
            <a:r>
              <a:rPr lang="fr-FR" sz="1800" dirty="0" smtClean="0"/>
              <a:t>. 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sz="1800" b="1" dirty="0" err="1" smtClean="0"/>
              <a:t>Rhinolalie</a:t>
            </a:r>
            <a:r>
              <a:rPr lang="fr-FR" sz="1800" b="1" dirty="0" smtClean="0"/>
              <a:t> ouverte</a:t>
            </a:r>
            <a:r>
              <a:rPr lang="fr-FR" sz="1800" dirty="0" smtClean="0"/>
              <a:t> (incontinence du voile du palais) : fente vélo-palatine, exérèse vélaire excessive (chirurgie  du ronflement), paralysie vélaire. 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sz="1800" b="1" dirty="0" smtClean="0"/>
              <a:t>« Voix pharyngée »</a:t>
            </a:r>
            <a:r>
              <a:rPr lang="fr-FR" sz="1800" dirty="0" smtClean="0"/>
              <a:t> : cancer de l’oropharynx, phlegmons amygdaliens et pharyngés, hypertrophie amygdalienne 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sz="1800" b="1" dirty="0" smtClean="0"/>
              <a:t>Dysarthrie</a:t>
            </a:r>
            <a:r>
              <a:rPr lang="fr-FR" sz="1800" dirty="0" smtClean="0"/>
              <a:t> des troubles neurologiques de l’articulation de la parole (SLA );</a:t>
            </a:r>
          </a:p>
          <a:p>
            <a:pPr algn="just">
              <a:lnSpc>
                <a:spcPct val="150000"/>
              </a:lnSpc>
              <a:defRPr/>
            </a:pPr>
            <a:r>
              <a:rPr lang="fr-FR" sz="1800" b="1" dirty="0" smtClean="0"/>
              <a:t>Bégaiement:</a:t>
            </a:r>
            <a:r>
              <a:rPr lang="fr-FR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dirty="0" smtClean="0"/>
              <a:t>C’est un trouble moteur de la fluence de la parole en situation de communication. Il affecte près de 1 % de la population, il est six fois plus fréquent chez le garçon que chez la fille</a:t>
            </a:r>
          </a:p>
          <a:p>
            <a:pPr algn="just">
              <a:defRPr/>
            </a:pPr>
            <a:endParaRPr lang="fr-FR" sz="1800" dirty="0" smtClean="0"/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Plan 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976" y="1428736"/>
            <a:ext cx="7790712" cy="51435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400" dirty="0" smtClean="0"/>
              <a:t>Introduction – définition;</a:t>
            </a:r>
          </a:p>
          <a:p>
            <a:pPr>
              <a:lnSpc>
                <a:spcPct val="200000"/>
              </a:lnSpc>
            </a:pPr>
            <a:r>
              <a:rPr lang="fr-FR" sz="2400" dirty="0" smtClean="0"/>
              <a:t>Rappel anatomo-physiologique;</a:t>
            </a:r>
          </a:p>
          <a:p>
            <a:pPr>
              <a:lnSpc>
                <a:spcPct val="200000"/>
              </a:lnSpc>
            </a:pPr>
            <a:r>
              <a:rPr lang="fr-FR" sz="2400" dirty="0" smtClean="0"/>
              <a:t>Diagnostic positif;</a:t>
            </a:r>
          </a:p>
          <a:p>
            <a:pPr>
              <a:lnSpc>
                <a:spcPct val="200000"/>
              </a:lnSpc>
            </a:pPr>
            <a:r>
              <a:rPr lang="fr-FR" sz="2400" dirty="0" smtClean="0"/>
              <a:t>Diagnostic différentiel;</a:t>
            </a:r>
          </a:p>
          <a:p>
            <a:pPr>
              <a:lnSpc>
                <a:spcPct val="200000"/>
              </a:lnSpc>
            </a:pPr>
            <a:r>
              <a:rPr lang="fr-FR" sz="2400" dirty="0" smtClean="0"/>
              <a:t>Diagnostic étiologique;</a:t>
            </a:r>
          </a:p>
          <a:p>
            <a:pPr>
              <a:lnSpc>
                <a:spcPct val="200000"/>
              </a:lnSpc>
            </a:pPr>
            <a:r>
              <a:rPr lang="fr-FR" sz="2400" dirty="0" smtClean="0"/>
              <a:t>Conclusion;</a:t>
            </a:r>
          </a:p>
          <a:p>
            <a:endParaRPr lang="fr-FR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étiologique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857232"/>
            <a:ext cx="8143900" cy="60007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fr-FR" sz="4000" b="1" dirty="0" smtClean="0">
                <a:solidFill>
                  <a:srgbClr val="FF0000"/>
                </a:solidFill>
              </a:rPr>
              <a:t>A- dysphonies aigues : </a:t>
            </a:r>
          </a:p>
          <a:p>
            <a:pPr>
              <a:buNone/>
            </a:pPr>
            <a:r>
              <a:rPr lang="fr-FR" b="1" dirty="0" smtClean="0">
                <a:solidFill>
                  <a:srgbClr val="FF0000"/>
                </a:solidFill>
              </a:rPr>
              <a:t>  A .1 - causes infectieuses :  </a:t>
            </a:r>
            <a:r>
              <a:rPr lang="fr-FR" b="1" dirty="0" smtClean="0">
                <a:solidFill>
                  <a:schemeClr val="accent1">
                    <a:lumMod val="75000"/>
                  </a:schemeClr>
                </a:solidFill>
              </a:rPr>
              <a:t>Laryngites aigues:</a:t>
            </a:r>
          </a:p>
          <a:p>
            <a:pPr>
              <a:buNone/>
              <a:defRPr/>
            </a:pPr>
            <a:r>
              <a:rPr lang="fr-FR" dirty="0" smtClean="0"/>
              <a:t> - les </a:t>
            </a:r>
            <a:r>
              <a:rPr lang="fr-FR" b="1" dirty="0" smtClean="0"/>
              <a:t>plus fréquentes </a:t>
            </a:r>
            <a:r>
              <a:rPr lang="fr-FR" dirty="0" smtClean="0"/>
              <a:t>des dysphonies aigues,</a:t>
            </a:r>
          </a:p>
          <a:p>
            <a:pPr>
              <a:buNone/>
              <a:defRPr/>
            </a:pPr>
            <a:r>
              <a:rPr lang="fr-FR" dirty="0" smtClean="0"/>
              <a:t> - d’origine </a:t>
            </a:r>
            <a:r>
              <a:rPr lang="fr-FR" b="1" dirty="0" smtClean="0"/>
              <a:t>virale</a:t>
            </a:r>
            <a:r>
              <a:rPr lang="fr-FR" dirty="0" smtClean="0"/>
              <a:t> parfois </a:t>
            </a:r>
            <a:r>
              <a:rPr lang="fr-FR" b="1" dirty="0" smtClean="0"/>
              <a:t>bactérienne</a:t>
            </a:r>
            <a:r>
              <a:rPr lang="fr-FR" dirty="0" smtClean="0"/>
              <a:t>, </a:t>
            </a:r>
          </a:p>
          <a:p>
            <a:pPr>
              <a:buNone/>
              <a:defRPr/>
            </a:pPr>
            <a:r>
              <a:rPr lang="fr-FR" dirty="0" smtClean="0"/>
              <a:t> - il s’agit </a:t>
            </a:r>
            <a:r>
              <a:rPr lang="fr-FR" b="1" dirty="0" smtClean="0"/>
              <a:t>d’une inflammation </a:t>
            </a:r>
            <a:r>
              <a:rPr lang="fr-FR" dirty="0" smtClean="0"/>
              <a:t>des CV le plus souvent </a:t>
            </a:r>
            <a:r>
              <a:rPr lang="fr-FR" b="1" dirty="0" smtClean="0"/>
              <a:t>bénignes</a:t>
            </a:r>
          </a:p>
          <a:p>
            <a:pPr>
              <a:buNone/>
              <a:defRPr/>
            </a:pPr>
            <a:r>
              <a:rPr lang="fr-FR" dirty="0" smtClean="0"/>
              <a:t> - la dysphonie persiste quelque jours puis disparait totalement  </a:t>
            </a:r>
          </a:p>
          <a:p>
            <a:pPr>
              <a:buNone/>
              <a:defRPr/>
            </a:pPr>
            <a:r>
              <a:rPr lang="fr-FR" dirty="0" smtClean="0"/>
              <a:t> - peuvent se compliquer de détresse respiratoire aigue chez l’enfant.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fr-FR" b="1" u="sng" dirty="0" smtClean="0">
                <a:solidFill>
                  <a:schemeClr val="accent1">
                    <a:lumMod val="75000"/>
                  </a:schemeClr>
                </a:solidFill>
              </a:rPr>
              <a:t>laryngite aigue catarrhale de l’adulte: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fr-FR" dirty="0" smtClean="0"/>
              <a:t>-Dysphonie </a:t>
            </a:r>
            <a:r>
              <a:rPr lang="fr-FR" b="1" dirty="0" smtClean="0"/>
              <a:t>brusque</a:t>
            </a:r>
            <a:r>
              <a:rPr lang="fr-FR" dirty="0" smtClean="0"/>
              <a:t> au cours d’une affection rhino-sinusienne banale, type d’enrouement et une voix rauque voilée souvent accompagnée d’une toux sèche et de douleurs laryngée.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fr-FR" dirty="0" smtClean="0"/>
              <a:t>-Les agents pathogènes: rhinovirus, adénovirus,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fr-FR" dirty="0" smtClean="0"/>
              <a:t>virus </a:t>
            </a:r>
            <a:r>
              <a:rPr lang="fr-FR" dirty="0" err="1" smtClean="0"/>
              <a:t>influenzae</a:t>
            </a:r>
            <a:r>
              <a:rPr lang="fr-FR" dirty="0" smtClean="0"/>
              <a:t> et para </a:t>
            </a:r>
            <a:r>
              <a:rPr lang="fr-FR" dirty="0" err="1" smtClean="0"/>
              <a:t>influenzae</a:t>
            </a:r>
            <a:r>
              <a:rPr lang="fr-FR" dirty="0" smtClean="0"/>
              <a:t>, rarement bactérie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fr-FR" dirty="0" smtClean="0"/>
              <a:t>-LI: inflammation diffuse de la muqueuse laryngée.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fr-FR" dirty="0" smtClean="0"/>
              <a:t>-</a:t>
            </a:r>
            <a:r>
              <a:rPr lang="fr-FR" b="1" dirty="0" smtClean="0"/>
              <a:t>évolution</a:t>
            </a:r>
            <a:r>
              <a:rPr lang="fr-FR" dirty="0" smtClean="0"/>
              <a:t> spontanément  </a:t>
            </a:r>
            <a:r>
              <a:rPr lang="fr-FR" b="1" dirty="0" smtClean="0"/>
              <a:t>favorable</a:t>
            </a:r>
            <a:r>
              <a:rPr lang="fr-FR" dirty="0" smtClean="0"/>
              <a:t> en 5à7 jours.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fr-FR" dirty="0" smtClean="0"/>
              <a:t>-TRT: antalgiques, suppression des facteurs irritatifs,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fr-FR" dirty="0" smtClean="0"/>
              <a:t> repos vocal (2 à3 j), parfois des corticoïdes inhalés </a:t>
            </a:r>
            <a:r>
              <a:rPr lang="fr-FR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fr-FR" dirty="0" smtClean="0"/>
              <a:t>NB: ATB en cas d’étiologie bactérienne suspectée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smtClean="0"/>
              <a:t>Laryngite aiguë </a:t>
            </a:r>
            <a:endParaRPr lang="fr-FR" sz="2000" dirty="0"/>
          </a:p>
        </p:txBody>
      </p:sp>
      <p:pic>
        <p:nvPicPr>
          <p:cNvPr id="4" name="Espace réservé du contenu 3" descr="laryngite aig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2143116"/>
            <a:ext cx="2500330" cy="438654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étiologique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000108"/>
            <a:ext cx="8143900" cy="585789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fr-FR" sz="2200" b="1" u="sng" dirty="0" smtClean="0">
                <a:solidFill>
                  <a:srgbClr val="00B050"/>
                </a:solidFill>
              </a:rPr>
              <a:t>les laryngites herpétiques :</a:t>
            </a:r>
          </a:p>
          <a:p>
            <a:pPr>
              <a:buFontTx/>
              <a:buChar char="-"/>
            </a:pPr>
            <a:r>
              <a:rPr lang="fr-FR" sz="2000" dirty="0" smtClean="0"/>
              <a:t>plus rares.</a:t>
            </a:r>
          </a:p>
          <a:p>
            <a:pPr>
              <a:buFontTx/>
              <a:buChar char="-"/>
            </a:pPr>
            <a:r>
              <a:rPr lang="fr-FR" sz="2000" dirty="0" smtClean="0"/>
              <a:t>Sont plus douloureuses, affectant les immunodéprimés et les  sujets âgés </a:t>
            </a:r>
          </a:p>
          <a:p>
            <a:pPr>
              <a:buFontTx/>
              <a:buChar char="-"/>
            </a:pPr>
            <a:r>
              <a:rPr lang="fr-FR" sz="2000" dirty="0" smtClean="0"/>
              <a:t>Souvent en absence de fièvre et d’adénopathies  </a:t>
            </a:r>
          </a:p>
          <a:p>
            <a:pPr>
              <a:buFontTx/>
              <a:buChar char="-"/>
            </a:pPr>
            <a:r>
              <a:rPr lang="fr-FR" sz="2000" dirty="0" smtClean="0"/>
              <a:t>L.I/</a:t>
            </a:r>
            <a:r>
              <a:rPr lang="fr-FR" sz="2000" dirty="0" err="1" smtClean="0"/>
              <a:t>Nasofibro</a:t>
            </a:r>
            <a:r>
              <a:rPr lang="fr-FR" sz="2000" dirty="0" smtClean="0"/>
              <a:t>.: </a:t>
            </a:r>
            <a:r>
              <a:rPr lang="fr-FR" sz="2000" dirty="0" smtClean="0"/>
              <a:t>retrouve des vésicules et des ulcérations de la muqueuse </a:t>
            </a:r>
          </a:p>
          <a:p>
            <a:pPr>
              <a:buFontTx/>
              <a:buChar char="-"/>
            </a:pPr>
            <a:r>
              <a:rPr lang="fr-FR" sz="2000" dirty="0" smtClean="0"/>
              <a:t>Le traitement consiste ,en plus des mesures précédentes, à l’administration de corticoïde </a:t>
            </a:r>
            <a:r>
              <a:rPr lang="fr-FR" sz="2000" dirty="0" err="1" smtClean="0"/>
              <a:t>peros</a:t>
            </a:r>
            <a:r>
              <a:rPr lang="fr-FR" sz="20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fr-FR" sz="2200" b="1" u="sng" dirty="0" smtClean="0">
                <a:solidFill>
                  <a:srgbClr val="00B050"/>
                </a:solidFill>
              </a:rPr>
              <a:t>Les laryngites fungiques :</a:t>
            </a:r>
          </a:p>
          <a:p>
            <a:pPr>
              <a:buFontTx/>
              <a:buChar char="-"/>
            </a:pPr>
            <a:r>
              <a:rPr lang="fr-FR" sz="2000" dirty="0" smtClean="0"/>
              <a:t>Ont parfois une présentation subaigüe, </a:t>
            </a:r>
          </a:p>
          <a:p>
            <a:pPr>
              <a:buFontTx/>
              <a:buChar char="-"/>
            </a:pPr>
            <a:r>
              <a:rPr lang="fr-FR" sz="2000" dirty="0" smtClean="0"/>
              <a:t>Germes : aspergillus, candida </a:t>
            </a:r>
          </a:p>
          <a:p>
            <a:pPr>
              <a:buFontTx/>
              <a:buChar char="-"/>
            </a:pPr>
            <a:r>
              <a:rPr lang="fr-FR" sz="2000" dirty="0" smtClean="0"/>
              <a:t>Favorisées par  l’état d’immunodépression , diabète, CTC, ATB…</a:t>
            </a:r>
          </a:p>
          <a:p>
            <a:pPr>
              <a:buFont typeface="Wingdings" pitchFamily="2" charset="2"/>
              <a:buChar char="Ø"/>
            </a:pPr>
            <a:r>
              <a:rPr lang="fr-FR" sz="2200" b="1" u="sng" dirty="0" smtClean="0">
                <a:solidFill>
                  <a:schemeClr val="accent1">
                    <a:lumMod val="75000"/>
                  </a:schemeClr>
                </a:solidFill>
              </a:rPr>
              <a:t>Les laryngites aigues de l’enfant</a:t>
            </a:r>
            <a:r>
              <a:rPr lang="fr-FR" sz="2200" b="1" dirty="0" smtClean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fr-FR" sz="2000" dirty="0" smtClean="0"/>
              <a:t>les causes peuvent être les mêmes que chez l’adulte, avec des  formes particulières: </a:t>
            </a:r>
          </a:p>
          <a:p>
            <a:pPr lvl="1">
              <a:buFontTx/>
              <a:buChar char="-"/>
            </a:pPr>
            <a:r>
              <a:rPr lang="fr-FR" sz="2000" b="1" dirty="0" smtClean="0">
                <a:solidFill>
                  <a:srgbClr val="FF0000"/>
                </a:solidFill>
              </a:rPr>
              <a:t>la laryngite aigue œdémateuse sous glottique:</a:t>
            </a:r>
          </a:p>
          <a:p>
            <a:pPr>
              <a:buNone/>
              <a:defRPr/>
            </a:pPr>
            <a:r>
              <a:rPr lang="fr-FR" sz="2000" dirty="0" smtClean="0"/>
              <a:t>d’origine virale le plus souvent, elle peut être brutale ou succéder a une grippe banale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                             </a:t>
            </a:r>
            <a:r>
              <a:rPr lang="fr-FR" sz="2000" dirty="0" smtClean="0"/>
              <a:t>Laryngite fungique</a:t>
            </a:r>
            <a:endParaRPr lang="fr-FR" sz="2000" dirty="0"/>
          </a:p>
        </p:txBody>
      </p:sp>
      <p:pic>
        <p:nvPicPr>
          <p:cNvPr id="4" name="Espace réservé du contenu 3" descr="laryngite herpétiqu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000240"/>
            <a:ext cx="4279847" cy="2264102"/>
          </a:xfrm>
        </p:spPr>
      </p:pic>
      <p:pic>
        <p:nvPicPr>
          <p:cNvPr id="5" name="Image 4" descr="cadida laryngé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93" y="1857380"/>
            <a:ext cx="3238501" cy="24288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00010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étiologique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85794"/>
            <a:ext cx="8143900" cy="607220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  <a:buNone/>
              <a:defRPr/>
            </a:pPr>
            <a:r>
              <a:rPr lang="fr-FR" dirty="0" smtClean="0"/>
              <a:t>La dysphonie (voix rauque) fait place </a:t>
            </a:r>
            <a:r>
              <a:rPr lang="fr-FR" b="1" dirty="0" smtClean="0"/>
              <a:t>à la dyspnée </a:t>
            </a:r>
            <a:r>
              <a:rPr lang="fr-FR" dirty="0" smtClean="0"/>
              <a:t>à type de </a:t>
            </a:r>
            <a:r>
              <a:rPr lang="fr-FR" b="1" dirty="0" err="1" smtClean="0"/>
              <a:t>bradypnée</a:t>
            </a:r>
            <a:r>
              <a:rPr lang="fr-FR" b="1" dirty="0" smtClean="0"/>
              <a:t> inspiratoire </a:t>
            </a:r>
            <a:r>
              <a:rPr lang="fr-FR" dirty="0" smtClean="0"/>
              <a:t>avec tirage et cornage évoluant dans un état fébrile.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fr-FR" dirty="0" smtClean="0"/>
              <a:t> - La LI est proscrite.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fr-FR" dirty="0" smtClean="0"/>
              <a:t> -  Le TRT d’urgence repose sur la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corticothérapie en aérosols</a:t>
            </a:r>
            <a:r>
              <a:rPr lang="fr-FR" dirty="0" smtClean="0"/>
              <a:t>, la dyspnée nécessite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l’hospitalisation </a:t>
            </a:r>
            <a:r>
              <a:rPr lang="fr-FR" dirty="0" smtClean="0"/>
              <a:t>en milieu spécialisé pour surveillance, en prévoyant une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intubation </a:t>
            </a:r>
            <a:r>
              <a:rPr lang="fr-FR" dirty="0" smtClean="0"/>
              <a:t>ou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une trachéotomie </a:t>
            </a:r>
            <a:r>
              <a:rPr lang="fr-FR" dirty="0" smtClean="0"/>
              <a:t>en cas d’aggravation (détresse respiratoire-épuisement-suffocation…).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La laryngite striduleuse  (ou spasmodique):</a:t>
            </a:r>
            <a:r>
              <a:rPr lang="fr-FR" dirty="0" smtClean="0"/>
              <a:t> la dyspnée et la dysphonie voix rauque) évoluent par crises de courte durée cédant spontanément.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 L’</a:t>
            </a:r>
            <a:r>
              <a:rPr lang="fr-FR" b="1" dirty="0" err="1" smtClean="0">
                <a:solidFill>
                  <a:srgbClr val="FF0000"/>
                </a:solidFill>
              </a:rPr>
              <a:t>épiglottite</a:t>
            </a:r>
            <a:r>
              <a:rPr lang="fr-FR" b="1" dirty="0" smtClean="0">
                <a:solidFill>
                  <a:srgbClr val="FF0000"/>
                </a:solidFill>
              </a:rPr>
              <a:t> aigue</a:t>
            </a:r>
            <a:r>
              <a:rPr lang="fr-FR" dirty="0" smtClean="0"/>
              <a:t>:  réalise un tableau de </a:t>
            </a:r>
            <a:r>
              <a:rPr lang="fr-FR" b="1" dirty="0" smtClean="0"/>
              <a:t>détresse respiratoire aigue </a:t>
            </a:r>
            <a:r>
              <a:rPr lang="fr-FR" dirty="0" smtClean="0"/>
              <a:t>avec un syndrome infectieux sévère, ici la dysphonie  est une </a:t>
            </a:r>
            <a:r>
              <a:rPr lang="fr-FR" b="1" dirty="0" smtClean="0"/>
              <a:t>voix étouffée</a:t>
            </a:r>
            <a:r>
              <a:rPr lang="fr-FR" dirty="0" smtClean="0"/>
              <a:t>.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fr-FR" dirty="0" smtClean="0"/>
              <a:t>Les germes en causes sont 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l’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Hoemophilus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influenzae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type B,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strepto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 et </a:t>
            </a:r>
            <a:r>
              <a:rPr lang="fr-FR" dirty="0" err="1" smtClean="0">
                <a:solidFill>
                  <a:schemeClr val="accent1">
                    <a:lumMod val="75000"/>
                  </a:schemeClr>
                </a:solidFill>
              </a:rPr>
              <a:t>staph</a:t>
            </a:r>
            <a:r>
              <a:rPr lang="fr-FR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fr-FR" dirty="0" smtClean="0"/>
              <a:t>Le traitement consiste à une ATB et CTC par voie générale. L’intubation voire la trachéotomie peuvent être nécessaire à tout moment  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  <a:defRPr/>
            </a:pPr>
            <a:r>
              <a:rPr lang="fr-FR" b="1" dirty="0" smtClean="0">
                <a:solidFill>
                  <a:srgbClr val="FF0000"/>
                </a:solidFill>
              </a:rPr>
              <a:t>La laryngite diphtérique : </a:t>
            </a:r>
            <a:r>
              <a:rPr lang="fr-FR" dirty="0" smtClean="0"/>
              <a:t>(croup) </a:t>
            </a:r>
          </a:p>
          <a:p>
            <a:pPr>
              <a:lnSpc>
                <a:spcPct val="170000"/>
              </a:lnSpc>
              <a:buNone/>
              <a:defRPr/>
            </a:pPr>
            <a:r>
              <a:rPr lang="fr-FR" dirty="0" smtClean="0"/>
              <a:t> quasiment disparue depuis  la vaccination systématique. </a:t>
            </a:r>
          </a:p>
          <a:p>
            <a:pPr>
              <a:lnSpc>
                <a:spcPct val="170000"/>
              </a:lnSpc>
              <a:buNone/>
              <a:defRPr/>
            </a:pPr>
            <a:endParaRPr lang="fr-FR" dirty="0" smtClean="0"/>
          </a:p>
          <a:p>
            <a:pPr>
              <a:buFontTx/>
              <a:buChar char="-"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 err="1" smtClean="0"/>
              <a:t>Épiglotitte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pic>
        <p:nvPicPr>
          <p:cNvPr id="4" name="Espace réservé du contenu 3" descr="épiglotit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7356" y="1883892"/>
            <a:ext cx="6429420" cy="3985082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étiologique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1538" y="714356"/>
            <a:ext cx="8072462" cy="6143644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fr-FR" sz="3800" b="1" dirty="0" smtClean="0">
                <a:solidFill>
                  <a:srgbClr val="FF0000"/>
                </a:solidFill>
              </a:rPr>
              <a:t>A.2 – causes traumatique: </a:t>
            </a:r>
          </a:p>
          <a:p>
            <a:pPr>
              <a:lnSpc>
                <a:spcPct val="170000"/>
              </a:lnSpc>
              <a:buNone/>
            </a:pPr>
            <a:r>
              <a:rPr lang="fr-FR" sz="3400" b="1" u="sng" dirty="0" smtClean="0">
                <a:solidFill>
                  <a:schemeClr val="accent5">
                    <a:lumMod val="75000"/>
                  </a:schemeClr>
                </a:solidFill>
              </a:rPr>
              <a:t>1 – coup de fouet laryngé : </a:t>
            </a:r>
          </a:p>
          <a:p>
            <a:pPr>
              <a:lnSpc>
                <a:spcPct val="170000"/>
              </a:lnSpc>
              <a:buNone/>
            </a:pPr>
            <a:r>
              <a:rPr lang="fr-FR" sz="3400" dirty="0" smtClean="0"/>
              <a:t>Correspond à une </a:t>
            </a:r>
            <a:r>
              <a:rPr lang="fr-FR" sz="3400" b="1" dirty="0" smtClean="0"/>
              <a:t>hémorragie </a:t>
            </a:r>
            <a:r>
              <a:rPr lang="fr-FR" sz="3400" dirty="0" smtClean="0"/>
              <a:t>ou un </a:t>
            </a:r>
            <a:r>
              <a:rPr lang="fr-FR" sz="3400" b="1" dirty="0" smtClean="0"/>
              <a:t>hématome</a:t>
            </a:r>
            <a:r>
              <a:rPr lang="fr-FR" sz="3400" dirty="0" smtClean="0"/>
              <a:t> d’une CV provoqué par un effort vocal violent ( supporteur  sportif…)</a:t>
            </a:r>
          </a:p>
          <a:p>
            <a:pPr>
              <a:lnSpc>
                <a:spcPct val="170000"/>
              </a:lnSpc>
              <a:buNone/>
            </a:pPr>
            <a:r>
              <a:rPr lang="fr-FR" sz="3400" dirty="0" smtClean="0"/>
              <a:t>Le traitement  consiste à un repos vocal, l’évacuation chirurgicale de l’hématome n’a pas fait la preuve de son efficacité.</a:t>
            </a:r>
            <a:endParaRPr lang="fr-FR" sz="3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fr-FR" sz="3400" b="1" u="sng" dirty="0" smtClean="0">
                <a:solidFill>
                  <a:schemeClr val="accent5">
                    <a:lumMod val="75000"/>
                  </a:schemeClr>
                </a:solidFill>
              </a:rPr>
              <a:t>2- les traumatismes externes du larynx: </a:t>
            </a:r>
          </a:p>
          <a:p>
            <a:pPr>
              <a:lnSpc>
                <a:spcPct val="170000"/>
              </a:lnSpc>
              <a:buFont typeface="Arial" charset="0"/>
              <a:buChar char="•"/>
            </a:pPr>
            <a:r>
              <a:rPr lang="fr-FR" sz="3400" dirty="0" smtClean="0"/>
              <a:t>Peuvent être ouverts ou fermés, la dyspnée constitue un signe de gravité</a:t>
            </a:r>
          </a:p>
          <a:p>
            <a:pPr>
              <a:lnSpc>
                <a:spcPct val="170000"/>
              </a:lnSpc>
              <a:buFont typeface="Arial" charset="0"/>
              <a:buChar char="•"/>
            </a:pPr>
            <a:r>
              <a:rPr lang="fr-FR" sz="3400" dirty="0" smtClean="0"/>
              <a:t>Surviennent lors des agressions; tentative d’autolyse, accidents de la voie publique ou sportifs.</a:t>
            </a:r>
          </a:p>
          <a:p>
            <a:pPr>
              <a:lnSpc>
                <a:spcPct val="170000"/>
              </a:lnSpc>
              <a:buFont typeface="Arial" charset="0"/>
              <a:buChar char="•"/>
            </a:pPr>
            <a:r>
              <a:rPr lang="fr-FR" sz="3400" dirty="0" smtClean="0"/>
              <a:t>Les lésions retrouvées sont:  soit des lésions de contusion de la muqueuse </a:t>
            </a:r>
            <a:r>
              <a:rPr lang="fr-FR" sz="3400" dirty="0" err="1" smtClean="0"/>
              <a:t>endolaryngée</a:t>
            </a:r>
            <a:r>
              <a:rPr lang="fr-FR" sz="3400" dirty="0" smtClean="0"/>
              <a:t> (ecchymoses, hématomes,  œdèmes), des  luxations et fractures du squelette laryngées  qui vont de la simple fissure au fracas </a:t>
            </a:r>
            <a:r>
              <a:rPr lang="fr-FR" sz="3400" dirty="0" err="1" smtClean="0"/>
              <a:t>laryngo</a:t>
            </a:r>
            <a:r>
              <a:rPr lang="fr-FR" sz="3400" dirty="0" smtClean="0"/>
              <a:t>-trachéal complexe (le cartilage thyroïde atteint dans 60% des cas); </a:t>
            </a:r>
          </a:p>
          <a:p>
            <a:pPr>
              <a:lnSpc>
                <a:spcPct val="170000"/>
              </a:lnSpc>
              <a:buFont typeface="Arial" charset="0"/>
              <a:buChar char="•"/>
            </a:pPr>
            <a:r>
              <a:rPr lang="fr-FR" sz="3400" dirty="0" smtClean="0"/>
              <a:t>   une surveillance en milieu hospitalier est souvent préconisée. une chirurgie est parfois indiquée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00166" y="0"/>
            <a:ext cx="7498080" cy="11430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Traumatisme laryngé                                  Hématome C.V</a:t>
            </a:r>
            <a:endParaRPr lang="fr-FR" sz="2000" dirty="0"/>
          </a:p>
        </p:txBody>
      </p:sp>
      <p:pic>
        <p:nvPicPr>
          <p:cNvPr id="4" name="Espace réservé du contenu 3" descr="laryngeal-trauma-canonic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7" y="1071546"/>
            <a:ext cx="4000528" cy="2562234"/>
          </a:xfrm>
        </p:spPr>
      </p:pic>
      <p:pic>
        <p:nvPicPr>
          <p:cNvPr id="5" name="Image 4" descr="Laryngeal and Esophageal Trauma-Q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4002930"/>
            <a:ext cx="3200416" cy="2712218"/>
          </a:xfrm>
          <a:prstGeom prst="rect">
            <a:avLst/>
          </a:prstGeom>
        </p:spPr>
      </p:pic>
      <p:pic>
        <p:nvPicPr>
          <p:cNvPr id="6" name="Image 5" descr="hémorragie c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734" y="1071546"/>
            <a:ext cx="3152794" cy="2357229"/>
          </a:xfrm>
          <a:prstGeom prst="rect">
            <a:avLst/>
          </a:prstGeom>
        </p:spPr>
      </p:pic>
      <p:pic>
        <p:nvPicPr>
          <p:cNvPr id="7" name="Image 6" descr="hématome laryngé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573876"/>
            <a:ext cx="2881649" cy="28701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Diagnostic étiologique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857232"/>
            <a:ext cx="8143900" cy="600076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400" b="1" u="sng" dirty="0" smtClean="0">
                <a:solidFill>
                  <a:srgbClr val="00B050"/>
                </a:solidFill>
              </a:rPr>
              <a:t>3-  les traumatismes laryngés internes:</a:t>
            </a:r>
            <a:r>
              <a:rPr lang="fr-FR" sz="2400" u="sng" dirty="0" smtClean="0"/>
              <a:t>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800" dirty="0" smtClean="0"/>
              <a:t>Dus à des manœuvres </a:t>
            </a:r>
            <a:r>
              <a:rPr lang="fr-FR" sz="1800" b="1" dirty="0" smtClean="0"/>
              <a:t>endoscopique </a:t>
            </a:r>
            <a:r>
              <a:rPr lang="fr-FR" sz="1800" dirty="0" smtClean="0"/>
              <a:t>ou suite à </a:t>
            </a:r>
            <a:r>
              <a:rPr lang="fr-FR" sz="1800" b="1" dirty="0" smtClean="0"/>
              <a:t>l’intubation trachéale </a:t>
            </a:r>
            <a:r>
              <a:rPr lang="fr-FR" sz="1800" dirty="0" smtClean="0"/>
              <a:t>associant des hématomes glottiques et/ou sus glottiques  ou bien des luxations cartilagineuses . Plus rarement à l’inhalation d’un gaz  irritant.  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800" dirty="0" smtClean="0"/>
              <a:t>Lors des intubations prolongées, les lésions sont : granulomes glottiques,  ulcérations avec risque de chondrite et nécrose.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fr-FR" sz="1800" dirty="0" smtClean="0"/>
              <a:t> </a:t>
            </a:r>
            <a:r>
              <a:rPr lang="fr-FR" sz="1800" dirty="0"/>
              <a:t>E</a:t>
            </a:r>
            <a:r>
              <a:rPr lang="fr-FR" sz="1800" dirty="0" smtClean="0"/>
              <a:t>n pratique, </a:t>
            </a:r>
            <a:r>
              <a:rPr lang="fr-FR" sz="1800" dirty="0" smtClean="0"/>
              <a:t>une dysphonie qui persiste plusieurs jours après </a:t>
            </a:r>
            <a:r>
              <a:rPr lang="fr-FR" sz="1800" dirty="0" err="1" smtClean="0"/>
              <a:t>extubation</a:t>
            </a:r>
            <a:r>
              <a:rPr lang="fr-FR" sz="1800" dirty="0" smtClean="0"/>
              <a:t> </a:t>
            </a:r>
            <a:r>
              <a:rPr lang="fr-FR" sz="1800" dirty="0" smtClean="0"/>
              <a:t>impose un examen laryngé à la recherche des lésions sus citées</a:t>
            </a:r>
          </a:p>
          <a:p>
            <a:pPr>
              <a:lnSpc>
                <a:spcPct val="150000"/>
              </a:lnSpc>
              <a:buNone/>
            </a:pPr>
            <a:r>
              <a:rPr lang="fr-FR" sz="2000" b="1" u="sng" dirty="0" smtClean="0">
                <a:solidFill>
                  <a:srgbClr val="00B050"/>
                </a:solidFill>
              </a:rPr>
              <a:t>4- corps étrangers du larynx : </a:t>
            </a:r>
            <a:r>
              <a:rPr lang="fr-FR" sz="2000" dirty="0" smtClean="0"/>
              <a:t>empêchent l’adduction des CV</a:t>
            </a:r>
            <a:endParaRPr lang="fr-FR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000" dirty="0" smtClean="0"/>
              <a:t>Granulome post-intubation                            Corps étranger </a:t>
            </a:r>
            <a:endParaRPr lang="fr-FR" sz="2000" dirty="0"/>
          </a:p>
        </p:txBody>
      </p:sp>
      <p:pic>
        <p:nvPicPr>
          <p:cNvPr id="4" name="Espace réservé du contenu 3" descr="granulom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214422"/>
            <a:ext cx="3857652" cy="2893239"/>
          </a:xfrm>
        </p:spPr>
      </p:pic>
      <p:pic>
        <p:nvPicPr>
          <p:cNvPr id="5" name="Image 4" descr="Intubation Granuloma &amp; VF Fibrin Exudate2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4282422"/>
            <a:ext cx="3429024" cy="2575578"/>
          </a:xfrm>
          <a:prstGeom prst="rect">
            <a:avLst/>
          </a:prstGeom>
        </p:spPr>
      </p:pic>
      <p:pic>
        <p:nvPicPr>
          <p:cNvPr id="6" name="Image 5" descr="corps étrag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285860"/>
            <a:ext cx="3478313" cy="3571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Introduction-définition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214422"/>
            <a:ext cx="8143900" cy="564357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fr-FR" sz="2000" dirty="0" smtClean="0"/>
              <a:t>La dysphonie, ou enrouement, désigne l’altération de la voix parlée;</a:t>
            </a:r>
          </a:p>
          <a:p>
            <a:pPr>
              <a:lnSpc>
                <a:spcPct val="200000"/>
              </a:lnSpc>
            </a:pPr>
            <a:r>
              <a:rPr lang="fr-FR" sz="2000" dirty="0" smtClean="0"/>
              <a:t>Elle peut porter sur les trois paramètres acoustiques de cette voix: hauteur, intensité et fréquence;</a:t>
            </a:r>
          </a:p>
          <a:p>
            <a:pPr>
              <a:lnSpc>
                <a:spcPct val="200000"/>
              </a:lnSpc>
            </a:pPr>
            <a:r>
              <a:rPr lang="fr-FR" sz="2000" dirty="0" smtClean="0"/>
              <a:t>Elle peut être d’origine fonctionnelle ou organique;</a:t>
            </a:r>
          </a:p>
          <a:p>
            <a:pPr>
              <a:lnSpc>
                <a:spcPct val="200000"/>
              </a:lnSpc>
            </a:pPr>
            <a:r>
              <a:rPr lang="fr-FR" sz="2000" dirty="0" smtClean="0"/>
              <a:t>Elle constitue un symptôme banal et un motif de consultation fréquent;</a:t>
            </a:r>
          </a:p>
          <a:p>
            <a:pPr>
              <a:lnSpc>
                <a:spcPct val="200000"/>
              </a:lnSpc>
            </a:pPr>
            <a:r>
              <a:rPr lang="fr-FR" sz="2000" dirty="0" smtClean="0"/>
              <a:t>Elle impose, toutefois, un minimum d’investigations vu les pathologies, parfois graves, qu’elle révèle, notamment cancéreuse;</a:t>
            </a:r>
          </a:p>
          <a:p>
            <a:endParaRPr lang="fr-FR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différentiel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071546"/>
            <a:ext cx="8143900" cy="578645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fr-FR" sz="3800" b="1" dirty="0" smtClean="0">
                <a:solidFill>
                  <a:srgbClr val="FF0000"/>
                </a:solidFill>
              </a:rPr>
              <a:t>A .3 – autres causes: </a:t>
            </a:r>
          </a:p>
          <a:p>
            <a:pPr>
              <a:lnSpc>
                <a:spcPct val="120000"/>
              </a:lnSpc>
              <a:buNone/>
            </a:pPr>
            <a:r>
              <a:rPr lang="fr-FR" sz="2900" b="1" u="sng" dirty="0" smtClean="0">
                <a:solidFill>
                  <a:srgbClr val="00B050"/>
                </a:solidFill>
              </a:rPr>
              <a:t>  </a:t>
            </a:r>
            <a:r>
              <a:rPr lang="fr-FR" b="1" u="sng" dirty="0" smtClean="0">
                <a:solidFill>
                  <a:srgbClr val="00B050"/>
                </a:solidFill>
              </a:rPr>
              <a:t>1- causes allergiques: </a:t>
            </a:r>
            <a:r>
              <a:rPr lang="fr-FR" b="1" dirty="0" smtClean="0">
                <a:solidFill>
                  <a:srgbClr val="00B05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fr-FR" sz="3500" dirty="0" smtClean="0"/>
              <a:t>regroupant les laryngites allergiques, l’œdème angioneurotique et l’œdème de Quincke qui peut mettre en jeu le pronostic vital. </a:t>
            </a:r>
          </a:p>
          <a:p>
            <a:pPr>
              <a:lnSpc>
                <a:spcPct val="120000"/>
              </a:lnSpc>
            </a:pPr>
            <a:r>
              <a:rPr lang="fr-FR" sz="3500" dirty="0" smtClean="0"/>
              <a:t>Le terrain </a:t>
            </a:r>
            <a:r>
              <a:rPr lang="fr-FR" sz="3500" dirty="0" err="1" smtClean="0"/>
              <a:t>atopique</a:t>
            </a:r>
            <a:r>
              <a:rPr lang="fr-FR" sz="3500" dirty="0" smtClean="0"/>
              <a:t> et l’enquête  </a:t>
            </a:r>
            <a:r>
              <a:rPr lang="fr-FR" sz="3500" dirty="0" err="1" smtClean="0"/>
              <a:t>allergologique</a:t>
            </a:r>
            <a:r>
              <a:rPr lang="fr-FR" sz="3500" dirty="0" smtClean="0"/>
              <a:t> identifie  parfois  l’allergène responsable (aliments, médicaments…).</a:t>
            </a:r>
            <a:endParaRPr lang="fr-FR" sz="2900" dirty="0" smtClean="0"/>
          </a:p>
          <a:p>
            <a:pPr>
              <a:lnSpc>
                <a:spcPct val="120000"/>
              </a:lnSpc>
              <a:buNone/>
            </a:pPr>
            <a:r>
              <a:rPr lang="fr-FR" b="1" dirty="0" smtClean="0">
                <a:solidFill>
                  <a:srgbClr val="00B050"/>
                </a:solidFill>
              </a:rPr>
              <a:t>2- </a:t>
            </a:r>
            <a:r>
              <a:rPr lang="fr-FR" b="1" u="sng" dirty="0" smtClean="0">
                <a:solidFill>
                  <a:srgbClr val="00B050"/>
                </a:solidFill>
              </a:rPr>
              <a:t>dysphonies psychogènes: </a:t>
            </a:r>
            <a:r>
              <a:rPr lang="fr-FR" u="sng" dirty="0" smtClean="0">
                <a:solidFill>
                  <a:srgbClr val="00B050"/>
                </a:solidFill>
              </a:rPr>
              <a:t>(pithiatique) </a:t>
            </a:r>
          </a:p>
          <a:p>
            <a:pPr>
              <a:lnSpc>
                <a:spcPct val="120000"/>
              </a:lnSpc>
              <a:buNone/>
            </a:pPr>
            <a:r>
              <a:rPr lang="fr-FR" sz="3300" dirty="0" smtClean="0">
                <a:solidFill>
                  <a:srgbClr val="00B050"/>
                </a:solidFill>
              </a:rPr>
              <a:t>-</a:t>
            </a:r>
            <a:r>
              <a:rPr lang="fr-FR" sz="3300" dirty="0" smtClean="0"/>
              <a:t> Aphonies, de dysphonies spasmodiques ou de voix hachée,</a:t>
            </a:r>
          </a:p>
          <a:p>
            <a:pPr>
              <a:lnSpc>
                <a:spcPct val="120000"/>
              </a:lnSpc>
              <a:buNone/>
            </a:pPr>
            <a:r>
              <a:rPr lang="fr-FR" sz="3300" dirty="0" smtClean="0"/>
              <a:t>- Retrouvées dans les crises  </a:t>
            </a:r>
            <a:r>
              <a:rPr lang="fr-FR" sz="3300" b="1" dirty="0" smtClean="0"/>
              <a:t>d’angoisses</a:t>
            </a:r>
            <a:r>
              <a:rPr lang="fr-FR" sz="3300" dirty="0" smtClean="0"/>
              <a:t> ou suite à un </a:t>
            </a:r>
            <a:r>
              <a:rPr lang="fr-FR" sz="3300" b="1" dirty="0" smtClean="0"/>
              <a:t>choc émotif</a:t>
            </a:r>
            <a:r>
              <a:rPr lang="fr-FR" sz="3300" dirty="0" smtClean="0"/>
              <a:t>, </a:t>
            </a:r>
            <a:r>
              <a:rPr lang="fr-FR" sz="3300" b="1" dirty="0" smtClean="0"/>
              <a:t>dépression</a:t>
            </a:r>
            <a:r>
              <a:rPr lang="fr-FR" sz="3300" dirty="0" smtClean="0"/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fr-FR" sz="3300" dirty="0" smtClean="0"/>
              <a:t>- La </a:t>
            </a:r>
            <a:r>
              <a:rPr lang="fr-FR" sz="3300" dirty="0" smtClean="0"/>
              <a:t>LI/</a:t>
            </a:r>
            <a:r>
              <a:rPr lang="fr-FR" sz="3300" dirty="0" err="1" smtClean="0"/>
              <a:t>Nasofibroscopie</a:t>
            </a:r>
            <a:r>
              <a:rPr lang="fr-FR" sz="3300" dirty="0" smtClean="0"/>
              <a:t>:  souvent, </a:t>
            </a:r>
            <a:r>
              <a:rPr lang="fr-FR" sz="3300" dirty="0" smtClean="0"/>
              <a:t>un trouble fonctionnel des CV sans lésion organique.</a:t>
            </a:r>
          </a:p>
          <a:p>
            <a:pPr>
              <a:lnSpc>
                <a:spcPct val="120000"/>
              </a:lnSpc>
              <a:buNone/>
            </a:pPr>
            <a:r>
              <a:rPr lang="fr-FR" sz="3300" dirty="0" smtClean="0"/>
              <a:t>- Un avis psychiatrique et neurologique  est indiqué. </a:t>
            </a:r>
          </a:p>
          <a:p>
            <a:pPr>
              <a:lnSpc>
                <a:spcPct val="120000"/>
              </a:lnSpc>
              <a:buNone/>
            </a:pPr>
            <a:r>
              <a:rPr lang="fr-FR" sz="3300" dirty="0" smtClean="0"/>
              <a:t>- L’évolution est capricieuse.</a:t>
            </a:r>
          </a:p>
          <a:p>
            <a:pPr>
              <a:lnSpc>
                <a:spcPct val="120000"/>
              </a:lnSpc>
              <a:buNone/>
            </a:pPr>
            <a:r>
              <a:rPr lang="fr-FR" b="1" u="sng" dirty="0" smtClean="0">
                <a:solidFill>
                  <a:srgbClr val="00B050"/>
                </a:solidFill>
              </a:rPr>
              <a:t>3- les dysphonies chroniques à début brutal: </a:t>
            </a:r>
            <a:endParaRPr lang="fr-FR" sz="3600" b="1" u="sng" dirty="0" smtClean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fr-FR" sz="2900" dirty="0" smtClean="0"/>
              <a:t>Regroupe les immobilités laryngées par lésion </a:t>
            </a:r>
            <a:r>
              <a:rPr lang="fr-FR" sz="2900" dirty="0" err="1" smtClean="0"/>
              <a:t>récurrentielle</a:t>
            </a:r>
            <a:r>
              <a:rPr lang="fr-FR" sz="2900" dirty="0" smtClean="0"/>
              <a:t> brutale iatrogènes ou lors des intubations ou sans cause décelable  (à </a:t>
            </a:r>
            <a:r>
              <a:rPr lang="fr-FR" sz="2900" dirty="0" err="1" smtClean="0"/>
              <a:t>frigore</a:t>
            </a:r>
            <a:r>
              <a:rPr lang="fr-FR" sz="2900" dirty="0" smtClean="0"/>
              <a:t>). On cite également les anévrismes artérielles et les tumeurs des organes de voisinage à extension rapide.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différentiel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000108"/>
            <a:ext cx="8143900" cy="58578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B</a:t>
            </a:r>
            <a:r>
              <a:rPr lang="fr-FR" sz="2400" b="1" dirty="0" smtClean="0">
                <a:solidFill>
                  <a:srgbClr val="FF0000"/>
                </a:solidFill>
              </a:rPr>
              <a:t>) Dysphonies chroniques:</a:t>
            </a:r>
          </a:p>
          <a:p>
            <a:pPr>
              <a:buNone/>
            </a:pPr>
            <a:r>
              <a:rPr lang="fr-FR" sz="2400" b="1" dirty="0" smtClean="0">
                <a:solidFill>
                  <a:srgbClr val="FF0000"/>
                </a:solidFill>
              </a:rPr>
              <a:t>B.1 – les causes inflammatoires et infectieuses:</a:t>
            </a:r>
          </a:p>
          <a:p>
            <a:pPr>
              <a:buFont typeface="Wingdings" pitchFamily="2" charset="2"/>
              <a:buChar char="Ø"/>
            </a:pPr>
            <a:r>
              <a:rPr lang="fr-FR" sz="2200" b="1" u="sng" dirty="0" smtClean="0">
                <a:solidFill>
                  <a:schemeClr val="accent1">
                    <a:lumMod val="75000"/>
                  </a:schemeClr>
                </a:solidFill>
              </a:rPr>
              <a:t>Laryngites chroniques non spécifiques:</a:t>
            </a:r>
          </a:p>
          <a:p>
            <a:pPr>
              <a:buNone/>
            </a:pPr>
            <a:r>
              <a:rPr lang="fr-FR" sz="2200" dirty="0" smtClean="0"/>
              <a:t>dues à une irritation chronique de la muqueuse par  des </a:t>
            </a:r>
            <a:r>
              <a:rPr lang="fr-FR" sz="2200" b="1" dirty="0" smtClean="0"/>
              <a:t>facteurs favorisants</a:t>
            </a:r>
            <a:r>
              <a:rPr lang="fr-FR" sz="2200" dirty="0" smtClean="0"/>
              <a:t>: (tabac et alcool, fumés et vapeurs toxique, affections rhino-sinusiennes chroniques, surmenage et le malmenage de la voix, RGO…</a:t>
            </a:r>
          </a:p>
          <a:p>
            <a:pPr>
              <a:buNone/>
            </a:pPr>
            <a:r>
              <a:rPr lang="fr-FR" sz="1900" b="1" u="sng" dirty="0" smtClean="0">
                <a:solidFill>
                  <a:srgbClr val="7030A0"/>
                </a:solidFill>
              </a:rPr>
              <a:t>1 - </a:t>
            </a:r>
            <a:r>
              <a:rPr lang="fr-FR" sz="1900" b="1" i="1" u="sng" dirty="0" smtClean="0">
                <a:solidFill>
                  <a:srgbClr val="7030A0"/>
                </a:solidFill>
              </a:rPr>
              <a:t>LC hypertrophique diffuse: </a:t>
            </a:r>
            <a:r>
              <a:rPr lang="fr-FR" sz="1900" b="1" u="sng" dirty="0" smtClean="0">
                <a:solidFill>
                  <a:srgbClr val="7030A0"/>
                </a:solidFill>
              </a:rPr>
              <a:t> laryngite catarrhale chronique rouge</a:t>
            </a:r>
          </a:p>
          <a:p>
            <a:pPr>
              <a:buNone/>
            </a:pPr>
            <a:r>
              <a:rPr lang="fr-FR" sz="2400" dirty="0" smtClean="0"/>
              <a:t>  • </a:t>
            </a:r>
            <a:r>
              <a:rPr lang="fr-FR" sz="2100" dirty="0"/>
              <a:t>F</a:t>
            </a:r>
            <a:r>
              <a:rPr lang="fr-FR" sz="2100" dirty="0" smtClean="0"/>
              <a:t>orme </a:t>
            </a:r>
            <a:r>
              <a:rPr lang="fr-FR" sz="2100" dirty="0" smtClean="0"/>
              <a:t>la </a:t>
            </a:r>
            <a:r>
              <a:rPr lang="fr-FR" sz="2100" b="1" dirty="0" smtClean="0"/>
              <a:t>plus fréquente </a:t>
            </a:r>
            <a:r>
              <a:rPr lang="fr-FR" sz="2100" dirty="0" smtClean="0"/>
              <a:t>des LC non </a:t>
            </a:r>
            <a:r>
              <a:rPr lang="fr-FR" sz="2100" dirty="0" smtClean="0"/>
              <a:t>spécifiques; </a:t>
            </a:r>
            <a:endParaRPr lang="fr-FR" sz="2100" dirty="0" smtClean="0"/>
          </a:p>
          <a:p>
            <a:pPr>
              <a:buNone/>
            </a:pPr>
            <a:r>
              <a:rPr lang="fr-FR" sz="2100" dirty="0" smtClean="0"/>
              <a:t>  • il s’agit d’un enrouement épisodique puis permanent, la voix a un timbre modifié au cour de la journée;  la dysphonie est plus marquée au réveil, s’améliore dans la journée et s’aggrave  de nouveau le soir.</a:t>
            </a:r>
          </a:p>
          <a:p>
            <a:pPr>
              <a:buNone/>
            </a:pPr>
            <a:r>
              <a:rPr lang="fr-FR" sz="2100" dirty="0" smtClean="0"/>
              <a:t>  • </a:t>
            </a:r>
            <a:r>
              <a:rPr lang="fr-FR" sz="2100" dirty="0" smtClean="0"/>
              <a:t>LI/</a:t>
            </a:r>
            <a:r>
              <a:rPr lang="fr-FR" sz="2100" dirty="0" err="1" smtClean="0"/>
              <a:t>Naso</a:t>
            </a:r>
            <a:r>
              <a:rPr lang="fr-FR" sz="2100" dirty="0" smtClean="0"/>
              <a:t>: </a:t>
            </a:r>
            <a:r>
              <a:rPr lang="fr-FR" sz="2100" dirty="0" smtClean="0"/>
              <a:t>muqueuse laryngée hypertrophique, vascularisée et congestive. Les CV sont rouges leurs bords libres sont émoussés, se joignant plus ou moins bien en phonation,  recouvertes de secrétions +/- épaisses (surinfection).</a:t>
            </a:r>
          </a:p>
          <a:p>
            <a:pPr>
              <a:buNone/>
            </a:pPr>
            <a:r>
              <a:rPr lang="fr-FR" sz="2100" dirty="0" smtClean="0"/>
              <a:t>  • Traitement est médical et commence par l’éviction</a:t>
            </a:r>
            <a:r>
              <a:rPr lang="fr-FR" sz="2100" dirty="0" smtClean="0">
                <a:solidFill>
                  <a:schemeClr val="bg1"/>
                </a:solidFill>
              </a:rPr>
              <a:t> </a:t>
            </a:r>
            <a:r>
              <a:rPr lang="fr-FR" sz="2100" dirty="0" smtClean="0"/>
              <a:t>des facteurs favorisants.</a:t>
            </a:r>
          </a:p>
          <a:p>
            <a:pPr>
              <a:buNone/>
            </a:pPr>
            <a:endParaRPr lang="fr-FR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différentiel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592933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fr-FR" sz="1800" b="1" dirty="0" smtClean="0">
                <a:solidFill>
                  <a:srgbClr val="7030A0"/>
                </a:solidFill>
              </a:rPr>
              <a:t>2- </a:t>
            </a:r>
            <a:r>
              <a:rPr lang="fr-FR" sz="1800" b="1" u="sng" dirty="0" smtClean="0">
                <a:solidFill>
                  <a:srgbClr val="7030A0"/>
                </a:solidFill>
              </a:rPr>
              <a:t>LC hypertrophique pseudo myxomateuse ou œdème de </a:t>
            </a:r>
            <a:r>
              <a:rPr lang="fr-FR" sz="1800" b="1" u="sng" dirty="0" err="1" smtClean="0">
                <a:solidFill>
                  <a:srgbClr val="7030A0"/>
                </a:solidFill>
              </a:rPr>
              <a:t>Reinke</a:t>
            </a:r>
            <a:r>
              <a:rPr lang="fr-FR" sz="1800" b="1" u="sng" dirty="0" smtClean="0">
                <a:solidFill>
                  <a:srgbClr val="7030A0"/>
                </a:solidFill>
              </a:rPr>
              <a:t>:</a:t>
            </a:r>
          </a:p>
          <a:p>
            <a:pPr>
              <a:buNone/>
            </a:pPr>
            <a:r>
              <a:rPr lang="fr-FR" sz="1800" dirty="0" smtClean="0"/>
              <a:t>. Rencontrée plus souvent chez la femme que chez l‘homme</a:t>
            </a:r>
          </a:p>
          <a:p>
            <a:pPr>
              <a:buNone/>
            </a:pPr>
            <a:r>
              <a:rPr lang="fr-FR" sz="1800" dirty="0" smtClean="0"/>
              <a:t>• Les CV sont  hypertrophiques tendues par un œdème sous muqueux siégeant à la face sup des CV visible sous forme d’un liquide jaunâtre séreux translucide, avec métaplasie épithéliale (formation de glande)</a:t>
            </a:r>
          </a:p>
          <a:p>
            <a:pPr>
              <a:buNone/>
            </a:pPr>
            <a:r>
              <a:rPr lang="fr-FR" sz="1800" dirty="0" smtClean="0"/>
              <a:t>• la dysphonie revêt un timbre particulier dit « de crapaud », voix rauque et grave, d’intensité faible et peu timbrée.</a:t>
            </a:r>
          </a:p>
          <a:p>
            <a:pPr>
              <a:buNone/>
            </a:pPr>
            <a:r>
              <a:rPr lang="fr-FR" sz="1800" dirty="0" smtClean="0"/>
              <a:t>• les facteurs favorisants jouent un rôle important.</a:t>
            </a:r>
          </a:p>
          <a:p>
            <a:pPr>
              <a:buNone/>
            </a:pPr>
            <a:r>
              <a:rPr lang="fr-FR" sz="1800" dirty="0" smtClean="0"/>
              <a:t>• Le traitement est chirurgical (micro-incision et aspiration de la glue),  accompagnée par  une rééducation orthophonique et la suppression des facteurs favorisants.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oedème Reink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4143380"/>
            <a:ext cx="2607709" cy="261264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Diagnostic différentiel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857232"/>
            <a:ext cx="8143900" cy="6000768"/>
          </a:xfrm>
        </p:spPr>
        <p:txBody>
          <a:bodyPr/>
          <a:lstStyle/>
          <a:p>
            <a:pPr>
              <a:buNone/>
            </a:pPr>
            <a:r>
              <a:rPr lang="fr-FR" sz="2000" b="1" dirty="0" smtClean="0">
                <a:solidFill>
                  <a:srgbClr val="7030A0"/>
                </a:solidFill>
              </a:rPr>
              <a:t>3 –  laryngites dysplasiques :</a:t>
            </a:r>
            <a:endParaRPr lang="fr-FR" sz="18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fr-FR" sz="1800" dirty="0" smtClean="0"/>
              <a:t>Se sont des </a:t>
            </a:r>
            <a:r>
              <a:rPr lang="fr-FR" sz="1800" b="1" dirty="0" smtClean="0"/>
              <a:t>lésions précancéreuses </a:t>
            </a:r>
            <a:r>
              <a:rPr lang="fr-FR" sz="1800" dirty="0" smtClean="0"/>
              <a:t>survenant chez des personnes à risque et qui nécessitent une surveillance périodique :</a:t>
            </a:r>
          </a:p>
          <a:p>
            <a:pPr>
              <a:buNone/>
              <a:defRPr/>
            </a:pPr>
            <a:r>
              <a:rPr lang="fr-FR" sz="1800" b="1" dirty="0" smtClean="0"/>
              <a:t>  </a:t>
            </a:r>
            <a:r>
              <a:rPr lang="fr-FR" sz="1800" b="1" dirty="0" smtClean="0">
                <a:solidFill>
                  <a:srgbClr val="FF0000"/>
                </a:solidFill>
              </a:rPr>
              <a:t>les dysplasies rouges ( laryngites </a:t>
            </a:r>
            <a:r>
              <a:rPr lang="fr-FR" sz="1800" b="1" dirty="0" err="1" smtClean="0">
                <a:solidFill>
                  <a:srgbClr val="FF0000"/>
                </a:solidFill>
              </a:rPr>
              <a:t>érythroplasiques</a:t>
            </a:r>
            <a:r>
              <a:rPr lang="fr-FR" sz="1800" b="1" dirty="0" smtClean="0">
                <a:solidFill>
                  <a:srgbClr val="FF0000"/>
                </a:solidFill>
              </a:rPr>
              <a:t>): </a:t>
            </a:r>
          </a:p>
          <a:p>
            <a:pPr>
              <a:buNone/>
              <a:defRPr/>
            </a:pPr>
            <a:r>
              <a:rPr lang="fr-FR" sz="1800" dirty="0" smtClean="0"/>
              <a:t>     dans la laryngite chronique hyperplasique diffuse la muqueuse de la CV est d’aspect rouge inflammatoire avec des irrégularités   recouvertes d’un enduit </a:t>
            </a:r>
            <a:r>
              <a:rPr lang="fr-FR" sz="1800" dirty="0" err="1" smtClean="0"/>
              <a:t>mucoïde</a:t>
            </a:r>
            <a:r>
              <a:rPr lang="fr-FR" sz="1800" dirty="0" smtClean="0"/>
              <a:t> sous forme de point qui attire les soupçons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400052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Image 4" descr="dysplasie sur laryngite chorniq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3786190"/>
            <a:ext cx="3524275" cy="26432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76950" y="3364843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Dysplasie des C.V sur laryngite chronique</a:t>
            </a:r>
            <a:endParaRPr lang="fr-FR" sz="16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différentiel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85794"/>
            <a:ext cx="81439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Les dysplasies blanches :</a:t>
            </a:r>
            <a:r>
              <a:rPr lang="fr-FR" sz="2000" b="1" dirty="0" smtClean="0">
                <a:solidFill>
                  <a:srgbClr val="FF0000"/>
                </a:solidFill>
              </a:rPr>
              <a:t> </a:t>
            </a:r>
            <a:r>
              <a:rPr lang="fr-FR" sz="1800" b="1" dirty="0" smtClean="0">
                <a:solidFill>
                  <a:srgbClr val="FF0000"/>
                </a:solidFill>
              </a:rPr>
              <a:t>(</a:t>
            </a:r>
            <a:r>
              <a:rPr lang="fr-FR" sz="1600" b="1" dirty="0" smtClean="0">
                <a:solidFill>
                  <a:srgbClr val="FF0000"/>
                </a:solidFill>
              </a:rPr>
              <a:t>laryngites </a:t>
            </a:r>
            <a:r>
              <a:rPr lang="fr-FR" sz="1600" b="1" dirty="0" err="1" smtClean="0">
                <a:solidFill>
                  <a:srgbClr val="FF0000"/>
                </a:solidFill>
              </a:rPr>
              <a:t>dyskératosiques</a:t>
            </a:r>
            <a:r>
              <a:rPr lang="fr-FR" sz="1600" b="1" dirty="0" smtClean="0">
                <a:solidFill>
                  <a:srgbClr val="FF0000"/>
                </a:solidFill>
              </a:rPr>
              <a:t> ou kératose laryngée):</a:t>
            </a:r>
            <a:endParaRPr lang="fr-FR" sz="18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sz="1800" dirty="0" smtClean="0"/>
              <a:t>. Se sont des  laryngites chroniques hypertrophiques blanches, se présentant sous différents aspects ayant en commun la </a:t>
            </a:r>
            <a:r>
              <a:rPr lang="fr-FR" sz="1800" b="1" dirty="0" smtClean="0"/>
              <a:t>production de kératine .</a:t>
            </a:r>
          </a:p>
          <a:p>
            <a:pPr>
              <a:buNone/>
            </a:pPr>
            <a:r>
              <a:rPr lang="fr-FR" sz="1800" dirty="0" smtClean="0"/>
              <a:t>. la dysphonie chronique est l’élément dominant du tableau clinique ,la modification des caractéristiques de cette dysphonie doit inquiéter.</a:t>
            </a:r>
          </a:p>
          <a:p>
            <a:pPr>
              <a:buNone/>
            </a:pPr>
            <a:r>
              <a:rPr lang="fr-FR" sz="1800" dirty="0" smtClean="0"/>
              <a:t>. Le traitement est le plus souvent chirurgical. </a:t>
            </a:r>
          </a:p>
          <a:p>
            <a:pPr>
              <a:buNone/>
            </a:pPr>
            <a:r>
              <a:rPr lang="fr-FR" sz="1800" dirty="0" smtClean="0"/>
              <a:t>. On distingue dans ce groupe plusieurs variétés : </a:t>
            </a:r>
          </a:p>
          <a:p>
            <a:pPr>
              <a:buNone/>
            </a:pPr>
            <a:r>
              <a:rPr lang="fr-FR" sz="2000" dirty="0" smtClean="0">
                <a:solidFill>
                  <a:srgbClr val="0070C0"/>
                </a:solidFill>
              </a:rPr>
              <a:t>. </a:t>
            </a:r>
            <a:r>
              <a:rPr lang="fr-FR" sz="1800" dirty="0" smtClean="0">
                <a:solidFill>
                  <a:srgbClr val="0070C0"/>
                </a:solidFill>
              </a:rPr>
              <a:t>Hyperkératoses verruqueuses du larynx:  </a:t>
            </a:r>
            <a:r>
              <a:rPr lang="fr-FR" sz="1800" dirty="0" smtClean="0"/>
              <a:t>aspect de verrue blanchâtre à surface très irrégulière, localisé au niveau des CV mais aussi sur le reste de la muqueuse </a:t>
            </a:r>
            <a:r>
              <a:rPr lang="fr-FR" sz="1800" dirty="0" err="1" smtClean="0"/>
              <a:t>endolaryngée</a:t>
            </a:r>
            <a:r>
              <a:rPr lang="fr-FR" sz="1800" dirty="0" smtClean="0"/>
              <a:t>, posant ainsi un problème thérapeutique.</a:t>
            </a:r>
            <a:r>
              <a:rPr lang="fr-FR" sz="1800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. Papillome corné de l’adulte</a:t>
            </a:r>
            <a:r>
              <a:rPr lang="fr-FR" sz="1800" dirty="0" smtClean="0">
                <a:solidFill>
                  <a:srgbClr val="C00000"/>
                </a:solidFill>
              </a:rPr>
              <a:t>:  </a:t>
            </a:r>
            <a:r>
              <a:rPr lang="fr-FR" sz="1800" dirty="0" smtClean="0"/>
              <a:t>tumeur </a:t>
            </a:r>
            <a:r>
              <a:rPr lang="fr-FR" sz="1800" dirty="0" err="1" smtClean="0"/>
              <a:t>exophétique</a:t>
            </a:r>
            <a:r>
              <a:rPr lang="fr-FR" sz="1800" dirty="0" smtClean="0"/>
              <a:t> avec un épithélium épais et </a:t>
            </a:r>
            <a:r>
              <a:rPr lang="fr-FR" sz="1800" dirty="0" err="1" smtClean="0"/>
              <a:t>kératosique</a:t>
            </a:r>
            <a:r>
              <a:rPr lang="fr-FR" sz="1800" dirty="0" smtClean="0"/>
              <a:t>.</a:t>
            </a:r>
          </a:p>
          <a:p>
            <a:pPr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.la leucoplasie:  L</a:t>
            </a:r>
            <a:r>
              <a:rPr lang="fr-FR" sz="1800" dirty="0" smtClean="0"/>
              <a:t>ésions blanchâtres isolées;</a:t>
            </a:r>
          </a:p>
          <a:p>
            <a:pPr>
              <a:buNone/>
            </a:pPr>
            <a:r>
              <a:rPr lang="fr-FR" sz="1800" dirty="0" smtClean="0">
                <a:solidFill>
                  <a:srgbClr val="0070C0"/>
                </a:solidFill>
              </a:rPr>
              <a:t>. Les dysplasies:  </a:t>
            </a:r>
            <a:r>
              <a:rPr lang="fr-FR" sz="1800" dirty="0" smtClean="0"/>
              <a:t>associées souvent à une hyperkératose, elles sont classées en  03 stades dysplasie: simple, moyenne, et sévère puis carcinome in situe. Ces lésions négligées évoluent  obligatoirement vers un carcinome invasif </a:t>
            </a:r>
          </a:p>
          <a:p>
            <a:pPr>
              <a:buNone/>
            </a:pPr>
            <a:endParaRPr lang="fr-FR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Papillomatose</a:t>
            </a:r>
            <a:r>
              <a:rPr lang="fr-FR" sz="2000" dirty="0" smtClean="0"/>
              <a:t>                                                   Leucoplasie</a:t>
            </a:r>
            <a:endParaRPr lang="fr-FR" sz="2000" dirty="0"/>
          </a:p>
        </p:txBody>
      </p:sp>
      <p:pic>
        <p:nvPicPr>
          <p:cNvPr id="4" name="Espace réservé du contenu 3" descr="papillomatose laryngé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9" y="1595344"/>
            <a:ext cx="3429024" cy="2690912"/>
          </a:xfrm>
        </p:spPr>
      </p:pic>
      <p:pic>
        <p:nvPicPr>
          <p:cNvPr id="5" name="Image 4" descr="leucoplas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411" y="1643050"/>
            <a:ext cx="3299137" cy="2571768"/>
          </a:xfrm>
          <a:prstGeom prst="rect">
            <a:avLst/>
          </a:prstGeom>
        </p:spPr>
      </p:pic>
      <p:pic>
        <p:nvPicPr>
          <p:cNvPr id="6" name="Image 5" descr="papillomatose l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247655"/>
            <a:ext cx="2071702" cy="261034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Diagnostic différentiel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14356"/>
            <a:ext cx="8143900" cy="614364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fr-FR" sz="2000" b="1" dirty="0" smtClean="0">
                <a:solidFill>
                  <a:srgbClr val="7030A0"/>
                </a:solidFill>
              </a:rPr>
              <a:t>4 -  Laryngite postérieure due à un RGO </a:t>
            </a:r>
            <a:r>
              <a:rPr lang="fr-FR" sz="1600" b="1" dirty="0" smtClean="0">
                <a:solidFill>
                  <a:srgbClr val="7030A0"/>
                </a:solidFill>
              </a:rPr>
              <a:t>(</a:t>
            </a:r>
            <a:r>
              <a:rPr lang="fr-FR" sz="1600" dirty="0" smtClean="0">
                <a:solidFill>
                  <a:srgbClr val="7030A0"/>
                </a:solidFill>
              </a:rPr>
              <a:t>photo)</a:t>
            </a:r>
            <a:endParaRPr lang="fr-FR" sz="1600" b="1" dirty="0" smtClean="0">
              <a:solidFill>
                <a:srgbClr val="7030A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fr-FR" sz="2000" b="1" u="sng" dirty="0" smtClean="0">
                <a:solidFill>
                  <a:srgbClr val="FF0000"/>
                </a:solidFill>
              </a:rPr>
              <a:t>Laryngites chroniques spécifiques: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b="1" dirty="0" smtClean="0">
                <a:solidFill>
                  <a:srgbClr val="00B050"/>
                </a:solidFill>
              </a:rPr>
              <a:t>1 </a:t>
            </a:r>
            <a:r>
              <a:rPr lang="fr-FR" sz="2000" b="1" u="sng" dirty="0" smtClean="0">
                <a:solidFill>
                  <a:srgbClr val="00B050"/>
                </a:solidFill>
              </a:rPr>
              <a:t>- tuberculose laryngée: </a:t>
            </a:r>
          </a:p>
          <a:p>
            <a:pPr>
              <a:buFont typeface="Wingdings" pitchFamily="2" charset="2"/>
              <a:buNone/>
              <a:defRPr/>
            </a:pPr>
            <a:r>
              <a:rPr lang="fr-FR" sz="1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  </a:t>
            </a:r>
            <a:r>
              <a:rPr lang="fr-FR" sz="1800" dirty="0" smtClean="0"/>
              <a:t> Elles peuvent réapparaître avec le regain de la tuberculose pulmonaire chez les immunodéprimés. Elles trouvent leur place ici en raison des formes  pseudo-tumorales, hyperplasiques et </a:t>
            </a:r>
            <a:r>
              <a:rPr lang="fr-FR" sz="1800" dirty="0" err="1" smtClean="0"/>
              <a:t>végétantes</a:t>
            </a:r>
            <a:r>
              <a:rPr lang="fr-FR" sz="1800" dirty="0" smtClean="0"/>
              <a:t>, dont le diagnostic se fait aujourd'hui à l’aide de la biopsie.</a:t>
            </a:r>
            <a:endParaRPr lang="fr-FR" sz="1800" u="sng" dirty="0" smtClean="0"/>
          </a:p>
          <a:p>
            <a:pPr>
              <a:buNone/>
              <a:defRPr/>
            </a:pPr>
            <a:r>
              <a:rPr lang="fr-FR" sz="2000" b="1" dirty="0" smtClean="0">
                <a:solidFill>
                  <a:srgbClr val="00B050"/>
                </a:solidFill>
              </a:rPr>
              <a:t> 2  </a:t>
            </a:r>
            <a:r>
              <a:rPr lang="fr-FR" sz="2000" b="1" u="sng" dirty="0" smtClean="0">
                <a:solidFill>
                  <a:srgbClr val="00B050"/>
                </a:solidFill>
              </a:rPr>
              <a:t>- syphilis </a:t>
            </a:r>
            <a:r>
              <a:rPr lang="fr-FR" sz="1800" b="1" u="sng" dirty="0" smtClean="0">
                <a:solidFill>
                  <a:srgbClr val="00B050"/>
                </a:solidFill>
              </a:rPr>
              <a:t>tertiaire:  </a:t>
            </a:r>
            <a:r>
              <a:rPr lang="fr-FR" sz="1800" dirty="0" smtClean="0"/>
              <a:t>exceptionnelle</a:t>
            </a:r>
          </a:p>
          <a:p>
            <a:pPr>
              <a:buNone/>
              <a:defRPr/>
            </a:pPr>
            <a:r>
              <a:rPr lang="fr-FR" sz="1800" b="1" dirty="0" smtClean="0">
                <a:solidFill>
                  <a:srgbClr val="00B050"/>
                </a:solidFill>
              </a:rPr>
              <a:t> </a:t>
            </a:r>
            <a:r>
              <a:rPr lang="fr-FR" sz="1800" dirty="0" smtClean="0"/>
              <a:t>sous forme de  nodules ou gommes (masse arrondie rouge sombre) peuvent apparaître évoluant vers l’ulcération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reflu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36" y="4167214"/>
            <a:ext cx="3929058" cy="261937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différentiel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85794"/>
            <a:ext cx="81439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200" b="1" dirty="0" smtClean="0">
                <a:solidFill>
                  <a:srgbClr val="FF0000"/>
                </a:solidFill>
              </a:rPr>
              <a:t>B 2 - Les causes tumorales : </a:t>
            </a:r>
          </a:p>
          <a:p>
            <a:pPr>
              <a:buNone/>
            </a:pPr>
            <a:r>
              <a:rPr lang="fr-FR" sz="1900" b="1" dirty="0" smtClean="0">
                <a:solidFill>
                  <a:srgbClr val="00B050"/>
                </a:solidFill>
              </a:rPr>
              <a:t> 1 </a:t>
            </a:r>
            <a:r>
              <a:rPr lang="fr-FR" sz="1900" b="1" u="sng" dirty="0" smtClean="0">
                <a:solidFill>
                  <a:srgbClr val="00B050"/>
                </a:solidFill>
              </a:rPr>
              <a:t>– les tumeurs bénignes:</a:t>
            </a:r>
            <a:r>
              <a:rPr lang="fr-FR" sz="1900" b="1" dirty="0" smtClean="0">
                <a:solidFill>
                  <a:srgbClr val="00B050"/>
                </a:solidFill>
              </a:rPr>
              <a:t> </a:t>
            </a:r>
            <a:r>
              <a:rPr lang="fr-FR" sz="1900" dirty="0" smtClean="0"/>
              <a:t>très fréquentes </a:t>
            </a:r>
          </a:p>
          <a:p>
            <a:pPr>
              <a:buFont typeface="Wingdings" pitchFamily="2" charset="2"/>
              <a:buChar char="Ø"/>
            </a:pPr>
            <a:r>
              <a:rPr lang="fr-FR" sz="1900" b="1" dirty="0" smtClean="0">
                <a:solidFill>
                  <a:schemeClr val="accent2">
                    <a:lumMod val="50000"/>
                  </a:schemeClr>
                </a:solidFill>
              </a:rPr>
              <a:t> le polype:</a:t>
            </a:r>
          </a:p>
          <a:p>
            <a:pPr>
              <a:buNone/>
            </a:pPr>
            <a:r>
              <a:rPr lang="fr-FR" sz="1700" dirty="0" smtClean="0"/>
              <a:t>.</a:t>
            </a:r>
            <a:r>
              <a:rPr lang="fr-FR" sz="1900" b="1" dirty="0" smtClean="0"/>
              <a:t> </a:t>
            </a:r>
            <a:r>
              <a:rPr lang="fr-FR" sz="1700" dirty="0" smtClean="0"/>
              <a:t>secondaire à un </a:t>
            </a:r>
            <a:r>
              <a:rPr lang="fr-FR" sz="1700" b="1" dirty="0" smtClean="0"/>
              <a:t>malmenage</a:t>
            </a:r>
            <a:r>
              <a:rPr lang="fr-FR" sz="1700" dirty="0" smtClean="0"/>
              <a:t> ou </a:t>
            </a:r>
            <a:r>
              <a:rPr lang="fr-FR" sz="1700" b="1" dirty="0" smtClean="0"/>
              <a:t>surmenage de la voix</a:t>
            </a:r>
            <a:r>
              <a:rPr lang="fr-FR" sz="1700" dirty="0" smtClean="0"/>
              <a:t>, favorisé parfois par la prise alcoolo-tabagique et exposition aux poussières.</a:t>
            </a:r>
          </a:p>
          <a:p>
            <a:pPr>
              <a:buNone/>
            </a:pPr>
            <a:r>
              <a:rPr lang="fr-FR" sz="1700" dirty="0" smtClean="0"/>
              <a:t>. C’est une tuméfaction bénigne de la CV, Peut être sessile ou pédiculée à surface lisse ou mamelonnée, souvent localisée au 1/3 moyen ou à la commissure antérieure.</a:t>
            </a:r>
          </a:p>
          <a:p>
            <a:pPr>
              <a:buNone/>
            </a:pPr>
            <a:r>
              <a:rPr lang="fr-FR" sz="1700" dirty="0" smtClean="0"/>
              <a:t>. Responsable de dysphonie à type de </a:t>
            </a:r>
            <a:r>
              <a:rPr lang="fr-FR" sz="1700" b="1" dirty="0" smtClean="0"/>
              <a:t>voix grave </a:t>
            </a:r>
            <a:r>
              <a:rPr lang="fr-FR" sz="1700" dirty="0" smtClean="0"/>
              <a:t>voire </a:t>
            </a:r>
            <a:r>
              <a:rPr lang="fr-FR" sz="1700" b="1" dirty="0" smtClean="0"/>
              <a:t>bitonale</a:t>
            </a:r>
            <a:r>
              <a:rPr lang="fr-FR" sz="1700" dirty="0" smtClean="0"/>
              <a:t>. </a:t>
            </a:r>
          </a:p>
          <a:p>
            <a:pPr>
              <a:buNone/>
            </a:pPr>
            <a:r>
              <a:rPr lang="fr-FR" sz="1700" dirty="0" smtClean="0"/>
              <a:t>. Le traitement est chirurgicale par exérèse localisée (instrumentale ou laser).</a:t>
            </a:r>
          </a:p>
          <a:p>
            <a:pPr>
              <a:buNone/>
            </a:pPr>
            <a:r>
              <a:rPr lang="fr-FR" sz="1900" b="1" dirty="0" smtClean="0">
                <a:solidFill>
                  <a:srgbClr val="00B050"/>
                </a:solidFill>
              </a:rPr>
              <a:t>  </a:t>
            </a:r>
            <a:r>
              <a:rPr lang="fr-FR" sz="1900" b="1" dirty="0" smtClean="0">
                <a:solidFill>
                  <a:schemeClr val="accent2">
                    <a:lumMod val="50000"/>
                  </a:schemeClr>
                </a:solidFill>
              </a:rPr>
              <a:t>- le nodule : </a:t>
            </a:r>
          </a:p>
          <a:p>
            <a:pPr>
              <a:buNone/>
            </a:pPr>
            <a:r>
              <a:rPr lang="fr-FR" sz="1700" dirty="0" smtClean="0"/>
              <a:t>. Les mêmes facteurs favorisants, il est retrouvé chez l’adulte et même chez l’enfant.</a:t>
            </a:r>
          </a:p>
          <a:p>
            <a:pPr>
              <a:buNone/>
            </a:pPr>
            <a:r>
              <a:rPr lang="fr-FR" sz="1700" dirty="0" smtClean="0"/>
              <a:t>.  Responsable de dysphonie d’aggravation progressive .</a:t>
            </a:r>
          </a:p>
          <a:p>
            <a:pPr>
              <a:buNone/>
            </a:pPr>
            <a:r>
              <a:rPr lang="fr-FR" sz="1700" dirty="0" smtClean="0"/>
              <a:t>. LI : tuméfaction grisâtre ou rosée saillante, siégeant sur le bord libre de la CV  toujours à l’union 1/3 antérieur 1/3 moyen, le plus souvent bilatéral ( </a:t>
            </a:r>
            <a:r>
              <a:rPr lang="fr-FR" sz="1700" dirty="0" err="1" smtClean="0"/>
              <a:t>kissing</a:t>
            </a:r>
            <a:r>
              <a:rPr lang="fr-FR" sz="1700" dirty="0" smtClean="0"/>
              <a:t> nodules) </a:t>
            </a:r>
          </a:p>
          <a:p>
            <a:pPr>
              <a:buNone/>
            </a:pPr>
            <a:r>
              <a:rPr lang="fr-FR" sz="1700" dirty="0" smtClean="0"/>
              <a:t>. Le traitement est chirurgical  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Nodule </a:t>
            </a:r>
            <a:r>
              <a:rPr lang="fr-FR" sz="2400" dirty="0" err="1" smtClean="0"/>
              <a:t>bi-lobé</a:t>
            </a:r>
            <a:r>
              <a:rPr lang="fr-FR" sz="2400" dirty="0" smtClean="0"/>
              <a:t>                                   </a:t>
            </a:r>
            <a:r>
              <a:rPr lang="fr-FR" sz="2400" dirty="0" err="1" smtClean="0"/>
              <a:t>Kissing</a:t>
            </a:r>
            <a:r>
              <a:rPr lang="fr-FR" sz="2400" dirty="0" smtClean="0"/>
              <a:t> nodules</a:t>
            </a:r>
            <a:endParaRPr lang="fr-FR" sz="2400" dirty="0"/>
          </a:p>
        </p:txBody>
      </p:sp>
      <p:pic>
        <p:nvPicPr>
          <p:cNvPr id="4" name="Espace réservé du contenu 3" descr="polype-bilobé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2071678"/>
            <a:ext cx="4020111" cy="2857899"/>
          </a:xfrm>
        </p:spPr>
      </p:pic>
      <p:pic>
        <p:nvPicPr>
          <p:cNvPr id="5" name="Image 4" descr="kissing nodul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1928802"/>
            <a:ext cx="3333750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Diagnostic étiologique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14356"/>
            <a:ext cx="8143900" cy="61436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fr-FR" sz="1600" b="1" dirty="0" smtClean="0">
                <a:solidFill>
                  <a:schemeClr val="accent2">
                    <a:lumMod val="50000"/>
                  </a:schemeClr>
                </a:solidFill>
              </a:rPr>
              <a:t>Pseudo kyste séreux:  </a:t>
            </a:r>
            <a:r>
              <a:rPr lang="fr-FR" sz="1600" dirty="0" smtClean="0"/>
              <a:t>de siège sous muqueux, unilatéral </a:t>
            </a:r>
          </a:p>
          <a:p>
            <a:pPr>
              <a:buFontTx/>
              <a:buChar char="-"/>
            </a:pPr>
            <a:r>
              <a:rPr lang="fr-FR" sz="1600" b="1" dirty="0" smtClean="0">
                <a:solidFill>
                  <a:schemeClr val="accent2">
                    <a:lumMod val="50000"/>
                  </a:schemeClr>
                </a:solidFill>
              </a:rPr>
              <a:t>Kyste muqueux par rétention </a:t>
            </a:r>
            <a:r>
              <a:rPr lang="fr-FR" sz="1600" b="1" dirty="0" smtClean="0">
                <a:solidFill>
                  <a:srgbClr val="00B050"/>
                </a:solidFill>
              </a:rPr>
              <a:t>: </a:t>
            </a:r>
          </a:p>
          <a:p>
            <a:pPr>
              <a:buFontTx/>
              <a:buChar char="-"/>
            </a:pPr>
            <a:r>
              <a:rPr lang="fr-FR" sz="1600" b="1" dirty="0" smtClean="0">
                <a:solidFill>
                  <a:schemeClr val="accent2">
                    <a:lumMod val="50000"/>
                  </a:schemeClr>
                </a:solidFill>
              </a:rPr>
              <a:t>Les granulomes : </a:t>
            </a:r>
          </a:p>
          <a:p>
            <a:pPr>
              <a:buNone/>
            </a:pPr>
            <a:r>
              <a:rPr lang="fr-FR" sz="1600" dirty="0" smtClean="0"/>
              <a:t>Survenant après  un </a:t>
            </a:r>
            <a:r>
              <a:rPr lang="fr-FR" sz="1600" b="1" dirty="0" smtClean="0"/>
              <a:t>traumatique</a:t>
            </a:r>
            <a:r>
              <a:rPr lang="fr-FR" sz="1600" dirty="0" smtClean="0"/>
              <a:t>, souvent de siège postérieur  localisés sur l’apophyse vocale (post intubation), ou bien suite à un </a:t>
            </a:r>
            <a:r>
              <a:rPr lang="fr-FR" sz="1600" b="1" dirty="0" smtClean="0"/>
              <a:t>surmenage vocale</a:t>
            </a:r>
            <a:r>
              <a:rPr lang="fr-FR" sz="1600" dirty="0" smtClean="0"/>
              <a:t>, </a:t>
            </a:r>
            <a:r>
              <a:rPr lang="fr-FR" sz="1600" b="1" dirty="0" smtClean="0"/>
              <a:t>RGO </a:t>
            </a:r>
            <a:r>
              <a:rPr lang="fr-FR" sz="1600" dirty="0" smtClean="0"/>
              <a:t>et chez les professionnels de voix ( l’ulcère de contact). </a:t>
            </a:r>
          </a:p>
          <a:p>
            <a:pPr>
              <a:buNone/>
            </a:pPr>
            <a:r>
              <a:rPr lang="fr-FR" sz="1600" dirty="0" smtClean="0"/>
              <a:t>Le traitement reste une rééducation orthophonique, et la suppression du RGO et si échec l’exérèse chirurgicale.   </a:t>
            </a:r>
          </a:p>
          <a:p>
            <a:pPr>
              <a:buFontTx/>
              <a:buChar char="-"/>
            </a:pPr>
            <a:r>
              <a:rPr lang="fr-FR" sz="1600" b="1" dirty="0" smtClean="0">
                <a:solidFill>
                  <a:schemeClr val="accent2">
                    <a:lumMod val="50000"/>
                  </a:schemeClr>
                </a:solidFill>
              </a:rPr>
              <a:t>Les papillomes </a:t>
            </a:r>
            <a:r>
              <a:rPr lang="fr-FR" sz="1600" b="1" dirty="0" smtClean="0">
                <a:solidFill>
                  <a:srgbClr val="00B050"/>
                </a:solidFill>
              </a:rPr>
              <a:t>: </a:t>
            </a:r>
            <a:r>
              <a:rPr lang="fr-FR" sz="1600" dirty="0" err="1" smtClean="0"/>
              <a:t>papillomatose</a:t>
            </a:r>
            <a:r>
              <a:rPr lang="fr-FR" sz="1600" dirty="0" smtClean="0"/>
              <a:t> laryngée de l’enfant </a:t>
            </a:r>
          </a:p>
          <a:p>
            <a:pPr>
              <a:buNone/>
            </a:pPr>
            <a:r>
              <a:rPr lang="fr-FR" sz="1600" dirty="0" smtClean="0"/>
              <a:t>.  Sont des atteintes virales de la corde vocale dues  à l’herpes virus et </a:t>
            </a:r>
            <a:r>
              <a:rPr lang="fr-FR" sz="1600" dirty="0" err="1" smtClean="0"/>
              <a:t>papilloma</a:t>
            </a:r>
            <a:r>
              <a:rPr lang="fr-FR" sz="1600" dirty="0" smtClean="0"/>
              <a:t> virus, fréquente chez l’enfant </a:t>
            </a:r>
          </a:p>
          <a:p>
            <a:pPr>
              <a:buNone/>
            </a:pPr>
            <a:r>
              <a:rPr lang="fr-FR" sz="1600" dirty="0" smtClean="0"/>
              <a:t>.  Il s’agit d’une tumeur </a:t>
            </a:r>
            <a:r>
              <a:rPr lang="fr-FR" sz="1600" dirty="0" err="1" smtClean="0"/>
              <a:t>exophétique</a:t>
            </a:r>
            <a:r>
              <a:rPr lang="fr-FR" sz="1600" dirty="0" smtClean="0"/>
              <a:t> ‘’ touffes‘’ souvent récidivante.</a:t>
            </a:r>
          </a:p>
          <a:p>
            <a:pPr>
              <a:buNone/>
            </a:pPr>
            <a:r>
              <a:rPr lang="fr-FR" sz="1600" dirty="0" smtClean="0"/>
              <a:t>.  Le traitement </a:t>
            </a:r>
            <a:r>
              <a:rPr lang="fr-FR" sz="1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1600" dirty="0" smtClean="0"/>
              <a:t>repose sur l’exérèse au laser CO2 et l’auto-immunothérapie.</a:t>
            </a:r>
          </a:p>
          <a:p>
            <a:pPr>
              <a:buNone/>
            </a:pPr>
            <a:r>
              <a:rPr lang="fr-FR" sz="1600" dirty="0" smtClean="0"/>
              <a:t>Chez l’adulte: papillome corné</a:t>
            </a:r>
          </a:p>
          <a:p>
            <a:pPr>
              <a:buNone/>
            </a:pPr>
            <a:r>
              <a:rPr lang="fr-FR" sz="2800" dirty="0" smtClean="0"/>
              <a:t>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6135" y="4643446"/>
            <a:ext cx="4173583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Rappel anatomique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5929330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 smtClean="0"/>
              <a:t>Le larynx est l’organe essentiel de la phonation, composé de: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dirty="0" smtClean="0"/>
              <a:t>Tube laryngé : cornet </a:t>
            </a:r>
            <a:r>
              <a:rPr lang="fr-FR" sz="1600" dirty="0" err="1" smtClean="0"/>
              <a:t>fibro</a:t>
            </a:r>
            <a:r>
              <a:rPr lang="fr-FR" sz="1600" dirty="0" smtClean="0"/>
              <a:t>-élastique  qui relie la trachée  au pharynx;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600" dirty="0" smtClean="0"/>
              <a:t>Appareil </a:t>
            </a:r>
            <a:r>
              <a:rPr lang="fr-FR" sz="1600" dirty="0" err="1" smtClean="0"/>
              <a:t>thyro</a:t>
            </a:r>
            <a:r>
              <a:rPr lang="fr-FR" sz="1600" dirty="0" smtClean="0"/>
              <a:t>-hyoïdien: constitué de  l’os hyoïde,  la mb </a:t>
            </a:r>
            <a:r>
              <a:rPr lang="fr-FR" sz="1600" dirty="0" err="1" smtClean="0"/>
              <a:t>thyro</a:t>
            </a:r>
            <a:r>
              <a:rPr lang="fr-FR" sz="1600" dirty="0" smtClean="0"/>
              <a:t>-hyoïdienne et le cartilage thyroïde, jouant le rôle de soutien et de protection du tube laryngé;</a:t>
            </a:r>
          </a:p>
          <a:p>
            <a:pPr lvl="1">
              <a:lnSpc>
                <a:spcPct val="150000"/>
              </a:lnSpc>
              <a:buNone/>
            </a:pPr>
            <a:r>
              <a:rPr lang="fr-FR" sz="1600" dirty="0" smtClean="0"/>
              <a:t>L’ensemble du larynx est constitué de:  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/>
              <a:t>Pièces cartilagineuses :  forment la charpente laryngée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/>
              <a:t>Les membranes et les ligaments: unissent les cartilages les uns aux autres et aux structures de voisinage  (l’os hyoïde, la trachée).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fr-FR" sz="1600" dirty="0" smtClean="0"/>
              <a:t>Les muscles: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fr-FR" sz="1600" dirty="0" smtClean="0"/>
          </a:p>
          <a:p>
            <a:pPr lvl="2">
              <a:lnSpc>
                <a:spcPct val="160000"/>
              </a:lnSpc>
            </a:pPr>
            <a:r>
              <a:rPr lang="fr-FR" sz="1200" b="1" dirty="0" smtClean="0"/>
              <a:t>  </a:t>
            </a:r>
            <a:r>
              <a:rPr lang="fr-FR" sz="1600" b="1" dirty="0" smtClean="0"/>
              <a:t>extrinsèques </a:t>
            </a:r>
            <a:r>
              <a:rPr lang="fr-FR" sz="1600" dirty="0" smtClean="0"/>
              <a:t>dont le rôle est d’amarrer le  larynx à une pièce squelettique de voisinage (muscles élévateurs et abaisseurs).</a:t>
            </a:r>
          </a:p>
          <a:p>
            <a:pPr lvl="2">
              <a:lnSpc>
                <a:spcPct val="160000"/>
              </a:lnSpc>
            </a:pPr>
            <a:r>
              <a:rPr lang="fr-FR" sz="1600" b="1" dirty="0" smtClean="0"/>
              <a:t>  intrinsèques</a:t>
            </a:r>
            <a:r>
              <a:rPr lang="fr-FR" sz="1600" dirty="0" smtClean="0"/>
              <a:t>, assurent la fermeture et l’ouverture des plis vocaux (rôle de phonation et de respiration): </a:t>
            </a:r>
          </a:p>
          <a:p>
            <a:pPr lvl="1">
              <a:lnSpc>
                <a:spcPct val="160000"/>
              </a:lnSpc>
              <a:buNone/>
            </a:pPr>
            <a:r>
              <a:rPr lang="fr-FR" sz="2000" dirty="0" smtClean="0"/>
              <a:t> </a:t>
            </a:r>
            <a:endParaRPr lang="fr-FR" sz="1800" dirty="0" smtClean="0"/>
          </a:p>
          <a:p>
            <a:pPr lvl="1"/>
            <a:endParaRPr lang="fr-FR" sz="1600" dirty="0" smtClean="0"/>
          </a:p>
          <a:p>
            <a:endParaRPr lang="fr-FR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étiologique 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642918"/>
            <a:ext cx="8143900" cy="62150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fr-FR" sz="1800" b="1" dirty="0" smtClean="0">
                <a:solidFill>
                  <a:srgbClr val="00B050"/>
                </a:solidFill>
              </a:rPr>
              <a:t>2- tumeurs malignes:</a:t>
            </a:r>
          </a:p>
          <a:p>
            <a:pPr>
              <a:buNone/>
              <a:defRPr/>
            </a:pPr>
            <a:r>
              <a:rPr lang="fr-FR" sz="1800" dirty="0" smtClean="0"/>
              <a:t>• Essentiellement représentées par le </a:t>
            </a:r>
            <a:r>
              <a:rPr lang="fr-FR" sz="1800" dirty="0" smtClean="0">
                <a:solidFill>
                  <a:srgbClr val="FF0000"/>
                </a:solidFill>
              </a:rPr>
              <a:t>carcinome </a:t>
            </a:r>
            <a:r>
              <a:rPr lang="fr-FR" sz="1800" dirty="0" err="1" smtClean="0">
                <a:solidFill>
                  <a:srgbClr val="FF0000"/>
                </a:solidFill>
              </a:rPr>
              <a:t>épidermoïde</a:t>
            </a:r>
            <a:r>
              <a:rPr lang="fr-FR" sz="18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  <a:defRPr/>
            </a:pPr>
            <a:r>
              <a:rPr lang="fr-FR" sz="1800" dirty="0" smtClean="0"/>
              <a:t>• La dysphonie est longtemps le premier et le seul signe d’appel.</a:t>
            </a:r>
          </a:p>
          <a:p>
            <a:pPr>
              <a:buNone/>
              <a:defRPr/>
            </a:pPr>
            <a:r>
              <a:rPr lang="fr-FR" sz="1800" dirty="0" smtClean="0"/>
              <a:t>• présence de facteurs de risque (tabac, alcool, vapeurs toxiques inhalées, mauvaise hygiène buccodentaire).</a:t>
            </a:r>
          </a:p>
          <a:p>
            <a:pPr>
              <a:buNone/>
              <a:defRPr/>
            </a:pPr>
            <a:r>
              <a:rPr lang="fr-FR" sz="1800" dirty="0" smtClean="0"/>
              <a:t>• La dysphonie est précoce dans les tumeurs glottiques.</a:t>
            </a:r>
          </a:p>
          <a:p>
            <a:pPr>
              <a:buNone/>
              <a:defRPr/>
            </a:pPr>
            <a:r>
              <a:rPr lang="fr-FR" sz="1800" dirty="0" smtClean="0"/>
              <a:t>• La </a:t>
            </a:r>
            <a:r>
              <a:rPr lang="fr-FR" sz="1800" dirty="0" err="1" smtClean="0"/>
              <a:t>nasofibroscopie</a:t>
            </a:r>
            <a:r>
              <a:rPr lang="fr-FR" sz="1800" dirty="0" smtClean="0"/>
              <a:t> complétée par la LDS précise l’aspect de la tumeur, son siège, son extension et la mobilité des CV et permet les biopsies. </a:t>
            </a:r>
          </a:p>
          <a:p>
            <a:pPr>
              <a:buNone/>
              <a:defRPr/>
            </a:pPr>
            <a:r>
              <a:rPr lang="fr-FR" sz="1800" dirty="0" smtClean="0"/>
              <a:t> • TDM </a:t>
            </a:r>
            <a:r>
              <a:rPr lang="fr-FR" sz="1800" dirty="0" err="1" smtClean="0"/>
              <a:t>cervico</a:t>
            </a:r>
            <a:r>
              <a:rPr lang="fr-FR" sz="1800" dirty="0" smtClean="0"/>
              <a:t>-thoracique pour le bilan d’extension</a:t>
            </a:r>
          </a:p>
          <a:p>
            <a:pPr>
              <a:buNone/>
              <a:defRPr/>
            </a:pPr>
            <a:r>
              <a:rPr lang="fr-FR" sz="1800" dirty="0" smtClean="0"/>
              <a:t>• Le traitement repose sur l’association radio-chirurgicale, la radiothérapie seule ou une chirurgie partielle du larynx.</a:t>
            </a:r>
          </a:p>
          <a:p>
            <a:pPr>
              <a:buNone/>
              <a:defRPr/>
            </a:pPr>
            <a:r>
              <a:rPr lang="fr-FR" sz="1800" dirty="0" smtClean="0">
                <a:solidFill>
                  <a:srgbClr val="FF0000"/>
                </a:solidFill>
              </a:rPr>
              <a:t>- Cancer  sus et sous glottique et cancer du  sinus piriforme: </a:t>
            </a:r>
          </a:p>
          <a:p>
            <a:pPr>
              <a:buNone/>
              <a:defRPr/>
            </a:pPr>
            <a:r>
              <a:rPr lang="fr-FR" sz="1800" dirty="0" smtClean="0"/>
              <a:t>La dysphonie ici est plus tardive </a:t>
            </a:r>
          </a:p>
          <a:p>
            <a:pPr>
              <a:buNone/>
              <a:defRPr/>
            </a:pPr>
            <a:r>
              <a:rPr lang="fr-FR" sz="1800" dirty="0" smtClean="0"/>
              <a:t>Le diagnostic est posé à LDS (biopsie)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fr-FR" sz="2400" dirty="0" smtClean="0"/>
              <a:t>Carcinome </a:t>
            </a:r>
            <a:r>
              <a:rPr lang="fr-FR" sz="2400" dirty="0" err="1" smtClean="0"/>
              <a:t>épidermoide</a:t>
            </a:r>
            <a:r>
              <a:rPr lang="fr-FR" sz="2400" dirty="0" smtClean="0"/>
              <a:t> du larynx</a:t>
            </a:r>
            <a:endParaRPr lang="fr-FR" sz="2400" dirty="0"/>
          </a:p>
        </p:txBody>
      </p:sp>
      <p:pic>
        <p:nvPicPr>
          <p:cNvPr id="4" name="Espace réservé du contenu 3" descr="cancer-de-la-corde-vocale-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3557622"/>
            <a:ext cx="3157526" cy="3157526"/>
          </a:xfrm>
        </p:spPr>
      </p:pic>
      <p:pic>
        <p:nvPicPr>
          <p:cNvPr id="5" name="Image 4" descr="larynx-cancer-0704-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306" y="3643338"/>
            <a:ext cx="3771896" cy="3000372"/>
          </a:xfrm>
          <a:prstGeom prst="rect">
            <a:avLst/>
          </a:prstGeom>
        </p:spPr>
      </p:pic>
      <p:pic>
        <p:nvPicPr>
          <p:cNvPr id="6" name="Image 5" descr="laryngeal canc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1360006"/>
            <a:ext cx="2630622" cy="221187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étiologique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857232"/>
            <a:ext cx="8143900" cy="60007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B.3 – les causes congénitales :</a:t>
            </a:r>
          </a:p>
          <a:p>
            <a:pPr>
              <a:buNone/>
            </a:pPr>
            <a:r>
              <a:rPr lang="fr-FR" sz="1800" b="1" dirty="0" smtClean="0">
                <a:solidFill>
                  <a:srgbClr val="00B050"/>
                </a:solidFill>
              </a:rPr>
              <a:t>- </a:t>
            </a:r>
            <a:r>
              <a:rPr lang="fr-FR" sz="1800" b="1" u="sng" dirty="0" smtClean="0">
                <a:solidFill>
                  <a:srgbClr val="00B050"/>
                </a:solidFill>
              </a:rPr>
              <a:t>Le kyste épidermique: </a:t>
            </a:r>
          </a:p>
          <a:p>
            <a:pPr>
              <a:buNone/>
            </a:pPr>
            <a:r>
              <a:rPr lang="fr-FR" sz="1600" dirty="0" smtClean="0"/>
              <a:t>.Se sont des lésions évolutives sous muqueuses : kyste épidermique, puis le kyste ouvert, après  le </a:t>
            </a:r>
            <a:r>
              <a:rPr lang="fr-FR" sz="1600" dirty="0" err="1" smtClean="0"/>
              <a:t>sulcus</a:t>
            </a:r>
            <a:r>
              <a:rPr lang="fr-FR" sz="1600" dirty="0" smtClean="0"/>
              <a:t> </a:t>
            </a:r>
            <a:r>
              <a:rPr lang="fr-FR" sz="1600" dirty="0" err="1" smtClean="0"/>
              <a:t>glottidis</a:t>
            </a:r>
            <a:r>
              <a:rPr lang="fr-FR" sz="1600" dirty="0" smtClean="0"/>
              <a:t> (invagination de l’épithélium, réalisant une poche plus ou moins profonde située sous le chorion)et enfin  le pont muqueux (dédoublement de CV) </a:t>
            </a:r>
          </a:p>
          <a:p>
            <a:pPr>
              <a:buNone/>
            </a:pPr>
            <a:r>
              <a:rPr lang="fr-FR" sz="1600" dirty="0" smtClean="0"/>
              <a:t>.Survenant chez l’enfant  ou l’adolescent , les lésions sont uni ou bilatérales</a:t>
            </a:r>
          </a:p>
          <a:p>
            <a:pPr>
              <a:buNone/>
            </a:pPr>
            <a:r>
              <a:rPr lang="fr-FR" sz="1600" dirty="0" smtClean="0"/>
              <a:t>. La voix est peu grave avec une fatigue lors de l’utilisation prolongée. Le son aigu est difficile ou impossible à émettre.</a:t>
            </a:r>
          </a:p>
          <a:p>
            <a:pPr>
              <a:buNone/>
            </a:pPr>
            <a:r>
              <a:rPr lang="fr-FR" sz="1600" dirty="0" smtClean="0"/>
              <a:t>.Le diagnostic est posé à l’endoscopie .</a:t>
            </a:r>
          </a:p>
          <a:p>
            <a:pPr>
              <a:buNone/>
            </a:pPr>
            <a:r>
              <a:rPr lang="fr-FR" sz="1600" dirty="0" smtClean="0"/>
              <a:t>. Le traitement est chirurgical encadré de séances de rééducation.</a:t>
            </a:r>
          </a:p>
          <a:p>
            <a:pPr>
              <a:buNone/>
            </a:pPr>
            <a:r>
              <a:rPr lang="fr-FR" sz="1600" b="1" i="1" u="sng" dirty="0" smtClean="0">
                <a:solidFill>
                  <a:srgbClr val="00B050"/>
                </a:solidFill>
              </a:rPr>
              <a:t>- </a:t>
            </a:r>
            <a:r>
              <a:rPr lang="fr-FR" sz="1800" b="1" u="sng" dirty="0" smtClean="0">
                <a:solidFill>
                  <a:srgbClr val="00B050"/>
                </a:solidFill>
              </a:rPr>
              <a:t>Palmure</a:t>
            </a:r>
            <a:r>
              <a:rPr lang="fr-FR" sz="1800" i="1" u="sng" dirty="0" smtClean="0">
                <a:solidFill>
                  <a:srgbClr val="00B050"/>
                </a:solidFill>
              </a:rPr>
              <a:t>: </a:t>
            </a:r>
          </a:p>
          <a:p>
            <a:pPr>
              <a:buNone/>
            </a:pPr>
            <a:r>
              <a:rPr lang="fr-FR" sz="1600" dirty="0" smtClean="0"/>
              <a:t>  • rare</a:t>
            </a:r>
          </a:p>
          <a:p>
            <a:pPr>
              <a:buNone/>
            </a:pPr>
            <a:r>
              <a:rPr lang="fr-FR" sz="1600" dirty="0" smtClean="0"/>
              <a:t>  • essentiellement au niveau du 1/3 antérieur des CV, réalise l’aspect d’une membrane mince transparente tendue horizontalement entre les deux CV </a:t>
            </a:r>
          </a:p>
          <a:p>
            <a:pPr>
              <a:buNone/>
            </a:pPr>
            <a:r>
              <a:rPr lang="fr-FR" sz="1600" dirty="0" smtClean="0"/>
              <a:t>  • TRT: exérèse </a:t>
            </a:r>
            <a:r>
              <a:rPr lang="fr-FR" sz="1600" dirty="0" smtClean="0"/>
              <a:t>endoscopique,  Laser;</a:t>
            </a:r>
            <a:endParaRPr lang="fr-FR" sz="1600" dirty="0" smtClean="0">
              <a:solidFill>
                <a:srgbClr val="FFCC00"/>
              </a:solidFill>
            </a:endParaRPr>
          </a:p>
          <a:p>
            <a:pPr>
              <a:buNone/>
            </a:pPr>
            <a:r>
              <a:rPr lang="fr-FR" sz="1800" b="1" u="sng" dirty="0" smtClean="0">
                <a:solidFill>
                  <a:srgbClr val="00B050"/>
                </a:solidFill>
              </a:rPr>
              <a:t>- Diastème laryngé congénital:</a:t>
            </a:r>
          </a:p>
          <a:p>
            <a:pPr>
              <a:buNone/>
            </a:pPr>
            <a:r>
              <a:rPr lang="fr-FR" sz="1600" dirty="0" smtClean="0"/>
              <a:t> • Fente cartilagineuse postérieure du larynx pouvant atteindre la trachée</a:t>
            </a:r>
          </a:p>
          <a:p>
            <a:pPr>
              <a:buNone/>
            </a:pPr>
            <a:r>
              <a:rPr lang="fr-FR" sz="1600" dirty="0" smtClean="0"/>
              <a:t>• se manifeste surtout par les fausses routes, les modifications de la voix sont rares</a:t>
            </a:r>
          </a:p>
          <a:p>
            <a:pPr>
              <a:buNone/>
            </a:pPr>
            <a:endParaRPr lang="fr-FR" sz="16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 smtClean="0"/>
              <a:t>Palmure laryngée</a:t>
            </a:r>
            <a:endParaRPr lang="fr-FR" sz="2400" dirty="0"/>
          </a:p>
        </p:txBody>
      </p:sp>
      <p:pic>
        <p:nvPicPr>
          <p:cNvPr id="4" name="Espace réservé du contenu 3" descr="palmur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424" y="1840218"/>
            <a:ext cx="2446898" cy="4089112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7290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étiologique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14356"/>
            <a:ext cx="8143900" cy="61436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00B050"/>
                </a:solidFill>
              </a:rPr>
              <a:t>Anomalies des cordes vocales:</a:t>
            </a:r>
          </a:p>
          <a:p>
            <a:pPr lvl="2">
              <a:buNone/>
            </a:pPr>
            <a:r>
              <a:rPr lang="fr-FR" sz="1600" dirty="0" smtClean="0"/>
              <a:t>• Inexistence des CV </a:t>
            </a:r>
          </a:p>
          <a:p>
            <a:pPr lvl="2">
              <a:buNone/>
            </a:pPr>
            <a:r>
              <a:rPr lang="fr-FR" sz="1600" dirty="0" smtClean="0"/>
              <a:t>• duplicité des CV</a:t>
            </a:r>
          </a:p>
          <a:p>
            <a:pPr>
              <a:buFont typeface="Wingdings" pitchFamily="2" charset="2"/>
              <a:buChar char="Ø"/>
            </a:pPr>
            <a:r>
              <a:rPr lang="fr-FR" sz="1800" b="1" dirty="0" err="1" smtClean="0">
                <a:solidFill>
                  <a:srgbClr val="00B050"/>
                </a:solidFill>
              </a:rPr>
              <a:t>Laryngocèles</a:t>
            </a:r>
            <a:r>
              <a:rPr lang="fr-FR" sz="1800" b="1" dirty="0" smtClean="0">
                <a:solidFill>
                  <a:srgbClr val="00B050"/>
                </a:solidFill>
              </a:rPr>
              <a:t> :</a:t>
            </a:r>
          </a:p>
          <a:p>
            <a:pPr>
              <a:buFont typeface="Wingdings" pitchFamily="2" charset="2"/>
              <a:buChar char="Ø"/>
            </a:pPr>
            <a:r>
              <a:rPr lang="fr-FR" sz="1800" b="1" dirty="0" smtClean="0">
                <a:solidFill>
                  <a:srgbClr val="00B050"/>
                </a:solidFill>
              </a:rPr>
              <a:t> Synéchies</a:t>
            </a:r>
            <a:r>
              <a:rPr lang="fr-FR" sz="1800" i="1" dirty="0" smtClean="0">
                <a:solidFill>
                  <a:srgbClr val="00B050"/>
                </a:solidFill>
              </a:rPr>
              <a:t> </a:t>
            </a:r>
            <a:r>
              <a:rPr lang="fr-FR" sz="1800" dirty="0" smtClean="0"/>
              <a:t>de la commissure antérieure</a:t>
            </a:r>
          </a:p>
          <a:p>
            <a:pPr>
              <a:buFont typeface="Wingdings" pitchFamily="2" charset="2"/>
              <a:buChar char="Ø"/>
            </a:pPr>
            <a:r>
              <a:rPr lang="fr-FR" sz="1800" b="1" i="1" dirty="0" smtClean="0">
                <a:solidFill>
                  <a:srgbClr val="00B050"/>
                </a:solidFill>
              </a:rPr>
              <a:t>Les sténoses laryngées congénitales</a:t>
            </a:r>
            <a:r>
              <a:rPr lang="fr-FR" sz="1800" b="1" dirty="0" smtClean="0">
                <a:solidFill>
                  <a:srgbClr val="00B050"/>
                </a:solidFill>
              </a:rPr>
              <a:t> </a:t>
            </a:r>
            <a:r>
              <a:rPr lang="fr-FR" sz="1800" dirty="0" smtClean="0"/>
              <a:t>se manifestent surtout par une dyspnée au premier plan chez un nourrisson</a:t>
            </a:r>
          </a:p>
          <a:p>
            <a:pPr>
              <a:buFont typeface="Wingdings" pitchFamily="2" charset="2"/>
              <a:buChar char="Ø"/>
            </a:pPr>
            <a:r>
              <a:rPr lang="fr-FR" sz="1800" b="1" i="1" dirty="0" smtClean="0">
                <a:solidFill>
                  <a:srgbClr val="00B050"/>
                </a:solidFill>
              </a:rPr>
              <a:t>Le stridor laryngé essentiel</a:t>
            </a:r>
            <a:r>
              <a:rPr lang="fr-FR" sz="1800" b="1" dirty="0" smtClean="0">
                <a:solidFill>
                  <a:srgbClr val="00B050"/>
                </a:solidFill>
              </a:rPr>
              <a:t> </a:t>
            </a:r>
            <a:r>
              <a:rPr lang="fr-FR" sz="1800" dirty="0" smtClean="0"/>
              <a:t>appelé </a:t>
            </a:r>
            <a:r>
              <a:rPr lang="fr-FR" sz="1800" dirty="0" err="1" smtClean="0"/>
              <a:t>laryngomalacie</a:t>
            </a:r>
            <a:r>
              <a:rPr lang="fr-FR" sz="1800" dirty="0" smtClean="0"/>
              <a:t>, lié à un collapsus inspiratoire du larynx, disparaît spontanément vers l’âge de 2 ans.</a:t>
            </a:r>
          </a:p>
          <a:p>
            <a:pPr>
              <a:buNone/>
            </a:pPr>
            <a:endParaRPr lang="fr-FR" sz="18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Diagnostic étiologique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14356"/>
            <a:ext cx="8143900" cy="61436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2800" b="1" dirty="0" smtClean="0">
                <a:solidFill>
                  <a:srgbClr val="FF0000"/>
                </a:solidFill>
              </a:rPr>
              <a:t>B 4 – troubles dynamiques :</a:t>
            </a:r>
          </a:p>
          <a:p>
            <a:pPr>
              <a:lnSpc>
                <a:spcPct val="110000"/>
              </a:lnSpc>
              <a:buNone/>
            </a:pPr>
            <a:r>
              <a:rPr lang="fr-FR" sz="2000" b="1" dirty="0" smtClean="0">
                <a:solidFill>
                  <a:srgbClr val="00B050"/>
                </a:solidFill>
              </a:rPr>
              <a:t> </a:t>
            </a:r>
            <a:r>
              <a:rPr lang="fr-FR" sz="2400" b="1" u="sng" dirty="0" smtClean="0">
                <a:solidFill>
                  <a:schemeClr val="accent2">
                    <a:lumMod val="75000"/>
                  </a:schemeClr>
                </a:solidFill>
              </a:rPr>
              <a:t>1- les paralysies laryngées unilatérales</a:t>
            </a:r>
            <a:r>
              <a:rPr lang="fr-FR" sz="2400" b="1" dirty="0" smtClean="0">
                <a:solidFill>
                  <a:srgbClr val="00B050"/>
                </a:solidFill>
              </a:rPr>
              <a:t>: 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  • la voix est  </a:t>
            </a:r>
            <a:r>
              <a:rPr lang="fr-FR" sz="2000" b="1" dirty="0" smtClean="0"/>
              <a:t>bitonale</a:t>
            </a:r>
            <a:r>
              <a:rPr lang="fr-FR" sz="2000" dirty="0" smtClean="0"/>
              <a:t>, de faible intensité avec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dysphagie aux liquides.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  • </a:t>
            </a:r>
            <a:r>
              <a:rPr lang="fr-FR" sz="2000" dirty="0" smtClean="0"/>
              <a:t>LI/</a:t>
            </a:r>
            <a:r>
              <a:rPr lang="fr-FR" sz="2000" dirty="0" err="1" smtClean="0"/>
              <a:t>Nasofibroscopie</a:t>
            </a:r>
            <a:r>
              <a:rPr lang="fr-FR" sz="2000" dirty="0" smtClean="0"/>
              <a:t>:  </a:t>
            </a:r>
            <a:r>
              <a:rPr lang="fr-FR" sz="2000" dirty="0" smtClean="0"/>
              <a:t>atrophie et immobilité d’une  CV en position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 intermédiaire, rarement en fermeture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• l’endoscopie et l’EMG  confirment le diagnostic étiologique: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b="1" dirty="0" smtClean="0"/>
              <a:t>     - en post opératoire</a:t>
            </a:r>
            <a:r>
              <a:rPr lang="fr-FR" sz="2000" dirty="0" smtClean="0"/>
              <a:t> : chirurgie thyroïdienne, cervicale ou médiastinale.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    - </a:t>
            </a:r>
            <a:r>
              <a:rPr lang="fr-FR" sz="2000" b="1" dirty="0" smtClean="0"/>
              <a:t>compression </a:t>
            </a:r>
            <a:r>
              <a:rPr lang="fr-FR" sz="2000" b="1" dirty="0" err="1" smtClean="0"/>
              <a:t>récurrentielle</a:t>
            </a:r>
            <a:r>
              <a:rPr lang="fr-FR" sz="2000" b="1" dirty="0" smtClean="0"/>
              <a:t> </a:t>
            </a:r>
            <a:r>
              <a:rPr lang="fr-FR" sz="2000" dirty="0" smtClean="0"/>
              <a:t>au niveau du cou (cancer thyroïde, œsophage,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       trachée) ou au niveau du médiastin pour le RG (cancer bronchique,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       maladie mitrale, une coarctation de l’aorte..) 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    - </a:t>
            </a:r>
            <a:r>
              <a:rPr lang="fr-FR" sz="2000" b="1" dirty="0" smtClean="0"/>
              <a:t>origine  centrale  cérébrale ou bulbaire</a:t>
            </a:r>
            <a:r>
              <a:rPr lang="fr-FR" sz="2000" dirty="0" smtClean="0"/>
              <a:t>: </a:t>
            </a:r>
            <a:r>
              <a:rPr lang="fr-FR" sz="2000" dirty="0" smtClean="0"/>
              <a:t> associée </a:t>
            </a:r>
            <a:r>
              <a:rPr lang="fr-FR" sz="2000" dirty="0" smtClean="0"/>
              <a:t>à d’autres signes neurologiques (syndrome de  Wallenberg…) post AVC, SEP, SLA…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b="1" dirty="0" smtClean="0"/>
              <a:t>    - atteinte virale </a:t>
            </a:r>
            <a:r>
              <a:rPr lang="fr-FR" sz="2000" dirty="0" smtClean="0"/>
              <a:t>:(zona, MNI…)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    -</a:t>
            </a:r>
            <a:r>
              <a:rPr lang="fr-FR" sz="2000" b="1" dirty="0" smtClean="0"/>
              <a:t> atteinte ischémique </a:t>
            </a:r>
            <a:r>
              <a:rPr lang="fr-FR" sz="2000" dirty="0" smtClean="0"/>
              <a:t>par obstruction vasculaire ou lors d’une intubation.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    - </a:t>
            </a:r>
            <a:r>
              <a:rPr lang="fr-FR" sz="2000" b="1" dirty="0" smtClean="0"/>
              <a:t>paralysie congénitale </a:t>
            </a:r>
            <a:r>
              <a:rPr lang="fr-FR" sz="2000" dirty="0" smtClean="0"/>
              <a:t>et par </a:t>
            </a:r>
            <a:r>
              <a:rPr lang="fr-FR" sz="2000" b="1" dirty="0" smtClean="0"/>
              <a:t>traumatisme obstétrical</a:t>
            </a:r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>
                <a:cs typeface="Times New Roman" pitchFamily="18" charset="0"/>
              </a:rPr>
              <a:t>    - </a:t>
            </a:r>
            <a:r>
              <a:rPr lang="fr-FR" sz="2000" b="1" dirty="0" smtClean="0">
                <a:cs typeface="Times New Roman" pitchFamily="18" charset="0"/>
              </a:rPr>
              <a:t>paralysie essentielle: </a:t>
            </a:r>
            <a:r>
              <a:rPr lang="fr-FR" sz="2000" dirty="0" smtClean="0">
                <a:cs typeface="Times New Roman" pitchFamily="18" charset="0"/>
              </a:rPr>
              <a:t>(10 à 30%), le plus souvent brutale et est spontanément résolutive c’est  une paralysie laryngée à </a:t>
            </a:r>
            <a:r>
              <a:rPr lang="fr-FR" sz="2000" dirty="0" err="1" smtClean="0">
                <a:cs typeface="Times New Roman" pitchFamily="18" charset="0"/>
              </a:rPr>
              <a:t>frigore</a:t>
            </a:r>
            <a:r>
              <a:rPr lang="fr-FR" sz="2000" dirty="0" smtClean="0">
                <a:cs typeface="Times New Roman" pitchFamily="18" charset="0"/>
              </a:rPr>
              <a:t>.</a:t>
            </a:r>
            <a:endParaRPr lang="fr-FR" sz="2000" dirty="0" smtClean="0"/>
          </a:p>
          <a:p>
            <a:pPr>
              <a:lnSpc>
                <a:spcPct val="110000"/>
              </a:lnSpc>
              <a:buNone/>
              <a:defRPr/>
            </a:pPr>
            <a:r>
              <a:rPr lang="fr-FR" sz="2000" dirty="0" smtClean="0"/>
              <a:t>  • Le TRT est étiologique + rééducation orthophonique.</a:t>
            </a:r>
            <a:endParaRPr lang="fr-FR" sz="20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Paralysie unilatérale C.V </a:t>
            </a:r>
            <a:r>
              <a:rPr lang="fr-FR" sz="2000" dirty="0" err="1" smtClean="0"/>
              <a:t>Dte</a:t>
            </a:r>
            <a:r>
              <a:rPr lang="fr-FR" sz="2000" dirty="0" smtClean="0"/>
              <a:t>                     Paralysie bilatérale des C.V</a:t>
            </a:r>
            <a:endParaRPr lang="fr-FR" sz="2000" dirty="0"/>
          </a:p>
        </p:txBody>
      </p:sp>
      <p:pic>
        <p:nvPicPr>
          <p:cNvPr id="4" name="Espace réservé du contenu 3" descr="paralysie uni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1" y="1667283"/>
            <a:ext cx="4051328" cy="2904725"/>
          </a:xfrm>
        </p:spPr>
      </p:pic>
      <p:pic>
        <p:nvPicPr>
          <p:cNvPr id="5" name="Image 4" descr="paralysie récu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376" y="1985019"/>
            <a:ext cx="3814780" cy="2267893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étiologique 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85794"/>
            <a:ext cx="8143900" cy="6072206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fr-FR" sz="1900" b="1" u="sng" dirty="0" smtClean="0">
                <a:solidFill>
                  <a:schemeClr val="accent2">
                    <a:lumMod val="75000"/>
                  </a:schemeClr>
                </a:solidFill>
              </a:rPr>
              <a:t>2- paralysie laryngée bilatérale: plus rare</a:t>
            </a:r>
          </a:p>
          <a:p>
            <a:pPr>
              <a:buNone/>
              <a:defRPr/>
            </a:pPr>
            <a:r>
              <a:rPr lang="fr-FR" sz="1900" dirty="0" smtClean="0"/>
              <a:t>• paralysie en fermeture (</a:t>
            </a:r>
            <a:r>
              <a:rPr lang="fr-FR" sz="1900" b="1" dirty="0" smtClean="0"/>
              <a:t>syndrome de </a:t>
            </a:r>
            <a:r>
              <a:rPr lang="fr-FR" sz="1900" b="1" dirty="0" err="1" smtClean="0"/>
              <a:t>Reigel</a:t>
            </a:r>
            <a:r>
              <a:rPr lang="fr-FR" sz="1900" b="1" dirty="0" smtClean="0"/>
              <a:t> et Gerhardt</a:t>
            </a:r>
            <a:r>
              <a:rPr lang="fr-FR" sz="1900" dirty="0" smtClean="0"/>
              <a:t>): dyspnée </a:t>
            </a:r>
            <a:r>
              <a:rPr lang="fr-FR" sz="1900" dirty="0" smtClean="0"/>
              <a:t>avec</a:t>
            </a:r>
            <a:r>
              <a:rPr lang="fr-FR" sz="1900" dirty="0" smtClean="0"/>
              <a:t> </a:t>
            </a:r>
            <a:r>
              <a:rPr lang="fr-FR" sz="1900" dirty="0" smtClean="0"/>
              <a:t>voix </a:t>
            </a:r>
            <a:r>
              <a:rPr lang="fr-FR" sz="1900" dirty="0" smtClean="0"/>
              <a:t>normale</a:t>
            </a:r>
            <a:r>
              <a:rPr lang="fr-FR" sz="1900" dirty="0" smtClean="0"/>
              <a:t>.</a:t>
            </a:r>
          </a:p>
          <a:p>
            <a:pPr>
              <a:buNone/>
              <a:defRPr/>
            </a:pPr>
            <a:r>
              <a:rPr lang="fr-FR" sz="1900" dirty="0" smtClean="0"/>
              <a:t>• paralysie en ouverture plus rare (</a:t>
            </a:r>
            <a:r>
              <a:rPr lang="fr-FR" sz="1900" b="1" dirty="0" smtClean="0"/>
              <a:t>syndrome de </a:t>
            </a:r>
            <a:r>
              <a:rPr lang="fr-FR" sz="1900" b="1" dirty="0" err="1" smtClean="0"/>
              <a:t>Ziemssen</a:t>
            </a:r>
            <a:r>
              <a:rPr lang="fr-FR" sz="1900" dirty="0" smtClean="0"/>
              <a:t>): aphonie totale, respiration normale et fausses routes.</a:t>
            </a:r>
          </a:p>
          <a:p>
            <a:pPr>
              <a:buNone/>
              <a:defRPr/>
            </a:pPr>
            <a:r>
              <a:rPr lang="fr-FR" sz="1900" dirty="0" smtClean="0"/>
              <a:t>• Le TRT des troubles respiratoires (paralysie en fermeture) consiste en un élargissement de la filière laryngée.</a:t>
            </a:r>
          </a:p>
          <a:p>
            <a:pPr>
              <a:buNone/>
              <a:defRPr/>
            </a:pPr>
            <a:r>
              <a:rPr lang="fr-FR" sz="1900" b="1" u="sng" dirty="0" smtClean="0">
                <a:solidFill>
                  <a:schemeClr val="accent2">
                    <a:lumMod val="75000"/>
                  </a:schemeClr>
                </a:solidFill>
              </a:rPr>
              <a:t>3- immobilités laryngées d’origine mécanique:</a:t>
            </a:r>
          </a:p>
          <a:p>
            <a:pPr>
              <a:buNone/>
              <a:defRPr/>
            </a:pPr>
            <a:r>
              <a:rPr lang="fr-FR" sz="1900" b="1" dirty="0" smtClean="0"/>
              <a:t>-Ankylose </a:t>
            </a:r>
            <a:r>
              <a:rPr lang="fr-FR" sz="1900" b="1" dirty="0" err="1" smtClean="0"/>
              <a:t>crico</a:t>
            </a:r>
            <a:r>
              <a:rPr lang="fr-FR" sz="1900" b="1" dirty="0" smtClean="0"/>
              <a:t>-aryténoïde :  </a:t>
            </a:r>
            <a:r>
              <a:rPr lang="fr-FR" sz="1900" dirty="0" smtClean="0"/>
              <a:t>dysphonie avec une </a:t>
            </a:r>
            <a:r>
              <a:rPr lang="fr-FR" sz="1900" u="sng" dirty="0" smtClean="0"/>
              <a:t>voix bitonale</a:t>
            </a:r>
            <a:r>
              <a:rPr lang="fr-FR" sz="1900" dirty="0" smtClean="0"/>
              <a:t>, otalgie du coté atteint et trouble de la déglutition de la salive. de </a:t>
            </a:r>
            <a:r>
              <a:rPr lang="fr-FR" sz="1900" u="sng" dirty="0" smtClean="0"/>
              <a:t>causes traumatiques </a:t>
            </a:r>
            <a:r>
              <a:rPr lang="fr-FR" sz="1900" dirty="0" smtClean="0"/>
              <a:t>(post opératoire, intubation… )ou lors d’une </a:t>
            </a:r>
            <a:r>
              <a:rPr lang="fr-FR" sz="1900" u="sng" dirty="0" smtClean="0"/>
              <a:t>maladie du système  </a:t>
            </a:r>
            <a:r>
              <a:rPr lang="fr-FR" sz="1900" dirty="0" smtClean="0"/>
              <a:t>(polyarthrite rhumatoïde) ou infectieuse :(brucellose…)</a:t>
            </a:r>
          </a:p>
          <a:p>
            <a:pPr>
              <a:buNone/>
              <a:defRPr/>
            </a:pPr>
            <a:r>
              <a:rPr lang="fr-FR" sz="1900" dirty="0" smtClean="0"/>
              <a:t>     le traitement reste chirurgical. </a:t>
            </a:r>
          </a:p>
          <a:p>
            <a:pPr>
              <a:buNone/>
              <a:defRPr/>
            </a:pPr>
            <a:r>
              <a:rPr lang="fr-FR" sz="1900" b="1" dirty="0" smtClean="0"/>
              <a:t>- Sténose glottique postérieure post-intubation</a:t>
            </a:r>
          </a:p>
          <a:p>
            <a:pPr>
              <a:buNone/>
              <a:defRPr/>
            </a:pPr>
            <a:r>
              <a:rPr lang="fr-FR" sz="1900" b="1" dirty="0" smtClean="0"/>
              <a:t>-Synéchie post-cicatricielle (après</a:t>
            </a:r>
          </a:p>
          <a:p>
            <a:pPr>
              <a:buNone/>
              <a:defRPr/>
            </a:pPr>
            <a:r>
              <a:rPr lang="fr-FR" sz="1900" b="1" dirty="0" smtClean="0"/>
              <a:t> ingestion de caustique):  </a:t>
            </a:r>
            <a:r>
              <a:rPr lang="fr-FR" sz="1900" dirty="0" smtClean="0"/>
              <a:t>de siège postérieur</a:t>
            </a:r>
          </a:p>
          <a:p>
            <a:pPr>
              <a:buNone/>
              <a:defRPr/>
            </a:pPr>
            <a:r>
              <a:rPr lang="fr-FR" sz="1900" b="1" dirty="0" smtClean="0"/>
              <a:t>-Lésions </a:t>
            </a:r>
            <a:r>
              <a:rPr lang="fr-FR" sz="1900" b="1" dirty="0" err="1" smtClean="0"/>
              <a:t>infiltrantes</a:t>
            </a:r>
            <a:r>
              <a:rPr lang="fr-FR" sz="1900" dirty="0" smtClean="0"/>
              <a:t>:  sarcoïdose, lupus érythémateux disséminé, goutte, amylose, fibrose post-</a:t>
            </a:r>
            <a:r>
              <a:rPr lang="fr-FR" sz="1900" dirty="0" err="1" smtClean="0"/>
              <a:t>radique</a:t>
            </a:r>
            <a:r>
              <a:rPr lang="fr-FR" sz="1900" dirty="0" smtClean="0"/>
              <a:t>, maladie de Wegener</a:t>
            </a:r>
          </a:p>
          <a:p>
            <a:pPr>
              <a:buNone/>
            </a:pPr>
            <a:endParaRPr lang="fr-FR" sz="20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Diagnostic étiologique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85794"/>
            <a:ext cx="8143900" cy="60722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fr-FR" sz="1800" b="1" dirty="0" smtClean="0">
                <a:solidFill>
                  <a:srgbClr val="FF0000"/>
                </a:solidFill>
              </a:rPr>
              <a:t>B.5- Dysphonie spasmodique</a:t>
            </a:r>
            <a:r>
              <a:rPr lang="fr-FR" sz="1800" dirty="0" smtClean="0">
                <a:solidFill>
                  <a:srgbClr val="FF0000"/>
                </a:solidFill>
              </a:rPr>
              <a:t>: </a:t>
            </a:r>
            <a:endParaRPr lang="fr-FR" sz="20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1800" dirty="0" smtClean="0"/>
              <a:t>Elle est due à des atteintes de la musculature laryngée.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1800" dirty="0" smtClean="0"/>
              <a:t>Des mouvements anormaux involontaires donnant lieu à des spasmes  plus ou moins prolongés.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1800" dirty="0" smtClean="0"/>
              <a:t>C’est une affection familiale à transmission </a:t>
            </a:r>
            <a:r>
              <a:rPr lang="fr-FR" sz="1800" dirty="0" err="1" smtClean="0"/>
              <a:t>autosomale</a:t>
            </a:r>
            <a:r>
              <a:rPr lang="fr-FR" sz="1800" dirty="0" smtClean="0"/>
              <a:t> dominante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fr-FR" sz="1800" dirty="0" smtClean="0"/>
              <a:t>Plusieurs formes sont décrites 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800" dirty="0" smtClean="0"/>
              <a:t> </a:t>
            </a:r>
            <a:r>
              <a:rPr lang="fr-FR" sz="1800" b="1" dirty="0" smtClean="0"/>
              <a:t>en adduction pure </a:t>
            </a:r>
            <a:r>
              <a:rPr lang="fr-FR" sz="1800" dirty="0" smtClean="0"/>
              <a:t>(65% des cas): la voix est </a:t>
            </a:r>
            <a:r>
              <a:rPr lang="fr-FR" sz="1800" dirty="0" err="1" smtClean="0"/>
              <a:t>spasmée</a:t>
            </a:r>
            <a:r>
              <a:rPr lang="fr-FR" sz="1800" dirty="0" smtClean="0"/>
              <a:t>, forcée mais qui  est facilement émise lors de la colère, rire, et pour les sons </a:t>
            </a:r>
            <a:r>
              <a:rPr lang="fr-FR" sz="1800" dirty="0" smtClean="0"/>
              <a:t>aigues.  </a:t>
            </a:r>
            <a:r>
              <a:rPr lang="fr-FR" sz="1800" dirty="0"/>
              <a:t>L</a:t>
            </a:r>
            <a:r>
              <a:rPr lang="fr-FR" sz="1800" dirty="0" smtClean="0"/>
              <a:t>e </a:t>
            </a:r>
            <a:r>
              <a:rPr lang="fr-FR" sz="1800" dirty="0" smtClean="0"/>
              <a:t>diagnostic est posé par l’endoscopie (diminution des vibrations), l’atteinte intéresse les muscles </a:t>
            </a:r>
            <a:r>
              <a:rPr lang="fr-FR" sz="1800" dirty="0" err="1" smtClean="0"/>
              <a:t>thyro</a:t>
            </a:r>
            <a:r>
              <a:rPr lang="fr-FR" sz="1800" dirty="0" smtClean="0"/>
              <a:t>-aryténoïdiens.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800" b="1" dirty="0" smtClean="0"/>
              <a:t> en abduction pure </a:t>
            </a:r>
            <a:r>
              <a:rPr lang="fr-FR" sz="1800" dirty="0" smtClean="0"/>
              <a:t>(10% des cas): atteinte du muscle </a:t>
            </a:r>
            <a:r>
              <a:rPr lang="fr-FR" sz="1800" dirty="0" err="1" smtClean="0"/>
              <a:t>crico</a:t>
            </a:r>
            <a:r>
              <a:rPr lang="fr-FR" sz="1800" dirty="0" smtClean="0"/>
              <a:t>-aryténoïdien, la voix est murmurée, soufflée parfois aphonie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1800" b="1" dirty="0" smtClean="0"/>
              <a:t> mixte en adduction composée </a:t>
            </a:r>
            <a:r>
              <a:rPr lang="fr-FR" sz="1800" dirty="0" smtClean="0"/>
              <a:t>: forme évoluée</a:t>
            </a:r>
          </a:p>
          <a:p>
            <a:pPr>
              <a:lnSpc>
                <a:spcPct val="150000"/>
              </a:lnSpc>
              <a:buNone/>
            </a:pPr>
            <a:r>
              <a:rPr lang="fr-FR" sz="1800" dirty="0" smtClean="0"/>
              <a:t>Le traitement : rééducation orthophonique et l’injection de toxine botulique.</a:t>
            </a:r>
            <a:endParaRPr lang="fr-FR" sz="1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>
                <a:effectLst/>
              </a:rPr>
              <a:t>Diagnostic étiologique </a:t>
            </a:r>
            <a:endParaRPr lang="fr-FR" sz="2800" dirty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85794"/>
            <a:ext cx="8143900" cy="607220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B. 6 – dysphonies dysfonctionnelles:</a:t>
            </a:r>
          </a:p>
          <a:p>
            <a:pPr>
              <a:buNone/>
            </a:pPr>
            <a:r>
              <a:rPr lang="fr-FR" sz="1800" dirty="0" smtClean="0"/>
              <a:t>dysphonies non organiques, résultat d’une inadéquation du comportement vocal responsable d’une diminution de la parole et un inconfort vocal.</a:t>
            </a:r>
          </a:p>
          <a:p>
            <a:pPr>
              <a:buNone/>
            </a:pPr>
            <a:r>
              <a:rPr lang="fr-FR" sz="1800" dirty="0" smtClean="0"/>
              <a:t>Toutes les étapes de la production vocale peuvent être perturbés.</a:t>
            </a:r>
          </a:p>
          <a:p>
            <a:pPr>
              <a:buNone/>
            </a:pPr>
            <a:r>
              <a:rPr lang="fr-FR" sz="1800" dirty="0" smtClean="0"/>
              <a:t>Les lésions organiques peuvent être une conséquence de ce trouble ( nodule, polype…).</a:t>
            </a:r>
          </a:p>
          <a:p>
            <a:pPr>
              <a:buNone/>
            </a:pPr>
            <a:r>
              <a:rPr lang="fr-FR" sz="1800" dirty="0" smtClean="0"/>
              <a:t>Les causes sont soit </a:t>
            </a:r>
            <a:r>
              <a:rPr lang="fr-FR" sz="1800" b="1" dirty="0" smtClean="0"/>
              <a:t>quantitatives</a:t>
            </a:r>
            <a:r>
              <a:rPr lang="fr-FR" sz="1800" dirty="0" smtClean="0"/>
              <a:t>: </a:t>
            </a:r>
            <a:r>
              <a:rPr lang="fr-FR" sz="1800" dirty="0" smtClean="0"/>
              <a:t> surmenage </a:t>
            </a:r>
            <a:r>
              <a:rPr lang="fr-FR" sz="1800" dirty="0" smtClean="0"/>
              <a:t>de la voie, ou </a:t>
            </a:r>
            <a:r>
              <a:rPr lang="fr-FR" sz="1800" b="1" dirty="0" smtClean="0"/>
              <a:t>qualitatives</a:t>
            </a:r>
            <a:r>
              <a:rPr lang="fr-FR" sz="1800" dirty="0" smtClean="0"/>
              <a:t> : malmenage  vocal .</a:t>
            </a:r>
          </a:p>
          <a:p>
            <a:pPr>
              <a:buNone/>
            </a:pPr>
            <a:r>
              <a:rPr lang="fr-FR" sz="1800" dirty="0" smtClean="0"/>
              <a:t>Le traitement reste essentiellement  le repos vocal et la rééducation orthophonique.</a:t>
            </a:r>
          </a:p>
          <a:p>
            <a:pPr>
              <a:buNone/>
            </a:pPr>
            <a:r>
              <a:rPr lang="fr-FR" sz="2000" b="1" dirty="0" smtClean="0">
                <a:solidFill>
                  <a:srgbClr val="FF0000"/>
                </a:solidFill>
              </a:rPr>
              <a:t>B.7 – autres causes :</a:t>
            </a:r>
          </a:p>
          <a:p>
            <a:pPr>
              <a:buNone/>
            </a:pPr>
            <a:r>
              <a:rPr lang="fr-FR" sz="1800" b="1" dirty="0" smtClean="0"/>
              <a:t>- Les causes endocriniennes: </a:t>
            </a:r>
            <a:r>
              <a:rPr lang="fr-FR" sz="1800" b="1" dirty="0" smtClean="0"/>
              <a:t> </a:t>
            </a:r>
            <a:r>
              <a:rPr lang="fr-FR" sz="1800" dirty="0" smtClean="0"/>
              <a:t>peuvent </a:t>
            </a:r>
            <a:r>
              <a:rPr lang="fr-FR" sz="1800" dirty="0" smtClean="0"/>
              <a:t>être </a:t>
            </a:r>
          </a:p>
          <a:p>
            <a:pPr>
              <a:buNone/>
            </a:pPr>
            <a:r>
              <a:rPr lang="fr-FR" sz="1800" dirty="0" smtClean="0"/>
              <a:t>• d’origine gonadique ,(traitement hormonal virilisant, hyper-androgénie d’origine tumorale de la femme  • d’origine thyroïdienne (myxœdème) </a:t>
            </a:r>
          </a:p>
          <a:p>
            <a:pPr>
              <a:buNone/>
            </a:pPr>
            <a:r>
              <a:rPr lang="fr-FR" sz="1800" dirty="0" smtClean="0"/>
              <a:t>• dues à un trouble de la régulation surrénalienne ou hypophysaire.</a:t>
            </a:r>
          </a:p>
          <a:p>
            <a:pPr>
              <a:buNone/>
            </a:pPr>
            <a:r>
              <a:rPr lang="fr-FR" sz="1800" b="1" dirty="0" smtClean="0"/>
              <a:t>- Tumeurs laryngées rares </a:t>
            </a:r>
            <a:r>
              <a:rPr lang="fr-FR" sz="1800" dirty="0" smtClean="0"/>
              <a:t>: ostéome, chondrome, chondrosarcome…</a:t>
            </a:r>
            <a:endParaRPr lang="fr-FR" sz="18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sz="1800" b="1" dirty="0" smtClean="0"/>
              <a:t>- Maladie d’</a:t>
            </a:r>
            <a:r>
              <a:rPr lang="fr-FR" sz="1800" b="1" dirty="0" err="1" smtClean="0"/>
              <a:t>Ebach</a:t>
            </a:r>
            <a:r>
              <a:rPr lang="fr-FR" sz="1800" b="1" dirty="0" smtClean="0"/>
              <a:t>-</a:t>
            </a:r>
            <a:r>
              <a:rPr lang="fr-FR" sz="1800" b="1" dirty="0" err="1" smtClean="0"/>
              <a:t>Wiche</a:t>
            </a:r>
            <a:r>
              <a:rPr lang="fr-FR" sz="1800" b="1" dirty="0" smtClean="0"/>
              <a:t>:  </a:t>
            </a:r>
            <a:r>
              <a:rPr lang="fr-FR" sz="1800" dirty="0" err="1" smtClean="0"/>
              <a:t>dyslipoproteinémie</a:t>
            </a:r>
            <a:r>
              <a:rPr lang="fr-FR" sz="1800" dirty="0" smtClean="0"/>
              <a:t> associée a une dysphonie par lésion des CV</a:t>
            </a:r>
          </a:p>
          <a:p>
            <a:pPr>
              <a:buNone/>
            </a:pPr>
            <a:endParaRPr lang="fr-FR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Rappel anatomique </a:t>
            </a:r>
            <a:endParaRPr lang="fr-FR" sz="2800" dirty="0"/>
          </a:p>
        </p:txBody>
      </p:sp>
      <p:pic>
        <p:nvPicPr>
          <p:cNvPr id="6" name="Espace réservé du contenu 5" descr="larynx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423950"/>
            <a:ext cx="7245400" cy="5434050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conclusion 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85794"/>
            <a:ext cx="8143900" cy="6072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r-FR" sz="2000" dirty="0" smtClean="0"/>
              <a:t>Un bon diagnostic requière  un interrogatoire minutieux.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/>
              <a:t> L’examen des cordes vocales au </a:t>
            </a:r>
            <a:r>
              <a:rPr lang="fr-FR" sz="2000" dirty="0" smtClean="0"/>
              <a:t>miroir et, </a:t>
            </a:r>
            <a:r>
              <a:rPr lang="fr-FR" sz="2000" dirty="0" err="1" smtClean="0"/>
              <a:t>surout</a:t>
            </a:r>
            <a:r>
              <a:rPr lang="fr-FR" sz="2000" dirty="0" smtClean="0"/>
              <a:t>, </a:t>
            </a:r>
            <a:r>
              <a:rPr lang="fr-FR" sz="2000" dirty="0" smtClean="0"/>
              <a:t>par </a:t>
            </a:r>
            <a:r>
              <a:rPr lang="fr-FR" sz="2000" dirty="0" err="1" smtClean="0"/>
              <a:t>naso</a:t>
            </a:r>
            <a:r>
              <a:rPr lang="fr-FR" sz="2000" dirty="0" smtClean="0"/>
              <a:t>-fibroscopie est indispensable devant toute dysphonie.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/>
              <a:t> La laryngoscopie directe en suspension avec biopsies est réalisée en cas d’anomalie lors de l’examen clinique.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/>
              <a:t> La dysphonie est marquée par sa diversité étiologique </a:t>
            </a:r>
            <a:r>
              <a:rPr lang="fr-FR" sz="2000" dirty="0" smtClean="0"/>
              <a:t>et  </a:t>
            </a:r>
            <a:r>
              <a:rPr lang="fr-FR" sz="2000" dirty="0" smtClean="0"/>
              <a:t>difficultés thérapeutiques pour certaines formes.</a:t>
            </a:r>
          </a:p>
          <a:p>
            <a:pPr>
              <a:lnSpc>
                <a:spcPct val="150000"/>
              </a:lnSpc>
              <a:buNone/>
            </a:pPr>
            <a:r>
              <a:rPr lang="fr-FR" sz="2000" dirty="0" smtClean="0"/>
              <a:t>Toute </a:t>
            </a:r>
            <a:r>
              <a:rPr lang="fr-FR" sz="2000" dirty="0" smtClean="0"/>
              <a:t>dysphonie chronique chez un fumeur âgé impose la recherche d’un </a:t>
            </a:r>
            <a:r>
              <a:rPr lang="fr-FR" sz="2000" dirty="0" smtClean="0">
                <a:solidFill>
                  <a:srgbClr val="FF0000"/>
                </a:solidFill>
              </a:rPr>
              <a:t>cancer du larynx</a:t>
            </a:r>
          </a:p>
          <a:p>
            <a:pPr>
              <a:lnSpc>
                <a:spcPct val="150000"/>
              </a:lnSpc>
              <a:buNone/>
            </a:pPr>
            <a:endParaRPr lang="fr-FR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57290" y="0"/>
            <a:ext cx="7569518" cy="928670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Rappel anatomique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785794"/>
            <a:ext cx="8143900" cy="60722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r-FR" sz="1800" dirty="0" smtClean="0"/>
              <a:t>L’alternance entre la phonation et la respiration est garantie par le mouvement des muscles intrinsèques </a:t>
            </a:r>
            <a:r>
              <a:rPr lang="fr-FR" sz="1800" dirty="0" smtClean="0"/>
              <a:t>(mobilisation </a:t>
            </a:r>
            <a:r>
              <a:rPr lang="fr-FR" sz="1800" dirty="0" smtClean="0"/>
              <a:t>glotte et </a:t>
            </a:r>
            <a:r>
              <a:rPr lang="fr-FR" sz="1800" dirty="0" smtClean="0"/>
              <a:t>C.V);</a:t>
            </a:r>
            <a:endParaRPr lang="fr-FR" sz="1800" dirty="0" smtClean="0"/>
          </a:p>
          <a:p>
            <a:pPr>
              <a:lnSpc>
                <a:spcPct val="150000"/>
              </a:lnSpc>
            </a:pPr>
            <a:r>
              <a:rPr lang="fr-FR" sz="1800" b="1" dirty="0" smtClean="0">
                <a:solidFill>
                  <a:srgbClr val="FF0000"/>
                </a:solidFill>
              </a:rPr>
              <a:t>M constricteurs de la glotte</a:t>
            </a:r>
            <a:r>
              <a:rPr lang="fr-FR" sz="1800" dirty="0" smtClean="0"/>
              <a:t>:  adducteurs (phonation):</a:t>
            </a:r>
          </a:p>
          <a:p>
            <a:pPr lvl="1">
              <a:lnSpc>
                <a:spcPct val="150000"/>
              </a:lnSpc>
            </a:pPr>
            <a:r>
              <a:rPr lang="fr-FR" sz="2400" dirty="0" smtClean="0"/>
              <a:t>.</a:t>
            </a:r>
            <a:r>
              <a:rPr lang="fr-FR" sz="1800" dirty="0" smtClean="0"/>
              <a:t>Les muscles </a:t>
            </a:r>
            <a:r>
              <a:rPr lang="fr-FR" sz="1800" dirty="0" err="1" smtClean="0"/>
              <a:t>thyro</a:t>
            </a:r>
            <a:r>
              <a:rPr lang="fr-FR" sz="1800" dirty="0" smtClean="0"/>
              <a:t>-aryténoïdiens:</a:t>
            </a:r>
            <a:endParaRPr lang="fr-FR" sz="2400" dirty="0" smtClean="0"/>
          </a:p>
          <a:p>
            <a:pPr lvl="2">
              <a:lnSpc>
                <a:spcPct val="150000"/>
              </a:lnSpc>
            </a:pPr>
            <a:r>
              <a:rPr lang="fr-FR" sz="1800" dirty="0" smtClean="0"/>
              <a:t>Muscle </a:t>
            </a:r>
            <a:r>
              <a:rPr lang="fr-FR" sz="1800" dirty="0" err="1" smtClean="0"/>
              <a:t>thyro</a:t>
            </a:r>
            <a:r>
              <a:rPr lang="fr-FR" sz="1800" dirty="0" smtClean="0"/>
              <a:t>-</a:t>
            </a:r>
            <a:r>
              <a:rPr lang="fr-FR" sz="1800" dirty="0" err="1" smtClean="0"/>
              <a:t>arythénoidien</a:t>
            </a:r>
            <a:r>
              <a:rPr lang="fr-FR" sz="1800" dirty="0" smtClean="0"/>
              <a:t> inférieur:</a:t>
            </a:r>
          </a:p>
          <a:p>
            <a:pPr lvl="3">
              <a:lnSpc>
                <a:spcPct val="150000"/>
              </a:lnSpc>
            </a:pPr>
            <a:r>
              <a:rPr lang="fr-FR" sz="1400" dirty="0" smtClean="0"/>
              <a:t>  médial : profond, vrai muscle du pli vocal.              </a:t>
            </a:r>
          </a:p>
          <a:p>
            <a:pPr lvl="3">
              <a:lnSpc>
                <a:spcPct val="150000"/>
              </a:lnSpc>
            </a:pPr>
            <a:r>
              <a:rPr lang="fr-FR" sz="1400" dirty="0" smtClean="0"/>
              <a:t> latéral :  étalé en éventail</a:t>
            </a:r>
          </a:p>
          <a:p>
            <a:pPr lvl="2">
              <a:lnSpc>
                <a:spcPct val="150000"/>
              </a:lnSpc>
            </a:pPr>
            <a:r>
              <a:rPr lang="fr-FR" sz="1800" dirty="0" smtClean="0"/>
              <a:t>Muscle </a:t>
            </a:r>
            <a:r>
              <a:rPr lang="fr-FR" sz="1800" dirty="0" err="1" smtClean="0"/>
              <a:t>thyro</a:t>
            </a:r>
            <a:r>
              <a:rPr lang="fr-FR" sz="1800" dirty="0" smtClean="0"/>
              <a:t>-</a:t>
            </a:r>
            <a:r>
              <a:rPr lang="fr-FR" sz="1800" dirty="0" err="1" smtClean="0"/>
              <a:t>arythénoidien</a:t>
            </a:r>
            <a:r>
              <a:rPr lang="fr-FR" sz="1800" dirty="0" smtClean="0"/>
              <a:t> supérieur: grêle, externe et inconstant</a:t>
            </a:r>
          </a:p>
          <a:p>
            <a:pPr lvl="2">
              <a:lnSpc>
                <a:spcPct val="150000"/>
              </a:lnSpc>
            </a:pPr>
            <a:r>
              <a:rPr lang="fr-FR" sz="1800" dirty="0" smtClean="0"/>
              <a:t>Muscle </a:t>
            </a:r>
            <a:r>
              <a:rPr lang="fr-FR" sz="1800" dirty="0" err="1" smtClean="0"/>
              <a:t>crico</a:t>
            </a:r>
            <a:r>
              <a:rPr lang="fr-FR" sz="1800" dirty="0" smtClean="0"/>
              <a:t>-aryténoïdien latéral</a:t>
            </a:r>
          </a:p>
          <a:p>
            <a:pPr lvl="1">
              <a:lnSpc>
                <a:spcPct val="150000"/>
              </a:lnSpc>
            </a:pPr>
            <a:r>
              <a:rPr lang="fr-FR" sz="1800" dirty="0" smtClean="0"/>
              <a:t>Muscle inter-aryténoïdien ( le seul muscle impair du larynx).</a:t>
            </a:r>
          </a:p>
          <a:p>
            <a:pPr>
              <a:lnSpc>
                <a:spcPct val="150000"/>
              </a:lnSpc>
            </a:pPr>
            <a:r>
              <a:rPr lang="fr-FR" sz="1800" b="1" dirty="0" smtClean="0">
                <a:solidFill>
                  <a:srgbClr val="FF0000"/>
                </a:solidFill>
              </a:rPr>
              <a:t>M dilatateur de la glotte</a:t>
            </a:r>
            <a:r>
              <a:rPr lang="fr-FR" sz="1800" dirty="0" smtClean="0"/>
              <a:t>:  c’est le </a:t>
            </a:r>
            <a:r>
              <a:rPr lang="fr-FR" sz="1800" dirty="0" err="1" smtClean="0"/>
              <a:t>crico</a:t>
            </a:r>
            <a:r>
              <a:rPr lang="fr-FR" sz="1800" dirty="0" smtClean="0"/>
              <a:t>-aryténoïdien postérieur (</a:t>
            </a:r>
            <a:r>
              <a:rPr lang="fr-FR" sz="1800" dirty="0" err="1" smtClean="0"/>
              <a:t>posticus</a:t>
            </a:r>
            <a:r>
              <a:rPr lang="fr-FR" sz="1800" dirty="0" smtClean="0"/>
              <a:t>), il permet la respiration en ouvrant les plis vocaux; </a:t>
            </a:r>
          </a:p>
          <a:p>
            <a:pPr>
              <a:lnSpc>
                <a:spcPct val="150000"/>
              </a:lnSpc>
            </a:pPr>
            <a:r>
              <a:rPr lang="fr-FR" sz="1800" b="1" dirty="0" smtClean="0">
                <a:solidFill>
                  <a:srgbClr val="FF0000"/>
                </a:solidFill>
              </a:rPr>
              <a:t>M tenseur de la corde vocale</a:t>
            </a:r>
            <a:r>
              <a:rPr lang="fr-FR" sz="1800" dirty="0" smtClean="0"/>
              <a:t>:   </a:t>
            </a:r>
            <a:r>
              <a:rPr lang="fr-FR" sz="1800" dirty="0" err="1" smtClean="0"/>
              <a:t>crico</a:t>
            </a:r>
            <a:r>
              <a:rPr lang="fr-FR" sz="1800" dirty="0" smtClean="0"/>
              <a:t>-thyroïdien;</a:t>
            </a:r>
          </a:p>
          <a:p>
            <a:pPr>
              <a:lnSpc>
                <a:spcPct val="150000"/>
              </a:lnSpc>
              <a:buNone/>
            </a:pPr>
            <a:r>
              <a:rPr lang="fr-FR" sz="1800" dirty="0" smtClean="0"/>
              <a:t>   </a:t>
            </a:r>
          </a:p>
          <a:p>
            <a:pPr>
              <a:lnSpc>
                <a:spcPct val="150000"/>
              </a:lnSpc>
            </a:pPr>
            <a:endParaRPr lang="fr-F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Rappel anatomique</a:t>
            </a:r>
            <a:endParaRPr lang="fr-FR" sz="2800" dirty="0"/>
          </a:p>
        </p:txBody>
      </p:sp>
      <p:pic>
        <p:nvPicPr>
          <p:cNvPr id="6" name="Picture 53" descr="Musvoc14-53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7056784" cy="5645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939784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Rappel anatomique</a:t>
            </a:r>
            <a:endParaRPr lang="fr-FR" sz="2800" dirty="0"/>
          </a:p>
        </p:txBody>
      </p:sp>
      <p:pic>
        <p:nvPicPr>
          <p:cNvPr id="6" name="Espace réservé du contenu 5" descr="larynx-2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028121"/>
            <a:ext cx="7503648" cy="5633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dirty="0" smtClean="0"/>
              <a:t>Rappel physiologique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0100" y="1142984"/>
            <a:ext cx="8143900" cy="5715016"/>
          </a:xfrm>
        </p:spPr>
        <p:txBody>
          <a:bodyPr>
            <a:normAutofit/>
          </a:bodyPr>
          <a:lstStyle/>
          <a:p>
            <a:r>
              <a:rPr lang="fr-FR" sz="1800" dirty="0" smtClean="0"/>
              <a:t>La mobilité de la filière glottique permet d’assurer trois fonctions: phonation (par fermeture des C.V), respiration (ouverture des C.V) et protection des vois respiratoires lors de la déglutition (fermeture épiglotte);</a:t>
            </a:r>
          </a:p>
          <a:p>
            <a:r>
              <a:rPr lang="fr-FR" sz="1800" dirty="0" smtClean="0"/>
              <a:t>Lors de l’émission de la voix qui correspond à l’expiration forcée, les C.V sont fermées (action des muscles et cartilages), la pression sous glottique augmente et  vainc la résistance imposée par la fermeture des C.V, celles ci vont s’écarter; </a:t>
            </a:r>
          </a:p>
          <a:p>
            <a:r>
              <a:rPr lang="fr-FR" sz="1800" dirty="0" smtClean="0"/>
              <a:t>Un flux d’air s’échappe à travers les C.V avec vibration de la muqueuse qui oscille  engendrant un son;</a:t>
            </a:r>
          </a:p>
          <a:p>
            <a:r>
              <a:rPr lang="fr-FR" sz="1800" dirty="0" smtClean="0"/>
              <a:t>Les C.V se referment de nouveau suite à la chute de la pression sous glottique, aidées par leur élasticité,  ainsi le cycle se reproduit.</a:t>
            </a:r>
          </a:p>
          <a:p>
            <a:endParaRPr lang="fr-FR" sz="1800" dirty="0"/>
          </a:p>
        </p:txBody>
      </p:sp>
      <p:pic>
        <p:nvPicPr>
          <p:cNvPr id="4" name="Image 3" descr="Capture C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447" y="4572008"/>
            <a:ext cx="6771743" cy="2014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377</TotalTime>
  <Words>3947</Words>
  <Application>Microsoft Office PowerPoint</Application>
  <PresentationFormat>Affichage à l'écran (4:3)</PresentationFormat>
  <Paragraphs>401</Paragraphs>
  <Slides>50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Solstice</vt:lpstr>
      <vt:lpstr>C.H.U Mustapha Bacha Service ORL &amp; CCF Pr. Djennaoui</vt:lpstr>
      <vt:lpstr>Plan </vt:lpstr>
      <vt:lpstr>Introduction-définition</vt:lpstr>
      <vt:lpstr>Rappel anatomique</vt:lpstr>
      <vt:lpstr>Rappel anatomique </vt:lpstr>
      <vt:lpstr>Rappel anatomique</vt:lpstr>
      <vt:lpstr>Rappel anatomique</vt:lpstr>
      <vt:lpstr>Rappel anatomique</vt:lpstr>
      <vt:lpstr>Rappel physiologique</vt:lpstr>
      <vt:lpstr>Rappel physiologique</vt:lpstr>
      <vt:lpstr>Diagnostic positif</vt:lpstr>
      <vt:lpstr>Diagnostic positif</vt:lpstr>
      <vt:lpstr>Diagnostic positif</vt:lpstr>
      <vt:lpstr>Diagnostic positif</vt:lpstr>
      <vt:lpstr>Diagnostic positif</vt:lpstr>
      <vt:lpstr>Diagnostic positif</vt:lpstr>
      <vt:lpstr>Diagnostic positif</vt:lpstr>
      <vt:lpstr>Diagnostic positif</vt:lpstr>
      <vt:lpstr>Diagnostic différentiel</vt:lpstr>
      <vt:lpstr>Diagnostic étiologique</vt:lpstr>
      <vt:lpstr>Laryngite aiguë </vt:lpstr>
      <vt:lpstr>Diagnostic étiologique</vt:lpstr>
      <vt:lpstr>                             Laryngite fungique</vt:lpstr>
      <vt:lpstr>Diagnostic étiologique</vt:lpstr>
      <vt:lpstr>Épiglotitte </vt:lpstr>
      <vt:lpstr>Diagnostic étiologique</vt:lpstr>
      <vt:lpstr>Traumatisme laryngé                                  Hématome C.V</vt:lpstr>
      <vt:lpstr>Diagnostic étiologique</vt:lpstr>
      <vt:lpstr>Granulome post-intubation                            Corps étranger </vt:lpstr>
      <vt:lpstr>Diagnostic différentiel</vt:lpstr>
      <vt:lpstr>Diagnostic différentiel</vt:lpstr>
      <vt:lpstr>Diagnostic différentiel</vt:lpstr>
      <vt:lpstr>Diagnostic différentiel</vt:lpstr>
      <vt:lpstr>Diagnostic différentiel</vt:lpstr>
      <vt:lpstr>Papillomatose                                                   Leucoplasie</vt:lpstr>
      <vt:lpstr>Diagnostic différentiel</vt:lpstr>
      <vt:lpstr>Diagnostic différentiel</vt:lpstr>
      <vt:lpstr>Nodule bi-lobé                                   Kissing nodules</vt:lpstr>
      <vt:lpstr>Diagnostic étiologique</vt:lpstr>
      <vt:lpstr>Diagnostic étiologique </vt:lpstr>
      <vt:lpstr>Carcinome épidermoide du larynx</vt:lpstr>
      <vt:lpstr>Diagnostic étiologique</vt:lpstr>
      <vt:lpstr>Palmure laryngée</vt:lpstr>
      <vt:lpstr>Diagnostic étiologique</vt:lpstr>
      <vt:lpstr>Diagnostic étiologique </vt:lpstr>
      <vt:lpstr>Paralysie unilatérale C.V Dte                     Paralysie bilatérale des C.V</vt:lpstr>
      <vt:lpstr>Diagnostic étiologique </vt:lpstr>
      <vt:lpstr>Diagnostic étiologique </vt:lpstr>
      <vt:lpstr>Diagnostic étiologique </vt:lpstr>
      <vt:lpstr>conclusion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C.H.U Mustapha Bacha Service ORL &amp; CCF Pr. Djennaoui</dc:title>
  <dc:creator>Dell</dc:creator>
  <cp:lastModifiedBy>Sony</cp:lastModifiedBy>
  <cp:revision>4</cp:revision>
  <dcterms:created xsi:type="dcterms:W3CDTF">2016-05-17T16:13:36Z</dcterms:created>
  <dcterms:modified xsi:type="dcterms:W3CDTF">2016-05-23T08:30:03Z</dcterms:modified>
</cp:coreProperties>
</file>