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autoCompressPictures="0">
  <p:sldMasterIdLst>
    <p:sldMasterId id="2147483648" r:id="rId1"/>
  </p:sldMasterIdLst>
  <p:sldIdLst>
    <p:sldId id="256" r:id="rId2"/>
    <p:sldId id="276" r:id="rId3"/>
    <p:sldId id="275" r:id="rId4"/>
    <p:sldId id="274" r:id="rId5"/>
    <p:sldId id="278" r:id="rId6"/>
    <p:sldId id="273" r:id="rId7"/>
    <p:sldId id="272" r:id="rId8"/>
    <p:sldId id="271" r:id="rId9"/>
    <p:sldId id="270" r:id="rId10"/>
    <p:sldId id="282" r:id="rId11"/>
    <p:sldId id="269" r:id="rId12"/>
    <p:sldId id="284" r:id="rId13"/>
    <p:sldId id="268" r:id="rId14"/>
    <p:sldId id="266" r:id="rId15"/>
    <p:sldId id="267" r:id="rId16"/>
    <p:sldId id="264" r:id="rId17"/>
    <p:sldId id="265" r:id="rId18"/>
    <p:sldId id="263" r:id="rId19"/>
    <p:sldId id="262" r:id="rId20"/>
    <p:sldId id="261" r:id="rId21"/>
    <p:sldId id="279" r:id="rId22"/>
    <p:sldId id="260" r:id="rId23"/>
    <p:sldId id="259" r:id="rId24"/>
    <p:sldId id="280" r:id="rId25"/>
    <p:sldId id="258" r:id="rId26"/>
    <p:sldId id="257" r:id="rId27"/>
    <p:sldId id="285" r:id="rId28"/>
    <p:sldId id="283" r:id="rId2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XaAF5P4ufNouZk1LdZ5uA==" hashData="5Ctvr0a3isZcSIug5JrjgwyyM2uNv0cGzIo0fLdm0wXOxWKIxGTiK3YQOJrNtHQEaccoP7HU6p6ZvnPt08iYU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D061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87" d="100"/>
          <a:sy n="87" d="100"/>
        </p:scale>
        <p:origin x="6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fr-FR" smtClean="0"/>
              <a:t>Modifiez le style du titre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5/30/2016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5/30/2016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fr-FR" smtClean="0"/>
              <a:t>Modifiez le style du titre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48A87A34-81AB-432B-8DAE-1953F412C126}" type="datetimeFigureOut">
              <a:rPr lang="en-US" dirty="0"/>
              <a:t>5/30/2016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fr-FR" smtClean="0"/>
              <a:t>Modifiez le style du titre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5/30/2016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913795" y="2912232"/>
            <a:ext cx="5107208" cy="287896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912232"/>
            <a:ext cx="5095357" cy="287896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5/30/2016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5/30/2016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5/30/2016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fr-FR" smtClean="0"/>
              <a:t>Modifiez le style du titre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8A87A34-81AB-432B-8DAE-1953F412C126}" type="datetimeFigureOut">
              <a:rPr lang="en-US" dirty="0"/>
              <a:t>5/30/2016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8A87A34-81AB-432B-8DAE-1953F412C126}" type="datetimeFigureOut">
              <a:rPr lang="en-US" dirty="0"/>
              <a:t>5/30/2016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8A87A34-81AB-432B-8DAE-1953F412C126}" type="datetimeFigureOut">
              <a:rPr lang="en-US" dirty="0"/>
              <a:t>5/30/2016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fr-FR" smtClean="0"/>
              <a:t>Modifiez le style du titre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8A87A34-81AB-432B-8DAE-1953F412C126}" type="datetimeFigureOut">
              <a:rPr lang="en-US" dirty="0"/>
              <a:t>5/30/2016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fr-FR" smtClean="0"/>
              <a:t>Modifiez le style du titre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8A87A34-81AB-432B-8DAE-1953F412C126}" type="datetimeFigureOut">
              <a:rPr lang="en-US" dirty="0"/>
              <a:t>5/30/2016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fr-FR" smtClean="0"/>
              <a:t>Modifiez le style du titre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8A87A34-81AB-432B-8DAE-1953F412C126}" type="datetimeFigureOut">
              <a:rPr lang="en-US" dirty="0"/>
              <a:t>5/30/2016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s">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fr-FR" smtClean="0"/>
              <a:t>Modifiez le style du titre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3" name="Date Placeholder 2"/>
          <p:cNvSpPr>
            <a:spLocks noGrp="1"/>
          </p:cNvSpPr>
          <p:nvPr>
            <p:ph type="dt" sz="half" idx="10"/>
          </p:nvPr>
        </p:nvSpPr>
        <p:spPr/>
        <p:txBody>
          <a:bodyPr/>
          <a:lstStyle/>
          <a:p>
            <a:fld id="{48A87A34-81AB-432B-8DAE-1953F412C126}" type="datetimeFigureOut">
              <a:rPr lang="en-US" dirty="0"/>
              <a:t>5/30/2016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s d’image">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fr-FR" smtClean="0"/>
              <a:t>Modifiez le style du titre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3" name="Date Placeholder 2"/>
          <p:cNvSpPr>
            <a:spLocks noGrp="1"/>
          </p:cNvSpPr>
          <p:nvPr>
            <p:ph type="dt" sz="half" idx="10"/>
          </p:nvPr>
        </p:nvSpPr>
        <p:spPr/>
        <p:txBody>
          <a:bodyPr/>
          <a:lstStyle/>
          <a:p>
            <a:fld id="{48A87A34-81AB-432B-8DAE-1953F412C126}" type="datetimeFigureOut">
              <a:rPr lang="en-US" dirty="0"/>
              <a:t>5/30/2016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5/30/2016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fr-FR" smtClean="0"/>
              <a:t>Modifiez le style du titre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5/30/2016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5/30/2016</a:t>
            </a:fld>
            <a:endParaRPr lang="en-US" dirty="0"/>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6D22F896-40B5-4ADD-8801-0D06FADFA095}" type="slidenum">
              <a:rPr lang="en-US" dirty="0"/>
              <a:pPr/>
              <a:t>‹N°›</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5.jp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4.png"/><Relationship Id="rId5" Type="http://schemas.openxmlformats.org/officeDocument/2006/relationships/image" Target="../media/image3.gif"/><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clic2.sante-nature-innovation.fr/t/EQ/AAF60g/AAGG9Q/AAJ1TA/qj8/ODU0MTJ8aHR0cDovL3BybzEuc2FudGVuYXR1cmVpbm5vdmF0aW9uLmNvbS80OTk2NzQvP2VtYWlsPWFuZ2VsbWVzc2FnZXI3JTQweWFob28uZnImYT0xNyZvPTk2OTc4JnM9MTAwMDg1JnU9MTYxMTAwJmw9ODU0MTImcj1NQzImdmlkPUhVRmctVyZnPTA./AQ/pIcf" TargetMode="External"/><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0.gi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image" Target="../media/image33.jpeg"/><Relationship Id="rId1" Type="http://schemas.openxmlformats.org/officeDocument/2006/relationships/slideLayout" Target="../slideLayouts/slideLayout2.xml"/><Relationship Id="rId4" Type="http://schemas.openxmlformats.org/officeDocument/2006/relationships/hyperlink" Target="http://angelmessager.vip-blog.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6818693" y="1638319"/>
            <a:ext cx="4759288" cy="3581361"/>
          </a:xfrm>
        </p:spPr>
        <p:txBody>
          <a:bodyPr>
            <a:normAutofit fontScale="90000"/>
          </a:bodyPr>
          <a:lstStyle/>
          <a:p>
            <a:r>
              <a:rPr lang="fr-FR" dirty="0" smtClean="0"/>
              <a:t>lire dans </a:t>
            </a:r>
            <a:r>
              <a:rPr lang="fr-FR" dirty="0"/>
              <a:t>la cuvette des </a:t>
            </a:r>
            <a:r>
              <a:rPr lang="fr-FR" dirty="0" smtClean="0"/>
              <a:t>toilettes avec nos politiques </a:t>
            </a:r>
            <a:r>
              <a:rPr lang="fr-FR" dirty="0"/>
              <a:t/>
            </a:r>
            <a:br>
              <a:rPr lang="fr-FR" dirty="0"/>
            </a:br>
            <a:endParaRPr lang="fr-FR" dirty="0"/>
          </a:p>
        </p:txBody>
      </p:sp>
      <p:sp>
        <p:nvSpPr>
          <p:cNvPr id="3" name="Sous-titre 2"/>
          <p:cNvSpPr>
            <a:spLocks noGrp="1"/>
          </p:cNvSpPr>
          <p:nvPr>
            <p:ph type="subTitle" idx="1"/>
          </p:nvPr>
        </p:nvSpPr>
        <p:spPr>
          <a:xfrm>
            <a:off x="7315200" y="4703724"/>
            <a:ext cx="3766274" cy="1655762"/>
          </a:xfrm>
        </p:spPr>
        <p:txBody>
          <a:bodyPr/>
          <a:lstStyle/>
          <a:p>
            <a:r>
              <a:rPr lang="fr-FR" dirty="0" smtClean="0"/>
              <a:t> Vu sur :</a:t>
            </a:r>
          </a:p>
          <a:p>
            <a:r>
              <a:rPr lang="fr-FR" dirty="0" smtClean="0"/>
              <a:t>Santé </a:t>
            </a:r>
            <a:r>
              <a:rPr lang="fr-FR" dirty="0"/>
              <a:t>Nature Innovation. </a:t>
            </a:r>
            <a:r>
              <a:rPr lang="fr-FR" dirty="0">
                <a:effectLst/>
              </a:rPr>
              <a:t> </a:t>
            </a:r>
          </a:p>
          <a:p>
            <a:endParaRPr lang="fr-FR" dirty="0"/>
          </a:p>
        </p:txBody>
      </p:sp>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6372479" cy="6858000"/>
          </a:xfrm>
          <a:prstGeom prst="rect">
            <a:avLst/>
          </a:prstGeom>
          <a:ln>
            <a:noFill/>
          </a:ln>
          <a:effectLst>
            <a:softEdge rad="112500"/>
          </a:effectLst>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07954" y="6503681"/>
            <a:ext cx="1438275" cy="962025"/>
          </a:xfrm>
          <a:prstGeom prst="rect">
            <a:avLst/>
          </a:prstGeom>
        </p:spPr>
      </p:pic>
      <p:sp>
        <p:nvSpPr>
          <p:cNvPr id="6" name="Rectangle 5"/>
          <p:cNvSpPr/>
          <p:nvPr/>
        </p:nvSpPr>
        <p:spPr>
          <a:xfrm>
            <a:off x="10388906" y="6984694"/>
            <a:ext cx="2038121" cy="56186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Soupe Aux Choux- (Techn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91200" y="3124200"/>
            <a:ext cx="609600" cy="609600"/>
          </a:xfrm>
          <a:prstGeom prst="rect">
            <a:avLst/>
          </a:prstGeom>
        </p:spPr>
      </p:pic>
      <p:pic>
        <p:nvPicPr>
          <p:cNvPr id="7" name="Image 6"/>
          <p:cNvPicPr>
            <a:picLocks noChangeAspect="1"/>
          </p:cNvPicPr>
          <p:nvPr/>
        </p:nvPicPr>
        <p:blipFill>
          <a:blip r:embed="rId7">
            <a:clrChange>
              <a:clrFrom>
                <a:srgbClr val="E5E5E5"/>
              </a:clrFrom>
              <a:clrTo>
                <a:srgbClr val="E5E5E5">
                  <a:alpha val="0"/>
                </a:srgbClr>
              </a:clrTo>
            </a:clrChange>
            <a:extLst>
              <a:ext uri="{28A0092B-C50C-407E-A947-70E740481C1C}">
                <a14:useLocalDpi xmlns:a14="http://schemas.microsoft.com/office/drawing/2010/main" val="0"/>
              </a:ext>
            </a:extLst>
          </a:blip>
          <a:stretch>
            <a:fillRect/>
          </a:stretch>
        </p:blipFill>
        <p:spPr>
          <a:xfrm rot="20965854">
            <a:off x="5184412" y="256936"/>
            <a:ext cx="1213574" cy="1045799"/>
          </a:xfrm>
          <a:prstGeom prst="rect">
            <a:avLst/>
          </a:prstGeom>
          <a:effectLst>
            <a:softEdge rad="12700"/>
          </a:effectLst>
        </p:spPr>
      </p:pic>
      <p:sp>
        <p:nvSpPr>
          <p:cNvPr id="9" name="Rectangle 8"/>
          <p:cNvSpPr/>
          <p:nvPr/>
        </p:nvSpPr>
        <p:spPr>
          <a:xfrm>
            <a:off x="6321581" y="567442"/>
            <a:ext cx="2971391" cy="369332"/>
          </a:xfrm>
          <a:prstGeom prst="rect">
            <a:avLst/>
          </a:prstGeom>
        </p:spPr>
        <p:txBody>
          <a:bodyPr wrap="none">
            <a:spAutoFit/>
          </a:bodyPr>
          <a:lstStyle/>
          <a:p>
            <a:r>
              <a:rPr lang="fr-FR" dirty="0" smtClean="0"/>
              <a:t>CLIQUEZ POUR AVANCER</a:t>
            </a:r>
            <a:endParaRPr lang="fr-FR" dirty="0"/>
          </a:p>
        </p:txBody>
      </p:sp>
    </p:spTree>
    <p:extLst>
      <p:ext uri="{BB962C8B-B14F-4D97-AF65-F5344CB8AC3E}">
        <p14:creationId xmlns:p14="http://schemas.microsoft.com/office/powerpoint/2010/main" val="2050000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100000">
              <a:schemeClr val="tx1"/>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913795" y="-231355"/>
            <a:ext cx="10353761" cy="1326321"/>
          </a:xfrm>
        </p:spPr>
        <p:txBody>
          <a:bodyPr/>
          <a:lstStyle/>
          <a:p>
            <a:r>
              <a:rPr lang="fr-FR" u="sng" dirty="0">
                <a:solidFill>
                  <a:schemeClr val="bg1"/>
                </a:solidFill>
              </a:rPr>
              <a:t>Avertissement</a:t>
            </a:r>
            <a:r>
              <a:rPr lang="fr-FR" dirty="0">
                <a:solidFill>
                  <a:schemeClr val="bg1"/>
                </a:solidFill>
              </a:rPr>
              <a:t> </a:t>
            </a:r>
          </a:p>
        </p:txBody>
      </p:sp>
      <p:sp>
        <p:nvSpPr>
          <p:cNvPr id="3" name="Espace réservé du contenu 2"/>
          <p:cNvSpPr>
            <a:spLocks noGrp="1"/>
          </p:cNvSpPr>
          <p:nvPr>
            <p:ph idx="1"/>
          </p:nvPr>
        </p:nvSpPr>
        <p:spPr>
          <a:xfrm>
            <a:off x="913795" y="949631"/>
            <a:ext cx="6203102" cy="5718297"/>
          </a:xfrm>
        </p:spPr>
        <p:txBody>
          <a:bodyPr>
            <a:normAutofit fontScale="92500" lnSpcReduction="20000"/>
          </a:bodyPr>
          <a:lstStyle/>
          <a:p>
            <a:r>
              <a:rPr lang="fr-FR" dirty="0" smtClean="0"/>
              <a:t>: </a:t>
            </a:r>
            <a:r>
              <a:rPr lang="fr-FR" sz="2400" dirty="0" smtClean="0">
                <a:solidFill>
                  <a:schemeClr val="bg1"/>
                </a:solidFill>
              </a:rPr>
              <a:t>Ce Pps traite </a:t>
            </a:r>
            <a:r>
              <a:rPr lang="fr-FR" sz="2400" dirty="0">
                <a:solidFill>
                  <a:schemeClr val="bg1"/>
                </a:solidFill>
              </a:rPr>
              <a:t>d’un sujet </a:t>
            </a:r>
            <a:r>
              <a:rPr lang="fr-FR" sz="2400" dirty="0" smtClean="0">
                <a:solidFill>
                  <a:schemeClr val="bg1"/>
                </a:solidFill>
              </a:rPr>
              <a:t>dit ,tabou</a:t>
            </a:r>
            <a:r>
              <a:rPr lang="fr-FR" sz="2400" dirty="0">
                <a:solidFill>
                  <a:schemeClr val="bg1"/>
                </a:solidFill>
              </a:rPr>
              <a:t> </a:t>
            </a:r>
            <a:r>
              <a:rPr lang="fr-FR" sz="2400" dirty="0" smtClean="0">
                <a:solidFill>
                  <a:schemeClr val="bg1"/>
                </a:solidFill>
              </a:rPr>
              <a:t>:  </a:t>
            </a:r>
          </a:p>
          <a:p>
            <a:r>
              <a:rPr lang="fr-FR" sz="2400" dirty="0">
                <a:solidFill>
                  <a:schemeClr val="bg1"/>
                </a:solidFill>
              </a:rPr>
              <a:t> </a:t>
            </a:r>
            <a:r>
              <a:rPr lang="fr-FR" sz="2400" dirty="0" smtClean="0">
                <a:solidFill>
                  <a:schemeClr val="bg1"/>
                </a:solidFill>
              </a:rPr>
              <a:t>                                 </a:t>
            </a:r>
            <a:r>
              <a:rPr lang="fr-FR" sz="3200" dirty="0" smtClean="0">
                <a:solidFill>
                  <a:schemeClr val="bg1"/>
                </a:solidFill>
              </a:rPr>
              <a:t>Les </a:t>
            </a:r>
            <a:r>
              <a:rPr lang="fr-FR" sz="3200" dirty="0">
                <a:solidFill>
                  <a:schemeClr val="bg1"/>
                </a:solidFill>
              </a:rPr>
              <a:t>selles</a:t>
            </a:r>
            <a:r>
              <a:rPr lang="fr-FR" sz="2400" dirty="0">
                <a:solidFill>
                  <a:schemeClr val="bg1"/>
                </a:solidFill>
              </a:rPr>
              <a:t>. </a:t>
            </a:r>
            <a:endParaRPr lang="fr-FR" sz="2400" dirty="0" smtClean="0">
              <a:solidFill>
                <a:schemeClr val="bg1"/>
              </a:solidFill>
            </a:endParaRPr>
          </a:p>
          <a:p>
            <a:r>
              <a:rPr lang="fr-FR" sz="2400" dirty="0" smtClean="0">
                <a:solidFill>
                  <a:schemeClr val="bg1"/>
                </a:solidFill>
              </a:rPr>
              <a:t>C’est </a:t>
            </a:r>
            <a:r>
              <a:rPr lang="fr-FR" sz="2400" dirty="0">
                <a:solidFill>
                  <a:schemeClr val="bg1"/>
                </a:solidFill>
              </a:rPr>
              <a:t>un sujet de santé </a:t>
            </a:r>
            <a:r>
              <a:rPr lang="fr-FR" sz="2400" u="sng" dirty="0">
                <a:solidFill>
                  <a:schemeClr val="bg1"/>
                </a:solidFill>
              </a:rPr>
              <a:t>très sérieux</a:t>
            </a:r>
            <a:r>
              <a:rPr lang="fr-FR" sz="2400" dirty="0">
                <a:solidFill>
                  <a:schemeClr val="bg1"/>
                </a:solidFill>
              </a:rPr>
              <a:t>, et qui </a:t>
            </a:r>
            <a:r>
              <a:rPr lang="fr-FR" sz="2400" u="sng" dirty="0">
                <a:solidFill>
                  <a:schemeClr val="bg1"/>
                </a:solidFill>
              </a:rPr>
              <a:t>concerne tout le monde</a:t>
            </a:r>
            <a:r>
              <a:rPr lang="fr-FR" sz="2400" dirty="0">
                <a:solidFill>
                  <a:schemeClr val="bg1"/>
                </a:solidFill>
              </a:rPr>
              <a:t>. </a:t>
            </a:r>
            <a:br>
              <a:rPr lang="fr-FR" sz="2400" dirty="0">
                <a:solidFill>
                  <a:schemeClr val="bg1"/>
                </a:solidFill>
              </a:rPr>
            </a:br>
            <a:r>
              <a:rPr lang="fr-FR" sz="2400" dirty="0">
                <a:solidFill>
                  <a:schemeClr val="bg1"/>
                </a:solidFill>
              </a:rPr>
              <a:t/>
            </a:r>
            <a:br>
              <a:rPr lang="fr-FR" sz="2400" dirty="0">
                <a:solidFill>
                  <a:schemeClr val="bg1"/>
                </a:solidFill>
              </a:rPr>
            </a:br>
            <a:r>
              <a:rPr lang="fr-FR" sz="2400" dirty="0">
                <a:solidFill>
                  <a:schemeClr val="bg1"/>
                </a:solidFill>
              </a:rPr>
              <a:t>Les selles sont un indicateur très fiable de la santé du corps. </a:t>
            </a:r>
            <a:endParaRPr lang="fr-FR" sz="2400" dirty="0" smtClean="0">
              <a:solidFill>
                <a:schemeClr val="bg1"/>
              </a:solidFill>
            </a:endParaRPr>
          </a:p>
          <a:p>
            <a:r>
              <a:rPr lang="fr-FR" sz="2400" dirty="0" smtClean="0">
                <a:solidFill>
                  <a:schemeClr val="bg1"/>
                </a:solidFill>
              </a:rPr>
              <a:t>Savoir </a:t>
            </a:r>
            <a:r>
              <a:rPr lang="fr-FR" sz="2400" dirty="0">
                <a:solidFill>
                  <a:schemeClr val="bg1"/>
                </a:solidFill>
              </a:rPr>
              <a:t>les décrypter peut </a:t>
            </a:r>
            <a:r>
              <a:rPr lang="fr-FR" sz="2400" u="sng" dirty="0">
                <a:solidFill>
                  <a:schemeClr val="bg1"/>
                </a:solidFill>
              </a:rPr>
              <a:t>réellement</a:t>
            </a:r>
            <a:r>
              <a:rPr lang="fr-FR" sz="2400" dirty="0">
                <a:solidFill>
                  <a:schemeClr val="bg1"/>
                </a:solidFill>
              </a:rPr>
              <a:t> </a:t>
            </a:r>
            <a:r>
              <a:rPr lang="fr-FR" sz="2400" u="sng" dirty="0">
                <a:solidFill>
                  <a:schemeClr val="bg1"/>
                </a:solidFill>
              </a:rPr>
              <a:t>vous sauver la santé</a:t>
            </a:r>
            <a:r>
              <a:rPr lang="fr-FR" sz="2400" dirty="0">
                <a:solidFill>
                  <a:schemeClr val="bg1"/>
                </a:solidFill>
              </a:rPr>
              <a:t>. </a:t>
            </a:r>
            <a:endParaRPr lang="fr-FR" sz="2400" dirty="0" smtClean="0">
              <a:solidFill>
                <a:schemeClr val="bg1"/>
              </a:solidFill>
            </a:endParaRPr>
          </a:p>
          <a:p>
            <a:r>
              <a:rPr lang="fr-FR" sz="2400" dirty="0" smtClean="0">
                <a:solidFill>
                  <a:schemeClr val="bg1"/>
                </a:solidFill>
              </a:rPr>
              <a:t>Le </a:t>
            </a:r>
            <a:r>
              <a:rPr lang="fr-FR" sz="2400" dirty="0">
                <a:solidFill>
                  <a:schemeClr val="bg1"/>
                </a:solidFill>
              </a:rPr>
              <a:t>vocabulaire imagé pourra choquer certains. </a:t>
            </a:r>
            <a:endParaRPr lang="fr-FR" sz="2400" dirty="0" smtClean="0">
              <a:solidFill>
                <a:schemeClr val="bg1"/>
              </a:solidFill>
            </a:endParaRPr>
          </a:p>
          <a:p>
            <a:r>
              <a:rPr lang="fr-FR" sz="2400" dirty="0" smtClean="0">
                <a:solidFill>
                  <a:schemeClr val="bg1"/>
                </a:solidFill>
              </a:rPr>
              <a:t>Il </a:t>
            </a:r>
            <a:r>
              <a:rPr lang="fr-FR" sz="2400" dirty="0">
                <a:solidFill>
                  <a:schemeClr val="bg1"/>
                </a:solidFill>
              </a:rPr>
              <a:t>a pour objectif de faciliter la compréhension, sans détours, ni mots compliqués. </a:t>
            </a:r>
          </a:p>
        </p:txBody>
      </p:sp>
      <p:pic>
        <p:nvPicPr>
          <p:cNvPr id="12" name="Imag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16704" y="949631"/>
            <a:ext cx="4695825" cy="5619750"/>
          </a:xfrm>
          <a:prstGeom prst="rect">
            <a:avLst/>
          </a:prstGeom>
        </p:spPr>
      </p:pic>
    </p:spTree>
    <p:extLst>
      <p:ext uri="{BB962C8B-B14F-4D97-AF65-F5344CB8AC3E}">
        <p14:creationId xmlns:p14="http://schemas.microsoft.com/office/powerpoint/2010/main" val="29362672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100000">
              <a:schemeClr val="tx1"/>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913795" y="0"/>
            <a:ext cx="6822646" cy="1326321"/>
          </a:xfrm>
        </p:spPr>
        <p:txBody>
          <a:bodyPr/>
          <a:lstStyle/>
          <a:p>
            <a:r>
              <a:rPr lang="fr-FR" dirty="0" smtClean="0">
                <a:solidFill>
                  <a:schemeClr val="bg1"/>
                </a:solidFill>
              </a:rPr>
              <a:t>Vous est-il déjà arrivé </a:t>
            </a:r>
            <a:endParaRPr lang="fr-FR" dirty="0">
              <a:solidFill>
                <a:schemeClr val="bg1"/>
              </a:solidFill>
            </a:endParaRPr>
          </a:p>
        </p:txBody>
      </p:sp>
      <p:sp>
        <p:nvSpPr>
          <p:cNvPr id="3" name="Espace réservé du contenu 2"/>
          <p:cNvSpPr>
            <a:spLocks noGrp="1"/>
          </p:cNvSpPr>
          <p:nvPr>
            <p:ph idx="1"/>
          </p:nvPr>
        </p:nvSpPr>
        <p:spPr>
          <a:xfrm>
            <a:off x="913794" y="1381529"/>
            <a:ext cx="7062417" cy="5239607"/>
          </a:xfrm>
        </p:spPr>
        <p:txBody>
          <a:bodyPr>
            <a:noAutofit/>
          </a:bodyPr>
          <a:lstStyle/>
          <a:p>
            <a:r>
              <a:rPr lang="fr-FR" sz="2400" dirty="0" smtClean="0">
                <a:solidFill>
                  <a:schemeClr val="bg1"/>
                </a:solidFill>
              </a:rPr>
              <a:t>De vous pencher au-dessus de la cuvette des toilettes et de vous dire : </a:t>
            </a:r>
          </a:p>
          <a:p>
            <a:r>
              <a:rPr lang="fr-FR" sz="2400" dirty="0" smtClean="0">
                <a:solidFill>
                  <a:schemeClr val="bg1"/>
                </a:solidFill>
              </a:rPr>
              <a:t>« Aïe… C’est vraiment mon intestin qui a produit ça ? » </a:t>
            </a:r>
            <a:br>
              <a:rPr lang="fr-FR" sz="2400" dirty="0" smtClean="0">
                <a:solidFill>
                  <a:schemeClr val="bg1"/>
                </a:solidFill>
              </a:rPr>
            </a:br>
            <a:r>
              <a:rPr lang="fr-FR" sz="2400" dirty="0" smtClean="0">
                <a:solidFill>
                  <a:schemeClr val="bg1"/>
                </a:solidFill>
              </a:rPr>
              <a:t>Si vous n’avez rien mangé récemment qui puisse expliquer la chose, cela pourrait être un signe de maladie grave. </a:t>
            </a:r>
            <a:br>
              <a:rPr lang="fr-FR" sz="2400" dirty="0" smtClean="0">
                <a:solidFill>
                  <a:schemeClr val="bg1"/>
                </a:solidFill>
              </a:rPr>
            </a:br>
            <a:r>
              <a:rPr lang="fr-FR" sz="2400" dirty="0" smtClean="0">
                <a:solidFill>
                  <a:schemeClr val="bg1"/>
                </a:solidFill>
              </a:rPr>
              <a:t>Voici donc un « guide topographique », et un « atlas des espèces rares » qui peuvent sortir de l’intestin. Ce guide est à imprimer, et à déposer en haut de la pile de magazines dans vos toilettes. </a:t>
            </a:r>
            <a:br>
              <a:rPr lang="fr-FR" sz="2400" dirty="0" smtClean="0">
                <a:solidFill>
                  <a:schemeClr val="bg1"/>
                </a:solidFill>
              </a:rPr>
            </a:br>
            <a:endParaRPr lang="fr-FR" sz="2400" dirty="0">
              <a:solidFill>
                <a:schemeClr val="bg1"/>
              </a:solidFill>
            </a:endParaRPr>
          </a:p>
        </p:txBody>
      </p:sp>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83011" y="319490"/>
            <a:ext cx="4043053" cy="6444866"/>
          </a:xfrm>
          <a:prstGeom prst="rect">
            <a:avLst/>
          </a:prstGeom>
        </p:spPr>
      </p:pic>
    </p:spTree>
    <p:extLst>
      <p:ext uri="{BB962C8B-B14F-4D97-AF65-F5344CB8AC3E}">
        <p14:creationId xmlns:p14="http://schemas.microsoft.com/office/powerpoint/2010/main" val="3854228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100000">
              <a:schemeClr val="tx1"/>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913795" y="279094"/>
            <a:ext cx="6555641" cy="1326321"/>
          </a:xfrm>
        </p:spPr>
        <p:txBody>
          <a:bodyPr/>
          <a:lstStyle/>
          <a:p>
            <a:r>
              <a:rPr lang="fr-FR" dirty="0">
                <a:solidFill>
                  <a:schemeClr val="bg1"/>
                </a:solidFill>
              </a:rPr>
              <a:t>De quoi c’est fait</a:t>
            </a:r>
            <a:br>
              <a:rPr lang="fr-FR" dirty="0">
                <a:solidFill>
                  <a:schemeClr val="bg1"/>
                </a:solidFill>
              </a:rPr>
            </a:br>
            <a:endParaRPr lang="fr-FR" dirty="0">
              <a:solidFill>
                <a:schemeClr val="bg1"/>
              </a:solidFill>
            </a:endParaRPr>
          </a:p>
        </p:txBody>
      </p:sp>
      <p:sp>
        <p:nvSpPr>
          <p:cNvPr id="3" name="Espace réservé du contenu 2"/>
          <p:cNvSpPr>
            <a:spLocks noGrp="1"/>
          </p:cNvSpPr>
          <p:nvPr>
            <p:ph idx="1"/>
          </p:nvPr>
        </p:nvSpPr>
        <p:spPr>
          <a:xfrm>
            <a:off x="396607" y="1178805"/>
            <a:ext cx="7249099" cy="5486400"/>
          </a:xfrm>
        </p:spPr>
        <p:txBody>
          <a:bodyPr>
            <a:normAutofit/>
          </a:bodyPr>
          <a:lstStyle/>
          <a:p>
            <a:r>
              <a:rPr lang="fr-FR" sz="2400" dirty="0" smtClean="0">
                <a:solidFill>
                  <a:schemeClr val="bg1"/>
                </a:solidFill>
              </a:rPr>
              <a:t>Les </a:t>
            </a:r>
            <a:r>
              <a:rPr lang="fr-FR" sz="2400" dirty="0">
                <a:solidFill>
                  <a:schemeClr val="bg1"/>
                </a:solidFill>
              </a:rPr>
              <a:t>selles sont constituées de tout ce que votre corps n’est pas parvenu à absorber. </a:t>
            </a:r>
            <a:br>
              <a:rPr lang="fr-FR" sz="2400" dirty="0">
                <a:solidFill>
                  <a:schemeClr val="bg1"/>
                </a:solidFill>
              </a:rPr>
            </a:br>
            <a:r>
              <a:rPr lang="fr-FR" sz="2400" dirty="0" smtClean="0">
                <a:solidFill>
                  <a:schemeClr val="bg1"/>
                </a:solidFill>
              </a:rPr>
              <a:t>On </a:t>
            </a:r>
            <a:r>
              <a:rPr lang="fr-FR" sz="2400" dirty="0">
                <a:solidFill>
                  <a:schemeClr val="bg1"/>
                </a:solidFill>
              </a:rPr>
              <a:t>pense immédiatement aux restes de nourriture. </a:t>
            </a:r>
            <a:endParaRPr lang="fr-FR" sz="2400" dirty="0" smtClean="0">
              <a:solidFill>
                <a:schemeClr val="bg1"/>
              </a:solidFill>
            </a:endParaRPr>
          </a:p>
          <a:p>
            <a:r>
              <a:rPr lang="fr-FR" sz="2400" dirty="0" smtClean="0">
                <a:solidFill>
                  <a:schemeClr val="bg1"/>
                </a:solidFill>
              </a:rPr>
              <a:t>Pourtant</a:t>
            </a:r>
            <a:r>
              <a:rPr lang="fr-FR" sz="2400" dirty="0">
                <a:solidFill>
                  <a:schemeClr val="bg1"/>
                </a:solidFill>
              </a:rPr>
              <a:t>, les déchets rejetés ne proviennent pas uniquement de votre alimentation. Ils incluent également des substances produites par votre organisme et rejetées dans l’intestin, comme la bile, les sucs du pancréas, les cellules mortes du sang, de l’épithélium intestinal (la couche de cellules qui tapissent l’intérieur de l’intestin), les bactéries intestinales, etc. </a:t>
            </a:r>
          </a:p>
        </p:txBody>
      </p:sp>
      <p:pic>
        <p:nvPicPr>
          <p:cNvPr id="30" name="Image 2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6812" y="610518"/>
            <a:ext cx="4248150" cy="5791200"/>
          </a:xfrm>
          <a:prstGeom prst="rect">
            <a:avLst/>
          </a:prstGeom>
        </p:spPr>
      </p:pic>
    </p:spTree>
    <p:extLst>
      <p:ext uri="{BB962C8B-B14F-4D97-AF65-F5344CB8AC3E}">
        <p14:creationId xmlns:p14="http://schemas.microsoft.com/office/powerpoint/2010/main" val="213623901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100000">
              <a:schemeClr val="tx1"/>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023963" y="-240963"/>
            <a:ext cx="6070899" cy="1326321"/>
          </a:xfrm>
        </p:spPr>
        <p:txBody>
          <a:bodyPr/>
          <a:lstStyle/>
          <a:p>
            <a:r>
              <a:rPr lang="fr-FR" dirty="0">
                <a:solidFill>
                  <a:schemeClr val="bg1"/>
                </a:solidFill>
              </a:rPr>
              <a:t>Toutefois, </a:t>
            </a:r>
            <a:endParaRPr lang="fr-FR" dirty="0"/>
          </a:p>
        </p:txBody>
      </p:sp>
      <p:sp>
        <p:nvSpPr>
          <p:cNvPr id="3" name="Espace réservé du contenu 2"/>
          <p:cNvSpPr>
            <a:spLocks noGrp="1"/>
          </p:cNvSpPr>
          <p:nvPr>
            <p:ph idx="1"/>
          </p:nvPr>
        </p:nvSpPr>
        <p:spPr>
          <a:xfrm>
            <a:off x="913795" y="760163"/>
            <a:ext cx="6698860" cy="5596569"/>
          </a:xfrm>
        </p:spPr>
        <p:txBody>
          <a:bodyPr>
            <a:noAutofit/>
          </a:bodyPr>
          <a:lstStyle/>
          <a:p>
            <a:r>
              <a:rPr lang="fr-FR" sz="2400" dirty="0" smtClean="0">
                <a:solidFill>
                  <a:schemeClr val="bg1"/>
                </a:solidFill>
              </a:rPr>
              <a:t>Si </a:t>
            </a:r>
            <a:r>
              <a:rPr lang="fr-FR" sz="2400" dirty="0">
                <a:solidFill>
                  <a:schemeClr val="bg1"/>
                </a:solidFill>
              </a:rPr>
              <a:t>vos selles stationnent trop longtemps dans votre intestin, le mucus disparaît, elles se dessèchent, et vous vous retrouvez assis sur les toilettes à pousser comme un forçat au risque de vous faire éclater les artères carotides (dans le cou). </a:t>
            </a:r>
            <a:br>
              <a:rPr lang="fr-FR" sz="2400" dirty="0">
                <a:solidFill>
                  <a:schemeClr val="bg1"/>
                </a:solidFill>
              </a:rPr>
            </a:br>
            <a:r>
              <a:rPr lang="fr-FR" sz="2400" dirty="0" smtClean="0">
                <a:solidFill>
                  <a:schemeClr val="bg1"/>
                </a:solidFill>
              </a:rPr>
              <a:t>De </a:t>
            </a:r>
            <a:r>
              <a:rPr lang="fr-FR" sz="2400" dirty="0">
                <a:solidFill>
                  <a:schemeClr val="bg1"/>
                </a:solidFill>
              </a:rPr>
              <a:t>telles souffrances ne sont pas naturelles, surtout si le but est de se « soulager ». La première chose à faire quand on est constipé est de boire de l’eau, ce qui contribuera à amollir les selles et à produire plus de mucus. </a:t>
            </a: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66972" y="422198"/>
            <a:ext cx="4176989" cy="6077753"/>
          </a:xfrm>
          <a:prstGeom prst="rect">
            <a:avLst/>
          </a:prstGeom>
        </p:spPr>
      </p:pic>
    </p:spTree>
    <p:extLst>
      <p:ext uri="{BB962C8B-B14F-4D97-AF65-F5344CB8AC3E}">
        <p14:creationId xmlns:p14="http://schemas.microsoft.com/office/powerpoint/2010/main" val="247729477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100000">
              <a:schemeClr val="tx1"/>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079895" y="0"/>
            <a:ext cx="10353761" cy="1326321"/>
          </a:xfrm>
        </p:spPr>
        <p:txBody>
          <a:bodyPr>
            <a:normAutofit fontScale="90000"/>
          </a:bodyPr>
          <a:lstStyle/>
          <a:p>
            <a:r>
              <a:rPr lang="fr-FR" dirty="0">
                <a:solidFill>
                  <a:schemeClr val="bg1"/>
                </a:solidFill>
              </a:rPr>
              <a:t>Décryptez les signaux de votre intestin</a:t>
            </a:r>
            <a:br>
              <a:rPr lang="fr-FR" dirty="0">
                <a:solidFill>
                  <a:schemeClr val="bg1"/>
                </a:solidFill>
              </a:rPr>
            </a:br>
            <a:endParaRPr lang="fr-FR" dirty="0">
              <a:solidFill>
                <a:schemeClr val="bg1"/>
              </a:solidFill>
            </a:endParaRPr>
          </a:p>
        </p:txBody>
      </p:sp>
      <p:sp>
        <p:nvSpPr>
          <p:cNvPr id="3" name="Espace réservé du contenu 2"/>
          <p:cNvSpPr>
            <a:spLocks noGrp="1"/>
          </p:cNvSpPr>
          <p:nvPr>
            <p:ph idx="1"/>
          </p:nvPr>
        </p:nvSpPr>
        <p:spPr>
          <a:xfrm>
            <a:off x="627962" y="936131"/>
            <a:ext cx="6874526" cy="5494359"/>
          </a:xfrm>
        </p:spPr>
        <p:txBody>
          <a:bodyPr>
            <a:normAutofit/>
          </a:bodyPr>
          <a:lstStyle/>
          <a:p>
            <a:r>
              <a:rPr lang="fr-FR" sz="2400" dirty="0" smtClean="0">
                <a:solidFill>
                  <a:schemeClr val="bg1"/>
                </a:solidFill>
              </a:rPr>
              <a:t>Pour </a:t>
            </a:r>
            <a:r>
              <a:rPr lang="fr-FR" sz="2400" dirty="0">
                <a:solidFill>
                  <a:schemeClr val="bg1"/>
                </a:solidFill>
              </a:rPr>
              <a:t>certains, il est normal d’aller à la selle </a:t>
            </a:r>
            <a:r>
              <a:rPr lang="fr-FR" sz="2400" u="sng" dirty="0">
                <a:solidFill>
                  <a:schemeClr val="bg1"/>
                </a:solidFill>
              </a:rPr>
              <a:t>une à deux fois par jour</a:t>
            </a:r>
            <a:r>
              <a:rPr lang="fr-FR" sz="2400" dirty="0">
                <a:solidFill>
                  <a:schemeClr val="bg1"/>
                </a:solidFill>
              </a:rPr>
              <a:t>. Pour d’autres, le rythme habituel est de se soulager </a:t>
            </a:r>
            <a:r>
              <a:rPr lang="fr-FR" sz="2400" u="sng" dirty="0">
                <a:solidFill>
                  <a:schemeClr val="bg1"/>
                </a:solidFill>
              </a:rPr>
              <a:t>trois fois par semaine</a:t>
            </a:r>
            <a:r>
              <a:rPr lang="fr-FR" sz="2400" dirty="0">
                <a:solidFill>
                  <a:schemeClr val="bg1"/>
                </a:solidFill>
              </a:rPr>
              <a:t>, sans que cela traduise de dysfonctionnement particulier. </a:t>
            </a:r>
            <a:br>
              <a:rPr lang="fr-FR" sz="2400" dirty="0">
                <a:solidFill>
                  <a:schemeClr val="bg1"/>
                </a:solidFill>
              </a:rPr>
            </a:br>
            <a:r>
              <a:rPr lang="fr-FR" sz="2400" dirty="0" smtClean="0">
                <a:solidFill>
                  <a:schemeClr val="bg1"/>
                </a:solidFill>
              </a:rPr>
              <a:t>De </a:t>
            </a:r>
            <a:r>
              <a:rPr lang="fr-FR" sz="2400" dirty="0">
                <a:solidFill>
                  <a:schemeClr val="bg1"/>
                </a:solidFill>
              </a:rPr>
              <a:t>même pour la forme, la taille, la consistance et la couleur des excréments. Il n’y a pas de standard absolu. </a:t>
            </a:r>
            <a:br>
              <a:rPr lang="fr-FR" sz="2400" dirty="0">
                <a:solidFill>
                  <a:schemeClr val="bg1"/>
                </a:solidFill>
              </a:rPr>
            </a:br>
            <a:r>
              <a:rPr lang="fr-FR" sz="2400" dirty="0" smtClean="0">
                <a:solidFill>
                  <a:schemeClr val="bg1"/>
                </a:solidFill>
              </a:rPr>
              <a:t>Vos </a:t>
            </a:r>
            <a:r>
              <a:rPr lang="fr-FR" sz="2400" dirty="0">
                <a:solidFill>
                  <a:schemeClr val="bg1"/>
                </a:solidFill>
              </a:rPr>
              <a:t>selles peuvent représenter un arc-en-ciel vert, marron et brun, sans qu’il y ait besoin de s’en inquiéter </a:t>
            </a:r>
            <a:r>
              <a:rPr lang="fr-FR" sz="2400" dirty="0" smtClean="0">
                <a:solidFill>
                  <a:schemeClr val="bg1"/>
                </a:solidFill>
              </a:rPr>
              <a:t>. </a:t>
            </a:r>
            <a:endParaRPr lang="fr-FR" sz="2400" dirty="0">
              <a:solidFill>
                <a:schemeClr val="bg1"/>
              </a:solidFill>
            </a:endParaRP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98088" y="936131"/>
            <a:ext cx="4199283" cy="5310433"/>
          </a:xfrm>
          <a:prstGeom prst="rect">
            <a:avLst/>
          </a:prstGeom>
        </p:spPr>
      </p:pic>
    </p:spTree>
    <p:extLst>
      <p:ext uri="{BB962C8B-B14F-4D97-AF65-F5344CB8AC3E}">
        <p14:creationId xmlns:p14="http://schemas.microsoft.com/office/powerpoint/2010/main" val="4289519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100000">
              <a:schemeClr val="tx1"/>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3988106" y="72821"/>
            <a:ext cx="7356568" cy="1326321"/>
          </a:xfrm>
        </p:spPr>
        <p:txBody>
          <a:bodyPr>
            <a:normAutofit fontScale="90000"/>
          </a:bodyPr>
          <a:lstStyle/>
          <a:p>
            <a:r>
              <a:rPr lang="fr-FR" dirty="0">
                <a:solidFill>
                  <a:schemeClr val="bg1"/>
                </a:solidFill>
              </a:rPr>
              <a:t>D’où vient la couleur marron ?</a:t>
            </a:r>
            <a:br>
              <a:rPr lang="fr-FR" dirty="0">
                <a:solidFill>
                  <a:schemeClr val="bg1"/>
                </a:solidFill>
              </a:rPr>
            </a:br>
            <a:endParaRPr lang="fr-FR" dirty="0">
              <a:solidFill>
                <a:schemeClr val="bg1"/>
              </a:solidFill>
            </a:endParaRPr>
          </a:p>
        </p:txBody>
      </p:sp>
      <p:sp>
        <p:nvSpPr>
          <p:cNvPr id="3" name="Espace réservé du contenu 2"/>
          <p:cNvSpPr>
            <a:spLocks noGrp="1"/>
          </p:cNvSpPr>
          <p:nvPr>
            <p:ph idx="1"/>
          </p:nvPr>
        </p:nvSpPr>
        <p:spPr>
          <a:xfrm>
            <a:off x="4417764" y="1068636"/>
            <a:ext cx="7546554" cy="5585552"/>
          </a:xfrm>
        </p:spPr>
        <p:txBody>
          <a:bodyPr>
            <a:noAutofit/>
          </a:bodyPr>
          <a:lstStyle/>
          <a:p>
            <a:r>
              <a:rPr lang="fr-FR" sz="2400" dirty="0" smtClean="0">
                <a:solidFill>
                  <a:schemeClr val="bg1"/>
                </a:solidFill>
              </a:rPr>
              <a:t>La </a:t>
            </a:r>
            <a:r>
              <a:rPr lang="fr-FR" sz="2400" dirty="0">
                <a:solidFill>
                  <a:schemeClr val="bg1"/>
                </a:solidFill>
              </a:rPr>
              <a:t>couleur </a:t>
            </a:r>
            <a:r>
              <a:rPr lang="fr-FR" sz="2400" dirty="0" smtClean="0">
                <a:solidFill>
                  <a:schemeClr val="bg1"/>
                </a:solidFill>
              </a:rPr>
              <a:t>dépend </a:t>
            </a:r>
            <a:r>
              <a:rPr lang="fr-FR" sz="2400" dirty="0">
                <a:solidFill>
                  <a:schemeClr val="bg1"/>
                </a:solidFill>
              </a:rPr>
              <a:t>de la concentration de bile dans votre organisme. </a:t>
            </a:r>
            <a:r>
              <a:rPr lang="fr-FR" sz="2400" dirty="0" smtClean="0">
                <a:solidFill>
                  <a:schemeClr val="bg1"/>
                </a:solidFill>
              </a:rPr>
              <a:t>La </a:t>
            </a:r>
            <a:r>
              <a:rPr lang="fr-FR" sz="2400" dirty="0">
                <a:solidFill>
                  <a:schemeClr val="bg1"/>
                </a:solidFill>
              </a:rPr>
              <a:t>bile est produite par le foie et passe ensuite dans votre intestin. Elle est formée de sels biliaires </a:t>
            </a:r>
            <a:r>
              <a:rPr lang="fr-FR" sz="2400" dirty="0" smtClean="0">
                <a:solidFill>
                  <a:schemeClr val="bg1"/>
                </a:solidFill>
              </a:rPr>
              <a:t>(digestion des </a:t>
            </a:r>
            <a:r>
              <a:rPr lang="fr-FR" sz="2400" dirty="0">
                <a:solidFill>
                  <a:schemeClr val="bg1"/>
                </a:solidFill>
              </a:rPr>
              <a:t>graisses), de cholestérol et d’autres résidus, comme la bilirubine issue de la dégradation des protéines du sang, dont l’hémoglobine. </a:t>
            </a:r>
            <a:br>
              <a:rPr lang="fr-FR" sz="2400" dirty="0">
                <a:solidFill>
                  <a:schemeClr val="bg1"/>
                </a:solidFill>
              </a:rPr>
            </a:br>
            <a:r>
              <a:rPr lang="fr-FR" sz="2400" dirty="0" smtClean="0">
                <a:solidFill>
                  <a:schemeClr val="bg1"/>
                </a:solidFill>
              </a:rPr>
              <a:t>Lorsque </a:t>
            </a:r>
            <a:r>
              <a:rPr lang="fr-FR" sz="2400" dirty="0">
                <a:solidFill>
                  <a:schemeClr val="bg1"/>
                </a:solidFill>
              </a:rPr>
              <a:t>les pigments de la bile sont digérés, leur couleur passe du vert-jaune au marron. </a:t>
            </a:r>
            <a:br>
              <a:rPr lang="fr-FR" sz="2400" dirty="0">
                <a:solidFill>
                  <a:schemeClr val="bg1"/>
                </a:solidFill>
              </a:rPr>
            </a:br>
            <a:r>
              <a:rPr lang="fr-FR" sz="2400" dirty="0" smtClean="0">
                <a:solidFill>
                  <a:schemeClr val="bg1"/>
                </a:solidFill>
              </a:rPr>
              <a:t>Certaines </a:t>
            </a:r>
            <a:r>
              <a:rPr lang="fr-FR" sz="2400" dirty="0">
                <a:solidFill>
                  <a:schemeClr val="bg1"/>
                </a:solidFill>
              </a:rPr>
              <a:t>couleurs exceptionnelles peuvent traduire un problème intestinal sérieux. C’est pourquoi il est important de les connaître. </a:t>
            </a:r>
          </a:p>
        </p:txBody>
      </p:sp>
      <p:pic>
        <p:nvPicPr>
          <p:cNvPr id="10" name="Imag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212" y="418641"/>
            <a:ext cx="4251718" cy="6037243"/>
          </a:xfrm>
          <a:prstGeom prst="rect">
            <a:avLst/>
          </a:prstGeom>
        </p:spPr>
      </p:pic>
    </p:spTree>
    <p:extLst>
      <p:ext uri="{BB962C8B-B14F-4D97-AF65-F5344CB8AC3E}">
        <p14:creationId xmlns:p14="http://schemas.microsoft.com/office/powerpoint/2010/main" val="11617879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100000">
              <a:schemeClr val="tx1"/>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913795" y="352545"/>
            <a:ext cx="6941232" cy="1326321"/>
          </a:xfrm>
        </p:spPr>
        <p:txBody>
          <a:bodyPr>
            <a:normAutofit fontScale="90000"/>
          </a:bodyPr>
          <a:lstStyle/>
          <a:p>
            <a:r>
              <a:rPr lang="fr-FR" dirty="0">
                <a:solidFill>
                  <a:schemeClr val="bg1"/>
                </a:solidFill>
              </a:rPr>
              <a:t>Jaune – intolérance au gluten</a:t>
            </a:r>
            <a:br>
              <a:rPr lang="fr-FR" dirty="0">
                <a:solidFill>
                  <a:schemeClr val="bg1"/>
                </a:solidFill>
              </a:rPr>
            </a:br>
            <a:endParaRPr lang="fr-FR" dirty="0">
              <a:solidFill>
                <a:schemeClr val="bg1"/>
              </a:solidFill>
            </a:endParaRPr>
          </a:p>
        </p:txBody>
      </p:sp>
      <p:sp>
        <p:nvSpPr>
          <p:cNvPr id="3" name="Espace réservé du contenu 2"/>
          <p:cNvSpPr>
            <a:spLocks noGrp="1"/>
          </p:cNvSpPr>
          <p:nvPr>
            <p:ph idx="1"/>
          </p:nvPr>
        </p:nvSpPr>
        <p:spPr>
          <a:xfrm>
            <a:off x="550509" y="1467286"/>
            <a:ext cx="7129857" cy="4549967"/>
          </a:xfrm>
        </p:spPr>
        <p:txBody>
          <a:bodyPr>
            <a:normAutofit/>
          </a:bodyPr>
          <a:lstStyle/>
          <a:p>
            <a:r>
              <a:rPr lang="fr-FR" sz="2400" dirty="0" smtClean="0">
                <a:solidFill>
                  <a:schemeClr val="bg1"/>
                </a:solidFill>
              </a:rPr>
              <a:t>Souvent </a:t>
            </a:r>
            <a:r>
              <a:rPr lang="fr-FR" sz="2400" dirty="0">
                <a:solidFill>
                  <a:schemeClr val="bg1"/>
                </a:solidFill>
              </a:rPr>
              <a:t>les selles jaunes vont être huileuses et dégager une odeur d’œuf pourri, liée au sulfure d’hydrogène. Elles apparaissent lorsque les graisses n’ont pas été désintégrées par la bile et qu’elles passent directement dans l’intestin. </a:t>
            </a:r>
            <a:br>
              <a:rPr lang="fr-FR" sz="2400" dirty="0">
                <a:solidFill>
                  <a:schemeClr val="bg1"/>
                </a:solidFill>
              </a:rPr>
            </a:br>
            <a:r>
              <a:rPr lang="fr-FR" sz="2400" dirty="0" smtClean="0">
                <a:solidFill>
                  <a:schemeClr val="bg1"/>
                </a:solidFill>
              </a:rPr>
              <a:t>Attention</a:t>
            </a:r>
            <a:r>
              <a:rPr lang="fr-FR" sz="2400" dirty="0">
                <a:solidFill>
                  <a:schemeClr val="bg1"/>
                </a:solidFill>
              </a:rPr>
              <a:t>, les selles jaunes peuvent être un symptôme de malabsorption du gluten, qui peut aller jusqu’à l’intolérance au gluten (maladie cœliaque). Consultez vite votre médecin </a:t>
            </a:r>
            <a:r>
              <a:rPr lang="fr-FR" sz="2400" dirty="0" smtClean="0">
                <a:solidFill>
                  <a:schemeClr val="bg1"/>
                </a:solidFill>
              </a:rPr>
              <a:t>. </a:t>
            </a:r>
            <a:endParaRPr lang="fr-FR" sz="2400" dirty="0">
              <a:solidFill>
                <a:schemeClr val="bg1"/>
              </a:solidFill>
            </a:endParaRP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2537" y="-1"/>
            <a:ext cx="4169463" cy="6228833"/>
          </a:xfrm>
          <a:prstGeom prst="rect">
            <a:avLst/>
          </a:prstGeom>
        </p:spPr>
      </p:pic>
    </p:spTree>
    <p:extLst>
      <p:ext uri="{BB962C8B-B14F-4D97-AF65-F5344CB8AC3E}">
        <p14:creationId xmlns:p14="http://schemas.microsoft.com/office/powerpoint/2010/main" val="26655278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100000">
              <a:schemeClr val="tx1"/>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913795" y="0"/>
            <a:ext cx="6522591" cy="1326321"/>
          </a:xfrm>
        </p:spPr>
        <p:txBody>
          <a:bodyPr>
            <a:normAutofit/>
          </a:bodyPr>
          <a:lstStyle/>
          <a:p>
            <a:r>
              <a:rPr lang="fr-FR" dirty="0">
                <a:solidFill>
                  <a:schemeClr val="bg1"/>
                </a:solidFill>
              </a:rPr>
              <a:t>Vert clair ou vert </a:t>
            </a:r>
            <a:r>
              <a:rPr lang="fr-FR" dirty="0" smtClean="0">
                <a:solidFill>
                  <a:schemeClr val="bg1"/>
                </a:solidFill>
              </a:rPr>
              <a:t>fluo</a:t>
            </a:r>
            <a:endParaRPr lang="fr-FR" dirty="0">
              <a:solidFill>
                <a:schemeClr val="bg1"/>
              </a:solidFill>
            </a:endParaRPr>
          </a:p>
        </p:txBody>
      </p:sp>
      <p:sp>
        <p:nvSpPr>
          <p:cNvPr id="3" name="Espace réservé du contenu 2"/>
          <p:cNvSpPr>
            <a:spLocks noGrp="1"/>
          </p:cNvSpPr>
          <p:nvPr>
            <p:ph idx="1"/>
          </p:nvPr>
        </p:nvSpPr>
        <p:spPr>
          <a:xfrm>
            <a:off x="308473" y="1784733"/>
            <a:ext cx="7513504" cy="5073268"/>
          </a:xfrm>
        </p:spPr>
        <p:txBody>
          <a:bodyPr>
            <a:normAutofit/>
          </a:bodyPr>
          <a:lstStyle/>
          <a:p>
            <a:r>
              <a:rPr lang="fr-FR" sz="2400" dirty="0">
                <a:solidFill>
                  <a:schemeClr val="bg1"/>
                </a:solidFill>
              </a:rPr>
              <a:t>Pas de grosse inquiétude</a:t>
            </a:r>
            <a:br>
              <a:rPr lang="fr-FR" sz="2400" dirty="0">
                <a:solidFill>
                  <a:schemeClr val="bg1"/>
                </a:solidFill>
              </a:rPr>
            </a:br>
            <a:r>
              <a:rPr lang="fr-FR" sz="2400" dirty="0">
                <a:solidFill>
                  <a:schemeClr val="bg1"/>
                </a:solidFill>
              </a:rPr>
              <a:t>La présence de selles vert clair s’explique par :</a:t>
            </a:r>
            <a:br>
              <a:rPr lang="fr-FR" sz="2400" dirty="0">
                <a:solidFill>
                  <a:schemeClr val="bg1"/>
                </a:solidFill>
              </a:rPr>
            </a:br>
            <a:r>
              <a:rPr lang="fr-FR" sz="2400" u="sng" dirty="0">
                <a:solidFill>
                  <a:schemeClr val="bg1"/>
                </a:solidFill>
              </a:rPr>
              <a:t>Une digestion trop rapide</a:t>
            </a:r>
            <a:r>
              <a:rPr lang="fr-FR" sz="2400" dirty="0">
                <a:solidFill>
                  <a:schemeClr val="bg1"/>
                </a:solidFill>
              </a:rPr>
              <a:t>. Lorsque la nourriture passe trop vite à travers votre corps, les pigments vert-jaune de la bile ne sont pas suffisamment désintégrés. C’est fréquent lors d’une diarrhée provoquée par le fast-food.</a:t>
            </a:r>
            <a:endParaRPr lang="fr-FR" sz="2400" dirty="0">
              <a:solidFill>
                <a:srgbClr val="92D050"/>
              </a:solidFill>
            </a:endParaRP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10485" y="275422"/>
            <a:ext cx="3981515" cy="6202495"/>
          </a:xfrm>
          <a:prstGeom prst="rect">
            <a:avLst/>
          </a:prstGeom>
        </p:spPr>
      </p:pic>
      <p:sp>
        <p:nvSpPr>
          <p:cNvPr id="4" name="Rectangle 3"/>
          <p:cNvSpPr/>
          <p:nvPr/>
        </p:nvSpPr>
        <p:spPr>
          <a:xfrm>
            <a:off x="4511214" y="5940253"/>
            <a:ext cx="936475" cy="369332"/>
          </a:xfrm>
          <a:prstGeom prst="rect">
            <a:avLst/>
          </a:prstGeom>
        </p:spPr>
        <p:txBody>
          <a:bodyPr wrap="none">
            <a:spAutoFit/>
          </a:bodyPr>
          <a:lstStyle/>
          <a:p>
            <a:r>
              <a:rPr lang="fr-FR" dirty="0">
                <a:solidFill>
                  <a:schemeClr val="bg1"/>
                </a:solidFill>
              </a:rPr>
              <a:t>Suite…</a:t>
            </a:r>
            <a:endParaRPr lang="fr-FR" dirty="0">
              <a:solidFill>
                <a:srgbClr val="92D050"/>
              </a:solidFill>
            </a:endParaRPr>
          </a:p>
        </p:txBody>
      </p:sp>
    </p:spTree>
    <p:extLst>
      <p:ext uri="{BB962C8B-B14F-4D97-AF65-F5344CB8AC3E}">
        <p14:creationId xmlns:p14="http://schemas.microsoft.com/office/powerpoint/2010/main" val="146756230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100000">
              <a:schemeClr val="tx1"/>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913795" y="124858"/>
            <a:ext cx="5453954" cy="1326321"/>
          </a:xfrm>
        </p:spPr>
        <p:txBody>
          <a:bodyPr/>
          <a:lstStyle/>
          <a:p>
            <a:r>
              <a:rPr lang="fr-FR" dirty="0" smtClean="0">
                <a:solidFill>
                  <a:schemeClr val="bg1"/>
                </a:solidFill>
              </a:rPr>
              <a:t>Suite…</a:t>
            </a:r>
            <a:endParaRPr lang="fr-FR" dirty="0"/>
          </a:p>
        </p:txBody>
      </p:sp>
      <p:sp>
        <p:nvSpPr>
          <p:cNvPr id="3" name="Espace réservé du contenu 2"/>
          <p:cNvSpPr>
            <a:spLocks noGrp="1"/>
          </p:cNvSpPr>
          <p:nvPr>
            <p:ph idx="1"/>
          </p:nvPr>
        </p:nvSpPr>
        <p:spPr>
          <a:xfrm>
            <a:off x="913795" y="1266940"/>
            <a:ext cx="6753945" cy="5259834"/>
          </a:xfrm>
        </p:spPr>
        <p:txBody>
          <a:bodyPr>
            <a:normAutofit lnSpcReduction="10000"/>
          </a:bodyPr>
          <a:lstStyle/>
          <a:p>
            <a:r>
              <a:rPr lang="fr-FR" sz="2400" u="sng" dirty="0">
                <a:solidFill>
                  <a:schemeClr val="bg1"/>
                </a:solidFill>
              </a:rPr>
              <a:t>Une intolérance à la réglisse</a:t>
            </a:r>
            <a:r>
              <a:rPr lang="fr-FR" sz="2400" dirty="0">
                <a:solidFill>
                  <a:schemeClr val="bg1"/>
                </a:solidFill>
              </a:rPr>
              <a:t> et u</a:t>
            </a:r>
            <a:r>
              <a:rPr lang="fr-FR" sz="2400" u="sng" dirty="0">
                <a:solidFill>
                  <a:schemeClr val="bg1"/>
                </a:solidFill>
              </a:rPr>
              <a:t>ne consommation abusive </a:t>
            </a:r>
            <a:r>
              <a:rPr lang="fr-FR" sz="2400" dirty="0">
                <a:solidFill>
                  <a:schemeClr val="bg1"/>
                </a:solidFill>
              </a:rPr>
              <a:t>de bonbons à la réglisse actuels qui sont faits à base d’anéthol (huile d’anis), au lieu de la réglisse naturelle. </a:t>
            </a:r>
            <a:endParaRPr lang="fr-FR" sz="2400" dirty="0" smtClean="0">
              <a:solidFill>
                <a:schemeClr val="bg1"/>
              </a:solidFill>
            </a:endParaRPr>
          </a:p>
          <a:p>
            <a:r>
              <a:rPr lang="fr-FR" sz="2400" dirty="0" smtClean="0">
                <a:solidFill>
                  <a:schemeClr val="bg1"/>
                </a:solidFill>
              </a:rPr>
              <a:t>Les </a:t>
            </a:r>
            <a:r>
              <a:rPr lang="fr-FR" sz="2400" dirty="0">
                <a:solidFill>
                  <a:schemeClr val="bg1"/>
                </a:solidFill>
              </a:rPr>
              <a:t>personnes intolérantes à l’anéthol peuvent avoir des selles vertes et molles après consommation de réglisse. </a:t>
            </a:r>
            <a:br>
              <a:rPr lang="fr-FR" sz="2400" dirty="0">
                <a:solidFill>
                  <a:schemeClr val="bg1"/>
                </a:solidFill>
              </a:rPr>
            </a:br>
            <a:r>
              <a:rPr lang="fr-FR" sz="2400" u="sng" dirty="0">
                <a:solidFill>
                  <a:schemeClr val="bg1"/>
                </a:solidFill>
              </a:rPr>
              <a:t>Une cure de compléments de fer</a:t>
            </a:r>
            <a:r>
              <a:rPr lang="fr-FR" sz="2400" dirty="0">
                <a:solidFill>
                  <a:schemeClr val="bg1"/>
                </a:solidFill>
              </a:rPr>
              <a:t>. Le fer est utilisé pour soigner l’anémie. Il peut aussi provoquer la constipation ou la diarrhée. </a:t>
            </a:r>
            <a:br>
              <a:rPr lang="fr-FR" sz="2400" dirty="0">
                <a:solidFill>
                  <a:schemeClr val="bg1"/>
                </a:solidFill>
              </a:rPr>
            </a:br>
            <a:endParaRPr lang="fr-FR" sz="2400" dirty="0">
              <a:solidFill>
                <a:schemeClr val="bg1"/>
              </a:solidFill>
            </a:endParaRPr>
          </a:p>
          <a:p>
            <a:endParaRPr lang="fr-FR" dirty="0"/>
          </a:p>
        </p:txBody>
      </p:sp>
      <p:pic>
        <p:nvPicPr>
          <p:cNvPr id="4" name="Espace réservé du contenu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73667" y="248213"/>
            <a:ext cx="3651548" cy="6278561"/>
          </a:xfrm>
          <a:prstGeom prst="rect">
            <a:avLst/>
          </a:prstGeom>
        </p:spPr>
      </p:pic>
    </p:spTree>
    <p:extLst>
      <p:ext uri="{BB962C8B-B14F-4D97-AF65-F5344CB8AC3E}">
        <p14:creationId xmlns:p14="http://schemas.microsoft.com/office/powerpoint/2010/main" val="325556883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100000">
              <a:schemeClr val="tx1"/>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913796" y="0"/>
            <a:ext cx="6952248" cy="1326321"/>
          </a:xfrm>
        </p:spPr>
        <p:txBody>
          <a:bodyPr/>
          <a:lstStyle/>
          <a:p>
            <a:r>
              <a:rPr lang="fr-FR" dirty="0">
                <a:solidFill>
                  <a:schemeClr val="bg1"/>
                </a:solidFill>
              </a:rPr>
              <a:t>Noir – tumeur ?</a:t>
            </a:r>
            <a:br>
              <a:rPr lang="fr-FR" dirty="0">
                <a:solidFill>
                  <a:schemeClr val="bg1"/>
                </a:solidFill>
              </a:rPr>
            </a:br>
            <a:endParaRPr lang="fr-FR" dirty="0">
              <a:solidFill>
                <a:schemeClr val="bg1"/>
              </a:solidFill>
            </a:endParaRPr>
          </a:p>
        </p:txBody>
      </p:sp>
      <p:sp>
        <p:nvSpPr>
          <p:cNvPr id="3" name="Espace réservé du contenu 2"/>
          <p:cNvSpPr>
            <a:spLocks noGrp="1"/>
          </p:cNvSpPr>
          <p:nvPr>
            <p:ph idx="1"/>
          </p:nvPr>
        </p:nvSpPr>
        <p:spPr>
          <a:xfrm>
            <a:off x="442484" y="941759"/>
            <a:ext cx="7788963" cy="5772550"/>
          </a:xfrm>
        </p:spPr>
        <p:txBody>
          <a:bodyPr>
            <a:noAutofit/>
          </a:bodyPr>
          <a:lstStyle/>
          <a:p>
            <a:r>
              <a:rPr lang="fr-FR" sz="2400" dirty="0" smtClean="0">
                <a:solidFill>
                  <a:schemeClr val="bg1"/>
                </a:solidFill>
              </a:rPr>
              <a:t>Lors </a:t>
            </a:r>
            <a:r>
              <a:rPr lang="fr-FR" sz="2400" dirty="0">
                <a:solidFill>
                  <a:schemeClr val="bg1"/>
                </a:solidFill>
              </a:rPr>
              <a:t>d’une cure de fer, on peut également observer des selles noires. </a:t>
            </a:r>
            <a:br>
              <a:rPr lang="fr-FR" sz="2400" dirty="0">
                <a:solidFill>
                  <a:schemeClr val="bg1"/>
                </a:solidFill>
              </a:rPr>
            </a:br>
            <a:r>
              <a:rPr lang="fr-FR" sz="2400" dirty="0" smtClean="0">
                <a:solidFill>
                  <a:schemeClr val="bg1"/>
                </a:solidFill>
              </a:rPr>
              <a:t>Attention</a:t>
            </a:r>
            <a:r>
              <a:rPr lang="fr-FR" sz="2400" dirty="0">
                <a:solidFill>
                  <a:schemeClr val="bg1"/>
                </a:solidFill>
              </a:rPr>
              <a:t>, car les selles noires peuvent trahir un saignement dans le haut de l’appareil gastro-intestinal. Le sang sera noir au moment de l’expulsion des fèces car il aura passé beaucoup de temps à traverser l’intestin, ce qui lui aura laissé le temps de coaguler. </a:t>
            </a:r>
            <a:br>
              <a:rPr lang="fr-FR" sz="2400" dirty="0">
                <a:solidFill>
                  <a:schemeClr val="bg1"/>
                </a:solidFill>
              </a:rPr>
            </a:br>
            <a:r>
              <a:rPr lang="fr-FR" sz="2400" dirty="0" smtClean="0">
                <a:solidFill>
                  <a:schemeClr val="bg1"/>
                </a:solidFill>
              </a:rPr>
              <a:t>L’origine </a:t>
            </a:r>
            <a:r>
              <a:rPr lang="fr-FR" sz="2400" dirty="0">
                <a:solidFill>
                  <a:schemeClr val="bg1"/>
                </a:solidFill>
              </a:rPr>
              <a:t>du saignement peut être une tumeur ou un ulcère. Les fèces auront l’apparence du goudron (noires et collantes) et dégageront une odeur insupportable. Dans ce cas, il est urgent de consulter un médecin. </a:t>
            </a:r>
            <a:r>
              <a:rPr lang="fr-FR" sz="2400" dirty="0" smtClean="0">
                <a:solidFill>
                  <a:schemeClr val="bg1"/>
                </a:solidFill>
              </a:rPr>
              <a:t>…..</a:t>
            </a:r>
            <a:r>
              <a:rPr lang="fr-FR" sz="2400" dirty="0">
                <a:solidFill>
                  <a:schemeClr val="bg1"/>
                </a:solidFill>
              </a:rPr>
              <a:t/>
            </a:r>
            <a:br>
              <a:rPr lang="fr-FR" sz="2400" dirty="0">
                <a:solidFill>
                  <a:schemeClr val="bg1"/>
                </a:solidFill>
              </a:rPr>
            </a:br>
            <a:endParaRPr lang="fr-FR" sz="2400" dirty="0">
              <a:solidFill>
                <a:schemeClr val="bg1"/>
              </a:solidFill>
            </a:endParaRP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31447" y="16243"/>
            <a:ext cx="3960553" cy="6887918"/>
          </a:xfrm>
          <a:prstGeom prst="rect">
            <a:avLst/>
          </a:prstGeom>
        </p:spPr>
      </p:pic>
      <p:sp>
        <p:nvSpPr>
          <p:cNvPr id="4" name="Rectangle 3"/>
          <p:cNvSpPr/>
          <p:nvPr/>
        </p:nvSpPr>
        <p:spPr>
          <a:xfrm>
            <a:off x="5183625" y="6317906"/>
            <a:ext cx="1354858" cy="523220"/>
          </a:xfrm>
          <a:prstGeom prst="rect">
            <a:avLst/>
          </a:prstGeom>
        </p:spPr>
        <p:txBody>
          <a:bodyPr wrap="none">
            <a:spAutoFit/>
          </a:bodyPr>
          <a:lstStyle/>
          <a:p>
            <a:r>
              <a:rPr lang="fr-FR" sz="2800" dirty="0">
                <a:solidFill>
                  <a:schemeClr val="bg1"/>
                </a:solidFill>
              </a:rPr>
              <a:t>Suite…</a:t>
            </a:r>
            <a:endParaRPr lang="fr-FR" sz="2800" dirty="0"/>
          </a:p>
        </p:txBody>
      </p:sp>
    </p:spTree>
    <p:extLst>
      <p:ext uri="{BB962C8B-B14F-4D97-AF65-F5344CB8AC3E}">
        <p14:creationId xmlns:p14="http://schemas.microsoft.com/office/powerpoint/2010/main" val="51404886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100000">
              <a:schemeClr val="tx1"/>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952984" y="-164416"/>
            <a:ext cx="5317188" cy="1326321"/>
          </a:xfrm>
        </p:spPr>
        <p:txBody>
          <a:bodyPr/>
          <a:lstStyle/>
          <a:p>
            <a:r>
              <a:rPr lang="fr-FR" dirty="0" smtClean="0">
                <a:solidFill>
                  <a:schemeClr val="bg1"/>
                </a:solidFill>
              </a:rPr>
              <a:t>Suite…</a:t>
            </a:r>
            <a:endParaRPr lang="fr-FR" dirty="0"/>
          </a:p>
        </p:txBody>
      </p:sp>
      <p:sp>
        <p:nvSpPr>
          <p:cNvPr id="6" name="Espace réservé du contenu 5"/>
          <p:cNvSpPr>
            <a:spLocks noGrp="1"/>
          </p:cNvSpPr>
          <p:nvPr>
            <p:ph idx="1"/>
          </p:nvPr>
        </p:nvSpPr>
        <p:spPr>
          <a:xfrm>
            <a:off x="222069" y="1161905"/>
            <a:ext cx="7328262" cy="5486399"/>
          </a:xfrm>
        </p:spPr>
        <p:txBody>
          <a:bodyPr>
            <a:noAutofit/>
          </a:bodyPr>
          <a:lstStyle/>
          <a:p>
            <a:r>
              <a:rPr lang="fr-FR" sz="2400" dirty="0">
                <a:solidFill>
                  <a:schemeClr val="bg1"/>
                </a:solidFill>
              </a:rPr>
              <a:t>Les selles noires peuvent aussi arriver après une soirée à consommer en excès des alcools noirs, comme la bière Guinness, le </a:t>
            </a:r>
            <a:r>
              <a:rPr lang="fr-FR" sz="2400" dirty="0" err="1">
                <a:solidFill>
                  <a:schemeClr val="bg1"/>
                </a:solidFill>
              </a:rPr>
              <a:t>Fernet</a:t>
            </a:r>
            <a:r>
              <a:rPr lang="fr-FR" sz="2400" dirty="0">
                <a:solidFill>
                  <a:schemeClr val="bg1"/>
                </a:solidFill>
              </a:rPr>
              <a:t> </a:t>
            </a:r>
            <a:r>
              <a:rPr lang="fr-FR" sz="2400" dirty="0" err="1">
                <a:solidFill>
                  <a:schemeClr val="bg1"/>
                </a:solidFill>
              </a:rPr>
              <a:t>Branca</a:t>
            </a:r>
            <a:r>
              <a:rPr lang="fr-FR" sz="2400" dirty="0">
                <a:solidFill>
                  <a:schemeClr val="bg1"/>
                </a:solidFill>
              </a:rPr>
              <a:t> ou l’alcool de réglisse noire. </a:t>
            </a:r>
            <a:br>
              <a:rPr lang="fr-FR" sz="2400" dirty="0">
                <a:solidFill>
                  <a:schemeClr val="bg1"/>
                </a:solidFill>
              </a:rPr>
            </a:br>
            <a:r>
              <a:rPr lang="fr-FR" sz="2400" dirty="0">
                <a:solidFill>
                  <a:schemeClr val="bg1"/>
                </a:solidFill>
              </a:rPr>
              <a:t>Si vous prenez du sous-salicylate de bismuth oralement pour soigner des troubles digestifs ou des nausées, vous pouvez aussi observer des selles noires. Le sous-salicylate de bismuth se mélange aux petites quantités de sulfure présentes dans votre salive pour former un sel noir insoluble (sulfate de bismuth) qui peut colorer votre langue et vos </a:t>
            </a:r>
            <a:r>
              <a:rPr lang="fr-FR" sz="2400" dirty="0" smtClean="0">
                <a:solidFill>
                  <a:schemeClr val="bg1"/>
                </a:solidFill>
              </a:rPr>
              <a:t>fèces (résidus). </a:t>
            </a:r>
            <a:endParaRPr lang="fr-FR" sz="2400" dirty="0">
              <a:solidFill>
                <a:schemeClr val="bg1"/>
              </a:solidFill>
            </a:endParaRPr>
          </a:p>
          <a:p>
            <a:endParaRPr lang="fr-FR" sz="2400" dirty="0"/>
          </a:p>
        </p:txBody>
      </p:sp>
      <p:pic>
        <p:nvPicPr>
          <p:cNvPr id="8" name="Imag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20149" y="0"/>
            <a:ext cx="4471851" cy="6849824"/>
          </a:xfrm>
          <a:prstGeom prst="rect">
            <a:avLst/>
          </a:prstGeom>
        </p:spPr>
      </p:pic>
    </p:spTree>
    <p:extLst>
      <p:ext uri="{BB962C8B-B14F-4D97-AF65-F5344CB8AC3E}">
        <p14:creationId xmlns:p14="http://schemas.microsoft.com/office/powerpoint/2010/main" val="15274618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100000">
              <a:schemeClr val="tx1"/>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4627084" y="0"/>
            <a:ext cx="6640472" cy="1326321"/>
          </a:xfrm>
        </p:spPr>
        <p:txBody>
          <a:bodyPr/>
          <a:lstStyle/>
          <a:p>
            <a:r>
              <a:rPr lang="fr-FR" dirty="0">
                <a:solidFill>
                  <a:schemeClr val="bg1"/>
                </a:solidFill>
              </a:rPr>
              <a:t>« Bleu de Prusse »</a:t>
            </a:r>
            <a:br>
              <a:rPr lang="fr-FR" dirty="0">
                <a:solidFill>
                  <a:schemeClr val="bg1"/>
                </a:solidFill>
              </a:rPr>
            </a:br>
            <a:endParaRPr lang="fr-FR" dirty="0">
              <a:solidFill>
                <a:schemeClr val="bg1"/>
              </a:solidFill>
            </a:endParaRPr>
          </a:p>
        </p:txBody>
      </p:sp>
      <p:sp>
        <p:nvSpPr>
          <p:cNvPr id="3" name="Espace réservé du contenu 2"/>
          <p:cNvSpPr>
            <a:spLocks noGrp="1"/>
          </p:cNvSpPr>
          <p:nvPr>
            <p:ph idx="1"/>
          </p:nvPr>
        </p:nvSpPr>
        <p:spPr>
          <a:xfrm>
            <a:off x="4362679" y="1326321"/>
            <a:ext cx="7293167" cy="5217697"/>
          </a:xfrm>
        </p:spPr>
        <p:txBody>
          <a:bodyPr>
            <a:normAutofit/>
          </a:bodyPr>
          <a:lstStyle/>
          <a:p>
            <a:r>
              <a:rPr lang="fr-FR" sz="2400" dirty="0" smtClean="0">
                <a:solidFill>
                  <a:schemeClr val="bg1"/>
                </a:solidFill>
              </a:rPr>
              <a:t>Les </a:t>
            </a:r>
            <a:r>
              <a:rPr lang="fr-FR" sz="2400" dirty="0">
                <a:solidFill>
                  <a:schemeClr val="bg1"/>
                </a:solidFill>
              </a:rPr>
              <a:t>selles bleues sont une conséquence rarissime de l’ingestion de ferrocyanure ferrique aussi appelé « Bleu de Prusse ». Ce pigment bleu insoluble est utilisé comme chélateur pour traiter les intoxications aux métaux lourds, comme le thallium et le césium radioactifs. </a:t>
            </a:r>
            <a:br>
              <a:rPr lang="fr-FR" sz="2400" dirty="0">
                <a:solidFill>
                  <a:schemeClr val="bg1"/>
                </a:solidFill>
              </a:rPr>
            </a:br>
            <a:r>
              <a:rPr lang="fr-FR" sz="2400" dirty="0">
                <a:solidFill>
                  <a:schemeClr val="bg1"/>
                </a:solidFill>
              </a:rPr>
              <a:t/>
            </a:r>
            <a:br>
              <a:rPr lang="fr-FR" sz="2400" dirty="0">
                <a:solidFill>
                  <a:schemeClr val="bg1"/>
                </a:solidFill>
              </a:rPr>
            </a:br>
            <a:r>
              <a:rPr lang="fr-FR" sz="2400" dirty="0">
                <a:solidFill>
                  <a:schemeClr val="bg1"/>
                </a:solidFill>
              </a:rPr>
              <a:t>Vous pouvez également observer des selles bleues si vous consommez beaucoup de boissons gazeuses artificielles au raisin ou du curaçao, une liqueur bleue à base d’orange. </a:t>
            </a: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6551" y="545646"/>
            <a:ext cx="4056042" cy="5998372"/>
          </a:xfrm>
          <a:prstGeom prst="rect">
            <a:avLst/>
          </a:prstGeom>
        </p:spPr>
      </p:pic>
    </p:spTree>
    <p:extLst>
      <p:ext uri="{BB962C8B-B14F-4D97-AF65-F5344CB8AC3E}">
        <p14:creationId xmlns:p14="http://schemas.microsoft.com/office/powerpoint/2010/main" val="13222014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100000">
              <a:schemeClr val="tx1"/>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5717754" y="0"/>
            <a:ext cx="5395566" cy="1326321"/>
          </a:xfrm>
        </p:spPr>
        <p:txBody>
          <a:bodyPr>
            <a:normAutofit fontScale="90000"/>
          </a:bodyPr>
          <a:lstStyle/>
          <a:p>
            <a:r>
              <a:rPr lang="fr-FR" dirty="0">
                <a:solidFill>
                  <a:schemeClr val="bg1"/>
                </a:solidFill>
              </a:rPr>
              <a:t>Blanc – problème au foie</a:t>
            </a:r>
            <a:br>
              <a:rPr lang="fr-FR" dirty="0">
                <a:solidFill>
                  <a:schemeClr val="bg1"/>
                </a:solidFill>
              </a:rPr>
            </a:br>
            <a:endParaRPr lang="fr-FR" dirty="0">
              <a:solidFill>
                <a:schemeClr val="bg1"/>
              </a:solidFill>
            </a:endParaRPr>
          </a:p>
        </p:txBody>
      </p:sp>
      <p:sp>
        <p:nvSpPr>
          <p:cNvPr id="3" name="Espace réservé du contenu 2"/>
          <p:cNvSpPr>
            <a:spLocks noGrp="1"/>
          </p:cNvSpPr>
          <p:nvPr>
            <p:ph idx="1"/>
          </p:nvPr>
        </p:nvSpPr>
        <p:spPr>
          <a:xfrm>
            <a:off x="5056741" y="1092191"/>
            <a:ext cx="6896559" cy="5407761"/>
          </a:xfrm>
        </p:spPr>
        <p:txBody>
          <a:bodyPr>
            <a:noAutofit/>
          </a:bodyPr>
          <a:lstStyle/>
          <a:p>
            <a:r>
              <a:rPr lang="fr-FR" dirty="0" smtClean="0">
                <a:solidFill>
                  <a:schemeClr val="bg1"/>
                </a:solidFill>
              </a:rPr>
              <a:t>Des </a:t>
            </a:r>
            <a:r>
              <a:rPr lang="fr-FR" dirty="0">
                <a:solidFill>
                  <a:schemeClr val="bg1"/>
                </a:solidFill>
              </a:rPr>
              <a:t>selles blanches couleur d’argile s’expliquent par un manque de bile. Cette pénurie peut provenir d’une obstruction des voies biliaires provoquée par ,</a:t>
            </a:r>
            <a:r>
              <a:rPr lang="fr-FR" dirty="0" smtClean="0">
                <a:solidFill>
                  <a:schemeClr val="bg1"/>
                </a:solidFill>
              </a:rPr>
              <a:t>un </a:t>
            </a:r>
            <a:r>
              <a:rPr lang="fr-FR" dirty="0">
                <a:solidFill>
                  <a:schemeClr val="bg1"/>
                </a:solidFill>
              </a:rPr>
              <a:t>calcul biliaire, </a:t>
            </a:r>
            <a:r>
              <a:rPr lang="fr-FR" dirty="0" smtClean="0">
                <a:solidFill>
                  <a:schemeClr val="bg1"/>
                </a:solidFill>
              </a:rPr>
              <a:t>une </a:t>
            </a:r>
            <a:r>
              <a:rPr lang="fr-FR" dirty="0">
                <a:solidFill>
                  <a:schemeClr val="bg1"/>
                </a:solidFill>
              </a:rPr>
              <a:t>inflammation marquée des voies biliaires, </a:t>
            </a:r>
            <a:r>
              <a:rPr lang="fr-FR" dirty="0" smtClean="0">
                <a:solidFill>
                  <a:schemeClr val="bg1"/>
                </a:solidFill>
              </a:rPr>
              <a:t>un </a:t>
            </a:r>
            <a:r>
              <a:rPr lang="fr-FR" dirty="0">
                <a:solidFill>
                  <a:schemeClr val="bg1"/>
                </a:solidFill>
              </a:rPr>
              <a:t>gonflement du canal lymphatique au niveau du hile hépatique (la zone du foie où pénètrent les nerfs et les vaisseaux sanguins). </a:t>
            </a:r>
            <a:br>
              <a:rPr lang="fr-FR" dirty="0">
                <a:solidFill>
                  <a:schemeClr val="bg1"/>
                </a:solidFill>
              </a:rPr>
            </a:br>
            <a:r>
              <a:rPr lang="fr-FR" dirty="0" smtClean="0">
                <a:solidFill>
                  <a:schemeClr val="bg1"/>
                </a:solidFill>
              </a:rPr>
              <a:t>En </a:t>
            </a:r>
            <a:r>
              <a:rPr lang="fr-FR" dirty="0">
                <a:solidFill>
                  <a:schemeClr val="bg1"/>
                </a:solidFill>
              </a:rPr>
              <a:t>cas d’obstruction, la bile remonte dans le foie. Alors non seulement les selles sont blanches, mais l’urine peut prendre une couleur sombre. Cela peut aussi provoquer des douleurs abdominales et la jaunisse (les yeux et la peau jaunes). </a:t>
            </a:r>
            <a:br>
              <a:rPr lang="fr-FR" dirty="0">
                <a:solidFill>
                  <a:schemeClr val="bg1"/>
                </a:solidFill>
              </a:rPr>
            </a:br>
            <a:r>
              <a:rPr lang="fr-FR" dirty="0" smtClean="0">
                <a:solidFill>
                  <a:schemeClr val="bg1"/>
                </a:solidFill>
              </a:rPr>
              <a:t>C’est </a:t>
            </a:r>
            <a:r>
              <a:rPr lang="fr-FR" dirty="0">
                <a:solidFill>
                  <a:schemeClr val="bg1"/>
                </a:solidFill>
              </a:rPr>
              <a:t>un cas sérieux qui nécessite l’intervention d’un professionnel. </a:t>
            </a:r>
          </a:p>
        </p:txBody>
      </p:sp>
      <p:pic>
        <p:nvPicPr>
          <p:cNvPr id="23" name="Image 2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267" y="358104"/>
            <a:ext cx="4943475" cy="6296025"/>
          </a:xfrm>
          <a:prstGeom prst="rect">
            <a:avLst/>
          </a:prstGeom>
        </p:spPr>
      </p:pic>
    </p:spTree>
    <p:extLst>
      <p:ext uri="{BB962C8B-B14F-4D97-AF65-F5344CB8AC3E}">
        <p14:creationId xmlns:p14="http://schemas.microsoft.com/office/powerpoint/2010/main" val="189969518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100000">
              <a:schemeClr val="tx1"/>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913796" y="0"/>
            <a:ext cx="6467506" cy="1326321"/>
          </a:xfrm>
        </p:spPr>
        <p:txBody>
          <a:bodyPr>
            <a:normAutofit fontScale="90000"/>
          </a:bodyPr>
          <a:lstStyle/>
          <a:p>
            <a:r>
              <a:rPr lang="fr-FR" dirty="0">
                <a:solidFill>
                  <a:schemeClr val="bg1"/>
                </a:solidFill>
              </a:rPr>
              <a:t>Rouge vif – hémorroïdes</a:t>
            </a:r>
            <a:br>
              <a:rPr lang="fr-FR" dirty="0">
                <a:solidFill>
                  <a:schemeClr val="bg1"/>
                </a:solidFill>
              </a:rPr>
            </a:br>
            <a:endParaRPr lang="fr-FR" dirty="0">
              <a:solidFill>
                <a:schemeClr val="bg1"/>
              </a:solidFill>
            </a:endParaRPr>
          </a:p>
        </p:txBody>
      </p:sp>
      <p:sp>
        <p:nvSpPr>
          <p:cNvPr id="3" name="Espace réservé du contenu 2"/>
          <p:cNvSpPr>
            <a:spLocks noGrp="1"/>
          </p:cNvSpPr>
          <p:nvPr>
            <p:ph idx="1"/>
          </p:nvPr>
        </p:nvSpPr>
        <p:spPr>
          <a:xfrm>
            <a:off x="737526" y="793214"/>
            <a:ext cx="7183603" cy="5827924"/>
          </a:xfrm>
        </p:spPr>
        <p:txBody>
          <a:bodyPr>
            <a:noAutofit/>
          </a:bodyPr>
          <a:lstStyle/>
          <a:p>
            <a:r>
              <a:rPr lang="fr-FR" sz="2400" dirty="0" smtClean="0">
                <a:solidFill>
                  <a:schemeClr val="bg1"/>
                </a:solidFill>
              </a:rPr>
              <a:t>Les </a:t>
            </a:r>
            <a:r>
              <a:rPr lang="fr-FR" sz="2400" dirty="0">
                <a:solidFill>
                  <a:schemeClr val="bg1"/>
                </a:solidFill>
              </a:rPr>
              <a:t>selles tachées de sang rouge vif ou la présence de traces de sang visibles dans les toilettes indiquent que le sang est encore frais – il n’a pas eu le temps de noircir. Cela signifie qu’un saignement a eu lieu vers le bas de l’intestin, pas loin du rectum. C’est la conséquence d’hémorroïdes internes. </a:t>
            </a:r>
            <a:br>
              <a:rPr lang="fr-FR" sz="2400" dirty="0">
                <a:solidFill>
                  <a:schemeClr val="bg1"/>
                </a:solidFill>
              </a:rPr>
            </a:br>
            <a:r>
              <a:rPr lang="fr-FR" sz="2400" dirty="0" smtClean="0">
                <a:solidFill>
                  <a:schemeClr val="bg1"/>
                </a:solidFill>
              </a:rPr>
              <a:t>Si </a:t>
            </a:r>
            <a:r>
              <a:rPr lang="fr-FR" sz="2400" dirty="0">
                <a:solidFill>
                  <a:schemeClr val="bg1"/>
                </a:solidFill>
              </a:rPr>
              <a:t>vos selles sont uniformément rouges, il est plus probable que cela provienne de colorants rouges naturels ou artificiels. Cela se produit temporairement avec des betteraves, des airelles (cranberries), du jus de tomate, de la gélatine rouge et des boissons colorées. </a:t>
            </a:r>
            <a:br>
              <a:rPr lang="fr-FR" sz="2400" dirty="0">
                <a:solidFill>
                  <a:schemeClr val="bg1"/>
                </a:solidFill>
              </a:rPr>
            </a:br>
            <a:endParaRPr lang="fr-FR" sz="2400" dirty="0">
              <a:solidFill>
                <a:schemeClr val="bg1"/>
              </a:solidFill>
            </a:endParaRP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72401" y="-10281"/>
            <a:ext cx="4231542" cy="6919663"/>
          </a:xfrm>
          <a:prstGeom prst="rect">
            <a:avLst/>
          </a:prstGeom>
        </p:spPr>
      </p:pic>
    </p:spTree>
    <p:extLst>
      <p:ext uri="{BB962C8B-B14F-4D97-AF65-F5344CB8AC3E}">
        <p14:creationId xmlns:p14="http://schemas.microsoft.com/office/powerpoint/2010/main" val="23839963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100000">
              <a:schemeClr val="tx1"/>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913796" y="7969"/>
            <a:ext cx="6996316" cy="1326321"/>
          </a:xfrm>
        </p:spPr>
        <p:txBody>
          <a:bodyPr/>
          <a:lstStyle/>
          <a:p>
            <a:r>
              <a:rPr lang="fr-FR" dirty="0">
                <a:solidFill>
                  <a:schemeClr val="bg1"/>
                </a:solidFill>
              </a:rPr>
              <a:t>Violet porto – porphyrie</a:t>
            </a:r>
            <a:br>
              <a:rPr lang="fr-FR" dirty="0">
                <a:solidFill>
                  <a:schemeClr val="bg1"/>
                </a:solidFill>
              </a:rPr>
            </a:br>
            <a:endParaRPr lang="fr-FR" dirty="0">
              <a:solidFill>
                <a:schemeClr val="bg1"/>
              </a:solidFill>
            </a:endParaRPr>
          </a:p>
        </p:txBody>
      </p:sp>
      <p:sp>
        <p:nvSpPr>
          <p:cNvPr id="3" name="Espace réservé du contenu 2"/>
          <p:cNvSpPr>
            <a:spLocks noGrp="1"/>
          </p:cNvSpPr>
          <p:nvPr>
            <p:ph idx="1"/>
          </p:nvPr>
        </p:nvSpPr>
        <p:spPr>
          <a:xfrm>
            <a:off x="440675" y="870333"/>
            <a:ext cx="7557572" cy="5398265"/>
          </a:xfrm>
        </p:spPr>
        <p:txBody>
          <a:bodyPr>
            <a:noAutofit/>
          </a:bodyPr>
          <a:lstStyle/>
          <a:p>
            <a:r>
              <a:rPr lang="fr-FR" sz="2400" dirty="0" smtClean="0">
                <a:solidFill>
                  <a:schemeClr val="bg1"/>
                </a:solidFill>
              </a:rPr>
              <a:t>Les </a:t>
            </a:r>
            <a:r>
              <a:rPr lang="fr-FR" sz="2400" dirty="0">
                <a:solidFill>
                  <a:schemeClr val="bg1"/>
                </a:solidFill>
              </a:rPr>
              <a:t>selles prennent une couleur porto lors d’une surabondance de </a:t>
            </a:r>
            <a:r>
              <a:rPr lang="fr-FR" sz="2400" dirty="0" smtClean="0">
                <a:solidFill>
                  <a:schemeClr val="bg1"/>
                </a:solidFill>
              </a:rPr>
              <a:t>porphyrines qui interviennent </a:t>
            </a:r>
            <a:r>
              <a:rPr lang="fr-FR" sz="2400" dirty="0">
                <a:solidFill>
                  <a:schemeClr val="bg1"/>
                </a:solidFill>
              </a:rPr>
              <a:t>dans la formation de l’hémoglobine du sang. Elles se lient au fer pour former l’hème qui permettra de transporter les gaz dans le sang. </a:t>
            </a:r>
            <a:r>
              <a:rPr lang="fr-FR" sz="2400" dirty="0" smtClean="0">
                <a:solidFill>
                  <a:schemeClr val="bg1"/>
                </a:solidFill>
              </a:rPr>
              <a:t>La </a:t>
            </a:r>
            <a:r>
              <a:rPr lang="fr-FR" sz="2400" dirty="0">
                <a:solidFill>
                  <a:schemeClr val="bg1"/>
                </a:solidFill>
              </a:rPr>
              <a:t>porphyrie est une maladie où les cellules ne se convertissent pas en hème de façon normale. </a:t>
            </a:r>
            <a:r>
              <a:rPr lang="fr-FR" sz="2400" dirty="0" smtClean="0">
                <a:solidFill>
                  <a:schemeClr val="bg1"/>
                </a:solidFill>
              </a:rPr>
              <a:t>Cette anomalie </a:t>
            </a:r>
            <a:r>
              <a:rPr lang="fr-FR" sz="2400" dirty="0">
                <a:solidFill>
                  <a:schemeClr val="bg1"/>
                </a:solidFill>
              </a:rPr>
              <a:t>fait que les porphyrines perdent leur fonction initiale </a:t>
            </a:r>
            <a:r>
              <a:rPr lang="fr-FR" sz="2400" dirty="0" smtClean="0">
                <a:solidFill>
                  <a:schemeClr val="bg1"/>
                </a:solidFill>
              </a:rPr>
              <a:t>. Pour </a:t>
            </a:r>
            <a:r>
              <a:rPr lang="fr-FR" sz="2400" dirty="0">
                <a:solidFill>
                  <a:schemeClr val="bg1"/>
                </a:solidFill>
              </a:rPr>
              <a:t>ne pas gêner, les porphyrines sont expulsées du corps par les selles et l’urine où on les retrouve en quantités anormalement élevées. </a:t>
            </a:r>
            <a:r>
              <a:rPr lang="fr-FR" sz="2400" dirty="0" smtClean="0">
                <a:solidFill>
                  <a:schemeClr val="bg1"/>
                </a:solidFill>
              </a:rPr>
              <a:t>Ce qui prêtent </a:t>
            </a:r>
            <a:r>
              <a:rPr lang="fr-FR" sz="2400" dirty="0">
                <a:solidFill>
                  <a:schemeClr val="bg1"/>
                </a:solidFill>
              </a:rPr>
              <a:t>aux selles et à l’urine leur couleur violette. </a:t>
            </a: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07364" y="275423"/>
            <a:ext cx="4096602" cy="6323682"/>
          </a:xfrm>
          <a:prstGeom prst="rect">
            <a:avLst/>
          </a:prstGeom>
        </p:spPr>
      </p:pic>
    </p:spTree>
    <p:extLst>
      <p:ext uri="{BB962C8B-B14F-4D97-AF65-F5344CB8AC3E}">
        <p14:creationId xmlns:p14="http://schemas.microsoft.com/office/powerpoint/2010/main" val="160317179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100000">
              <a:schemeClr val="tx1"/>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576017" y="0"/>
            <a:ext cx="10353761" cy="1326321"/>
          </a:xfrm>
        </p:spPr>
        <p:txBody>
          <a:bodyPr>
            <a:noAutofit/>
          </a:bodyPr>
          <a:lstStyle/>
          <a:p>
            <a:r>
              <a:rPr lang="fr-FR" sz="3200" dirty="0">
                <a:solidFill>
                  <a:schemeClr val="bg1"/>
                </a:solidFill>
              </a:rPr>
              <a:t>Foie + saignement </a:t>
            </a:r>
            <a:r>
              <a:rPr lang="fr-FR" sz="3200" dirty="0" smtClean="0">
                <a:solidFill>
                  <a:schemeClr val="bg1"/>
                </a:solidFill>
              </a:rPr>
              <a:t>=</a:t>
            </a:r>
            <a:r>
              <a:rPr lang="fr-FR" sz="3200" dirty="0">
                <a:solidFill>
                  <a:schemeClr val="bg1"/>
                </a:solidFill>
              </a:rPr>
              <a:t> </a:t>
            </a:r>
            <a:r>
              <a:rPr lang="fr-FR" sz="3200" dirty="0" smtClean="0">
                <a:solidFill>
                  <a:schemeClr val="bg1"/>
                </a:solidFill>
              </a:rPr>
              <a:t/>
            </a:r>
            <a:br>
              <a:rPr lang="fr-FR" sz="3200" dirty="0" smtClean="0">
                <a:solidFill>
                  <a:schemeClr val="bg1"/>
                </a:solidFill>
              </a:rPr>
            </a:br>
            <a:r>
              <a:rPr lang="fr-FR" sz="3200" dirty="0" smtClean="0">
                <a:solidFill>
                  <a:schemeClr val="bg1"/>
                </a:solidFill>
              </a:rPr>
              <a:t>selles </a:t>
            </a:r>
            <a:r>
              <a:rPr lang="fr-FR" sz="3200" dirty="0">
                <a:solidFill>
                  <a:schemeClr val="bg1"/>
                </a:solidFill>
              </a:rPr>
              <a:t>argentées</a:t>
            </a:r>
            <a:br>
              <a:rPr lang="fr-FR" sz="3200" dirty="0">
                <a:solidFill>
                  <a:schemeClr val="bg1"/>
                </a:solidFill>
              </a:rPr>
            </a:br>
            <a:endParaRPr lang="fr-FR" sz="3200" dirty="0">
              <a:solidFill>
                <a:schemeClr val="bg1"/>
              </a:solidFill>
            </a:endParaRPr>
          </a:p>
        </p:txBody>
      </p:sp>
      <p:sp>
        <p:nvSpPr>
          <p:cNvPr id="3" name="Espace réservé du contenu 2"/>
          <p:cNvSpPr>
            <a:spLocks noGrp="1"/>
          </p:cNvSpPr>
          <p:nvPr>
            <p:ph idx="1"/>
          </p:nvPr>
        </p:nvSpPr>
        <p:spPr>
          <a:xfrm>
            <a:off x="143219" y="1090670"/>
            <a:ext cx="8196550" cy="5718555"/>
          </a:xfrm>
        </p:spPr>
        <p:txBody>
          <a:bodyPr>
            <a:noAutofit/>
          </a:bodyPr>
          <a:lstStyle/>
          <a:p>
            <a:r>
              <a:rPr lang="fr-FR" sz="2400" dirty="0" smtClean="0">
                <a:solidFill>
                  <a:schemeClr val="bg1"/>
                </a:solidFill>
              </a:rPr>
              <a:t>C’est </a:t>
            </a:r>
            <a:r>
              <a:rPr lang="fr-FR" sz="2400" dirty="0">
                <a:solidFill>
                  <a:schemeClr val="bg1"/>
                </a:solidFill>
              </a:rPr>
              <a:t>un signe inquiétant sur l’état de votre intestin. I</a:t>
            </a:r>
            <a:r>
              <a:rPr lang="fr-FR" sz="2400" dirty="0" smtClean="0">
                <a:solidFill>
                  <a:schemeClr val="bg1"/>
                </a:solidFill>
              </a:rPr>
              <a:t>l </a:t>
            </a:r>
            <a:r>
              <a:rPr lang="fr-FR" sz="2400" dirty="0">
                <a:solidFill>
                  <a:schemeClr val="bg1"/>
                </a:solidFill>
              </a:rPr>
              <a:t>est urgent de </a:t>
            </a:r>
            <a:r>
              <a:rPr lang="fr-FR" sz="2400" dirty="0" smtClean="0">
                <a:solidFill>
                  <a:schemeClr val="bg1"/>
                </a:solidFill>
              </a:rPr>
              <a:t>réagir car :</a:t>
            </a:r>
            <a:r>
              <a:rPr lang="fr-FR" sz="2400" dirty="0">
                <a:solidFill>
                  <a:schemeClr val="bg1"/>
                </a:solidFill>
              </a:rPr>
              <a:t/>
            </a:r>
            <a:br>
              <a:rPr lang="fr-FR" sz="2400" dirty="0">
                <a:solidFill>
                  <a:schemeClr val="bg1"/>
                </a:solidFill>
              </a:rPr>
            </a:br>
            <a:r>
              <a:rPr lang="fr-FR" sz="2400" dirty="0" smtClean="0">
                <a:solidFill>
                  <a:schemeClr val="bg1"/>
                </a:solidFill>
              </a:rPr>
              <a:t>La </a:t>
            </a:r>
            <a:r>
              <a:rPr lang="fr-FR" sz="2400" dirty="0">
                <a:solidFill>
                  <a:schemeClr val="bg1"/>
                </a:solidFill>
              </a:rPr>
              <a:t>couleur argentée révèle deux problèmes :</a:t>
            </a:r>
            <a:br>
              <a:rPr lang="fr-FR" sz="2400" dirty="0">
                <a:solidFill>
                  <a:schemeClr val="bg1"/>
                </a:solidFill>
              </a:rPr>
            </a:br>
            <a:r>
              <a:rPr lang="fr-FR" sz="2400" dirty="0">
                <a:solidFill>
                  <a:schemeClr val="bg1"/>
                </a:solidFill>
              </a:rPr>
              <a:t>Un manque de bile dû à une obstruction des voies biliaires. Cela donne des selles blanches. </a:t>
            </a:r>
            <a:br>
              <a:rPr lang="fr-FR" sz="2400" dirty="0">
                <a:solidFill>
                  <a:schemeClr val="bg1"/>
                </a:solidFill>
              </a:rPr>
            </a:br>
            <a:r>
              <a:rPr lang="fr-FR" sz="2400" dirty="0" smtClean="0">
                <a:solidFill>
                  <a:schemeClr val="bg1"/>
                </a:solidFill>
              </a:rPr>
              <a:t>Un </a:t>
            </a:r>
            <a:r>
              <a:rPr lang="fr-FR" sz="2400" dirty="0">
                <a:solidFill>
                  <a:schemeClr val="bg1"/>
                </a:solidFill>
              </a:rPr>
              <a:t>saignement dans la partie supérieure du système gastro-intestinal, qui donne des selles noires. </a:t>
            </a:r>
            <a:br>
              <a:rPr lang="fr-FR" sz="2400" dirty="0">
                <a:solidFill>
                  <a:schemeClr val="bg1"/>
                </a:solidFill>
              </a:rPr>
            </a:br>
            <a:r>
              <a:rPr lang="fr-FR" sz="2400" dirty="0" smtClean="0">
                <a:solidFill>
                  <a:schemeClr val="bg1"/>
                </a:solidFill>
              </a:rPr>
              <a:t>Cette </a:t>
            </a:r>
            <a:r>
              <a:rPr lang="fr-FR" sz="2400" dirty="0">
                <a:solidFill>
                  <a:schemeClr val="bg1"/>
                </a:solidFill>
              </a:rPr>
              <a:t>combinaison des 2 problèmes produit des selles blanches tachées d’un sang qui a eu le temps de noircir. Le tout donne aux fèces une couleur argentée caractéristique. </a:t>
            </a:r>
            <a:br>
              <a:rPr lang="fr-FR" sz="2400" dirty="0">
                <a:solidFill>
                  <a:schemeClr val="bg1"/>
                </a:solidFill>
              </a:rPr>
            </a:br>
            <a:r>
              <a:rPr lang="fr-FR" sz="2400" dirty="0" smtClean="0">
                <a:solidFill>
                  <a:schemeClr val="bg1"/>
                </a:solidFill>
              </a:rPr>
              <a:t>Si </a:t>
            </a:r>
            <a:r>
              <a:rPr lang="fr-FR" sz="2400" dirty="0">
                <a:solidFill>
                  <a:schemeClr val="bg1"/>
                </a:solidFill>
              </a:rPr>
              <a:t>vous vous trouvez dans cette situation, rendez-vous d’urgence à l’hôpital ! </a:t>
            </a:r>
            <a:br>
              <a:rPr lang="fr-FR" sz="2400" dirty="0">
                <a:solidFill>
                  <a:schemeClr val="bg1"/>
                </a:solidFill>
              </a:rPr>
            </a:br>
            <a:r>
              <a:rPr lang="fr-FR" sz="2400" dirty="0">
                <a:solidFill>
                  <a:schemeClr val="bg1"/>
                </a:solidFill>
              </a:rPr>
              <a:t/>
            </a:r>
            <a:br>
              <a:rPr lang="fr-FR" sz="2400" dirty="0">
                <a:solidFill>
                  <a:schemeClr val="bg1"/>
                </a:solidFill>
              </a:rPr>
            </a:br>
            <a:endParaRPr lang="fr-FR" sz="2400" dirty="0">
              <a:solidFill>
                <a:schemeClr val="bg1"/>
              </a:solidFill>
            </a:endParaRP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39769" y="67696"/>
            <a:ext cx="3624205" cy="6741529"/>
          </a:xfrm>
          <a:prstGeom prst="rect">
            <a:avLst/>
          </a:prstGeom>
        </p:spPr>
      </p:pic>
    </p:spTree>
    <p:extLst>
      <p:ext uri="{BB962C8B-B14F-4D97-AF65-F5344CB8AC3E}">
        <p14:creationId xmlns:p14="http://schemas.microsoft.com/office/powerpoint/2010/main" val="52944882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100000">
              <a:schemeClr val="tx1"/>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913795" y="50069"/>
            <a:ext cx="6753945" cy="1326321"/>
          </a:xfrm>
        </p:spPr>
        <p:txBody>
          <a:bodyPr>
            <a:normAutofit fontScale="90000"/>
          </a:bodyPr>
          <a:lstStyle/>
          <a:p>
            <a:r>
              <a:rPr lang="fr-FR" dirty="0">
                <a:solidFill>
                  <a:schemeClr val="bg1"/>
                </a:solidFill>
              </a:rPr>
              <a:t>Quand la guérison vient des selles</a:t>
            </a:r>
            <a:br>
              <a:rPr lang="fr-FR" dirty="0">
                <a:solidFill>
                  <a:schemeClr val="bg1"/>
                </a:solidFill>
              </a:rPr>
            </a:br>
            <a:endParaRPr lang="fr-FR" dirty="0">
              <a:solidFill>
                <a:schemeClr val="bg1"/>
              </a:solidFill>
            </a:endParaRPr>
          </a:p>
        </p:txBody>
      </p:sp>
      <p:sp>
        <p:nvSpPr>
          <p:cNvPr id="3" name="Espace réservé du contenu 2"/>
          <p:cNvSpPr>
            <a:spLocks noGrp="1"/>
          </p:cNvSpPr>
          <p:nvPr>
            <p:ph idx="1"/>
          </p:nvPr>
        </p:nvSpPr>
        <p:spPr>
          <a:xfrm>
            <a:off x="913795" y="1134737"/>
            <a:ext cx="6832447" cy="5442333"/>
          </a:xfrm>
        </p:spPr>
        <p:txBody>
          <a:bodyPr>
            <a:normAutofit lnSpcReduction="10000"/>
          </a:bodyPr>
          <a:lstStyle/>
          <a:p>
            <a:r>
              <a:rPr lang="fr-FR" sz="2400" dirty="0" smtClean="0">
                <a:solidFill>
                  <a:schemeClr val="bg1"/>
                </a:solidFill>
              </a:rPr>
              <a:t>Pour </a:t>
            </a:r>
            <a:r>
              <a:rPr lang="fr-FR" sz="2400" dirty="0">
                <a:solidFill>
                  <a:schemeClr val="bg1"/>
                </a:solidFill>
              </a:rPr>
              <a:t>certaines personnes, un simple changement de régime alimentaire, des probiotiques ou des médicaments ne suffisent pas toujours à restaurer une bonne flore intestinale. Ils ont alors recours à une méthode certes peu avenante mais extrêmement efficace : </a:t>
            </a:r>
            <a:r>
              <a:rPr lang="fr-FR" sz="2400" u="sng" dirty="0">
                <a:solidFill>
                  <a:schemeClr val="bg1"/>
                </a:solidFill>
              </a:rPr>
              <a:t>la « greffe » de selles</a:t>
            </a:r>
            <a:r>
              <a:rPr lang="fr-FR" sz="2400" dirty="0">
                <a:solidFill>
                  <a:schemeClr val="bg1"/>
                </a:solidFill>
              </a:rPr>
              <a:t> d’un sujet sain vers un malade permet d’obtenir un </a:t>
            </a:r>
            <a:r>
              <a:rPr lang="fr-FR" sz="2400" b="1" dirty="0">
                <a:solidFill>
                  <a:schemeClr val="bg1"/>
                </a:solidFill>
              </a:rPr>
              <a:t>taux de guérison de 94%</a:t>
            </a:r>
            <a:r>
              <a:rPr lang="fr-FR" sz="2400" dirty="0">
                <a:solidFill>
                  <a:schemeClr val="bg1"/>
                </a:solidFill>
              </a:rPr>
              <a:t>. </a:t>
            </a:r>
            <a:br>
              <a:rPr lang="fr-FR" sz="2400" dirty="0">
                <a:solidFill>
                  <a:schemeClr val="bg1"/>
                </a:solidFill>
              </a:rPr>
            </a:br>
            <a:r>
              <a:rPr lang="fr-FR" sz="2400" dirty="0">
                <a:solidFill>
                  <a:schemeClr val="bg1"/>
                </a:solidFill>
              </a:rPr>
              <a:t/>
            </a:r>
            <a:br>
              <a:rPr lang="fr-FR" sz="2400" dirty="0">
                <a:solidFill>
                  <a:schemeClr val="bg1"/>
                </a:solidFill>
              </a:rPr>
            </a:br>
            <a:r>
              <a:rPr lang="fr-FR" sz="2400" dirty="0">
                <a:solidFill>
                  <a:schemeClr val="bg1"/>
                </a:solidFill>
              </a:rPr>
              <a:t/>
            </a:r>
            <a:br>
              <a:rPr lang="fr-FR" sz="2400" dirty="0">
                <a:solidFill>
                  <a:schemeClr val="bg1"/>
                </a:solidFill>
              </a:rPr>
            </a:br>
            <a:r>
              <a:rPr lang="fr-FR" dirty="0"/>
              <a:t/>
            </a:r>
            <a:br>
              <a:rPr lang="fr-FR" dirty="0"/>
            </a:br>
            <a:endParaRPr lang="fr-FR" dirty="0"/>
          </a:p>
          <a:p>
            <a:endParaRPr lang="fr-FR" dirty="0"/>
          </a:p>
        </p:txBody>
      </p:sp>
      <p:pic>
        <p:nvPicPr>
          <p:cNvPr id="6" name="Imag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67740" y="319489"/>
            <a:ext cx="4290794" cy="6356732"/>
          </a:xfrm>
          <a:prstGeom prst="rect">
            <a:avLst/>
          </a:prstGeom>
        </p:spPr>
      </p:pic>
      <p:sp>
        <p:nvSpPr>
          <p:cNvPr id="4" name="Rectangle 3"/>
          <p:cNvSpPr/>
          <p:nvPr/>
        </p:nvSpPr>
        <p:spPr>
          <a:xfrm>
            <a:off x="3342343" y="5657028"/>
            <a:ext cx="1975349" cy="369332"/>
          </a:xfrm>
          <a:prstGeom prst="rect">
            <a:avLst/>
          </a:prstGeom>
        </p:spPr>
        <p:txBody>
          <a:bodyPr wrap="none">
            <a:spAutoFit/>
          </a:bodyPr>
          <a:lstStyle/>
          <a:p>
            <a:r>
              <a:rPr lang="fr-FR" b="1" dirty="0">
                <a:hlinkClick r:id="rId3"/>
              </a:rPr>
              <a:t>A découvrir ici</a:t>
            </a:r>
            <a:r>
              <a:rPr lang="fr-FR" dirty="0"/>
              <a:t>. </a:t>
            </a:r>
          </a:p>
        </p:txBody>
      </p:sp>
    </p:spTree>
    <p:extLst>
      <p:ext uri="{BB962C8B-B14F-4D97-AF65-F5344CB8AC3E}">
        <p14:creationId xmlns:p14="http://schemas.microsoft.com/office/powerpoint/2010/main" val="303094118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100000">
              <a:schemeClr val="tx1"/>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023963" y="80790"/>
            <a:ext cx="7470041" cy="1326321"/>
          </a:xfrm>
        </p:spPr>
        <p:txBody>
          <a:bodyPr>
            <a:normAutofit fontScale="90000"/>
          </a:bodyPr>
          <a:lstStyle/>
          <a:p>
            <a:r>
              <a:rPr lang="fr-FR" dirty="0">
                <a:solidFill>
                  <a:schemeClr val="bg1"/>
                </a:solidFill>
              </a:rPr>
              <a:t>7 consistances </a:t>
            </a:r>
            <a:r>
              <a:rPr lang="fr-FR" dirty="0" smtClean="0">
                <a:solidFill>
                  <a:schemeClr val="bg1"/>
                </a:solidFill>
              </a:rPr>
              <a:t>à</a:t>
            </a:r>
            <a:br>
              <a:rPr lang="fr-FR" dirty="0" smtClean="0">
                <a:solidFill>
                  <a:schemeClr val="bg1"/>
                </a:solidFill>
              </a:rPr>
            </a:br>
            <a:r>
              <a:rPr lang="fr-FR" dirty="0" smtClean="0">
                <a:solidFill>
                  <a:schemeClr val="bg1"/>
                </a:solidFill>
              </a:rPr>
              <a:t> </a:t>
            </a:r>
            <a:r>
              <a:rPr lang="fr-FR" dirty="0">
                <a:solidFill>
                  <a:schemeClr val="bg1"/>
                </a:solidFill>
              </a:rPr>
              <a:t>connaître</a:t>
            </a:r>
            <a:br>
              <a:rPr lang="fr-FR" dirty="0">
                <a:solidFill>
                  <a:schemeClr val="bg1"/>
                </a:solidFill>
              </a:rPr>
            </a:br>
            <a:endParaRPr lang="fr-FR" dirty="0">
              <a:solidFill>
                <a:schemeClr val="bg1"/>
              </a:solidFill>
            </a:endParaRPr>
          </a:p>
        </p:txBody>
      </p:sp>
      <p:sp>
        <p:nvSpPr>
          <p:cNvPr id="3" name="Espace réservé du contenu 2"/>
          <p:cNvSpPr>
            <a:spLocks noGrp="1"/>
          </p:cNvSpPr>
          <p:nvPr>
            <p:ph idx="1"/>
          </p:nvPr>
        </p:nvSpPr>
        <p:spPr>
          <a:xfrm>
            <a:off x="902778" y="1112704"/>
            <a:ext cx="7470041" cy="5560458"/>
          </a:xfrm>
        </p:spPr>
        <p:txBody>
          <a:bodyPr>
            <a:normAutofit/>
          </a:bodyPr>
          <a:lstStyle/>
          <a:p>
            <a:r>
              <a:rPr lang="fr-FR" sz="2400" dirty="0" smtClean="0">
                <a:solidFill>
                  <a:schemeClr val="bg1"/>
                </a:solidFill>
              </a:rPr>
              <a:t>Il </a:t>
            </a:r>
            <a:r>
              <a:rPr lang="fr-FR" sz="2400" dirty="0">
                <a:solidFill>
                  <a:schemeClr val="bg1"/>
                </a:solidFill>
              </a:rPr>
              <a:t>n’y a pas que la couleur qui compte. La texture des selles est tout aussi importante. </a:t>
            </a:r>
            <a:br>
              <a:rPr lang="fr-FR" sz="2400" dirty="0">
                <a:solidFill>
                  <a:schemeClr val="bg1"/>
                </a:solidFill>
              </a:rPr>
            </a:br>
            <a:r>
              <a:rPr lang="fr-FR" sz="2400" dirty="0" smtClean="0">
                <a:solidFill>
                  <a:schemeClr val="bg1"/>
                </a:solidFill>
              </a:rPr>
              <a:t>En </a:t>
            </a:r>
            <a:r>
              <a:rPr lang="fr-FR" sz="2400" dirty="0">
                <a:solidFill>
                  <a:schemeClr val="bg1"/>
                </a:solidFill>
              </a:rPr>
              <a:t>lisant cette section, vous ne serez pas obligé de palper vos selles pour faire un diagnostic rapide. Un coup d’œil suffira. </a:t>
            </a:r>
            <a:br>
              <a:rPr lang="fr-FR" sz="2400" dirty="0">
                <a:solidFill>
                  <a:schemeClr val="bg1"/>
                </a:solidFill>
              </a:rPr>
            </a:br>
            <a:r>
              <a:rPr lang="fr-FR" sz="2400" dirty="0" smtClean="0">
                <a:solidFill>
                  <a:schemeClr val="bg1"/>
                </a:solidFill>
              </a:rPr>
              <a:t>En </a:t>
            </a:r>
            <a:r>
              <a:rPr lang="fr-FR" sz="2400" dirty="0">
                <a:solidFill>
                  <a:schemeClr val="bg1"/>
                </a:solidFill>
              </a:rPr>
              <a:t>moyenne, il faut 16 heures au produit de la digestion pour traverser l’intestin avant d’être expulsé. Au cours du voyage, l’excès d’eau est absorbé par l’intestin pour fournir au rectum de la matière fécale plus compacte. Cette consistance, solide mais pas ferme, permet de mieux contrôler le flux d’expulsion. </a:t>
            </a: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72819" y="103293"/>
            <a:ext cx="3676963" cy="6569869"/>
          </a:xfrm>
          <a:prstGeom prst="rect">
            <a:avLst/>
          </a:prstGeom>
        </p:spPr>
      </p:pic>
    </p:spTree>
    <p:extLst>
      <p:ext uri="{BB962C8B-B14F-4D97-AF65-F5344CB8AC3E}">
        <p14:creationId xmlns:p14="http://schemas.microsoft.com/office/powerpoint/2010/main" val="325685596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100000">
              <a:schemeClr val="tx1"/>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4655887" y="561861"/>
            <a:ext cx="6849792" cy="1326321"/>
          </a:xfrm>
        </p:spPr>
        <p:txBody>
          <a:bodyPr>
            <a:normAutofit fontScale="90000"/>
          </a:bodyPr>
          <a:lstStyle/>
          <a:p>
            <a:r>
              <a:rPr lang="fr-FR" dirty="0">
                <a:solidFill>
                  <a:schemeClr val="bg1"/>
                </a:solidFill>
              </a:rPr>
              <a:t>Voici 7 types de selles rencontrés fréquemment : </a:t>
            </a:r>
          </a:p>
        </p:txBody>
      </p:sp>
      <p:sp>
        <p:nvSpPr>
          <p:cNvPr id="3" name="Espace réservé du contenu 2"/>
          <p:cNvSpPr>
            <a:spLocks noGrp="1"/>
          </p:cNvSpPr>
          <p:nvPr>
            <p:ph idx="1"/>
          </p:nvPr>
        </p:nvSpPr>
        <p:spPr>
          <a:xfrm>
            <a:off x="4655887" y="2280493"/>
            <a:ext cx="6742928" cy="3007604"/>
          </a:xfrm>
        </p:spPr>
        <p:txBody>
          <a:bodyPr>
            <a:noAutofit/>
          </a:bodyPr>
          <a:lstStyle/>
          <a:p>
            <a:r>
              <a:rPr lang="fr-FR" sz="2400" dirty="0">
                <a:solidFill>
                  <a:schemeClr val="bg1"/>
                </a:solidFill>
              </a:rPr>
              <a:t>La consistance de la matière fécale dépend de la vitesse à laquelle la matière a traversé l’intestin. </a:t>
            </a:r>
            <a:endParaRPr lang="fr-FR" sz="2400" dirty="0" smtClean="0">
              <a:solidFill>
                <a:schemeClr val="bg1"/>
              </a:solidFill>
            </a:endParaRPr>
          </a:p>
          <a:p>
            <a:r>
              <a:rPr lang="fr-FR" sz="2400" dirty="0" smtClean="0">
                <a:solidFill>
                  <a:schemeClr val="bg1"/>
                </a:solidFill>
              </a:rPr>
              <a:t>Trop </a:t>
            </a:r>
            <a:r>
              <a:rPr lang="fr-FR" sz="2400" dirty="0">
                <a:solidFill>
                  <a:schemeClr val="bg1"/>
                </a:solidFill>
              </a:rPr>
              <a:t>vite, elle sera liquide</a:t>
            </a:r>
            <a:r>
              <a:rPr lang="fr-FR" sz="2400" dirty="0" smtClean="0">
                <a:solidFill>
                  <a:schemeClr val="bg1"/>
                </a:solidFill>
              </a:rPr>
              <a:t>.</a:t>
            </a:r>
          </a:p>
          <a:p>
            <a:r>
              <a:rPr lang="fr-FR" sz="2400" dirty="0" smtClean="0">
                <a:solidFill>
                  <a:schemeClr val="bg1"/>
                </a:solidFill>
              </a:rPr>
              <a:t> </a:t>
            </a:r>
            <a:r>
              <a:rPr lang="fr-FR" sz="2400" dirty="0">
                <a:solidFill>
                  <a:schemeClr val="bg1"/>
                </a:solidFill>
              </a:rPr>
              <a:t>Trop lentement, elle formera des noisettes ultra-compactes comme des crottes de lapin </a:t>
            </a:r>
            <a:br>
              <a:rPr lang="fr-FR" sz="2400" dirty="0">
                <a:solidFill>
                  <a:schemeClr val="bg1"/>
                </a:solidFill>
              </a:rPr>
            </a:br>
            <a:r>
              <a:rPr lang="fr-FR" sz="2400" dirty="0">
                <a:solidFill>
                  <a:schemeClr val="bg1"/>
                </a:solidFill>
              </a:rPr>
              <a:t/>
            </a:r>
            <a:br>
              <a:rPr lang="fr-FR" sz="2400" dirty="0">
                <a:solidFill>
                  <a:schemeClr val="bg1"/>
                </a:solidFill>
              </a:rPr>
            </a:br>
            <a:endParaRPr lang="fr-FR" sz="2400" dirty="0">
              <a:solidFill>
                <a:schemeClr val="bg1"/>
              </a:solidFill>
            </a:endParaRPr>
          </a:p>
        </p:txBody>
      </p:sp>
      <p:pic>
        <p:nvPicPr>
          <p:cNvPr id="9" name="Imag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8792" y="76001"/>
            <a:ext cx="4105073" cy="6753508"/>
          </a:xfrm>
          <a:prstGeom prst="rect">
            <a:avLst/>
          </a:prstGeom>
        </p:spPr>
      </p:pic>
    </p:spTree>
    <p:extLst>
      <p:ext uri="{BB962C8B-B14F-4D97-AF65-F5344CB8AC3E}">
        <p14:creationId xmlns:p14="http://schemas.microsoft.com/office/powerpoint/2010/main" val="85693693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100000">
              <a:schemeClr val="tx1"/>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5662670" y="1068635"/>
            <a:ext cx="6323682" cy="5552501"/>
          </a:xfrm>
        </p:spPr>
        <p:txBody>
          <a:bodyPr>
            <a:noAutofit/>
          </a:bodyPr>
          <a:lstStyle/>
          <a:p>
            <a:r>
              <a:rPr lang="fr-FR" sz="2400" dirty="0">
                <a:solidFill>
                  <a:srgbClr val="FF0000"/>
                </a:solidFill>
              </a:rPr>
              <a:t>Type 1</a:t>
            </a:r>
            <a:r>
              <a:rPr lang="fr-FR" sz="2400" dirty="0">
                <a:solidFill>
                  <a:schemeClr val="bg1"/>
                </a:solidFill>
              </a:rPr>
              <a:t> : </a:t>
            </a:r>
            <a:r>
              <a:rPr lang="fr-FR" sz="2400" dirty="0" smtClean="0">
                <a:solidFill>
                  <a:schemeClr val="bg1"/>
                </a:solidFill>
              </a:rPr>
              <a:t>Petites boulettes dures nettement séparées qui ressemblent à des crottes de lapin ou de cerf.</a:t>
            </a:r>
          </a:p>
          <a:p>
            <a:r>
              <a:rPr lang="fr-FR" sz="2400" dirty="0" smtClean="0">
                <a:solidFill>
                  <a:schemeClr val="bg1"/>
                </a:solidFill>
              </a:rPr>
              <a:t>Elles sont très difficiles à expulser. </a:t>
            </a:r>
            <a:br>
              <a:rPr lang="fr-FR" sz="2400" dirty="0" smtClean="0">
                <a:solidFill>
                  <a:schemeClr val="bg1"/>
                </a:solidFill>
              </a:rPr>
            </a:br>
            <a:r>
              <a:rPr lang="fr-FR" sz="2400" dirty="0" smtClean="0">
                <a:solidFill>
                  <a:schemeClr val="bg1"/>
                </a:solidFill>
              </a:rPr>
              <a:t>C’est un signe habituel de constipation. </a:t>
            </a:r>
            <a:br>
              <a:rPr lang="fr-FR" sz="2400" dirty="0" smtClean="0">
                <a:solidFill>
                  <a:schemeClr val="bg1"/>
                </a:solidFill>
              </a:rPr>
            </a:br>
            <a:endParaRPr lang="fr-FR" sz="2400" dirty="0" smtClean="0">
              <a:solidFill>
                <a:schemeClr val="bg1"/>
              </a:solidFill>
            </a:endParaRPr>
          </a:p>
          <a:p>
            <a:r>
              <a:rPr lang="fr-FR" sz="2400" dirty="0" smtClean="0">
                <a:solidFill>
                  <a:srgbClr val="FF0000"/>
                </a:solidFill>
              </a:rPr>
              <a:t>Type 2</a:t>
            </a:r>
            <a:r>
              <a:rPr lang="fr-FR" sz="2400" dirty="0" smtClean="0">
                <a:solidFill>
                  <a:schemeClr val="bg1"/>
                </a:solidFill>
              </a:rPr>
              <a:t> : Boulettes de Type 1 agrégées sous forme de saucisse. Plus faciles à expulser que le Type 1, mais nécessitent quand même beaucoup d’effort. </a:t>
            </a:r>
            <a:br>
              <a:rPr lang="fr-FR" sz="2400" dirty="0" smtClean="0">
                <a:solidFill>
                  <a:schemeClr val="bg1"/>
                </a:solidFill>
              </a:rPr>
            </a:br>
            <a:r>
              <a:rPr lang="fr-FR" sz="2400" dirty="0" smtClean="0">
                <a:solidFill>
                  <a:schemeClr val="bg1"/>
                </a:solidFill>
              </a:rPr>
              <a:t>C’est un signe un peu moins sévère de constipation. </a:t>
            </a:r>
            <a:endParaRPr lang="fr-FR" sz="2400" dirty="0">
              <a:solidFill>
                <a:schemeClr val="bg1"/>
              </a:solidFill>
            </a:endParaRPr>
          </a:p>
        </p:txBody>
      </p:sp>
      <p:sp>
        <p:nvSpPr>
          <p:cNvPr id="6" name="Rectangle 5"/>
          <p:cNvSpPr/>
          <p:nvPr/>
        </p:nvSpPr>
        <p:spPr>
          <a:xfrm>
            <a:off x="6645205" y="7736"/>
            <a:ext cx="4054315" cy="707886"/>
          </a:xfrm>
          <a:prstGeom prst="rect">
            <a:avLst/>
          </a:prstGeom>
        </p:spPr>
        <p:txBody>
          <a:bodyPr wrap="none">
            <a:spAutoFit/>
          </a:bodyPr>
          <a:lstStyle/>
          <a:p>
            <a:r>
              <a:rPr lang="fr-FR" sz="4000" b="1" dirty="0" smtClean="0">
                <a:solidFill>
                  <a:schemeClr val="bg1"/>
                </a:solidFill>
              </a:rPr>
              <a:t>Types de selles</a:t>
            </a:r>
            <a:endParaRPr lang="fr-FR" sz="4000" b="1" dirty="0"/>
          </a:p>
        </p:txBody>
      </p:sp>
      <p:pic>
        <p:nvPicPr>
          <p:cNvPr id="26" name="Image 2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2794" y="203679"/>
            <a:ext cx="5252224" cy="6423102"/>
          </a:xfrm>
          <a:prstGeom prst="rect">
            <a:avLst/>
          </a:prstGeom>
        </p:spPr>
      </p:pic>
    </p:spTree>
    <p:extLst>
      <p:ext uri="{BB962C8B-B14F-4D97-AF65-F5344CB8AC3E}">
        <p14:creationId xmlns:p14="http://schemas.microsoft.com/office/powerpoint/2010/main" val="202960900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100000">
              <a:schemeClr val="tx1"/>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732016" y="-256929"/>
            <a:ext cx="7040383" cy="1326321"/>
          </a:xfrm>
        </p:spPr>
        <p:txBody>
          <a:bodyPr/>
          <a:lstStyle/>
          <a:p>
            <a:r>
              <a:rPr lang="fr-FR" dirty="0">
                <a:solidFill>
                  <a:schemeClr val="bg1"/>
                </a:solidFill>
              </a:rPr>
              <a:t>types de selles</a:t>
            </a:r>
          </a:p>
        </p:txBody>
      </p:sp>
      <p:sp>
        <p:nvSpPr>
          <p:cNvPr id="3" name="Espace réservé du contenu 2"/>
          <p:cNvSpPr>
            <a:spLocks noGrp="1"/>
          </p:cNvSpPr>
          <p:nvPr>
            <p:ph idx="1"/>
          </p:nvPr>
        </p:nvSpPr>
        <p:spPr>
          <a:xfrm>
            <a:off x="209006" y="862150"/>
            <a:ext cx="7745171" cy="5995850"/>
          </a:xfrm>
        </p:spPr>
        <p:txBody>
          <a:bodyPr>
            <a:noAutofit/>
          </a:bodyPr>
          <a:lstStyle/>
          <a:p>
            <a:r>
              <a:rPr lang="fr-FR" sz="2400" b="1" u="sng" dirty="0">
                <a:solidFill>
                  <a:srgbClr val="FF0000"/>
                </a:solidFill>
                <a:effectLst/>
              </a:rPr>
              <a:t>Type 3</a:t>
            </a:r>
            <a:r>
              <a:rPr lang="fr-FR" sz="2400" dirty="0">
                <a:solidFill>
                  <a:schemeClr val="bg1"/>
                </a:solidFill>
                <a:effectLst/>
              </a:rPr>
              <a:t> : Selles en forme de saucisse avec des petites fissures sur la </a:t>
            </a:r>
            <a:r>
              <a:rPr lang="fr-FR" sz="2400" dirty="0" smtClean="0">
                <a:solidFill>
                  <a:schemeClr val="bg1"/>
                </a:solidFill>
                <a:effectLst/>
              </a:rPr>
              <a:t>surface .C’est </a:t>
            </a:r>
            <a:r>
              <a:rPr lang="fr-FR" sz="2400" dirty="0">
                <a:solidFill>
                  <a:schemeClr val="bg1"/>
                </a:solidFill>
                <a:effectLst/>
              </a:rPr>
              <a:t>presque l’étron idéal, peut-être un peu trop sec. </a:t>
            </a:r>
            <a:r>
              <a:rPr lang="fr-FR" sz="2400" dirty="0" smtClean="0">
                <a:solidFill>
                  <a:schemeClr val="bg1"/>
                </a:solidFill>
                <a:effectLst/>
              </a:rPr>
              <a:t>Si </a:t>
            </a:r>
            <a:r>
              <a:rPr lang="fr-FR" sz="2400" dirty="0">
                <a:solidFill>
                  <a:schemeClr val="bg1"/>
                </a:solidFill>
                <a:effectLst/>
              </a:rPr>
              <a:t>vous avez naturellement tendance à être constipé, c’est l’objectif à atteindre, à condition qu’il soit facile à expulser. </a:t>
            </a:r>
            <a:r>
              <a:rPr lang="fr-FR" sz="2400" dirty="0" smtClean="0">
                <a:solidFill>
                  <a:schemeClr val="bg1"/>
                </a:solidFill>
                <a:effectLst/>
              </a:rPr>
              <a:t>Si </a:t>
            </a:r>
            <a:r>
              <a:rPr lang="fr-FR" sz="2400" dirty="0">
                <a:solidFill>
                  <a:schemeClr val="bg1"/>
                </a:solidFill>
                <a:effectLst/>
              </a:rPr>
              <a:t>vous devez pousser fort, vous n’y êtes pas encore. </a:t>
            </a:r>
            <a:br>
              <a:rPr lang="fr-FR" sz="2400" dirty="0">
                <a:solidFill>
                  <a:schemeClr val="bg1"/>
                </a:solidFill>
                <a:effectLst/>
              </a:rPr>
            </a:br>
            <a:r>
              <a:rPr lang="fr-FR" sz="2400" b="1" u="sng" dirty="0" smtClean="0">
                <a:solidFill>
                  <a:srgbClr val="FF0000"/>
                </a:solidFill>
                <a:effectLst/>
              </a:rPr>
              <a:t>Type</a:t>
            </a:r>
            <a:r>
              <a:rPr lang="fr-FR" sz="2400" b="1" u="sng" dirty="0">
                <a:solidFill>
                  <a:srgbClr val="FF0000"/>
                </a:solidFill>
                <a:effectLst/>
              </a:rPr>
              <a:t> 4</a:t>
            </a:r>
            <a:r>
              <a:rPr lang="fr-FR" sz="2400" dirty="0">
                <a:solidFill>
                  <a:schemeClr val="bg1"/>
                </a:solidFill>
                <a:effectLst/>
              </a:rPr>
              <a:t> : Voici la perfection incarnée, la Cadillac des étrons ! Avec son allure de limace, sa forme profilée, sa surface polie et son enrobage de mucus, son propriétaire peut en être fier. </a:t>
            </a:r>
            <a:br>
              <a:rPr lang="fr-FR" sz="2400" dirty="0">
                <a:solidFill>
                  <a:schemeClr val="bg1"/>
                </a:solidFill>
                <a:effectLst/>
              </a:rPr>
            </a:br>
            <a:r>
              <a:rPr lang="fr-FR" sz="2400" dirty="0" smtClean="0">
                <a:solidFill>
                  <a:schemeClr val="bg1"/>
                </a:solidFill>
                <a:effectLst/>
              </a:rPr>
              <a:t>Bravo</a:t>
            </a:r>
            <a:r>
              <a:rPr lang="fr-FR" sz="2400" dirty="0">
                <a:solidFill>
                  <a:schemeClr val="bg1"/>
                </a:solidFill>
                <a:effectLst/>
              </a:rPr>
              <a:t> ! C’est un signe de bonne santé intestinale. </a:t>
            </a:r>
            <a:br>
              <a:rPr lang="fr-FR" sz="2400" dirty="0">
                <a:solidFill>
                  <a:schemeClr val="bg1"/>
                </a:solidFill>
                <a:effectLst/>
              </a:rPr>
            </a:br>
            <a:r>
              <a:rPr lang="fr-FR" sz="2400" dirty="0">
                <a:solidFill>
                  <a:schemeClr val="bg1"/>
                </a:solidFill>
                <a:effectLst/>
              </a:rPr>
              <a:t>S</a:t>
            </a:r>
            <a:r>
              <a:rPr lang="fr-FR" sz="2400" dirty="0" smtClean="0">
                <a:solidFill>
                  <a:schemeClr val="bg1"/>
                </a:solidFill>
                <a:effectLst/>
              </a:rPr>
              <a:t>on </a:t>
            </a:r>
            <a:r>
              <a:rPr lang="fr-FR" sz="2400" dirty="0">
                <a:solidFill>
                  <a:schemeClr val="bg1"/>
                </a:solidFill>
                <a:effectLst/>
              </a:rPr>
              <a:t>expulsion doit être aisée. </a:t>
            </a:r>
          </a:p>
          <a:p>
            <a:endParaRPr lang="fr-FR" sz="2400" dirty="0"/>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4178" y="0"/>
            <a:ext cx="4237822" cy="6972318"/>
          </a:xfrm>
          <a:prstGeom prst="rect">
            <a:avLst/>
          </a:prstGeom>
        </p:spPr>
      </p:pic>
    </p:spTree>
    <p:extLst>
      <p:ext uri="{BB962C8B-B14F-4D97-AF65-F5344CB8AC3E}">
        <p14:creationId xmlns:p14="http://schemas.microsoft.com/office/powerpoint/2010/main" val="370213943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100000">
              <a:schemeClr val="tx1"/>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018299" y="-245208"/>
            <a:ext cx="5729376" cy="1326321"/>
          </a:xfrm>
        </p:spPr>
        <p:txBody>
          <a:bodyPr/>
          <a:lstStyle/>
          <a:p>
            <a:r>
              <a:rPr lang="fr-FR" dirty="0">
                <a:solidFill>
                  <a:schemeClr val="bg1"/>
                </a:solidFill>
              </a:rPr>
              <a:t>types de selles</a:t>
            </a:r>
            <a:endParaRPr lang="fr-FR" dirty="0"/>
          </a:p>
        </p:txBody>
      </p:sp>
      <p:sp>
        <p:nvSpPr>
          <p:cNvPr id="3" name="Espace réservé du contenu 2"/>
          <p:cNvSpPr>
            <a:spLocks noGrp="1"/>
          </p:cNvSpPr>
          <p:nvPr>
            <p:ph idx="1"/>
          </p:nvPr>
        </p:nvSpPr>
        <p:spPr>
          <a:xfrm>
            <a:off x="913795" y="888275"/>
            <a:ext cx="6976171" cy="5732862"/>
          </a:xfrm>
          <a:noFill/>
        </p:spPr>
        <p:txBody>
          <a:bodyPr>
            <a:noAutofit/>
          </a:bodyPr>
          <a:lstStyle/>
          <a:p>
            <a:r>
              <a:rPr lang="fr-FR" sz="2400" b="1" u="sng" dirty="0">
                <a:solidFill>
                  <a:srgbClr val="FF0000"/>
                </a:solidFill>
                <a:effectLst/>
              </a:rPr>
              <a:t>Type 5</a:t>
            </a:r>
            <a:r>
              <a:rPr lang="fr-FR" sz="2400" b="1" dirty="0">
                <a:solidFill>
                  <a:srgbClr val="FF0000"/>
                </a:solidFill>
                <a:effectLst/>
              </a:rPr>
              <a:t> </a:t>
            </a:r>
            <a:r>
              <a:rPr lang="fr-FR" sz="2400" dirty="0">
                <a:solidFill>
                  <a:schemeClr val="bg1"/>
                </a:solidFill>
                <a:effectLst/>
              </a:rPr>
              <a:t>: Des petits morceaux très mous aux contours bien définis. Ils sont expulsés facilement. </a:t>
            </a:r>
            <a:r>
              <a:rPr lang="fr-FR" sz="2400" dirty="0" smtClean="0">
                <a:solidFill>
                  <a:schemeClr val="bg1"/>
                </a:solidFill>
                <a:effectLst/>
              </a:rPr>
              <a:t>C’est </a:t>
            </a:r>
            <a:r>
              <a:rPr lang="fr-FR" sz="2400" dirty="0">
                <a:solidFill>
                  <a:schemeClr val="bg1"/>
                </a:solidFill>
                <a:effectLst/>
              </a:rPr>
              <a:t>une matière un peu trop molle. Ça n’appartient pas encore à la catégorie des diarrhées. Ce n’est pas non plus le signe d’un fonctionnement optimal de l’intestin. </a:t>
            </a:r>
            <a:br>
              <a:rPr lang="fr-FR" sz="2400" dirty="0">
                <a:solidFill>
                  <a:schemeClr val="bg1"/>
                </a:solidFill>
                <a:effectLst/>
              </a:rPr>
            </a:br>
            <a:r>
              <a:rPr lang="fr-FR" sz="2400" b="1" u="sng" dirty="0" smtClean="0">
                <a:solidFill>
                  <a:srgbClr val="FF0000"/>
                </a:solidFill>
                <a:effectLst/>
              </a:rPr>
              <a:t>Type</a:t>
            </a:r>
            <a:r>
              <a:rPr lang="fr-FR" sz="2400" b="1" u="sng" dirty="0">
                <a:solidFill>
                  <a:srgbClr val="FF0000"/>
                </a:solidFill>
                <a:effectLst/>
              </a:rPr>
              <a:t> 6</a:t>
            </a:r>
            <a:r>
              <a:rPr lang="fr-FR" sz="2400" b="1" dirty="0">
                <a:solidFill>
                  <a:srgbClr val="FF0000"/>
                </a:solidFill>
                <a:effectLst/>
              </a:rPr>
              <a:t> </a:t>
            </a:r>
            <a:r>
              <a:rPr lang="fr-FR" sz="2400" dirty="0">
                <a:solidFill>
                  <a:schemeClr val="bg1"/>
                </a:solidFill>
                <a:effectLst/>
              </a:rPr>
              <a:t>: Si vous avez l’impression d’expulser de la boue avec des petits morceaux mous aux contours irréguliers, c’est le Type 6. C’est un cas de diarrhée modérée. Elle s’accumule en tas dans la cuvette. Aucune ressemblance avec les saucisses tant espérées. </a:t>
            </a:r>
            <a:br>
              <a:rPr lang="fr-FR" sz="2400" dirty="0">
                <a:solidFill>
                  <a:schemeClr val="bg1"/>
                </a:solidFill>
                <a:effectLst/>
              </a:rPr>
            </a:br>
            <a:r>
              <a:rPr lang="fr-FR" sz="2400" dirty="0">
                <a:solidFill>
                  <a:schemeClr val="bg1"/>
                </a:solidFill>
                <a:effectLst/>
              </a:rPr>
              <a:t/>
            </a:r>
            <a:br>
              <a:rPr lang="fr-FR" sz="2400" dirty="0">
                <a:solidFill>
                  <a:schemeClr val="bg1"/>
                </a:solidFill>
                <a:effectLst/>
              </a:rPr>
            </a:br>
            <a:endParaRPr lang="fr-FR" sz="2400" dirty="0">
              <a:solidFill>
                <a:schemeClr val="bg1"/>
              </a:solidFill>
              <a:effectLst/>
            </a:endParaRP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94470" y="0"/>
            <a:ext cx="4177145" cy="6858000"/>
          </a:xfrm>
          <a:prstGeom prst="rect">
            <a:avLst/>
          </a:prstGeom>
        </p:spPr>
      </p:pic>
    </p:spTree>
    <p:extLst>
      <p:ext uri="{BB962C8B-B14F-4D97-AF65-F5344CB8AC3E}">
        <p14:creationId xmlns:p14="http://schemas.microsoft.com/office/powerpoint/2010/main" val="124037909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100000">
              <a:schemeClr val="tx1"/>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913795" y="157908"/>
            <a:ext cx="6533607" cy="1326321"/>
          </a:xfrm>
        </p:spPr>
        <p:txBody>
          <a:bodyPr/>
          <a:lstStyle/>
          <a:p>
            <a:r>
              <a:rPr lang="fr-FR" dirty="0">
                <a:solidFill>
                  <a:schemeClr val="bg1"/>
                </a:solidFill>
              </a:rPr>
              <a:t>types de selles</a:t>
            </a:r>
            <a:endParaRPr lang="fr-FR" dirty="0"/>
          </a:p>
        </p:txBody>
      </p:sp>
      <p:sp>
        <p:nvSpPr>
          <p:cNvPr id="3" name="Espace réservé du contenu 2"/>
          <p:cNvSpPr>
            <a:spLocks noGrp="1"/>
          </p:cNvSpPr>
          <p:nvPr>
            <p:ph idx="1"/>
          </p:nvPr>
        </p:nvSpPr>
        <p:spPr>
          <a:xfrm>
            <a:off x="913796" y="1366091"/>
            <a:ext cx="7152790" cy="5023691"/>
          </a:xfrm>
        </p:spPr>
        <p:txBody>
          <a:bodyPr>
            <a:normAutofit lnSpcReduction="10000"/>
          </a:bodyPr>
          <a:lstStyle/>
          <a:p>
            <a:r>
              <a:rPr lang="fr-FR" sz="2400" b="1" u="sng" dirty="0">
                <a:solidFill>
                  <a:srgbClr val="FF0000"/>
                </a:solidFill>
                <a:effectLst/>
              </a:rPr>
              <a:t>Type 7</a:t>
            </a:r>
            <a:r>
              <a:rPr lang="fr-FR" sz="2400" b="1" dirty="0">
                <a:solidFill>
                  <a:srgbClr val="FF0000"/>
                </a:solidFill>
                <a:effectLst/>
              </a:rPr>
              <a:t> </a:t>
            </a:r>
            <a:r>
              <a:rPr lang="fr-FR" sz="2400" dirty="0">
                <a:solidFill>
                  <a:schemeClr val="bg1"/>
                </a:solidFill>
                <a:effectLst/>
              </a:rPr>
              <a:t>: </a:t>
            </a:r>
            <a:endParaRPr lang="fr-FR" sz="2400" dirty="0" smtClean="0">
              <a:solidFill>
                <a:schemeClr val="bg1"/>
              </a:solidFill>
              <a:effectLst/>
            </a:endParaRPr>
          </a:p>
          <a:p>
            <a:r>
              <a:rPr lang="fr-FR" sz="2400" dirty="0" smtClean="0">
                <a:solidFill>
                  <a:schemeClr val="bg1"/>
                </a:solidFill>
                <a:effectLst/>
              </a:rPr>
              <a:t>Liquide</a:t>
            </a:r>
            <a:r>
              <a:rPr lang="fr-FR" sz="2400" dirty="0">
                <a:solidFill>
                  <a:schemeClr val="bg1"/>
                </a:solidFill>
                <a:effectLst/>
              </a:rPr>
              <a:t>, presque huileux, sans aucun morceau solide. Là, il n’y a plus à tergiverser, c’est bien une diarrhée. </a:t>
            </a:r>
            <a:br>
              <a:rPr lang="fr-FR" sz="2400" dirty="0">
                <a:solidFill>
                  <a:schemeClr val="bg1"/>
                </a:solidFill>
                <a:effectLst/>
              </a:rPr>
            </a:br>
            <a:r>
              <a:rPr lang="fr-FR" sz="2400" dirty="0">
                <a:solidFill>
                  <a:schemeClr val="bg1"/>
                </a:solidFill>
                <a:effectLst/>
              </a:rPr>
              <a:t/>
            </a:r>
            <a:br>
              <a:rPr lang="fr-FR" sz="2400" dirty="0">
                <a:solidFill>
                  <a:schemeClr val="bg1"/>
                </a:solidFill>
                <a:effectLst/>
              </a:rPr>
            </a:br>
            <a:r>
              <a:rPr lang="fr-FR" sz="2400" dirty="0">
                <a:solidFill>
                  <a:schemeClr val="bg1"/>
                </a:solidFill>
                <a:effectLst/>
              </a:rPr>
              <a:t>Si soudainement vous sentez que vos intestins vont exploser et que vous vous ruez vers les toilettes, les fesses serrées, préparez-vous </a:t>
            </a:r>
            <a:r>
              <a:rPr lang="fr-FR" sz="2400" dirty="0" smtClean="0">
                <a:solidFill>
                  <a:schemeClr val="bg1"/>
                </a:solidFill>
                <a:effectLst/>
              </a:rPr>
              <a:t>au pire ,cela risque d’être </a:t>
            </a:r>
            <a:r>
              <a:rPr lang="fr-FR" sz="2400" dirty="0" err="1" smtClean="0">
                <a:solidFill>
                  <a:schemeClr val="bg1"/>
                </a:solidFill>
                <a:effectLst/>
              </a:rPr>
              <a:t>grâve</a:t>
            </a:r>
            <a:r>
              <a:rPr lang="fr-FR" sz="2400" dirty="0" smtClean="0">
                <a:solidFill>
                  <a:schemeClr val="bg1"/>
                </a:solidFill>
                <a:effectLst/>
              </a:rPr>
              <a:t>.</a:t>
            </a:r>
          </a:p>
          <a:p>
            <a:pPr marL="0" indent="0">
              <a:buNone/>
            </a:pPr>
            <a:r>
              <a:rPr lang="fr-FR" sz="2400" dirty="0" smtClean="0">
                <a:solidFill>
                  <a:schemeClr val="bg1"/>
                </a:solidFill>
                <a:effectLst/>
              </a:rPr>
              <a:t> </a:t>
            </a:r>
            <a:r>
              <a:rPr lang="fr-FR" sz="2400" dirty="0">
                <a:solidFill>
                  <a:schemeClr val="bg1"/>
                </a:solidFill>
                <a:effectLst/>
              </a:rPr>
              <a:t> </a:t>
            </a:r>
            <a:r>
              <a:rPr lang="fr-FR" sz="2400" dirty="0" smtClean="0">
                <a:solidFill>
                  <a:schemeClr val="bg1"/>
                </a:solidFill>
                <a:effectLst/>
              </a:rPr>
              <a:t>Il </a:t>
            </a:r>
            <a:r>
              <a:rPr lang="fr-FR" sz="2400" dirty="0">
                <a:solidFill>
                  <a:schemeClr val="bg1"/>
                </a:solidFill>
                <a:effectLst/>
              </a:rPr>
              <a:t>ne prévient pas. Il n’attend pas.  </a:t>
            </a:r>
            <a:endParaRPr lang="fr-FR" sz="2400" dirty="0" smtClean="0">
              <a:solidFill>
                <a:schemeClr val="bg1"/>
              </a:solidFill>
              <a:effectLst/>
            </a:endParaRPr>
          </a:p>
          <a:p>
            <a:pPr marL="0" indent="0">
              <a:buNone/>
            </a:pPr>
            <a:r>
              <a:rPr lang="fr-FR" sz="2400" dirty="0">
                <a:solidFill>
                  <a:schemeClr val="bg1"/>
                </a:solidFill>
                <a:effectLst/>
              </a:rPr>
              <a:t> </a:t>
            </a:r>
            <a:r>
              <a:rPr lang="fr-FR" sz="2400" dirty="0" smtClean="0">
                <a:solidFill>
                  <a:schemeClr val="bg1"/>
                </a:solidFill>
                <a:effectLst/>
              </a:rPr>
              <a:t> Alors </a:t>
            </a:r>
            <a:r>
              <a:rPr lang="fr-FR" sz="2400" dirty="0">
                <a:solidFill>
                  <a:schemeClr val="bg1"/>
                </a:solidFill>
                <a:effectLst/>
              </a:rPr>
              <a:t>mieux vaut ne pas faire le malin.</a:t>
            </a:r>
          </a:p>
          <a:p>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66585" y="307497"/>
            <a:ext cx="3990975" cy="6353175"/>
          </a:xfrm>
          <a:prstGeom prst="rect">
            <a:avLst/>
          </a:prstGeom>
        </p:spPr>
      </p:pic>
    </p:spTree>
    <p:extLst>
      <p:ext uri="{BB962C8B-B14F-4D97-AF65-F5344CB8AC3E}">
        <p14:creationId xmlns:p14="http://schemas.microsoft.com/office/powerpoint/2010/main" val="175157817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100000">
              <a:schemeClr val="tx1"/>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012948" y="0"/>
            <a:ext cx="6159034" cy="1326321"/>
          </a:xfrm>
        </p:spPr>
        <p:txBody>
          <a:bodyPr/>
          <a:lstStyle/>
          <a:p>
            <a:r>
              <a:rPr lang="fr-FR" dirty="0">
                <a:solidFill>
                  <a:schemeClr val="bg1"/>
                </a:solidFill>
              </a:rPr>
              <a:t>À retenir</a:t>
            </a:r>
            <a:br>
              <a:rPr lang="fr-FR" dirty="0">
                <a:solidFill>
                  <a:schemeClr val="bg1"/>
                </a:solidFill>
              </a:rPr>
            </a:br>
            <a:endParaRPr lang="fr-FR" dirty="0">
              <a:solidFill>
                <a:schemeClr val="bg1"/>
              </a:solidFill>
            </a:endParaRPr>
          </a:p>
        </p:txBody>
      </p:sp>
      <p:sp>
        <p:nvSpPr>
          <p:cNvPr id="3" name="Espace réservé du contenu 2"/>
          <p:cNvSpPr>
            <a:spLocks noGrp="1"/>
          </p:cNvSpPr>
          <p:nvPr>
            <p:ph idx="1"/>
          </p:nvPr>
        </p:nvSpPr>
        <p:spPr>
          <a:xfrm>
            <a:off x="805464" y="914398"/>
            <a:ext cx="6181068" cy="5387249"/>
          </a:xfrm>
        </p:spPr>
        <p:txBody>
          <a:bodyPr>
            <a:normAutofit/>
          </a:bodyPr>
          <a:lstStyle/>
          <a:p>
            <a:r>
              <a:rPr lang="fr-FR" sz="2400" dirty="0" smtClean="0">
                <a:solidFill>
                  <a:schemeClr val="bg1"/>
                </a:solidFill>
              </a:rPr>
              <a:t>Je </a:t>
            </a:r>
            <a:r>
              <a:rPr lang="fr-FR" sz="2400" dirty="0">
                <a:solidFill>
                  <a:schemeClr val="bg1"/>
                </a:solidFill>
              </a:rPr>
              <a:t>ne vous recommande pas de poser le diagnostic d’une maladie tout seul, simplement en interprétant vos selles. Référez-vous en toujours à votre médecin. </a:t>
            </a:r>
            <a:br>
              <a:rPr lang="fr-FR" sz="2400" dirty="0">
                <a:solidFill>
                  <a:schemeClr val="bg1"/>
                </a:solidFill>
              </a:rPr>
            </a:br>
            <a:r>
              <a:rPr lang="fr-FR" sz="2400" dirty="0">
                <a:solidFill>
                  <a:schemeClr val="bg1"/>
                </a:solidFill>
              </a:rPr>
              <a:t/>
            </a:r>
            <a:br>
              <a:rPr lang="fr-FR" sz="2400" dirty="0">
                <a:solidFill>
                  <a:schemeClr val="bg1"/>
                </a:solidFill>
              </a:rPr>
            </a:br>
            <a:r>
              <a:rPr lang="fr-FR" sz="2400" dirty="0">
                <a:solidFill>
                  <a:schemeClr val="bg1"/>
                </a:solidFill>
              </a:rPr>
              <a:t>Il est néanmoins sage de garder un œil sur la quantité, la consistance, et la couleur de vos selles. </a:t>
            </a:r>
            <a:br>
              <a:rPr lang="fr-FR" sz="2400" dirty="0">
                <a:solidFill>
                  <a:schemeClr val="bg1"/>
                </a:solidFill>
              </a:rPr>
            </a:br>
            <a:r>
              <a:rPr lang="fr-FR" sz="2400" dirty="0">
                <a:solidFill>
                  <a:schemeClr val="bg1"/>
                </a:solidFill>
              </a:rPr>
              <a:t/>
            </a:r>
            <a:br>
              <a:rPr lang="fr-FR" sz="2400" dirty="0">
                <a:solidFill>
                  <a:schemeClr val="bg1"/>
                </a:solidFill>
              </a:rPr>
            </a:br>
            <a:r>
              <a:rPr lang="fr-FR" sz="2400" dirty="0">
                <a:solidFill>
                  <a:schemeClr val="bg1"/>
                </a:solidFill>
              </a:rPr>
              <a:t>C’est le baromètre de votre santé intestinale. </a:t>
            </a:r>
          </a:p>
        </p:txBody>
      </p:sp>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79466" y="175926"/>
            <a:ext cx="4724400" cy="6572250"/>
          </a:xfrm>
          <a:prstGeom prst="rect">
            <a:avLst/>
          </a:prstGeom>
        </p:spPr>
      </p:pic>
    </p:spTree>
    <p:extLst>
      <p:ext uri="{BB962C8B-B14F-4D97-AF65-F5344CB8AC3E}">
        <p14:creationId xmlns:p14="http://schemas.microsoft.com/office/powerpoint/2010/main" val="406514045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100000">
              <a:schemeClr val="tx1"/>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913795" y="1"/>
            <a:ext cx="5904661" cy="837282"/>
          </a:xfrm>
        </p:spPr>
        <p:txBody>
          <a:bodyPr/>
          <a:lstStyle/>
          <a:p>
            <a:r>
              <a:rPr lang="fr-FR" dirty="0">
                <a:solidFill>
                  <a:schemeClr val="bg1"/>
                </a:solidFill>
              </a:rPr>
              <a:t>Dans tous les cas, </a:t>
            </a:r>
          </a:p>
        </p:txBody>
      </p:sp>
      <p:sp>
        <p:nvSpPr>
          <p:cNvPr id="3" name="Espace réservé du contenu 2"/>
          <p:cNvSpPr>
            <a:spLocks noGrp="1"/>
          </p:cNvSpPr>
          <p:nvPr>
            <p:ph idx="1"/>
          </p:nvPr>
        </p:nvSpPr>
        <p:spPr>
          <a:xfrm>
            <a:off x="246579" y="1018096"/>
            <a:ext cx="7562894" cy="5129563"/>
          </a:xfrm>
        </p:spPr>
        <p:txBody>
          <a:bodyPr>
            <a:noAutofit/>
          </a:bodyPr>
          <a:lstStyle/>
          <a:p>
            <a:r>
              <a:rPr lang="fr-FR" sz="2400" dirty="0" smtClean="0">
                <a:solidFill>
                  <a:schemeClr val="bg1"/>
                </a:solidFill>
              </a:rPr>
              <a:t>La </a:t>
            </a:r>
            <a:r>
              <a:rPr lang="fr-FR" sz="2400" dirty="0">
                <a:solidFill>
                  <a:schemeClr val="bg1"/>
                </a:solidFill>
              </a:rPr>
              <a:t>position assise, </a:t>
            </a:r>
            <a:r>
              <a:rPr lang="fr-FR" sz="2400" dirty="0" smtClean="0">
                <a:solidFill>
                  <a:schemeClr val="bg1"/>
                </a:solidFill>
              </a:rPr>
              <a:t>n’est </a:t>
            </a:r>
            <a:r>
              <a:rPr lang="fr-FR" sz="2400" dirty="0">
                <a:solidFill>
                  <a:schemeClr val="bg1"/>
                </a:solidFill>
              </a:rPr>
              <a:t>pas naturelle pour aller à la selle. Nous sommes conçus pour aller aux toilettes </a:t>
            </a:r>
            <a:r>
              <a:rPr lang="fr-FR" sz="2400" dirty="0" smtClean="0">
                <a:solidFill>
                  <a:schemeClr val="bg1"/>
                </a:solidFill>
              </a:rPr>
              <a:t>accroupi ce qui permet </a:t>
            </a:r>
            <a:r>
              <a:rPr lang="fr-FR" sz="2400" dirty="0">
                <a:solidFill>
                  <a:schemeClr val="bg1"/>
                </a:solidFill>
              </a:rPr>
              <a:t>de </a:t>
            </a:r>
            <a:r>
              <a:rPr lang="fr-FR" sz="2400" u="sng" dirty="0">
                <a:solidFill>
                  <a:schemeClr val="bg1"/>
                </a:solidFill>
              </a:rPr>
              <a:t>libérer le côlon</a:t>
            </a:r>
            <a:r>
              <a:rPr lang="fr-FR" sz="2400" dirty="0">
                <a:solidFill>
                  <a:schemeClr val="bg1"/>
                </a:solidFill>
              </a:rPr>
              <a:t> de l’emprise du muscle puborectal. </a:t>
            </a:r>
            <a:r>
              <a:rPr lang="fr-FR" sz="2400" dirty="0" smtClean="0">
                <a:solidFill>
                  <a:schemeClr val="bg1"/>
                </a:solidFill>
              </a:rPr>
              <a:t>Le </a:t>
            </a:r>
            <a:r>
              <a:rPr lang="fr-FR" sz="2400" dirty="0">
                <a:solidFill>
                  <a:schemeClr val="bg1"/>
                </a:solidFill>
              </a:rPr>
              <a:t>côlon est alors aligné avec votre rectum, ce qui facilite grandement l’évacuation des selles, en ligne droite. </a:t>
            </a:r>
            <a:r>
              <a:rPr lang="fr-FR" sz="2400" dirty="0" smtClean="0">
                <a:solidFill>
                  <a:schemeClr val="bg1"/>
                </a:solidFill>
              </a:rPr>
              <a:t>Si vous avez une </a:t>
            </a:r>
            <a:r>
              <a:rPr lang="fr-FR" sz="2400" dirty="0">
                <a:solidFill>
                  <a:schemeClr val="bg1"/>
                </a:solidFill>
              </a:rPr>
              <a:t>tendance à la constipation </a:t>
            </a:r>
            <a:r>
              <a:rPr lang="fr-FR" sz="2400" dirty="0" smtClean="0">
                <a:solidFill>
                  <a:schemeClr val="bg1"/>
                </a:solidFill>
              </a:rPr>
              <a:t>équipez vous d’un </a:t>
            </a:r>
            <a:r>
              <a:rPr lang="fr-FR" sz="2400" dirty="0">
                <a:solidFill>
                  <a:schemeClr val="bg1"/>
                </a:solidFill>
              </a:rPr>
              <a:t>petit tabouret de 20 cm de haut </a:t>
            </a:r>
            <a:r>
              <a:rPr lang="fr-FR" sz="2400" dirty="0" smtClean="0">
                <a:solidFill>
                  <a:schemeClr val="bg1"/>
                </a:solidFill>
              </a:rPr>
              <a:t>à mettre devant </a:t>
            </a:r>
            <a:r>
              <a:rPr lang="fr-FR" sz="2400" dirty="0">
                <a:solidFill>
                  <a:schemeClr val="bg1"/>
                </a:solidFill>
              </a:rPr>
              <a:t>la cuvette </a:t>
            </a:r>
            <a:r>
              <a:rPr lang="fr-FR" sz="2400" dirty="0" smtClean="0">
                <a:solidFill>
                  <a:schemeClr val="bg1"/>
                </a:solidFill>
              </a:rPr>
              <a:t>des toilettes et en posant </a:t>
            </a:r>
            <a:r>
              <a:rPr lang="fr-FR" sz="2400" dirty="0">
                <a:solidFill>
                  <a:schemeClr val="bg1"/>
                </a:solidFill>
              </a:rPr>
              <a:t>les pieds dessus, </a:t>
            </a:r>
            <a:r>
              <a:rPr lang="fr-FR" sz="2400" dirty="0" smtClean="0">
                <a:solidFill>
                  <a:schemeClr val="bg1"/>
                </a:solidFill>
              </a:rPr>
              <a:t>vous retrouverez la </a:t>
            </a:r>
            <a:r>
              <a:rPr lang="fr-FR" sz="2400" dirty="0">
                <a:solidFill>
                  <a:schemeClr val="bg1"/>
                </a:solidFill>
              </a:rPr>
              <a:t>position accroupie </a:t>
            </a:r>
            <a:r>
              <a:rPr lang="fr-FR" sz="2400" dirty="0" smtClean="0">
                <a:solidFill>
                  <a:schemeClr val="bg1"/>
                </a:solidFill>
              </a:rPr>
              <a:t>naturelle, et facilitera les </a:t>
            </a:r>
            <a:r>
              <a:rPr lang="fr-FR" sz="2400" dirty="0">
                <a:solidFill>
                  <a:schemeClr val="bg1"/>
                </a:solidFill>
              </a:rPr>
              <a:t>choses. </a:t>
            </a:r>
          </a:p>
        </p:txBody>
      </p:sp>
      <p:pic>
        <p:nvPicPr>
          <p:cNvPr id="5" name="Picture 2" descr="Afficher l'image d'origine"/>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175855" y="837282"/>
            <a:ext cx="3805312" cy="50653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305563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100000">
              <a:schemeClr val="bg1"/>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6" name="Image 5"/>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099842" y="3571875"/>
            <a:ext cx="3143250" cy="3286125"/>
          </a:xfrm>
          <a:prstGeom prst="rect">
            <a:avLst/>
          </a:prstGeom>
          <a:effectLst>
            <a:softEdge rad="12700"/>
          </a:effectLst>
        </p:spPr>
      </p:pic>
      <p:sp>
        <p:nvSpPr>
          <p:cNvPr id="11" name="Rectangle à coins arrondis 10"/>
          <p:cNvSpPr/>
          <p:nvPr/>
        </p:nvSpPr>
        <p:spPr>
          <a:xfrm>
            <a:off x="7493177" y="1299267"/>
            <a:ext cx="3942332" cy="1750424"/>
          </a:xfrm>
          <a:prstGeom prst="wedgeRoundRectCallout">
            <a:avLst>
              <a:gd name="adj1" fmla="val -2257"/>
              <a:gd name="adj2" fmla="val 133207"/>
              <a:gd name="adj3" fmla="val 16667"/>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dirty="0" smtClean="0"/>
              <a:t>On a l’habitude d’être dans la merde !</a:t>
            </a:r>
          </a:p>
          <a:p>
            <a:pPr algn="ctr"/>
            <a:r>
              <a:rPr lang="fr-FR" sz="2800" dirty="0" smtClean="0"/>
              <a:t>Mais là! </a:t>
            </a:r>
            <a:r>
              <a:rPr lang="fr-FR" sz="2800" dirty="0" smtClean="0"/>
              <a:t>…Ça </a:t>
            </a:r>
            <a:r>
              <a:rPr lang="fr-FR" sz="2800" dirty="0" smtClean="0"/>
              <a:t>pue !! </a:t>
            </a:r>
            <a:endParaRPr lang="fr-FR" sz="2800" dirty="0"/>
          </a:p>
        </p:txBody>
      </p:sp>
      <p:pic>
        <p:nvPicPr>
          <p:cNvPr id="9" name="Imag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6599104" cy="6865286"/>
          </a:xfrm>
          <a:prstGeom prst="rect">
            <a:avLst/>
          </a:prstGeom>
        </p:spPr>
      </p:pic>
      <p:sp>
        <p:nvSpPr>
          <p:cNvPr id="16" name="Rectangle à coins arrondis 15"/>
          <p:cNvSpPr/>
          <p:nvPr/>
        </p:nvSpPr>
        <p:spPr>
          <a:xfrm>
            <a:off x="512311" y="424055"/>
            <a:ext cx="3426014" cy="1750424"/>
          </a:xfrm>
          <a:prstGeom prst="wedgeRoundRectCallout">
            <a:avLst>
              <a:gd name="adj1" fmla="val 41032"/>
              <a:gd name="adj2" fmla="val 99220"/>
              <a:gd name="adj3" fmla="val 16667"/>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dirty="0" smtClean="0">
                <a:solidFill>
                  <a:srgbClr val="0D0612"/>
                </a:solidFill>
              </a:rPr>
              <a:t>Chut</a:t>
            </a:r>
            <a:r>
              <a:rPr lang="fr-FR" sz="2800" dirty="0" smtClean="0">
                <a:solidFill>
                  <a:srgbClr val="0D0612"/>
                </a:solidFill>
              </a:rPr>
              <a:t> !...Vous </a:t>
            </a:r>
            <a:r>
              <a:rPr lang="fr-FR" sz="2800" dirty="0" smtClean="0">
                <a:solidFill>
                  <a:srgbClr val="0D0612"/>
                </a:solidFill>
              </a:rPr>
              <a:t>êtes dans la merde </a:t>
            </a:r>
            <a:r>
              <a:rPr lang="fr-FR" sz="2800" dirty="0" smtClean="0">
                <a:solidFill>
                  <a:srgbClr val="0D0612"/>
                </a:solidFill>
              </a:rPr>
              <a:t>!</a:t>
            </a:r>
            <a:endParaRPr lang="fr-FR" sz="2800" dirty="0" smtClean="0">
              <a:solidFill>
                <a:srgbClr val="0D0612"/>
              </a:solidFill>
            </a:endParaRPr>
          </a:p>
        </p:txBody>
      </p:sp>
    </p:spTree>
    <p:extLst>
      <p:ext uri="{BB962C8B-B14F-4D97-AF65-F5344CB8AC3E}">
        <p14:creationId xmlns:p14="http://schemas.microsoft.com/office/powerpoint/2010/main" val="234737201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dirty="0"/>
          </a:p>
        </p:txBody>
      </p:sp>
      <p:pic>
        <p:nvPicPr>
          <p:cNvPr id="4098" name="Picture 2" descr="C:\Users\m\Desktop\a1 - Copie (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4887" y="274637"/>
            <a:ext cx="8933987" cy="6376534"/>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m\Desktop\grafme-com-ul31413673-2193957.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179318" y="2376434"/>
            <a:ext cx="2806727" cy="364904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6053622" y="5209167"/>
            <a:ext cx="3173680" cy="9141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4276" tIns="37137" rIns="74276" bIns="37137" rtlCol="0" anchor="ctr"/>
          <a:lstStyle/>
          <a:p>
            <a:pPr algn="ctr"/>
            <a:endParaRPr lang="fr-FR" sz="1662"/>
          </a:p>
        </p:txBody>
      </p:sp>
      <p:sp>
        <p:nvSpPr>
          <p:cNvPr id="6" name="Rectangle 5"/>
          <p:cNvSpPr/>
          <p:nvPr/>
        </p:nvSpPr>
        <p:spPr>
          <a:xfrm>
            <a:off x="6064634" y="5492197"/>
            <a:ext cx="3729932" cy="348109"/>
          </a:xfrm>
          <a:prstGeom prst="rect">
            <a:avLst/>
          </a:prstGeom>
        </p:spPr>
        <p:txBody>
          <a:bodyPr wrap="none">
            <a:spAutoFit/>
          </a:bodyPr>
          <a:lstStyle/>
          <a:p>
            <a:r>
              <a:rPr lang="fr-FR" sz="1662" dirty="0">
                <a:hlinkClick r:id="rId4"/>
              </a:rPr>
              <a:t>http://angelmessager.vip-blog.com</a:t>
            </a:r>
            <a:r>
              <a:rPr lang="fr-FR" sz="1662" dirty="0"/>
              <a:t> </a:t>
            </a:r>
          </a:p>
        </p:txBody>
      </p:sp>
      <p:sp>
        <p:nvSpPr>
          <p:cNvPr id="11" name="Rectangle 10"/>
          <p:cNvSpPr/>
          <p:nvPr/>
        </p:nvSpPr>
        <p:spPr>
          <a:xfrm>
            <a:off x="3237217" y="5949281"/>
            <a:ext cx="1982722" cy="603883"/>
          </a:xfrm>
          <a:prstGeom prst="rect">
            <a:avLst/>
          </a:prstGeom>
          <a:noFill/>
        </p:spPr>
        <p:txBody>
          <a:bodyPr wrap="none">
            <a:spAutoFit/>
            <a:scene3d>
              <a:camera prst="orthographicFront"/>
              <a:lightRig rig="soft" dir="t">
                <a:rot lat="0" lon="0" rev="15600000"/>
              </a:lightRig>
            </a:scene3d>
            <a:sp3d extrusionH="57150" prstMaterial="softEdge">
              <a:bevelT w="25400" h="38100"/>
            </a:sp3d>
          </a:bodyPr>
          <a:lstStyle/>
          <a:p>
            <a:r>
              <a:rPr lang="fr-FR" sz="1662" b="1" dirty="0">
                <a:ln/>
                <a:solidFill>
                  <a:srgbClr val="FFC000"/>
                </a:solidFill>
              </a:rPr>
              <a:t>Visitez mon blog </a:t>
            </a:r>
          </a:p>
          <a:p>
            <a:r>
              <a:rPr lang="fr-FR" sz="1662" b="1" dirty="0">
                <a:ln/>
                <a:solidFill>
                  <a:srgbClr val="FFC000"/>
                </a:solidFill>
              </a:rPr>
              <a:t>si vous le désirez</a:t>
            </a:r>
          </a:p>
        </p:txBody>
      </p:sp>
    </p:spTree>
    <p:extLst>
      <p:ext uri="{BB962C8B-B14F-4D97-AF65-F5344CB8AC3E}">
        <p14:creationId xmlns:p14="http://schemas.microsoft.com/office/powerpoint/2010/main" val="142841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TM04033921[[fn=Damas]]</Template>
  <TotalTime>0</TotalTime>
  <Words>862</Words>
  <Application>Microsoft Office PowerPoint</Application>
  <PresentationFormat>Grand écran</PresentationFormat>
  <Paragraphs>78</Paragraphs>
  <Slides>28</Slides>
  <Notes>0</Notes>
  <HiddenSlides>0</HiddenSlides>
  <MMClips>1</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28</vt:i4>
      </vt:variant>
    </vt:vector>
  </HeadingPairs>
  <TitlesOfParts>
    <vt:vector size="32" baseType="lpstr">
      <vt:lpstr>Arial</vt:lpstr>
      <vt:lpstr>Bookman Old Style</vt:lpstr>
      <vt:lpstr>Rockwell</vt:lpstr>
      <vt:lpstr>Damask</vt:lpstr>
      <vt:lpstr>lire dans la cuvette des toilettes avec nos politiques  </vt:lpstr>
      <vt:lpstr>Avertissement </vt:lpstr>
      <vt:lpstr>Vous est-il déjà arrivé </vt:lpstr>
      <vt:lpstr>De quoi c’est fait </vt:lpstr>
      <vt:lpstr>Toutefois, </vt:lpstr>
      <vt:lpstr>Décryptez les signaux de votre intestin </vt:lpstr>
      <vt:lpstr>D’où vient la couleur marron ? </vt:lpstr>
      <vt:lpstr>Jaune – intolérance au gluten </vt:lpstr>
      <vt:lpstr>Vert clair ou vert fluo</vt:lpstr>
      <vt:lpstr>Suite…</vt:lpstr>
      <vt:lpstr>Noir – tumeur ? </vt:lpstr>
      <vt:lpstr>Suite…</vt:lpstr>
      <vt:lpstr>« Bleu de Prusse » </vt:lpstr>
      <vt:lpstr>Blanc – problème au foie </vt:lpstr>
      <vt:lpstr>Rouge vif – hémorroïdes </vt:lpstr>
      <vt:lpstr>Violet porto – porphyrie </vt:lpstr>
      <vt:lpstr>Foie + saignement =  selles argentées </vt:lpstr>
      <vt:lpstr>Quand la guérison vient des selles </vt:lpstr>
      <vt:lpstr>7 consistances à  connaître </vt:lpstr>
      <vt:lpstr>Voici 7 types de selles rencontrés fréquemment : </vt:lpstr>
      <vt:lpstr>Présentation PowerPoint</vt:lpstr>
      <vt:lpstr>types de selles</vt:lpstr>
      <vt:lpstr>types de selles</vt:lpstr>
      <vt:lpstr>types de selles</vt:lpstr>
      <vt:lpstr>À retenir </vt:lpstr>
      <vt:lpstr>Dans tous les cas, </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Apprenez « à lire » dans la cuvette des toilettes</dc:title>
  <dc:creator/>
  <cp:keywords>25</cp:keywords>
  <cp:lastModifiedBy/>
  <cp:revision>95</cp:revision>
  <dcterms:created xsi:type="dcterms:W3CDTF">2016-05-24T18:43:50Z</dcterms:created>
  <dcterms:modified xsi:type="dcterms:W3CDTF">2016-05-30T18:32:33Z</dcterms:modified>
</cp:coreProperties>
</file>