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331" r:id="rId3"/>
    <p:sldId id="330" r:id="rId4"/>
    <p:sldId id="332" r:id="rId5"/>
    <p:sldId id="265" r:id="rId6"/>
    <p:sldId id="259" r:id="rId7"/>
    <p:sldId id="299" r:id="rId8"/>
    <p:sldId id="264" r:id="rId9"/>
    <p:sldId id="300" r:id="rId10"/>
    <p:sldId id="301" r:id="rId11"/>
    <p:sldId id="302" r:id="rId12"/>
    <p:sldId id="303" r:id="rId13"/>
    <p:sldId id="267" r:id="rId14"/>
    <p:sldId id="304" r:id="rId15"/>
    <p:sldId id="269" r:id="rId16"/>
    <p:sldId id="305" r:id="rId17"/>
    <p:sldId id="270" r:id="rId18"/>
    <p:sldId id="306" r:id="rId19"/>
    <p:sldId id="308" r:id="rId20"/>
    <p:sldId id="307" r:id="rId21"/>
    <p:sldId id="329" r:id="rId22"/>
    <p:sldId id="272" r:id="rId23"/>
    <p:sldId id="309" r:id="rId24"/>
    <p:sldId id="273" r:id="rId25"/>
    <p:sldId id="274" r:id="rId26"/>
    <p:sldId id="328" r:id="rId27"/>
    <p:sldId id="310" r:id="rId28"/>
    <p:sldId id="311" r:id="rId29"/>
    <p:sldId id="312" r:id="rId30"/>
    <p:sldId id="314" r:id="rId31"/>
    <p:sldId id="315" r:id="rId32"/>
    <p:sldId id="316" r:id="rId33"/>
    <p:sldId id="317" r:id="rId34"/>
    <p:sldId id="318" r:id="rId35"/>
    <p:sldId id="319" r:id="rId36"/>
    <p:sldId id="320" r:id="rId37"/>
    <p:sldId id="321" r:id="rId38"/>
    <p:sldId id="322" r:id="rId39"/>
    <p:sldId id="323" r:id="rId40"/>
    <p:sldId id="324" r:id="rId41"/>
    <p:sldId id="327" r:id="rId42"/>
    <p:sldId id="325" r:id="rId43"/>
    <p:sldId id="297" r:id="rId44"/>
    <p:sldId id="298" r:id="rId45"/>
    <p:sldId id="333" r:id="rId46"/>
    <p:sldId id="334" r:id="rId4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78" autoAdjust="0"/>
    <p:restoredTop sz="91756" autoAdjust="0"/>
  </p:normalViewPr>
  <p:slideViewPr>
    <p:cSldViewPr>
      <p:cViewPr varScale="1">
        <p:scale>
          <a:sx n="24" d="100"/>
          <a:sy n="24" d="100"/>
        </p:scale>
        <p:origin x="-72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AEE7BD-B9E7-439F-9045-45FED69142D6}" type="datetimeFigureOut">
              <a:rPr lang="fr-FR" smtClean="0"/>
              <a:pPr/>
              <a:t>24/05/2016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5442B7-6C7B-4877-97FF-55D5BFDF047C}"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E9225DD-181A-4F06-8836-21BA66AA2F08}"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5747B4B-BA45-4600-9C3A-339C3B997364}"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00E701-9599-42EE-A806-FB7FF5806B13}" type="datetimeFigureOut">
              <a:rPr lang="fr-FR" smtClean="0"/>
              <a:pPr/>
              <a:t>24/05/2016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747B4B-BA45-4600-9C3A-339C3B997364}"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1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2.gif"/><Relationship Id="rId7"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gif"/><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4.gif"/><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gif"/><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3.jpeg"/></Relationships>
</file>

<file path=ppt/slides/_rels/slide4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a:off x="-34211" y="198695"/>
            <a:ext cx="9144000" cy="6858000"/>
          </a:xfrm>
          <a:prstGeom prst="rect">
            <a:avLst/>
          </a:prstGeom>
          <a:noFill/>
          <a:scene3d>
            <a:camera prst="orthographicFront"/>
            <a:lightRig rig="threePt" dir="t"/>
          </a:scene3d>
          <a:sp3d contourW="12700">
            <a:contourClr>
              <a:schemeClr val="accent2">
                <a:lumMod val="50000"/>
              </a:schemeClr>
            </a:contourClr>
          </a:sp3d>
        </p:spPr>
      </p:pic>
      <p:sp>
        <p:nvSpPr>
          <p:cNvPr id="5" name="Rectangle 5"/>
          <p:cNvSpPr>
            <a:spLocks noChangeArrowheads="1"/>
          </p:cNvSpPr>
          <p:nvPr/>
        </p:nvSpPr>
        <p:spPr bwMode="auto">
          <a:xfrm>
            <a:off x="-7088060" y="6286519"/>
            <a:ext cx="16211584" cy="468313"/>
          </a:xfrm>
          <a:prstGeom prst="rect">
            <a:avLst/>
          </a:prstGeom>
          <a:solidFill>
            <a:schemeClr val="accent5">
              <a:lumMod val="40000"/>
              <a:lumOff val="60000"/>
            </a:schemeClr>
          </a:solidFill>
          <a:ln w="9525">
            <a:noFill/>
            <a:miter lim="800000"/>
            <a:headEnd/>
            <a:tailEnd/>
          </a:ln>
          <a:effectLst/>
        </p:spPr>
        <p:txBody>
          <a:bodyPr lIns="18000" rIns="18000" anchor="ctr"/>
          <a:lstStyle/>
          <a:p>
            <a:pPr algn="r" rtl="1"/>
            <a:r>
              <a:rPr lang="ar-DZ" sz="1600" b="1" dirty="0" smtClean="0">
                <a:effectLst>
                  <a:outerShdw blurRad="38100" dist="38100" dir="2700000" algn="tl">
                    <a:srgbClr val="000000"/>
                  </a:outerShdw>
                </a:effectLst>
              </a:rPr>
              <a:t>مذكرة </a:t>
            </a:r>
            <a:r>
              <a:rPr lang="ar-DZ" sz="1600" b="1" dirty="0" err="1" smtClean="0">
                <a:effectLst>
                  <a:outerShdw blurRad="38100" dist="38100" dir="2700000" algn="tl">
                    <a:srgbClr val="000000"/>
                  </a:outerShdw>
                </a:effectLst>
              </a:rPr>
              <a:t>بعنوان:</a:t>
            </a:r>
            <a:r>
              <a:rPr lang="ar-DZ" sz="1600" b="1" dirty="0" smtClean="0">
                <a:effectLst>
                  <a:outerShdw blurRad="38100" dist="38100" dir="2700000" algn="tl">
                    <a:srgbClr val="000000"/>
                  </a:outerShdw>
                </a:effectLst>
              </a:rPr>
              <a:t> </a:t>
            </a:r>
            <a:r>
              <a:rPr lang="fr-FR" sz="1600" b="1" dirty="0" smtClean="0">
                <a:effectLst>
                  <a:outerShdw blurRad="38100" dist="38100" dir="2700000" algn="tl">
                    <a:srgbClr val="000000"/>
                  </a:outerShdw>
                </a:effectLst>
              </a:rPr>
              <a:t>‘</a:t>
            </a:r>
            <a:r>
              <a:rPr lang="ar-DZ" sz="1600" b="1" dirty="0" smtClean="0">
                <a:effectLst>
                  <a:outerShdw blurRad="38100" dist="38100" dir="2700000" algn="tl">
                    <a:srgbClr val="000000"/>
                  </a:outerShdw>
                </a:effectLst>
              </a:rPr>
              <a:t>الشيخ عبد القادر بن إبراهيم المسعدي حياته و نشاطه الإصلاحي </a:t>
            </a:r>
            <a:r>
              <a:rPr lang="ar-DZ" sz="1600" b="1" dirty="0" err="1" smtClean="0">
                <a:effectLst>
                  <a:outerShdw blurRad="38100" dist="38100" dir="2700000" algn="tl">
                    <a:srgbClr val="000000"/>
                  </a:outerShdw>
                </a:effectLst>
              </a:rPr>
              <a:t>188-1956.</a:t>
            </a:r>
            <a:r>
              <a:rPr lang="ar-DZ" sz="1600" dirty="0" smtClean="0"/>
              <a:t>  </a:t>
            </a:r>
            <a:r>
              <a:rPr lang="ar-DZ" sz="1600" b="1" dirty="0" smtClean="0">
                <a:effectLst>
                  <a:outerShdw blurRad="38100" dist="38100" dir="2700000" algn="tl">
                    <a:srgbClr val="000000"/>
                  </a:outerShdw>
                </a:effectLst>
              </a:rPr>
              <a:t>من إعداد </a:t>
            </a:r>
            <a:r>
              <a:rPr lang="ar-DZ" sz="1600" b="1" dirty="0" err="1" smtClean="0">
                <a:effectLst>
                  <a:outerShdw blurRad="38100" dist="38100" dir="2700000" algn="tl">
                    <a:srgbClr val="000000"/>
                  </a:outerShdw>
                </a:effectLst>
              </a:rPr>
              <a:t>الطالبتين </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خولة</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بوبتان</a:t>
            </a:r>
            <a:r>
              <a:rPr lang="ar-DZ" sz="1600" b="1" dirty="0" smtClean="0">
                <a:effectLst>
                  <a:outerShdw blurRad="38100" dist="38100" dir="2700000" algn="tl">
                    <a:srgbClr val="000000"/>
                  </a:outerShdw>
                </a:effectLst>
              </a:rPr>
              <a:t>، ابتسام </a:t>
            </a:r>
            <a:r>
              <a:rPr lang="ar-DZ" sz="1600" b="1" dirty="0" err="1" smtClean="0">
                <a:effectLst>
                  <a:outerShdw blurRad="38100" dist="38100" dir="2700000" algn="tl">
                    <a:srgbClr val="000000"/>
                  </a:outerShdw>
                </a:effectLst>
              </a:rPr>
              <a:t>عزوزي</a:t>
            </a:r>
            <a:r>
              <a:rPr lang="ar-DZ" sz="1600" b="1" dirty="0" smtClean="0">
                <a:effectLst>
                  <a:outerShdw blurRad="38100" dist="38100" dir="2700000" algn="tl">
                    <a:srgbClr val="000000"/>
                  </a:outerShdw>
                </a:effectLst>
              </a:rPr>
              <a:t> ، تحت إشــــــراف: محمد القن</a:t>
            </a:r>
            <a:endParaRPr lang="fr-FR" sz="1600" b="1" dirty="0" smtClean="0">
              <a:effectLst>
                <a:outerShdw blurRad="38100" dist="38100" dir="2700000" algn="tl">
                  <a:srgbClr val="000000"/>
                </a:outerShdw>
              </a:effectLst>
            </a:endParaRPr>
          </a:p>
          <a:p>
            <a:pPr algn="r" rtl="1"/>
            <a:r>
              <a:rPr lang="fr-FR" sz="1600" b="1" dirty="0" smtClean="0">
                <a:effectLst>
                  <a:outerShdw blurRad="38100" dist="38100" dir="2700000" algn="tl">
                    <a:srgbClr val="000000"/>
                  </a:outerShdw>
                </a:effectLst>
              </a:rPr>
              <a:t>²</a:t>
            </a:r>
            <a:endParaRPr lang="fr-FR" sz="1600" b="1" dirty="0">
              <a:effectLst>
                <a:outerShdw blurRad="38100" dist="38100" dir="2700000" algn="tl">
                  <a:srgbClr val="000000"/>
                </a:outerShdw>
              </a:effectLst>
            </a:endParaRPr>
          </a:p>
        </p:txBody>
      </p:sp>
      <p:sp>
        <p:nvSpPr>
          <p:cNvPr id="6" name="Rectangle 6"/>
          <p:cNvSpPr>
            <a:spLocks noChangeArrowheads="1"/>
          </p:cNvSpPr>
          <p:nvPr/>
        </p:nvSpPr>
        <p:spPr bwMode="auto">
          <a:xfrm>
            <a:off x="-23226986" y="6286520"/>
            <a:ext cx="16297468" cy="468313"/>
          </a:xfrm>
          <a:prstGeom prst="rect">
            <a:avLst/>
          </a:prstGeom>
          <a:solidFill>
            <a:schemeClr val="accent5">
              <a:lumMod val="40000"/>
              <a:lumOff val="60000"/>
            </a:schemeClr>
          </a:solidFill>
          <a:ln w="9525">
            <a:noFill/>
            <a:miter lim="800000"/>
            <a:headEnd/>
            <a:tailEnd/>
          </a:ln>
          <a:effectLst/>
        </p:spPr>
        <p:txBody>
          <a:bodyPr lIns="18000" rIns="18000" anchor="ctr"/>
          <a:lstStyle/>
          <a:p>
            <a:pPr algn="r" rtl="1"/>
            <a:r>
              <a:rPr lang="ar-DZ" sz="1600" b="1" dirty="0" smtClean="0">
                <a:effectLst>
                  <a:outerShdw blurRad="38100" dist="38100" dir="2700000" algn="tl">
                    <a:srgbClr val="000000"/>
                  </a:outerShdw>
                </a:effectLst>
              </a:rPr>
              <a:t>مذكرة </a:t>
            </a:r>
            <a:r>
              <a:rPr lang="ar-DZ" sz="1600" b="1" dirty="0" err="1" smtClean="0">
                <a:effectLst>
                  <a:outerShdw blurRad="38100" dist="38100" dir="2700000" algn="tl">
                    <a:srgbClr val="000000"/>
                  </a:outerShdw>
                </a:effectLst>
              </a:rPr>
              <a:t>بعنوان:</a:t>
            </a:r>
            <a:r>
              <a:rPr lang="ar-DZ" sz="1600" b="1" dirty="0" smtClean="0">
                <a:effectLst>
                  <a:outerShdw blurRad="38100" dist="38100" dir="2700000" algn="tl">
                    <a:srgbClr val="000000"/>
                  </a:outerShdw>
                </a:effectLst>
              </a:rPr>
              <a:t> </a:t>
            </a:r>
            <a:r>
              <a:rPr lang="fr-FR" sz="1600" b="1" dirty="0" smtClean="0">
                <a:effectLst>
                  <a:outerShdw blurRad="38100" dist="38100" dir="2700000" algn="tl">
                    <a:srgbClr val="000000"/>
                  </a:outerShdw>
                </a:effectLst>
              </a:rPr>
              <a:t>‘</a:t>
            </a:r>
            <a:r>
              <a:rPr lang="ar-DZ" sz="1600" b="1" dirty="0" smtClean="0">
                <a:effectLst>
                  <a:outerShdw blurRad="38100" dist="38100" dir="2700000" algn="tl">
                    <a:srgbClr val="000000"/>
                  </a:outerShdw>
                </a:effectLst>
              </a:rPr>
              <a:t>الشيخ عبد القادر بن إبراهيم المسعدي حياته و نشاطه الإصلاحي </a:t>
            </a:r>
            <a:r>
              <a:rPr lang="ar-DZ" sz="1600" b="1" dirty="0" err="1" smtClean="0">
                <a:effectLst>
                  <a:outerShdw blurRad="38100" dist="38100" dir="2700000" algn="tl">
                    <a:srgbClr val="000000"/>
                  </a:outerShdw>
                </a:effectLst>
              </a:rPr>
              <a:t>188-1956.</a:t>
            </a:r>
            <a:r>
              <a:rPr lang="ar-DZ" sz="1600" dirty="0" smtClean="0"/>
              <a:t>  </a:t>
            </a:r>
            <a:r>
              <a:rPr lang="ar-DZ" sz="1600" b="1" dirty="0" smtClean="0">
                <a:effectLst>
                  <a:outerShdw blurRad="38100" dist="38100" dir="2700000" algn="tl">
                    <a:srgbClr val="000000"/>
                  </a:outerShdw>
                </a:effectLst>
              </a:rPr>
              <a:t>من إعداد </a:t>
            </a:r>
            <a:r>
              <a:rPr lang="ar-DZ" sz="1600" b="1" dirty="0" err="1" smtClean="0">
                <a:effectLst>
                  <a:outerShdw blurRad="38100" dist="38100" dir="2700000" algn="tl">
                    <a:srgbClr val="000000"/>
                  </a:outerShdw>
                </a:effectLst>
              </a:rPr>
              <a:t>الطالبتين </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خولة</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بوبتان</a:t>
            </a:r>
            <a:r>
              <a:rPr lang="ar-DZ" sz="1600" b="1" dirty="0" smtClean="0">
                <a:effectLst>
                  <a:outerShdw blurRad="38100" dist="38100" dir="2700000" algn="tl">
                    <a:srgbClr val="000000"/>
                  </a:outerShdw>
                </a:effectLst>
              </a:rPr>
              <a:t>، ابتسام </a:t>
            </a:r>
            <a:r>
              <a:rPr lang="ar-DZ" sz="1600" b="1" dirty="0" err="1" smtClean="0">
                <a:effectLst>
                  <a:outerShdw blurRad="38100" dist="38100" dir="2700000" algn="tl">
                    <a:srgbClr val="000000"/>
                  </a:outerShdw>
                </a:effectLst>
              </a:rPr>
              <a:t>عزوزي</a:t>
            </a:r>
            <a:r>
              <a:rPr lang="ar-DZ" sz="1600" b="1" dirty="0" smtClean="0">
                <a:effectLst>
                  <a:outerShdw blurRad="38100" dist="38100" dir="2700000" algn="tl">
                    <a:srgbClr val="000000"/>
                  </a:outerShdw>
                </a:effectLst>
              </a:rPr>
              <a:t> ، تحت إشــــــراف: محمد القن</a:t>
            </a:r>
            <a:endParaRPr lang="fr-FR" sz="1600" b="1" dirty="0" smtClean="0">
              <a:effectLst>
                <a:outerShdw blurRad="38100" dist="38100" dir="2700000" algn="tl">
                  <a:srgbClr val="000000"/>
                </a:outerShdw>
              </a:effectLst>
            </a:endParaRPr>
          </a:p>
        </p:txBody>
      </p:sp>
      <p:grpSp>
        <p:nvGrpSpPr>
          <p:cNvPr id="8" name="Group 22"/>
          <p:cNvGrpSpPr>
            <a:grpSpLocks/>
          </p:cNvGrpSpPr>
          <p:nvPr/>
        </p:nvGrpSpPr>
        <p:grpSpPr bwMode="auto">
          <a:xfrm>
            <a:off x="-34211" y="-8637"/>
            <a:ext cx="9286731" cy="7065331"/>
            <a:chOff x="0" y="0"/>
            <a:chExt cx="5760" cy="4320"/>
          </a:xfrm>
        </p:grpSpPr>
        <p:pic>
          <p:nvPicPr>
            <p:cNvPr id="21" name="Picture 17" descr="barrepointsrougesc&amp;e"/>
            <p:cNvPicPr>
              <a:picLocks noChangeAspect="1" noChangeArrowheads="1" noCrop="1"/>
            </p:cNvPicPr>
            <p:nvPr/>
          </p:nvPicPr>
          <p:blipFill>
            <a:blip r:embed="rId4" cstate="print"/>
            <a:srcRect/>
            <a:stretch>
              <a:fillRect/>
            </a:stretch>
          </p:blipFill>
          <p:spPr bwMode="auto">
            <a:xfrm rot="5400000">
              <a:off x="-2130" y="2130"/>
              <a:ext cx="4320" cy="60"/>
            </a:xfrm>
            <a:prstGeom prst="rect">
              <a:avLst/>
            </a:prstGeom>
            <a:noFill/>
          </p:spPr>
        </p:pic>
        <p:pic>
          <p:nvPicPr>
            <p:cNvPr id="22" name="Picture 18" descr="barrepointsrougesc&amp;e"/>
            <p:cNvPicPr>
              <a:picLocks noChangeAspect="1" noChangeArrowheads="1" noCrop="1"/>
            </p:cNvPicPr>
            <p:nvPr/>
          </p:nvPicPr>
          <p:blipFill>
            <a:blip r:embed="rId4" cstate="print"/>
            <a:srcRect/>
            <a:stretch>
              <a:fillRect/>
            </a:stretch>
          </p:blipFill>
          <p:spPr bwMode="auto">
            <a:xfrm rot="5400000">
              <a:off x="3570" y="2130"/>
              <a:ext cx="4320" cy="60"/>
            </a:xfrm>
            <a:prstGeom prst="rect">
              <a:avLst/>
            </a:prstGeom>
            <a:noFill/>
          </p:spPr>
        </p:pic>
        <p:pic>
          <p:nvPicPr>
            <p:cNvPr id="23" name="Picture 20" descr="barrepointsrougesc&amp;e"/>
            <p:cNvPicPr>
              <a:picLocks noChangeAspect="1" noChangeArrowheads="1" noCrop="1"/>
            </p:cNvPicPr>
            <p:nvPr/>
          </p:nvPicPr>
          <p:blipFill>
            <a:blip r:embed="rId4" cstate="print"/>
            <a:srcRect/>
            <a:stretch>
              <a:fillRect/>
            </a:stretch>
          </p:blipFill>
          <p:spPr bwMode="auto">
            <a:xfrm>
              <a:off x="0" y="0"/>
              <a:ext cx="5760" cy="80"/>
            </a:xfrm>
            <a:prstGeom prst="rect">
              <a:avLst/>
            </a:prstGeom>
            <a:noFill/>
          </p:spPr>
        </p:pic>
        <p:pic>
          <p:nvPicPr>
            <p:cNvPr id="24" name="Picture 21" descr="barrepointsrougesc&amp;e"/>
            <p:cNvPicPr>
              <a:picLocks noChangeAspect="1" noChangeArrowheads="1" noCrop="1"/>
            </p:cNvPicPr>
            <p:nvPr/>
          </p:nvPicPr>
          <p:blipFill>
            <a:blip r:embed="rId4" cstate="print"/>
            <a:srcRect/>
            <a:stretch>
              <a:fillRect/>
            </a:stretch>
          </p:blipFill>
          <p:spPr bwMode="auto">
            <a:xfrm>
              <a:off x="0" y="4240"/>
              <a:ext cx="5760" cy="80"/>
            </a:xfrm>
            <a:prstGeom prst="rect">
              <a:avLst/>
            </a:prstGeom>
            <a:noFill/>
          </p:spPr>
        </p:pic>
      </p:grpSp>
      <p:pic>
        <p:nvPicPr>
          <p:cNvPr id="7" name="Picture 2"/>
          <p:cNvPicPr>
            <a:picLocks noChangeAspect="1" noChangeArrowheads="1"/>
          </p:cNvPicPr>
          <p:nvPr/>
        </p:nvPicPr>
        <p:blipFill>
          <a:blip r:embed="rId5" cstate="print"/>
          <a:stretch>
            <a:fillRect/>
          </a:stretch>
        </p:blipFill>
        <p:spPr bwMode="auto">
          <a:xfrm>
            <a:off x="179512" y="0"/>
            <a:ext cx="8964488" cy="62723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Rectangle 9"/>
          <p:cNvSpPr/>
          <p:nvPr/>
        </p:nvSpPr>
        <p:spPr>
          <a:xfrm>
            <a:off x="2114690" y="887367"/>
            <a:ext cx="4846198" cy="58477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a:r>
              <a:rPr lang="ar-DZ"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جامعة زيـــــــان عاشور –الجلفة </a:t>
            </a:r>
            <a:r>
              <a:rPr lang="ar-DZ"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fr-F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7" name="Picture 3"/>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179512" y="332656"/>
            <a:ext cx="1384300" cy="1054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8" name="ZoneTexte 27"/>
          <p:cNvSpPr txBox="1"/>
          <p:nvPr/>
        </p:nvSpPr>
        <p:spPr>
          <a:xfrm>
            <a:off x="1907704" y="260648"/>
            <a:ext cx="5472608"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ar-DZ" sz="32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وزارة التعليم العالي والبحث العلمي</a:t>
            </a:r>
            <a:endParaRPr lang="fr-FR" sz="32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1" name="Rectangle 10"/>
          <p:cNvSpPr/>
          <p:nvPr/>
        </p:nvSpPr>
        <p:spPr>
          <a:xfrm>
            <a:off x="1619672" y="1455022"/>
            <a:ext cx="6408712" cy="52322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ar-DZ"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كلية العلوم </a:t>
            </a:r>
            <a:r>
              <a:rPr lang="ar-DZ" sz="2800" b="1" i="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الإجتماعية</a:t>
            </a:r>
            <a:r>
              <a:rPr lang="ar-DZ" sz="28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و الإنسانية</a:t>
            </a:r>
            <a:endParaRPr lang="fr-F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Rectangle 11"/>
          <p:cNvSpPr/>
          <p:nvPr/>
        </p:nvSpPr>
        <p:spPr>
          <a:xfrm>
            <a:off x="3955040" y="2056492"/>
            <a:ext cx="1737976" cy="58477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lvl="0" algn="ctr"/>
            <a:r>
              <a:rPr lang="ar-DZ" sz="20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الموضـــــــــــو</a:t>
            </a:r>
            <a:r>
              <a:rPr lang="ar-DZ" sz="3200" b="1" i="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ع</a:t>
            </a:r>
            <a:endParaRPr lang="fr-FR" sz="3200" b="1" i="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395536" y="1868631"/>
            <a:ext cx="8106296" cy="984885"/>
          </a:xfrm>
          <a:prstGeom prst="rect">
            <a:avLst/>
          </a:prstGeom>
          <a:ln>
            <a:solidFill>
              <a:schemeClr val="accent2">
                <a:lumMod val="60000"/>
                <a:lumOff val="40000"/>
              </a:schemeClr>
            </a:solidFill>
          </a:ln>
        </p:spPr>
        <p:style>
          <a:lnRef idx="3">
            <a:schemeClr val="lt1"/>
          </a:lnRef>
          <a:fillRef idx="1">
            <a:schemeClr val="accent2"/>
          </a:fillRef>
          <a:effectRef idx="1">
            <a:schemeClr val="accent2"/>
          </a:effectRef>
          <a:fontRef idx="minor">
            <a:schemeClr val="lt1"/>
          </a:fontRef>
        </p:style>
        <p:txBody>
          <a:bodyPr wrap="square">
            <a:spAutoFit/>
          </a:bodyPr>
          <a:lstStyle/>
          <a:p>
            <a:pPr algn="ctr"/>
            <a:r>
              <a:rPr lang="ar-DZ" sz="3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parajita" pitchFamily="34" charset="0"/>
              </a:rPr>
              <a:t>الشيخ عبد القادر بن إبراهيم المسعدي حياته ونشاطه الإصلاحي</a:t>
            </a:r>
            <a:endParaRPr lang="fr-FR" sz="30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parajita" pitchFamily="34" charset="0"/>
            </a:endParaRPr>
          </a:p>
          <a:p>
            <a:pPr algn="ctr"/>
            <a:r>
              <a:rPr lang="ar-DZ" sz="28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parajita" pitchFamily="34" charset="0"/>
              </a:rPr>
              <a:t> 1888- 1956</a:t>
            </a:r>
            <a:endParaRPr lang="fr-FR" sz="2800" b="1" i="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parajita" pitchFamily="34" charset="0"/>
            </a:endParaRPr>
          </a:p>
        </p:txBody>
      </p:sp>
      <p:sp>
        <p:nvSpPr>
          <p:cNvPr id="14" name="Rectangle 13"/>
          <p:cNvSpPr/>
          <p:nvPr/>
        </p:nvSpPr>
        <p:spPr>
          <a:xfrm>
            <a:off x="3159847" y="5863898"/>
            <a:ext cx="2755883" cy="400110"/>
          </a:xfrm>
          <a:prstGeom prst="rect">
            <a:avLst/>
          </a:prstGeom>
        </p:spPr>
        <p:txBody>
          <a:bodyPr wrap="none">
            <a:spAutoFit/>
          </a:bodyPr>
          <a:lstStyle/>
          <a:p>
            <a:pPr lvl="0" algn="ctr"/>
            <a:r>
              <a:rPr lang="ar-DZ" sz="2000" b="1" i="1" dirty="0">
                <a:solidFill>
                  <a:prstClr val="black"/>
                </a:solidFill>
              </a:rPr>
              <a:t>السنة الجامعية :</a:t>
            </a:r>
            <a:r>
              <a:rPr lang="ar-DZ" sz="2000" b="1" i="1" dirty="0" smtClean="0">
                <a:solidFill>
                  <a:prstClr val="black"/>
                </a:solidFill>
              </a:rPr>
              <a:t>2016/2015</a:t>
            </a:r>
            <a:endParaRPr lang="fr-FR" sz="2000" b="1" i="1" dirty="0">
              <a:solidFill>
                <a:prstClr val="black"/>
              </a:solidFill>
            </a:endParaRPr>
          </a:p>
        </p:txBody>
      </p:sp>
      <p:sp>
        <p:nvSpPr>
          <p:cNvPr id="15" name="Rectangle 14"/>
          <p:cNvSpPr/>
          <p:nvPr/>
        </p:nvSpPr>
        <p:spPr>
          <a:xfrm>
            <a:off x="395536" y="3524028"/>
            <a:ext cx="8106296" cy="923330"/>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lvl="0" algn="r" rtl="1"/>
            <a:r>
              <a:rPr lang="ar-DZ" b="1" i="1" dirty="0">
                <a:solidFill>
                  <a:prstClr val="black"/>
                </a:solidFill>
              </a:rPr>
              <a:t>من  إعداد:                                                                                       إشراف الأستاذ:</a:t>
            </a:r>
          </a:p>
          <a:p>
            <a:pPr marL="285750" lvl="0" indent="-285750" algn="r" rtl="1">
              <a:buFontTx/>
              <a:buChar char="-"/>
            </a:pPr>
            <a:r>
              <a:rPr lang="ar-DZ" b="1" i="1" dirty="0" err="1" smtClean="0">
                <a:solidFill>
                  <a:prstClr val="black"/>
                </a:solidFill>
              </a:rPr>
              <a:t>خولة</a:t>
            </a:r>
            <a:r>
              <a:rPr lang="ar-DZ" b="1" i="1" dirty="0" smtClean="0">
                <a:solidFill>
                  <a:prstClr val="black"/>
                </a:solidFill>
              </a:rPr>
              <a:t> </a:t>
            </a:r>
            <a:r>
              <a:rPr lang="ar-DZ" b="1" i="1" dirty="0" err="1" smtClean="0">
                <a:solidFill>
                  <a:prstClr val="black"/>
                </a:solidFill>
              </a:rPr>
              <a:t>بوبتان</a:t>
            </a:r>
            <a:r>
              <a:rPr lang="ar-DZ" b="1" i="1" dirty="0" smtClean="0">
                <a:solidFill>
                  <a:prstClr val="black"/>
                </a:solidFill>
              </a:rPr>
              <a:t>                                                                                     محمد القن</a:t>
            </a:r>
          </a:p>
          <a:p>
            <a:pPr marL="285750" lvl="0" indent="-285750" algn="r" rtl="1">
              <a:buFontTx/>
              <a:buChar char="-"/>
            </a:pPr>
            <a:r>
              <a:rPr lang="ar-DZ" b="1" i="1" dirty="0" smtClean="0">
                <a:solidFill>
                  <a:prstClr val="black"/>
                </a:solidFill>
              </a:rPr>
              <a:t>ابتسام </a:t>
            </a:r>
            <a:r>
              <a:rPr lang="ar-DZ" b="1" i="1" dirty="0" err="1" smtClean="0">
                <a:solidFill>
                  <a:prstClr val="black"/>
                </a:solidFill>
              </a:rPr>
              <a:t>عزوزي</a:t>
            </a:r>
            <a:endParaRPr lang="ar-DZ" b="1" i="1" dirty="0">
              <a:solidFill>
                <a:prstClr val="black"/>
              </a:solidFill>
            </a:endParaRPr>
          </a:p>
        </p:txBody>
      </p:sp>
      <p:sp>
        <p:nvSpPr>
          <p:cNvPr id="16" name="Rectangle à coins arrondis 15"/>
          <p:cNvSpPr/>
          <p:nvPr/>
        </p:nvSpPr>
        <p:spPr>
          <a:xfrm>
            <a:off x="395536" y="2852936"/>
            <a:ext cx="8106296" cy="391623"/>
          </a:xfrm>
          <a:prstGeom prst="roundRect">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r>
              <a:rPr lang="ar-DZ" sz="2000" b="1" dirty="0" smtClean="0"/>
              <a:t>مذكرة مقدمة ضمن متطلبات نيل شهادة الماستر في التاريخ الحديث و المعاصر</a:t>
            </a:r>
            <a:endParaRPr lang="fr-FR" sz="2000" b="1" dirty="0"/>
          </a:p>
        </p:txBody>
      </p:sp>
      <p:pic>
        <p:nvPicPr>
          <p:cNvPr id="1026" name="Picture 2"/>
          <p:cNvPicPr>
            <a:picLocks noChangeAspect="1" noChangeArrowheads="1"/>
          </p:cNvPicPr>
          <p:nvPr/>
        </p:nvPicPr>
        <p:blipFill>
          <a:blip r:embed="rId7" cstate="print"/>
          <a:srcRect/>
          <a:stretch>
            <a:fillRect/>
          </a:stretch>
        </p:blipFill>
        <p:spPr bwMode="auto">
          <a:xfrm>
            <a:off x="7812360" y="332656"/>
            <a:ext cx="1129314" cy="129614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indefinite" fill="hold" grpId="0" nodeType="withEffect">
                                  <p:stCondLst>
                                    <p:cond delay="0"/>
                                  </p:stCondLst>
                                  <p:childTnLst>
                                    <p:animMotion origin="layout" path="M -3.33333E-6 3.33333E-6 L 1.49584 3.33333E-6 " pathEditMode="relative" rAng="0" ptsTypes="AA">
                                      <p:cBhvr>
                                        <p:cTn id="6" dur="10000" fill="hold"/>
                                        <p:tgtEl>
                                          <p:spTgt spid="5"/>
                                        </p:tgtEl>
                                        <p:attrNameLst>
                                          <p:attrName>ppt_x</p:attrName>
                                          <p:attrName>ppt_y</p:attrName>
                                        </p:attrNameLst>
                                      </p:cBhvr>
                                      <p:rCtr x="748" y="0"/>
                                    </p:animMotion>
                                  </p:childTnLst>
                                </p:cTn>
                              </p:par>
                              <p:par>
                                <p:cTn id="7" presetID="63" presetClass="path" presetSubtype="0" repeatCount="indefinite" fill="hold" grpId="0" nodeType="withEffect">
                                  <p:stCondLst>
                                    <p:cond delay="0"/>
                                  </p:stCondLst>
                                  <p:childTnLst>
                                    <p:animMotion origin="layout" path="M -3.33333E-6 3.33333E-6 L 1.49584 3.33333E-6 " pathEditMode="relative" rAng="0" ptsTypes="AA">
                                      <p:cBhvr>
                                        <p:cTn id="8" dur="10000" fill="hold"/>
                                        <p:tgtEl>
                                          <p:spTgt spid="6"/>
                                        </p:tgtEl>
                                        <p:attrNameLst>
                                          <p:attrName>ppt_x</p:attrName>
                                          <p:attrName>ppt_y</p:attrName>
                                        </p:attrNameLst>
                                      </p:cBhvr>
                                      <p:rCtr x="74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5" name="Text Box 3"/>
          <p:cNvSpPr txBox="1">
            <a:spLocks noChangeArrowheads="1"/>
          </p:cNvSpPr>
          <p:nvPr/>
        </p:nvSpPr>
        <p:spPr bwMode="auto">
          <a:xfrm>
            <a:off x="2623496" y="691588"/>
            <a:ext cx="4325221" cy="384858"/>
          </a:xfrm>
          <a:prstGeom prst="rect">
            <a:avLst/>
          </a:prstGeom>
          <a:noFill/>
          <a:ln w="9525" algn="ctr">
            <a:noFill/>
            <a:miter lim="800000"/>
            <a:headEnd/>
            <a:tailEnd/>
          </a:ln>
        </p:spPr>
        <p:txBody>
          <a:bodyPr lIns="91347" tIns="45673" rIns="91347" bIns="45673">
            <a:spAutoFit/>
          </a:bodyPr>
          <a:lstStyle/>
          <a:p>
            <a:pPr defTabSz="913333">
              <a:spcBef>
                <a:spcPct val="50000"/>
              </a:spcBef>
            </a:pPr>
            <a:endParaRPr lang="fr-FR" sz="1900" dirty="0">
              <a:latin typeface="Tahoma" pitchFamily="34" charset="0"/>
            </a:endParaRPr>
          </a:p>
        </p:txBody>
      </p:sp>
      <p:sp>
        <p:nvSpPr>
          <p:cNvPr id="8196" name="Text Box 4"/>
          <p:cNvSpPr txBox="1">
            <a:spLocks noChangeArrowheads="1"/>
          </p:cNvSpPr>
          <p:nvPr/>
        </p:nvSpPr>
        <p:spPr bwMode="auto">
          <a:xfrm>
            <a:off x="1187316" y="2565240"/>
            <a:ext cx="6984864" cy="384858"/>
          </a:xfrm>
          <a:prstGeom prst="rect">
            <a:avLst/>
          </a:prstGeom>
          <a:noFill/>
          <a:ln w="9525" algn="ctr">
            <a:noFill/>
            <a:miter lim="800000"/>
            <a:headEnd/>
            <a:tailEnd/>
          </a:ln>
        </p:spPr>
        <p:txBody>
          <a:bodyPr lIns="91347" tIns="45673" rIns="91347" bIns="45673">
            <a:spAutoFit/>
          </a:bodyPr>
          <a:lstStyle/>
          <a:p>
            <a:pPr defTabSz="913333">
              <a:spcBef>
                <a:spcPct val="50000"/>
              </a:spcBef>
            </a:pPr>
            <a:endParaRPr lang="fr-FR" sz="1900" dirty="0">
              <a:latin typeface="Tahoma" pitchFamily="34" charset="0"/>
            </a:endParaRPr>
          </a:p>
        </p:txBody>
      </p:sp>
      <p:pic>
        <p:nvPicPr>
          <p:cNvPr id="11" name="Picture 3" descr="basmlr205"/>
          <p:cNvPicPr>
            <a:picLocks noChangeAspect="1" noChangeArrowheads="1"/>
          </p:cNvPicPr>
          <p:nvPr/>
        </p:nvPicPr>
        <p:blipFill>
          <a:blip r:embed="rId2" cstate="print"/>
          <a:srcRect/>
          <a:stretch>
            <a:fillRect/>
          </a:stretch>
        </p:blipFill>
        <p:spPr bwMode="auto">
          <a:xfrm>
            <a:off x="1192877" y="1150235"/>
            <a:ext cx="6756855" cy="33204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12" presetClass="entr" presetSubtype="4" fill="hold" nodeType="afterEffect">
                                  <p:stCondLst>
                                    <p:cond delay="500"/>
                                  </p:stCondLst>
                                  <p:iterate type="lt">
                                    <p:tmPct val="0"/>
                                  </p:iterate>
                                  <p:childTnLst>
                                    <p:set>
                                      <p:cBhvr>
                                        <p:cTn id="13" dur="1" fill="hold">
                                          <p:stCondLst>
                                            <p:cond delay="0"/>
                                          </p:stCondLst>
                                        </p:cTn>
                                        <p:tgtEl>
                                          <p:spTgt spid="11"/>
                                        </p:tgtEl>
                                        <p:attrNameLst>
                                          <p:attrName>style.visibility</p:attrName>
                                        </p:attrNameLst>
                                      </p:cBhvr>
                                      <p:to>
                                        <p:strVal val="visible"/>
                                      </p:to>
                                    </p:set>
                                    <p:animEffect transition="in" filter="slide(fromBottom)">
                                      <p:cBhvr>
                                        <p:cTn id="14"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Fb001"/>
          <p:cNvPicPr>
            <a:picLocks noChangeAspect="1" noChangeArrowheads="1"/>
          </p:cNvPicPr>
          <p:nvPr/>
        </p:nvPicPr>
        <p:blipFill>
          <a:blip r:embed="rId2" cstate="print"/>
          <a:srcRect/>
          <a:stretch>
            <a:fillRect/>
          </a:stretch>
        </p:blipFill>
        <p:spPr bwMode="auto">
          <a:xfrm>
            <a:off x="250825" y="260350"/>
            <a:ext cx="8642350" cy="6264275"/>
          </a:xfrm>
          <a:prstGeom prst="rect">
            <a:avLst/>
          </a:prstGeom>
          <a:noFill/>
        </p:spPr>
      </p:pic>
      <p:sp>
        <p:nvSpPr>
          <p:cNvPr id="2050" name="Rectangle 2"/>
          <p:cNvSpPr>
            <a:spLocks noGrp="1" noChangeArrowheads="1"/>
          </p:cNvSpPr>
          <p:nvPr>
            <p:ph type="ctrTitle"/>
          </p:nvPr>
        </p:nvSpPr>
        <p:spPr>
          <a:xfrm>
            <a:off x="611188" y="0"/>
            <a:ext cx="7772400" cy="1052513"/>
          </a:xfrm>
        </p:spPr>
        <p:txBody>
          <a:bodyPr>
            <a:normAutofit/>
          </a:bodyPr>
          <a:lstStyle/>
          <a:p>
            <a:r>
              <a:rPr lang="ar-DZ" dirty="0" smtClean="0">
                <a:solidFill>
                  <a:schemeClr val="bg1"/>
                </a:solidFill>
                <a:cs typeface="Bold Italic Art" pitchFamily="2" charset="-78"/>
              </a:rPr>
              <a:t>شكر</a:t>
            </a:r>
            <a:endParaRPr lang="fr-FR" dirty="0">
              <a:solidFill>
                <a:schemeClr val="bg1"/>
              </a:solidFill>
              <a:cs typeface="Bold Italic Art" pitchFamily="2" charset="-78"/>
            </a:endParaRPr>
          </a:p>
        </p:txBody>
      </p:sp>
      <p:sp>
        <p:nvSpPr>
          <p:cNvPr id="2051" name="Rectangle 3"/>
          <p:cNvSpPr>
            <a:spLocks noGrp="1" noChangeArrowheads="1"/>
          </p:cNvSpPr>
          <p:nvPr>
            <p:ph type="subTitle" idx="1"/>
          </p:nvPr>
        </p:nvSpPr>
        <p:spPr>
          <a:xfrm>
            <a:off x="323850" y="1196975"/>
            <a:ext cx="8208963" cy="5327650"/>
          </a:xfrm>
        </p:spPr>
        <p:txBody>
          <a:bodyPr>
            <a:normAutofit fontScale="55000" lnSpcReduction="20000"/>
          </a:bodyPr>
          <a:lstStyle/>
          <a:p>
            <a:pPr rtl="1"/>
            <a:r>
              <a:rPr lang="ar-DZ" sz="2800" u="sng" cap="small" dirty="0" smtClean="0"/>
              <a:t> </a:t>
            </a:r>
            <a:r>
              <a:rPr lang="ar-DZ" sz="4200" b="1" cap="small" dirty="0" smtClean="0">
                <a:solidFill>
                  <a:schemeClr val="bg1"/>
                </a:solidFill>
              </a:rPr>
              <a:t>الحمد لله الذي أنار درب العلم والمعرفة وأعاننا على أداء هذا الواجب ووفقنا إلى انجاز هذا </a:t>
            </a:r>
            <a:r>
              <a:rPr lang="ar-DZ" sz="4200" b="1" cap="small" dirty="0" err="1" smtClean="0">
                <a:solidFill>
                  <a:schemeClr val="bg1"/>
                </a:solidFill>
              </a:rPr>
              <a:t>العمل </a:t>
            </a:r>
            <a:r>
              <a:rPr lang="ar-DZ" sz="4200" b="1" cap="small" dirty="0" smtClean="0">
                <a:solidFill>
                  <a:schemeClr val="bg1"/>
                </a:solidFill>
              </a:rPr>
              <a:t>، نتوجه بجزيل الشكر والامتنان إلى كل من ساعدنا من قريب أو من بعيد على انجاز هذا العمل وفي تذليل </a:t>
            </a:r>
            <a:r>
              <a:rPr lang="ar-DZ" sz="4200" b="1" cap="small" dirty="0" err="1" smtClean="0">
                <a:solidFill>
                  <a:schemeClr val="bg1"/>
                </a:solidFill>
              </a:rPr>
              <a:t>ماواجهناه</a:t>
            </a:r>
            <a:r>
              <a:rPr lang="ar-DZ" sz="4200" b="1" cap="small" dirty="0" smtClean="0">
                <a:solidFill>
                  <a:schemeClr val="bg1"/>
                </a:solidFill>
              </a:rPr>
              <a:t> من </a:t>
            </a:r>
            <a:r>
              <a:rPr lang="ar-DZ" sz="4200" b="1" cap="small" dirty="0" err="1" smtClean="0">
                <a:solidFill>
                  <a:schemeClr val="bg1"/>
                </a:solidFill>
              </a:rPr>
              <a:t>صعوبات </a:t>
            </a:r>
            <a:r>
              <a:rPr lang="ar-DZ" sz="4200" b="1" cap="small" dirty="0" smtClean="0">
                <a:solidFill>
                  <a:schemeClr val="bg1"/>
                </a:solidFill>
              </a:rPr>
              <a:t>،ونخص بالذكر الأستاذ </a:t>
            </a:r>
            <a:r>
              <a:rPr lang="ar-DZ" sz="4200" b="1" cap="small" dirty="0" err="1" smtClean="0">
                <a:solidFill>
                  <a:schemeClr val="bg1"/>
                </a:solidFill>
              </a:rPr>
              <a:t>المشرف </a:t>
            </a:r>
            <a:r>
              <a:rPr lang="ar-DZ" sz="4200" b="1" cap="small" dirty="0" smtClean="0">
                <a:solidFill>
                  <a:schemeClr val="bg1"/>
                </a:solidFill>
              </a:rPr>
              <a:t>: محمد القن الذي لم يبخل علينا بتوجيهاته ونصائحه القيمة التي كانت عونا لنا في هذا </a:t>
            </a:r>
            <a:r>
              <a:rPr lang="ar-DZ" sz="4200" b="1" cap="small" dirty="0" err="1" smtClean="0">
                <a:solidFill>
                  <a:schemeClr val="bg1"/>
                </a:solidFill>
              </a:rPr>
              <a:t>البحث .</a:t>
            </a:r>
            <a:endParaRPr lang="fr-FR" sz="4200" b="1" dirty="0" smtClean="0">
              <a:solidFill>
                <a:schemeClr val="bg1"/>
              </a:solidFill>
            </a:endParaRPr>
          </a:p>
          <a:p>
            <a:pPr rtl="1"/>
            <a:r>
              <a:rPr lang="ar-DZ" sz="4200" b="1" cap="small" dirty="0" smtClean="0">
                <a:solidFill>
                  <a:schemeClr val="bg1"/>
                </a:solidFill>
              </a:rPr>
              <a:t>     ولا يفوتنا أن نتقدم بجزيل الشكر إلى كل من </a:t>
            </a:r>
            <a:r>
              <a:rPr lang="ar-DZ" sz="4200" b="1" cap="small" dirty="0" err="1" smtClean="0">
                <a:solidFill>
                  <a:schemeClr val="bg1"/>
                </a:solidFill>
              </a:rPr>
              <a:t>الأساتذة </a:t>
            </a:r>
            <a:r>
              <a:rPr lang="ar-DZ" sz="4200" b="1" cap="small" dirty="0" smtClean="0">
                <a:solidFill>
                  <a:schemeClr val="bg1"/>
                </a:solidFill>
              </a:rPr>
              <a:t>: الأستاذ ياسين </a:t>
            </a:r>
            <a:r>
              <a:rPr lang="ar-DZ" sz="4200" b="1" cap="small" dirty="0" err="1" smtClean="0">
                <a:solidFill>
                  <a:schemeClr val="bg1"/>
                </a:solidFill>
              </a:rPr>
              <a:t>شبايبي</a:t>
            </a:r>
            <a:r>
              <a:rPr lang="ar-DZ" sz="4200" b="1" cap="small" dirty="0" smtClean="0">
                <a:solidFill>
                  <a:schemeClr val="bg1"/>
                </a:solidFill>
              </a:rPr>
              <a:t> الدكتور طيب </a:t>
            </a:r>
            <a:r>
              <a:rPr lang="ar-DZ" sz="4200" b="1" cap="small" dirty="0" err="1" smtClean="0">
                <a:solidFill>
                  <a:schemeClr val="bg1"/>
                </a:solidFill>
              </a:rPr>
              <a:t>بلعدل</a:t>
            </a:r>
            <a:r>
              <a:rPr lang="ar-DZ" sz="4200" b="1" cap="small" dirty="0" smtClean="0">
                <a:solidFill>
                  <a:schemeClr val="bg1"/>
                </a:solidFill>
              </a:rPr>
              <a:t> ، الدكتور بن </a:t>
            </a:r>
            <a:r>
              <a:rPr lang="ar-DZ" sz="4200" b="1" cap="small" dirty="0" err="1" smtClean="0">
                <a:solidFill>
                  <a:schemeClr val="bg1"/>
                </a:solidFill>
              </a:rPr>
              <a:t>جلول</a:t>
            </a:r>
            <a:r>
              <a:rPr lang="ar-DZ" sz="4200" b="1" cap="small" dirty="0" smtClean="0">
                <a:solidFill>
                  <a:schemeClr val="bg1"/>
                </a:solidFill>
              </a:rPr>
              <a:t> </a:t>
            </a:r>
            <a:r>
              <a:rPr lang="ar-DZ" sz="4200" b="1" cap="small" dirty="0" err="1" smtClean="0">
                <a:solidFill>
                  <a:schemeClr val="bg1"/>
                </a:solidFill>
              </a:rPr>
              <a:t>هزرشي</a:t>
            </a:r>
            <a:r>
              <a:rPr lang="ar-DZ" sz="4200" b="1" cap="small" dirty="0" smtClean="0">
                <a:solidFill>
                  <a:schemeClr val="bg1"/>
                </a:solidFill>
              </a:rPr>
              <a:t> ، الأستاذ مصطفى بن </a:t>
            </a:r>
            <a:r>
              <a:rPr lang="ar-DZ" sz="4200" b="1" cap="small" dirty="0" err="1" smtClean="0">
                <a:solidFill>
                  <a:schemeClr val="bg1"/>
                </a:solidFill>
              </a:rPr>
              <a:t>عمار </a:t>
            </a:r>
            <a:r>
              <a:rPr lang="ar-DZ" sz="4200" b="1" cap="small" dirty="0" smtClean="0">
                <a:solidFill>
                  <a:schemeClr val="bg1"/>
                </a:solidFill>
              </a:rPr>
              <a:t>، الأستاذ عبد القادر </a:t>
            </a:r>
            <a:r>
              <a:rPr lang="ar-DZ" sz="4200" b="1" cap="small" dirty="0" err="1" smtClean="0">
                <a:solidFill>
                  <a:schemeClr val="bg1"/>
                </a:solidFill>
              </a:rPr>
              <a:t>حليس</a:t>
            </a:r>
            <a:r>
              <a:rPr lang="ar-DZ" sz="4200" b="1" cap="small" dirty="0" smtClean="0">
                <a:solidFill>
                  <a:schemeClr val="bg1"/>
                </a:solidFill>
              </a:rPr>
              <a:t> ، الأستاذ أحمد بن </a:t>
            </a:r>
            <a:r>
              <a:rPr lang="ar-DZ" sz="4200" b="1" cap="small" dirty="0" err="1" smtClean="0">
                <a:solidFill>
                  <a:schemeClr val="bg1"/>
                </a:solidFill>
              </a:rPr>
              <a:t>سالم </a:t>
            </a:r>
            <a:r>
              <a:rPr lang="ar-DZ" sz="4200" b="1" cap="small" dirty="0" smtClean="0">
                <a:solidFill>
                  <a:schemeClr val="bg1"/>
                </a:solidFill>
              </a:rPr>
              <a:t>، الدكتور </a:t>
            </a:r>
            <a:r>
              <a:rPr lang="ar-DZ" sz="4200" b="1" cap="small" dirty="0" err="1" smtClean="0">
                <a:solidFill>
                  <a:schemeClr val="bg1"/>
                </a:solidFill>
              </a:rPr>
              <a:t>ربوح</a:t>
            </a:r>
            <a:r>
              <a:rPr lang="ar-DZ" sz="4200" b="1" cap="small" dirty="0" smtClean="0">
                <a:solidFill>
                  <a:schemeClr val="bg1"/>
                </a:solidFill>
              </a:rPr>
              <a:t> عبد القادر, الأستاذ أمحمد قرود</a:t>
            </a:r>
            <a:endParaRPr lang="fr-FR" sz="4200" b="1" dirty="0" smtClean="0">
              <a:solidFill>
                <a:schemeClr val="bg1"/>
              </a:solidFill>
            </a:endParaRPr>
          </a:p>
          <a:p>
            <a:pPr rtl="1"/>
            <a:r>
              <a:rPr lang="ar-DZ" sz="4200" b="1" cap="small" dirty="0" smtClean="0">
                <a:solidFill>
                  <a:schemeClr val="bg1"/>
                </a:solidFill>
              </a:rPr>
              <a:t>و كذلك نشكر كل من ساعد على إتمام هذا البحث و قدم لنا المساعدة و زودنا بالمعلومات الشيخ </a:t>
            </a:r>
            <a:r>
              <a:rPr lang="ar-DZ" sz="4200" b="1" cap="small" dirty="0" err="1" smtClean="0">
                <a:solidFill>
                  <a:schemeClr val="bg1"/>
                </a:solidFill>
              </a:rPr>
              <a:t>العياشي</a:t>
            </a:r>
            <a:r>
              <a:rPr lang="ar-DZ" sz="4200" b="1" cap="small" dirty="0" smtClean="0">
                <a:solidFill>
                  <a:schemeClr val="bg1"/>
                </a:solidFill>
              </a:rPr>
              <a:t>, علي النعاس,  عبد الرحمان بن </a:t>
            </a:r>
            <a:r>
              <a:rPr lang="ar-DZ" sz="4200" b="1" cap="small" dirty="0" err="1" smtClean="0">
                <a:solidFill>
                  <a:schemeClr val="bg1"/>
                </a:solidFill>
              </a:rPr>
              <a:t>شريك </a:t>
            </a:r>
            <a:r>
              <a:rPr lang="ar-DZ" sz="4200" b="1" cap="small" dirty="0" smtClean="0">
                <a:solidFill>
                  <a:schemeClr val="bg1"/>
                </a:solidFill>
              </a:rPr>
              <a:t>، الإخوة </a:t>
            </a:r>
            <a:r>
              <a:rPr lang="ar-DZ" sz="4200" b="1" cap="small" dirty="0" err="1" smtClean="0">
                <a:solidFill>
                  <a:schemeClr val="bg1"/>
                </a:solidFill>
              </a:rPr>
              <a:t>شكالي</a:t>
            </a:r>
            <a:r>
              <a:rPr lang="ar-DZ" sz="4200" b="1" cap="small" dirty="0" smtClean="0">
                <a:solidFill>
                  <a:schemeClr val="bg1"/>
                </a:solidFill>
              </a:rPr>
              <a:t> ، مختار مخلط  يحي </a:t>
            </a:r>
            <a:r>
              <a:rPr lang="ar-DZ" sz="4200" b="1" cap="small" dirty="0" err="1" smtClean="0">
                <a:solidFill>
                  <a:schemeClr val="bg1"/>
                </a:solidFill>
              </a:rPr>
              <a:t>مسعودي</a:t>
            </a:r>
            <a:r>
              <a:rPr lang="ar-DZ" sz="4200" b="1" cap="small" dirty="0" smtClean="0">
                <a:solidFill>
                  <a:schemeClr val="bg1"/>
                </a:solidFill>
              </a:rPr>
              <a:t> ,فؤاد </a:t>
            </a:r>
            <a:r>
              <a:rPr lang="ar-DZ" sz="4200" b="1" cap="small" dirty="0" err="1" smtClean="0">
                <a:solidFill>
                  <a:schemeClr val="bg1"/>
                </a:solidFill>
              </a:rPr>
              <a:t>قاسيمي</a:t>
            </a:r>
            <a:r>
              <a:rPr lang="ar-DZ" sz="4200" b="1" cap="small" dirty="0" smtClean="0">
                <a:solidFill>
                  <a:schemeClr val="bg1"/>
                </a:solidFill>
              </a:rPr>
              <a:t> ، أبو الأنوار </a:t>
            </a:r>
            <a:r>
              <a:rPr lang="ar-DZ" sz="4200" b="1" cap="small" dirty="0" err="1" smtClean="0">
                <a:solidFill>
                  <a:schemeClr val="bg1"/>
                </a:solidFill>
              </a:rPr>
              <a:t>دحية</a:t>
            </a:r>
            <a:r>
              <a:rPr lang="ar-DZ" sz="4200" b="1" cap="small" dirty="0" smtClean="0">
                <a:solidFill>
                  <a:schemeClr val="bg1"/>
                </a:solidFill>
              </a:rPr>
              <a:t> ، </a:t>
            </a:r>
            <a:r>
              <a:rPr lang="ar-DZ" sz="4200" b="1" cap="small" dirty="0" err="1" smtClean="0">
                <a:solidFill>
                  <a:schemeClr val="bg1"/>
                </a:solidFill>
              </a:rPr>
              <a:t>ميلود</a:t>
            </a:r>
            <a:r>
              <a:rPr lang="ar-DZ" sz="4200" b="1" cap="small" dirty="0" smtClean="0">
                <a:solidFill>
                  <a:schemeClr val="bg1"/>
                </a:solidFill>
              </a:rPr>
              <a:t> </a:t>
            </a:r>
            <a:r>
              <a:rPr lang="ar-DZ" sz="4200" b="1" cap="small" dirty="0" err="1" smtClean="0">
                <a:solidFill>
                  <a:schemeClr val="bg1"/>
                </a:solidFill>
              </a:rPr>
              <a:t>قويسم</a:t>
            </a:r>
            <a:r>
              <a:rPr lang="ar-DZ" sz="4200" b="1" cap="small" dirty="0" smtClean="0">
                <a:solidFill>
                  <a:schemeClr val="bg1"/>
                </a:solidFill>
              </a:rPr>
              <a:t> ، </a:t>
            </a:r>
            <a:r>
              <a:rPr lang="ar-DZ" sz="4200" b="1" cap="small" dirty="0" err="1" smtClean="0">
                <a:solidFill>
                  <a:schemeClr val="bg1"/>
                </a:solidFill>
              </a:rPr>
              <a:t>جابري</a:t>
            </a:r>
            <a:r>
              <a:rPr lang="ar-DZ" sz="4200" b="1" cap="small" dirty="0" smtClean="0">
                <a:solidFill>
                  <a:schemeClr val="bg1"/>
                </a:solidFill>
              </a:rPr>
              <a:t> </a:t>
            </a:r>
            <a:r>
              <a:rPr lang="ar-DZ" sz="4200" b="1" cap="small" dirty="0" err="1" smtClean="0">
                <a:solidFill>
                  <a:schemeClr val="bg1"/>
                </a:solidFill>
              </a:rPr>
              <a:t>سالت </a:t>
            </a:r>
            <a:r>
              <a:rPr lang="ar-DZ" sz="4200" b="1" cap="small" dirty="0" smtClean="0">
                <a:solidFill>
                  <a:schemeClr val="bg1"/>
                </a:solidFill>
              </a:rPr>
              <a:t>، </a:t>
            </a:r>
            <a:r>
              <a:rPr lang="ar-DZ" sz="4200" b="1" cap="small" dirty="0" err="1" smtClean="0">
                <a:solidFill>
                  <a:schemeClr val="bg1"/>
                </a:solidFill>
              </a:rPr>
              <a:t>شكيب</a:t>
            </a:r>
            <a:r>
              <a:rPr lang="ar-DZ" sz="4200" b="1" cap="small" dirty="0" smtClean="0">
                <a:solidFill>
                  <a:schemeClr val="bg1"/>
                </a:solidFill>
              </a:rPr>
              <a:t> </a:t>
            </a:r>
            <a:r>
              <a:rPr lang="ar-DZ" sz="4200" b="1" cap="small" dirty="0" err="1" smtClean="0">
                <a:solidFill>
                  <a:schemeClr val="bg1"/>
                </a:solidFill>
              </a:rPr>
              <a:t>الرايس</a:t>
            </a:r>
            <a:r>
              <a:rPr lang="ar-DZ" sz="4200" b="1" cap="small" dirty="0" smtClean="0">
                <a:solidFill>
                  <a:schemeClr val="bg1"/>
                </a:solidFill>
              </a:rPr>
              <a:t> ، دون ان ننسى أمين مكتبة العلوم الإنسانية ياسين </a:t>
            </a:r>
            <a:r>
              <a:rPr lang="ar-DZ" sz="4200" b="1" cap="small" dirty="0" err="1" smtClean="0">
                <a:solidFill>
                  <a:schemeClr val="bg1"/>
                </a:solidFill>
              </a:rPr>
              <a:t>مازوز</a:t>
            </a:r>
            <a:r>
              <a:rPr lang="ar-DZ" sz="4200" b="1" cap="small" dirty="0" smtClean="0">
                <a:solidFill>
                  <a:schemeClr val="bg1"/>
                </a:solidFill>
              </a:rPr>
              <a:t> ، و عمال المركز الثقافي الإسلامي و خاصة الأستاذ </a:t>
            </a:r>
            <a:r>
              <a:rPr lang="ar-DZ" sz="4200" b="1" cap="small" dirty="0" err="1" smtClean="0">
                <a:solidFill>
                  <a:schemeClr val="bg1"/>
                </a:solidFill>
              </a:rPr>
              <a:t>مولود .</a:t>
            </a:r>
            <a:endParaRPr lang="fr-FR" sz="4200" b="1" dirty="0" smtClean="0">
              <a:solidFill>
                <a:schemeClr val="bg1"/>
              </a:solidFill>
            </a:endParaRPr>
          </a:p>
          <a:p>
            <a:pPr rtl="1"/>
            <a:r>
              <a:rPr lang="ar-DZ" sz="4200" b="1" cap="small" dirty="0" smtClean="0">
                <a:solidFill>
                  <a:schemeClr val="bg1"/>
                </a:solidFill>
              </a:rPr>
              <a:t>إلى كل هؤلاء جزيل الشكر والعرفان.</a:t>
            </a:r>
            <a:endParaRPr lang="fr-FR" sz="4200" b="1" dirty="0" smtClean="0">
              <a:solidFill>
                <a:schemeClr val="bg1"/>
              </a:solidFill>
            </a:endParaRPr>
          </a:p>
          <a:p>
            <a:pPr rtl="1"/>
            <a:r>
              <a:rPr lang="ar-DZ" sz="4000" cap="small" dirty="0" smtClean="0"/>
              <a:t> </a:t>
            </a:r>
            <a:endParaRPr lang="fr-FR" sz="4000" b="1" dirty="0" smtClean="0"/>
          </a:p>
          <a:p>
            <a:pPr rtl="1"/>
            <a:r>
              <a:rPr lang="ar-DZ" sz="2800" cap="small" dirty="0" smtClean="0"/>
              <a:t> </a:t>
            </a:r>
            <a:endParaRPr lang="fr-FR" sz="2800" b="1" dirty="0" smtClean="0"/>
          </a:p>
          <a:p>
            <a:pPr rtl="1"/>
            <a:r>
              <a:rPr lang="ar-DZ" sz="2800" cap="small" dirty="0" smtClean="0"/>
              <a:t> </a:t>
            </a:r>
            <a:endParaRPr lang="fr-FR" sz="2800" dirty="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7413751" y="2387449"/>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339752" y="1844824"/>
            <a:ext cx="4536504" cy="2376264"/>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19900" b="1" dirty="0" smtClean="0">
                <a:solidFill>
                  <a:schemeClr val="tx2"/>
                </a:solidFill>
                <a:latin typeface="+mj-lt"/>
                <a:ea typeface="+mj-ea"/>
                <a:cs typeface="Mudir MT" pitchFamily="2" charset="-78"/>
              </a:rPr>
              <a:t>مقدمة</a:t>
            </a:r>
            <a:endParaRPr kumimoji="1" lang="ar-SA" sz="199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209138" y="2399374"/>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grpSp>
        <p:nvGrpSpPr>
          <p:cNvPr id="10" name="مجموعة 100"/>
          <p:cNvGrpSpPr>
            <a:grpSpLocks/>
          </p:cNvGrpSpPr>
          <p:nvPr/>
        </p:nvGrpSpPr>
        <p:grpSpPr bwMode="auto">
          <a:xfrm>
            <a:off x="214282" y="285728"/>
            <a:ext cx="8929718" cy="1000132"/>
            <a:chOff x="785787" y="1571612"/>
            <a:chExt cx="5857916" cy="428628"/>
          </a:xfrm>
        </p:grpSpPr>
        <p:sp>
          <p:nvSpPr>
            <p:cNvPr id="11"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algn="ctr" rtl="1"/>
              <a:endParaRPr lang="fr-FR" sz="3200" dirty="0"/>
            </a:p>
          </p:txBody>
        </p:sp>
        <p:grpSp>
          <p:nvGrpSpPr>
            <p:cNvPr id="12" name="مجموعة 135"/>
            <p:cNvGrpSpPr>
              <a:grpSpLocks/>
            </p:cNvGrpSpPr>
            <p:nvPr/>
          </p:nvGrpSpPr>
          <p:grpSpPr bwMode="auto">
            <a:xfrm rot="5400000" flipV="1">
              <a:off x="825766" y="1531074"/>
              <a:ext cx="419503" cy="500668"/>
              <a:chOff x="4143370" y="-358848"/>
              <a:chExt cx="1133477" cy="1357295"/>
            </a:xfrm>
          </p:grpSpPr>
          <p:grpSp>
            <p:nvGrpSpPr>
              <p:cNvPr id="13" name="مجموعة 108"/>
              <p:cNvGrpSpPr>
                <a:grpSpLocks/>
              </p:cNvGrpSpPr>
              <p:nvPr/>
            </p:nvGrpSpPr>
            <p:grpSpPr bwMode="auto">
              <a:xfrm rot="10800000">
                <a:off x="4143370" y="-358848"/>
                <a:ext cx="1133477" cy="1357295"/>
                <a:chOff x="3576638" y="3398834"/>
                <a:chExt cx="2271720" cy="2720296"/>
              </a:xfrm>
            </p:grpSpPr>
            <p:sp>
              <p:nvSpPr>
                <p:cNvPr id="48"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14" name="Group 166"/>
                <p:cNvGrpSpPr>
                  <a:grpSpLocks/>
                </p:cNvGrpSpPr>
                <p:nvPr/>
              </p:nvGrpSpPr>
              <p:grpSpPr bwMode="auto">
                <a:xfrm>
                  <a:off x="3576638" y="4160428"/>
                  <a:ext cx="2271712" cy="1958702"/>
                  <a:chOff x="645" y="2514"/>
                  <a:chExt cx="2087" cy="1801"/>
                </a:xfrm>
              </p:grpSpPr>
              <p:pic>
                <p:nvPicPr>
                  <p:cNvPr id="5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5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5" name="Group 169"/>
                  <p:cNvGrpSpPr>
                    <a:grpSpLocks/>
                  </p:cNvGrpSpPr>
                  <p:nvPr/>
                </p:nvGrpSpPr>
                <p:grpSpPr bwMode="auto">
                  <a:xfrm rot="3173304" flipV="1">
                    <a:off x="426" y="3452"/>
                    <a:ext cx="1439" cy="288"/>
                    <a:chOff x="1565" y="2568"/>
                    <a:chExt cx="1118" cy="279"/>
                  </a:xfrm>
                </p:grpSpPr>
                <p:sp>
                  <p:nvSpPr>
                    <p:cNvPr id="7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9" name="Group 175"/>
                  <p:cNvGrpSpPr>
                    <a:grpSpLocks/>
                  </p:cNvGrpSpPr>
                  <p:nvPr/>
                </p:nvGrpSpPr>
                <p:grpSpPr bwMode="auto">
                  <a:xfrm>
                    <a:off x="1204" y="2514"/>
                    <a:ext cx="1096" cy="980"/>
                    <a:chOff x="688" y="2475"/>
                    <a:chExt cx="1338" cy="1198"/>
                  </a:xfrm>
                </p:grpSpPr>
                <p:sp>
                  <p:nvSpPr>
                    <p:cNvPr id="54"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5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5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5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5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22" name="Group 181"/>
                    <p:cNvGrpSpPr>
                      <a:grpSpLocks/>
                    </p:cNvGrpSpPr>
                    <p:nvPr/>
                  </p:nvGrpSpPr>
                  <p:grpSpPr bwMode="auto">
                    <a:xfrm rot="-1297425" flipH="1" flipV="1">
                      <a:off x="775" y="3422"/>
                      <a:ext cx="979" cy="234"/>
                      <a:chOff x="2508" y="1060"/>
                      <a:chExt cx="914" cy="236"/>
                    </a:xfrm>
                  </p:grpSpPr>
                  <p:grpSp>
                    <p:nvGrpSpPr>
                      <p:cNvPr id="23" name="Group 182"/>
                      <p:cNvGrpSpPr>
                        <a:grpSpLocks/>
                      </p:cNvGrpSpPr>
                      <p:nvPr/>
                    </p:nvGrpSpPr>
                    <p:grpSpPr bwMode="auto">
                      <a:xfrm>
                        <a:off x="2508" y="1060"/>
                        <a:ext cx="742" cy="186"/>
                        <a:chOff x="1565" y="2568"/>
                        <a:chExt cx="1118" cy="279"/>
                      </a:xfrm>
                    </p:grpSpPr>
                    <p:sp>
                      <p:nvSpPr>
                        <p:cNvPr id="6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29" name="Group 187"/>
                      <p:cNvGrpSpPr>
                        <a:grpSpLocks/>
                      </p:cNvGrpSpPr>
                      <p:nvPr/>
                    </p:nvGrpSpPr>
                    <p:grpSpPr bwMode="auto">
                      <a:xfrm rot="1353540">
                        <a:off x="2680" y="1110"/>
                        <a:ext cx="742" cy="186"/>
                        <a:chOff x="1565" y="2568"/>
                        <a:chExt cx="1118" cy="279"/>
                      </a:xfrm>
                    </p:grpSpPr>
                    <p:sp>
                      <p:nvSpPr>
                        <p:cNvPr id="6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30" name="مجموعة 7"/>
              <p:cNvGrpSpPr>
                <a:grpSpLocks/>
              </p:cNvGrpSpPr>
              <p:nvPr/>
            </p:nvGrpSpPr>
            <p:grpSpPr bwMode="auto">
              <a:xfrm>
                <a:off x="4362130" y="55943"/>
                <a:ext cx="712038" cy="714414"/>
                <a:chOff x="6452822" y="2638804"/>
                <a:chExt cx="1721536" cy="1727283"/>
              </a:xfrm>
            </p:grpSpPr>
            <p:sp>
              <p:nvSpPr>
                <p:cNvPr id="46"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47"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31" name="مجموعة 135"/>
            <p:cNvGrpSpPr>
              <a:grpSpLocks/>
            </p:cNvGrpSpPr>
            <p:nvPr/>
          </p:nvGrpSpPr>
          <p:grpSpPr bwMode="auto">
            <a:xfrm rot="16200000" flipV="1">
              <a:off x="6184222" y="1531071"/>
              <a:ext cx="419501" cy="500669"/>
              <a:chOff x="4143372" y="-358852"/>
              <a:chExt cx="1133474" cy="1357299"/>
            </a:xfrm>
          </p:grpSpPr>
          <p:grpSp>
            <p:nvGrpSpPr>
              <p:cNvPr id="44" name="مجموعة 108"/>
              <p:cNvGrpSpPr>
                <a:grpSpLocks/>
              </p:cNvGrpSpPr>
              <p:nvPr/>
            </p:nvGrpSpPr>
            <p:grpSpPr bwMode="auto">
              <a:xfrm rot="10800000">
                <a:off x="4143372" y="-358852"/>
                <a:ext cx="1133474" cy="1357299"/>
                <a:chOff x="3576638" y="3398829"/>
                <a:chExt cx="2271712" cy="2720303"/>
              </a:xfrm>
            </p:grpSpPr>
            <p:sp>
              <p:nvSpPr>
                <p:cNvPr id="18"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45" name="Group 166"/>
                <p:cNvGrpSpPr>
                  <a:grpSpLocks/>
                </p:cNvGrpSpPr>
                <p:nvPr/>
              </p:nvGrpSpPr>
              <p:grpSpPr bwMode="auto">
                <a:xfrm>
                  <a:off x="3576638" y="4160430"/>
                  <a:ext cx="2271712" cy="1958702"/>
                  <a:chOff x="645" y="2514"/>
                  <a:chExt cx="2087" cy="1801"/>
                </a:xfrm>
              </p:grpSpPr>
              <p:pic>
                <p:nvPicPr>
                  <p:cNvPr id="2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2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49" name="Group 169"/>
                  <p:cNvGrpSpPr>
                    <a:grpSpLocks/>
                  </p:cNvGrpSpPr>
                  <p:nvPr/>
                </p:nvGrpSpPr>
                <p:grpSpPr bwMode="auto">
                  <a:xfrm rot="3173304" flipV="1">
                    <a:off x="426" y="3452"/>
                    <a:ext cx="1439" cy="288"/>
                    <a:chOff x="1565" y="2568"/>
                    <a:chExt cx="1118" cy="279"/>
                  </a:xfrm>
                </p:grpSpPr>
                <p:sp>
                  <p:nvSpPr>
                    <p:cNvPr id="4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52" name="Group 175"/>
                  <p:cNvGrpSpPr>
                    <a:grpSpLocks/>
                  </p:cNvGrpSpPr>
                  <p:nvPr/>
                </p:nvGrpSpPr>
                <p:grpSpPr bwMode="auto">
                  <a:xfrm>
                    <a:off x="1201" y="2514"/>
                    <a:ext cx="1023" cy="980"/>
                    <a:chOff x="688" y="2475"/>
                    <a:chExt cx="1250" cy="1198"/>
                  </a:xfrm>
                </p:grpSpPr>
                <p:sp>
                  <p:nvSpPr>
                    <p:cNvPr id="24"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2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2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2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2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53" name="Group 181"/>
                    <p:cNvGrpSpPr>
                      <a:grpSpLocks/>
                    </p:cNvGrpSpPr>
                    <p:nvPr/>
                  </p:nvGrpSpPr>
                  <p:grpSpPr bwMode="auto">
                    <a:xfrm rot="-1297425" flipH="1" flipV="1">
                      <a:off x="775" y="3422"/>
                      <a:ext cx="981" cy="234"/>
                      <a:chOff x="2506" y="1060"/>
                      <a:chExt cx="916" cy="236"/>
                    </a:xfrm>
                  </p:grpSpPr>
                  <p:grpSp>
                    <p:nvGrpSpPr>
                      <p:cNvPr id="59" name="Group 182"/>
                      <p:cNvGrpSpPr>
                        <a:grpSpLocks/>
                      </p:cNvGrpSpPr>
                      <p:nvPr/>
                    </p:nvGrpSpPr>
                    <p:grpSpPr bwMode="auto">
                      <a:xfrm>
                        <a:off x="2506" y="1060"/>
                        <a:ext cx="742" cy="186"/>
                        <a:chOff x="1565" y="2568"/>
                        <a:chExt cx="1118" cy="279"/>
                      </a:xfrm>
                    </p:grpSpPr>
                    <p:sp>
                      <p:nvSpPr>
                        <p:cNvPr id="3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60" name="Group 187"/>
                      <p:cNvGrpSpPr>
                        <a:grpSpLocks/>
                      </p:cNvGrpSpPr>
                      <p:nvPr/>
                    </p:nvGrpSpPr>
                    <p:grpSpPr bwMode="auto">
                      <a:xfrm rot="1353540">
                        <a:off x="2680" y="1110"/>
                        <a:ext cx="742" cy="186"/>
                        <a:chOff x="1565" y="2568"/>
                        <a:chExt cx="1118" cy="279"/>
                      </a:xfrm>
                    </p:grpSpPr>
                    <p:sp>
                      <p:nvSpPr>
                        <p:cNvPr id="3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61" name="مجموعة 7"/>
              <p:cNvGrpSpPr>
                <a:grpSpLocks/>
              </p:cNvGrpSpPr>
              <p:nvPr/>
            </p:nvGrpSpPr>
            <p:grpSpPr bwMode="auto">
              <a:xfrm>
                <a:off x="4376075" y="43030"/>
                <a:ext cx="707747" cy="714414"/>
                <a:chOff x="6486538" y="2607585"/>
                <a:chExt cx="1711162" cy="1727283"/>
              </a:xfrm>
            </p:grpSpPr>
            <p:sp>
              <p:nvSpPr>
                <p:cNvPr id="16"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7"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pic>
        <p:nvPicPr>
          <p:cNvPr id="74" name="Image 73" descr="audit.jpg"/>
          <p:cNvPicPr>
            <a:picLocks noChangeAspect="1"/>
          </p:cNvPicPr>
          <p:nvPr/>
        </p:nvPicPr>
        <p:blipFill>
          <a:blip r:embed="rId6" cstate="print"/>
          <a:stretch>
            <a:fillRect/>
          </a:stretch>
        </p:blipFill>
        <p:spPr>
          <a:xfrm>
            <a:off x="928662" y="214290"/>
            <a:ext cx="1302592" cy="928694"/>
          </a:xfrm>
          <a:prstGeom prst="rect">
            <a:avLst/>
          </a:prstGeom>
          <a:ln>
            <a:noFill/>
          </a:ln>
          <a:effectLst>
            <a:softEdge rad="112500"/>
          </a:effectLst>
        </p:spPr>
      </p:pic>
      <p:pic>
        <p:nvPicPr>
          <p:cNvPr id="75" name="Image 74" descr="images (1).jpg"/>
          <p:cNvPicPr>
            <a:picLocks noChangeAspect="1"/>
          </p:cNvPicPr>
          <p:nvPr/>
        </p:nvPicPr>
        <p:blipFill>
          <a:blip r:embed="rId7" cstate="print"/>
          <a:stretch>
            <a:fillRect/>
          </a:stretch>
        </p:blipFill>
        <p:spPr>
          <a:xfrm>
            <a:off x="6858016" y="321423"/>
            <a:ext cx="1571636" cy="821562"/>
          </a:xfrm>
          <a:prstGeom prst="rect">
            <a:avLst/>
          </a:prstGeom>
          <a:ln>
            <a:noFill/>
          </a:ln>
          <a:effectLst>
            <a:softEdge rad="112500"/>
          </a:effectLst>
        </p:spPr>
      </p:pic>
      <p:sp>
        <p:nvSpPr>
          <p:cNvPr id="80" name="ZoneTexte 79"/>
          <p:cNvSpPr txBox="1"/>
          <p:nvPr/>
        </p:nvSpPr>
        <p:spPr>
          <a:xfrm>
            <a:off x="611560" y="1700808"/>
            <a:ext cx="7992888" cy="2308324"/>
          </a:xfrm>
          <a:prstGeom prst="rect">
            <a:avLst/>
          </a:prstGeom>
          <a:noFill/>
        </p:spPr>
        <p:txBody>
          <a:bodyPr wrap="square" rtlCol="0">
            <a:spAutoFit/>
          </a:bodyPr>
          <a:lstStyle/>
          <a:p>
            <a:pPr algn="ctr" rtl="1"/>
            <a:r>
              <a:rPr lang="ar-DZ" sz="2400" dirty="0" smtClean="0"/>
              <a:t> عملت فرنسا منذ دخولها الجزائر في 5 </a:t>
            </a:r>
            <a:r>
              <a:rPr lang="ar-DZ" sz="2400" dirty="0" err="1" smtClean="0"/>
              <a:t>جويلية</a:t>
            </a:r>
            <a:r>
              <a:rPr lang="ar-DZ" sz="2400" dirty="0" smtClean="0"/>
              <a:t> </a:t>
            </a:r>
            <a:r>
              <a:rPr lang="ar-DZ" sz="2400" dirty="0" err="1" smtClean="0"/>
              <a:t>1830م</a:t>
            </a:r>
            <a:r>
              <a:rPr lang="ar-DZ" sz="2400" dirty="0" smtClean="0"/>
              <a:t> على نهب الأراضي وتدميرها والاستحواذ على الأملاك متبعة في ذلك عدة سياسات و من ذلك اعتمادها سياسة  فرق تسد بين الجزائريين وتقسيم وتفكيك المجتمع بزرع الأحقاد بينهم وبالتالي قيام  نزاعات ولولا ظهور  العلماء ورجال الإصلاح وذلك منذ بداية القرن العشرين على تحسين أوضاع المجتمع الثقافية والدينية والاجتماعية والخروج به من واقع التخلف والجهل إلى واقع التطور نحو </a:t>
            </a:r>
            <a:r>
              <a:rPr lang="ar-DZ" sz="2400" dirty="0" err="1" smtClean="0"/>
              <a:t>الأمام.</a:t>
            </a:r>
            <a:r>
              <a:rPr lang="ar-DZ" sz="2400" dirty="0" smtClean="0"/>
              <a:t> </a:t>
            </a:r>
            <a:endParaRPr lang="fr-FR" sz="2400" dirty="0"/>
          </a:p>
        </p:txBody>
      </p:sp>
      <p:sp>
        <p:nvSpPr>
          <p:cNvPr id="81" name="ZoneTexte 80"/>
          <p:cNvSpPr txBox="1"/>
          <p:nvPr/>
        </p:nvSpPr>
        <p:spPr>
          <a:xfrm>
            <a:off x="683568" y="4437112"/>
            <a:ext cx="7992888" cy="830997"/>
          </a:xfrm>
          <a:prstGeom prst="rect">
            <a:avLst/>
          </a:prstGeom>
          <a:noFill/>
        </p:spPr>
        <p:txBody>
          <a:bodyPr wrap="square" rtlCol="0">
            <a:spAutoFit/>
          </a:bodyPr>
          <a:lstStyle/>
          <a:p>
            <a:pPr algn="ctr" rtl="1"/>
            <a:r>
              <a:rPr lang="ar-DZ" sz="2400" dirty="0" smtClean="0"/>
              <a:t> وتأثر الفكر الإصلاحي في الجزائر بما كان سائدا في المشرق العربي خاصة بعد زيارة محمد عبده إلى الجزائر التي رسخت أفكاره في الأوساط الجزائرية.</a:t>
            </a:r>
            <a:endParaRPr lang="fr-FR" sz="2400" dirty="0"/>
          </a:p>
        </p:txBody>
      </p:sp>
      <p:sp>
        <p:nvSpPr>
          <p:cNvPr id="78" name="Rectangle 3"/>
          <p:cNvSpPr>
            <a:spLocks noChangeArrowheads="1"/>
          </p:cNvSpPr>
          <p:nvPr/>
        </p:nvSpPr>
        <p:spPr bwMode="gray">
          <a:xfrm>
            <a:off x="2771800" y="404664"/>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المقدمة</a:t>
            </a:r>
            <a:endParaRPr kumimoji="1" lang="ar-SA" sz="5400" b="1" dirty="0">
              <a:solidFill>
                <a:schemeClr val="tx2"/>
              </a:solidFill>
              <a:latin typeface="+mj-lt"/>
              <a:ea typeface="+mj-ea"/>
              <a:cs typeface="Mudir MT" pitchFamily="2"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0">
                                            <p:txEl>
                                              <p:pRg st="0" end="0"/>
                                            </p:txEl>
                                          </p:spTgt>
                                        </p:tgtEl>
                                        <p:attrNameLst>
                                          <p:attrName>style.visibility</p:attrName>
                                        </p:attrNameLst>
                                      </p:cBhvr>
                                      <p:to>
                                        <p:strVal val="visible"/>
                                      </p:to>
                                    </p:set>
                                    <p:anim calcmode="lin" valueType="num">
                                      <p:cBhvr additive="base">
                                        <p:cTn id="7" dur="500" fill="hold"/>
                                        <p:tgtEl>
                                          <p:spTgt spid="8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
                                            <p:txEl>
                                              <p:pRg st="0" end="0"/>
                                            </p:txEl>
                                          </p:spTgt>
                                        </p:tgtEl>
                                        <p:attrNameLst>
                                          <p:attrName>style.visibility</p:attrName>
                                        </p:attrNameLst>
                                      </p:cBhvr>
                                      <p:to>
                                        <p:strVal val="visible"/>
                                      </p:to>
                                    </p:set>
                                    <p:anim calcmode="lin" valueType="num">
                                      <p:cBhvr additive="base">
                                        <p:cTn id="13"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
                                            <p:txEl>
                                              <p:pRg st="0" end="0"/>
                                            </p:txEl>
                                          </p:spTgt>
                                        </p:tgtEl>
                                        <p:attrNameLst>
                                          <p:attrName>ppt_y</p:attrName>
                                        </p:attrNameLst>
                                      </p:cBhvr>
                                      <p:tavLst>
                                        <p:tav tm="0">
                                          <p:val>
                                            <p:strVal val="1+#ppt_h/2"/>
                                          </p:val>
                                        </p:tav>
                                        <p:tav tm="100000">
                                          <p:val>
                                            <p:strVal val="#ppt_y"/>
                                          </p:val>
                                        </p:tav>
                                      </p:tavLst>
                                    </p:anim>
                                  </p:childTnLst>
                                </p:cTn>
                              </p:par>
                              <p:par>
                                <p:cTn id="15" presetID="55" presetClass="entr" presetSubtype="0" fill="hold" grpId="0" nodeType="withEffect">
                                  <p:stCondLst>
                                    <p:cond delay="0"/>
                                  </p:stCondLst>
                                  <p:childTnLst>
                                    <p:set>
                                      <p:cBhvr>
                                        <p:cTn id="16" dur="1" fill="hold">
                                          <p:stCondLst>
                                            <p:cond delay="0"/>
                                          </p:stCondLst>
                                        </p:cTn>
                                        <p:tgtEl>
                                          <p:spTgt spid="78"/>
                                        </p:tgtEl>
                                        <p:attrNameLst>
                                          <p:attrName>style.visibility</p:attrName>
                                        </p:attrNameLst>
                                      </p:cBhvr>
                                      <p:to>
                                        <p:strVal val="visible"/>
                                      </p:to>
                                    </p:set>
                                    <p:anim calcmode="lin" valueType="num">
                                      <p:cBhvr>
                                        <p:cTn id="17" dur="1000" fill="hold"/>
                                        <p:tgtEl>
                                          <p:spTgt spid="78"/>
                                        </p:tgtEl>
                                        <p:attrNameLst>
                                          <p:attrName>ppt_w</p:attrName>
                                        </p:attrNameLst>
                                      </p:cBhvr>
                                      <p:tavLst>
                                        <p:tav tm="0">
                                          <p:val>
                                            <p:strVal val="#ppt_w*0.70"/>
                                          </p:val>
                                        </p:tav>
                                        <p:tav tm="100000">
                                          <p:val>
                                            <p:strVal val="#ppt_w"/>
                                          </p:val>
                                        </p:tav>
                                      </p:tavLst>
                                    </p:anim>
                                    <p:anim calcmode="lin" valueType="num">
                                      <p:cBhvr>
                                        <p:cTn id="18" dur="1000" fill="hold"/>
                                        <p:tgtEl>
                                          <p:spTgt spid="78"/>
                                        </p:tgtEl>
                                        <p:attrNameLst>
                                          <p:attrName>ppt_h</p:attrName>
                                        </p:attrNameLst>
                                      </p:cBhvr>
                                      <p:tavLst>
                                        <p:tav tm="0">
                                          <p:val>
                                            <p:strVal val="#ppt_h"/>
                                          </p:val>
                                        </p:tav>
                                        <p:tav tm="100000">
                                          <p:val>
                                            <p:strVal val="#ppt_h"/>
                                          </p:val>
                                        </p:tav>
                                      </p:tavLst>
                                    </p:anim>
                                    <p:animEffect transition="in" filter="fade">
                                      <p:cBhvr>
                                        <p:cTn id="19" dur="10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build="allAtOnce"/>
      <p:bldP spid="81" grpId="0" build="allAtOnce"/>
      <p:bldP spid="7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928925" y="428604"/>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المقدمة</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29" name="Rectangle à coins arrondis 128"/>
          <p:cNvSpPr/>
          <p:nvPr/>
        </p:nvSpPr>
        <p:spPr>
          <a:xfrm>
            <a:off x="187770" y="1099918"/>
            <a:ext cx="8739223" cy="5160689"/>
          </a:xfrm>
          <a:prstGeom prst="roundRect">
            <a:avLst/>
          </a:prstGeom>
          <a:solidFill>
            <a:schemeClr val="bg1"/>
          </a:solidFill>
          <a:ln>
            <a:solidFill>
              <a:schemeClr val="tx1"/>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400" dirty="0" smtClean="0">
                <a:solidFill>
                  <a:schemeClr val="tx1"/>
                </a:solidFill>
              </a:rPr>
              <a:t> قامت منطقة الجنوب ومنها الجلفة بدور مهم في بعث الروح الوطنية والحفاظ على عناصر الهوية الجزائرية، إذ لم تكن في معزل عن الإصلاح فقد ساهم جل شيوخها وعلمائها و رجال الإصلاح للنهوض بالمنطقة وذلك من خلال بروز أقطاب بارزين في مسار الحركة الإصلاحية ومنهم الشيخ عبد القادر بن إبراهيم المسعدي الذي برز من خلال نشاطه التعليمي والاجتماعي والثقافي وكتاباته الصحفية.</a:t>
            </a:r>
            <a:endParaRPr lang="ar-DZ" dirty="0" smtClean="0">
              <a:ln>
                <a:solidFill>
                  <a:schemeClr val="tx1"/>
                </a:solidFill>
              </a:ln>
              <a:solidFill>
                <a:schemeClr val="tx1"/>
              </a:solidFill>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29"/>
                                        </p:tgtEl>
                                        <p:attrNameLst>
                                          <p:attrName>style.visibility</p:attrName>
                                        </p:attrNameLst>
                                      </p:cBhvr>
                                      <p:to>
                                        <p:strVal val="visible"/>
                                      </p:to>
                                    </p:set>
                                    <p:anim calcmode="lin" valueType="num">
                                      <p:cBhvr>
                                        <p:cTn id="22" dur="1000" fill="hold"/>
                                        <p:tgtEl>
                                          <p:spTgt spid="129"/>
                                        </p:tgtEl>
                                        <p:attrNameLst>
                                          <p:attrName>ppt_w</p:attrName>
                                        </p:attrNameLst>
                                      </p:cBhvr>
                                      <p:tavLst>
                                        <p:tav tm="0">
                                          <p:val>
                                            <p:strVal val="#ppt_w*0.70"/>
                                          </p:val>
                                        </p:tav>
                                        <p:tav tm="100000">
                                          <p:val>
                                            <p:strVal val="#ppt_w"/>
                                          </p:val>
                                        </p:tav>
                                      </p:tavLst>
                                    </p:anim>
                                    <p:anim calcmode="lin" valueType="num">
                                      <p:cBhvr>
                                        <p:cTn id="23" dur="1000" fill="hold"/>
                                        <p:tgtEl>
                                          <p:spTgt spid="129"/>
                                        </p:tgtEl>
                                        <p:attrNameLst>
                                          <p:attrName>ppt_h</p:attrName>
                                        </p:attrNameLst>
                                      </p:cBhvr>
                                      <p:tavLst>
                                        <p:tav tm="0">
                                          <p:val>
                                            <p:strVal val="#ppt_h"/>
                                          </p:val>
                                        </p:tav>
                                        <p:tav tm="100000">
                                          <p:val>
                                            <p:strVal val="#ppt_h"/>
                                          </p:val>
                                        </p:tav>
                                      </p:tavLst>
                                    </p:anim>
                                    <p:animEffect transition="in" filter="fade">
                                      <p:cBhvr>
                                        <p:cTn id="24" dur="10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1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grpSp>
        <p:nvGrpSpPr>
          <p:cNvPr id="10" name="مجموعة 100"/>
          <p:cNvGrpSpPr>
            <a:grpSpLocks/>
          </p:cNvGrpSpPr>
          <p:nvPr/>
        </p:nvGrpSpPr>
        <p:grpSpPr bwMode="auto">
          <a:xfrm>
            <a:off x="214282" y="285728"/>
            <a:ext cx="8929718" cy="1000132"/>
            <a:chOff x="785787" y="1571612"/>
            <a:chExt cx="5857916" cy="428628"/>
          </a:xfrm>
        </p:grpSpPr>
        <p:sp>
          <p:nvSpPr>
            <p:cNvPr id="11"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algn="ctr" rtl="1"/>
              <a:r>
                <a:rPr lang="ar-DZ" sz="3200" b="1" dirty="0" smtClean="0"/>
                <a:t>أهمية الموضوع </a:t>
              </a:r>
              <a:endParaRPr lang="fr-FR" sz="3200" dirty="0"/>
            </a:p>
          </p:txBody>
        </p:sp>
        <p:grpSp>
          <p:nvGrpSpPr>
            <p:cNvPr id="12" name="مجموعة 135"/>
            <p:cNvGrpSpPr>
              <a:grpSpLocks/>
            </p:cNvGrpSpPr>
            <p:nvPr/>
          </p:nvGrpSpPr>
          <p:grpSpPr bwMode="auto">
            <a:xfrm rot="5400000" flipV="1">
              <a:off x="825766" y="1531074"/>
              <a:ext cx="419503" cy="500668"/>
              <a:chOff x="4143370" y="-358848"/>
              <a:chExt cx="1133477" cy="1357295"/>
            </a:xfrm>
          </p:grpSpPr>
          <p:grpSp>
            <p:nvGrpSpPr>
              <p:cNvPr id="13" name="مجموعة 108"/>
              <p:cNvGrpSpPr>
                <a:grpSpLocks/>
              </p:cNvGrpSpPr>
              <p:nvPr/>
            </p:nvGrpSpPr>
            <p:grpSpPr bwMode="auto">
              <a:xfrm rot="10800000">
                <a:off x="4143370" y="-358848"/>
                <a:ext cx="1133477" cy="1357295"/>
                <a:chOff x="3576638" y="3398834"/>
                <a:chExt cx="2271720" cy="2720296"/>
              </a:xfrm>
            </p:grpSpPr>
            <p:sp>
              <p:nvSpPr>
                <p:cNvPr id="48"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14" name="Group 166"/>
                <p:cNvGrpSpPr>
                  <a:grpSpLocks/>
                </p:cNvGrpSpPr>
                <p:nvPr/>
              </p:nvGrpSpPr>
              <p:grpSpPr bwMode="auto">
                <a:xfrm>
                  <a:off x="3576638" y="4160428"/>
                  <a:ext cx="2271712" cy="1958702"/>
                  <a:chOff x="645" y="2514"/>
                  <a:chExt cx="2087" cy="1801"/>
                </a:xfrm>
              </p:grpSpPr>
              <p:pic>
                <p:nvPicPr>
                  <p:cNvPr id="5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5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5" name="Group 169"/>
                  <p:cNvGrpSpPr>
                    <a:grpSpLocks/>
                  </p:cNvGrpSpPr>
                  <p:nvPr/>
                </p:nvGrpSpPr>
                <p:grpSpPr bwMode="auto">
                  <a:xfrm rot="3173304" flipV="1">
                    <a:off x="426" y="3452"/>
                    <a:ext cx="1439" cy="288"/>
                    <a:chOff x="1565" y="2568"/>
                    <a:chExt cx="1118" cy="279"/>
                  </a:xfrm>
                </p:grpSpPr>
                <p:sp>
                  <p:nvSpPr>
                    <p:cNvPr id="7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9" name="Group 175"/>
                  <p:cNvGrpSpPr>
                    <a:grpSpLocks/>
                  </p:cNvGrpSpPr>
                  <p:nvPr/>
                </p:nvGrpSpPr>
                <p:grpSpPr bwMode="auto">
                  <a:xfrm>
                    <a:off x="1204" y="2514"/>
                    <a:ext cx="1096" cy="980"/>
                    <a:chOff x="688" y="2475"/>
                    <a:chExt cx="1338" cy="1198"/>
                  </a:xfrm>
                </p:grpSpPr>
                <p:sp>
                  <p:nvSpPr>
                    <p:cNvPr id="54"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5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5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5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5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22" name="Group 181"/>
                    <p:cNvGrpSpPr>
                      <a:grpSpLocks/>
                    </p:cNvGrpSpPr>
                    <p:nvPr/>
                  </p:nvGrpSpPr>
                  <p:grpSpPr bwMode="auto">
                    <a:xfrm rot="-1297425" flipH="1" flipV="1">
                      <a:off x="775" y="3422"/>
                      <a:ext cx="979" cy="234"/>
                      <a:chOff x="2508" y="1060"/>
                      <a:chExt cx="914" cy="236"/>
                    </a:xfrm>
                  </p:grpSpPr>
                  <p:grpSp>
                    <p:nvGrpSpPr>
                      <p:cNvPr id="23" name="Group 182"/>
                      <p:cNvGrpSpPr>
                        <a:grpSpLocks/>
                      </p:cNvGrpSpPr>
                      <p:nvPr/>
                    </p:nvGrpSpPr>
                    <p:grpSpPr bwMode="auto">
                      <a:xfrm>
                        <a:off x="2508" y="1060"/>
                        <a:ext cx="742" cy="186"/>
                        <a:chOff x="1565" y="2568"/>
                        <a:chExt cx="1118" cy="279"/>
                      </a:xfrm>
                    </p:grpSpPr>
                    <p:sp>
                      <p:nvSpPr>
                        <p:cNvPr id="6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29" name="Group 187"/>
                      <p:cNvGrpSpPr>
                        <a:grpSpLocks/>
                      </p:cNvGrpSpPr>
                      <p:nvPr/>
                    </p:nvGrpSpPr>
                    <p:grpSpPr bwMode="auto">
                      <a:xfrm rot="1353540">
                        <a:off x="2680" y="1110"/>
                        <a:ext cx="742" cy="186"/>
                        <a:chOff x="1565" y="2568"/>
                        <a:chExt cx="1118" cy="279"/>
                      </a:xfrm>
                    </p:grpSpPr>
                    <p:sp>
                      <p:nvSpPr>
                        <p:cNvPr id="6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30" name="مجموعة 7"/>
              <p:cNvGrpSpPr>
                <a:grpSpLocks/>
              </p:cNvGrpSpPr>
              <p:nvPr/>
            </p:nvGrpSpPr>
            <p:grpSpPr bwMode="auto">
              <a:xfrm>
                <a:off x="4362130" y="55943"/>
                <a:ext cx="712038" cy="714414"/>
                <a:chOff x="6452822" y="2638804"/>
                <a:chExt cx="1721536" cy="1727283"/>
              </a:xfrm>
            </p:grpSpPr>
            <p:sp>
              <p:nvSpPr>
                <p:cNvPr id="46"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47"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31" name="مجموعة 135"/>
            <p:cNvGrpSpPr>
              <a:grpSpLocks/>
            </p:cNvGrpSpPr>
            <p:nvPr/>
          </p:nvGrpSpPr>
          <p:grpSpPr bwMode="auto">
            <a:xfrm rot="16200000" flipV="1">
              <a:off x="6184222" y="1531071"/>
              <a:ext cx="419501" cy="500669"/>
              <a:chOff x="4143372" y="-358852"/>
              <a:chExt cx="1133474" cy="1357299"/>
            </a:xfrm>
          </p:grpSpPr>
          <p:grpSp>
            <p:nvGrpSpPr>
              <p:cNvPr id="44" name="مجموعة 108"/>
              <p:cNvGrpSpPr>
                <a:grpSpLocks/>
              </p:cNvGrpSpPr>
              <p:nvPr/>
            </p:nvGrpSpPr>
            <p:grpSpPr bwMode="auto">
              <a:xfrm rot="10800000">
                <a:off x="4143372" y="-358852"/>
                <a:ext cx="1133474" cy="1357299"/>
                <a:chOff x="3576638" y="3398829"/>
                <a:chExt cx="2271712" cy="2720303"/>
              </a:xfrm>
            </p:grpSpPr>
            <p:sp>
              <p:nvSpPr>
                <p:cNvPr id="18"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45" name="Group 166"/>
                <p:cNvGrpSpPr>
                  <a:grpSpLocks/>
                </p:cNvGrpSpPr>
                <p:nvPr/>
              </p:nvGrpSpPr>
              <p:grpSpPr bwMode="auto">
                <a:xfrm>
                  <a:off x="3576638" y="4160430"/>
                  <a:ext cx="2271712" cy="1958702"/>
                  <a:chOff x="645" y="2514"/>
                  <a:chExt cx="2087" cy="1801"/>
                </a:xfrm>
              </p:grpSpPr>
              <p:pic>
                <p:nvPicPr>
                  <p:cNvPr id="2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2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49" name="Group 169"/>
                  <p:cNvGrpSpPr>
                    <a:grpSpLocks/>
                  </p:cNvGrpSpPr>
                  <p:nvPr/>
                </p:nvGrpSpPr>
                <p:grpSpPr bwMode="auto">
                  <a:xfrm rot="3173304" flipV="1">
                    <a:off x="426" y="3452"/>
                    <a:ext cx="1439" cy="288"/>
                    <a:chOff x="1565" y="2568"/>
                    <a:chExt cx="1118" cy="279"/>
                  </a:xfrm>
                </p:grpSpPr>
                <p:sp>
                  <p:nvSpPr>
                    <p:cNvPr id="4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52" name="Group 175"/>
                  <p:cNvGrpSpPr>
                    <a:grpSpLocks/>
                  </p:cNvGrpSpPr>
                  <p:nvPr/>
                </p:nvGrpSpPr>
                <p:grpSpPr bwMode="auto">
                  <a:xfrm>
                    <a:off x="1201" y="2514"/>
                    <a:ext cx="1023" cy="980"/>
                    <a:chOff x="688" y="2475"/>
                    <a:chExt cx="1250" cy="1198"/>
                  </a:xfrm>
                </p:grpSpPr>
                <p:sp>
                  <p:nvSpPr>
                    <p:cNvPr id="24"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2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2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2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2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53" name="Group 181"/>
                    <p:cNvGrpSpPr>
                      <a:grpSpLocks/>
                    </p:cNvGrpSpPr>
                    <p:nvPr/>
                  </p:nvGrpSpPr>
                  <p:grpSpPr bwMode="auto">
                    <a:xfrm rot="-1297425" flipH="1" flipV="1">
                      <a:off x="775" y="3422"/>
                      <a:ext cx="981" cy="234"/>
                      <a:chOff x="2506" y="1060"/>
                      <a:chExt cx="916" cy="236"/>
                    </a:xfrm>
                  </p:grpSpPr>
                  <p:grpSp>
                    <p:nvGrpSpPr>
                      <p:cNvPr id="59" name="Group 182"/>
                      <p:cNvGrpSpPr>
                        <a:grpSpLocks/>
                      </p:cNvGrpSpPr>
                      <p:nvPr/>
                    </p:nvGrpSpPr>
                    <p:grpSpPr bwMode="auto">
                      <a:xfrm>
                        <a:off x="2506" y="1060"/>
                        <a:ext cx="742" cy="186"/>
                        <a:chOff x="1565" y="2568"/>
                        <a:chExt cx="1118" cy="279"/>
                      </a:xfrm>
                    </p:grpSpPr>
                    <p:sp>
                      <p:nvSpPr>
                        <p:cNvPr id="3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60" name="Group 187"/>
                      <p:cNvGrpSpPr>
                        <a:grpSpLocks/>
                      </p:cNvGrpSpPr>
                      <p:nvPr/>
                    </p:nvGrpSpPr>
                    <p:grpSpPr bwMode="auto">
                      <a:xfrm rot="1353540">
                        <a:off x="2680" y="1110"/>
                        <a:ext cx="742" cy="186"/>
                        <a:chOff x="1565" y="2568"/>
                        <a:chExt cx="1118" cy="279"/>
                      </a:xfrm>
                    </p:grpSpPr>
                    <p:sp>
                      <p:nvSpPr>
                        <p:cNvPr id="3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61" name="مجموعة 7"/>
              <p:cNvGrpSpPr>
                <a:grpSpLocks/>
              </p:cNvGrpSpPr>
              <p:nvPr/>
            </p:nvGrpSpPr>
            <p:grpSpPr bwMode="auto">
              <a:xfrm>
                <a:off x="4376075" y="43030"/>
                <a:ext cx="707747" cy="714414"/>
                <a:chOff x="6486538" y="2607585"/>
                <a:chExt cx="1711162" cy="1727283"/>
              </a:xfrm>
            </p:grpSpPr>
            <p:sp>
              <p:nvSpPr>
                <p:cNvPr id="16"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7"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pic>
        <p:nvPicPr>
          <p:cNvPr id="74" name="Image 73" descr="audit.jpg"/>
          <p:cNvPicPr>
            <a:picLocks noChangeAspect="1"/>
          </p:cNvPicPr>
          <p:nvPr/>
        </p:nvPicPr>
        <p:blipFill>
          <a:blip r:embed="rId6" cstate="print"/>
          <a:stretch>
            <a:fillRect/>
          </a:stretch>
        </p:blipFill>
        <p:spPr>
          <a:xfrm>
            <a:off x="928662" y="214290"/>
            <a:ext cx="1302592" cy="928694"/>
          </a:xfrm>
          <a:prstGeom prst="rect">
            <a:avLst/>
          </a:prstGeom>
          <a:ln>
            <a:noFill/>
          </a:ln>
          <a:effectLst>
            <a:softEdge rad="112500"/>
          </a:effectLst>
        </p:spPr>
      </p:pic>
      <p:pic>
        <p:nvPicPr>
          <p:cNvPr id="75" name="Image 74" descr="images (1).jpg"/>
          <p:cNvPicPr>
            <a:picLocks noChangeAspect="1"/>
          </p:cNvPicPr>
          <p:nvPr/>
        </p:nvPicPr>
        <p:blipFill>
          <a:blip r:embed="rId7" cstate="print"/>
          <a:stretch>
            <a:fillRect/>
          </a:stretch>
        </p:blipFill>
        <p:spPr>
          <a:xfrm>
            <a:off x="6858016" y="321423"/>
            <a:ext cx="1571636" cy="821562"/>
          </a:xfrm>
          <a:prstGeom prst="rect">
            <a:avLst/>
          </a:prstGeom>
          <a:ln>
            <a:noFill/>
          </a:ln>
          <a:effectLst>
            <a:softEdge rad="112500"/>
          </a:effectLst>
        </p:spPr>
      </p:pic>
      <p:sp>
        <p:nvSpPr>
          <p:cNvPr id="80" name="ZoneTexte 79"/>
          <p:cNvSpPr txBox="1"/>
          <p:nvPr/>
        </p:nvSpPr>
        <p:spPr>
          <a:xfrm>
            <a:off x="539552" y="2348880"/>
            <a:ext cx="7992888" cy="1815882"/>
          </a:xfrm>
          <a:prstGeom prst="rect">
            <a:avLst/>
          </a:prstGeom>
          <a:noFill/>
        </p:spPr>
        <p:txBody>
          <a:bodyPr wrap="square" rtlCol="0">
            <a:spAutoFit/>
          </a:bodyPr>
          <a:lstStyle/>
          <a:p>
            <a:pPr algn="ctr" rtl="1"/>
            <a:r>
              <a:rPr lang="ar-DZ" sz="2800" dirty="0" smtClean="0"/>
              <a:t>يكتسي موضوع دراستنا هذا أهمية كبيرة في تاريخ الجلفة خاصة و الجزائر عامة وهذا ما تجسد في الدور الأدبي والإصلاحي التاريخي للشيخ عبد القادر المسعدي خاصة بعد اشتداد ظاهرة البدع والخرافات التي تسببت فيها </a:t>
            </a:r>
            <a:r>
              <a:rPr lang="ar-DZ" sz="2800" dirty="0" err="1" smtClean="0"/>
              <a:t>الطرقية.</a:t>
            </a:r>
            <a:r>
              <a:rPr lang="ar-DZ" sz="2800" dirty="0" smtClean="0"/>
              <a:t> </a:t>
            </a:r>
            <a:endParaRPr lang="fr-FR" sz="2800"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0">
                                            <p:txEl>
                                              <p:pRg st="0" end="0"/>
                                            </p:txEl>
                                          </p:spTgt>
                                        </p:tgtEl>
                                        <p:attrNameLst>
                                          <p:attrName>style.visibility</p:attrName>
                                        </p:attrNameLst>
                                      </p:cBhvr>
                                      <p:to>
                                        <p:strVal val="visible"/>
                                      </p:to>
                                    </p:set>
                                    <p:anim calcmode="lin" valueType="num">
                                      <p:cBhvr additive="base">
                                        <p:cTn id="7" dur="500" fill="hold"/>
                                        <p:tgtEl>
                                          <p:spTgt spid="8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grpSp>
        <p:nvGrpSpPr>
          <p:cNvPr id="10" name="مجموعة 100"/>
          <p:cNvGrpSpPr>
            <a:grpSpLocks/>
          </p:cNvGrpSpPr>
          <p:nvPr/>
        </p:nvGrpSpPr>
        <p:grpSpPr bwMode="auto">
          <a:xfrm>
            <a:off x="214282" y="285728"/>
            <a:ext cx="8929718" cy="1000132"/>
            <a:chOff x="785787" y="1571612"/>
            <a:chExt cx="5857916" cy="428628"/>
          </a:xfrm>
        </p:grpSpPr>
        <p:sp>
          <p:nvSpPr>
            <p:cNvPr id="11"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algn="ctr" rtl="1"/>
              <a:r>
                <a:rPr lang="ar-DZ" sz="3200" b="1" dirty="0" smtClean="0"/>
                <a:t>    دوافع اختيار الموضوع </a:t>
              </a:r>
              <a:endParaRPr lang="fr-FR" sz="3200" dirty="0"/>
            </a:p>
          </p:txBody>
        </p:sp>
        <p:grpSp>
          <p:nvGrpSpPr>
            <p:cNvPr id="12" name="مجموعة 135"/>
            <p:cNvGrpSpPr>
              <a:grpSpLocks/>
            </p:cNvGrpSpPr>
            <p:nvPr/>
          </p:nvGrpSpPr>
          <p:grpSpPr bwMode="auto">
            <a:xfrm rot="5400000" flipV="1">
              <a:off x="825766" y="1531074"/>
              <a:ext cx="419503" cy="500668"/>
              <a:chOff x="4143370" y="-358848"/>
              <a:chExt cx="1133477" cy="1357295"/>
            </a:xfrm>
          </p:grpSpPr>
          <p:grpSp>
            <p:nvGrpSpPr>
              <p:cNvPr id="13" name="مجموعة 108"/>
              <p:cNvGrpSpPr>
                <a:grpSpLocks/>
              </p:cNvGrpSpPr>
              <p:nvPr/>
            </p:nvGrpSpPr>
            <p:grpSpPr bwMode="auto">
              <a:xfrm rot="10800000">
                <a:off x="4143370" y="-358848"/>
                <a:ext cx="1133477" cy="1357295"/>
                <a:chOff x="3576638" y="3398834"/>
                <a:chExt cx="2271720" cy="2720296"/>
              </a:xfrm>
            </p:grpSpPr>
            <p:sp>
              <p:nvSpPr>
                <p:cNvPr id="48"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14" name="Group 166"/>
                <p:cNvGrpSpPr>
                  <a:grpSpLocks/>
                </p:cNvGrpSpPr>
                <p:nvPr/>
              </p:nvGrpSpPr>
              <p:grpSpPr bwMode="auto">
                <a:xfrm>
                  <a:off x="3576638" y="4160428"/>
                  <a:ext cx="2271712" cy="1958702"/>
                  <a:chOff x="645" y="2514"/>
                  <a:chExt cx="2087" cy="1801"/>
                </a:xfrm>
              </p:grpSpPr>
              <p:pic>
                <p:nvPicPr>
                  <p:cNvPr id="5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5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5" name="Group 169"/>
                  <p:cNvGrpSpPr>
                    <a:grpSpLocks/>
                  </p:cNvGrpSpPr>
                  <p:nvPr/>
                </p:nvGrpSpPr>
                <p:grpSpPr bwMode="auto">
                  <a:xfrm rot="3173304" flipV="1">
                    <a:off x="426" y="3452"/>
                    <a:ext cx="1439" cy="288"/>
                    <a:chOff x="1565" y="2568"/>
                    <a:chExt cx="1118" cy="279"/>
                  </a:xfrm>
                </p:grpSpPr>
                <p:sp>
                  <p:nvSpPr>
                    <p:cNvPr id="7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7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9" name="Group 175"/>
                  <p:cNvGrpSpPr>
                    <a:grpSpLocks/>
                  </p:cNvGrpSpPr>
                  <p:nvPr/>
                </p:nvGrpSpPr>
                <p:grpSpPr bwMode="auto">
                  <a:xfrm>
                    <a:off x="1204" y="2514"/>
                    <a:ext cx="1096" cy="980"/>
                    <a:chOff x="688" y="2475"/>
                    <a:chExt cx="1338" cy="1198"/>
                  </a:xfrm>
                </p:grpSpPr>
                <p:sp>
                  <p:nvSpPr>
                    <p:cNvPr id="54"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5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5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5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5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22" name="Group 181"/>
                    <p:cNvGrpSpPr>
                      <a:grpSpLocks/>
                    </p:cNvGrpSpPr>
                    <p:nvPr/>
                  </p:nvGrpSpPr>
                  <p:grpSpPr bwMode="auto">
                    <a:xfrm rot="-1297425" flipH="1" flipV="1">
                      <a:off x="775" y="3422"/>
                      <a:ext cx="979" cy="234"/>
                      <a:chOff x="2508" y="1060"/>
                      <a:chExt cx="914" cy="236"/>
                    </a:xfrm>
                  </p:grpSpPr>
                  <p:grpSp>
                    <p:nvGrpSpPr>
                      <p:cNvPr id="23" name="Group 182"/>
                      <p:cNvGrpSpPr>
                        <a:grpSpLocks/>
                      </p:cNvGrpSpPr>
                      <p:nvPr/>
                    </p:nvGrpSpPr>
                    <p:grpSpPr bwMode="auto">
                      <a:xfrm>
                        <a:off x="2508" y="1060"/>
                        <a:ext cx="742" cy="186"/>
                        <a:chOff x="1565" y="2568"/>
                        <a:chExt cx="1118" cy="279"/>
                      </a:xfrm>
                    </p:grpSpPr>
                    <p:sp>
                      <p:nvSpPr>
                        <p:cNvPr id="6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29" name="Group 187"/>
                      <p:cNvGrpSpPr>
                        <a:grpSpLocks/>
                      </p:cNvGrpSpPr>
                      <p:nvPr/>
                    </p:nvGrpSpPr>
                    <p:grpSpPr bwMode="auto">
                      <a:xfrm rot="1353540">
                        <a:off x="2680" y="1110"/>
                        <a:ext cx="742" cy="186"/>
                        <a:chOff x="1565" y="2568"/>
                        <a:chExt cx="1118" cy="279"/>
                      </a:xfrm>
                    </p:grpSpPr>
                    <p:sp>
                      <p:nvSpPr>
                        <p:cNvPr id="6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6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30" name="مجموعة 7"/>
              <p:cNvGrpSpPr>
                <a:grpSpLocks/>
              </p:cNvGrpSpPr>
              <p:nvPr/>
            </p:nvGrpSpPr>
            <p:grpSpPr bwMode="auto">
              <a:xfrm>
                <a:off x="4362130" y="55943"/>
                <a:ext cx="712038" cy="714414"/>
                <a:chOff x="6452822" y="2638804"/>
                <a:chExt cx="1721536" cy="1727283"/>
              </a:xfrm>
            </p:grpSpPr>
            <p:sp>
              <p:nvSpPr>
                <p:cNvPr id="46"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47"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31" name="مجموعة 135"/>
            <p:cNvGrpSpPr>
              <a:grpSpLocks/>
            </p:cNvGrpSpPr>
            <p:nvPr/>
          </p:nvGrpSpPr>
          <p:grpSpPr bwMode="auto">
            <a:xfrm rot="16200000" flipV="1">
              <a:off x="6184222" y="1531071"/>
              <a:ext cx="419501" cy="500669"/>
              <a:chOff x="4143372" y="-358852"/>
              <a:chExt cx="1133474" cy="1357299"/>
            </a:xfrm>
          </p:grpSpPr>
          <p:grpSp>
            <p:nvGrpSpPr>
              <p:cNvPr id="44" name="مجموعة 108"/>
              <p:cNvGrpSpPr>
                <a:grpSpLocks/>
              </p:cNvGrpSpPr>
              <p:nvPr/>
            </p:nvGrpSpPr>
            <p:grpSpPr bwMode="auto">
              <a:xfrm rot="10800000">
                <a:off x="4143372" y="-358852"/>
                <a:ext cx="1133474" cy="1357299"/>
                <a:chOff x="3576638" y="3398829"/>
                <a:chExt cx="2271712" cy="2720303"/>
              </a:xfrm>
            </p:grpSpPr>
            <p:sp>
              <p:nvSpPr>
                <p:cNvPr id="18"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45" name="Group 166"/>
                <p:cNvGrpSpPr>
                  <a:grpSpLocks/>
                </p:cNvGrpSpPr>
                <p:nvPr/>
              </p:nvGrpSpPr>
              <p:grpSpPr bwMode="auto">
                <a:xfrm>
                  <a:off x="3576638" y="4160430"/>
                  <a:ext cx="2271712" cy="1958702"/>
                  <a:chOff x="645" y="2514"/>
                  <a:chExt cx="2087" cy="1801"/>
                </a:xfrm>
              </p:grpSpPr>
              <p:pic>
                <p:nvPicPr>
                  <p:cNvPr id="20" name="Picture 167" descr="aa"/>
                  <p:cNvPicPr>
                    <a:picLocks noChangeAspect="1" noChangeArrowheads="1"/>
                  </p:cNvPicPr>
                  <p:nvPr/>
                </p:nvPicPr>
                <p:blipFill>
                  <a:blip r:embed="rId4" cstate="print"/>
                  <a:srcRect t="49687"/>
                  <a:stretch>
                    <a:fillRect/>
                  </a:stretch>
                </p:blipFill>
                <p:spPr bwMode="gray">
                  <a:xfrm>
                    <a:off x="645" y="3012"/>
                    <a:ext cx="2087" cy="1048"/>
                  </a:xfrm>
                  <a:prstGeom prst="rect">
                    <a:avLst/>
                  </a:prstGeom>
                  <a:noFill/>
                  <a:ln w="9525">
                    <a:noFill/>
                    <a:miter lim="800000"/>
                    <a:headEnd/>
                    <a:tailEnd/>
                  </a:ln>
                </p:spPr>
              </p:pic>
              <p:sp>
                <p:nvSpPr>
                  <p:cNvPr id="21"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49" name="Group 169"/>
                  <p:cNvGrpSpPr>
                    <a:grpSpLocks/>
                  </p:cNvGrpSpPr>
                  <p:nvPr/>
                </p:nvGrpSpPr>
                <p:grpSpPr bwMode="auto">
                  <a:xfrm rot="3173304" flipV="1">
                    <a:off x="426" y="3452"/>
                    <a:ext cx="1439" cy="288"/>
                    <a:chOff x="1565" y="2568"/>
                    <a:chExt cx="1118" cy="279"/>
                  </a:xfrm>
                </p:grpSpPr>
                <p:sp>
                  <p:nvSpPr>
                    <p:cNvPr id="40"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1"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2"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43"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52" name="Group 175"/>
                  <p:cNvGrpSpPr>
                    <a:grpSpLocks/>
                  </p:cNvGrpSpPr>
                  <p:nvPr/>
                </p:nvGrpSpPr>
                <p:grpSpPr bwMode="auto">
                  <a:xfrm>
                    <a:off x="1201" y="2514"/>
                    <a:ext cx="1023" cy="980"/>
                    <a:chOff x="688" y="2475"/>
                    <a:chExt cx="1250" cy="1198"/>
                  </a:xfrm>
                </p:grpSpPr>
                <p:sp>
                  <p:nvSpPr>
                    <p:cNvPr id="24"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25"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26" name="Picture 178" descr="circuler_1"/>
                    <p:cNvPicPr>
                      <a:picLocks noChangeAspect="1" noChangeArrowheads="1"/>
                    </p:cNvPicPr>
                    <p:nvPr/>
                  </p:nvPicPr>
                  <p:blipFill>
                    <a:blip r:embed="rId5" cstate="print"/>
                    <a:srcRect/>
                    <a:stretch>
                      <a:fillRect/>
                    </a:stretch>
                  </p:blipFill>
                  <p:spPr bwMode="gray">
                    <a:xfrm>
                      <a:off x="688" y="2475"/>
                      <a:ext cx="1206" cy="1196"/>
                    </a:xfrm>
                    <a:prstGeom prst="rect">
                      <a:avLst/>
                    </a:prstGeom>
                    <a:noFill/>
                    <a:ln w="9525">
                      <a:noFill/>
                      <a:miter lim="800000"/>
                      <a:headEnd/>
                      <a:tailEnd/>
                    </a:ln>
                  </p:spPr>
                </p:pic>
                <p:sp>
                  <p:nvSpPr>
                    <p:cNvPr id="27"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28"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53" name="Group 181"/>
                    <p:cNvGrpSpPr>
                      <a:grpSpLocks/>
                    </p:cNvGrpSpPr>
                    <p:nvPr/>
                  </p:nvGrpSpPr>
                  <p:grpSpPr bwMode="auto">
                    <a:xfrm rot="-1297425" flipH="1" flipV="1">
                      <a:off x="775" y="3422"/>
                      <a:ext cx="981" cy="234"/>
                      <a:chOff x="2506" y="1060"/>
                      <a:chExt cx="916" cy="236"/>
                    </a:xfrm>
                  </p:grpSpPr>
                  <p:grpSp>
                    <p:nvGrpSpPr>
                      <p:cNvPr id="59" name="Group 182"/>
                      <p:cNvGrpSpPr>
                        <a:grpSpLocks/>
                      </p:cNvGrpSpPr>
                      <p:nvPr/>
                    </p:nvGrpSpPr>
                    <p:grpSpPr bwMode="auto">
                      <a:xfrm>
                        <a:off x="2506" y="1060"/>
                        <a:ext cx="742" cy="186"/>
                        <a:chOff x="1565" y="2568"/>
                        <a:chExt cx="1118" cy="279"/>
                      </a:xfrm>
                    </p:grpSpPr>
                    <p:sp>
                      <p:nvSpPr>
                        <p:cNvPr id="36"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7"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8"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9"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60" name="Group 187"/>
                      <p:cNvGrpSpPr>
                        <a:grpSpLocks/>
                      </p:cNvGrpSpPr>
                      <p:nvPr/>
                    </p:nvGrpSpPr>
                    <p:grpSpPr bwMode="auto">
                      <a:xfrm rot="1353540">
                        <a:off x="2680" y="1110"/>
                        <a:ext cx="742" cy="186"/>
                        <a:chOff x="1565" y="2568"/>
                        <a:chExt cx="1118" cy="279"/>
                      </a:xfrm>
                    </p:grpSpPr>
                    <p:sp>
                      <p:nvSpPr>
                        <p:cNvPr id="32"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3"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4"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35"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61" name="مجموعة 7"/>
              <p:cNvGrpSpPr>
                <a:grpSpLocks/>
              </p:cNvGrpSpPr>
              <p:nvPr/>
            </p:nvGrpSpPr>
            <p:grpSpPr bwMode="auto">
              <a:xfrm>
                <a:off x="4376075" y="43030"/>
                <a:ext cx="707747" cy="714414"/>
                <a:chOff x="6486538" y="2607585"/>
                <a:chExt cx="1711162" cy="1727283"/>
              </a:xfrm>
            </p:grpSpPr>
            <p:sp>
              <p:nvSpPr>
                <p:cNvPr id="16"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7"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pic>
        <p:nvPicPr>
          <p:cNvPr id="74" name="Image 73" descr="audit.jpg"/>
          <p:cNvPicPr>
            <a:picLocks noChangeAspect="1"/>
          </p:cNvPicPr>
          <p:nvPr/>
        </p:nvPicPr>
        <p:blipFill>
          <a:blip r:embed="rId6" cstate="print"/>
          <a:stretch>
            <a:fillRect/>
          </a:stretch>
        </p:blipFill>
        <p:spPr>
          <a:xfrm>
            <a:off x="928662" y="214290"/>
            <a:ext cx="1302592" cy="928694"/>
          </a:xfrm>
          <a:prstGeom prst="rect">
            <a:avLst/>
          </a:prstGeom>
          <a:ln>
            <a:noFill/>
          </a:ln>
          <a:effectLst>
            <a:softEdge rad="112500"/>
          </a:effectLst>
        </p:spPr>
      </p:pic>
      <p:pic>
        <p:nvPicPr>
          <p:cNvPr id="75" name="Image 74" descr="images (1).jpg"/>
          <p:cNvPicPr>
            <a:picLocks noChangeAspect="1"/>
          </p:cNvPicPr>
          <p:nvPr/>
        </p:nvPicPr>
        <p:blipFill>
          <a:blip r:embed="rId7" cstate="print"/>
          <a:stretch>
            <a:fillRect/>
          </a:stretch>
        </p:blipFill>
        <p:spPr>
          <a:xfrm>
            <a:off x="6858016" y="321423"/>
            <a:ext cx="1571636" cy="821562"/>
          </a:xfrm>
          <a:prstGeom prst="rect">
            <a:avLst/>
          </a:prstGeom>
          <a:ln>
            <a:noFill/>
          </a:ln>
          <a:effectLst>
            <a:softEdge rad="112500"/>
          </a:effectLst>
        </p:spPr>
      </p:pic>
      <p:sp>
        <p:nvSpPr>
          <p:cNvPr id="80" name="ZoneTexte 79"/>
          <p:cNvSpPr txBox="1"/>
          <p:nvPr/>
        </p:nvSpPr>
        <p:spPr>
          <a:xfrm>
            <a:off x="755576" y="1556792"/>
            <a:ext cx="7992888" cy="892552"/>
          </a:xfrm>
          <a:prstGeom prst="rect">
            <a:avLst/>
          </a:prstGeom>
          <a:noFill/>
        </p:spPr>
        <p:txBody>
          <a:bodyPr wrap="square" rtlCol="0">
            <a:spAutoFit/>
          </a:bodyPr>
          <a:lstStyle/>
          <a:p>
            <a:pPr algn="ctr" rtl="1"/>
            <a:r>
              <a:rPr lang="ar-DZ" sz="3200" b="1" dirty="0" smtClean="0"/>
              <a:t>1/ ذاتية</a:t>
            </a:r>
            <a:endParaRPr lang="fr-FR" sz="3200" dirty="0" smtClean="0"/>
          </a:p>
          <a:p>
            <a:pPr algn="ctr" rtl="1"/>
            <a:endParaRPr lang="fr-FR" sz="2000" dirty="0"/>
          </a:p>
        </p:txBody>
      </p:sp>
      <p:sp>
        <p:nvSpPr>
          <p:cNvPr id="81" name="ZoneTexte 80"/>
          <p:cNvSpPr txBox="1"/>
          <p:nvPr/>
        </p:nvSpPr>
        <p:spPr>
          <a:xfrm>
            <a:off x="683568" y="3356992"/>
            <a:ext cx="7992888" cy="369332"/>
          </a:xfrm>
          <a:prstGeom prst="rect">
            <a:avLst/>
          </a:prstGeom>
          <a:noFill/>
        </p:spPr>
        <p:txBody>
          <a:bodyPr wrap="square" rtlCol="0">
            <a:spAutoFit/>
          </a:bodyPr>
          <a:lstStyle/>
          <a:p>
            <a:endParaRPr lang="fr-FR" dirty="0"/>
          </a:p>
        </p:txBody>
      </p:sp>
      <p:sp>
        <p:nvSpPr>
          <p:cNvPr id="79" name="ZoneTexte 78"/>
          <p:cNvSpPr txBox="1"/>
          <p:nvPr/>
        </p:nvSpPr>
        <p:spPr>
          <a:xfrm>
            <a:off x="179512" y="2564904"/>
            <a:ext cx="8712968" cy="2893100"/>
          </a:xfrm>
          <a:prstGeom prst="rect">
            <a:avLst/>
          </a:prstGeom>
          <a:noFill/>
        </p:spPr>
        <p:txBody>
          <a:bodyPr wrap="square" rtlCol="0">
            <a:spAutoFit/>
          </a:bodyPr>
          <a:lstStyle/>
          <a:p>
            <a:pPr algn="ctr" rtl="1"/>
            <a:endParaRPr lang="ar-DZ" sz="2800" b="1" dirty="0" smtClean="0"/>
          </a:p>
          <a:p>
            <a:pPr lvl="0" algn="ctr" rtl="1">
              <a:buFont typeface="Wingdings" pitchFamily="2" charset="2"/>
              <a:buChar char="ü"/>
            </a:pPr>
            <a:r>
              <a:rPr lang="ar-DZ" sz="2800" b="1" dirty="0" smtClean="0"/>
              <a:t> </a:t>
            </a:r>
            <a:r>
              <a:rPr lang="ar-DZ" sz="2800" dirty="0" smtClean="0"/>
              <a:t>الإيمان أن التاريخ تصنعه و تغيره الشخصيات الفاعلة في المجتمع.</a:t>
            </a:r>
            <a:endParaRPr lang="fr-FR" sz="2800" dirty="0" smtClean="0"/>
          </a:p>
          <a:p>
            <a:pPr lvl="0" algn="ctr" rtl="1">
              <a:buFont typeface="Wingdings" pitchFamily="2" charset="2"/>
              <a:buChar char="ü"/>
            </a:pPr>
            <a:r>
              <a:rPr lang="ar-DZ" sz="2800" b="1" dirty="0" smtClean="0"/>
              <a:t> </a:t>
            </a:r>
            <a:r>
              <a:rPr lang="ar-DZ" sz="2800" dirty="0" smtClean="0"/>
              <a:t>رغبة البحث في المواضيع الإصلاحية الفكرية أكثر من المواضيع السياسية و العسكرية.</a:t>
            </a:r>
            <a:endParaRPr lang="fr-FR" sz="2800" dirty="0" smtClean="0"/>
          </a:p>
          <a:p>
            <a:pPr lvl="0" algn="ctr" rtl="1">
              <a:buFont typeface="Wingdings" pitchFamily="2" charset="2"/>
              <a:buChar char="ü"/>
            </a:pPr>
            <a:r>
              <a:rPr lang="ar-DZ" sz="2800" b="1" dirty="0" smtClean="0"/>
              <a:t> </a:t>
            </a:r>
            <a:r>
              <a:rPr lang="ar-DZ" sz="2800" dirty="0" err="1" smtClean="0"/>
              <a:t>الإعتقاد</a:t>
            </a:r>
            <a:r>
              <a:rPr lang="ar-DZ" sz="2800" dirty="0" smtClean="0"/>
              <a:t> ان العمل الإصلاحي أساس العمل السياسي و التغيير الثوري.</a:t>
            </a:r>
            <a:endParaRPr lang="fr-FR" sz="2800" dirty="0" smtClean="0"/>
          </a:p>
          <a:p>
            <a:pPr algn="ctr" rtl="1"/>
            <a:endParaRPr lang="ar-DZ" sz="2400" b="1" dirty="0" smtClean="0"/>
          </a:p>
          <a:p>
            <a:endParaRPr lang="fr-FR"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0">
                                            <p:txEl>
                                              <p:pRg st="0" end="0"/>
                                            </p:txEl>
                                          </p:spTgt>
                                        </p:tgtEl>
                                        <p:attrNameLst>
                                          <p:attrName>style.visibility</p:attrName>
                                        </p:attrNameLst>
                                      </p:cBhvr>
                                      <p:to>
                                        <p:strVal val="visible"/>
                                      </p:to>
                                    </p:set>
                                    <p:anim calcmode="lin" valueType="num">
                                      <p:cBhvr additive="base">
                                        <p:cTn id="7" dur="500" fill="hold"/>
                                        <p:tgtEl>
                                          <p:spTgt spid="8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nodePh="1">
                                  <p:stCondLst>
                                    <p:cond delay="0"/>
                                  </p:stCondLst>
                                  <p:endCondLst>
                                    <p:cond evt="begin" delay="0">
                                      <p:tn val="11"/>
                                    </p:cond>
                                  </p:endCondLst>
                                  <p:childTnLst>
                                    <p:set>
                                      <p:cBhvr>
                                        <p:cTn id="12" dur="1" fill="hold">
                                          <p:stCondLst>
                                            <p:cond delay="0"/>
                                          </p:stCondLst>
                                        </p:cTn>
                                        <p:tgtEl>
                                          <p:spTgt spid="81">
                                            <p:txEl>
                                              <p:pRg st="0" end="0"/>
                                            </p:txEl>
                                          </p:spTgt>
                                        </p:tgtEl>
                                        <p:attrNameLst>
                                          <p:attrName>style.visibility</p:attrName>
                                        </p:attrNameLst>
                                      </p:cBhvr>
                                      <p:to>
                                        <p:strVal val="visible"/>
                                      </p:to>
                                    </p:set>
                                    <p:anim calcmode="lin" valueType="num">
                                      <p:cBhvr additive="base">
                                        <p:cTn id="13" dur="500" fill="hold"/>
                                        <p:tgtEl>
                                          <p:spTgt spid="8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9">
                                            <p:txEl>
                                              <p:pRg st="1" end="1"/>
                                            </p:txEl>
                                          </p:spTgt>
                                        </p:tgtEl>
                                        <p:attrNameLst>
                                          <p:attrName>style.visibility</p:attrName>
                                        </p:attrNameLst>
                                      </p:cBhvr>
                                      <p:to>
                                        <p:strVal val="visible"/>
                                      </p:to>
                                    </p:set>
                                    <p:animEffect transition="in" filter="box(in)">
                                      <p:cBhvr>
                                        <p:cTn id="19" dur="500"/>
                                        <p:tgtEl>
                                          <p:spTgt spid="79">
                                            <p:txEl>
                                              <p:pRg st="1" end="1"/>
                                            </p:txEl>
                                          </p:spTgt>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79">
                                            <p:txEl>
                                              <p:pRg st="2" end="2"/>
                                            </p:txEl>
                                          </p:spTgt>
                                        </p:tgtEl>
                                        <p:attrNameLst>
                                          <p:attrName>style.visibility</p:attrName>
                                        </p:attrNameLst>
                                      </p:cBhvr>
                                      <p:to>
                                        <p:strVal val="visible"/>
                                      </p:to>
                                    </p:set>
                                    <p:animEffect transition="in" filter="box(in)">
                                      <p:cBhvr>
                                        <p:cTn id="22" dur="500"/>
                                        <p:tgtEl>
                                          <p:spTgt spid="79">
                                            <p:txEl>
                                              <p:pRg st="2" end="2"/>
                                            </p:txEl>
                                          </p:spTgt>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79">
                                            <p:txEl>
                                              <p:pRg st="3" end="3"/>
                                            </p:txEl>
                                          </p:spTgt>
                                        </p:tgtEl>
                                        <p:attrNameLst>
                                          <p:attrName>style.visibility</p:attrName>
                                        </p:attrNameLst>
                                      </p:cBhvr>
                                      <p:to>
                                        <p:strVal val="visible"/>
                                      </p:to>
                                    </p:set>
                                    <p:animEffect transition="in" filter="box(in)">
                                      <p:cBhvr>
                                        <p:cTn id="25" dur="500"/>
                                        <p:tgtEl>
                                          <p:spTgt spid="79">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29" dur="2000" fill="hold"/>
                                        <p:tgtEl>
                                          <p:spTgt spid="79">
                                            <p:txEl>
                                              <p:pRg st="1" end="1"/>
                                            </p:txEl>
                                          </p:spTgt>
                                        </p:tgtEl>
                                        <p:attrNameLst>
                                          <p:attrName>ppt_x</p:attrName>
                                          <p:attrName>ppt_y</p:attrName>
                                        </p:attrNameLst>
                                      </p:cBhvr>
                                    </p:animMotion>
                                  </p:childTnLst>
                                </p:cTn>
                              </p:par>
                            </p:childTnLst>
                          </p:cTn>
                        </p:par>
                      </p:childTnLst>
                    </p:cTn>
                  </p:par>
                  <p:par>
                    <p:cTn id="30" fill="hold">
                      <p:stCondLst>
                        <p:cond delay="indefinite"/>
                      </p:stCondLst>
                      <p:childTnLst>
                        <p:par>
                          <p:cTn id="31" fill="hold">
                            <p:stCondLst>
                              <p:cond delay="0"/>
                            </p:stCondLst>
                            <p:childTnLst>
                              <p:par>
                                <p:cTn id="32"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33" dur="2000" fill="hold"/>
                                        <p:tgtEl>
                                          <p:spTgt spid="79">
                                            <p:txEl>
                                              <p:pRg st="2" end="2"/>
                                            </p:txEl>
                                          </p:spTgt>
                                        </p:tgtEl>
                                        <p:attrNameLst>
                                          <p:attrName>ppt_x</p:attrName>
                                          <p:attrName>ppt_y</p:attrName>
                                        </p:attrNameLst>
                                      </p:cBhvr>
                                    </p:animMotion>
                                  </p:childTnLst>
                                </p:cTn>
                              </p:par>
                            </p:childTnLst>
                          </p:cTn>
                        </p:par>
                      </p:childTnLst>
                    </p:cTn>
                  </p:par>
                  <p:par>
                    <p:cTn id="34" fill="hold">
                      <p:stCondLst>
                        <p:cond delay="indefinite"/>
                      </p:stCondLst>
                      <p:childTnLst>
                        <p:par>
                          <p:cTn id="35" fill="hold">
                            <p:stCondLst>
                              <p:cond delay="0"/>
                            </p:stCondLst>
                            <p:childTnLst>
                              <p:par>
                                <p:cTn id="36"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37" dur="2000" fill="hold"/>
                                        <p:tgtEl>
                                          <p:spTgt spid="79">
                                            <p:txEl>
                                              <p:pRg st="3" end="3"/>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build="allAtOnce"/>
      <p:bldP spid="81" grpId="0" build="allAtOnce"/>
      <p:bldP spid="79"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0" name="ZoneTexte 9"/>
          <p:cNvSpPr txBox="1"/>
          <p:nvPr/>
        </p:nvSpPr>
        <p:spPr>
          <a:xfrm>
            <a:off x="1187624" y="260648"/>
            <a:ext cx="7200800" cy="461665"/>
          </a:xfrm>
          <a:prstGeom prst="rect">
            <a:avLst/>
          </a:prstGeom>
          <a:noFill/>
        </p:spPr>
        <p:txBody>
          <a:bodyPr wrap="square" rtlCol="0">
            <a:spAutoFit/>
          </a:bodyPr>
          <a:lstStyle/>
          <a:p>
            <a:pPr algn="ctr"/>
            <a:endParaRPr lang="fr-FR" sz="2400" dirty="0">
              <a:solidFill>
                <a:srgbClr val="FF0000"/>
              </a:solidFill>
            </a:endParaRPr>
          </a:p>
        </p:txBody>
      </p:sp>
      <p:sp>
        <p:nvSpPr>
          <p:cNvPr id="11" name="ZoneTexte 10"/>
          <p:cNvSpPr txBox="1"/>
          <p:nvPr/>
        </p:nvSpPr>
        <p:spPr>
          <a:xfrm>
            <a:off x="0" y="836712"/>
            <a:ext cx="8712968" cy="5416868"/>
          </a:xfrm>
          <a:prstGeom prst="rect">
            <a:avLst/>
          </a:prstGeom>
          <a:noFill/>
        </p:spPr>
        <p:txBody>
          <a:bodyPr wrap="square" rtlCol="0">
            <a:spAutoFit/>
          </a:bodyPr>
          <a:lstStyle/>
          <a:p>
            <a:pPr algn="ctr" rtl="1"/>
            <a:r>
              <a:rPr lang="ar-DZ" sz="2400" b="1" dirty="0" err="1" smtClean="0"/>
              <a:t>موضوعية :</a:t>
            </a:r>
            <a:endParaRPr lang="ar-DZ" sz="2400" b="1" dirty="0" smtClean="0"/>
          </a:p>
          <a:p>
            <a:pPr lvl="0" algn="ctr" rtl="1">
              <a:buFont typeface="Wingdings" pitchFamily="2" charset="2"/>
              <a:buChar char="ü"/>
            </a:pPr>
            <a:r>
              <a:rPr lang="ar-DZ" sz="2400" b="1" dirty="0" smtClean="0"/>
              <a:t> </a:t>
            </a:r>
            <a:r>
              <a:rPr lang="ar-DZ" sz="2800" dirty="0" smtClean="0"/>
              <a:t>تسليط الضوء على مرحلة هامة من تاريخ الجلفة وهي فترة انتشار الفكر الإصلاحي ومدى تأثير الأعلام المصلحين في </a:t>
            </a:r>
            <a:r>
              <a:rPr lang="ar-DZ" sz="2800" dirty="0" err="1" smtClean="0"/>
              <a:t>الجلفة .</a:t>
            </a:r>
            <a:endParaRPr lang="fr-FR" sz="2800" dirty="0" smtClean="0"/>
          </a:p>
          <a:p>
            <a:pPr lvl="0" algn="ctr" rtl="1">
              <a:buFont typeface="Wingdings" pitchFamily="2" charset="2"/>
              <a:buChar char="ü"/>
            </a:pPr>
            <a:r>
              <a:rPr lang="ar-DZ" sz="2800" b="1" dirty="0" smtClean="0"/>
              <a:t> </a:t>
            </a:r>
            <a:r>
              <a:rPr lang="ar-DZ" sz="2800" dirty="0" smtClean="0"/>
              <a:t>أهمية وفاعلية شخصية الشيخ عبد القادر المسعدي في الحركة الإصلاحية.</a:t>
            </a:r>
            <a:endParaRPr lang="fr-FR" sz="2800" dirty="0" smtClean="0"/>
          </a:p>
          <a:p>
            <a:pPr lvl="0" algn="ctr" rtl="1">
              <a:buFont typeface="Wingdings" pitchFamily="2" charset="2"/>
              <a:buChar char="ü"/>
            </a:pPr>
            <a:r>
              <a:rPr lang="ar-DZ" sz="2800" b="1" dirty="0" smtClean="0"/>
              <a:t> </a:t>
            </a:r>
            <a:r>
              <a:rPr lang="ar-DZ" sz="2800" dirty="0" smtClean="0"/>
              <a:t>إبراز دور المسعدي في العمل </a:t>
            </a:r>
            <a:r>
              <a:rPr lang="ar-DZ" sz="2800" dirty="0" err="1" smtClean="0"/>
              <a:t>الإصلاحي.</a:t>
            </a:r>
            <a:r>
              <a:rPr lang="ar-DZ" sz="2800" dirty="0" smtClean="0"/>
              <a:t> </a:t>
            </a:r>
            <a:endParaRPr lang="fr-FR" sz="2800" dirty="0" smtClean="0"/>
          </a:p>
          <a:p>
            <a:pPr lvl="0" algn="ctr" rtl="1">
              <a:buFont typeface="Wingdings" pitchFamily="2" charset="2"/>
              <a:buChar char="ü"/>
            </a:pPr>
            <a:r>
              <a:rPr lang="ar-DZ" sz="2800" b="1" dirty="0" smtClean="0"/>
              <a:t> </a:t>
            </a:r>
            <a:r>
              <a:rPr lang="ar-DZ" sz="2800" dirty="0" smtClean="0"/>
              <a:t>المكانة التي يحتلها الشيخ عبد القادر بما قدمه من كتابات تاريخية وأدبية </a:t>
            </a:r>
            <a:r>
              <a:rPr lang="ar-DZ" sz="2800" dirty="0" err="1" smtClean="0"/>
              <a:t>متميزة.</a:t>
            </a:r>
            <a:r>
              <a:rPr lang="ar-DZ" sz="2800" dirty="0" smtClean="0"/>
              <a:t> </a:t>
            </a:r>
            <a:endParaRPr lang="fr-FR" sz="2800" dirty="0" smtClean="0"/>
          </a:p>
          <a:p>
            <a:pPr lvl="0" algn="ctr" rtl="1">
              <a:buFont typeface="Wingdings" pitchFamily="2" charset="2"/>
              <a:buChar char="ü"/>
            </a:pPr>
            <a:r>
              <a:rPr lang="ar-DZ" sz="2800" b="1" dirty="0" smtClean="0"/>
              <a:t> </a:t>
            </a:r>
            <a:r>
              <a:rPr lang="ar-DZ" sz="2800" dirty="0" smtClean="0"/>
              <a:t>قلة الدراسات العلمية المتخصصة التي تناولت هذه الشخصية من زوايا </a:t>
            </a:r>
            <a:r>
              <a:rPr lang="ar-DZ" sz="2800" dirty="0" err="1" smtClean="0"/>
              <a:t>مختلفة .</a:t>
            </a:r>
            <a:r>
              <a:rPr lang="ar-DZ" sz="2800" dirty="0" smtClean="0"/>
              <a:t> </a:t>
            </a:r>
            <a:endParaRPr lang="fr-FR" sz="2800" dirty="0" smtClean="0"/>
          </a:p>
          <a:p>
            <a:pPr lvl="0" algn="ctr" rtl="1">
              <a:buFont typeface="Wingdings" pitchFamily="2" charset="2"/>
              <a:buChar char="ü"/>
            </a:pPr>
            <a:r>
              <a:rPr lang="ar-DZ" sz="2800" b="1" dirty="0" smtClean="0"/>
              <a:t> </a:t>
            </a:r>
            <a:r>
              <a:rPr lang="ar-DZ" sz="2800" dirty="0" smtClean="0"/>
              <a:t>كل هذه الأسباب مجتمعة دفعتنا لإبراز مكانة هذا الرجل و دوره في إطار الحركة </a:t>
            </a:r>
            <a:r>
              <a:rPr lang="ar-DZ" sz="2800" dirty="0" err="1" smtClean="0"/>
              <a:t>الإصلاحية .</a:t>
            </a:r>
            <a:endParaRPr lang="fr-FR" sz="2800" dirty="0" smtClean="0"/>
          </a:p>
          <a:p>
            <a:pPr algn="ctr" rtl="1">
              <a:buFont typeface="Wingdings" pitchFamily="2" charset="2"/>
              <a:buChar char="ü"/>
            </a:pPr>
            <a:endParaRPr lang="ar-DZ" sz="2400" b="1" dirty="0" smtClean="0"/>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nodePh="1">
                                  <p:stCondLst>
                                    <p:cond delay="0"/>
                                  </p:stCondLst>
                                  <p:endCondLst>
                                    <p:cond evt="begin" delay="0">
                                      <p:tn val="5"/>
                                    </p:cond>
                                  </p:end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checkerboard(across)">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in)">
                                      <p:cBhvr>
                                        <p:cTn id="12" dur="500"/>
                                        <p:tgtEl>
                                          <p:spTgt spid="11">
                                            <p:txEl>
                                              <p:pRg st="0" end="0"/>
                                            </p:tx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box(in)">
                                      <p:cBhvr>
                                        <p:cTn id="15" dur="500"/>
                                        <p:tgtEl>
                                          <p:spTgt spid="11">
                                            <p:txEl>
                                              <p:pRg st="1" end="1"/>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box(in)">
                                      <p:cBhvr>
                                        <p:cTn id="18" dur="500"/>
                                        <p:tgtEl>
                                          <p:spTgt spid="11">
                                            <p:txEl>
                                              <p:pRg st="2" end="2"/>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box(in)">
                                      <p:cBhvr>
                                        <p:cTn id="21" dur="500"/>
                                        <p:tgtEl>
                                          <p:spTgt spid="11">
                                            <p:txEl>
                                              <p:pRg st="3" end="3"/>
                                            </p:txEl>
                                          </p:spTgt>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box(in)">
                                      <p:cBhvr>
                                        <p:cTn id="24" dur="500"/>
                                        <p:tgtEl>
                                          <p:spTgt spid="11">
                                            <p:txEl>
                                              <p:pRg st="4" end="4"/>
                                            </p:txEl>
                                          </p:spTgt>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box(in)">
                                      <p:cBhvr>
                                        <p:cTn id="27" dur="500"/>
                                        <p:tgtEl>
                                          <p:spTgt spid="11">
                                            <p:txEl>
                                              <p:pRg st="5" end="5"/>
                                            </p:txEl>
                                          </p:spTgt>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11">
                                            <p:txEl>
                                              <p:pRg st="6" end="6"/>
                                            </p:txEl>
                                          </p:spTgt>
                                        </p:tgtEl>
                                        <p:attrNameLst>
                                          <p:attrName>style.visibility</p:attrName>
                                        </p:attrNameLst>
                                      </p:cBhvr>
                                      <p:to>
                                        <p:strVal val="visible"/>
                                      </p:to>
                                    </p:set>
                                    <p:animEffect transition="in" filter="box(in)">
                                      <p:cBhvr>
                                        <p:cTn id="30" dur="500"/>
                                        <p:tgtEl>
                                          <p:spTgt spid="11">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34" dur="2000" fill="hold"/>
                                        <p:tgtEl>
                                          <p:spTgt spid="11">
                                            <p:txEl>
                                              <p:pRg st="1" end="1"/>
                                            </p:txEl>
                                          </p:spTgt>
                                        </p:tgtEl>
                                        <p:attrNameLst>
                                          <p:attrName>ppt_x</p:attrName>
                                          <p:attrName>ppt_y</p:attrName>
                                        </p:attrNameLst>
                                      </p:cBhvr>
                                    </p:animMotion>
                                  </p:childTnLst>
                                </p:cTn>
                              </p:par>
                            </p:childTnLst>
                          </p:cTn>
                        </p:par>
                      </p:childTnLst>
                    </p:cTn>
                  </p:par>
                  <p:par>
                    <p:cTn id="35" fill="hold">
                      <p:stCondLst>
                        <p:cond delay="indefinite"/>
                      </p:stCondLst>
                      <p:childTnLst>
                        <p:par>
                          <p:cTn id="36" fill="hold">
                            <p:stCondLst>
                              <p:cond delay="0"/>
                            </p:stCondLst>
                            <p:childTnLst>
                              <p:par>
                                <p:cTn id="37"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38" dur="2000" fill="hold"/>
                                        <p:tgtEl>
                                          <p:spTgt spid="11">
                                            <p:txEl>
                                              <p:pRg st="2" end="2"/>
                                            </p:txEl>
                                          </p:spTgt>
                                        </p:tgtEl>
                                        <p:attrNameLst>
                                          <p:attrName>ppt_x</p:attrName>
                                          <p:attrName>ppt_y</p:attrName>
                                        </p:attrNameLst>
                                      </p:cBhvr>
                                    </p:animMotion>
                                  </p:childTnLst>
                                </p:cTn>
                              </p:par>
                            </p:childTnLst>
                          </p:cTn>
                        </p:par>
                      </p:childTnLst>
                    </p:cTn>
                  </p:par>
                  <p:par>
                    <p:cTn id="39" fill="hold">
                      <p:stCondLst>
                        <p:cond delay="indefinite"/>
                      </p:stCondLst>
                      <p:childTnLst>
                        <p:par>
                          <p:cTn id="40" fill="hold">
                            <p:stCondLst>
                              <p:cond delay="0"/>
                            </p:stCondLst>
                            <p:childTnLst>
                              <p:par>
                                <p:cTn id="41"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42" dur="2000" fill="hold"/>
                                        <p:tgtEl>
                                          <p:spTgt spid="11">
                                            <p:txEl>
                                              <p:pRg st="3" end="3"/>
                                            </p:txEl>
                                          </p:spTgt>
                                        </p:tgtEl>
                                        <p:attrNameLst>
                                          <p:attrName>ppt_x</p:attrName>
                                          <p:attrName>ppt_y</p:attrName>
                                        </p:attrNameLst>
                                      </p:cBhvr>
                                    </p:animMotion>
                                  </p:childTnLst>
                                </p:cTn>
                              </p:par>
                            </p:childTnLst>
                          </p:cTn>
                        </p:par>
                      </p:childTnLst>
                    </p:cTn>
                  </p:par>
                  <p:par>
                    <p:cTn id="43" fill="hold">
                      <p:stCondLst>
                        <p:cond delay="indefinite"/>
                      </p:stCondLst>
                      <p:childTnLst>
                        <p:par>
                          <p:cTn id="44" fill="hold">
                            <p:stCondLst>
                              <p:cond delay="0"/>
                            </p:stCondLst>
                            <p:childTnLst>
                              <p:par>
                                <p:cTn id="45"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46" dur="2000" fill="hold"/>
                                        <p:tgtEl>
                                          <p:spTgt spid="11">
                                            <p:txEl>
                                              <p:pRg st="4" end="4"/>
                                            </p:txEl>
                                          </p:spTgt>
                                        </p:tgtEl>
                                        <p:attrNameLst>
                                          <p:attrName>ppt_x</p:attrName>
                                          <p:attrName>ppt_y</p:attrName>
                                        </p:attrNameLst>
                                      </p:cBhvr>
                                    </p:animMotion>
                                  </p:childTnLst>
                                </p:cTn>
                              </p:par>
                            </p:childTnLst>
                          </p:cTn>
                        </p:par>
                      </p:childTnLst>
                    </p:cTn>
                  </p:par>
                  <p:par>
                    <p:cTn id="47" fill="hold">
                      <p:stCondLst>
                        <p:cond delay="indefinite"/>
                      </p:stCondLst>
                      <p:childTnLst>
                        <p:par>
                          <p:cTn id="48" fill="hold">
                            <p:stCondLst>
                              <p:cond delay="0"/>
                            </p:stCondLst>
                            <p:childTnLst>
                              <p:par>
                                <p:cTn id="49"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50" dur="2000" fill="hold"/>
                                        <p:tgtEl>
                                          <p:spTgt spid="11">
                                            <p:txEl>
                                              <p:pRg st="5" end="5"/>
                                            </p:txEl>
                                          </p:spTgt>
                                        </p:tgtEl>
                                        <p:attrNameLst>
                                          <p:attrName>ppt_x</p:attrName>
                                          <p:attrName>ppt_y</p:attrName>
                                        </p:attrNameLst>
                                      </p:cBhvr>
                                    </p:animMotion>
                                  </p:childTnLst>
                                </p:cTn>
                              </p:par>
                            </p:childTnLst>
                          </p:cTn>
                        </p:par>
                      </p:childTnLst>
                    </p:cTn>
                  </p:par>
                  <p:par>
                    <p:cTn id="51" fill="hold">
                      <p:stCondLst>
                        <p:cond delay="indefinite"/>
                      </p:stCondLst>
                      <p:childTnLst>
                        <p:par>
                          <p:cTn id="52" fill="hold">
                            <p:stCondLst>
                              <p:cond delay="0"/>
                            </p:stCondLst>
                            <p:childTnLst>
                              <p:par>
                                <p:cTn id="53" presetID="59" presetClass="path" presetSubtype="0" accel="50000" decel="50000" fill="hold" nodeType="clickEffect">
                                  <p:stCondLst>
                                    <p:cond delay="0"/>
                                  </p:stCondLst>
                                  <p:childTnLst>
                                    <p:animMotion origin="layout" path="M 0 0  C 0 -0.04662  0.028 -0.08259  0.062 -0.08259  C 0.097 -0.08259  0.125 -0.04662  0.125 0  C 0.125 0.04662  0.153 0.08259  0.188 0.08259  C 0.222 0.08259  0.25 0.04662  0.25 0  E" pathEditMode="relative" ptsTypes="">
                                      <p:cBhvr>
                                        <p:cTn id="54" dur="2000" fill="hold"/>
                                        <p:tgtEl>
                                          <p:spTgt spid="11">
                                            <p:txEl>
                                              <p:pRg st="6" end="6"/>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1" name="ZoneTexte 10"/>
          <p:cNvSpPr txBox="1"/>
          <p:nvPr/>
        </p:nvSpPr>
        <p:spPr>
          <a:xfrm>
            <a:off x="1331640" y="1988840"/>
            <a:ext cx="6768752" cy="1754326"/>
          </a:xfrm>
          <a:prstGeom prst="rect">
            <a:avLst/>
          </a:prstGeom>
          <a:noFill/>
        </p:spPr>
        <p:txBody>
          <a:bodyPr wrap="square" rtlCol="0">
            <a:spAutoFit/>
          </a:bodyPr>
          <a:lstStyle/>
          <a:p>
            <a:pPr algn="ctr" rtl="1"/>
            <a:r>
              <a:rPr lang="ar-DZ" sz="3600" dirty="0" smtClean="0"/>
              <a:t>وعلى هذا الأساس جاء اهتمامنا بالبحث حول الشيخ عبد القادر بن إبراهيم حياته</a:t>
            </a:r>
            <a:br>
              <a:rPr lang="ar-DZ" sz="3600" dirty="0" smtClean="0"/>
            </a:br>
            <a:r>
              <a:rPr lang="ar-DZ" sz="3600" dirty="0" smtClean="0"/>
              <a:t> و نشاطه الإصلاحي.</a:t>
            </a:r>
            <a:endParaRPr lang="fr-FR"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pic>
        <p:nvPicPr>
          <p:cNvPr id="8" name="Picture 6" descr="C:\Documents and Settings\SAAD\Bureau\بناء فريق عمل لخدمة العملاء\photo teamwork\Iintero.jpg"/>
          <p:cNvPicPr>
            <a:picLocks noChangeAspect="1" noChangeArrowheads="1"/>
          </p:cNvPicPr>
          <p:nvPr/>
        </p:nvPicPr>
        <p:blipFill>
          <a:blip r:embed="rId3" cstate="print"/>
          <a:srcRect/>
          <a:stretch>
            <a:fillRect/>
          </a:stretch>
        </p:blipFill>
        <p:spPr>
          <a:xfrm>
            <a:off x="500034" y="1142984"/>
            <a:ext cx="8286776" cy="3786214"/>
          </a:xfrm>
          <a:prstGeom prst="ellipse">
            <a:avLst/>
          </a:prstGeom>
          <a:effectLst>
            <a:outerShdw blurRad="40000" dist="23000" dir="5400000" rotWithShape="0">
              <a:srgbClr val="000000">
                <a:alpha val="35000"/>
              </a:srgbClr>
            </a:outerShdw>
            <a:reflection blurRad="6350" stA="50000" endA="300" endPos="90000" dir="5400000" sy="-100000" algn="bl" rotWithShape="0"/>
          </a:effectLst>
        </p:spPr>
      </p:pic>
      <p:sp>
        <p:nvSpPr>
          <p:cNvPr id="11" name="Rectangle 10"/>
          <p:cNvSpPr/>
          <p:nvPr/>
        </p:nvSpPr>
        <p:spPr>
          <a:xfrm>
            <a:off x="714348" y="1645871"/>
            <a:ext cx="7572428" cy="2431435"/>
          </a:xfrm>
          <a:prstGeom prst="rect">
            <a:avLst/>
          </a:prstGeom>
        </p:spPr>
        <p:txBody>
          <a:bodyPr wrap="square">
            <a:spAutoFit/>
          </a:bodyPr>
          <a:lstStyle/>
          <a:p>
            <a:pPr lvl="0" algn="ctr" rtl="1"/>
            <a:r>
              <a:rPr kumimoji="1" lang="ar-DZ" sz="6000" b="1" dirty="0" smtClean="0">
                <a:latin typeface="+mj-lt"/>
                <a:ea typeface="+mj-ea"/>
                <a:cs typeface="Mudir MT" pitchFamily="2" charset="-78"/>
              </a:rPr>
              <a:t>فيما تمثلت أبرز محطات النشاط الإصلاحي للشيخ عبد القادر المسعدي؟</a:t>
            </a:r>
            <a:endParaRPr kumimoji="1" lang="fr-FR" sz="6000" b="1" dirty="0" smtClean="0">
              <a:latin typeface="+mj-lt"/>
              <a:ea typeface="+mj-ea"/>
              <a:cs typeface="Mudir MT" pitchFamily="2" charset="-78"/>
            </a:endParaRPr>
          </a:p>
          <a:p>
            <a:pPr algn="r" rtl="1"/>
            <a:endParaRPr lang="fr-FR" sz="3200" dirty="0"/>
          </a:p>
        </p:txBody>
      </p:sp>
      <p:grpSp>
        <p:nvGrpSpPr>
          <p:cNvPr id="6" name="Group 22"/>
          <p:cNvGrpSpPr>
            <a:grpSpLocks/>
          </p:cNvGrpSpPr>
          <p:nvPr/>
        </p:nvGrpSpPr>
        <p:grpSpPr bwMode="auto">
          <a:xfrm>
            <a:off x="0" y="0"/>
            <a:ext cx="9144000" cy="6858000"/>
            <a:chOff x="0" y="0"/>
            <a:chExt cx="5760" cy="4320"/>
          </a:xfrm>
        </p:grpSpPr>
        <p:pic>
          <p:nvPicPr>
            <p:cNvPr id="14" name="Picture 17" descr="barrepointsrougesc&amp;e"/>
            <p:cNvPicPr>
              <a:picLocks noChangeAspect="1" noChangeArrowheads="1" noCrop="1"/>
            </p:cNvPicPr>
            <p:nvPr/>
          </p:nvPicPr>
          <p:blipFill>
            <a:blip r:embed="rId4" cstate="print"/>
            <a:srcRect/>
            <a:stretch>
              <a:fillRect/>
            </a:stretch>
          </p:blipFill>
          <p:spPr bwMode="auto">
            <a:xfrm rot="5400000">
              <a:off x="-2130" y="2130"/>
              <a:ext cx="4320" cy="60"/>
            </a:xfrm>
            <a:prstGeom prst="rect">
              <a:avLst/>
            </a:prstGeom>
            <a:noFill/>
          </p:spPr>
        </p:pic>
        <p:pic>
          <p:nvPicPr>
            <p:cNvPr id="15" name="Picture 18" descr="barrepointsrougesc&amp;e"/>
            <p:cNvPicPr>
              <a:picLocks noChangeAspect="1" noChangeArrowheads="1" noCrop="1"/>
            </p:cNvPicPr>
            <p:nvPr/>
          </p:nvPicPr>
          <p:blipFill>
            <a:blip r:embed="rId4" cstate="print"/>
            <a:srcRect/>
            <a:stretch>
              <a:fillRect/>
            </a:stretch>
          </p:blipFill>
          <p:spPr bwMode="auto">
            <a:xfrm rot="5400000">
              <a:off x="3570" y="2130"/>
              <a:ext cx="4320" cy="60"/>
            </a:xfrm>
            <a:prstGeom prst="rect">
              <a:avLst/>
            </a:prstGeom>
            <a:noFill/>
          </p:spPr>
        </p:pic>
        <p:pic>
          <p:nvPicPr>
            <p:cNvPr id="16" name="Picture 20" descr="barrepointsrougesc&amp;e"/>
            <p:cNvPicPr>
              <a:picLocks noChangeAspect="1" noChangeArrowheads="1" noCrop="1"/>
            </p:cNvPicPr>
            <p:nvPr/>
          </p:nvPicPr>
          <p:blipFill>
            <a:blip r:embed="rId4" cstate="print"/>
            <a:srcRect/>
            <a:stretch>
              <a:fillRect/>
            </a:stretch>
          </p:blipFill>
          <p:spPr bwMode="auto">
            <a:xfrm>
              <a:off x="0" y="0"/>
              <a:ext cx="5760" cy="80"/>
            </a:xfrm>
            <a:prstGeom prst="rect">
              <a:avLst/>
            </a:prstGeom>
            <a:noFill/>
          </p:spPr>
        </p:pic>
        <p:pic>
          <p:nvPicPr>
            <p:cNvPr id="17" name="Picture 21" descr="barrepointsrougesc&amp;e"/>
            <p:cNvPicPr>
              <a:picLocks noChangeAspect="1" noChangeArrowheads="1" noCrop="1"/>
            </p:cNvPicPr>
            <p:nvPr/>
          </p:nvPicPr>
          <p:blipFill>
            <a:blip r:embed="rId4" cstate="print"/>
            <a:srcRect/>
            <a:stretch>
              <a:fillRect/>
            </a:stretch>
          </p:blipFill>
          <p:spPr bwMode="auto">
            <a:xfrm>
              <a:off x="0" y="4240"/>
              <a:ext cx="5760" cy="80"/>
            </a:xfrm>
            <a:prstGeom prst="rect">
              <a:avLst/>
            </a:prstGeom>
            <a:noFill/>
          </p:spPr>
        </p:pic>
      </p:grpSp>
      <p:sp>
        <p:nvSpPr>
          <p:cNvPr id="5" name="ZoneTexte 4"/>
          <p:cNvSpPr txBox="1"/>
          <p:nvPr/>
        </p:nvSpPr>
        <p:spPr>
          <a:xfrm>
            <a:off x="3203848" y="339390"/>
            <a:ext cx="5561138" cy="523220"/>
          </a:xfrm>
          <a:prstGeom prst="rect">
            <a:avLst/>
          </a:prstGeom>
          <a:noFill/>
        </p:spPr>
        <p:txBody>
          <a:bodyPr wrap="none" rtlCol="0">
            <a:spAutoFit/>
          </a:bodyPr>
          <a:lstStyle/>
          <a:p>
            <a:r>
              <a:rPr lang="ar-DZ" sz="2800" b="1" dirty="0" smtClean="0"/>
              <a:t>ولمعاجلة </a:t>
            </a:r>
            <a:r>
              <a:rPr lang="ar-DZ" sz="2800" b="1" dirty="0" err="1" smtClean="0"/>
              <a:t>موضوعنا </a:t>
            </a:r>
            <a:r>
              <a:rPr lang="ar-DZ" sz="2800" b="1" dirty="0" smtClean="0"/>
              <a:t>، طرحنا الإشكالية العامة  </a:t>
            </a:r>
            <a:endParaRPr lang="ar-DZ"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2000"/>
                                        <p:tgtEl>
                                          <p:spTgt spid="11"/>
                                        </p:tgtEl>
                                      </p:cBhvr>
                                    </p:animEffect>
                                  </p:childTnLst>
                                </p:cTn>
                              </p:par>
                              <p:par>
                                <p:cTn id="8" presetID="21"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&lt; </a:t>
            </a:r>
            <a:r>
              <a:rPr lang="fr-FR" dirty="0" err="1" smtClean="0"/>
              <a:t>gvxtdxs</a:t>
            </a:r>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6" name="Group 22"/>
          <p:cNvGrpSpPr>
            <a:grpSpLocks/>
          </p:cNvGrpSpPr>
          <p:nvPr/>
        </p:nvGrpSpPr>
        <p:grpSpPr bwMode="auto">
          <a:xfrm>
            <a:off x="0" y="0"/>
            <a:ext cx="9144000" cy="6858000"/>
            <a:chOff x="0" y="0"/>
            <a:chExt cx="5760" cy="4320"/>
          </a:xfrm>
        </p:grpSpPr>
        <p:pic>
          <p:nvPicPr>
            <p:cNvPr id="8"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9"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10"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11"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grpSp>
        <p:nvGrpSpPr>
          <p:cNvPr id="7" name="Group 60"/>
          <p:cNvGrpSpPr>
            <a:grpSpLocks/>
          </p:cNvGrpSpPr>
          <p:nvPr/>
        </p:nvGrpSpPr>
        <p:grpSpPr bwMode="auto">
          <a:xfrm>
            <a:off x="7135823" y="2285992"/>
            <a:ext cx="1873279" cy="1571636"/>
            <a:chOff x="192" y="1631"/>
            <a:chExt cx="1684" cy="1683"/>
          </a:xfrm>
        </p:grpSpPr>
        <p:sp>
          <p:nvSpPr>
            <p:cNvPr id="13" name="Oval 61"/>
            <p:cNvSpPr>
              <a:spLocks noChangeArrowheads="1"/>
            </p:cNvSpPr>
            <p:nvPr/>
          </p:nvSpPr>
          <p:spPr bwMode="gray">
            <a:xfrm>
              <a:off x="192" y="1631"/>
              <a:ext cx="1684" cy="168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ar-SA" dirty="0">
                <a:latin typeface="Arial" pitchFamily="34" charset="0"/>
                <a:cs typeface="Arial" pitchFamily="34" charset="0"/>
              </a:endParaRPr>
            </a:p>
          </p:txBody>
        </p:sp>
        <p:sp>
          <p:nvSpPr>
            <p:cNvPr id="14" name="Oval 62"/>
            <p:cNvSpPr>
              <a:spLocks noChangeArrowheads="1"/>
            </p:cNvSpPr>
            <p:nvPr/>
          </p:nvSpPr>
          <p:spPr bwMode="gray">
            <a:xfrm>
              <a:off x="304" y="1740"/>
              <a:ext cx="1461" cy="146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dirty="0">
                <a:latin typeface="Arial" pitchFamily="34" charset="0"/>
                <a:cs typeface="Arial" pitchFamily="34" charset="0"/>
              </a:endParaRPr>
            </a:p>
          </p:txBody>
        </p:sp>
        <p:sp>
          <p:nvSpPr>
            <p:cNvPr id="15" name="Oval 63"/>
            <p:cNvSpPr>
              <a:spLocks noChangeArrowheads="1"/>
            </p:cNvSpPr>
            <p:nvPr/>
          </p:nvSpPr>
          <p:spPr bwMode="gray">
            <a:xfrm>
              <a:off x="288" y="1754"/>
              <a:ext cx="1461" cy="1462"/>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defRPr/>
              </a:pPr>
              <a:endParaRPr lang="ar-SA" dirty="0">
                <a:latin typeface="Arial" pitchFamily="34" charset="0"/>
                <a:cs typeface="Arial" pitchFamily="34" charset="0"/>
              </a:endParaRPr>
            </a:p>
          </p:txBody>
        </p:sp>
        <p:sp>
          <p:nvSpPr>
            <p:cNvPr id="16" name="Oval 64"/>
            <p:cNvSpPr>
              <a:spLocks noChangeArrowheads="1"/>
            </p:cNvSpPr>
            <p:nvPr/>
          </p:nvSpPr>
          <p:spPr bwMode="gray">
            <a:xfrm>
              <a:off x="375" y="1814"/>
              <a:ext cx="1317" cy="1316"/>
            </a:xfrm>
            <a:prstGeom prst="ellipse">
              <a:avLst/>
            </a:prstGeom>
            <a:solidFill>
              <a:srgbClr val="000000"/>
            </a:solidFill>
            <a:ln w="38100" algn="ctr">
              <a:noFill/>
              <a:round/>
              <a:headEnd/>
              <a:tailEnd/>
            </a:ln>
          </p:spPr>
          <p:txBody>
            <a:bodyPr anchor="ctr">
              <a:spAutoFit/>
            </a:bodyPr>
            <a:lstStyle/>
            <a:p>
              <a:endParaRPr lang="ar-DZ"/>
            </a:p>
          </p:txBody>
        </p:sp>
        <p:sp>
          <p:nvSpPr>
            <p:cNvPr id="17" name="Oval 65"/>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ar-DZ"/>
            </a:p>
          </p:txBody>
        </p:sp>
        <p:sp>
          <p:nvSpPr>
            <p:cNvPr id="18" name="Oval 66"/>
            <p:cNvSpPr>
              <a:spLocks noChangeArrowheads="1"/>
            </p:cNvSpPr>
            <p:nvPr/>
          </p:nvSpPr>
          <p:spPr bwMode="gray">
            <a:xfrm>
              <a:off x="412" y="1842"/>
              <a:ext cx="1246" cy="1246"/>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ar-DZ"/>
            </a:p>
          </p:txBody>
        </p:sp>
        <p:sp>
          <p:nvSpPr>
            <p:cNvPr id="19" name="Oval 67"/>
            <p:cNvSpPr>
              <a:spLocks noChangeArrowheads="1"/>
            </p:cNvSpPr>
            <p:nvPr/>
          </p:nvSpPr>
          <p:spPr bwMode="gray">
            <a:xfrm>
              <a:off x="426" y="1854"/>
              <a:ext cx="1184" cy="1164"/>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ar-DZ"/>
            </a:p>
          </p:txBody>
        </p:sp>
        <p:sp>
          <p:nvSpPr>
            <p:cNvPr id="20" name="Oval 68"/>
            <p:cNvSpPr>
              <a:spLocks noChangeArrowheads="1"/>
            </p:cNvSpPr>
            <p:nvPr/>
          </p:nvSpPr>
          <p:spPr bwMode="gray">
            <a:xfrm>
              <a:off x="445" y="1900"/>
              <a:ext cx="1053" cy="945"/>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ar-DZ"/>
            </a:p>
          </p:txBody>
        </p:sp>
        <p:sp>
          <p:nvSpPr>
            <p:cNvPr id="21" name="Text Box 69"/>
            <p:cNvSpPr txBox="1">
              <a:spLocks noChangeArrowheads="1"/>
            </p:cNvSpPr>
            <p:nvPr/>
          </p:nvSpPr>
          <p:spPr bwMode="gray">
            <a:xfrm>
              <a:off x="383" y="1900"/>
              <a:ext cx="1297" cy="890"/>
            </a:xfrm>
            <a:prstGeom prst="rect">
              <a:avLst/>
            </a:prstGeom>
            <a:noFill/>
            <a:ln w="9525">
              <a:noFill/>
              <a:miter lim="800000"/>
              <a:headEnd/>
              <a:tailEnd/>
            </a:ln>
          </p:spPr>
          <p:txBody>
            <a:bodyPr>
              <a:spAutoFit/>
            </a:bodyPr>
            <a:lstStyle/>
            <a:p>
              <a:pPr algn="ctr"/>
              <a:r>
                <a:rPr kumimoji="1" lang="ar-DZ" sz="2400" b="1" dirty="0" smtClean="0">
                  <a:latin typeface="+mj-lt"/>
                  <a:ea typeface="+mj-ea"/>
                  <a:cs typeface="Mudir MT" pitchFamily="2" charset="-78"/>
                </a:rPr>
                <a:t>الإشكاليات الفرعية</a:t>
              </a:r>
              <a:endParaRPr kumimoji="1" lang="en-US" sz="2400" b="1" dirty="0" smtClean="0">
                <a:latin typeface="+mj-lt"/>
                <a:ea typeface="+mj-ea"/>
                <a:cs typeface="Mudir MT" pitchFamily="2" charset="-78"/>
              </a:endParaRPr>
            </a:p>
          </p:txBody>
        </p:sp>
      </p:grpSp>
      <p:cxnSp>
        <p:nvCxnSpPr>
          <p:cNvPr id="26" name="Connecteur droit 25"/>
          <p:cNvCxnSpPr/>
          <p:nvPr/>
        </p:nvCxnSpPr>
        <p:spPr>
          <a:xfrm rot="16200000" flipV="1">
            <a:off x="7195346" y="1196752"/>
            <a:ext cx="1000132" cy="100013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Connecteur droit 30"/>
          <p:cNvCxnSpPr/>
          <p:nvPr/>
        </p:nvCxnSpPr>
        <p:spPr>
          <a:xfrm rot="5400000">
            <a:off x="7274384" y="4030667"/>
            <a:ext cx="1000132" cy="714380"/>
          </a:xfrm>
          <a:prstGeom prst="line">
            <a:avLst/>
          </a:prstGeom>
        </p:spPr>
        <p:style>
          <a:lnRef idx="1">
            <a:schemeClr val="accent1"/>
          </a:lnRef>
          <a:fillRef idx="0">
            <a:schemeClr val="accent1"/>
          </a:fillRef>
          <a:effectRef idx="0">
            <a:schemeClr val="accent1"/>
          </a:effectRef>
          <a:fontRef idx="minor">
            <a:schemeClr val="tx1"/>
          </a:fontRef>
        </p:style>
      </p:cxnSp>
      <p:sp>
        <p:nvSpPr>
          <p:cNvPr id="34" name="Oval 51"/>
          <p:cNvSpPr>
            <a:spLocks noChangeArrowheads="1"/>
          </p:cNvSpPr>
          <p:nvPr/>
        </p:nvSpPr>
        <p:spPr bwMode="gray">
          <a:xfrm>
            <a:off x="6136447" y="1157273"/>
            <a:ext cx="203200" cy="201612"/>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ar-SA" dirty="0">
              <a:latin typeface="Arial" pitchFamily="34" charset="0"/>
              <a:cs typeface="Arial" pitchFamily="34" charset="0"/>
            </a:endParaRPr>
          </a:p>
        </p:txBody>
      </p:sp>
      <p:cxnSp>
        <p:nvCxnSpPr>
          <p:cNvPr id="36" name="Connecteur droit 35"/>
          <p:cNvCxnSpPr/>
          <p:nvPr/>
        </p:nvCxnSpPr>
        <p:spPr>
          <a:xfrm rot="10800000">
            <a:off x="6339647" y="2428868"/>
            <a:ext cx="107157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Connecteur droit 36"/>
          <p:cNvCxnSpPr/>
          <p:nvPr/>
        </p:nvCxnSpPr>
        <p:spPr>
          <a:xfrm rot="10800000">
            <a:off x="6459549" y="3565466"/>
            <a:ext cx="857256" cy="1588"/>
          </a:xfrm>
          <a:prstGeom prst="line">
            <a:avLst/>
          </a:prstGeom>
        </p:spPr>
        <p:style>
          <a:lnRef idx="1">
            <a:schemeClr val="accent1"/>
          </a:lnRef>
          <a:fillRef idx="0">
            <a:schemeClr val="accent1"/>
          </a:fillRef>
          <a:effectRef idx="0">
            <a:schemeClr val="accent1"/>
          </a:effectRef>
          <a:fontRef idx="minor">
            <a:schemeClr val="tx1"/>
          </a:fontRef>
        </p:style>
      </p:cxnSp>
      <p:sp>
        <p:nvSpPr>
          <p:cNvPr id="38" name="Oval 52"/>
          <p:cNvSpPr>
            <a:spLocks noChangeArrowheads="1"/>
          </p:cNvSpPr>
          <p:nvPr/>
        </p:nvSpPr>
        <p:spPr bwMode="gray">
          <a:xfrm>
            <a:off x="6152732" y="2400853"/>
            <a:ext cx="203200" cy="2032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ar-SA" dirty="0">
              <a:latin typeface="Arial" pitchFamily="34" charset="0"/>
              <a:cs typeface="Arial" pitchFamily="34" charset="0"/>
            </a:endParaRPr>
          </a:p>
        </p:txBody>
      </p:sp>
      <p:sp>
        <p:nvSpPr>
          <p:cNvPr id="39" name="Oval 52"/>
          <p:cNvSpPr>
            <a:spLocks noChangeArrowheads="1"/>
          </p:cNvSpPr>
          <p:nvPr/>
        </p:nvSpPr>
        <p:spPr bwMode="gray">
          <a:xfrm>
            <a:off x="6265266" y="4800610"/>
            <a:ext cx="203200" cy="2032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ar-SA" dirty="0">
              <a:latin typeface="Arial" pitchFamily="34" charset="0"/>
              <a:cs typeface="Arial" pitchFamily="34" charset="0"/>
            </a:endParaRPr>
          </a:p>
        </p:txBody>
      </p:sp>
      <p:sp>
        <p:nvSpPr>
          <p:cNvPr id="40" name="Oval 51"/>
          <p:cNvSpPr>
            <a:spLocks noChangeArrowheads="1"/>
          </p:cNvSpPr>
          <p:nvPr/>
        </p:nvSpPr>
        <p:spPr bwMode="gray">
          <a:xfrm>
            <a:off x="6256349" y="3484191"/>
            <a:ext cx="203200" cy="201612"/>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defRPr/>
            </a:pPr>
            <a:endParaRPr lang="ar-SA" dirty="0">
              <a:latin typeface="Arial" pitchFamily="34" charset="0"/>
              <a:cs typeface="Arial" pitchFamily="34" charset="0"/>
            </a:endParaRPr>
          </a:p>
        </p:txBody>
      </p:sp>
      <p:sp>
        <p:nvSpPr>
          <p:cNvPr id="46" name="AutoShape 45"/>
          <p:cNvSpPr>
            <a:spLocks noChangeArrowheads="1"/>
          </p:cNvSpPr>
          <p:nvPr/>
        </p:nvSpPr>
        <p:spPr bwMode="gray">
          <a:xfrm>
            <a:off x="95250" y="785794"/>
            <a:ext cx="6026609" cy="1000132"/>
          </a:xfrm>
          <a:prstGeom prst="roundRect">
            <a:avLst>
              <a:gd name="adj" fmla="val 50000"/>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path path="circle">
              <a:fillToRect l="50000" t="50000" r="50000" b="50000"/>
            </a:path>
            <a:tileRect/>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lvl="0" algn="ctr" rtl="1"/>
            <a:r>
              <a:rPr lang="ar-DZ" sz="2000" b="1" dirty="0" smtClean="0">
                <a:latin typeface=". Mudir MT"/>
                <a:cs typeface="Mudir MT"/>
              </a:rPr>
              <a:t>كيف كانت الأوضاع السياسية و الاقتصادية والثقافية في المنطقة الجلفة قبل نشاطه حتى </a:t>
            </a:r>
            <a:r>
              <a:rPr lang="ar-DZ" sz="2000" b="1" dirty="0" err="1" smtClean="0">
                <a:latin typeface=". Mudir MT"/>
                <a:cs typeface="Mudir MT"/>
              </a:rPr>
              <a:t>1930 ؟</a:t>
            </a:r>
            <a:endParaRPr lang="fr-FR" sz="2000" b="1" dirty="0">
              <a:latin typeface=". Mudir MT"/>
              <a:cs typeface="Mudir MT"/>
            </a:endParaRPr>
          </a:p>
        </p:txBody>
      </p:sp>
      <p:sp>
        <p:nvSpPr>
          <p:cNvPr id="47" name="AutoShape 45"/>
          <p:cNvSpPr>
            <a:spLocks noChangeArrowheads="1"/>
          </p:cNvSpPr>
          <p:nvPr/>
        </p:nvSpPr>
        <p:spPr bwMode="gray">
          <a:xfrm>
            <a:off x="179511" y="2024845"/>
            <a:ext cx="5973221" cy="1071570"/>
          </a:xfrm>
          <a:prstGeom prst="roundRect">
            <a:avLst>
              <a:gd name="adj" fmla="val 50000"/>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lvl="0" algn="ctr" rtl="1"/>
            <a:r>
              <a:rPr lang="ar-DZ" sz="2400" b="1" dirty="0" smtClean="0">
                <a:cs typeface="Mudir MT"/>
              </a:rPr>
              <a:t>ما هي أبرز محطات نشأة و تكوين شخصية المسعدي و ما هي أهم </a:t>
            </a:r>
            <a:r>
              <a:rPr lang="ar-DZ" sz="2400" b="1" dirty="0" err="1" smtClean="0">
                <a:cs typeface="Mudir MT"/>
              </a:rPr>
              <a:t>آثاره؟</a:t>
            </a:r>
            <a:r>
              <a:rPr lang="ar-DZ" sz="2400" b="1" dirty="0" smtClean="0">
                <a:cs typeface="Mudir MT"/>
              </a:rPr>
              <a:t> </a:t>
            </a:r>
            <a:endParaRPr lang="fr-FR" sz="2400" b="1" dirty="0">
              <a:cs typeface="Mudir MT"/>
            </a:endParaRPr>
          </a:p>
        </p:txBody>
      </p:sp>
      <p:sp>
        <p:nvSpPr>
          <p:cNvPr id="48" name="AutoShape 45"/>
          <p:cNvSpPr>
            <a:spLocks noChangeArrowheads="1"/>
          </p:cNvSpPr>
          <p:nvPr/>
        </p:nvSpPr>
        <p:spPr bwMode="gray">
          <a:xfrm>
            <a:off x="179511" y="3238149"/>
            <a:ext cx="6076837" cy="1055928"/>
          </a:xfrm>
          <a:prstGeom prst="roundRect">
            <a:avLst>
              <a:gd name="adj" fmla="val 50000"/>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path path="circle">
              <a:fillToRect l="50000" t="50000" r="50000" b="50000"/>
            </a:path>
            <a:tileRect/>
          </a:gradFill>
          <a:ln w="19050">
            <a:solidFill>
              <a:srgbClr val="C0C0C0"/>
            </a:solidFill>
            <a:round/>
            <a:headEnd/>
            <a:tailEnd/>
          </a:ln>
          <a:effectLst>
            <a:outerShdw dist="53882" dir="2700000" algn="ctr" rotWithShape="0">
              <a:srgbClr val="292929">
                <a:alpha val="50000"/>
              </a:srgbClr>
            </a:outerShdw>
          </a:effectLst>
        </p:spPr>
        <p:txBody>
          <a:bodyPr wrap="none" anchor="ctr"/>
          <a:lstStyle/>
          <a:p>
            <a:pPr lvl="0" algn="ctr" rtl="1"/>
            <a:r>
              <a:rPr lang="ar-DZ" sz="2400" b="1" dirty="0" smtClean="0">
                <a:solidFill>
                  <a:schemeClr val="dk1"/>
                </a:solidFill>
                <a:cs typeface="Mudir MT"/>
              </a:rPr>
              <a:t>ما هو دور المسعدي في الحركة الإصلاحية في الجلفة خاصة والجزائر </a:t>
            </a:r>
            <a:r>
              <a:rPr lang="ar-DZ" sz="2400" b="1" dirty="0" err="1" smtClean="0">
                <a:solidFill>
                  <a:schemeClr val="dk1"/>
                </a:solidFill>
                <a:cs typeface="Mudir MT"/>
              </a:rPr>
              <a:t>عامة </a:t>
            </a:r>
            <a:r>
              <a:rPr lang="ar-DZ" sz="2400" dirty="0" err="1" smtClean="0"/>
              <a:t>؟</a:t>
            </a:r>
            <a:endParaRPr lang="fr-FR" sz="2400" dirty="0"/>
          </a:p>
        </p:txBody>
      </p:sp>
      <p:sp>
        <p:nvSpPr>
          <p:cNvPr id="49" name="AutoShape 45"/>
          <p:cNvSpPr>
            <a:spLocks noChangeArrowheads="1"/>
          </p:cNvSpPr>
          <p:nvPr/>
        </p:nvSpPr>
        <p:spPr bwMode="gray">
          <a:xfrm>
            <a:off x="127128" y="4572008"/>
            <a:ext cx="6189546" cy="928694"/>
          </a:xfrm>
          <a:prstGeom prst="roundRect">
            <a:avLst>
              <a:gd name="adj" fmla="val 50000"/>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rtl="1"/>
            <a:r>
              <a:rPr lang="ar-DZ" sz="2400" b="1" dirty="0" smtClean="0">
                <a:cs typeface="Mudir MT"/>
              </a:rPr>
              <a:t>ما هي المواقف المختلفة من النشاط الإصلاحي للشيخ المسعدي؟</a:t>
            </a:r>
            <a:endParaRPr lang="fr-FR" sz="2400" b="1" dirty="0" smtClean="0">
              <a:cs typeface="Mudir MT"/>
            </a:endParaRPr>
          </a:p>
        </p:txBody>
      </p:sp>
      <p:cxnSp>
        <p:nvCxnSpPr>
          <p:cNvPr id="52" name="Connecteur droit 51"/>
          <p:cNvCxnSpPr/>
          <p:nvPr/>
        </p:nvCxnSpPr>
        <p:spPr>
          <a:xfrm rot="10800000" flipV="1">
            <a:off x="6344818" y="1230299"/>
            <a:ext cx="868370" cy="2778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Connecteur droit 52"/>
          <p:cNvCxnSpPr/>
          <p:nvPr/>
        </p:nvCxnSpPr>
        <p:spPr>
          <a:xfrm rot="10800000" flipV="1">
            <a:off x="6468660" y="4887923"/>
            <a:ext cx="939808" cy="28574"/>
          </a:xfrm>
          <a:prstGeom prst="line">
            <a:avLst/>
          </a:prstGeom>
        </p:spPr>
        <p:style>
          <a:lnRef idx="1">
            <a:schemeClr val="accent1"/>
          </a:lnRef>
          <a:fillRef idx="0">
            <a:schemeClr val="accent1"/>
          </a:fillRef>
          <a:effectRef idx="0">
            <a:schemeClr val="accent1"/>
          </a:effectRef>
          <a:fontRef idx="minor">
            <a:schemeClr val="tx1"/>
          </a:fontRef>
        </p:style>
      </p:cxnSp>
      <p:sp>
        <p:nvSpPr>
          <p:cNvPr id="5" name="ZoneTexte 4"/>
          <p:cNvSpPr txBox="1"/>
          <p:nvPr/>
        </p:nvSpPr>
        <p:spPr>
          <a:xfrm>
            <a:off x="3923928" y="188640"/>
            <a:ext cx="4943982" cy="738664"/>
          </a:xfrm>
          <a:prstGeom prst="rect">
            <a:avLst/>
          </a:prstGeom>
          <a:noFill/>
        </p:spPr>
        <p:txBody>
          <a:bodyPr wrap="none" rtlCol="0">
            <a:spAutoFit/>
          </a:bodyPr>
          <a:lstStyle/>
          <a:p>
            <a:r>
              <a:rPr lang="ar-DZ" sz="2400" b="1" dirty="0" smtClean="0"/>
              <a:t>ومن هذه الإشكالية تتفرع مجموعة من </a:t>
            </a:r>
            <a:r>
              <a:rPr lang="ar-DZ" sz="2400" b="1" dirty="0" err="1" smtClean="0"/>
              <a:t>الأسئلة:</a:t>
            </a:r>
            <a:r>
              <a:rPr lang="ar-DZ" sz="2400" b="1" dirty="0" smtClean="0"/>
              <a:t> </a:t>
            </a:r>
            <a:endParaRPr lang="fr-FR" sz="2400" b="1" dirty="0" smtClean="0"/>
          </a:p>
          <a:p>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55" presetClass="entr" presetSubtype="0" fill="hold"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1000" fill="hold"/>
                                        <p:tgtEl>
                                          <p:spTgt spid="26"/>
                                        </p:tgtEl>
                                        <p:attrNameLst>
                                          <p:attrName>ppt_w</p:attrName>
                                        </p:attrNameLst>
                                      </p:cBhvr>
                                      <p:tavLst>
                                        <p:tav tm="0">
                                          <p:val>
                                            <p:strVal val="#ppt_w*0.70"/>
                                          </p:val>
                                        </p:tav>
                                        <p:tav tm="100000">
                                          <p:val>
                                            <p:strVal val="#ppt_w"/>
                                          </p:val>
                                        </p:tav>
                                      </p:tavLst>
                                    </p:anim>
                                    <p:anim calcmode="lin" valueType="num">
                                      <p:cBhvr>
                                        <p:cTn id="13" dur="1000" fill="hold"/>
                                        <p:tgtEl>
                                          <p:spTgt spid="26"/>
                                        </p:tgtEl>
                                        <p:attrNameLst>
                                          <p:attrName>ppt_h</p:attrName>
                                        </p:attrNameLst>
                                      </p:cBhvr>
                                      <p:tavLst>
                                        <p:tav tm="0">
                                          <p:val>
                                            <p:strVal val="#ppt_h"/>
                                          </p:val>
                                        </p:tav>
                                        <p:tav tm="100000">
                                          <p:val>
                                            <p:strVal val="#ppt_h"/>
                                          </p:val>
                                        </p:tav>
                                      </p:tavLst>
                                    </p:anim>
                                    <p:animEffect transition="in" filter="fade">
                                      <p:cBhvr>
                                        <p:cTn id="14" dur="1000"/>
                                        <p:tgtEl>
                                          <p:spTgt spid="26"/>
                                        </p:tgtEl>
                                      </p:cBhvr>
                                    </p:animEffect>
                                  </p:childTnLst>
                                </p:cTn>
                              </p:par>
                              <p:par>
                                <p:cTn id="15" presetID="55" presetClass="entr" presetSubtype="0" fill="hold"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1000" fill="hold"/>
                                        <p:tgtEl>
                                          <p:spTgt spid="52"/>
                                        </p:tgtEl>
                                        <p:attrNameLst>
                                          <p:attrName>ppt_w</p:attrName>
                                        </p:attrNameLst>
                                      </p:cBhvr>
                                      <p:tavLst>
                                        <p:tav tm="0">
                                          <p:val>
                                            <p:strVal val="#ppt_w*0.70"/>
                                          </p:val>
                                        </p:tav>
                                        <p:tav tm="100000">
                                          <p:val>
                                            <p:strVal val="#ppt_w"/>
                                          </p:val>
                                        </p:tav>
                                      </p:tavLst>
                                    </p:anim>
                                    <p:anim calcmode="lin" valueType="num">
                                      <p:cBhvr>
                                        <p:cTn id="18" dur="1000" fill="hold"/>
                                        <p:tgtEl>
                                          <p:spTgt spid="52"/>
                                        </p:tgtEl>
                                        <p:attrNameLst>
                                          <p:attrName>ppt_h</p:attrName>
                                        </p:attrNameLst>
                                      </p:cBhvr>
                                      <p:tavLst>
                                        <p:tav tm="0">
                                          <p:val>
                                            <p:strVal val="#ppt_h"/>
                                          </p:val>
                                        </p:tav>
                                        <p:tav tm="100000">
                                          <p:val>
                                            <p:strVal val="#ppt_h"/>
                                          </p:val>
                                        </p:tav>
                                      </p:tavLst>
                                    </p:anim>
                                    <p:animEffect transition="in" filter="fade">
                                      <p:cBhvr>
                                        <p:cTn id="19" dur="1000"/>
                                        <p:tgtEl>
                                          <p:spTgt spid="52"/>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1000" fill="hold"/>
                                        <p:tgtEl>
                                          <p:spTgt spid="34"/>
                                        </p:tgtEl>
                                        <p:attrNameLst>
                                          <p:attrName>ppt_w</p:attrName>
                                        </p:attrNameLst>
                                      </p:cBhvr>
                                      <p:tavLst>
                                        <p:tav tm="0">
                                          <p:val>
                                            <p:strVal val="#ppt_w*0.70"/>
                                          </p:val>
                                        </p:tav>
                                        <p:tav tm="100000">
                                          <p:val>
                                            <p:strVal val="#ppt_w"/>
                                          </p:val>
                                        </p:tav>
                                      </p:tavLst>
                                    </p:anim>
                                    <p:anim calcmode="lin" valueType="num">
                                      <p:cBhvr>
                                        <p:cTn id="23" dur="1000" fill="hold"/>
                                        <p:tgtEl>
                                          <p:spTgt spid="34"/>
                                        </p:tgtEl>
                                        <p:attrNameLst>
                                          <p:attrName>ppt_h</p:attrName>
                                        </p:attrNameLst>
                                      </p:cBhvr>
                                      <p:tavLst>
                                        <p:tav tm="0">
                                          <p:val>
                                            <p:strVal val="#ppt_h"/>
                                          </p:val>
                                        </p:tav>
                                        <p:tav tm="100000">
                                          <p:val>
                                            <p:strVal val="#ppt_h"/>
                                          </p:val>
                                        </p:tav>
                                      </p:tavLst>
                                    </p:anim>
                                    <p:animEffect transition="in" filter="fade">
                                      <p:cBhvr>
                                        <p:cTn id="24" dur="1000"/>
                                        <p:tgtEl>
                                          <p:spTgt spid="34"/>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1000" fill="hold"/>
                                        <p:tgtEl>
                                          <p:spTgt spid="38"/>
                                        </p:tgtEl>
                                        <p:attrNameLst>
                                          <p:attrName>ppt_w</p:attrName>
                                        </p:attrNameLst>
                                      </p:cBhvr>
                                      <p:tavLst>
                                        <p:tav tm="0">
                                          <p:val>
                                            <p:strVal val="#ppt_w*0.70"/>
                                          </p:val>
                                        </p:tav>
                                        <p:tav tm="100000">
                                          <p:val>
                                            <p:strVal val="#ppt_w"/>
                                          </p:val>
                                        </p:tav>
                                      </p:tavLst>
                                    </p:anim>
                                    <p:anim calcmode="lin" valueType="num">
                                      <p:cBhvr>
                                        <p:cTn id="28" dur="1000" fill="hold"/>
                                        <p:tgtEl>
                                          <p:spTgt spid="38"/>
                                        </p:tgtEl>
                                        <p:attrNameLst>
                                          <p:attrName>ppt_h</p:attrName>
                                        </p:attrNameLst>
                                      </p:cBhvr>
                                      <p:tavLst>
                                        <p:tav tm="0">
                                          <p:val>
                                            <p:strVal val="#ppt_h"/>
                                          </p:val>
                                        </p:tav>
                                        <p:tav tm="100000">
                                          <p:val>
                                            <p:strVal val="#ppt_h"/>
                                          </p:val>
                                        </p:tav>
                                      </p:tavLst>
                                    </p:anim>
                                    <p:animEffect transition="in" filter="fade">
                                      <p:cBhvr>
                                        <p:cTn id="29" dur="1000"/>
                                        <p:tgtEl>
                                          <p:spTgt spid="38"/>
                                        </p:tgtEl>
                                      </p:cBhvr>
                                    </p:animEffect>
                                  </p:childTnLst>
                                </p:cTn>
                              </p:par>
                              <p:par>
                                <p:cTn id="30" presetID="55" presetClass="entr" presetSubtype="0"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1000" fill="hold"/>
                                        <p:tgtEl>
                                          <p:spTgt spid="36"/>
                                        </p:tgtEl>
                                        <p:attrNameLst>
                                          <p:attrName>ppt_w</p:attrName>
                                        </p:attrNameLst>
                                      </p:cBhvr>
                                      <p:tavLst>
                                        <p:tav tm="0">
                                          <p:val>
                                            <p:strVal val="#ppt_w*0.70"/>
                                          </p:val>
                                        </p:tav>
                                        <p:tav tm="100000">
                                          <p:val>
                                            <p:strVal val="#ppt_w"/>
                                          </p:val>
                                        </p:tav>
                                      </p:tavLst>
                                    </p:anim>
                                    <p:anim calcmode="lin" valueType="num">
                                      <p:cBhvr>
                                        <p:cTn id="33" dur="1000" fill="hold"/>
                                        <p:tgtEl>
                                          <p:spTgt spid="36"/>
                                        </p:tgtEl>
                                        <p:attrNameLst>
                                          <p:attrName>ppt_h</p:attrName>
                                        </p:attrNameLst>
                                      </p:cBhvr>
                                      <p:tavLst>
                                        <p:tav tm="0">
                                          <p:val>
                                            <p:strVal val="#ppt_h"/>
                                          </p:val>
                                        </p:tav>
                                        <p:tav tm="100000">
                                          <p:val>
                                            <p:strVal val="#ppt_h"/>
                                          </p:val>
                                        </p:tav>
                                      </p:tavLst>
                                    </p:anim>
                                    <p:animEffect transition="in" filter="fade">
                                      <p:cBhvr>
                                        <p:cTn id="34" dur="1000"/>
                                        <p:tgtEl>
                                          <p:spTgt spid="36"/>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strVal val="#ppt_w*0.70"/>
                                          </p:val>
                                        </p:tav>
                                        <p:tav tm="100000">
                                          <p:val>
                                            <p:strVal val="#ppt_w"/>
                                          </p:val>
                                        </p:tav>
                                      </p:tavLst>
                                    </p:anim>
                                    <p:anim calcmode="lin" valueType="num">
                                      <p:cBhvr>
                                        <p:cTn id="38" dur="1000" fill="hold"/>
                                        <p:tgtEl>
                                          <p:spTgt spid="40"/>
                                        </p:tgtEl>
                                        <p:attrNameLst>
                                          <p:attrName>ppt_h</p:attrName>
                                        </p:attrNameLst>
                                      </p:cBhvr>
                                      <p:tavLst>
                                        <p:tav tm="0">
                                          <p:val>
                                            <p:strVal val="#ppt_h"/>
                                          </p:val>
                                        </p:tav>
                                        <p:tav tm="100000">
                                          <p:val>
                                            <p:strVal val="#ppt_h"/>
                                          </p:val>
                                        </p:tav>
                                      </p:tavLst>
                                    </p:anim>
                                    <p:animEffect transition="in" filter="fade">
                                      <p:cBhvr>
                                        <p:cTn id="39" dur="1000"/>
                                        <p:tgtEl>
                                          <p:spTgt spid="40"/>
                                        </p:tgtEl>
                                      </p:cBhvr>
                                    </p:animEffect>
                                  </p:childTnLst>
                                </p:cTn>
                              </p:par>
                              <p:par>
                                <p:cTn id="40" presetID="55" presetClass="entr" presetSubtype="0" fill="hold"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strVal val="#ppt_w*0.70"/>
                                          </p:val>
                                        </p:tav>
                                        <p:tav tm="100000">
                                          <p:val>
                                            <p:strVal val="#ppt_w"/>
                                          </p:val>
                                        </p:tav>
                                      </p:tavLst>
                                    </p:anim>
                                    <p:anim calcmode="lin" valueType="num">
                                      <p:cBhvr>
                                        <p:cTn id="43" dur="1000" fill="hold"/>
                                        <p:tgtEl>
                                          <p:spTgt spid="37"/>
                                        </p:tgtEl>
                                        <p:attrNameLst>
                                          <p:attrName>ppt_h</p:attrName>
                                        </p:attrNameLst>
                                      </p:cBhvr>
                                      <p:tavLst>
                                        <p:tav tm="0">
                                          <p:val>
                                            <p:strVal val="#ppt_h"/>
                                          </p:val>
                                        </p:tav>
                                        <p:tav tm="100000">
                                          <p:val>
                                            <p:strVal val="#ppt_h"/>
                                          </p:val>
                                        </p:tav>
                                      </p:tavLst>
                                    </p:anim>
                                    <p:animEffect transition="in" filter="fade">
                                      <p:cBhvr>
                                        <p:cTn id="44" dur="1000"/>
                                        <p:tgtEl>
                                          <p:spTgt spid="37"/>
                                        </p:tgtEl>
                                      </p:cBhvr>
                                    </p:animEffect>
                                  </p:childTnLst>
                                </p:cTn>
                              </p:par>
                              <p:par>
                                <p:cTn id="45" presetID="55" presetClass="entr" presetSubtype="0"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1000" fill="hold"/>
                                        <p:tgtEl>
                                          <p:spTgt spid="31"/>
                                        </p:tgtEl>
                                        <p:attrNameLst>
                                          <p:attrName>ppt_w</p:attrName>
                                        </p:attrNameLst>
                                      </p:cBhvr>
                                      <p:tavLst>
                                        <p:tav tm="0">
                                          <p:val>
                                            <p:strVal val="#ppt_w*0.70"/>
                                          </p:val>
                                        </p:tav>
                                        <p:tav tm="100000">
                                          <p:val>
                                            <p:strVal val="#ppt_w"/>
                                          </p:val>
                                        </p:tav>
                                      </p:tavLst>
                                    </p:anim>
                                    <p:anim calcmode="lin" valueType="num">
                                      <p:cBhvr>
                                        <p:cTn id="48" dur="1000" fill="hold"/>
                                        <p:tgtEl>
                                          <p:spTgt spid="31"/>
                                        </p:tgtEl>
                                        <p:attrNameLst>
                                          <p:attrName>ppt_h</p:attrName>
                                        </p:attrNameLst>
                                      </p:cBhvr>
                                      <p:tavLst>
                                        <p:tav tm="0">
                                          <p:val>
                                            <p:strVal val="#ppt_h"/>
                                          </p:val>
                                        </p:tav>
                                        <p:tav tm="100000">
                                          <p:val>
                                            <p:strVal val="#ppt_h"/>
                                          </p:val>
                                        </p:tav>
                                      </p:tavLst>
                                    </p:anim>
                                    <p:animEffect transition="in" filter="fade">
                                      <p:cBhvr>
                                        <p:cTn id="49" dur="1000"/>
                                        <p:tgtEl>
                                          <p:spTgt spid="31"/>
                                        </p:tgtEl>
                                      </p:cBhvr>
                                    </p:animEffect>
                                  </p:childTnLst>
                                </p:cTn>
                              </p:par>
                              <p:par>
                                <p:cTn id="50" presetID="55" presetClass="entr" presetSubtype="0" fill="hold" nodeType="withEffect">
                                  <p:stCondLst>
                                    <p:cond delay="0"/>
                                  </p:stCondLst>
                                  <p:childTnLst>
                                    <p:set>
                                      <p:cBhvr>
                                        <p:cTn id="51" dur="1" fill="hold">
                                          <p:stCondLst>
                                            <p:cond delay="0"/>
                                          </p:stCondLst>
                                        </p:cTn>
                                        <p:tgtEl>
                                          <p:spTgt spid="53"/>
                                        </p:tgtEl>
                                        <p:attrNameLst>
                                          <p:attrName>style.visibility</p:attrName>
                                        </p:attrNameLst>
                                      </p:cBhvr>
                                      <p:to>
                                        <p:strVal val="visible"/>
                                      </p:to>
                                    </p:set>
                                    <p:anim calcmode="lin" valueType="num">
                                      <p:cBhvr>
                                        <p:cTn id="52" dur="1000" fill="hold"/>
                                        <p:tgtEl>
                                          <p:spTgt spid="53"/>
                                        </p:tgtEl>
                                        <p:attrNameLst>
                                          <p:attrName>ppt_w</p:attrName>
                                        </p:attrNameLst>
                                      </p:cBhvr>
                                      <p:tavLst>
                                        <p:tav tm="0">
                                          <p:val>
                                            <p:strVal val="#ppt_w*0.70"/>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Effect transition="in" filter="fade">
                                      <p:cBhvr>
                                        <p:cTn id="54" dur="1000"/>
                                        <p:tgtEl>
                                          <p:spTgt spid="53"/>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p:cTn id="57" dur="1000" fill="hold"/>
                                        <p:tgtEl>
                                          <p:spTgt spid="39"/>
                                        </p:tgtEl>
                                        <p:attrNameLst>
                                          <p:attrName>ppt_w</p:attrName>
                                        </p:attrNameLst>
                                      </p:cBhvr>
                                      <p:tavLst>
                                        <p:tav tm="0">
                                          <p:val>
                                            <p:strVal val="#ppt_w*0.70"/>
                                          </p:val>
                                        </p:tav>
                                        <p:tav tm="100000">
                                          <p:val>
                                            <p:strVal val="#ppt_w"/>
                                          </p:val>
                                        </p:tav>
                                      </p:tavLst>
                                    </p:anim>
                                    <p:anim calcmode="lin" valueType="num">
                                      <p:cBhvr>
                                        <p:cTn id="58" dur="1000" fill="hold"/>
                                        <p:tgtEl>
                                          <p:spTgt spid="39"/>
                                        </p:tgtEl>
                                        <p:attrNameLst>
                                          <p:attrName>ppt_h</p:attrName>
                                        </p:attrNameLst>
                                      </p:cBhvr>
                                      <p:tavLst>
                                        <p:tav tm="0">
                                          <p:val>
                                            <p:strVal val="#ppt_h"/>
                                          </p:val>
                                        </p:tav>
                                        <p:tav tm="100000">
                                          <p:val>
                                            <p:strVal val="#ppt_h"/>
                                          </p:val>
                                        </p:tav>
                                      </p:tavLst>
                                    </p:anim>
                                    <p:animEffect transition="in" filter="fade">
                                      <p:cBhvr>
                                        <p:cTn id="59" dur="1000"/>
                                        <p:tgtEl>
                                          <p:spTgt spid="39"/>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46"/>
                                        </p:tgtEl>
                                        <p:attrNameLst>
                                          <p:attrName>style.visibility</p:attrName>
                                        </p:attrNameLst>
                                      </p:cBhvr>
                                      <p:to>
                                        <p:strVal val="visible"/>
                                      </p:to>
                                    </p:set>
                                    <p:anim calcmode="lin" valueType="num">
                                      <p:cBhvr additive="base">
                                        <p:cTn id="64" dur="500" fill="hold"/>
                                        <p:tgtEl>
                                          <p:spTgt spid="46"/>
                                        </p:tgtEl>
                                        <p:attrNameLst>
                                          <p:attrName>ppt_x</p:attrName>
                                        </p:attrNameLst>
                                      </p:cBhvr>
                                      <p:tavLst>
                                        <p:tav tm="0">
                                          <p:val>
                                            <p:strVal val="#ppt_x"/>
                                          </p:val>
                                        </p:tav>
                                        <p:tav tm="100000">
                                          <p:val>
                                            <p:strVal val="#ppt_x"/>
                                          </p:val>
                                        </p:tav>
                                      </p:tavLst>
                                    </p:anim>
                                    <p:anim calcmode="lin" valueType="num">
                                      <p:cBhvr additive="base">
                                        <p:cTn id="65"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47"/>
                                        </p:tgtEl>
                                        <p:attrNameLst>
                                          <p:attrName>style.visibility</p:attrName>
                                        </p:attrNameLst>
                                      </p:cBhvr>
                                      <p:to>
                                        <p:strVal val="visible"/>
                                      </p:to>
                                    </p:set>
                                    <p:anim calcmode="lin" valueType="num">
                                      <p:cBhvr additive="base">
                                        <p:cTn id="70" dur="500" fill="hold"/>
                                        <p:tgtEl>
                                          <p:spTgt spid="47"/>
                                        </p:tgtEl>
                                        <p:attrNameLst>
                                          <p:attrName>ppt_x</p:attrName>
                                        </p:attrNameLst>
                                      </p:cBhvr>
                                      <p:tavLst>
                                        <p:tav tm="0">
                                          <p:val>
                                            <p:strVal val="#ppt_x"/>
                                          </p:val>
                                        </p:tav>
                                        <p:tav tm="100000">
                                          <p:val>
                                            <p:strVal val="#ppt_x"/>
                                          </p:val>
                                        </p:tav>
                                      </p:tavLst>
                                    </p:anim>
                                    <p:anim calcmode="lin" valueType="num">
                                      <p:cBhvr additive="base">
                                        <p:cTn id="71"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additive="base">
                                        <p:cTn id="76" dur="500" fill="hold"/>
                                        <p:tgtEl>
                                          <p:spTgt spid="48"/>
                                        </p:tgtEl>
                                        <p:attrNameLst>
                                          <p:attrName>ppt_x</p:attrName>
                                        </p:attrNameLst>
                                      </p:cBhvr>
                                      <p:tavLst>
                                        <p:tav tm="0">
                                          <p:val>
                                            <p:strVal val="#ppt_x"/>
                                          </p:val>
                                        </p:tav>
                                        <p:tav tm="100000">
                                          <p:val>
                                            <p:strVal val="#ppt_x"/>
                                          </p:val>
                                        </p:tav>
                                      </p:tavLst>
                                    </p:anim>
                                    <p:anim calcmode="lin" valueType="num">
                                      <p:cBhvr additive="base">
                                        <p:cTn id="7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4" fill="hold" grpId="0" nodeType="click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additive="base">
                                        <p:cTn id="82" dur="500" fill="hold"/>
                                        <p:tgtEl>
                                          <p:spTgt spid="49"/>
                                        </p:tgtEl>
                                        <p:attrNameLst>
                                          <p:attrName>ppt_x</p:attrName>
                                        </p:attrNameLst>
                                      </p:cBhvr>
                                      <p:tavLst>
                                        <p:tav tm="0">
                                          <p:val>
                                            <p:strVal val="#ppt_x"/>
                                          </p:val>
                                        </p:tav>
                                        <p:tav tm="100000">
                                          <p:val>
                                            <p:strVal val="#ppt_x"/>
                                          </p:val>
                                        </p:tav>
                                      </p:tavLst>
                                    </p:anim>
                                    <p:anim calcmode="lin" valueType="num">
                                      <p:cBhvr additive="base">
                                        <p:cTn id="83"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8" grpId="0" animBg="1"/>
      <p:bldP spid="39" grpId="0" animBg="1"/>
      <p:bldP spid="40" grpId="0" animBg="1"/>
      <p:bldP spid="46" grpId="0" animBg="1"/>
      <p:bldP spid="47" grpId="0" animBg="1"/>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1" name="ZoneTexte 10"/>
          <p:cNvSpPr txBox="1"/>
          <p:nvPr/>
        </p:nvSpPr>
        <p:spPr>
          <a:xfrm>
            <a:off x="1331640" y="2708920"/>
            <a:ext cx="6768752" cy="3046988"/>
          </a:xfrm>
          <a:prstGeom prst="rect">
            <a:avLst/>
          </a:prstGeom>
          <a:noFill/>
        </p:spPr>
        <p:txBody>
          <a:bodyPr wrap="square" rtlCol="0">
            <a:spAutoFit/>
          </a:bodyPr>
          <a:lstStyle/>
          <a:p>
            <a:pPr algn="ctr" rtl="1"/>
            <a:r>
              <a:rPr lang="ar-DZ" sz="3200" dirty="0" smtClean="0"/>
              <a:t>انتهجنا في موضوع دراستنا المنهج التاريخي الوصفي بتوضيح المراحل التي مرت </a:t>
            </a:r>
            <a:r>
              <a:rPr lang="ar-DZ" sz="3200" dirty="0" err="1" smtClean="0"/>
              <a:t>بها</a:t>
            </a:r>
            <a:r>
              <a:rPr lang="ar-DZ" sz="3200" dirty="0" smtClean="0"/>
              <a:t> هذه الشخصية منذ ولادتها إلى غاية وفاتها.</a:t>
            </a:r>
            <a:endParaRPr lang="fr-FR" sz="3200" dirty="0" smtClean="0"/>
          </a:p>
          <a:p>
            <a:pPr algn="ctr" rtl="1"/>
            <a:r>
              <a:rPr lang="ar-DZ" sz="3200" dirty="0" smtClean="0"/>
              <a:t>  و كذلك المنهج التاريخي التحليلي بهدف تحليل الأحداث و تجسد هذا من خلال تحليل آثاره من شعر ومقالات و رسائل متبادلة مع أعلام </a:t>
            </a:r>
            <a:r>
              <a:rPr lang="ar-DZ" sz="3200" dirty="0" err="1" smtClean="0"/>
              <a:t>عصره .</a:t>
            </a:r>
            <a:endParaRPr lang="fr-FR" sz="3200" dirty="0"/>
          </a:p>
        </p:txBody>
      </p:sp>
      <p:grpSp>
        <p:nvGrpSpPr>
          <p:cNvPr id="10" name="Groupe 13"/>
          <p:cNvGrpSpPr/>
          <p:nvPr/>
        </p:nvGrpSpPr>
        <p:grpSpPr>
          <a:xfrm>
            <a:off x="352425" y="260648"/>
            <a:ext cx="8791575" cy="1368152"/>
            <a:chOff x="352425" y="260648"/>
            <a:chExt cx="8791575" cy="1368152"/>
          </a:xfrm>
        </p:grpSpPr>
        <p:pic>
          <p:nvPicPr>
            <p:cNvPr id="1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52425" y="260648"/>
              <a:ext cx="8791575" cy="1368152"/>
            </a:xfrm>
            <a:prstGeom prst="rect">
              <a:avLst/>
            </a:prstGeom>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AutoShape 2"/>
            <p:cNvSpPr>
              <a:spLocks noChangeArrowheads="1"/>
            </p:cNvSpPr>
            <p:nvPr/>
          </p:nvSpPr>
          <p:spPr bwMode="auto">
            <a:xfrm>
              <a:off x="1475656" y="404664"/>
              <a:ext cx="6696744" cy="936104"/>
            </a:xfrm>
            <a:prstGeom prst="flowChartTerminator">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ar-DZ" sz="2800" b="1" i="0" u="none" strike="noStrike" cap="none" normalizeH="0" baseline="0" dirty="0" smtClean="0">
                  <a:ln>
                    <a:noFill/>
                  </a:ln>
                  <a:solidFill>
                    <a:srgbClr val="0F243E"/>
                  </a:solidFill>
                  <a:effectLst/>
                  <a:latin typeface="Arial" pitchFamily="34" charset="0"/>
                  <a:ea typeface="Arial" pitchFamily="34" charset="0"/>
                  <a:cs typeface="Arial" pitchFamily="34" charset="0"/>
                </a:rPr>
                <a:t>الــــمنــــهــــج</a:t>
              </a:r>
              <a:r>
                <a:rPr kumimoji="0" lang="ar-DZ" sz="2800" b="1" i="0" u="none" strike="noStrike" cap="none" normalizeH="0" dirty="0" smtClean="0">
                  <a:ln>
                    <a:noFill/>
                  </a:ln>
                  <a:solidFill>
                    <a:srgbClr val="0F243E"/>
                  </a:solidFill>
                  <a:effectLst/>
                  <a:latin typeface="Arial" pitchFamily="34" charset="0"/>
                  <a:ea typeface="Arial" pitchFamily="34" charset="0"/>
                  <a:cs typeface="Arial" pitchFamily="34" charset="0"/>
                </a:rPr>
                <a:t> الــــمــــتــــبـــــع</a:t>
              </a: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diamond(in)">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8" name="AutoShape 2"/>
          <p:cNvSpPr>
            <a:spLocks noChangeArrowheads="1"/>
          </p:cNvSpPr>
          <p:nvPr/>
        </p:nvSpPr>
        <p:spPr bwMode="gray">
          <a:xfrm>
            <a:off x="971600" y="4149080"/>
            <a:ext cx="6912768" cy="792088"/>
          </a:xfrm>
          <a:prstGeom prst="roundRect">
            <a:avLst>
              <a:gd name="adj" fmla="val 16667"/>
            </a:avLst>
          </a:prstGeom>
          <a:gradFill rotWithShape="1">
            <a:gsLst>
              <a:gs pos="0">
                <a:srgbClr val="FFFFFF"/>
              </a:gs>
              <a:gs pos="100000">
                <a:srgbClr val="EAEAEA"/>
              </a:gs>
            </a:gsLst>
            <a:lin ang="5400000" scaled="1"/>
          </a:gradFill>
          <a:ln w="9525">
            <a:solidFill>
              <a:srgbClr val="DDDDDD"/>
            </a:solidFill>
            <a:round/>
            <a:headEnd/>
            <a:tailEnd/>
          </a:ln>
          <a:effectLst>
            <a:glow rad="101600">
              <a:schemeClr val="accent1">
                <a:satMod val="175000"/>
                <a:alpha val="40000"/>
              </a:schemeClr>
            </a:glow>
            <a:outerShdw dist="35921" dir="2700000" algn="ctr" rotWithShape="0">
              <a:srgbClr val="000000">
                <a:alpha val="50000"/>
              </a:srgbClr>
            </a:outerShdw>
          </a:effectLst>
        </p:spPr>
        <p:txBody>
          <a:bodyPr wrap="none" anchor="ctr"/>
          <a:lstStyle/>
          <a:p>
            <a:pPr algn="ctr">
              <a:defRPr/>
            </a:pPr>
            <a:r>
              <a:rPr kumimoji="1" lang="ar-DZ" sz="3200" b="1" dirty="0" smtClean="0">
                <a:latin typeface="+mj-lt"/>
                <a:ea typeface="+mj-ea"/>
                <a:cs typeface="Mudir MT" pitchFamily="2" charset="-78"/>
              </a:rPr>
              <a:t>بإبراز دوره التعليمي و أبرز تلاميذه.</a:t>
            </a:r>
            <a:endParaRPr kumimoji="1" lang="ar-SA" sz="3200" b="1" dirty="0">
              <a:latin typeface="+mj-lt"/>
              <a:ea typeface="+mj-ea"/>
              <a:cs typeface="Mudir MT" pitchFamily="2" charset="-78"/>
            </a:endParaRPr>
          </a:p>
        </p:txBody>
      </p:sp>
      <p:sp>
        <p:nvSpPr>
          <p:cNvPr id="29" name="AutoShape 3"/>
          <p:cNvSpPr>
            <a:spLocks noChangeArrowheads="1"/>
          </p:cNvSpPr>
          <p:nvPr/>
        </p:nvSpPr>
        <p:spPr bwMode="gray">
          <a:xfrm>
            <a:off x="179512" y="2636912"/>
            <a:ext cx="7992888" cy="877887"/>
          </a:xfrm>
          <a:prstGeom prst="roundRect">
            <a:avLst>
              <a:gd name="adj" fmla="val 16667"/>
            </a:avLst>
          </a:prstGeom>
          <a:gradFill rotWithShape="1">
            <a:gsLst>
              <a:gs pos="0">
                <a:srgbClr val="FFFFFF"/>
              </a:gs>
              <a:gs pos="100000">
                <a:srgbClr val="EAEAEA"/>
              </a:gs>
            </a:gsLst>
            <a:lin ang="5400000" scaled="1"/>
          </a:gradFill>
          <a:ln w="9525">
            <a:solidFill>
              <a:srgbClr val="DDDDDD"/>
            </a:solidFill>
            <a:round/>
            <a:headEnd/>
            <a:tailEnd/>
          </a:ln>
          <a:effectLst>
            <a:glow rad="101600">
              <a:schemeClr val="accent1">
                <a:satMod val="175000"/>
                <a:alpha val="40000"/>
              </a:schemeClr>
            </a:glow>
            <a:outerShdw dist="35921" dir="2700000" algn="ctr" rotWithShape="0">
              <a:srgbClr val="000000">
                <a:alpha val="50000"/>
              </a:srgbClr>
            </a:outerShdw>
          </a:effectLst>
        </p:spPr>
        <p:txBody>
          <a:bodyPr wrap="none" anchor="ctr"/>
          <a:lstStyle/>
          <a:p>
            <a:pPr algn="ctr">
              <a:defRPr/>
            </a:pPr>
            <a:r>
              <a:rPr kumimoji="1" lang="ar-DZ" sz="2800" b="1" dirty="0" smtClean="0">
                <a:latin typeface="+mj-lt"/>
                <a:ea typeface="+mj-ea"/>
                <a:cs typeface="Mudir MT" pitchFamily="2" charset="-78"/>
              </a:rPr>
              <a:t>                   نسب ومولد ونشأة تعليمية، إلى جانب التعريف بالرصيد العلمي الذي تركه و التعريف</a:t>
            </a:r>
          </a:p>
          <a:p>
            <a:pPr algn="ctr">
              <a:defRPr/>
            </a:pPr>
            <a:r>
              <a:rPr kumimoji="1" lang="ar-DZ" sz="2800" b="1" dirty="0" smtClean="0">
                <a:latin typeface="+mj-lt"/>
                <a:ea typeface="+mj-ea"/>
                <a:cs typeface="Mudir MT" pitchFamily="2" charset="-78"/>
              </a:rPr>
              <a:t> بشهادات </a:t>
            </a:r>
            <a:r>
              <a:rPr kumimoji="1" lang="ar-DZ" sz="2800" b="1" dirty="0" err="1" smtClean="0">
                <a:latin typeface="+mj-lt"/>
                <a:ea typeface="+mj-ea"/>
                <a:cs typeface="Mudir MT" pitchFamily="2" charset="-78"/>
              </a:rPr>
              <a:t>معاصريه .</a:t>
            </a:r>
            <a:endParaRPr kumimoji="1" lang="fr-FR" sz="2800" b="1" dirty="0" smtClean="0">
              <a:latin typeface="+mj-lt"/>
              <a:ea typeface="+mj-ea"/>
              <a:cs typeface="Mudir MT" pitchFamily="2" charset="-78"/>
            </a:endParaRPr>
          </a:p>
        </p:txBody>
      </p:sp>
      <p:sp>
        <p:nvSpPr>
          <p:cNvPr id="30" name="AutoShape 4"/>
          <p:cNvSpPr>
            <a:spLocks noChangeArrowheads="1"/>
          </p:cNvSpPr>
          <p:nvPr/>
        </p:nvSpPr>
        <p:spPr bwMode="gray">
          <a:xfrm>
            <a:off x="1043608" y="1124744"/>
            <a:ext cx="7081193" cy="936104"/>
          </a:xfrm>
          <a:prstGeom prst="roundRect">
            <a:avLst>
              <a:gd name="adj" fmla="val 16667"/>
            </a:avLst>
          </a:prstGeom>
          <a:gradFill rotWithShape="1">
            <a:gsLst>
              <a:gs pos="0">
                <a:srgbClr val="FFFFFF"/>
              </a:gs>
              <a:gs pos="100000">
                <a:srgbClr val="EAEAEA"/>
              </a:gs>
            </a:gsLst>
            <a:lin ang="5400000" scaled="1"/>
          </a:gradFill>
          <a:ln w="9525">
            <a:solidFill>
              <a:srgbClr val="DDDDDD"/>
            </a:solidFill>
            <a:round/>
            <a:headEnd/>
            <a:tailEnd/>
          </a:ln>
          <a:effectLst>
            <a:glow rad="101600">
              <a:schemeClr val="accent1">
                <a:satMod val="175000"/>
                <a:alpha val="40000"/>
              </a:schemeClr>
            </a:glow>
            <a:outerShdw dist="35921" dir="2700000" algn="ctr" rotWithShape="0">
              <a:srgbClr val="000000">
                <a:alpha val="50000"/>
              </a:srgbClr>
            </a:outerShdw>
          </a:effectLst>
        </p:spPr>
        <p:txBody>
          <a:bodyPr wrap="none" anchor="ctr"/>
          <a:lstStyle/>
          <a:p>
            <a:pPr lvl="0" algn="ctr">
              <a:defRPr/>
            </a:pPr>
            <a:r>
              <a:rPr kumimoji="1" lang="ar-DZ" sz="2800" b="1" dirty="0" smtClean="0">
                <a:latin typeface="+mj-lt"/>
                <a:ea typeface="+mj-ea"/>
                <a:cs typeface="Mudir MT" pitchFamily="2" charset="-78"/>
              </a:rPr>
              <a:t>     بتقديم صورة مجملة عن الظروف و الأوضاع التي سبقت نشاط الشيخ المسعدي </a:t>
            </a:r>
            <a:endParaRPr kumimoji="1" lang="fr-FR" sz="2800" b="1" dirty="0" smtClean="0">
              <a:latin typeface="+mj-lt"/>
              <a:ea typeface="+mj-ea"/>
              <a:cs typeface="Mudir MT" pitchFamily="2" charset="-78"/>
            </a:endParaRPr>
          </a:p>
        </p:txBody>
      </p:sp>
      <p:grpSp>
        <p:nvGrpSpPr>
          <p:cNvPr id="10" name="Group 8"/>
          <p:cNvGrpSpPr>
            <a:grpSpLocks/>
          </p:cNvGrpSpPr>
          <p:nvPr/>
        </p:nvGrpSpPr>
        <p:grpSpPr bwMode="auto">
          <a:xfrm>
            <a:off x="1979712" y="2060848"/>
            <a:ext cx="5080761" cy="2005730"/>
            <a:chOff x="744" y="-364"/>
            <a:chExt cx="4340" cy="2215"/>
          </a:xfrm>
        </p:grpSpPr>
        <p:sp>
          <p:nvSpPr>
            <p:cNvPr id="34" name="AutoShape 9"/>
            <p:cNvSpPr>
              <a:spLocks noChangeArrowheads="1"/>
            </p:cNvSpPr>
            <p:nvPr/>
          </p:nvSpPr>
          <p:spPr bwMode="ltGray">
            <a:xfrm>
              <a:off x="744" y="1735"/>
              <a:ext cx="3988" cy="116"/>
            </a:xfrm>
            <a:prstGeom prst="roundRect">
              <a:avLst>
                <a:gd name="adj" fmla="val 50000"/>
              </a:avLst>
            </a:prstGeom>
            <a:gradFill rotWithShape="1">
              <a:gsLst>
                <a:gs pos="0">
                  <a:schemeClr val="accent2">
                    <a:alpha val="0"/>
                  </a:schemeClr>
                </a:gs>
                <a:gs pos="100000">
                  <a:schemeClr val="accent2">
                    <a:gamma/>
                    <a:tint val="19216"/>
                    <a:invGamma/>
                  </a:schemeClr>
                </a:gs>
              </a:gsLst>
              <a:lin ang="5400000" scaled="1"/>
            </a:gradFill>
            <a:ln w="9525">
              <a:noFill/>
              <a:round/>
              <a:headEnd/>
              <a:tailEnd/>
            </a:ln>
            <a:effectLst/>
          </p:spPr>
          <p:txBody>
            <a:bodyPr wrap="none" anchor="ctr"/>
            <a:lstStyle/>
            <a:p>
              <a:pPr>
                <a:defRPr/>
              </a:pPr>
              <a:endParaRPr lang="ar-SA" dirty="0">
                <a:latin typeface="Arial" pitchFamily="34" charset="0"/>
                <a:cs typeface="Arial" pitchFamily="34" charset="0"/>
              </a:endParaRPr>
            </a:p>
          </p:txBody>
        </p:sp>
        <p:sp>
          <p:nvSpPr>
            <p:cNvPr id="35" name="AutoShape 10"/>
            <p:cNvSpPr>
              <a:spLocks noChangeArrowheads="1"/>
            </p:cNvSpPr>
            <p:nvPr/>
          </p:nvSpPr>
          <p:spPr bwMode="ltGray">
            <a:xfrm>
              <a:off x="1096" y="-364"/>
              <a:ext cx="3988" cy="631"/>
            </a:xfrm>
            <a:prstGeom prst="roundRect">
              <a:avLst>
                <a:gd name="adj" fmla="val 50000"/>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path path="circle">
                <a:fillToRect l="50000" t="50000" r="50000" b="50000"/>
              </a:path>
              <a:tileRect/>
            </a:gradFill>
            <a:ln w="9525">
              <a:noFill/>
              <a:round/>
              <a:headEnd/>
              <a:tailEnd/>
            </a:ln>
            <a:effectLst/>
          </p:spPr>
          <p:txBody>
            <a:bodyPr wrap="none" anchor="ctr"/>
            <a:lstStyle/>
            <a:p>
              <a:pPr algn="ctr">
                <a:defRPr/>
              </a:pPr>
              <a:r>
                <a:rPr lang="ar-DZ" sz="2000" dirty="0" smtClean="0">
                  <a:latin typeface="Arial" pitchFamily="34" charset="0"/>
                  <a:cs typeface="Mudir MT"/>
                </a:rPr>
                <a:t>ا</a:t>
              </a:r>
              <a:r>
                <a:rPr kumimoji="1" lang="ar-DZ" sz="3600" b="1" dirty="0" smtClean="0">
                  <a:latin typeface="+mj-lt"/>
                  <a:ea typeface="+mj-ea"/>
                  <a:cs typeface="Mudir MT"/>
                </a:rPr>
                <a:t>لفصل </a:t>
              </a:r>
              <a:r>
                <a:rPr kumimoji="1" lang="ar-DZ" sz="3600" b="1" dirty="0" err="1" smtClean="0">
                  <a:latin typeface="+mj-lt"/>
                  <a:ea typeface="+mj-ea"/>
                  <a:cs typeface="Mudir MT"/>
                </a:rPr>
                <a:t>الأول </a:t>
              </a:r>
              <a:r>
                <a:rPr kumimoji="1" lang="ar-DZ" sz="3600" b="1" dirty="0" smtClean="0">
                  <a:latin typeface="+mj-lt"/>
                  <a:ea typeface="+mj-ea"/>
                  <a:cs typeface="Mudir MT"/>
                </a:rPr>
                <a:t>: </a:t>
              </a:r>
              <a:r>
                <a:rPr lang="ar-DZ" sz="2800" i="1" dirty="0" smtClean="0">
                  <a:latin typeface="Arial" pitchFamily="34" charset="0"/>
                  <a:cs typeface="Mudir MT"/>
                </a:rPr>
                <a:t>للتعريف بحياة و آثار الشيخ عبد القادر</a:t>
              </a:r>
              <a:endParaRPr lang="ar-SA" sz="2000" i="1" dirty="0">
                <a:latin typeface="Arial" pitchFamily="34" charset="0"/>
                <a:cs typeface="Mudir MT"/>
              </a:endParaRPr>
            </a:p>
          </p:txBody>
        </p:sp>
      </p:grpSp>
      <p:grpSp>
        <p:nvGrpSpPr>
          <p:cNvPr id="11" name="Group 16"/>
          <p:cNvGrpSpPr>
            <a:grpSpLocks/>
          </p:cNvGrpSpPr>
          <p:nvPr/>
        </p:nvGrpSpPr>
        <p:grpSpPr bwMode="auto">
          <a:xfrm>
            <a:off x="2457468" y="548680"/>
            <a:ext cx="4686300" cy="576263"/>
            <a:chOff x="1388" y="1024"/>
            <a:chExt cx="2952" cy="363"/>
          </a:xfrm>
        </p:grpSpPr>
        <p:sp>
          <p:nvSpPr>
            <p:cNvPr id="42" name="AutoShape 17"/>
            <p:cNvSpPr>
              <a:spLocks noChangeArrowheads="1"/>
            </p:cNvSpPr>
            <p:nvPr/>
          </p:nvSpPr>
          <p:spPr bwMode="ltGray">
            <a:xfrm>
              <a:off x="1388" y="1024"/>
              <a:ext cx="2952" cy="363"/>
            </a:xfrm>
            <a:prstGeom prst="roundRect">
              <a:avLst>
                <a:gd name="adj" fmla="val 17509"/>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path path="circle">
                <a:fillToRect l="50000" t="50000" r="50000" b="50000"/>
              </a:path>
              <a:tileRect/>
            </a:gradFill>
            <a:ln w="9525">
              <a:noFill/>
              <a:round/>
              <a:headEnd/>
              <a:tailEnd/>
            </a:ln>
            <a:effectLst/>
          </p:spPr>
          <p:txBody>
            <a:bodyPr wrap="none" anchor="ctr"/>
            <a:lstStyle/>
            <a:p>
              <a:pPr algn="ctr">
                <a:defRPr/>
              </a:pPr>
              <a:r>
                <a:rPr kumimoji="1" lang="ar-DZ" sz="3200" b="1" i="1" dirty="0" smtClean="0">
                  <a:latin typeface="+mj-lt"/>
                  <a:ea typeface="+mj-ea"/>
                  <a:cs typeface="Mudir MT" pitchFamily="2" charset="-78"/>
                </a:rPr>
                <a:t>الفصل التمهيدي</a:t>
              </a:r>
              <a:endParaRPr kumimoji="1" lang="ar-SA" sz="3200" b="1" i="1" dirty="0">
                <a:latin typeface="+mj-lt"/>
                <a:ea typeface="+mj-ea"/>
                <a:cs typeface="Mudir MT" pitchFamily="2" charset="-78"/>
              </a:endParaRPr>
            </a:p>
          </p:txBody>
        </p:sp>
        <p:sp>
          <p:nvSpPr>
            <p:cNvPr id="44" name="AutoShape 19"/>
            <p:cNvSpPr>
              <a:spLocks noChangeArrowheads="1"/>
            </p:cNvSpPr>
            <p:nvPr/>
          </p:nvSpPr>
          <p:spPr bwMode="ltGray">
            <a:xfrm>
              <a:off x="1395" y="1322"/>
              <a:ext cx="2941" cy="55"/>
            </a:xfrm>
            <a:prstGeom prst="roundRect">
              <a:avLst>
                <a:gd name="adj" fmla="val 50000"/>
              </a:avLst>
            </a:prstGeom>
            <a:gradFill rotWithShape="1">
              <a:gsLst>
                <a:gs pos="0">
                  <a:schemeClr val="accent1">
                    <a:alpha val="0"/>
                  </a:schemeClr>
                </a:gs>
                <a:gs pos="100000">
                  <a:schemeClr val="accent1">
                    <a:gamma/>
                    <a:tint val="20000"/>
                    <a:invGamma/>
                  </a:schemeClr>
                </a:gs>
              </a:gsLst>
              <a:lin ang="5400000" scaled="1"/>
            </a:gradFill>
            <a:ln w="9525">
              <a:noFill/>
              <a:round/>
              <a:headEnd/>
              <a:tailEnd/>
            </a:ln>
            <a:effectLst/>
          </p:spPr>
          <p:txBody>
            <a:bodyPr wrap="none" anchor="ctr"/>
            <a:lstStyle/>
            <a:p>
              <a:pPr>
                <a:defRPr/>
              </a:pPr>
              <a:endParaRPr lang="ar-SA" dirty="0">
                <a:latin typeface="Arial" pitchFamily="34" charset="0"/>
                <a:cs typeface="Arial" pitchFamily="34" charset="0"/>
              </a:endParaRPr>
            </a:p>
          </p:txBody>
        </p:sp>
      </p:grpSp>
      <p:sp>
        <p:nvSpPr>
          <p:cNvPr id="37" name="AutoShape 12"/>
          <p:cNvSpPr>
            <a:spLocks noChangeArrowheads="1"/>
          </p:cNvSpPr>
          <p:nvPr/>
        </p:nvSpPr>
        <p:spPr bwMode="ltGray">
          <a:xfrm>
            <a:off x="1259632" y="3573016"/>
            <a:ext cx="6120680" cy="584224"/>
          </a:xfrm>
          <a:prstGeom prst="roundRect">
            <a:avLst>
              <a:gd name="adj" fmla="val 17509"/>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pPr algn="ctr">
              <a:defRPr/>
            </a:pPr>
            <a:r>
              <a:rPr kumimoji="1" lang="ar-DZ" sz="3200" b="1" i="1" dirty="0" smtClean="0">
                <a:latin typeface="+mj-lt"/>
                <a:ea typeface="+mj-ea"/>
                <a:cs typeface="Mudir MT" pitchFamily="2" charset="-78"/>
              </a:rPr>
              <a:t>الفصل </a:t>
            </a:r>
            <a:r>
              <a:rPr kumimoji="1" lang="ar-DZ" sz="3200" b="1" i="1" dirty="0" err="1" smtClean="0">
                <a:latin typeface="+mj-lt"/>
                <a:ea typeface="+mj-ea"/>
                <a:cs typeface="Mudir MT" pitchFamily="2" charset="-78"/>
              </a:rPr>
              <a:t>الثاني </a:t>
            </a:r>
            <a:r>
              <a:rPr kumimoji="1" lang="ar-DZ" sz="3200" b="1" i="1" dirty="0" smtClean="0">
                <a:latin typeface="+mj-lt"/>
                <a:ea typeface="+mj-ea"/>
                <a:cs typeface="Mudir MT" pitchFamily="2" charset="-78"/>
              </a:rPr>
              <a:t>: </a:t>
            </a:r>
            <a:r>
              <a:rPr kumimoji="1" lang="ar-DZ" sz="2800" b="1" i="1" dirty="0" smtClean="0">
                <a:latin typeface="+mj-lt"/>
                <a:ea typeface="+mj-ea"/>
                <a:cs typeface="Mudir MT" pitchFamily="2" charset="-78"/>
              </a:rPr>
              <a:t>النشاط الإصلاحي التعليمي للشيخ عبد القادر المسعدي</a:t>
            </a:r>
            <a:r>
              <a:rPr lang="ar-DZ" sz="3200" i="1" dirty="0" smtClean="0"/>
              <a:t> </a:t>
            </a:r>
            <a:endParaRPr kumimoji="1" lang="ar-SA" sz="3200" b="1" i="1" dirty="0">
              <a:latin typeface="+mj-lt"/>
              <a:ea typeface="+mj-ea"/>
              <a:cs typeface="Mudir MT" pitchFamily="2" charset="-78"/>
            </a:endParaRPr>
          </a:p>
        </p:txBody>
      </p:sp>
      <p:grpSp>
        <p:nvGrpSpPr>
          <p:cNvPr id="12" name="Group 60"/>
          <p:cNvGrpSpPr>
            <a:grpSpLocks/>
          </p:cNvGrpSpPr>
          <p:nvPr/>
        </p:nvGrpSpPr>
        <p:grpSpPr bwMode="auto">
          <a:xfrm rot="5400000">
            <a:off x="5953531" y="3047601"/>
            <a:ext cx="5195208" cy="814470"/>
            <a:chOff x="288" y="1740"/>
            <a:chExt cx="1477" cy="1476"/>
          </a:xfrm>
        </p:grpSpPr>
        <p:sp>
          <p:nvSpPr>
            <p:cNvPr id="47" name="Oval 61"/>
            <p:cNvSpPr>
              <a:spLocks noChangeArrowheads="1"/>
            </p:cNvSpPr>
            <p:nvPr/>
          </p:nvSpPr>
          <p:spPr bwMode="gray">
            <a:xfrm>
              <a:off x="498" y="2002"/>
              <a:ext cx="1151" cy="94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square" anchor="ctr">
              <a:spAutoFit/>
            </a:bodyPr>
            <a:lstStyle/>
            <a:p>
              <a:pPr>
                <a:defRPr/>
              </a:pPr>
              <a:endParaRPr lang="ar-SA" dirty="0">
                <a:latin typeface="Arial" pitchFamily="34" charset="0"/>
                <a:cs typeface="Arial" pitchFamily="34" charset="0"/>
              </a:endParaRPr>
            </a:p>
          </p:txBody>
        </p:sp>
        <p:sp>
          <p:nvSpPr>
            <p:cNvPr id="48" name="Oval 62"/>
            <p:cNvSpPr>
              <a:spLocks noChangeArrowheads="1"/>
            </p:cNvSpPr>
            <p:nvPr/>
          </p:nvSpPr>
          <p:spPr bwMode="gray">
            <a:xfrm>
              <a:off x="304" y="1740"/>
              <a:ext cx="1461" cy="1462"/>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dirty="0">
                <a:latin typeface="Arial" pitchFamily="34" charset="0"/>
                <a:cs typeface="Arial" pitchFamily="34" charset="0"/>
              </a:endParaRPr>
            </a:p>
          </p:txBody>
        </p:sp>
        <p:sp>
          <p:nvSpPr>
            <p:cNvPr id="49" name="Oval 63"/>
            <p:cNvSpPr>
              <a:spLocks noChangeArrowheads="1"/>
            </p:cNvSpPr>
            <p:nvPr/>
          </p:nvSpPr>
          <p:spPr bwMode="gray">
            <a:xfrm>
              <a:off x="288" y="1754"/>
              <a:ext cx="1461" cy="1462"/>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defRPr/>
              </a:pPr>
              <a:endParaRPr lang="ar-SA" dirty="0">
                <a:latin typeface="Arial" pitchFamily="34" charset="0"/>
                <a:cs typeface="Arial" pitchFamily="34" charset="0"/>
              </a:endParaRPr>
            </a:p>
          </p:txBody>
        </p:sp>
        <p:sp>
          <p:nvSpPr>
            <p:cNvPr id="50" name="Oval 64"/>
            <p:cNvSpPr>
              <a:spLocks noChangeArrowheads="1"/>
            </p:cNvSpPr>
            <p:nvPr/>
          </p:nvSpPr>
          <p:spPr bwMode="gray">
            <a:xfrm>
              <a:off x="375" y="1814"/>
              <a:ext cx="1317" cy="1316"/>
            </a:xfrm>
            <a:prstGeom prst="ellipse">
              <a:avLst/>
            </a:prstGeom>
            <a:solidFill>
              <a:srgbClr val="000000"/>
            </a:solidFill>
            <a:ln w="38100" algn="ctr">
              <a:noFill/>
              <a:round/>
              <a:headEnd/>
              <a:tailEnd/>
            </a:ln>
          </p:spPr>
          <p:txBody>
            <a:bodyPr anchor="ctr">
              <a:spAutoFit/>
            </a:bodyPr>
            <a:lstStyle/>
            <a:p>
              <a:endParaRPr lang="ar-DZ"/>
            </a:p>
          </p:txBody>
        </p:sp>
        <p:sp>
          <p:nvSpPr>
            <p:cNvPr id="51" name="Oval 65"/>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w="9525" algn="ctr">
              <a:noFill/>
              <a:round/>
              <a:headEnd/>
              <a:tailEnd/>
            </a:ln>
          </p:spPr>
          <p:txBody>
            <a:bodyPr vert="eaVert" wrap="none" anchor="ctr"/>
            <a:lstStyle/>
            <a:p>
              <a:endParaRPr lang="ar-DZ"/>
            </a:p>
          </p:txBody>
        </p:sp>
        <p:sp>
          <p:nvSpPr>
            <p:cNvPr id="52" name="Oval 66"/>
            <p:cNvSpPr>
              <a:spLocks noChangeArrowheads="1"/>
            </p:cNvSpPr>
            <p:nvPr/>
          </p:nvSpPr>
          <p:spPr bwMode="gray">
            <a:xfrm>
              <a:off x="412" y="1842"/>
              <a:ext cx="1246" cy="1246"/>
            </a:xfrm>
            <a:prstGeom prst="ellipse">
              <a:avLst/>
            </a:prstGeom>
            <a:gradFill rotWithShape="1">
              <a:gsLst>
                <a:gs pos="0">
                  <a:srgbClr val="D6E1E2">
                    <a:alpha val="0"/>
                  </a:srgbClr>
                </a:gs>
                <a:gs pos="100000">
                  <a:srgbClr val="F1F5F5"/>
                </a:gs>
              </a:gsLst>
              <a:lin ang="5400000" scaled="1"/>
            </a:gradFill>
            <a:ln w="9525" algn="ctr">
              <a:noFill/>
              <a:round/>
              <a:headEnd/>
              <a:tailEnd/>
            </a:ln>
          </p:spPr>
          <p:txBody>
            <a:bodyPr vert="eaVert" wrap="none" anchor="ctr"/>
            <a:lstStyle/>
            <a:p>
              <a:endParaRPr lang="ar-DZ"/>
            </a:p>
          </p:txBody>
        </p:sp>
        <p:sp>
          <p:nvSpPr>
            <p:cNvPr id="53" name="Oval 67"/>
            <p:cNvSpPr>
              <a:spLocks noChangeArrowheads="1"/>
            </p:cNvSpPr>
            <p:nvPr/>
          </p:nvSpPr>
          <p:spPr bwMode="gray">
            <a:xfrm>
              <a:off x="426" y="1854"/>
              <a:ext cx="1184" cy="1164"/>
            </a:xfrm>
            <a:prstGeom prst="ellipse">
              <a:avLst/>
            </a:prstGeom>
            <a:gradFill rotWithShape="1">
              <a:gsLst>
                <a:gs pos="0">
                  <a:srgbClr val="AAB2B3"/>
                </a:gs>
                <a:gs pos="100000">
                  <a:srgbClr val="D6E1E2">
                    <a:alpha val="48000"/>
                  </a:srgbClr>
                </a:gs>
              </a:gsLst>
              <a:lin ang="5400000" scaled="1"/>
            </a:gradFill>
            <a:ln w="9525" algn="ctr">
              <a:noFill/>
              <a:round/>
              <a:headEnd/>
              <a:tailEnd/>
            </a:ln>
          </p:spPr>
          <p:txBody>
            <a:bodyPr vert="eaVert" wrap="none" anchor="ctr"/>
            <a:lstStyle/>
            <a:p>
              <a:endParaRPr lang="ar-DZ"/>
            </a:p>
          </p:txBody>
        </p:sp>
        <p:sp>
          <p:nvSpPr>
            <p:cNvPr id="54" name="Oval 68"/>
            <p:cNvSpPr>
              <a:spLocks noChangeArrowheads="1"/>
            </p:cNvSpPr>
            <p:nvPr/>
          </p:nvSpPr>
          <p:spPr bwMode="gray">
            <a:xfrm>
              <a:off x="445" y="1900"/>
              <a:ext cx="1053" cy="945"/>
            </a:xfrm>
            <a:prstGeom prst="ellipse">
              <a:avLst/>
            </a:prstGeom>
            <a:gradFill rotWithShape="1">
              <a:gsLst>
                <a:gs pos="0">
                  <a:srgbClr val="FFFFFF"/>
                </a:gs>
                <a:gs pos="100000">
                  <a:srgbClr val="D6E1E2">
                    <a:alpha val="37999"/>
                  </a:srgbClr>
                </a:gs>
              </a:gsLst>
              <a:lin ang="5400000" scaled="1"/>
            </a:gradFill>
            <a:ln w="9525" algn="ctr">
              <a:noFill/>
              <a:round/>
              <a:headEnd/>
              <a:tailEnd/>
            </a:ln>
          </p:spPr>
          <p:txBody>
            <a:bodyPr vert="eaVert" wrap="none" anchor="ctr"/>
            <a:lstStyle/>
            <a:p>
              <a:endParaRPr lang="ar-DZ"/>
            </a:p>
          </p:txBody>
        </p:sp>
        <p:sp>
          <p:nvSpPr>
            <p:cNvPr id="55" name="Text Box 69"/>
            <p:cNvSpPr txBox="1">
              <a:spLocks noChangeArrowheads="1"/>
            </p:cNvSpPr>
            <p:nvPr/>
          </p:nvSpPr>
          <p:spPr bwMode="gray">
            <a:xfrm>
              <a:off x="385" y="1923"/>
              <a:ext cx="1320" cy="1060"/>
            </a:xfrm>
            <a:prstGeom prst="rect">
              <a:avLst/>
            </a:prstGeom>
            <a:noFill/>
            <a:ln w="9525">
              <a:noFill/>
              <a:miter lim="800000"/>
              <a:headEnd/>
              <a:tailEnd/>
            </a:ln>
          </p:spPr>
          <p:txBody>
            <a:bodyPr wrap="square">
              <a:spAutoFit/>
            </a:bodyPr>
            <a:lstStyle/>
            <a:p>
              <a:pPr algn="ctr"/>
              <a:r>
                <a:rPr kumimoji="1" lang="ar-DZ" sz="3200" b="1" dirty="0" smtClean="0">
                  <a:latin typeface="+mj-lt"/>
                  <a:ea typeface="+mj-ea"/>
                  <a:cs typeface="Mudir MT" pitchFamily="2" charset="-78"/>
                </a:rPr>
                <a:t>هيكل البحث</a:t>
              </a:r>
              <a:endParaRPr kumimoji="1" lang="en-US" sz="3200" b="1" dirty="0" smtClean="0">
                <a:latin typeface="+mj-lt"/>
                <a:ea typeface="+mj-ea"/>
                <a:cs typeface="Mudir MT" pitchFamily="2" charset="-78"/>
              </a:endParaRPr>
            </a:p>
          </p:txBody>
        </p:sp>
      </p:grpSp>
      <p:pic>
        <p:nvPicPr>
          <p:cNvPr id="36" name="Image 35" descr="Afficher l'image en taille réelle"/>
          <p:cNvPicPr/>
          <p:nvPr/>
        </p:nvPicPr>
        <p:blipFill>
          <a:blip r:embed="rId4" cstate="print"/>
          <a:srcRect/>
          <a:stretch>
            <a:fillRect/>
          </a:stretch>
        </p:blipFill>
        <p:spPr bwMode="auto">
          <a:xfrm rot="21001693">
            <a:off x="7935567" y="75087"/>
            <a:ext cx="952500" cy="977265"/>
          </a:xfrm>
          <a:prstGeom prst="rect">
            <a:avLst/>
          </a:prstGeom>
          <a:ln>
            <a:noFill/>
          </a:ln>
          <a:effectLst>
            <a:softEdge rad="112500"/>
          </a:effectLst>
        </p:spPr>
      </p:pic>
      <p:pic>
        <p:nvPicPr>
          <p:cNvPr id="38" name="Image 37" descr="Afficher l'image en taille réelle"/>
          <p:cNvPicPr/>
          <p:nvPr/>
        </p:nvPicPr>
        <p:blipFill>
          <a:blip r:embed="rId5" cstate="print"/>
          <a:srcRect/>
          <a:stretch>
            <a:fillRect/>
          </a:stretch>
        </p:blipFill>
        <p:spPr bwMode="auto">
          <a:xfrm>
            <a:off x="6500826" y="0"/>
            <a:ext cx="762000" cy="1143008"/>
          </a:xfrm>
          <a:prstGeom prst="rect">
            <a:avLst/>
          </a:prstGeom>
          <a:ln>
            <a:noFill/>
          </a:ln>
          <a:effectLst>
            <a:softEdge rad="112500"/>
          </a:effectLst>
        </p:spPr>
      </p:pic>
      <p:pic>
        <p:nvPicPr>
          <p:cNvPr id="39" name="Image 38" descr="Afficher l'image en taille réelle"/>
          <p:cNvPicPr/>
          <p:nvPr/>
        </p:nvPicPr>
        <p:blipFill>
          <a:blip r:embed="rId6" cstate="print"/>
          <a:srcRect/>
          <a:stretch>
            <a:fillRect/>
          </a:stretch>
        </p:blipFill>
        <p:spPr bwMode="auto">
          <a:xfrm rot="20647646">
            <a:off x="5461475" y="138815"/>
            <a:ext cx="1143000" cy="917345"/>
          </a:xfrm>
          <a:prstGeom prst="rect">
            <a:avLst/>
          </a:prstGeom>
          <a:ln>
            <a:noFill/>
          </a:ln>
          <a:effectLst>
            <a:softEdge rad="112500"/>
          </a:effectLst>
        </p:spPr>
      </p:pic>
      <p:pic>
        <p:nvPicPr>
          <p:cNvPr id="43" name="Image 42" descr="Afficher l'image en taille réelle"/>
          <p:cNvPicPr/>
          <p:nvPr/>
        </p:nvPicPr>
        <p:blipFill>
          <a:blip r:embed="rId7" cstate="print"/>
          <a:srcRect/>
          <a:stretch>
            <a:fillRect/>
          </a:stretch>
        </p:blipFill>
        <p:spPr bwMode="auto">
          <a:xfrm rot="19455718">
            <a:off x="1708842" y="164508"/>
            <a:ext cx="885825" cy="1000132"/>
          </a:xfrm>
          <a:prstGeom prst="rect">
            <a:avLst/>
          </a:prstGeom>
          <a:ln>
            <a:noFill/>
          </a:ln>
          <a:effectLst>
            <a:softEdge rad="112500"/>
          </a:effectLst>
        </p:spPr>
      </p:pic>
      <p:pic>
        <p:nvPicPr>
          <p:cNvPr id="45" name="Image 44" descr="Afficher l'image en taille réelle"/>
          <p:cNvPicPr/>
          <p:nvPr/>
        </p:nvPicPr>
        <p:blipFill>
          <a:blip r:embed="rId8" cstate="print"/>
          <a:srcRect/>
          <a:stretch>
            <a:fillRect/>
          </a:stretch>
        </p:blipFill>
        <p:spPr bwMode="auto">
          <a:xfrm rot="164561">
            <a:off x="3788921" y="161024"/>
            <a:ext cx="771525" cy="501367"/>
          </a:xfrm>
          <a:prstGeom prst="rect">
            <a:avLst/>
          </a:prstGeom>
          <a:ln>
            <a:noFill/>
          </a:ln>
          <a:effectLst>
            <a:softEdge rad="112500"/>
          </a:effectLst>
        </p:spPr>
      </p:pic>
      <p:pic>
        <p:nvPicPr>
          <p:cNvPr id="56" name="Image 55" descr="Afficher l'image en taille réelle"/>
          <p:cNvPicPr/>
          <p:nvPr/>
        </p:nvPicPr>
        <p:blipFill>
          <a:blip r:embed="rId9" cstate="print"/>
          <a:srcRect/>
          <a:stretch>
            <a:fillRect/>
          </a:stretch>
        </p:blipFill>
        <p:spPr bwMode="auto">
          <a:xfrm>
            <a:off x="4485677" y="118465"/>
            <a:ext cx="943579" cy="524453"/>
          </a:xfrm>
          <a:prstGeom prst="rect">
            <a:avLst/>
          </a:prstGeom>
          <a:ln>
            <a:noFill/>
          </a:ln>
          <a:effectLst>
            <a:softEdge rad="112500"/>
          </a:effectLst>
        </p:spPr>
      </p:pic>
      <p:pic>
        <p:nvPicPr>
          <p:cNvPr id="57" name="Image 56" descr="Afficher l'image en taille réelle"/>
          <p:cNvPicPr/>
          <p:nvPr/>
        </p:nvPicPr>
        <p:blipFill>
          <a:blip r:embed="rId10" cstate="print"/>
          <a:srcRect/>
          <a:stretch>
            <a:fillRect/>
          </a:stretch>
        </p:blipFill>
        <p:spPr bwMode="auto">
          <a:xfrm rot="18317098">
            <a:off x="7190235" y="212289"/>
            <a:ext cx="914399" cy="762000"/>
          </a:xfrm>
          <a:prstGeom prst="rect">
            <a:avLst/>
          </a:prstGeom>
          <a:ln>
            <a:noFill/>
          </a:ln>
          <a:effectLst>
            <a:softEdge rad="112500"/>
          </a:effectLst>
        </p:spPr>
      </p:pic>
      <p:pic>
        <p:nvPicPr>
          <p:cNvPr id="58" name="Image 57" descr="Afficher l'image en taille réelle"/>
          <p:cNvPicPr/>
          <p:nvPr/>
        </p:nvPicPr>
        <p:blipFill>
          <a:blip r:embed="rId11" cstate="print"/>
          <a:srcRect/>
          <a:stretch>
            <a:fillRect/>
          </a:stretch>
        </p:blipFill>
        <p:spPr bwMode="auto">
          <a:xfrm rot="2933004">
            <a:off x="685898" y="264985"/>
            <a:ext cx="1060615" cy="785818"/>
          </a:xfrm>
          <a:prstGeom prst="rect">
            <a:avLst/>
          </a:prstGeom>
          <a:ln>
            <a:noFill/>
          </a:ln>
          <a:effectLst>
            <a:softEdge rad="112500"/>
          </a:effectLst>
        </p:spPr>
      </p:pic>
      <p:pic>
        <p:nvPicPr>
          <p:cNvPr id="59" name="Image 58" descr="Afficher l'image en taille réelle"/>
          <p:cNvPicPr/>
          <p:nvPr/>
        </p:nvPicPr>
        <p:blipFill>
          <a:blip r:embed="rId6" cstate="print"/>
          <a:srcRect/>
          <a:stretch>
            <a:fillRect/>
          </a:stretch>
        </p:blipFill>
        <p:spPr bwMode="auto">
          <a:xfrm rot="20647646">
            <a:off x="2610963" y="138793"/>
            <a:ext cx="1143000" cy="917345"/>
          </a:xfrm>
          <a:prstGeom prst="rect">
            <a:avLst/>
          </a:prstGeom>
          <a:ln>
            <a:noFill/>
          </a:ln>
          <a:effectLst>
            <a:softEdge rad="112500"/>
          </a:effectLst>
        </p:spPr>
      </p:pic>
      <p:pic>
        <p:nvPicPr>
          <p:cNvPr id="60" name="Image 59" descr="Afficher l'image en taille réelle"/>
          <p:cNvPicPr/>
          <p:nvPr/>
        </p:nvPicPr>
        <p:blipFill>
          <a:blip r:embed="rId5" cstate="print"/>
          <a:srcRect/>
          <a:stretch>
            <a:fillRect/>
          </a:stretch>
        </p:blipFill>
        <p:spPr bwMode="auto">
          <a:xfrm>
            <a:off x="214282" y="214290"/>
            <a:ext cx="762000" cy="1143008"/>
          </a:xfrm>
          <a:prstGeom prst="rect">
            <a:avLst/>
          </a:prstGeom>
          <a:ln>
            <a:noFill/>
          </a:ln>
          <a:effectLst>
            <a:softEdge rad="112500"/>
          </a:effectLst>
        </p:spPr>
      </p:pic>
      <p:sp>
        <p:nvSpPr>
          <p:cNvPr id="61" name="AutoShape 10"/>
          <p:cNvSpPr>
            <a:spLocks noChangeArrowheads="1"/>
          </p:cNvSpPr>
          <p:nvPr/>
        </p:nvSpPr>
        <p:spPr bwMode="ltGray">
          <a:xfrm>
            <a:off x="1115616" y="5013176"/>
            <a:ext cx="6336704" cy="571384"/>
          </a:xfrm>
          <a:prstGeom prst="roundRect">
            <a:avLst>
              <a:gd name="adj" fmla="val 50000"/>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pPr algn="ctr">
              <a:defRPr/>
            </a:pPr>
            <a:r>
              <a:rPr lang="ar-DZ" sz="2400" i="1" dirty="0" smtClean="0">
                <a:latin typeface="Arial" pitchFamily="34" charset="0"/>
                <a:cs typeface="Mudir MT"/>
              </a:rPr>
              <a:t>ا</a:t>
            </a:r>
            <a:r>
              <a:rPr kumimoji="1" lang="ar-DZ" sz="4000" b="1" i="1" dirty="0" smtClean="0">
                <a:latin typeface="+mj-lt"/>
                <a:ea typeface="+mj-ea"/>
                <a:cs typeface="Mudir MT"/>
              </a:rPr>
              <a:t>لفصل </a:t>
            </a:r>
            <a:r>
              <a:rPr kumimoji="1" lang="ar-DZ" sz="4000" b="1" i="1" dirty="0" err="1" smtClean="0">
                <a:latin typeface="+mj-lt"/>
                <a:ea typeface="+mj-ea"/>
                <a:cs typeface="Mudir MT"/>
              </a:rPr>
              <a:t>الثالث :</a:t>
            </a:r>
            <a:r>
              <a:rPr kumimoji="1" lang="ar-DZ" sz="4000" b="1" i="1" dirty="0" smtClean="0">
                <a:latin typeface="+mj-lt"/>
                <a:ea typeface="+mj-ea"/>
                <a:cs typeface="Mudir MT"/>
              </a:rPr>
              <a:t> </a:t>
            </a:r>
            <a:r>
              <a:rPr lang="ar-SA" sz="2400" b="1" i="1" dirty="0" smtClean="0">
                <a:cs typeface="Mudir MT"/>
              </a:rPr>
              <a:t>النشاط الإصلاحي الفكري لعبد القادر المسعدي و المواقف منه</a:t>
            </a:r>
            <a:endParaRPr lang="fr-FR" sz="2400" i="1" dirty="0" smtClean="0">
              <a:cs typeface="Mudir MT"/>
            </a:endParaRPr>
          </a:p>
          <a:p>
            <a:pPr algn="ctr">
              <a:defRPr/>
            </a:pPr>
            <a:endParaRPr lang="ar-SA" dirty="0">
              <a:latin typeface="Arial" pitchFamily="34" charset="0"/>
              <a:cs typeface="Arial" pitchFamily="34" charset="0"/>
            </a:endParaRPr>
          </a:p>
        </p:txBody>
      </p:sp>
      <p:sp>
        <p:nvSpPr>
          <p:cNvPr id="41" name="AutoShape 2"/>
          <p:cNvSpPr>
            <a:spLocks noChangeArrowheads="1"/>
          </p:cNvSpPr>
          <p:nvPr/>
        </p:nvSpPr>
        <p:spPr bwMode="gray">
          <a:xfrm>
            <a:off x="251520" y="5589240"/>
            <a:ext cx="8280920" cy="792088"/>
          </a:xfrm>
          <a:prstGeom prst="roundRect">
            <a:avLst>
              <a:gd name="adj" fmla="val 16667"/>
            </a:avLst>
          </a:prstGeom>
          <a:gradFill rotWithShape="1">
            <a:gsLst>
              <a:gs pos="0">
                <a:srgbClr val="FFFFFF"/>
              </a:gs>
              <a:gs pos="100000">
                <a:srgbClr val="EAEAEA"/>
              </a:gs>
            </a:gsLst>
            <a:lin ang="5400000" scaled="1"/>
          </a:gradFill>
          <a:ln w="9525">
            <a:solidFill>
              <a:srgbClr val="DDDDDD"/>
            </a:solidFill>
            <a:round/>
            <a:headEnd/>
            <a:tailEnd/>
          </a:ln>
          <a:effectLst>
            <a:glow rad="101600">
              <a:schemeClr val="accent1">
                <a:satMod val="175000"/>
                <a:alpha val="40000"/>
              </a:schemeClr>
            </a:glow>
            <a:outerShdw dist="35921" dir="2700000" algn="ctr" rotWithShape="0">
              <a:srgbClr val="000000">
                <a:alpha val="50000"/>
              </a:srgbClr>
            </a:outerShdw>
          </a:effectLst>
        </p:spPr>
        <p:txBody>
          <a:bodyPr wrap="none" anchor="ctr"/>
          <a:lstStyle/>
          <a:p>
            <a:pPr lvl="0" algn="ctr" rtl="1"/>
            <a:r>
              <a:rPr lang="fr-FR" sz="3200" b="1" dirty="0" smtClean="0">
                <a:cs typeface="Mudir MT"/>
              </a:rPr>
              <a:t>  </a:t>
            </a:r>
            <a:r>
              <a:rPr lang="ar-DZ" sz="3200" b="1" dirty="0" smtClean="0">
                <a:cs typeface="Mudir MT"/>
              </a:rPr>
              <a:t>النشاط الإصلاحي الفكري من جوانب ثقافية و دينية </a:t>
            </a:r>
            <a:r>
              <a:rPr lang="ar-DZ" sz="3200" b="1" dirty="0" err="1" smtClean="0">
                <a:cs typeface="Mudir MT"/>
              </a:rPr>
              <a:t>وإجتماعية</a:t>
            </a:r>
            <a:r>
              <a:rPr lang="ar-DZ" sz="3200" b="1" dirty="0" smtClean="0">
                <a:cs typeface="Mudir MT"/>
              </a:rPr>
              <a:t> ومختلف المواقف منها.</a:t>
            </a:r>
            <a:endParaRPr lang="fr-FR" sz="3200" b="1" dirty="0">
              <a:cs typeface="Mudir M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slide(fromBottom)">
                                      <p:cBhvr>
                                        <p:cTn id="10" dur="500"/>
                                        <p:tgtEl>
                                          <p:spTgt spid="30"/>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slide(fromBottom)">
                                      <p:cBhvr>
                                        <p:cTn id="13" dur="500"/>
                                        <p:tgtEl>
                                          <p:spTgt spid="29"/>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slide(fromBottom)">
                                      <p:cBhvr>
                                        <p:cTn id="16" dur="500"/>
                                        <p:tgtEl>
                                          <p:spTgt spid="2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slide(fromBottom)">
                                      <p:cBhvr>
                                        <p:cTn id="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4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3" name="ZoneTexte 12"/>
          <p:cNvSpPr txBox="1"/>
          <p:nvPr/>
        </p:nvSpPr>
        <p:spPr>
          <a:xfrm>
            <a:off x="1115616" y="1628800"/>
            <a:ext cx="7632848" cy="1077218"/>
          </a:xfrm>
          <a:prstGeom prst="rect">
            <a:avLst/>
          </a:prstGeom>
          <a:noFill/>
        </p:spPr>
        <p:txBody>
          <a:bodyPr wrap="square" rtlCol="0">
            <a:spAutoFit/>
          </a:bodyPr>
          <a:lstStyle/>
          <a:p>
            <a:pPr algn="r" rtl="1"/>
            <a:r>
              <a:rPr lang="ar-DZ" sz="3200" dirty="0" smtClean="0"/>
              <a:t>لمعالجة هذا الموضوع اعتمدنا على مجموعة من المصادر والمراجع </a:t>
            </a:r>
            <a:r>
              <a:rPr lang="ar-DZ" sz="3200" dirty="0" err="1" smtClean="0"/>
              <a:t>أهمها:</a:t>
            </a:r>
            <a:r>
              <a:rPr lang="ar-DZ" sz="3200" dirty="0" smtClean="0"/>
              <a:t>  </a:t>
            </a:r>
            <a:endParaRPr lang="fr-FR" sz="3200" dirty="0" smtClean="0"/>
          </a:p>
        </p:txBody>
      </p:sp>
      <p:pic>
        <p:nvPicPr>
          <p:cNvPr id="14"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260648"/>
            <a:ext cx="8791575" cy="1090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 name="Rectangle à coins arrondis 10"/>
          <p:cNvSpPr/>
          <p:nvPr/>
        </p:nvSpPr>
        <p:spPr>
          <a:xfrm>
            <a:off x="899592" y="332656"/>
            <a:ext cx="7344816"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fr-FR"/>
          </a:p>
        </p:txBody>
      </p:sp>
      <p:sp>
        <p:nvSpPr>
          <p:cNvPr id="12" name="ZoneTexte 11"/>
          <p:cNvSpPr txBox="1"/>
          <p:nvPr/>
        </p:nvSpPr>
        <p:spPr>
          <a:xfrm>
            <a:off x="1475656" y="-171400"/>
            <a:ext cx="5544616" cy="1354217"/>
          </a:xfrm>
          <a:prstGeom prst="rect">
            <a:avLst/>
          </a:prstGeom>
          <a:noFill/>
          <a:ln>
            <a:noFill/>
          </a:ln>
        </p:spPr>
        <p:txBody>
          <a:bodyPr wrap="square" rtlCol="0">
            <a:spAutoFit/>
          </a:bodyPr>
          <a:lstStyle/>
          <a:p>
            <a:pPr algn="ctr"/>
            <a:endParaRPr lang="ar-DZ" sz="3200" b="1" dirty="0" smtClean="0"/>
          </a:p>
          <a:p>
            <a:pPr algn="ctr"/>
            <a:r>
              <a:rPr lang="ar-DZ" sz="3200" b="1" dirty="0" smtClean="0"/>
              <a:t>مصادر و مراجع البحث </a:t>
            </a:r>
            <a:endParaRPr lang="fr-FR" sz="3200" dirty="0" smtClean="0"/>
          </a:p>
          <a:p>
            <a:endParaRPr lang="fr-FR" dirty="0"/>
          </a:p>
        </p:txBody>
      </p:sp>
      <p:sp>
        <p:nvSpPr>
          <p:cNvPr id="15" name="ZoneTexte 14"/>
          <p:cNvSpPr txBox="1"/>
          <p:nvPr/>
        </p:nvSpPr>
        <p:spPr>
          <a:xfrm>
            <a:off x="323528" y="2855838"/>
            <a:ext cx="8424936" cy="3046988"/>
          </a:xfrm>
          <a:prstGeom prst="rect">
            <a:avLst/>
          </a:prstGeom>
          <a:noFill/>
        </p:spPr>
        <p:txBody>
          <a:bodyPr wrap="square" rtlCol="0">
            <a:spAutoFit/>
          </a:bodyPr>
          <a:lstStyle/>
          <a:p>
            <a:pPr lvl="0" algn="ctr" rtl="1">
              <a:buClr>
                <a:srgbClr val="00B0F0"/>
              </a:buClr>
              <a:buFont typeface="Wingdings" pitchFamily="2" charset="2"/>
              <a:buChar char="v"/>
            </a:pPr>
            <a:r>
              <a:rPr lang="fr-FR" sz="3200" dirty="0" smtClean="0"/>
              <a:t> </a:t>
            </a:r>
            <a:r>
              <a:rPr lang="ar-DZ" sz="3200" dirty="0" smtClean="0"/>
              <a:t>الوثائق </a:t>
            </a:r>
            <a:r>
              <a:rPr lang="ar-DZ" sz="3200" dirty="0" err="1" smtClean="0"/>
              <a:t>المخطوطة </a:t>
            </a:r>
            <a:r>
              <a:rPr lang="ar-DZ" sz="3200" dirty="0" smtClean="0"/>
              <a:t>:عبارة عن مراسلات بين الشيخ عبد القادر وأعلام عصره إضافة إلى ديوانه الشعري المخطوط و</a:t>
            </a:r>
            <a:r>
              <a:rPr lang="fr-FR" sz="3200" dirty="0" smtClean="0"/>
              <a:t> </a:t>
            </a:r>
            <a:r>
              <a:rPr lang="ar-DZ" sz="3200" dirty="0" smtClean="0"/>
              <a:t>تكمن الاستفادة من هذه الوثائق في توضيح نشاطه الإصلاحي</a:t>
            </a:r>
            <a:r>
              <a:rPr lang="fr-FR" sz="3200" dirty="0" smtClean="0"/>
              <a:t>   </a:t>
            </a:r>
            <a:r>
              <a:rPr lang="ar-DZ" sz="3200" dirty="0" smtClean="0"/>
              <a:t> ( التعليمي  الإجتماعي  الفكري  </a:t>
            </a:r>
            <a:r>
              <a:rPr lang="ar-DZ" sz="3200" dirty="0" err="1" smtClean="0"/>
              <a:t>الديني ....).</a:t>
            </a:r>
            <a:endParaRPr lang="fr-FR" sz="3200" dirty="0" smtClean="0"/>
          </a:p>
          <a:p>
            <a:pPr lvl="0" algn="ctr" rtl="1">
              <a:buClr>
                <a:srgbClr val="00B0F0"/>
              </a:buClr>
              <a:buFont typeface="Wingdings" pitchFamily="2" charset="2"/>
              <a:buChar char="v"/>
            </a:pPr>
            <a:r>
              <a:rPr lang="fr-FR" sz="3200" dirty="0" smtClean="0"/>
              <a:t> </a:t>
            </a:r>
            <a:r>
              <a:rPr lang="ar-DZ" sz="3200" dirty="0" smtClean="0"/>
              <a:t>المقابلات: أهمها مقابلة مع </a:t>
            </a:r>
            <a:r>
              <a:rPr lang="ar-DZ" sz="3200" dirty="0" err="1" smtClean="0"/>
              <a:t>حفيذ</a:t>
            </a:r>
            <a:r>
              <a:rPr lang="ar-DZ" sz="3200" dirty="0" smtClean="0"/>
              <a:t> الشيخ المسعدي </a:t>
            </a:r>
            <a:r>
              <a:rPr lang="ar-DZ" sz="3200" dirty="0" err="1" smtClean="0"/>
              <a:t>العياشي</a:t>
            </a:r>
            <a:r>
              <a:rPr lang="ar-DZ" sz="3200" dirty="0" smtClean="0"/>
              <a:t> الشيخ بمسعد ومقابلة مع المجاهد مختار </a:t>
            </a:r>
            <a:r>
              <a:rPr lang="ar-DZ" sz="3200" dirty="0" err="1" smtClean="0"/>
              <a:t>مخلط.</a:t>
            </a:r>
            <a:r>
              <a:rPr lang="ar-DZ" sz="3200" dirty="0" smtClean="0"/>
              <a:t> </a:t>
            </a:r>
            <a:endParaRPr lang="fr-FR" sz="3200"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20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fade">
                                      <p:cBhvr>
                                        <p:cTn id="17" dur="2000"/>
                                        <p:tgtEl>
                                          <p:spTgt spid="15">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5">
                                            <p:txEl>
                                              <p:pRg st="1" end="1"/>
                                            </p:txEl>
                                          </p:spTgt>
                                        </p:tgtEl>
                                        <p:attrNameLst>
                                          <p:attrName>style.visibility</p:attrName>
                                        </p:attrNameLst>
                                      </p:cBhvr>
                                      <p:to>
                                        <p:strVal val="visible"/>
                                      </p:to>
                                    </p:set>
                                    <p:animEffect transition="in" filter="fade">
                                      <p:cBhvr>
                                        <p:cTn id="20" dur="20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15" grpId="0" build="allAtOnce"/>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3" name="ZoneTexte 12"/>
          <p:cNvSpPr txBox="1"/>
          <p:nvPr/>
        </p:nvSpPr>
        <p:spPr>
          <a:xfrm>
            <a:off x="395536" y="1628800"/>
            <a:ext cx="8352928" cy="2554545"/>
          </a:xfrm>
          <a:prstGeom prst="rect">
            <a:avLst/>
          </a:prstGeom>
          <a:noFill/>
        </p:spPr>
        <p:txBody>
          <a:bodyPr wrap="square" rtlCol="0">
            <a:spAutoFit/>
          </a:bodyPr>
          <a:lstStyle/>
          <a:p>
            <a:pPr lvl="0" algn="r" rtl="1">
              <a:buClr>
                <a:srgbClr val="00B0F0"/>
              </a:buClr>
              <a:buFont typeface="Wingdings" pitchFamily="2" charset="2"/>
              <a:buChar char="v"/>
            </a:pPr>
            <a:r>
              <a:rPr lang="fr-FR" sz="3200" dirty="0" smtClean="0"/>
              <a:t> </a:t>
            </a:r>
            <a:r>
              <a:rPr lang="ar-DZ" sz="3200" dirty="0" smtClean="0"/>
              <a:t>الصحف والمجلات: </a:t>
            </a:r>
            <a:r>
              <a:rPr lang="ar-DZ" sz="3200" dirty="0" err="1" smtClean="0"/>
              <a:t>منها </a:t>
            </a:r>
            <a:r>
              <a:rPr lang="ar-DZ" sz="3200" dirty="0" smtClean="0"/>
              <a:t>'' البصائر'' التي نشرت</a:t>
            </a:r>
            <a:r>
              <a:rPr lang="fr-FR" sz="3200" dirty="0" smtClean="0"/>
              <a:t> </a:t>
            </a:r>
            <a:r>
              <a:rPr lang="ar-DZ" sz="3200" dirty="0" smtClean="0"/>
              <a:t>مقالات </a:t>
            </a:r>
            <a:r>
              <a:rPr lang="fr-FR" sz="3200" dirty="0" smtClean="0"/>
              <a:t>                              </a:t>
            </a:r>
            <a:r>
              <a:rPr lang="ar-DZ" sz="3200" dirty="0" smtClean="0"/>
              <a:t>المسعدي في الجانب الإصلاحي.</a:t>
            </a:r>
            <a:endParaRPr lang="fr-FR" sz="3200" dirty="0" smtClean="0"/>
          </a:p>
          <a:p>
            <a:pPr lvl="0" algn="r" rtl="1">
              <a:buClr>
                <a:srgbClr val="00B0F0"/>
              </a:buClr>
              <a:buFont typeface="Wingdings" pitchFamily="2" charset="2"/>
              <a:buChar char="v"/>
            </a:pPr>
            <a:r>
              <a:rPr lang="fr-FR" sz="3200" dirty="0" smtClean="0"/>
              <a:t>  </a:t>
            </a:r>
            <a:r>
              <a:rPr lang="ar-DZ" sz="3200" dirty="0" smtClean="0"/>
              <a:t>الكتب أهمها المؤلف له </a:t>
            </a:r>
            <a:r>
              <a:rPr lang="ar-DZ" sz="3200" dirty="0" err="1" smtClean="0"/>
              <a:t>عنون </a:t>
            </a:r>
            <a:r>
              <a:rPr lang="ar-DZ" sz="3200" dirty="0" smtClean="0"/>
              <a:t>'' بالشيخ عبد القادر بن إبراهيم حياته و </a:t>
            </a:r>
            <a:r>
              <a:rPr lang="ar-DZ" sz="3200" dirty="0" err="1" smtClean="0"/>
              <a:t>آثاره </a:t>
            </a:r>
            <a:r>
              <a:rPr lang="ar-DZ" sz="3200" dirty="0" smtClean="0"/>
              <a:t>'' للحسن بن </a:t>
            </a:r>
            <a:r>
              <a:rPr lang="ar-DZ" sz="3200" dirty="0" err="1" smtClean="0"/>
              <a:t>علجية</a:t>
            </a:r>
            <a:r>
              <a:rPr lang="ar-DZ" sz="3200" dirty="0" smtClean="0"/>
              <a:t> ، إذ حوى دراسة </a:t>
            </a:r>
            <a:r>
              <a:rPr lang="fr-FR" sz="3200" dirty="0" smtClean="0"/>
              <a:t>                           </a:t>
            </a:r>
            <a:r>
              <a:rPr lang="ar-DZ" sz="3200" dirty="0" smtClean="0"/>
              <a:t>وشاملة عن حياة وآثار الشيخ المسعدي</a:t>
            </a:r>
            <a:r>
              <a:rPr lang="fr-FR" sz="3200" dirty="0" smtClean="0"/>
              <a:t>.</a:t>
            </a:r>
          </a:p>
        </p:txBody>
      </p:sp>
      <p:pic>
        <p:nvPicPr>
          <p:cNvPr id="14"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9512" y="260648"/>
            <a:ext cx="8791575" cy="1090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1" name="Rectangle à coins arrondis 10"/>
          <p:cNvSpPr/>
          <p:nvPr/>
        </p:nvSpPr>
        <p:spPr>
          <a:xfrm>
            <a:off x="899592" y="332656"/>
            <a:ext cx="7344816" cy="86409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fr-FR"/>
          </a:p>
        </p:txBody>
      </p:sp>
      <p:sp>
        <p:nvSpPr>
          <p:cNvPr id="12" name="ZoneTexte 11"/>
          <p:cNvSpPr txBox="1"/>
          <p:nvPr/>
        </p:nvSpPr>
        <p:spPr>
          <a:xfrm>
            <a:off x="1475656" y="-171400"/>
            <a:ext cx="5544616" cy="1354217"/>
          </a:xfrm>
          <a:prstGeom prst="rect">
            <a:avLst/>
          </a:prstGeom>
          <a:noFill/>
          <a:ln>
            <a:noFill/>
          </a:ln>
        </p:spPr>
        <p:txBody>
          <a:bodyPr wrap="square" rtlCol="0">
            <a:spAutoFit/>
          </a:bodyPr>
          <a:lstStyle/>
          <a:p>
            <a:pPr algn="ctr"/>
            <a:endParaRPr lang="ar-DZ" sz="3200" b="1" dirty="0" smtClean="0"/>
          </a:p>
          <a:p>
            <a:pPr algn="ctr"/>
            <a:r>
              <a:rPr lang="ar-DZ" sz="3200" b="1" dirty="0" smtClean="0"/>
              <a:t>مصادر و مراجع البحث </a:t>
            </a:r>
            <a:endParaRPr lang="fr-FR" sz="3200" dirty="0" smtClean="0"/>
          </a:p>
          <a:p>
            <a:endParaRPr lang="fr-FR" dirty="0"/>
          </a:p>
        </p:txBody>
      </p:sp>
      <p:sp>
        <p:nvSpPr>
          <p:cNvPr id="15" name="ZoneTexte 14"/>
          <p:cNvSpPr txBox="1"/>
          <p:nvPr/>
        </p:nvSpPr>
        <p:spPr>
          <a:xfrm>
            <a:off x="467544" y="4581128"/>
            <a:ext cx="8424936" cy="1569660"/>
          </a:xfrm>
          <a:prstGeom prst="rect">
            <a:avLst/>
          </a:prstGeom>
          <a:noFill/>
        </p:spPr>
        <p:txBody>
          <a:bodyPr wrap="square" rtlCol="0">
            <a:spAutoFit/>
          </a:bodyPr>
          <a:lstStyle/>
          <a:p>
            <a:pPr lvl="0" algn="ctr" rtl="1">
              <a:buClr>
                <a:srgbClr val="00B0F0"/>
              </a:buClr>
            </a:pPr>
            <a:r>
              <a:rPr lang="ar-DZ" sz="3200" dirty="0" smtClean="0"/>
              <a:t> إضافة إلى مجموعة كتب أخرى ورسائل جامعية منها مذكرة لنيل شهادة الماجستير في الأدب </a:t>
            </a:r>
            <a:r>
              <a:rPr lang="ar-DZ" sz="3200" dirty="0" err="1" smtClean="0"/>
              <a:t>بعنوان </a:t>
            </a:r>
            <a:r>
              <a:rPr lang="ar-DZ" sz="3200" dirty="0" smtClean="0"/>
              <a:t>'' أشعار عبد القادر بن إبراهيم </a:t>
            </a:r>
            <a:r>
              <a:rPr lang="ar-DZ" sz="3200" dirty="0" err="1" smtClean="0"/>
              <a:t>المسعدي </a:t>
            </a:r>
            <a:r>
              <a:rPr lang="ar-DZ" sz="3200" dirty="0" smtClean="0"/>
              <a:t>'' لصالحة بن عبد </a:t>
            </a:r>
            <a:r>
              <a:rPr lang="ar-DZ" sz="3200" dirty="0" err="1" smtClean="0"/>
              <a:t>الله.....</a:t>
            </a:r>
            <a:r>
              <a:rPr lang="ar-DZ" sz="3200" dirty="0" smtClean="0"/>
              <a:t> </a:t>
            </a:r>
            <a:endParaRPr lang="fr-FR" sz="3200"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2000"/>
                                        <p:tgtEl>
                                          <p:spTgt spid="13">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animEffect transition="in" filter="fade">
                                      <p:cBhvr>
                                        <p:cTn id="15" dur="2000"/>
                                        <p:tgtEl>
                                          <p:spTgt spid="1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xEl>
                                              <p:pRg st="0" end="0"/>
                                            </p:txEl>
                                          </p:spTgt>
                                        </p:tgtEl>
                                        <p:attrNameLst>
                                          <p:attrName>style.visibility</p:attrName>
                                        </p:attrNameLst>
                                      </p:cBhvr>
                                      <p:to>
                                        <p:strVal val="visible"/>
                                      </p:to>
                                    </p:set>
                                    <p:animEffect transition="in" filter="fade">
                                      <p:cBhvr>
                                        <p:cTn id="20" dur="20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15" grpId="0"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0" name="ZoneTexte 9"/>
          <p:cNvSpPr txBox="1"/>
          <p:nvPr/>
        </p:nvSpPr>
        <p:spPr>
          <a:xfrm>
            <a:off x="179512" y="1556792"/>
            <a:ext cx="8640960" cy="584775"/>
          </a:xfrm>
          <a:prstGeom prst="rect">
            <a:avLst/>
          </a:prstGeom>
          <a:noFill/>
        </p:spPr>
        <p:txBody>
          <a:bodyPr wrap="square" rtlCol="0">
            <a:spAutoFit/>
          </a:bodyPr>
          <a:lstStyle/>
          <a:p>
            <a:pPr algn="r" rtl="1"/>
            <a:r>
              <a:rPr lang="ar-DZ" sz="3200" dirty="0" smtClean="0"/>
              <a:t>لا يخلو أي موضوع من عراقيل ومنها نذكر:</a:t>
            </a:r>
            <a:endParaRPr lang="fr-FR" dirty="0"/>
          </a:p>
        </p:txBody>
      </p:sp>
      <p:pic>
        <p:nvPicPr>
          <p:cNvPr id="1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52425" y="404664"/>
            <a:ext cx="8791575" cy="1090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ZoneTexte 13"/>
          <p:cNvSpPr txBox="1"/>
          <p:nvPr/>
        </p:nvSpPr>
        <p:spPr>
          <a:xfrm>
            <a:off x="2483768" y="548680"/>
            <a:ext cx="4464496" cy="70788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ar-DZ" sz="4000" b="1" dirty="0" err="1" smtClean="0">
                <a:solidFill>
                  <a:srgbClr val="C00000"/>
                </a:solidFill>
              </a:rPr>
              <a:t>صوعبات</a:t>
            </a:r>
            <a:r>
              <a:rPr lang="ar-DZ" sz="4000" b="1" dirty="0" smtClean="0">
                <a:solidFill>
                  <a:srgbClr val="C00000"/>
                </a:solidFill>
              </a:rPr>
              <a:t> المعترضة</a:t>
            </a:r>
            <a:endParaRPr lang="fr-FR" sz="4000" b="1" dirty="0">
              <a:solidFill>
                <a:srgbClr val="C00000"/>
              </a:solidFill>
            </a:endParaRPr>
          </a:p>
        </p:txBody>
      </p:sp>
      <p:sp>
        <p:nvSpPr>
          <p:cNvPr id="17" name="ZoneTexte 16"/>
          <p:cNvSpPr txBox="1"/>
          <p:nvPr/>
        </p:nvSpPr>
        <p:spPr>
          <a:xfrm>
            <a:off x="251520" y="2348880"/>
            <a:ext cx="8640960" cy="3539430"/>
          </a:xfrm>
          <a:prstGeom prst="rect">
            <a:avLst/>
          </a:prstGeom>
          <a:noFill/>
        </p:spPr>
        <p:txBody>
          <a:bodyPr wrap="square" rtlCol="0">
            <a:spAutoFit/>
          </a:bodyPr>
          <a:lstStyle/>
          <a:p>
            <a:pPr lvl="0" algn="r" rtl="1">
              <a:buBlip>
                <a:blip r:embed="rId5"/>
              </a:buBlip>
            </a:pPr>
            <a:r>
              <a:rPr lang="ar-DZ" sz="3200" dirty="0" smtClean="0"/>
              <a:t> قلة المادة التاريخية المتخصصة في هذا الموضوع.</a:t>
            </a:r>
          </a:p>
          <a:p>
            <a:pPr lvl="0" algn="r" rtl="1">
              <a:buBlip>
                <a:blip r:embed="rId5"/>
              </a:buBlip>
            </a:pPr>
            <a:r>
              <a:rPr lang="ar-DZ" sz="3200" dirty="0" smtClean="0"/>
              <a:t> صعوبة قراءة بعض المخطوطات نظرا لأنها نسخة من الأصل و عدم وضوحها.</a:t>
            </a:r>
          </a:p>
          <a:p>
            <a:pPr lvl="0" algn="r" rtl="1">
              <a:buBlip>
                <a:blip r:embed="rId5"/>
              </a:buBlip>
            </a:pPr>
            <a:r>
              <a:rPr lang="ar-DZ" sz="3200" dirty="0" smtClean="0"/>
              <a:t> عدم تعاون بعض الباحثين وأصحاب الوثائق معنا إلا القلة القليلة.</a:t>
            </a:r>
          </a:p>
          <a:p>
            <a:pPr lvl="0" algn="r" rtl="1">
              <a:buBlip>
                <a:blip r:embed="rId5"/>
              </a:buBlip>
            </a:pPr>
            <a:r>
              <a:rPr lang="ar-DZ" sz="3200" dirty="0" smtClean="0"/>
              <a:t> صعوبة جمع المادة </a:t>
            </a:r>
            <a:r>
              <a:rPr lang="ar-DZ" sz="3200" dirty="0" err="1" smtClean="0"/>
              <a:t>العلمية.</a:t>
            </a:r>
            <a:r>
              <a:rPr lang="ar-DZ" sz="3200" dirty="0" smtClean="0"/>
              <a:t> </a:t>
            </a:r>
          </a:p>
          <a:p>
            <a:pPr lvl="0" algn="r" rtl="1"/>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10"/>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grpId="0" nodeType="clickEffect">
                                  <p:stCondLst>
                                    <p:cond delay="0"/>
                                  </p:stCondLst>
                                  <p:childTnLst>
                                    <p:animRot by="21600000">
                                      <p:cBhvr>
                                        <p:cTn id="15" dur="2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0" name="ZoneTexte 9"/>
          <p:cNvSpPr txBox="1"/>
          <p:nvPr/>
        </p:nvSpPr>
        <p:spPr>
          <a:xfrm>
            <a:off x="179512" y="1556792"/>
            <a:ext cx="8640960" cy="584775"/>
          </a:xfrm>
          <a:prstGeom prst="rect">
            <a:avLst/>
          </a:prstGeom>
          <a:noFill/>
        </p:spPr>
        <p:txBody>
          <a:bodyPr wrap="square" rtlCol="0">
            <a:spAutoFit/>
          </a:bodyPr>
          <a:lstStyle/>
          <a:p>
            <a:pPr algn="r" rtl="1"/>
            <a:r>
              <a:rPr lang="ar-DZ" sz="3200" dirty="0" smtClean="0"/>
              <a:t>لا يخلو أي موضوع من عراقيل ومنها نذكر:</a:t>
            </a:r>
            <a:endParaRPr lang="fr-FR" dirty="0"/>
          </a:p>
        </p:txBody>
      </p:sp>
      <p:pic>
        <p:nvPicPr>
          <p:cNvPr id="1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52425" y="404664"/>
            <a:ext cx="8791575" cy="1090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ZoneTexte 13"/>
          <p:cNvSpPr txBox="1"/>
          <p:nvPr/>
        </p:nvSpPr>
        <p:spPr>
          <a:xfrm>
            <a:off x="2483768" y="548680"/>
            <a:ext cx="4464496" cy="70788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ar-DZ" sz="4000" b="1" dirty="0" err="1" smtClean="0">
                <a:solidFill>
                  <a:srgbClr val="C00000"/>
                </a:solidFill>
              </a:rPr>
              <a:t>صوعبات</a:t>
            </a:r>
            <a:r>
              <a:rPr lang="ar-DZ" sz="4000" b="1" dirty="0" smtClean="0">
                <a:solidFill>
                  <a:srgbClr val="C00000"/>
                </a:solidFill>
              </a:rPr>
              <a:t> المعترضة</a:t>
            </a:r>
            <a:endParaRPr lang="fr-FR" sz="4000" b="1" dirty="0">
              <a:solidFill>
                <a:srgbClr val="C00000"/>
              </a:solidFill>
            </a:endParaRPr>
          </a:p>
        </p:txBody>
      </p:sp>
      <p:sp>
        <p:nvSpPr>
          <p:cNvPr id="17" name="ZoneTexte 16"/>
          <p:cNvSpPr txBox="1"/>
          <p:nvPr/>
        </p:nvSpPr>
        <p:spPr>
          <a:xfrm>
            <a:off x="251520" y="2348880"/>
            <a:ext cx="8640960" cy="3539430"/>
          </a:xfrm>
          <a:prstGeom prst="rect">
            <a:avLst/>
          </a:prstGeom>
          <a:noFill/>
        </p:spPr>
        <p:txBody>
          <a:bodyPr wrap="square" rtlCol="0">
            <a:spAutoFit/>
          </a:bodyPr>
          <a:lstStyle/>
          <a:p>
            <a:pPr lvl="0" algn="r" rtl="1">
              <a:buBlip>
                <a:blip r:embed="rId5"/>
              </a:buBlip>
            </a:pPr>
            <a:r>
              <a:rPr lang="ar-DZ" sz="3200" dirty="0" smtClean="0"/>
              <a:t> قلة المادة التاريخية المتخصصة في هذا الموضوع.</a:t>
            </a:r>
          </a:p>
          <a:p>
            <a:pPr lvl="0" algn="r" rtl="1">
              <a:buBlip>
                <a:blip r:embed="rId5"/>
              </a:buBlip>
            </a:pPr>
            <a:r>
              <a:rPr lang="ar-DZ" sz="3200" dirty="0" smtClean="0"/>
              <a:t> صعوبة قراءة بعض المخطوطات نظرا لأنها نسخة من الأصل و عدم وضوحها.</a:t>
            </a:r>
          </a:p>
          <a:p>
            <a:pPr lvl="0" algn="r" rtl="1">
              <a:buBlip>
                <a:blip r:embed="rId5"/>
              </a:buBlip>
            </a:pPr>
            <a:r>
              <a:rPr lang="ar-DZ" sz="3200" dirty="0" smtClean="0"/>
              <a:t> عدم تعاون بعض الباحثين وأصحاب الوثائق معنا إلا القلة القليلة.</a:t>
            </a:r>
          </a:p>
          <a:p>
            <a:pPr lvl="0" algn="r" rtl="1">
              <a:buBlip>
                <a:blip r:embed="rId5"/>
              </a:buBlip>
            </a:pPr>
            <a:r>
              <a:rPr lang="ar-DZ" sz="3200" dirty="0" smtClean="0"/>
              <a:t> صعوبة جمع المادة </a:t>
            </a:r>
            <a:r>
              <a:rPr lang="ar-DZ" sz="3200" dirty="0" err="1" smtClean="0"/>
              <a:t>العلمية.</a:t>
            </a:r>
            <a:r>
              <a:rPr lang="ar-DZ" sz="3200" dirty="0" smtClean="0"/>
              <a:t> </a:t>
            </a:r>
          </a:p>
          <a:p>
            <a:pPr lvl="0" algn="r" rtl="1"/>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10"/>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grpId="0" nodeType="clickEffect">
                                  <p:stCondLst>
                                    <p:cond delay="0"/>
                                  </p:stCondLst>
                                  <p:childTnLst>
                                    <p:animRot by="21600000">
                                      <p:cBhvr>
                                        <p:cTn id="15" dur="2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pic>
        <p:nvPicPr>
          <p:cNvPr id="12" name="Picture 4"/>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52425" y="404664"/>
            <a:ext cx="8791575" cy="10906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4" name="ZoneTexte 13"/>
          <p:cNvSpPr txBox="1"/>
          <p:nvPr/>
        </p:nvSpPr>
        <p:spPr>
          <a:xfrm>
            <a:off x="2483768" y="548680"/>
            <a:ext cx="4464496" cy="707886"/>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ar-DZ" sz="4000" b="1" dirty="0" err="1" smtClean="0">
                <a:solidFill>
                  <a:srgbClr val="C00000"/>
                </a:solidFill>
              </a:rPr>
              <a:t>صوعبات</a:t>
            </a:r>
            <a:r>
              <a:rPr lang="ar-DZ" sz="4000" b="1" dirty="0" smtClean="0">
                <a:solidFill>
                  <a:srgbClr val="C00000"/>
                </a:solidFill>
              </a:rPr>
              <a:t> المعترضة</a:t>
            </a:r>
            <a:endParaRPr lang="fr-FR" sz="4000" b="1" dirty="0">
              <a:solidFill>
                <a:srgbClr val="C00000"/>
              </a:solidFill>
            </a:endParaRPr>
          </a:p>
        </p:txBody>
      </p:sp>
      <p:sp>
        <p:nvSpPr>
          <p:cNvPr id="15" name="ZoneTexte 14"/>
          <p:cNvSpPr txBox="1"/>
          <p:nvPr/>
        </p:nvSpPr>
        <p:spPr>
          <a:xfrm>
            <a:off x="1115616" y="2060848"/>
            <a:ext cx="6840760" cy="2554545"/>
          </a:xfrm>
          <a:prstGeom prst="rect">
            <a:avLst/>
          </a:prstGeom>
          <a:noFill/>
        </p:spPr>
        <p:txBody>
          <a:bodyPr wrap="square" rtlCol="0">
            <a:spAutoFit/>
          </a:bodyPr>
          <a:lstStyle/>
          <a:p>
            <a:pPr lvl="0" algn="ctr" rtl="1"/>
            <a:r>
              <a:rPr lang="ar-DZ" sz="3200" dirty="0" smtClean="0"/>
              <a:t>و مع ذلك لم تكن هذه الصعوبات حاجزا أمامنا في إنجاز هذا الموضوع و لكن كل ذلك زادنا إصرارا للتقدم نحو الأمام و تحدي الصعاب.</a:t>
            </a:r>
            <a:endParaRPr lang="fr-FR" sz="3200" dirty="0" smtClean="0"/>
          </a:p>
          <a:p>
            <a:pPr algn="ctr" rtl="1"/>
            <a:r>
              <a:rPr lang="ar-DZ" sz="3200" dirty="0" smtClean="0"/>
              <a:t>رغم ما </a:t>
            </a:r>
            <a:r>
              <a:rPr lang="ar-DZ" sz="3200" dirty="0" err="1" smtClean="0"/>
              <a:t>انجزناه </a:t>
            </a:r>
            <a:r>
              <a:rPr lang="ar-DZ" sz="3200" dirty="0" smtClean="0"/>
              <a:t>، يبقى جهدنا لبنة في البحث ويفتح آفاقا لغيرنا لمواصلة التنقيب </a:t>
            </a:r>
            <a:r>
              <a:rPr lang="ar-DZ" sz="3200" dirty="0" err="1" smtClean="0"/>
              <a:t>والإثراء .</a:t>
            </a:r>
            <a:endParaRPr lang="fr-FR"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 calcmode="lin" valueType="num">
                                      <p:cBhvr additive="base">
                                        <p:cTn id="12"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xEl>
                                              <p:pRg st="1" end="1"/>
                                            </p:txEl>
                                          </p:spTgt>
                                        </p:tgtEl>
                                        <p:attrNameLst>
                                          <p:attrName>style.visibility</p:attrName>
                                        </p:attrNameLst>
                                      </p:cBhvr>
                                      <p:to>
                                        <p:strVal val="visible"/>
                                      </p:to>
                                    </p:set>
                                    <p:anim calcmode="lin" valueType="num">
                                      <p:cBhvr additive="base">
                                        <p:cTn id="18"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050" name="AutoShape 2"/>
          <p:cNvSpPr>
            <a:spLocks noChangeArrowheads="1"/>
          </p:cNvSpPr>
          <p:nvPr/>
        </p:nvSpPr>
        <p:spPr bwMode="auto">
          <a:xfrm>
            <a:off x="1547664" y="1484784"/>
            <a:ext cx="6120680" cy="2952328"/>
          </a:xfrm>
          <a:prstGeom prst="octagon">
            <a:avLst>
              <a:gd name="adj" fmla="val 29287"/>
            </a:avLst>
          </a:prstGeom>
          <a:gradFill rotWithShape="0">
            <a:gsLst>
              <a:gs pos="0">
                <a:srgbClr val="D99594"/>
              </a:gs>
              <a:gs pos="50000">
                <a:srgbClr val="F2DBDB"/>
              </a:gs>
              <a:gs pos="100000">
                <a:srgbClr val="D99594"/>
              </a:gs>
            </a:gsLst>
            <a:lin ang="18900000" scaled="1"/>
          </a:gradFill>
          <a:ln w="12700">
            <a:solidFill>
              <a:srgbClr val="D99594"/>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endParaRPr kumimoji="0" lang="ar-DZ" sz="4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ctr" defTabSz="914400" rtl="1" eaLnBrk="1" fontAlgn="base" latinLnBrk="0" hangingPunct="1">
              <a:lnSpc>
                <a:spcPct val="100000"/>
              </a:lnSpc>
              <a:spcBef>
                <a:spcPct val="0"/>
              </a:spcBef>
              <a:spcAft>
                <a:spcPts val="1000"/>
              </a:spcAft>
              <a:buClrTx/>
              <a:buSzTx/>
              <a:buFontTx/>
              <a:buNone/>
              <a:tabLst/>
            </a:pPr>
            <a:r>
              <a:rPr kumimoji="0" lang="ar-DZ" sz="4800" b="1" i="0" u="none" strike="noStrike" cap="none" normalizeH="0" baseline="0" dirty="0" smtClean="0">
                <a:ln>
                  <a:noFill/>
                </a:ln>
                <a:solidFill>
                  <a:srgbClr val="FF0000"/>
                </a:solidFill>
                <a:effectLst/>
                <a:latin typeface="Arial" pitchFamily="34" charset="0"/>
                <a:ea typeface="Arial" pitchFamily="34" charset="0"/>
                <a:cs typeface="Arial" pitchFamily="34" charset="0"/>
              </a:rPr>
              <a:t>الـــــــــخـــاتــــــــــمــــــة</a:t>
            </a:r>
            <a:endParaRPr kumimoji="0" lang="en-US" sz="4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bg/>
                                          </p:spTgt>
                                        </p:tgtEl>
                                        <p:attrNameLst>
                                          <p:attrName>style.visibility</p:attrName>
                                        </p:attrNameLst>
                                      </p:cBhvr>
                                      <p:to>
                                        <p:strVal val="visible"/>
                                      </p:to>
                                    </p:set>
                                    <p:animEffect transition="in" filter="fade">
                                      <p:cBhvr>
                                        <p:cTn id="7" dur="2000"/>
                                        <p:tgtEl>
                                          <p:spTgt spid="205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50">
                                            <p:txEl>
                                              <p:pRg st="1" end="1"/>
                                            </p:txEl>
                                          </p:spTgt>
                                        </p:tgtEl>
                                        <p:attrNameLst>
                                          <p:attrName>style.visibility</p:attrName>
                                        </p:attrNameLst>
                                      </p:cBhvr>
                                      <p:to>
                                        <p:strVal val="visible"/>
                                      </p:to>
                                    </p:set>
                                    <p:animEffect transition="in" filter="fade">
                                      <p:cBhvr>
                                        <p:cTn id="12" dur="2000"/>
                                        <p:tgtEl>
                                          <p:spTgt spid="20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050" name="AutoShape 2"/>
          <p:cNvSpPr>
            <a:spLocks noChangeArrowheads="1"/>
          </p:cNvSpPr>
          <p:nvPr/>
        </p:nvSpPr>
        <p:spPr bwMode="auto">
          <a:xfrm>
            <a:off x="1331640" y="476672"/>
            <a:ext cx="6120680" cy="672083"/>
          </a:xfrm>
          <a:prstGeom prst="octagon">
            <a:avLst>
              <a:gd name="adj" fmla="val 29287"/>
            </a:avLst>
          </a:prstGeom>
          <a:gradFill rotWithShape="0">
            <a:gsLst>
              <a:gs pos="0">
                <a:srgbClr val="D99594"/>
              </a:gs>
              <a:gs pos="50000">
                <a:srgbClr val="F2DBDB"/>
              </a:gs>
              <a:gs pos="100000">
                <a:srgbClr val="D99594"/>
              </a:gs>
            </a:gsLst>
            <a:lin ang="18900000" scaled="1"/>
          </a:gradFill>
          <a:ln w="12700">
            <a:solidFill>
              <a:srgbClr val="D99594"/>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ar-DZ" sz="2800" b="1" i="0" u="none" strike="noStrike" cap="none" normalizeH="0" baseline="0" dirty="0" smtClean="0">
                <a:ln>
                  <a:noFill/>
                </a:ln>
                <a:solidFill>
                  <a:srgbClr val="FF0000"/>
                </a:solidFill>
                <a:effectLst/>
                <a:latin typeface="Arial" pitchFamily="34" charset="0"/>
                <a:ea typeface="Arial" pitchFamily="34" charset="0"/>
                <a:cs typeface="Arial" pitchFamily="34" charset="0"/>
              </a:rPr>
              <a:t>الـــــــــخـــاتــــــــــمــــــة</a:t>
            </a:r>
            <a:endParaRPr kumimoji="0" lang="en-US" sz="2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ZoneTexte 16"/>
          <p:cNvSpPr txBox="1"/>
          <p:nvPr/>
        </p:nvSpPr>
        <p:spPr>
          <a:xfrm>
            <a:off x="1115616" y="2060848"/>
            <a:ext cx="6840760" cy="3108543"/>
          </a:xfrm>
          <a:prstGeom prst="rect">
            <a:avLst/>
          </a:prstGeom>
          <a:noFill/>
        </p:spPr>
        <p:txBody>
          <a:bodyPr wrap="square" rtlCol="0">
            <a:spAutoFit/>
          </a:bodyPr>
          <a:lstStyle/>
          <a:p>
            <a:pPr algn="ctr" rtl="1"/>
            <a:r>
              <a:rPr lang="ar-DZ" sz="2800" cap="small" dirty="0" smtClean="0"/>
              <a:t>تعتبر الفترة التي عاش فيها الشيخ عبد القادر بن إبراهيم المسعدي من أهم الفترات في تاريخ الجزائر عامة والجلفة </a:t>
            </a:r>
            <a:r>
              <a:rPr lang="ar-DZ" sz="2800" cap="small" dirty="0" err="1" smtClean="0"/>
              <a:t>خاصة </a:t>
            </a:r>
            <a:r>
              <a:rPr lang="ar-DZ" sz="2800" cap="small" dirty="0" smtClean="0"/>
              <a:t>، لما شهدته هذه الفترة من صراع مرير بينهم وبين الاستعمار الفرنسي الذي عمل على هدم المقومات الوطنية وطمس الشخصية والهوية الوطنية، وبعد هذه الدارسة يمكن أن نستخلص النتائج </a:t>
            </a:r>
            <a:r>
              <a:rPr lang="ar-DZ" sz="2800" cap="small" dirty="0" err="1" smtClean="0"/>
              <a:t>التالية </a:t>
            </a:r>
            <a:r>
              <a:rPr lang="ar-DZ" sz="2800" cap="small" dirty="0" smtClean="0"/>
              <a:t>، التي تؤكد الجهود الإصلاحية لهذه الشخصية.</a:t>
            </a:r>
            <a:endParaRPr lang="fr-FR" sz="28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bg/>
                                          </p:spTgt>
                                        </p:tgtEl>
                                        <p:attrNameLst>
                                          <p:attrName>style.visibility</p:attrName>
                                        </p:attrNameLst>
                                      </p:cBhvr>
                                      <p:to>
                                        <p:strVal val="visible"/>
                                      </p:to>
                                    </p:set>
                                    <p:animEffect transition="in" filter="fade">
                                      <p:cBhvr>
                                        <p:cTn id="7" dur="2000"/>
                                        <p:tgtEl>
                                          <p:spTgt spid="205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50">
                                            <p:txEl>
                                              <p:pRg st="0" end="0"/>
                                            </p:txEl>
                                          </p:spTgt>
                                        </p:tgtEl>
                                        <p:attrNameLst>
                                          <p:attrName>style.visibility</p:attrName>
                                        </p:attrNameLst>
                                      </p:cBhvr>
                                      <p:to>
                                        <p:strVal val="visible"/>
                                      </p:to>
                                    </p:set>
                                    <p:animEffect transition="in" filter="fade">
                                      <p:cBhvr>
                                        <p:cTn id="12" dur="2000"/>
                                        <p:tgtEl>
                                          <p:spTgt spid="20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 calcmode="lin" valueType="num">
                                      <p:cBhvr additive="base">
                                        <p:cTn id="1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nimBg="1"/>
      <p:bldP spid="17"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050" name="AutoShape 2"/>
          <p:cNvSpPr>
            <a:spLocks noChangeArrowheads="1"/>
          </p:cNvSpPr>
          <p:nvPr/>
        </p:nvSpPr>
        <p:spPr bwMode="auto">
          <a:xfrm>
            <a:off x="1331640" y="476672"/>
            <a:ext cx="6120680" cy="672083"/>
          </a:xfrm>
          <a:prstGeom prst="octagon">
            <a:avLst>
              <a:gd name="adj" fmla="val 29287"/>
            </a:avLst>
          </a:prstGeom>
          <a:gradFill rotWithShape="0">
            <a:gsLst>
              <a:gs pos="0">
                <a:srgbClr val="D99594"/>
              </a:gs>
              <a:gs pos="50000">
                <a:srgbClr val="F2DBDB"/>
              </a:gs>
              <a:gs pos="100000">
                <a:srgbClr val="D99594"/>
              </a:gs>
            </a:gsLst>
            <a:lin ang="18900000" scaled="1"/>
          </a:gradFill>
          <a:ln w="12700">
            <a:solidFill>
              <a:srgbClr val="D99594"/>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ar-DZ" sz="2800" b="1" i="0" u="none" strike="noStrike" cap="none" normalizeH="0" baseline="0" dirty="0" smtClean="0">
                <a:ln>
                  <a:noFill/>
                </a:ln>
                <a:solidFill>
                  <a:srgbClr val="FF0000"/>
                </a:solidFill>
                <a:effectLst/>
                <a:latin typeface="Arial" pitchFamily="34" charset="0"/>
                <a:ea typeface="Arial" pitchFamily="34" charset="0"/>
                <a:cs typeface="Arial" pitchFamily="34" charset="0"/>
              </a:rPr>
              <a:t>الـــــــــخـــاتــــــــــمــــــة</a:t>
            </a:r>
            <a:endParaRPr kumimoji="0" lang="en-US" sz="2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ZoneTexte 13"/>
          <p:cNvSpPr txBox="1"/>
          <p:nvPr/>
        </p:nvSpPr>
        <p:spPr>
          <a:xfrm>
            <a:off x="539552" y="1412776"/>
            <a:ext cx="8069099" cy="1200329"/>
          </a:xfrm>
          <a:prstGeom prst="rect">
            <a:avLst/>
          </a:prstGeom>
          <a:noFill/>
        </p:spPr>
        <p:txBody>
          <a:bodyPr wrap="square" rtlCol="0">
            <a:spAutoFit/>
          </a:bodyPr>
          <a:lstStyle/>
          <a:p>
            <a:pPr lvl="0" algn="ctr" rtl="1"/>
            <a:r>
              <a:rPr lang="ar-DZ" sz="2400" cap="small" dirty="0" smtClean="0"/>
              <a:t>رغم الأوضاع المتدنية والصعبة التي تأثرت </a:t>
            </a:r>
            <a:r>
              <a:rPr lang="ar-DZ" sz="2400" cap="small" dirty="0" err="1" smtClean="0"/>
              <a:t>بها</a:t>
            </a:r>
            <a:r>
              <a:rPr lang="ar-DZ" sz="2400" cap="small" dirty="0" smtClean="0"/>
              <a:t> المنطقة أثناء فترة الاستعمار، إلا أن هذا الوضع لم يضعف من عزيمة رجال الإصلاح في تغيير أوضاعهم حيث كانوا يغتنمون الفرصة للتخلص من آثار </a:t>
            </a:r>
            <a:r>
              <a:rPr lang="ar-DZ" sz="2400" cap="small" dirty="0" err="1" smtClean="0"/>
              <a:t>الإحتلال.</a:t>
            </a:r>
            <a:endParaRPr lang="fr-FR" sz="2400" dirty="0"/>
          </a:p>
        </p:txBody>
      </p:sp>
      <p:sp>
        <p:nvSpPr>
          <p:cNvPr id="17" name="ZoneTexte 16"/>
          <p:cNvSpPr txBox="1"/>
          <p:nvPr/>
        </p:nvSpPr>
        <p:spPr>
          <a:xfrm>
            <a:off x="1187624" y="2996952"/>
            <a:ext cx="6840760" cy="1200329"/>
          </a:xfrm>
          <a:prstGeom prst="rect">
            <a:avLst/>
          </a:prstGeom>
          <a:noFill/>
        </p:spPr>
        <p:txBody>
          <a:bodyPr wrap="square" rtlCol="0">
            <a:spAutoFit/>
          </a:bodyPr>
          <a:lstStyle/>
          <a:p>
            <a:pPr algn="ctr" rtl="1"/>
            <a:r>
              <a:rPr lang="ar-DZ" sz="2400" cap="small" dirty="0" smtClean="0"/>
              <a:t>كان التعليم الأول في الكتاتيب دورا بارزا في ترسيخ المبادئ الدينية والثقافية لدى أبناء منطقة </a:t>
            </a:r>
            <a:r>
              <a:rPr lang="ar-DZ" sz="2400" cap="small" dirty="0" err="1" smtClean="0"/>
              <a:t>الجلفة </a:t>
            </a:r>
            <a:r>
              <a:rPr lang="ar-DZ" sz="2400" cap="small" dirty="0" smtClean="0"/>
              <a:t>، مما جعل أمر حيازتهم إلى جانب فرنسا صعبا حيث فشلت مساعي السياسة </a:t>
            </a:r>
            <a:r>
              <a:rPr lang="ar-DZ" sz="2400" cap="small" dirty="0" err="1" smtClean="0"/>
              <a:t>التبشرية</a:t>
            </a:r>
            <a:r>
              <a:rPr lang="ar-DZ" sz="2400" cap="small" dirty="0" smtClean="0"/>
              <a:t> الفرنسية</a:t>
            </a:r>
            <a:endParaRPr lang="fr-FR" sz="2400" dirty="0"/>
          </a:p>
        </p:txBody>
      </p:sp>
      <p:sp>
        <p:nvSpPr>
          <p:cNvPr id="13" name="ZoneTexte 12"/>
          <p:cNvSpPr txBox="1"/>
          <p:nvPr/>
        </p:nvSpPr>
        <p:spPr>
          <a:xfrm>
            <a:off x="1115616" y="4388911"/>
            <a:ext cx="6840760" cy="1569660"/>
          </a:xfrm>
          <a:prstGeom prst="rect">
            <a:avLst/>
          </a:prstGeom>
          <a:noFill/>
        </p:spPr>
        <p:txBody>
          <a:bodyPr wrap="square" rtlCol="0">
            <a:spAutoFit/>
          </a:bodyPr>
          <a:lstStyle/>
          <a:p>
            <a:pPr lvl="0" algn="ctr" rtl="1"/>
            <a:r>
              <a:rPr lang="ar-DZ" sz="2400" cap="small" dirty="0" smtClean="0"/>
              <a:t>يعتبر الشيخ عبد القدر بن إبراهيم المسعدي شخصية بارزة لعبت دورً كبيرًا في الحقل التربوي والتعليمي سواء قبل أو بعد انضمامه إلى جمعية العلماء المسلمين، حيث </a:t>
            </a:r>
            <a:r>
              <a:rPr lang="ar-DZ" sz="2400" cap="small" dirty="0" err="1" smtClean="0"/>
              <a:t>إعتبر</a:t>
            </a:r>
            <a:r>
              <a:rPr lang="ar-DZ" sz="2400" cap="small" dirty="0" smtClean="0"/>
              <a:t> من أبراز أعلام الإصلاح في </a:t>
            </a:r>
            <a:r>
              <a:rPr lang="ar-DZ" sz="2400" cap="small" dirty="0" err="1" smtClean="0"/>
              <a:t>المنطقة .</a:t>
            </a:r>
            <a:endParaRPr lang="fr-FR" sz="24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bg/>
                                          </p:spTgt>
                                        </p:tgtEl>
                                        <p:attrNameLst>
                                          <p:attrName>style.visibility</p:attrName>
                                        </p:attrNameLst>
                                      </p:cBhvr>
                                      <p:to>
                                        <p:strVal val="visible"/>
                                      </p:to>
                                    </p:set>
                                    <p:animEffect transition="in" filter="fade">
                                      <p:cBhvr>
                                        <p:cTn id="7" dur="2000"/>
                                        <p:tgtEl>
                                          <p:spTgt spid="205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50">
                                            <p:txEl>
                                              <p:pRg st="0" end="0"/>
                                            </p:txEl>
                                          </p:spTgt>
                                        </p:tgtEl>
                                        <p:attrNameLst>
                                          <p:attrName>style.visibility</p:attrName>
                                        </p:attrNameLst>
                                      </p:cBhvr>
                                      <p:to>
                                        <p:strVal val="visible"/>
                                      </p:to>
                                    </p:set>
                                    <p:animEffect transition="in" filter="fade">
                                      <p:cBhvr>
                                        <p:cTn id="12" dur="2000"/>
                                        <p:tgtEl>
                                          <p:spTgt spid="20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20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
                                            <p:txEl>
                                              <p:pRg st="0" end="0"/>
                                            </p:txEl>
                                          </p:spTgt>
                                        </p:tgtEl>
                                        <p:attrNameLst>
                                          <p:attrName>style.visibility</p:attrName>
                                        </p:attrNameLst>
                                      </p:cBhvr>
                                      <p:to>
                                        <p:strVal val="visible"/>
                                      </p:to>
                                    </p:set>
                                    <p:anim calcmode="lin" valueType="num">
                                      <p:cBhvr additive="base">
                                        <p:cTn id="22"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3">
                                            <p:txEl>
                                              <p:pRg st="0" end="0"/>
                                            </p:txEl>
                                          </p:spTgt>
                                        </p:tgtEl>
                                        <p:attrNameLst>
                                          <p:attrName>style.visibility</p:attrName>
                                        </p:attrNameLst>
                                      </p:cBhvr>
                                      <p:to>
                                        <p:strVal val="visible"/>
                                      </p:to>
                                    </p:set>
                                    <p:anim calcmode="lin" valueType="num">
                                      <p:cBhvr additive="base">
                                        <p:cTn id="28"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nimBg="1"/>
      <p:bldP spid="14" grpId="0" build="allAtOnce"/>
      <p:bldP spid="17" grpId="0" build="allAtOnce"/>
      <p:bldP spid="13"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050" name="AutoShape 2"/>
          <p:cNvSpPr>
            <a:spLocks noChangeArrowheads="1"/>
          </p:cNvSpPr>
          <p:nvPr/>
        </p:nvSpPr>
        <p:spPr bwMode="auto">
          <a:xfrm>
            <a:off x="1331640" y="476672"/>
            <a:ext cx="6120680" cy="672083"/>
          </a:xfrm>
          <a:prstGeom prst="octagon">
            <a:avLst>
              <a:gd name="adj" fmla="val 29287"/>
            </a:avLst>
          </a:prstGeom>
          <a:gradFill rotWithShape="0">
            <a:gsLst>
              <a:gs pos="0">
                <a:srgbClr val="D99594"/>
              </a:gs>
              <a:gs pos="50000">
                <a:srgbClr val="F2DBDB"/>
              </a:gs>
              <a:gs pos="100000">
                <a:srgbClr val="D99594"/>
              </a:gs>
            </a:gsLst>
            <a:lin ang="18900000" scaled="1"/>
          </a:gradFill>
          <a:ln w="12700">
            <a:solidFill>
              <a:srgbClr val="D99594"/>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ar-DZ" sz="2800" b="1" i="0" u="none" strike="noStrike" cap="none" normalizeH="0" baseline="0" dirty="0" smtClean="0">
                <a:ln>
                  <a:noFill/>
                </a:ln>
                <a:solidFill>
                  <a:srgbClr val="FF0000"/>
                </a:solidFill>
                <a:effectLst/>
                <a:latin typeface="Arial" pitchFamily="34" charset="0"/>
                <a:ea typeface="Arial" pitchFamily="34" charset="0"/>
                <a:cs typeface="Arial" pitchFamily="34" charset="0"/>
              </a:rPr>
              <a:t>الـــــــــخـــاتــــــــــمــــــة</a:t>
            </a:r>
            <a:endParaRPr kumimoji="0" lang="en-US" sz="2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ZoneTexte 13"/>
          <p:cNvSpPr txBox="1"/>
          <p:nvPr/>
        </p:nvSpPr>
        <p:spPr>
          <a:xfrm>
            <a:off x="539552" y="1412776"/>
            <a:ext cx="8069099" cy="1569660"/>
          </a:xfrm>
          <a:prstGeom prst="rect">
            <a:avLst/>
          </a:prstGeom>
          <a:noFill/>
        </p:spPr>
        <p:txBody>
          <a:bodyPr wrap="square" rtlCol="0">
            <a:spAutoFit/>
          </a:bodyPr>
          <a:lstStyle/>
          <a:p>
            <a:pPr lvl="0" algn="ctr" rtl="1"/>
            <a:r>
              <a:rPr lang="ar-DZ" sz="2400" cap="small" dirty="0" smtClean="0"/>
              <a:t>كان للجهود التعليمية والإصلاحية لأبناء المنطقة والذي من بينهم الشيخ عبد القادر بن إبراهيم وغيره الفضل في نشر الفكر الإصلاحي في المنطقة ومن خلالهم اتسعت نواة الإصلاح وانتشرت بين أبنائها، مما جعل الإدارة الفرنسية تفرض خناقها عليهم من خلال السجن والنفي و تغذية الصراع بينهم وبين </a:t>
            </a:r>
            <a:r>
              <a:rPr lang="ar-DZ" sz="2400" cap="small" dirty="0" err="1" smtClean="0"/>
              <a:t>الطرقيين</a:t>
            </a:r>
            <a:r>
              <a:rPr lang="ar-DZ" sz="2400" cap="small" dirty="0" smtClean="0"/>
              <a:t> </a:t>
            </a:r>
            <a:r>
              <a:rPr lang="ar-DZ" sz="2400" cap="small" dirty="0" err="1" smtClean="0"/>
              <a:t>.</a:t>
            </a:r>
            <a:endParaRPr lang="fr-FR" sz="2400" dirty="0"/>
          </a:p>
        </p:txBody>
      </p:sp>
      <p:sp>
        <p:nvSpPr>
          <p:cNvPr id="17" name="ZoneTexte 16"/>
          <p:cNvSpPr txBox="1"/>
          <p:nvPr/>
        </p:nvSpPr>
        <p:spPr>
          <a:xfrm>
            <a:off x="1187624" y="3140968"/>
            <a:ext cx="6840760" cy="1200329"/>
          </a:xfrm>
          <a:prstGeom prst="rect">
            <a:avLst/>
          </a:prstGeom>
          <a:noFill/>
        </p:spPr>
        <p:txBody>
          <a:bodyPr wrap="square" rtlCol="0">
            <a:spAutoFit/>
          </a:bodyPr>
          <a:lstStyle/>
          <a:p>
            <a:pPr lvl="0" algn="ctr" rtl="1"/>
            <a:r>
              <a:rPr lang="ar-DZ" sz="2400" cap="small" dirty="0" smtClean="0"/>
              <a:t>لقد كان للحركة الإصلاحية بالمنطقة الجلفة دورا مهما في إشعال ثورة أول نوفمبر </a:t>
            </a:r>
            <a:r>
              <a:rPr lang="ar-DZ" sz="2400" cap="small" dirty="0" err="1" smtClean="0"/>
              <a:t>1954م</a:t>
            </a:r>
            <a:r>
              <a:rPr lang="ar-DZ" sz="2400" cap="small" dirty="0" smtClean="0"/>
              <a:t> و تعبئة الشباب، وقد ضحوا بأغلى ما عندهم من أجل أن تكون الجزائر مستقلة.</a:t>
            </a:r>
            <a:endParaRPr lang="fr-FR" sz="2400" dirty="0"/>
          </a:p>
        </p:txBody>
      </p:sp>
      <p:sp>
        <p:nvSpPr>
          <p:cNvPr id="13" name="ZoneTexte 12"/>
          <p:cNvSpPr txBox="1"/>
          <p:nvPr/>
        </p:nvSpPr>
        <p:spPr>
          <a:xfrm>
            <a:off x="1115616" y="4388911"/>
            <a:ext cx="6840760" cy="1200329"/>
          </a:xfrm>
          <a:prstGeom prst="rect">
            <a:avLst/>
          </a:prstGeom>
          <a:noFill/>
        </p:spPr>
        <p:txBody>
          <a:bodyPr wrap="square" rtlCol="0">
            <a:spAutoFit/>
          </a:bodyPr>
          <a:lstStyle/>
          <a:p>
            <a:pPr lvl="0" algn="ctr" rtl="1"/>
            <a:r>
              <a:rPr lang="ar-DZ" sz="2400" cap="small" dirty="0" smtClean="0"/>
              <a:t>لم تنته مساهمة عبد القادر المسعدي في خدمة الشباب بالتعليم و نشر أفكاره وثقافته في إصلاح </a:t>
            </a:r>
            <a:r>
              <a:rPr lang="ar-DZ" sz="2400" cap="small" dirty="0" err="1" smtClean="0"/>
              <a:t>المجتمع </a:t>
            </a:r>
            <a:r>
              <a:rPr lang="ar-DZ" sz="2400" cap="small" dirty="0" smtClean="0"/>
              <a:t>، بل تعدى ذلك إلى دوره السياسي في تعبئة ودعوة الجماهير إلى </a:t>
            </a:r>
            <a:r>
              <a:rPr lang="ar-DZ" sz="2400" cap="small" dirty="0" err="1" smtClean="0"/>
              <a:t>الثورة .</a:t>
            </a:r>
            <a:endParaRPr lang="fr-FR" sz="24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bg/>
                                          </p:spTgt>
                                        </p:tgtEl>
                                        <p:attrNameLst>
                                          <p:attrName>style.visibility</p:attrName>
                                        </p:attrNameLst>
                                      </p:cBhvr>
                                      <p:to>
                                        <p:strVal val="visible"/>
                                      </p:to>
                                    </p:set>
                                    <p:animEffect transition="in" filter="fade">
                                      <p:cBhvr>
                                        <p:cTn id="7" dur="2000"/>
                                        <p:tgtEl>
                                          <p:spTgt spid="205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50">
                                            <p:txEl>
                                              <p:pRg st="0" end="0"/>
                                            </p:txEl>
                                          </p:spTgt>
                                        </p:tgtEl>
                                        <p:attrNameLst>
                                          <p:attrName>style.visibility</p:attrName>
                                        </p:attrNameLst>
                                      </p:cBhvr>
                                      <p:to>
                                        <p:strVal val="visible"/>
                                      </p:to>
                                    </p:set>
                                    <p:animEffect transition="in" filter="fade">
                                      <p:cBhvr>
                                        <p:cTn id="12" dur="2000"/>
                                        <p:tgtEl>
                                          <p:spTgt spid="20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20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
                                            <p:txEl>
                                              <p:pRg st="0" end="0"/>
                                            </p:txEl>
                                          </p:spTgt>
                                        </p:tgtEl>
                                        <p:attrNameLst>
                                          <p:attrName>style.visibility</p:attrName>
                                        </p:attrNameLst>
                                      </p:cBhvr>
                                      <p:to>
                                        <p:strVal val="visible"/>
                                      </p:to>
                                    </p:set>
                                    <p:anim calcmode="lin" valueType="num">
                                      <p:cBhvr additive="base">
                                        <p:cTn id="22"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3">
                                            <p:txEl>
                                              <p:pRg st="0" end="0"/>
                                            </p:txEl>
                                          </p:spTgt>
                                        </p:tgtEl>
                                        <p:attrNameLst>
                                          <p:attrName>style.visibility</p:attrName>
                                        </p:attrNameLst>
                                      </p:cBhvr>
                                      <p:to>
                                        <p:strVal val="visible"/>
                                      </p:to>
                                    </p:set>
                                    <p:anim calcmode="lin" valueType="num">
                                      <p:cBhvr additive="base">
                                        <p:cTn id="28"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nimBg="1"/>
      <p:bldP spid="14" grpId="0" build="allAtOnce"/>
      <p:bldP spid="17" grpId="0" build="allAtOnce"/>
      <p:bldP spid="13" grpId="0" build="allAtOnce"/>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7"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8"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9"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2050" name="AutoShape 2"/>
          <p:cNvSpPr>
            <a:spLocks noChangeArrowheads="1"/>
          </p:cNvSpPr>
          <p:nvPr/>
        </p:nvSpPr>
        <p:spPr bwMode="auto">
          <a:xfrm>
            <a:off x="1331640" y="476672"/>
            <a:ext cx="6120680" cy="672083"/>
          </a:xfrm>
          <a:prstGeom prst="octagon">
            <a:avLst>
              <a:gd name="adj" fmla="val 29287"/>
            </a:avLst>
          </a:prstGeom>
          <a:gradFill rotWithShape="0">
            <a:gsLst>
              <a:gs pos="0">
                <a:srgbClr val="D99594"/>
              </a:gs>
              <a:gs pos="50000">
                <a:srgbClr val="F2DBDB"/>
              </a:gs>
              <a:gs pos="100000">
                <a:srgbClr val="D99594"/>
              </a:gs>
            </a:gsLst>
            <a:lin ang="18900000" scaled="1"/>
          </a:gradFill>
          <a:ln w="12700">
            <a:solidFill>
              <a:srgbClr val="D99594"/>
            </a:solidFill>
            <a:miter lim="800000"/>
            <a:headEnd/>
            <a:tailEnd/>
          </a:ln>
          <a:effectLst>
            <a:outerShdw dist="28398" dir="3806097" algn="ctr" rotWithShape="0">
              <a:srgbClr val="622423">
                <a:alpha val="50000"/>
              </a:srgbClr>
            </a:outerShdw>
          </a:effectLst>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ar-DZ" sz="2800" b="1" i="0" u="none" strike="noStrike" cap="none" normalizeH="0" baseline="0" dirty="0" smtClean="0">
                <a:ln>
                  <a:noFill/>
                </a:ln>
                <a:solidFill>
                  <a:srgbClr val="FF0000"/>
                </a:solidFill>
                <a:effectLst/>
                <a:latin typeface="Arial" pitchFamily="34" charset="0"/>
                <a:ea typeface="Arial" pitchFamily="34" charset="0"/>
                <a:cs typeface="Arial" pitchFamily="34" charset="0"/>
              </a:rPr>
              <a:t>الـــــــــخـــاتــــــــــمــــــة</a:t>
            </a:r>
            <a:endParaRPr kumimoji="0" lang="en-US" sz="2800" b="1" i="0" u="none" strike="noStrike" cap="none" normalizeH="0" baseline="0" dirty="0" smtClean="0">
              <a:ln>
                <a:noFill/>
              </a:ln>
              <a:solidFill>
                <a:srgbClr val="FF0000"/>
              </a:solidFill>
              <a:effectLst/>
              <a:latin typeface="Arial" pitchFamily="34" charset="0"/>
              <a:ea typeface="Arial"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ZoneTexte 16"/>
          <p:cNvSpPr txBox="1"/>
          <p:nvPr/>
        </p:nvSpPr>
        <p:spPr>
          <a:xfrm>
            <a:off x="1115616" y="2060848"/>
            <a:ext cx="6840760" cy="2246769"/>
          </a:xfrm>
          <a:prstGeom prst="rect">
            <a:avLst/>
          </a:prstGeom>
          <a:noFill/>
        </p:spPr>
        <p:txBody>
          <a:bodyPr wrap="square" rtlCol="0">
            <a:spAutoFit/>
          </a:bodyPr>
          <a:lstStyle/>
          <a:p>
            <a:pPr lvl="0" algn="ctr" rtl="1"/>
            <a:r>
              <a:rPr lang="ar-DZ" sz="2800" cap="small" dirty="0" smtClean="0"/>
              <a:t>إن الشيخ عبد القادر إبراهيم المسعدي بإيمانه القوي ووطنيته الصادقة اتجاه وطنه لم تثنيه الصعاب ولا العراقيل في أداء واجبه نحو الجزائر فبدأ معلما ومربيا ومصلحا و لما اندلعت الثورة الجزائرية تحول مجاهدا ومناضلا من خلال دعوة الشباب إلى الثورة في سبيل تحرير الوطن.</a:t>
            </a:r>
            <a:endParaRPr lang="fr-FR" sz="2800" dirty="0"/>
          </a:p>
        </p:txBody>
      </p:sp>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0">
                                            <p:bg/>
                                          </p:spTgt>
                                        </p:tgtEl>
                                        <p:attrNameLst>
                                          <p:attrName>style.visibility</p:attrName>
                                        </p:attrNameLst>
                                      </p:cBhvr>
                                      <p:to>
                                        <p:strVal val="visible"/>
                                      </p:to>
                                    </p:set>
                                    <p:animEffect transition="in" filter="fade">
                                      <p:cBhvr>
                                        <p:cTn id="7" dur="2000"/>
                                        <p:tgtEl>
                                          <p:spTgt spid="2050">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50">
                                            <p:txEl>
                                              <p:pRg st="0" end="0"/>
                                            </p:txEl>
                                          </p:spTgt>
                                        </p:tgtEl>
                                        <p:attrNameLst>
                                          <p:attrName>style.visibility</p:attrName>
                                        </p:attrNameLst>
                                      </p:cBhvr>
                                      <p:to>
                                        <p:strVal val="visible"/>
                                      </p:to>
                                    </p:set>
                                    <p:animEffect transition="in" filter="fade">
                                      <p:cBhvr>
                                        <p:cTn id="12" dur="2000"/>
                                        <p:tgtEl>
                                          <p:spTgt spid="20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 calcmode="lin" valueType="num">
                                      <p:cBhvr additive="base">
                                        <p:cTn id="1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uild="p" animBg="1"/>
      <p:bldP spid="17"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7413751" y="2387449"/>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339752" y="1844824"/>
            <a:ext cx="4536504" cy="2376264"/>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19900" b="1" dirty="0" smtClean="0">
                <a:solidFill>
                  <a:schemeClr val="tx2"/>
                </a:solidFill>
                <a:latin typeface="+mj-lt"/>
                <a:ea typeface="+mj-ea"/>
                <a:cs typeface="Mudir MT" pitchFamily="2" charset="-78"/>
              </a:rPr>
              <a:t>الملاحق</a:t>
            </a:r>
            <a:endParaRPr kumimoji="1" lang="ar-SA" sz="199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209138" y="2399374"/>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المصدر:</a:t>
            </a:r>
            <a:r>
              <a:rPr lang="ar-DZ" sz="2000" dirty="0" smtClean="0"/>
              <a:t> السيد الشيخ </a:t>
            </a:r>
            <a:r>
              <a:rPr lang="ar-DZ" sz="2000" dirty="0" err="1" smtClean="0"/>
              <a:t>العياشي</a:t>
            </a:r>
            <a:r>
              <a:rPr lang="ar-DZ" sz="2000" dirty="0" smtClean="0"/>
              <a:t> </a:t>
            </a:r>
            <a:r>
              <a:rPr lang="ar-DZ" sz="2000" dirty="0" err="1" smtClean="0"/>
              <a:t>2016م</a:t>
            </a:r>
            <a:endParaRPr lang="fr-FR" sz="2000" dirty="0"/>
          </a:p>
        </p:txBody>
      </p:sp>
      <p:pic>
        <p:nvPicPr>
          <p:cNvPr id="1026" name="صورة 12"/>
          <p:cNvPicPr>
            <a:picLocks noChangeAspect="1" noChangeArrowheads="1"/>
          </p:cNvPicPr>
          <p:nvPr/>
        </p:nvPicPr>
        <p:blipFill>
          <a:blip r:embed="rId8" cstate="print"/>
          <a:srcRect/>
          <a:stretch>
            <a:fillRect/>
          </a:stretch>
        </p:blipFill>
        <p:spPr bwMode="auto">
          <a:xfrm>
            <a:off x="2123728" y="1628800"/>
            <a:ext cx="4355976" cy="4522783"/>
          </a:xfrm>
          <a:prstGeom prst="rect">
            <a:avLst/>
          </a:prstGeom>
          <a:ln>
            <a:noFill/>
          </a:ln>
          <a:effectLst>
            <a:outerShdw blurRad="292100" dist="139700" dir="2700000" algn="tl" rotWithShape="0">
              <a:srgbClr val="333333">
                <a:alpha val="65000"/>
              </a:srgbClr>
            </a:outerShdw>
          </a:effectLst>
        </p:spPr>
      </p:pic>
      <p:sp>
        <p:nvSpPr>
          <p:cNvPr id="131" name="ZoneTexte 130"/>
          <p:cNvSpPr txBox="1"/>
          <p:nvPr/>
        </p:nvSpPr>
        <p:spPr>
          <a:xfrm>
            <a:off x="1475656" y="1124744"/>
            <a:ext cx="5904656"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ar-DZ" b="1" dirty="0" smtClean="0"/>
              <a:t>الملحق رقم:01 صورة الشيخ عبد القادر بن إبراهيم المسعدي</a:t>
            </a:r>
            <a:endParaRPr lang="fr-FR" b="1" dirty="0" smtClean="0"/>
          </a:p>
          <a:p>
            <a:endParaRPr lang="fr-FR"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المصدر:</a:t>
            </a:r>
            <a:r>
              <a:rPr lang="ar-DZ" sz="2000" dirty="0" smtClean="0"/>
              <a:t> السيد الشيخ </a:t>
            </a:r>
            <a:r>
              <a:rPr lang="ar-DZ" sz="2000" dirty="0" err="1" smtClean="0"/>
              <a:t>العياشي</a:t>
            </a:r>
            <a:r>
              <a:rPr lang="ar-DZ" sz="2000" dirty="0" smtClean="0"/>
              <a:t> </a:t>
            </a:r>
            <a:r>
              <a:rPr lang="ar-DZ" sz="2000" dirty="0" err="1" smtClean="0"/>
              <a:t>2016م</a:t>
            </a:r>
            <a:endParaRPr lang="fr-FR" sz="2000" dirty="0"/>
          </a:p>
        </p:txBody>
      </p:sp>
      <p:sp>
        <p:nvSpPr>
          <p:cNvPr id="131" name="ZoneTexte 130"/>
          <p:cNvSpPr txBox="1"/>
          <p:nvPr/>
        </p:nvSpPr>
        <p:spPr>
          <a:xfrm>
            <a:off x="683568" y="1124744"/>
            <a:ext cx="6984776" cy="98488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rtl="1"/>
            <a:r>
              <a:rPr lang="ar-DZ" sz="2000" b="1" dirty="0" smtClean="0"/>
              <a:t>الملحق رقم:</a:t>
            </a:r>
            <a:r>
              <a:rPr lang="ar-DZ" sz="2000" b="1" dirty="0" err="1" smtClean="0"/>
              <a:t>2إعطاء</a:t>
            </a:r>
            <a:r>
              <a:rPr lang="ar-DZ" sz="2000" b="1" dirty="0" smtClean="0"/>
              <a:t> سند الطريقة القادرية لإبراهيم بن الشيخ والد عبد القادر المسعدي</a:t>
            </a:r>
            <a:endParaRPr lang="fr-FR" sz="2000" b="1" dirty="0" smtClean="0"/>
          </a:p>
          <a:p>
            <a:endParaRPr lang="fr-FR" dirty="0"/>
          </a:p>
        </p:txBody>
      </p:sp>
      <p:pic>
        <p:nvPicPr>
          <p:cNvPr id="2050" name="صورة 4" descr="٢٠١٦٠٢١٣_١٢٣٩٣١.jpg"/>
          <p:cNvPicPr>
            <a:picLocks noChangeAspect="1" noChangeArrowheads="1"/>
          </p:cNvPicPr>
          <p:nvPr/>
        </p:nvPicPr>
        <p:blipFill>
          <a:blip r:embed="rId8" cstate="print"/>
          <a:srcRect l="5418" t="2573" r="14580"/>
          <a:stretch>
            <a:fillRect/>
          </a:stretch>
        </p:blipFill>
        <p:spPr bwMode="auto">
          <a:xfrm rot="5400000">
            <a:off x="1961456" y="1863080"/>
            <a:ext cx="4320480" cy="4283968"/>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61665"/>
          </a:xfrm>
          <a:prstGeom prst="rect">
            <a:avLst/>
          </a:prstGeom>
        </p:spPr>
        <p:txBody>
          <a:bodyPr wrap="square">
            <a:spAutoFit/>
          </a:bodyPr>
          <a:lstStyle/>
          <a:p>
            <a:pPr algn="ctr" rtl="1"/>
            <a:r>
              <a:rPr lang="ar-DZ" sz="2400" b="1" dirty="0" smtClean="0"/>
              <a:t>المصدر: زاوية </a:t>
            </a:r>
            <a:r>
              <a:rPr lang="ar-DZ" sz="2400" b="1" dirty="0" err="1" smtClean="0"/>
              <a:t>الهامل</a:t>
            </a:r>
            <a:r>
              <a:rPr lang="ar-DZ" sz="2400" b="1" dirty="0" smtClean="0"/>
              <a:t> </a:t>
            </a:r>
            <a:r>
              <a:rPr lang="ar-DZ" sz="2400" b="1" dirty="0" err="1" smtClean="0"/>
              <a:t>2016م</a:t>
            </a:r>
            <a:endParaRPr lang="fr-FR" sz="2400" b="1" dirty="0"/>
          </a:p>
        </p:txBody>
      </p:sp>
      <p:sp>
        <p:nvSpPr>
          <p:cNvPr id="131" name="ZoneTexte 130"/>
          <p:cNvSpPr txBox="1"/>
          <p:nvPr/>
        </p:nvSpPr>
        <p:spPr>
          <a:xfrm>
            <a:off x="323528" y="1124744"/>
            <a:ext cx="8280920" cy="64633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rtl="1"/>
            <a:r>
              <a:rPr lang="ar-DZ" b="1" dirty="0" smtClean="0"/>
              <a:t>الملحق رقم:</a:t>
            </a:r>
            <a:r>
              <a:rPr lang="en-US" b="1" dirty="0" smtClean="0"/>
              <a:t>03 </a:t>
            </a:r>
            <a:r>
              <a:rPr lang="ar-DZ" b="1" dirty="0" smtClean="0"/>
              <a:t> وثيقة تحتوي أسماء الطلبة الذين درسوا في زاوية </a:t>
            </a:r>
            <a:r>
              <a:rPr lang="ar-DZ" b="1" dirty="0" err="1" smtClean="0"/>
              <a:t>الهامل</a:t>
            </a:r>
            <a:r>
              <a:rPr lang="ar-DZ" b="1" dirty="0" smtClean="0"/>
              <a:t> منهم الشيخ عبد القادر المسعدي.</a:t>
            </a:r>
            <a:endParaRPr lang="fr-FR" b="1" dirty="0" smtClean="0"/>
          </a:p>
          <a:p>
            <a:endParaRPr lang="fr-FR" dirty="0"/>
          </a:p>
        </p:txBody>
      </p:sp>
      <p:pic>
        <p:nvPicPr>
          <p:cNvPr id="3074" name="صورة 1" descr="E:\المذكرة\وورد المذكرة مكتوب\الملاحق\المخطوطات\2.jpg"/>
          <p:cNvPicPr>
            <a:picLocks noChangeArrowheads="1"/>
          </p:cNvPicPr>
          <p:nvPr/>
        </p:nvPicPr>
        <p:blipFill>
          <a:blip r:embed="rId8" cstate="print"/>
          <a:srcRect l="-105" r="-105"/>
          <a:stretch>
            <a:fillRect/>
          </a:stretch>
        </p:blipFill>
        <p:spPr bwMode="auto">
          <a:xfrm>
            <a:off x="2051720" y="1772816"/>
            <a:ext cx="4499992" cy="4293096"/>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830997"/>
          </a:xfrm>
          <a:prstGeom prst="rect">
            <a:avLst/>
          </a:prstGeom>
        </p:spPr>
        <p:txBody>
          <a:bodyPr wrap="square">
            <a:spAutoFit/>
          </a:bodyPr>
          <a:lstStyle/>
          <a:p>
            <a:pPr algn="ctr" rtl="1"/>
            <a:r>
              <a:rPr lang="ar-DZ" sz="2400" b="1" dirty="0" err="1" smtClean="0"/>
              <a:t>المصدر </a:t>
            </a:r>
            <a:r>
              <a:rPr lang="ar-DZ" sz="2400" b="1" dirty="0" smtClean="0"/>
              <a:t>: السيد عبد الرحمان بن شريك </a:t>
            </a:r>
            <a:r>
              <a:rPr lang="ar-DZ" sz="2400" b="1" dirty="0" err="1" smtClean="0"/>
              <a:t>2015م</a:t>
            </a:r>
            <a:r>
              <a:rPr lang="ar-DZ" sz="2400" b="1" dirty="0" smtClean="0"/>
              <a:t>  </a:t>
            </a:r>
            <a:br>
              <a:rPr lang="ar-DZ" sz="2400" b="1" dirty="0" smtClean="0"/>
            </a:br>
            <a:endParaRPr lang="fr-FR" sz="2400" b="1" dirty="0"/>
          </a:p>
        </p:txBody>
      </p:sp>
      <p:sp>
        <p:nvSpPr>
          <p:cNvPr id="131" name="ZoneTexte 130"/>
          <p:cNvSpPr txBox="1"/>
          <p:nvPr/>
        </p:nvSpPr>
        <p:spPr>
          <a:xfrm>
            <a:off x="827584" y="1124744"/>
            <a:ext cx="6840760" cy="40011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ar-DZ" sz="2000" b="1" dirty="0" smtClean="0"/>
              <a:t> الملحق رقم:04 رثاء الشيخ الطاهر بن العبيدي لتلميذه عبد القادر المسعدي</a:t>
            </a:r>
            <a:endParaRPr lang="fr-FR" sz="2000" b="1" dirty="0"/>
          </a:p>
        </p:txBody>
      </p:sp>
      <p:pic>
        <p:nvPicPr>
          <p:cNvPr id="4098" name="صورة 3" descr="2.png"/>
          <p:cNvPicPr>
            <a:picLocks noChangeAspect="1" noChangeArrowheads="1"/>
          </p:cNvPicPr>
          <p:nvPr/>
        </p:nvPicPr>
        <p:blipFill>
          <a:blip r:embed="rId8" cstate="print"/>
          <a:srcRect t="729" r="32497" b="29167"/>
          <a:stretch>
            <a:fillRect/>
          </a:stretch>
        </p:blipFill>
        <p:spPr bwMode="auto">
          <a:xfrm>
            <a:off x="1259632" y="1556792"/>
            <a:ext cx="5472608" cy="4752528"/>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err="1" smtClean="0"/>
              <a:t>المصدر </a:t>
            </a:r>
            <a:r>
              <a:rPr lang="ar-DZ" sz="2000" b="1" dirty="0" smtClean="0"/>
              <a:t>:</a:t>
            </a:r>
            <a:r>
              <a:rPr lang="ar-DZ" sz="2000" dirty="0" smtClean="0"/>
              <a:t> السيد فؤاد </a:t>
            </a:r>
            <a:r>
              <a:rPr lang="ar-DZ" sz="2000" dirty="0" err="1" smtClean="0"/>
              <a:t>قاسيمي</a:t>
            </a:r>
            <a:r>
              <a:rPr lang="ar-DZ" sz="2000" dirty="0" smtClean="0"/>
              <a:t> </a:t>
            </a:r>
            <a:r>
              <a:rPr lang="ar-DZ" sz="2000" dirty="0" err="1" smtClean="0"/>
              <a:t>2016م</a:t>
            </a:r>
            <a:endParaRPr lang="fr-FR" sz="2000" dirty="0"/>
          </a:p>
        </p:txBody>
      </p:sp>
      <p:pic>
        <p:nvPicPr>
          <p:cNvPr id="1026" name="صورة 12"/>
          <p:cNvPicPr>
            <a:picLocks noChangeAspect="1" noChangeArrowheads="1"/>
          </p:cNvPicPr>
          <p:nvPr/>
        </p:nvPicPr>
        <p:blipFill>
          <a:blip r:embed="rId8" cstate="print"/>
          <a:stretch>
            <a:fillRect/>
          </a:stretch>
        </p:blipFill>
        <p:spPr bwMode="auto">
          <a:xfrm>
            <a:off x="2627784" y="1844824"/>
            <a:ext cx="3413026" cy="4248471"/>
          </a:xfrm>
          <a:prstGeom prst="rect">
            <a:avLst/>
          </a:prstGeom>
          <a:ln>
            <a:noFill/>
          </a:ln>
          <a:effectLst>
            <a:outerShdw blurRad="292100" dist="139700" dir="2700000" algn="tl" rotWithShape="0">
              <a:srgbClr val="333333">
                <a:alpha val="65000"/>
              </a:srgbClr>
            </a:outerShdw>
          </a:effectLst>
        </p:spPr>
      </p:pic>
      <p:sp>
        <p:nvSpPr>
          <p:cNvPr id="131" name="ZoneTexte 130"/>
          <p:cNvSpPr txBox="1"/>
          <p:nvPr/>
        </p:nvSpPr>
        <p:spPr>
          <a:xfrm>
            <a:off x="1475656" y="1124744"/>
            <a:ext cx="5904656"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ar-SA" b="1" dirty="0" smtClean="0"/>
              <a:t>الملحق </a:t>
            </a:r>
            <a:r>
              <a:rPr lang="ar-SA" b="1" dirty="0" err="1" smtClean="0"/>
              <a:t>رقم </a:t>
            </a:r>
            <a:r>
              <a:rPr lang="ar-SA" b="1" dirty="0" smtClean="0"/>
              <a:t>:05 رسالة للشيخ عبد القادر المسعدي من أحد علماء السعودية توضح كتاب </a:t>
            </a:r>
            <a:r>
              <a:rPr lang="ar-SA" b="1" dirty="0" err="1" smtClean="0"/>
              <a:t>الهزري</a:t>
            </a:r>
            <a:r>
              <a:rPr lang="ar-SA" b="1" dirty="0" smtClean="0"/>
              <a:t> الرياض</a:t>
            </a:r>
            <a:endParaRPr lang="fr-FR" b="1"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a:t>
            </a:r>
            <a:r>
              <a:rPr lang="ar-DZ" sz="2000" b="1" dirty="0" err="1" smtClean="0"/>
              <a:t>المصدر </a:t>
            </a:r>
            <a:r>
              <a:rPr lang="ar-DZ" sz="2000" b="1" dirty="0" smtClean="0"/>
              <a:t>:</a:t>
            </a:r>
            <a:r>
              <a:rPr lang="ar-DZ" sz="2000" dirty="0" smtClean="0"/>
              <a:t>السيد الشيخ </a:t>
            </a:r>
            <a:r>
              <a:rPr lang="ar-DZ" sz="2000" dirty="0" err="1" smtClean="0"/>
              <a:t>العياشي</a:t>
            </a:r>
            <a:r>
              <a:rPr lang="ar-DZ" sz="2000" dirty="0" smtClean="0"/>
              <a:t> </a:t>
            </a:r>
            <a:r>
              <a:rPr lang="ar-DZ" sz="2000" dirty="0" err="1" smtClean="0"/>
              <a:t>2016م</a:t>
            </a:r>
            <a:endParaRPr lang="fr-FR" sz="2000" dirty="0"/>
          </a:p>
        </p:txBody>
      </p:sp>
      <p:pic>
        <p:nvPicPr>
          <p:cNvPr id="5122" name="صورة 2" descr="hh.jpg"/>
          <p:cNvPicPr>
            <a:picLocks noChangeAspect="1" noChangeArrowheads="1"/>
          </p:cNvPicPr>
          <p:nvPr/>
        </p:nvPicPr>
        <p:blipFill>
          <a:blip r:embed="rId8" cstate="print"/>
          <a:srcRect l="8562" r="14619"/>
          <a:stretch>
            <a:fillRect/>
          </a:stretch>
        </p:blipFill>
        <p:spPr bwMode="auto">
          <a:xfrm rot="10800000">
            <a:off x="2267744" y="1268760"/>
            <a:ext cx="3851920" cy="4873313"/>
          </a:xfrm>
          <a:prstGeom prst="rect">
            <a:avLst/>
          </a:prstGeom>
          <a:noFill/>
          <a:ln w="9525">
            <a:noFill/>
            <a:miter lim="800000"/>
            <a:headEnd/>
            <a:tailEnd/>
          </a:ln>
        </p:spPr>
      </p:pic>
      <p:sp>
        <p:nvSpPr>
          <p:cNvPr id="131" name="ZoneTexte 130"/>
          <p:cNvSpPr txBox="1"/>
          <p:nvPr/>
        </p:nvSpPr>
        <p:spPr>
          <a:xfrm>
            <a:off x="1475656" y="1124744"/>
            <a:ext cx="5904656"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b="1" dirty="0" smtClean="0"/>
              <a:t>الملحق رقم:06 الصفحة الأولى من ديوان عبد القادر المسعدي الذي أهداه إلى علي </a:t>
            </a:r>
            <a:r>
              <a:rPr lang="ar-DZ" b="1" dirty="0" err="1" smtClean="0"/>
              <a:t>المايدي</a:t>
            </a:r>
            <a:endParaRPr lang="fr-FR" b="1"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a:t>
            </a:r>
            <a:r>
              <a:rPr lang="ar-DZ" sz="2000" b="1" dirty="0" err="1" smtClean="0"/>
              <a:t>المصدر </a:t>
            </a:r>
            <a:r>
              <a:rPr lang="ar-DZ" sz="2000" b="1" dirty="0" smtClean="0"/>
              <a:t>: السيد عبد الرحمان بن شريك 2015  </a:t>
            </a:r>
            <a:endParaRPr lang="fr-FR" sz="2000" b="1" dirty="0"/>
          </a:p>
        </p:txBody>
      </p:sp>
      <p:sp>
        <p:nvSpPr>
          <p:cNvPr id="131" name="ZoneTexte 130"/>
          <p:cNvSpPr txBox="1"/>
          <p:nvPr/>
        </p:nvSpPr>
        <p:spPr>
          <a:xfrm>
            <a:off x="1115616" y="1124744"/>
            <a:ext cx="6264696"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ar-DZ" b="1" dirty="0" smtClean="0"/>
              <a:t>الملحق رقم:07 رسالة من الشيخ </a:t>
            </a:r>
            <a:r>
              <a:rPr lang="ar-DZ" b="1" dirty="0" err="1" smtClean="0"/>
              <a:t>الطاهربن</a:t>
            </a:r>
            <a:r>
              <a:rPr lang="ar-DZ" b="1" dirty="0" smtClean="0"/>
              <a:t> العبيدي للشيخ عبد القادر المسعدي</a:t>
            </a:r>
            <a:endParaRPr lang="fr-FR" b="1" dirty="0"/>
          </a:p>
        </p:txBody>
      </p:sp>
      <p:pic>
        <p:nvPicPr>
          <p:cNvPr id="6146" name="صورة 6" descr="1.png"/>
          <p:cNvPicPr>
            <a:picLocks noChangeAspect="1" noChangeArrowheads="1"/>
          </p:cNvPicPr>
          <p:nvPr/>
        </p:nvPicPr>
        <p:blipFill>
          <a:blip r:embed="rId8" cstate="print"/>
          <a:srcRect l="2150" t="1563" r="38931" b="31146"/>
          <a:stretch>
            <a:fillRect/>
          </a:stretch>
        </p:blipFill>
        <p:spPr bwMode="auto">
          <a:xfrm>
            <a:off x="2483768" y="1484784"/>
            <a:ext cx="3623568" cy="462472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a:t>
            </a:r>
            <a:r>
              <a:rPr lang="ar-DZ" sz="2000" b="1" dirty="0" err="1" smtClean="0"/>
              <a:t>المصدر </a:t>
            </a:r>
            <a:r>
              <a:rPr lang="ar-DZ" sz="2000" b="1" dirty="0" smtClean="0"/>
              <a:t>: الشيخ عبد الرحمان بن الشريك </a:t>
            </a:r>
            <a:r>
              <a:rPr lang="ar-DZ" sz="2000" b="1" dirty="0" err="1" smtClean="0"/>
              <a:t>2015م</a:t>
            </a:r>
            <a:endParaRPr lang="fr-FR" sz="2000" b="1" dirty="0"/>
          </a:p>
        </p:txBody>
      </p:sp>
      <p:sp>
        <p:nvSpPr>
          <p:cNvPr id="131" name="ZoneTexte 130"/>
          <p:cNvSpPr txBox="1"/>
          <p:nvPr/>
        </p:nvSpPr>
        <p:spPr>
          <a:xfrm>
            <a:off x="1259632" y="1124744"/>
            <a:ext cx="6120680"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rtl="1"/>
            <a:r>
              <a:rPr lang="ar-DZ" b="1" dirty="0" smtClean="0"/>
              <a:t>الملحق رقم:08 رسالة من الشيخ عبد القادر المسعدي لشيخه الطاهر بن العبيدي</a:t>
            </a:r>
            <a:endParaRPr lang="fr-FR" b="1" dirty="0"/>
          </a:p>
        </p:txBody>
      </p:sp>
      <p:pic>
        <p:nvPicPr>
          <p:cNvPr id="7170" name="صورة 9" descr="3.png"/>
          <p:cNvPicPr>
            <a:picLocks noChangeAspect="1" noChangeArrowheads="1"/>
          </p:cNvPicPr>
          <p:nvPr/>
        </p:nvPicPr>
        <p:blipFill>
          <a:blip r:embed="rId8" cstate="print"/>
          <a:srcRect l="6927" t="1009" r="32564" b="29411"/>
          <a:stretch>
            <a:fillRect/>
          </a:stretch>
        </p:blipFill>
        <p:spPr bwMode="auto">
          <a:xfrm>
            <a:off x="2411760" y="1459286"/>
            <a:ext cx="3672408" cy="4811884"/>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dirty="0" err="1" smtClean="0"/>
              <a:t>المصدر </a:t>
            </a:r>
            <a:r>
              <a:rPr lang="ar-DZ" sz="2000" dirty="0" smtClean="0"/>
              <a:t>:السيد  عبد الرحمان بن شريك </a:t>
            </a:r>
            <a:r>
              <a:rPr lang="ar-DZ" sz="2000" dirty="0" err="1" smtClean="0"/>
              <a:t>2015م</a:t>
            </a:r>
            <a:endParaRPr lang="fr-FR" sz="2000" dirty="0"/>
          </a:p>
        </p:txBody>
      </p:sp>
      <p:sp>
        <p:nvSpPr>
          <p:cNvPr id="131" name="ZoneTexte 130"/>
          <p:cNvSpPr txBox="1"/>
          <p:nvPr/>
        </p:nvSpPr>
        <p:spPr>
          <a:xfrm>
            <a:off x="1475656" y="1124744"/>
            <a:ext cx="5904656"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ar-DZ" b="1" dirty="0" smtClean="0"/>
              <a:t>الملحق رقم:  09 رسالة من الشيخ البشير الإبراهيمي للشيخ عبد القادر المسعدي </a:t>
            </a:r>
            <a:endParaRPr lang="fr-FR" b="1" dirty="0"/>
          </a:p>
        </p:txBody>
      </p:sp>
      <p:pic>
        <p:nvPicPr>
          <p:cNvPr id="8194" name="صورة 7" descr="Screenshot_٢٠١٦-٠٣-٠٥-١٤-٢٣-٢٠.png"/>
          <p:cNvPicPr>
            <a:picLocks noChangeAspect="1" noChangeArrowheads="1"/>
          </p:cNvPicPr>
          <p:nvPr/>
        </p:nvPicPr>
        <p:blipFill>
          <a:blip r:embed="rId8" cstate="print">
            <a:lum contrast="-40000"/>
          </a:blip>
          <a:srcRect l="3526" r="10577"/>
          <a:stretch>
            <a:fillRect/>
          </a:stretch>
        </p:blipFill>
        <p:spPr bwMode="auto">
          <a:xfrm>
            <a:off x="1979712" y="1772816"/>
            <a:ext cx="4572000" cy="4365475"/>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dirty="0" smtClean="0"/>
              <a:t>المصدر:السيد الشيخ </a:t>
            </a:r>
            <a:r>
              <a:rPr lang="ar-DZ" sz="2000" dirty="0" err="1" smtClean="0"/>
              <a:t>العياشي</a:t>
            </a:r>
            <a:r>
              <a:rPr lang="ar-DZ" sz="2000" dirty="0" smtClean="0"/>
              <a:t> </a:t>
            </a:r>
            <a:r>
              <a:rPr lang="ar-DZ" sz="2000" dirty="0" err="1" smtClean="0"/>
              <a:t>2016م</a:t>
            </a:r>
            <a:endParaRPr lang="fr-FR" sz="2000" dirty="0"/>
          </a:p>
        </p:txBody>
      </p:sp>
      <p:sp>
        <p:nvSpPr>
          <p:cNvPr id="131" name="ZoneTexte 130"/>
          <p:cNvSpPr txBox="1"/>
          <p:nvPr/>
        </p:nvSpPr>
        <p:spPr>
          <a:xfrm>
            <a:off x="1475656" y="1124744"/>
            <a:ext cx="5904656"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b="1" dirty="0" smtClean="0"/>
              <a:t>الملحق </a:t>
            </a:r>
            <a:r>
              <a:rPr lang="ar-DZ" b="1" dirty="0" err="1" smtClean="0"/>
              <a:t>رقم </a:t>
            </a:r>
            <a:r>
              <a:rPr lang="ar-DZ" b="1" dirty="0" smtClean="0"/>
              <a:t>:10 فتوى للشيخ عبد القادر بن ابراهيم" فتوى </a:t>
            </a:r>
            <a:r>
              <a:rPr lang="ar-DZ" b="1" dirty="0" err="1" smtClean="0"/>
              <a:t>دمد</a:t>
            </a:r>
            <a:r>
              <a:rPr lang="en-US" b="1" dirty="0" smtClean="0"/>
              <a:t>."</a:t>
            </a:r>
            <a:endParaRPr lang="fr-FR" b="1" dirty="0"/>
          </a:p>
        </p:txBody>
      </p:sp>
      <p:pic>
        <p:nvPicPr>
          <p:cNvPr id="9218" name="صورة 11" descr="٢٠١٦٠٢١٣_١١٤٦٥٤.jpg"/>
          <p:cNvPicPr>
            <a:picLocks noChangeAspect="1" noChangeArrowheads="1"/>
          </p:cNvPicPr>
          <p:nvPr/>
        </p:nvPicPr>
        <p:blipFill>
          <a:blip r:embed="rId8" cstate="print"/>
          <a:srcRect l="8362" r="3659" b="3365"/>
          <a:stretch>
            <a:fillRect/>
          </a:stretch>
        </p:blipFill>
        <p:spPr bwMode="auto">
          <a:xfrm rot="5400000">
            <a:off x="2191646" y="2064940"/>
            <a:ext cx="4508173" cy="349188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a:t>
            </a:r>
            <a:r>
              <a:rPr lang="ar-SA" sz="2000" b="1" dirty="0" smtClean="0"/>
              <a:t>المصدر: السيد الشيخ </a:t>
            </a:r>
            <a:r>
              <a:rPr lang="ar-SA" sz="2000" b="1" dirty="0" err="1" smtClean="0"/>
              <a:t>العياشي</a:t>
            </a:r>
            <a:r>
              <a:rPr lang="ar-SA" sz="2000" b="1" dirty="0" smtClean="0"/>
              <a:t> </a:t>
            </a:r>
            <a:r>
              <a:rPr lang="ar-SA" sz="2000" b="1" dirty="0" err="1" smtClean="0"/>
              <a:t>2016م</a:t>
            </a:r>
            <a:endParaRPr lang="fr-FR" sz="2000" b="1" dirty="0"/>
          </a:p>
        </p:txBody>
      </p:sp>
      <p:sp>
        <p:nvSpPr>
          <p:cNvPr id="131" name="ZoneTexte 130"/>
          <p:cNvSpPr txBox="1"/>
          <p:nvPr/>
        </p:nvSpPr>
        <p:spPr>
          <a:xfrm>
            <a:off x="1475656" y="1124744"/>
            <a:ext cx="5904656" cy="40011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SA" sz="2000" b="1" dirty="0" smtClean="0"/>
              <a:t>الملحق </a:t>
            </a:r>
            <a:r>
              <a:rPr lang="ar-SA" sz="2000" b="1" dirty="0" err="1" smtClean="0"/>
              <a:t>رقم :</a:t>
            </a:r>
            <a:r>
              <a:rPr lang="ar-DZ" sz="2000" b="1" dirty="0" smtClean="0"/>
              <a:t>11 </a:t>
            </a:r>
            <a:r>
              <a:rPr lang="ar-SA" sz="2000" b="1" dirty="0" smtClean="0"/>
              <a:t>من كراس المواريث للشيخ عبد القادر المسعدي</a:t>
            </a:r>
            <a:endParaRPr lang="fr-FR" sz="2000" b="1" dirty="0"/>
          </a:p>
        </p:txBody>
      </p:sp>
      <p:pic>
        <p:nvPicPr>
          <p:cNvPr id="10242" name="صورة 18" descr="٢٠١٦٠٢١٣_١٢٠٩٤٧.jpg"/>
          <p:cNvPicPr>
            <a:picLocks noChangeAspect="1" noChangeArrowheads="1"/>
          </p:cNvPicPr>
          <p:nvPr/>
        </p:nvPicPr>
        <p:blipFill>
          <a:blip r:embed="rId8" cstate="print"/>
          <a:srcRect l="5923" t="13213" r="10204" b="3867"/>
          <a:stretch>
            <a:fillRect/>
          </a:stretch>
        </p:blipFill>
        <p:spPr bwMode="auto">
          <a:xfrm>
            <a:off x="2411760" y="1628800"/>
            <a:ext cx="4139952" cy="4536504"/>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المصدر:السيد الشيخ </a:t>
            </a:r>
            <a:r>
              <a:rPr lang="ar-DZ" sz="2000" b="1" dirty="0" err="1" smtClean="0"/>
              <a:t>العياشي</a:t>
            </a:r>
            <a:r>
              <a:rPr lang="ar-DZ" sz="2000" b="1" dirty="0" smtClean="0"/>
              <a:t> </a:t>
            </a:r>
            <a:r>
              <a:rPr lang="ar-DZ" sz="2000" b="1" dirty="0" err="1" smtClean="0"/>
              <a:t>2016م</a:t>
            </a:r>
            <a:endParaRPr lang="fr-FR" sz="2000" b="1" dirty="0"/>
          </a:p>
        </p:txBody>
      </p:sp>
      <p:sp>
        <p:nvSpPr>
          <p:cNvPr id="131" name="ZoneTexte 130"/>
          <p:cNvSpPr txBox="1"/>
          <p:nvPr/>
        </p:nvSpPr>
        <p:spPr>
          <a:xfrm>
            <a:off x="1475656" y="1124744"/>
            <a:ext cx="5904656" cy="400110"/>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rtl="1"/>
            <a:r>
              <a:rPr lang="ar-DZ" sz="2000" b="1" dirty="0" smtClean="0"/>
              <a:t>الملحق رقم: 12 نموذج مخطوط من كتاب </a:t>
            </a:r>
            <a:r>
              <a:rPr lang="ar-DZ" sz="2000" b="1" dirty="0" err="1" smtClean="0"/>
              <a:t>البيقونية</a:t>
            </a:r>
            <a:endParaRPr lang="fr-FR" sz="2000" dirty="0"/>
          </a:p>
        </p:txBody>
      </p:sp>
      <p:pic>
        <p:nvPicPr>
          <p:cNvPr id="11266" name="صورة 9" descr="٢٠١٦٠٢١٣_١٢٥٨٢٠.jpg"/>
          <p:cNvPicPr>
            <a:picLocks noChangeAspect="1" noChangeArrowheads="1"/>
          </p:cNvPicPr>
          <p:nvPr/>
        </p:nvPicPr>
        <p:blipFill>
          <a:blip r:embed="rId8" cstate="print"/>
          <a:srcRect l="4395" t="15788" r="12238" b="17938"/>
          <a:stretch>
            <a:fillRect/>
          </a:stretch>
        </p:blipFill>
        <p:spPr bwMode="auto">
          <a:xfrm>
            <a:off x="2411760" y="1484784"/>
            <a:ext cx="3528392" cy="4657553"/>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                </a:t>
            </a:r>
            <a:r>
              <a:rPr lang="ar-DZ" sz="2000" b="1" dirty="0" err="1" smtClean="0"/>
              <a:t>المصدر </a:t>
            </a:r>
            <a:r>
              <a:rPr lang="ar-DZ" sz="2000" b="1" dirty="0" smtClean="0"/>
              <a:t>:السيد الشيخ </a:t>
            </a:r>
            <a:r>
              <a:rPr lang="ar-DZ" sz="2000" b="1" dirty="0" err="1" smtClean="0"/>
              <a:t>العياشي</a:t>
            </a:r>
            <a:r>
              <a:rPr lang="ar-DZ" sz="2000" b="1" dirty="0" smtClean="0"/>
              <a:t> </a:t>
            </a:r>
            <a:r>
              <a:rPr lang="ar-DZ" sz="2000" b="1" dirty="0" err="1" smtClean="0"/>
              <a:t>2016م</a:t>
            </a:r>
            <a:endParaRPr lang="fr-FR" sz="2000" b="1" dirty="0"/>
          </a:p>
        </p:txBody>
      </p:sp>
      <p:sp>
        <p:nvSpPr>
          <p:cNvPr id="131" name="ZoneTexte 130"/>
          <p:cNvSpPr txBox="1"/>
          <p:nvPr/>
        </p:nvSpPr>
        <p:spPr>
          <a:xfrm>
            <a:off x="1475656" y="1124744"/>
            <a:ext cx="5904656"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sz="2400" b="1" dirty="0" smtClean="0"/>
              <a:t>الملحق رقم:13 </a:t>
            </a:r>
            <a:r>
              <a:rPr lang="ar-SA" sz="2400" b="1" dirty="0" smtClean="0"/>
              <a:t>من دروس الشيخ عبد القادر المسعدي</a:t>
            </a:r>
            <a:endParaRPr lang="fr-FR" sz="2400" b="1" dirty="0"/>
          </a:p>
        </p:txBody>
      </p:sp>
      <p:pic>
        <p:nvPicPr>
          <p:cNvPr id="12290" name="صورة 12" descr="٢٠١٦٠٢١٣_١٢٠٥٠٤.jpg"/>
          <p:cNvPicPr>
            <a:picLocks noChangeAspect="1" noChangeArrowheads="1"/>
          </p:cNvPicPr>
          <p:nvPr/>
        </p:nvPicPr>
        <p:blipFill>
          <a:blip r:embed="rId8" cstate="print">
            <a:lum contrast="40000"/>
          </a:blip>
          <a:srcRect l="14085" t="5466" r="20937" b="1929"/>
          <a:stretch>
            <a:fillRect/>
          </a:stretch>
        </p:blipFill>
        <p:spPr bwMode="auto">
          <a:xfrm rot="5400000">
            <a:off x="2008524" y="1671996"/>
            <a:ext cx="4586384" cy="4499992"/>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99"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00"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04" name="Group 181"/>
                    <p:cNvGrpSpPr>
                      <a:grpSpLocks/>
                    </p:cNvGrpSpPr>
                    <p:nvPr/>
                  </p:nvGrpSpPr>
                  <p:grpSpPr bwMode="auto">
                    <a:xfrm rot="-1297425" flipH="1" flipV="1">
                      <a:off x="778" y="3419"/>
                      <a:ext cx="969" cy="234"/>
                      <a:chOff x="2518" y="1060"/>
                      <a:chExt cx="904" cy="236"/>
                    </a:xfrm>
                  </p:grpSpPr>
                  <p:grpSp>
                    <p:nvGrpSpPr>
                      <p:cNvPr id="10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0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14"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smtClean="0"/>
              <a:t>المصدر:</a:t>
            </a:r>
            <a:r>
              <a:rPr lang="ar-DZ" sz="2000" dirty="0" smtClean="0"/>
              <a:t> السيد الشيخ </a:t>
            </a:r>
            <a:r>
              <a:rPr lang="ar-DZ" sz="2000" dirty="0" err="1" smtClean="0"/>
              <a:t>العياشي</a:t>
            </a:r>
            <a:r>
              <a:rPr lang="ar-DZ" sz="2000" dirty="0" smtClean="0"/>
              <a:t>   </a:t>
            </a:r>
            <a:r>
              <a:rPr lang="ar-DZ" sz="2000" dirty="0" err="1" smtClean="0"/>
              <a:t>2016م</a:t>
            </a:r>
            <a:endParaRPr lang="fr-FR" sz="2000" dirty="0"/>
          </a:p>
        </p:txBody>
      </p:sp>
      <p:sp>
        <p:nvSpPr>
          <p:cNvPr id="131" name="ZoneTexte 130"/>
          <p:cNvSpPr txBox="1"/>
          <p:nvPr/>
        </p:nvSpPr>
        <p:spPr>
          <a:xfrm>
            <a:off x="1475656" y="1124744"/>
            <a:ext cx="5904656" cy="707886"/>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sz="2000" b="1" dirty="0" smtClean="0"/>
              <a:t>الملحق </a:t>
            </a:r>
            <a:r>
              <a:rPr lang="ar-DZ" sz="2000" b="1" dirty="0" err="1" smtClean="0"/>
              <a:t>رقم </a:t>
            </a:r>
            <a:r>
              <a:rPr lang="ar-DZ" sz="2000" b="1" dirty="0" smtClean="0"/>
              <a:t>:14 رسالة من السيد عطية بن قطاف الى الشيخ عبد القادر المسعدي</a:t>
            </a:r>
            <a:endParaRPr lang="fr-FR" sz="2000" b="1"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3313" name="Picture 1" descr="٢٠١٦٠٢١٣_١٢٥٣٠٠"/>
          <p:cNvPicPr>
            <a:picLocks noChangeAspect="1" noChangeArrowheads="1"/>
          </p:cNvPicPr>
          <p:nvPr/>
        </p:nvPicPr>
        <p:blipFill>
          <a:blip r:embed="rId8" cstate="print"/>
          <a:srcRect l="5635" t="4877" r="21814"/>
          <a:stretch>
            <a:fillRect/>
          </a:stretch>
        </p:blipFill>
        <p:spPr bwMode="auto">
          <a:xfrm>
            <a:off x="2555776" y="1844824"/>
            <a:ext cx="3270250" cy="4320480"/>
          </a:xfrm>
          <a:prstGeom prst="rect">
            <a:avLst/>
          </a:prstGeom>
          <a:noFill/>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3312"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3315"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3316" name="Group 181"/>
                    <p:cNvGrpSpPr>
                      <a:grpSpLocks/>
                    </p:cNvGrpSpPr>
                    <p:nvPr/>
                  </p:nvGrpSpPr>
                  <p:grpSpPr bwMode="auto">
                    <a:xfrm rot="-1297425" flipH="1" flipV="1">
                      <a:off x="778" y="3419"/>
                      <a:ext cx="969" cy="234"/>
                      <a:chOff x="2518" y="1060"/>
                      <a:chExt cx="904" cy="236"/>
                    </a:xfrm>
                  </p:grpSpPr>
                  <p:grpSp>
                    <p:nvGrpSpPr>
                      <p:cNvPr id="1331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331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3319"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00110"/>
          </a:xfrm>
          <a:prstGeom prst="rect">
            <a:avLst/>
          </a:prstGeom>
        </p:spPr>
        <p:txBody>
          <a:bodyPr wrap="square">
            <a:spAutoFit/>
          </a:bodyPr>
          <a:lstStyle/>
          <a:p>
            <a:pPr algn="ctr" rtl="1"/>
            <a:r>
              <a:rPr lang="ar-DZ" sz="2000" b="1" dirty="0" err="1" smtClean="0"/>
              <a:t>المصدر </a:t>
            </a:r>
            <a:r>
              <a:rPr lang="ar-DZ" sz="2000" b="1" dirty="0" smtClean="0"/>
              <a:t>: السيد أبو الأنوار </a:t>
            </a:r>
            <a:r>
              <a:rPr lang="ar-DZ" sz="2000" b="1" dirty="0" err="1" smtClean="0"/>
              <a:t>دحية</a:t>
            </a:r>
            <a:r>
              <a:rPr lang="ar-DZ" sz="2000" b="1" dirty="0" smtClean="0"/>
              <a:t> </a:t>
            </a:r>
            <a:r>
              <a:rPr lang="ar-DZ" sz="2000" b="1" dirty="0" err="1" smtClean="0"/>
              <a:t>2006م</a:t>
            </a:r>
            <a:endParaRPr lang="fr-FR" sz="2000" b="1" dirty="0"/>
          </a:p>
        </p:txBody>
      </p:sp>
      <p:sp>
        <p:nvSpPr>
          <p:cNvPr id="131" name="ZoneTexte 130"/>
          <p:cNvSpPr txBox="1"/>
          <p:nvPr/>
        </p:nvSpPr>
        <p:spPr>
          <a:xfrm>
            <a:off x="1115616" y="1124744"/>
            <a:ext cx="6264696" cy="461665"/>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sz="2400" b="1" dirty="0" smtClean="0"/>
              <a:t>الملحق رقم:15 تشطير عبد </a:t>
            </a:r>
            <a:r>
              <a:rPr lang="ar-DZ" sz="2400" b="1" dirty="0" err="1" smtClean="0"/>
              <a:t>القادرالمسعدي</a:t>
            </a:r>
            <a:r>
              <a:rPr lang="ar-DZ" sz="2400" b="1" dirty="0" smtClean="0"/>
              <a:t> لقصيدة </a:t>
            </a:r>
            <a:r>
              <a:rPr lang="ar-DZ" sz="2400" b="1" dirty="0" err="1" smtClean="0"/>
              <a:t>الحميدية</a:t>
            </a:r>
            <a:endParaRPr lang="fr-FR" sz="2400" b="1"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74754" name="صورة 5" descr="5.png"/>
          <p:cNvPicPr>
            <a:picLocks noChangeAspect="1" noChangeArrowheads="1"/>
          </p:cNvPicPr>
          <p:nvPr/>
        </p:nvPicPr>
        <p:blipFill>
          <a:blip r:embed="rId8" cstate="print"/>
          <a:srcRect b="11104"/>
          <a:stretch>
            <a:fillRect/>
          </a:stretch>
        </p:blipFill>
        <p:spPr bwMode="auto">
          <a:xfrm>
            <a:off x="2483768" y="1556792"/>
            <a:ext cx="3779912" cy="468052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3312"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3315"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3316" name="Group 181"/>
                    <p:cNvGrpSpPr>
                      <a:grpSpLocks/>
                    </p:cNvGrpSpPr>
                    <p:nvPr/>
                  </p:nvGrpSpPr>
                  <p:grpSpPr bwMode="auto">
                    <a:xfrm rot="-1297425" flipH="1" flipV="1">
                      <a:off x="778" y="3419"/>
                      <a:ext cx="969" cy="234"/>
                      <a:chOff x="2518" y="1060"/>
                      <a:chExt cx="904" cy="236"/>
                    </a:xfrm>
                  </p:grpSpPr>
                  <p:grpSp>
                    <p:nvGrpSpPr>
                      <p:cNvPr id="1331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331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3319"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461665"/>
          </a:xfrm>
          <a:prstGeom prst="rect">
            <a:avLst/>
          </a:prstGeom>
        </p:spPr>
        <p:txBody>
          <a:bodyPr wrap="square">
            <a:spAutoFit/>
          </a:bodyPr>
          <a:lstStyle/>
          <a:p>
            <a:pPr algn="ctr" rtl="1"/>
            <a:r>
              <a:rPr lang="ar-DZ" sz="2400" b="1" dirty="0" err="1" smtClean="0"/>
              <a:t>المصدر:</a:t>
            </a:r>
            <a:r>
              <a:rPr lang="ar-DZ" sz="2400" dirty="0" smtClean="0"/>
              <a:t> </a:t>
            </a:r>
            <a:r>
              <a:rPr lang="en-US" sz="2400" dirty="0" smtClean="0"/>
              <a:t>A.N.O.M   91/2I.43 </a:t>
            </a:r>
            <a:endParaRPr lang="fr-FR" sz="2400" dirty="0"/>
          </a:p>
        </p:txBody>
      </p:sp>
      <p:sp>
        <p:nvSpPr>
          <p:cNvPr id="131" name="ZoneTexte 130"/>
          <p:cNvSpPr txBox="1"/>
          <p:nvPr/>
        </p:nvSpPr>
        <p:spPr>
          <a:xfrm>
            <a:off x="1475656" y="1124744"/>
            <a:ext cx="5904656" cy="40011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rtl="1"/>
            <a:r>
              <a:rPr lang="ar-DZ" sz="2000" b="1" dirty="0" smtClean="0"/>
              <a:t>الملحق رقم: 16  تقرير الفرنسي للشؤون الأهالي</a:t>
            </a:r>
            <a:endParaRPr lang="fr-FR" sz="2000" b="1"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75778" name="صورة 25" descr="7.png"/>
          <p:cNvPicPr>
            <a:picLocks noChangeAspect="1" noChangeArrowheads="1"/>
          </p:cNvPicPr>
          <p:nvPr/>
        </p:nvPicPr>
        <p:blipFill>
          <a:blip r:embed="rId8" cstate="print"/>
          <a:srcRect l="4910" t="7243" r="6221" b="1398"/>
          <a:stretch>
            <a:fillRect/>
          </a:stretch>
        </p:blipFill>
        <p:spPr bwMode="auto">
          <a:xfrm>
            <a:off x="2555776" y="1556792"/>
            <a:ext cx="3707903" cy="4608511"/>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مجموعة 137"/>
          <p:cNvGrpSpPr>
            <a:grpSpLocks/>
          </p:cNvGrpSpPr>
          <p:nvPr/>
        </p:nvGrpSpPr>
        <p:grpSpPr bwMode="auto">
          <a:xfrm rot="-5400000">
            <a:off x="6322231" y="-107182"/>
            <a:ext cx="1143008" cy="1785950"/>
            <a:chOff x="6072188" y="3352800"/>
            <a:chExt cx="2279650" cy="2771775"/>
          </a:xfrm>
        </p:grpSpPr>
        <p:sp>
          <p:nvSpPr>
            <p:cNvPr id="6" name="AutoShape 113"/>
            <p:cNvSpPr>
              <a:spLocks noChangeArrowheads="1"/>
            </p:cNvSpPr>
            <p:nvPr/>
          </p:nvSpPr>
          <p:spPr bwMode="gray">
            <a:xfrm>
              <a:off x="6025716" y="3352799"/>
              <a:ext cx="2277069" cy="1349757"/>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7" name="Group 114"/>
            <p:cNvGrpSpPr>
              <a:grpSpLocks/>
            </p:cNvGrpSpPr>
            <p:nvPr/>
          </p:nvGrpSpPr>
          <p:grpSpPr bwMode="auto">
            <a:xfrm>
              <a:off x="6081713" y="4158250"/>
              <a:ext cx="2270125" cy="1946749"/>
              <a:chOff x="645" y="2512"/>
              <a:chExt cx="2087" cy="1790"/>
            </a:xfrm>
          </p:grpSpPr>
          <p:pic>
            <p:nvPicPr>
              <p:cNvPr id="8"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9" name="Freeform 116"/>
              <p:cNvSpPr>
                <a:spLocks/>
              </p:cNvSpPr>
              <p:nvPr/>
            </p:nvSpPr>
            <p:spPr bwMode="gray">
              <a:xfrm>
                <a:off x="658" y="3003"/>
                <a:ext cx="2072" cy="1063"/>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10" name="Group 117"/>
              <p:cNvGrpSpPr>
                <a:grpSpLocks/>
              </p:cNvGrpSpPr>
              <p:nvPr/>
            </p:nvGrpSpPr>
            <p:grpSpPr bwMode="auto">
              <a:xfrm rot="3173304" flipV="1">
                <a:off x="424" y="3413"/>
                <a:ext cx="1461" cy="318"/>
                <a:chOff x="1550" y="2575"/>
                <a:chExt cx="1139" cy="308"/>
              </a:xfrm>
            </p:grpSpPr>
            <p:sp>
              <p:nvSpPr>
                <p:cNvPr id="28" name="AutoShape 118"/>
                <p:cNvSpPr>
                  <a:spLocks noChangeArrowheads="1"/>
                </p:cNvSpPr>
                <p:nvPr/>
              </p:nvSpPr>
              <p:spPr bwMode="white">
                <a:xfrm rot="5263130">
                  <a:off x="1856" y="2309"/>
                  <a:ext cx="214" cy="82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9" name="AutoShape 119"/>
                <p:cNvSpPr>
                  <a:spLocks noChangeArrowheads="1"/>
                </p:cNvSpPr>
                <p:nvPr/>
              </p:nvSpPr>
              <p:spPr bwMode="white">
                <a:xfrm rot="6078281">
                  <a:off x="1998" y="2278"/>
                  <a:ext cx="221" cy="81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0" name="AutoShape 120"/>
                <p:cNvSpPr>
                  <a:spLocks noChangeArrowheads="1"/>
                </p:cNvSpPr>
                <p:nvPr/>
              </p:nvSpPr>
              <p:spPr bwMode="white">
                <a:xfrm rot="6373927">
                  <a:off x="2074" y="2307"/>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31" name="AutoShape 121"/>
                <p:cNvSpPr>
                  <a:spLocks noChangeArrowheads="1"/>
                </p:cNvSpPr>
                <p:nvPr/>
              </p:nvSpPr>
              <p:spPr bwMode="white">
                <a:xfrm rot="6906312">
                  <a:off x="2167" y="2361"/>
                  <a:ext cx="221" cy="823"/>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1" name="Group 123"/>
              <p:cNvGrpSpPr>
                <a:grpSpLocks/>
              </p:cNvGrpSpPr>
              <p:nvPr/>
            </p:nvGrpSpPr>
            <p:grpSpPr bwMode="auto">
              <a:xfrm>
                <a:off x="1202" y="2512"/>
                <a:ext cx="985" cy="980"/>
                <a:chOff x="688" y="2475"/>
                <a:chExt cx="1206" cy="1198"/>
              </a:xfrm>
            </p:grpSpPr>
            <p:sp>
              <p:nvSpPr>
                <p:cNvPr id="12" name="Oval 124"/>
                <p:cNvSpPr>
                  <a:spLocks noChangeArrowheads="1"/>
                </p:cNvSpPr>
                <p:nvPr/>
              </p:nvSpPr>
              <p:spPr bwMode="gray">
                <a:xfrm>
                  <a:off x="768" y="2539"/>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13" name="Oval 125"/>
                <p:cNvSpPr>
                  <a:spLocks noChangeArrowheads="1"/>
                </p:cNvSpPr>
                <p:nvPr/>
              </p:nvSpPr>
              <p:spPr bwMode="gray">
                <a:xfrm>
                  <a:off x="768" y="2539"/>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14"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15"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16" name="Freeform 128"/>
                <p:cNvSpPr>
                  <a:spLocks/>
                </p:cNvSpPr>
                <p:nvPr/>
              </p:nvSpPr>
              <p:spPr bwMode="gray">
                <a:xfrm>
                  <a:off x="826" y="2498"/>
                  <a:ext cx="910"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17" name="Group 129"/>
                <p:cNvGrpSpPr>
                  <a:grpSpLocks/>
                </p:cNvGrpSpPr>
                <p:nvPr/>
              </p:nvGrpSpPr>
              <p:grpSpPr bwMode="auto">
                <a:xfrm rot="-1297425" flipH="1" flipV="1">
                  <a:off x="901" y="3338"/>
                  <a:ext cx="795" cy="242"/>
                  <a:chOff x="2544" y="1113"/>
                  <a:chExt cx="742" cy="244"/>
                </a:xfrm>
              </p:grpSpPr>
              <p:grpSp>
                <p:nvGrpSpPr>
                  <p:cNvPr id="18" name="Group 130"/>
                  <p:cNvGrpSpPr>
                    <a:grpSpLocks/>
                  </p:cNvGrpSpPr>
                  <p:nvPr/>
                </p:nvGrpSpPr>
                <p:grpSpPr bwMode="auto">
                  <a:xfrm>
                    <a:off x="2544" y="1113"/>
                    <a:ext cx="673" cy="212"/>
                    <a:chOff x="1591" y="2627"/>
                    <a:chExt cx="1015" cy="316"/>
                  </a:xfrm>
                </p:grpSpPr>
                <p:sp>
                  <p:nvSpPr>
                    <p:cNvPr id="24" name="AutoShape 131"/>
                    <p:cNvSpPr>
                      <a:spLocks noChangeArrowheads="1"/>
                    </p:cNvSpPr>
                    <p:nvPr/>
                  </p:nvSpPr>
                  <p:spPr bwMode="white">
                    <a:xfrm rot="5263130">
                      <a:off x="1829" y="2393"/>
                      <a:ext cx="263"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5" name="AutoShape 132"/>
                    <p:cNvSpPr>
                      <a:spLocks noChangeArrowheads="1"/>
                    </p:cNvSpPr>
                    <p:nvPr/>
                  </p:nvSpPr>
                  <p:spPr bwMode="white">
                    <a:xfrm rot="6078281">
                      <a:off x="1967" y="2380"/>
                      <a:ext cx="241"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6" name="AutoShape 133"/>
                    <p:cNvSpPr>
                      <a:spLocks noChangeArrowheads="1"/>
                    </p:cNvSpPr>
                    <p:nvPr/>
                  </p:nvSpPr>
                  <p:spPr bwMode="white">
                    <a:xfrm rot="6373927">
                      <a:off x="2031" y="2414"/>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7" name="AutoShape 134"/>
                    <p:cNvSpPr>
                      <a:spLocks noChangeArrowheads="1"/>
                    </p:cNvSpPr>
                    <p:nvPr/>
                  </p:nvSpPr>
                  <p:spPr bwMode="white">
                    <a:xfrm rot="6906312">
                      <a:off x="2113" y="2450"/>
                      <a:ext cx="255"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19" name="Group 135"/>
                  <p:cNvGrpSpPr>
                    <a:grpSpLocks/>
                  </p:cNvGrpSpPr>
                  <p:nvPr/>
                </p:nvGrpSpPr>
                <p:grpSpPr bwMode="auto">
                  <a:xfrm rot="1353540">
                    <a:off x="2669" y="1136"/>
                    <a:ext cx="617" cy="221"/>
                    <a:chOff x="1585" y="2648"/>
                    <a:chExt cx="932" cy="332"/>
                  </a:xfrm>
                </p:grpSpPr>
                <p:sp>
                  <p:nvSpPr>
                    <p:cNvPr id="20" name="AutoShape 136"/>
                    <p:cNvSpPr>
                      <a:spLocks noChangeArrowheads="1"/>
                    </p:cNvSpPr>
                    <p:nvPr/>
                  </p:nvSpPr>
                  <p:spPr bwMode="white">
                    <a:xfrm rot="5263130">
                      <a:off x="1843" y="246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1" name="AutoShape 137"/>
                    <p:cNvSpPr>
                      <a:spLocks noChangeArrowheads="1"/>
                    </p:cNvSpPr>
                    <p:nvPr/>
                  </p:nvSpPr>
                  <p:spPr bwMode="white">
                    <a:xfrm rot="6078281">
                      <a:off x="1947" y="2416"/>
                      <a:ext cx="272" cy="735"/>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22" name="AutoShape 138"/>
                    <p:cNvSpPr>
                      <a:spLocks noChangeArrowheads="1"/>
                    </p:cNvSpPr>
                    <p:nvPr/>
                  </p:nvSpPr>
                  <p:spPr bwMode="white">
                    <a:xfrm rot="6373927">
                      <a:off x="2035" y="2498"/>
                      <a:ext cx="233" cy="731"/>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sp>
        <p:nvSpPr>
          <p:cNvPr id="32" name="Rectangle 3"/>
          <p:cNvSpPr>
            <a:spLocks noChangeArrowheads="1"/>
          </p:cNvSpPr>
          <p:nvPr/>
        </p:nvSpPr>
        <p:spPr bwMode="gray">
          <a:xfrm>
            <a:off x="2555776" y="188640"/>
            <a:ext cx="3500463" cy="730250"/>
          </a:xfrm>
          <a:prstGeom prst="rect">
            <a:avLst/>
          </a:prstGeom>
          <a:solidFill>
            <a:srgbClr val="EAEAEA">
              <a:alpha val="39999"/>
            </a:srgbClr>
          </a:solidFill>
          <a:ln w="9525">
            <a:solidFill>
              <a:schemeClr val="tx1"/>
            </a:solidFill>
            <a:prstDash val="dashDot"/>
            <a:miter lim="800000"/>
            <a:headEnd/>
            <a:tailEnd/>
          </a:ln>
        </p:spPr>
        <p:txBody>
          <a:bodyPr wrap="none" anchor="ctr"/>
          <a:lstStyle/>
          <a:p>
            <a:pPr algn="ctr"/>
            <a:r>
              <a:rPr kumimoji="1" lang="ar-DZ" sz="5400" b="1" dirty="0" smtClean="0">
                <a:solidFill>
                  <a:schemeClr val="tx2"/>
                </a:solidFill>
                <a:latin typeface="+mj-lt"/>
                <a:ea typeface="+mj-ea"/>
                <a:cs typeface="Mudir MT" pitchFamily="2" charset="-78"/>
              </a:rPr>
              <a:t>الملاحق</a:t>
            </a:r>
            <a:endParaRPr kumimoji="1" lang="ar-SA" sz="5400" b="1" dirty="0">
              <a:solidFill>
                <a:schemeClr val="tx2"/>
              </a:solidFill>
              <a:latin typeface="+mj-lt"/>
              <a:ea typeface="+mj-ea"/>
              <a:cs typeface="Mudir MT" pitchFamily="2" charset="-78"/>
            </a:endParaRPr>
          </a:p>
        </p:txBody>
      </p:sp>
      <p:grpSp>
        <p:nvGrpSpPr>
          <p:cNvPr id="23" name="مجموعة 138"/>
          <p:cNvGrpSpPr>
            <a:grpSpLocks/>
          </p:cNvGrpSpPr>
          <p:nvPr/>
        </p:nvGrpSpPr>
        <p:grpSpPr bwMode="auto">
          <a:xfrm rot="5400000">
            <a:off x="1919284" y="-95255"/>
            <a:ext cx="1044572" cy="1663665"/>
            <a:chOff x="6072189" y="3352801"/>
            <a:chExt cx="2279649" cy="2704339"/>
          </a:xfrm>
        </p:grpSpPr>
        <p:sp>
          <p:nvSpPr>
            <p:cNvPr id="34" name="AutoShape 113"/>
            <p:cNvSpPr>
              <a:spLocks noChangeArrowheads="1"/>
            </p:cNvSpPr>
            <p:nvPr/>
          </p:nvSpPr>
          <p:spPr bwMode="gray">
            <a:xfrm>
              <a:off x="6072189" y="3352801"/>
              <a:ext cx="2277069" cy="1352199"/>
            </a:xfrm>
            <a:prstGeom prst="triangle">
              <a:avLst>
                <a:gd name="adj" fmla="val 50000"/>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l="50000" t="50000" r="50000" b="50000"/>
              </a:path>
              <a:tileRect/>
            </a:gra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3" name="Group 114"/>
            <p:cNvGrpSpPr>
              <a:grpSpLocks/>
            </p:cNvGrpSpPr>
            <p:nvPr/>
          </p:nvGrpSpPr>
          <p:grpSpPr bwMode="auto">
            <a:xfrm>
              <a:off x="6081713" y="4160423"/>
              <a:ext cx="2270125" cy="1896717"/>
              <a:chOff x="645" y="2514"/>
              <a:chExt cx="2087" cy="1744"/>
            </a:xfrm>
          </p:grpSpPr>
          <p:pic>
            <p:nvPicPr>
              <p:cNvPr id="36" name="Picture 115" descr="aa"/>
              <p:cNvPicPr>
                <a:picLocks noChangeAspect="1" noChangeArrowheads="1"/>
              </p:cNvPicPr>
              <p:nvPr/>
            </p:nvPicPr>
            <p:blipFill>
              <a:blip r:embed="rId3" cstate="print"/>
              <a:srcRect t="49687"/>
              <a:stretch>
                <a:fillRect/>
              </a:stretch>
            </p:blipFill>
            <p:spPr bwMode="gray">
              <a:xfrm>
                <a:off x="645" y="3012"/>
                <a:ext cx="2087" cy="1048"/>
              </a:xfrm>
              <a:prstGeom prst="rect">
                <a:avLst/>
              </a:prstGeom>
              <a:noFill/>
              <a:ln w="9525">
                <a:noFill/>
                <a:miter lim="800000"/>
                <a:headEnd/>
                <a:tailEnd/>
              </a:ln>
            </p:spPr>
          </p:pic>
          <p:sp>
            <p:nvSpPr>
              <p:cNvPr id="37" name="Freeform 116"/>
              <p:cNvSpPr>
                <a:spLocks/>
              </p:cNvSpPr>
              <p:nvPr/>
            </p:nvSpPr>
            <p:spPr bwMode="gray">
              <a:xfrm>
                <a:off x="658" y="3048"/>
                <a:ext cx="2072" cy="1061"/>
              </a:xfrm>
              <a:custGeom>
                <a:avLst/>
                <a:gdLst/>
                <a:ahLst/>
                <a:cxnLst>
                  <a:cxn ang="0">
                    <a:pos x="0" y="0"/>
                  </a:cxn>
                  <a:cxn ang="0">
                    <a:pos x="683" y="8"/>
                  </a:cxn>
                  <a:cxn ang="0">
                    <a:pos x="1023" y="352"/>
                  </a:cxn>
                  <a:cxn ang="0">
                    <a:pos x="1377" y="7"/>
                  </a:cxn>
                  <a:cxn ang="0">
                    <a:pos x="2072" y="0"/>
                  </a:cxn>
                  <a:cxn ang="0">
                    <a:pos x="1038" y="1040"/>
                  </a:cxn>
                  <a:cxn ang="0">
                    <a:pos x="0" y="0"/>
                  </a:cxn>
                </a:cxnLst>
                <a:rect l="0" t="0" r="r" b="b"/>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rgbClr val="00B0F0">
                  <a:alpha val="60001"/>
                </a:srgbClr>
              </a:solidFill>
              <a:ln w="9525" cap="flat" cmpd="sng">
                <a:solidFill>
                  <a:srgbClr val="231F2D">
                    <a:alpha val="50000"/>
                  </a:srgbClr>
                </a:solidFill>
                <a:prstDash val="solid"/>
                <a:round/>
                <a:headEnd type="none" w="med" len="med"/>
                <a:tailEnd type="none" w="med" len="me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nvGrpSpPr>
              <p:cNvPr id="35" name="Group 117"/>
              <p:cNvGrpSpPr>
                <a:grpSpLocks/>
              </p:cNvGrpSpPr>
              <p:nvPr/>
            </p:nvGrpSpPr>
            <p:grpSpPr bwMode="auto">
              <a:xfrm rot="3173304" flipV="1">
                <a:off x="417" y="3457"/>
                <a:ext cx="1311" cy="291"/>
                <a:chOff x="1587" y="2508"/>
                <a:chExt cx="1019" cy="282"/>
              </a:xfrm>
            </p:grpSpPr>
            <p:sp>
              <p:nvSpPr>
                <p:cNvPr id="56" name="AutoShape 118"/>
                <p:cNvSpPr>
                  <a:spLocks noChangeArrowheads="1"/>
                </p:cNvSpPr>
                <p:nvPr/>
              </p:nvSpPr>
              <p:spPr bwMode="white">
                <a:xfrm rot="5263130">
                  <a:off x="1860" y="2235"/>
                  <a:ext cx="260" cy="806"/>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7" name="AutoShape 119"/>
                <p:cNvSpPr>
                  <a:spLocks noChangeArrowheads="1"/>
                </p:cNvSpPr>
                <p:nvPr/>
              </p:nvSpPr>
              <p:spPr bwMode="white">
                <a:xfrm rot="6078281">
                  <a:off x="1996" y="2267"/>
                  <a:ext cx="230" cy="815"/>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8" name="AutoShape 120"/>
                <p:cNvSpPr>
                  <a:spLocks noChangeArrowheads="1"/>
                </p:cNvSpPr>
                <p:nvPr/>
              </p:nvSpPr>
              <p:spPr bwMode="white">
                <a:xfrm rot="6373927">
                  <a:off x="2077" y="2261"/>
                  <a:ext cx="253" cy="804"/>
                </a:xfrm>
                <a:prstGeom prst="moon">
                  <a:avLst>
                    <a:gd name="adj" fmla="val 49773"/>
                  </a:avLst>
                </a:prstGeom>
                <a:solidFill>
                  <a:srgbClr val="FFFFFF">
                    <a:alpha val="6000"/>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38" name="Group 123"/>
              <p:cNvGrpSpPr>
                <a:grpSpLocks/>
              </p:cNvGrpSpPr>
              <p:nvPr/>
            </p:nvGrpSpPr>
            <p:grpSpPr bwMode="auto">
              <a:xfrm>
                <a:off x="1202" y="2514"/>
                <a:ext cx="985" cy="1059"/>
                <a:chOff x="688" y="2475"/>
                <a:chExt cx="1206" cy="1294"/>
              </a:xfrm>
            </p:grpSpPr>
            <p:sp>
              <p:nvSpPr>
                <p:cNvPr id="40" name="Oval 124"/>
                <p:cNvSpPr>
                  <a:spLocks noChangeArrowheads="1"/>
                </p:cNvSpPr>
                <p:nvPr/>
              </p:nvSpPr>
              <p:spPr bwMode="gray">
                <a:xfrm>
                  <a:off x="768" y="2591"/>
                  <a:ext cx="1049" cy="1053"/>
                </a:xfrm>
                <a:prstGeom prst="ellipse">
                  <a:avLst/>
                </a:prstGeom>
                <a:gradFill rotWithShape="1">
                  <a:gsLst>
                    <a:gs pos="0">
                      <a:srgbClr val="C47C40">
                        <a:gamma/>
                        <a:shade val="54118"/>
                        <a:invGamma/>
                      </a:srgbClr>
                    </a:gs>
                    <a:gs pos="50000">
                      <a:srgbClr val="C47C40"/>
                    </a:gs>
                    <a:gs pos="100000">
                      <a:srgbClr val="C47C40">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sp>
              <p:nvSpPr>
                <p:cNvPr id="41" name="Oval 125"/>
                <p:cNvSpPr>
                  <a:spLocks noChangeArrowheads="1"/>
                </p:cNvSpPr>
                <p:nvPr/>
              </p:nvSpPr>
              <p:spPr bwMode="gray">
                <a:xfrm>
                  <a:off x="768" y="2591"/>
                  <a:ext cx="1049" cy="1053"/>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pic>
              <p:nvPicPr>
                <p:cNvPr id="42" name="Picture 126" descr="circuler_1"/>
                <p:cNvPicPr>
                  <a:picLocks noChangeAspect="1" noChangeArrowheads="1"/>
                </p:cNvPicPr>
                <p:nvPr/>
              </p:nvPicPr>
              <p:blipFill>
                <a:blip r:embed="rId4" cstate="print"/>
                <a:srcRect/>
                <a:stretch>
                  <a:fillRect/>
                </a:stretch>
              </p:blipFill>
              <p:spPr bwMode="gray">
                <a:xfrm>
                  <a:off x="688" y="2475"/>
                  <a:ext cx="1206" cy="1196"/>
                </a:xfrm>
                <a:prstGeom prst="rect">
                  <a:avLst/>
                </a:prstGeom>
                <a:noFill/>
                <a:ln w="9525">
                  <a:noFill/>
                  <a:miter lim="800000"/>
                  <a:headEnd/>
                  <a:tailEnd/>
                </a:ln>
              </p:spPr>
            </p:pic>
            <p:sp>
              <p:nvSpPr>
                <p:cNvPr id="43" name="Oval 127"/>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4" name="Freeform 128"/>
                <p:cNvSpPr>
                  <a:spLocks/>
                </p:cNvSpPr>
                <p:nvPr/>
              </p:nvSpPr>
              <p:spPr bwMode="gray">
                <a:xfrm>
                  <a:off x="826" y="2498"/>
                  <a:ext cx="927" cy="418"/>
                </a:xfrm>
                <a:custGeom>
                  <a:avLst/>
                  <a:gdLst/>
                  <a:ahLst/>
                  <a:cxnLst>
                    <a:cxn ang="0">
                      <a:pos x="1301" y="401"/>
                    </a:cxn>
                    <a:cxn ang="0">
                      <a:pos x="1317" y="442"/>
                    </a:cxn>
                    <a:cxn ang="0">
                      <a:pos x="1321" y="481"/>
                    </a:cxn>
                    <a:cxn ang="0">
                      <a:pos x="1315" y="516"/>
                    </a:cxn>
                    <a:cxn ang="0">
                      <a:pos x="1298" y="550"/>
                    </a:cxn>
                    <a:cxn ang="0">
                      <a:pos x="1272" y="579"/>
                    </a:cxn>
                    <a:cxn ang="0">
                      <a:pos x="1239" y="604"/>
                    </a:cxn>
                    <a:cxn ang="0">
                      <a:pos x="1196" y="628"/>
                    </a:cxn>
                    <a:cxn ang="0">
                      <a:pos x="1147" y="649"/>
                    </a:cxn>
                    <a:cxn ang="0">
                      <a:pos x="1092" y="667"/>
                    </a:cxn>
                    <a:cxn ang="0">
                      <a:pos x="1031" y="683"/>
                    </a:cxn>
                    <a:cxn ang="0">
                      <a:pos x="967" y="694"/>
                    </a:cxn>
                    <a:cxn ang="0">
                      <a:pos x="896" y="704"/>
                    </a:cxn>
                    <a:cxn ang="0">
                      <a:pos x="824" y="710"/>
                    </a:cxn>
                    <a:cxn ang="0">
                      <a:pos x="795" y="712"/>
                    </a:cxn>
                    <a:cxn ang="0">
                      <a:pos x="476" y="712"/>
                    </a:cxn>
                    <a:cxn ang="0">
                      <a:pos x="472" y="712"/>
                    </a:cxn>
                    <a:cxn ang="0">
                      <a:pos x="409" y="708"/>
                    </a:cxn>
                    <a:cxn ang="0">
                      <a:pos x="348" y="704"/>
                    </a:cxn>
                    <a:cxn ang="0">
                      <a:pos x="290" y="696"/>
                    </a:cxn>
                    <a:cxn ang="0">
                      <a:pos x="235" y="689"/>
                    </a:cxn>
                    <a:cxn ang="0">
                      <a:pos x="186" y="677"/>
                    </a:cxn>
                    <a:cxn ang="0">
                      <a:pos x="141" y="663"/>
                    </a:cxn>
                    <a:cxn ang="0">
                      <a:pos x="102" y="648"/>
                    </a:cxn>
                    <a:cxn ang="0">
                      <a:pos x="67" y="630"/>
                    </a:cxn>
                    <a:cxn ang="0">
                      <a:pos x="39" y="608"/>
                    </a:cxn>
                    <a:cxn ang="0">
                      <a:pos x="18" y="583"/>
                    </a:cxn>
                    <a:cxn ang="0">
                      <a:pos x="6" y="554"/>
                    </a:cxn>
                    <a:cxn ang="0">
                      <a:pos x="0" y="524"/>
                    </a:cxn>
                    <a:cxn ang="0">
                      <a:pos x="0" y="520"/>
                    </a:cxn>
                    <a:cxn ang="0">
                      <a:pos x="4" y="487"/>
                    </a:cxn>
                    <a:cxn ang="0">
                      <a:pos x="16" y="446"/>
                    </a:cxn>
                    <a:cxn ang="0">
                      <a:pos x="51" y="370"/>
                    </a:cxn>
                    <a:cxn ang="0">
                      <a:pos x="94" y="299"/>
                    </a:cxn>
                    <a:cxn ang="0">
                      <a:pos x="147" y="235"/>
                    </a:cxn>
                    <a:cxn ang="0">
                      <a:pos x="204" y="176"/>
                    </a:cxn>
                    <a:cxn ang="0">
                      <a:pos x="270" y="125"/>
                    </a:cxn>
                    <a:cxn ang="0">
                      <a:pos x="341" y="82"/>
                    </a:cxn>
                    <a:cxn ang="0">
                      <a:pos x="415" y="47"/>
                    </a:cxn>
                    <a:cxn ang="0">
                      <a:pos x="497" y="21"/>
                    </a:cxn>
                    <a:cxn ang="0">
                      <a:pos x="581" y="6"/>
                    </a:cxn>
                    <a:cxn ang="0">
                      <a:pos x="667" y="0"/>
                    </a:cxn>
                    <a:cxn ang="0">
                      <a:pos x="667" y="0"/>
                    </a:cxn>
                    <a:cxn ang="0">
                      <a:pos x="759" y="6"/>
                    </a:cxn>
                    <a:cxn ang="0">
                      <a:pos x="847" y="23"/>
                    </a:cxn>
                    <a:cxn ang="0">
                      <a:pos x="932" y="53"/>
                    </a:cxn>
                    <a:cxn ang="0">
                      <a:pos x="1010" y="90"/>
                    </a:cxn>
                    <a:cxn ang="0">
                      <a:pos x="1082" y="137"/>
                    </a:cxn>
                    <a:cxn ang="0">
                      <a:pos x="1149" y="194"/>
                    </a:cxn>
                    <a:cxn ang="0">
                      <a:pos x="1208" y="256"/>
                    </a:cxn>
                    <a:cxn ang="0">
                      <a:pos x="1258" y="325"/>
                    </a:cxn>
                    <a:cxn ang="0">
                      <a:pos x="1301" y="401"/>
                    </a:cxn>
                    <a:cxn ang="0">
                      <a:pos x="1301" y="401"/>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FFFF">
                        <a:gamma/>
                        <a:shade val="85882"/>
                        <a:invGamma/>
                      </a:srgbClr>
                    </a:gs>
                  </a:gsLst>
                  <a:lin ang="5400000" scaled="1"/>
                </a:gradFill>
                <a:ln w="0">
                  <a:noFill/>
                  <a:prstDash val="solid"/>
                  <a:round/>
                  <a:headEnd/>
                  <a:tailEnd/>
                </a:ln>
              </p:spPr>
              <p:txBody>
                <a:bodyPr/>
                <a:lstStyle/>
                <a:p>
                  <a:pPr fontAlgn="auto">
                    <a:spcBef>
                      <a:spcPts val="0"/>
                    </a:spcBef>
                    <a:spcAft>
                      <a:spcPts val="0"/>
                    </a:spcAft>
                    <a:defRPr/>
                  </a:pPr>
                  <a:endParaRPr lang="ar-SA" kern="0">
                    <a:solidFill>
                      <a:sysClr val="windowText" lastClr="000000"/>
                    </a:solidFill>
                  </a:endParaRPr>
                </a:p>
              </p:txBody>
            </p:sp>
            <p:grpSp>
              <p:nvGrpSpPr>
                <p:cNvPr id="39" name="Group 129"/>
                <p:cNvGrpSpPr>
                  <a:grpSpLocks/>
                </p:cNvGrpSpPr>
                <p:nvPr/>
              </p:nvGrpSpPr>
              <p:grpSpPr bwMode="auto">
                <a:xfrm rot="-1297425" flipH="1" flipV="1">
                  <a:off x="749" y="3508"/>
                  <a:ext cx="904" cy="261"/>
                  <a:chOff x="2641" y="976"/>
                  <a:chExt cx="843" cy="264"/>
                </a:xfrm>
              </p:grpSpPr>
              <p:grpSp>
                <p:nvGrpSpPr>
                  <p:cNvPr id="45" name="Group 130"/>
                  <p:cNvGrpSpPr>
                    <a:grpSpLocks/>
                  </p:cNvGrpSpPr>
                  <p:nvPr/>
                </p:nvGrpSpPr>
                <p:grpSpPr bwMode="auto">
                  <a:xfrm>
                    <a:off x="2641" y="976"/>
                    <a:ext cx="667" cy="220"/>
                    <a:chOff x="1739" y="2455"/>
                    <a:chExt cx="1005" cy="332"/>
                  </a:xfrm>
                </p:grpSpPr>
                <p:sp>
                  <p:nvSpPr>
                    <p:cNvPr id="52" name="AutoShape 131"/>
                    <p:cNvSpPr>
                      <a:spLocks noChangeArrowheads="1"/>
                    </p:cNvSpPr>
                    <p:nvPr/>
                  </p:nvSpPr>
                  <p:spPr bwMode="white">
                    <a:xfrm rot="5263130">
                      <a:off x="1981" y="2215"/>
                      <a:ext cx="259"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3" name="AutoShape 132"/>
                    <p:cNvSpPr>
                      <a:spLocks noChangeArrowheads="1"/>
                    </p:cNvSpPr>
                    <p:nvPr/>
                  </p:nvSpPr>
                  <p:spPr bwMode="white">
                    <a:xfrm rot="6078281">
                      <a:off x="2102" y="2216"/>
                      <a:ext cx="250" cy="727"/>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4" name="AutoShape 133"/>
                    <p:cNvSpPr>
                      <a:spLocks noChangeArrowheads="1"/>
                    </p:cNvSpPr>
                    <p:nvPr/>
                  </p:nvSpPr>
                  <p:spPr bwMode="white">
                    <a:xfrm rot="6373927">
                      <a:off x="2176" y="2242"/>
                      <a:ext cx="250" cy="740"/>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5" name="AutoShape 134"/>
                    <p:cNvSpPr>
                      <a:spLocks noChangeArrowheads="1"/>
                    </p:cNvSpPr>
                    <p:nvPr/>
                  </p:nvSpPr>
                  <p:spPr bwMode="white">
                    <a:xfrm rot="6906312">
                      <a:off x="2242" y="2285"/>
                      <a:ext cx="268"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nvGrpSpPr>
                  <p:cNvPr id="46" name="Group 135"/>
                  <p:cNvGrpSpPr>
                    <a:grpSpLocks/>
                  </p:cNvGrpSpPr>
                  <p:nvPr/>
                </p:nvGrpSpPr>
                <p:grpSpPr bwMode="auto">
                  <a:xfrm rot="1353540">
                    <a:off x="2811" y="1050"/>
                    <a:ext cx="673" cy="190"/>
                    <a:chOff x="1712" y="2432"/>
                    <a:chExt cx="1010" cy="285"/>
                  </a:xfrm>
                </p:grpSpPr>
                <p:sp>
                  <p:nvSpPr>
                    <p:cNvPr id="48" name="AutoShape 136"/>
                    <p:cNvSpPr>
                      <a:spLocks noChangeArrowheads="1"/>
                    </p:cNvSpPr>
                    <p:nvPr/>
                  </p:nvSpPr>
                  <p:spPr bwMode="white">
                    <a:xfrm rot="5263130">
                      <a:off x="1965" y="2179"/>
                      <a:ext cx="237"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49" name="AutoShape 137"/>
                    <p:cNvSpPr>
                      <a:spLocks noChangeArrowheads="1"/>
                    </p:cNvSpPr>
                    <p:nvPr/>
                  </p:nvSpPr>
                  <p:spPr bwMode="white">
                    <a:xfrm rot="6078281">
                      <a:off x="2105" y="2217"/>
                      <a:ext cx="228" cy="744"/>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0" name="AutoShape 138"/>
                    <p:cNvSpPr>
                      <a:spLocks noChangeArrowheads="1"/>
                    </p:cNvSpPr>
                    <p:nvPr/>
                  </p:nvSpPr>
                  <p:spPr bwMode="white">
                    <a:xfrm rot="6373927">
                      <a:off x="2163" y="2204"/>
                      <a:ext cx="259"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sp>
                  <p:nvSpPr>
                    <p:cNvPr id="51" name="AutoShape 139"/>
                    <p:cNvSpPr>
                      <a:spLocks noChangeArrowheads="1"/>
                    </p:cNvSpPr>
                    <p:nvPr/>
                  </p:nvSpPr>
                  <p:spPr bwMode="white">
                    <a:xfrm rot="6906312">
                      <a:off x="2222" y="2218"/>
                      <a:ext cx="263" cy="736"/>
                    </a:xfrm>
                    <a:prstGeom prst="moon">
                      <a:avLst>
                        <a:gd name="adj" fmla="val 49773"/>
                      </a:avLst>
                    </a:prstGeom>
                    <a:solidFill>
                      <a:srgbClr val="FFFFFF">
                        <a:alpha val="3999"/>
                      </a:srgbClr>
                    </a:solidFill>
                    <a:ln w="9525">
                      <a:noFill/>
                      <a:miter lim="800000"/>
                      <a:headEnd/>
                      <a:tailEnd/>
                    </a:ln>
                    <a:effectLst/>
                  </p:spPr>
                  <p:txBody>
                    <a:bodyPr wrap="none" anchor="ctr"/>
                    <a:lstStyle/>
                    <a:p>
                      <a:pPr fontAlgn="auto">
                        <a:spcBef>
                          <a:spcPts val="0"/>
                        </a:spcBef>
                        <a:spcAft>
                          <a:spcPts val="0"/>
                        </a:spcAft>
                        <a:defRPr/>
                      </a:pPr>
                      <a:endParaRPr lang="ar-SA" kern="0">
                        <a:solidFill>
                          <a:sysClr val="windowText" lastClr="000000"/>
                        </a:solidFill>
                      </a:endParaRPr>
                    </a:p>
                  </p:txBody>
                </p:sp>
              </p:grpSp>
            </p:grpSp>
          </p:grpSp>
        </p:grpSp>
      </p:grpSp>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5"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5"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5"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5" cstate="print"/>
            <a:srcRect/>
            <a:stretch>
              <a:fillRect/>
            </a:stretch>
          </p:blipFill>
          <p:spPr bwMode="auto">
            <a:xfrm>
              <a:off x="0" y="4240"/>
              <a:ext cx="5760" cy="80"/>
            </a:xfrm>
            <a:prstGeom prst="rect">
              <a:avLst/>
            </a:prstGeom>
            <a:noFill/>
          </p:spPr>
        </p:pic>
      </p:grpSp>
      <p:grpSp>
        <p:nvGrpSpPr>
          <p:cNvPr id="59" name="مجموعة 100"/>
          <p:cNvGrpSpPr>
            <a:grpSpLocks/>
          </p:cNvGrpSpPr>
          <p:nvPr/>
        </p:nvGrpSpPr>
        <p:grpSpPr bwMode="auto">
          <a:xfrm>
            <a:off x="214282" y="6215082"/>
            <a:ext cx="8786874" cy="428625"/>
            <a:chOff x="785787" y="1571612"/>
            <a:chExt cx="5857916" cy="428628"/>
          </a:xfrm>
        </p:grpSpPr>
        <p:sp>
          <p:nvSpPr>
            <p:cNvPr id="66" name="AutoShape 74"/>
            <p:cNvSpPr>
              <a:spLocks noChangeArrowheads="1"/>
            </p:cNvSpPr>
            <p:nvPr/>
          </p:nvSpPr>
          <p:spPr bwMode="gray">
            <a:xfrm>
              <a:off x="1071539" y="1571612"/>
              <a:ext cx="5276887" cy="428628"/>
            </a:xfrm>
            <a:prstGeom prst="roundRect">
              <a:avLst>
                <a:gd name="adj" fmla="val 10347"/>
              </a:avLst>
            </a:prstGeom>
            <a:gradFill rotWithShape="1">
              <a:gsLst>
                <a:gs pos="0">
                  <a:srgbClr val="CCECFF"/>
                </a:gs>
                <a:gs pos="100000">
                  <a:srgbClr val="CCECFF">
                    <a:gamma/>
                    <a:tint val="0"/>
                    <a:invGamma/>
                  </a:srgbClr>
                </a:gs>
              </a:gsLst>
              <a:lin ang="18900000" scaled="1"/>
            </a:gradFill>
            <a:ln w="9525">
              <a:solidFill>
                <a:srgbClr val="7099E2"/>
              </a:solidFill>
              <a:round/>
              <a:headEnd/>
              <a:tailEnd/>
            </a:ln>
            <a:effectLst>
              <a:outerShdw dist="107763" dir="2700000" algn="ctr" rotWithShape="0">
                <a:srgbClr val="C0C0C0">
                  <a:alpha val="50000"/>
                </a:srgbClr>
              </a:outerShdw>
            </a:effectLst>
          </p:spPr>
          <p:txBody>
            <a:bodyPr wrap="none" anchor="ctr"/>
            <a:lstStyle/>
            <a:p>
              <a:pPr fontAlgn="auto">
                <a:spcBef>
                  <a:spcPts val="0"/>
                </a:spcBef>
                <a:spcAft>
                  <a:spcPts val="0"/>
                </a:spcAft>
                <a:defRPr/>
              </a:pPr>
              <a:r>
                <a:rPr lang="ar-SA" b="1" kern="0" dirty="0">
                  <a:solidFill>
                    <a:sysClr val="windowText" lastClr="000000"/>
                  </a:solidFill>
                </a:rPr>
                <a:t>  </a:t>
              </a:r>
            </a:p>
          </p:txBody>
        </p:sp>
        <p:grpSp>
          <p:nvGrpSpPr>
            <p:cNvPr id="60" name="مجموعة 135"/>
            <p:cNvGrpSpPr>
              <a:grpSpLocks/>
            </p:cNvGrpSpPr>
            <p:nvPr/>
          </p:nvGrpSpPr>
          <p:grpSpPr bwMode="auto">
            <a:xfrm rot="5400000" flipV="1">
              <a:off x="825769" y="1531041"/>
              <a:ext cx="419503" cy="500664"/>
              <a:chOff x="4143370" y="-358836"/>
              <a:chExt cx="1133477" cy="1357289"/>
            </a:xfrm>
          </p:grpSpPr>
          <p:grpSp>
            <p:nvGrpSpPr>
              <p:cNvPr id="65" name="مجموعة 108"/>
              <p:cNvGrpSpPr>
                <a:grpSpLocks/>
              </p:cNvGrpSpPr>
              <p:nvPr/>
            </p:nvGrpSpPr>
            <p:grpSpPr bwMode="auto">
              <a:xfrm rot="10800000">
                <a:off x="4143370" y="-358836"/>
                <a:ext cx="1133477" cy="1357289"/>
                <a:chOff x="3576638" y="3398834"/>
                <a:chExt cx="2271720" cy="2720284"/>
              </a:xfrm>
            </p:grpSpPr>
            <p:sp>
              <p:nvSpPr>
                <p:cNvPr id="103" name="AutoShape 111"/>
                <p:cNvSpPr>
                  <a:spLocks noChangeArrowheads="1"/>
                </p:cNvSpPr>
                <p:nvPr/>
              </p:nvSpPr>
              <p:spPr bwMode="gray">
                <a:xfrm>
                  <a:off x="3613189" y="3398834"/>
                  <a:ext cx="2235169" cy="1285197"/>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67" name="Group 166"/>
                <p:cNvGrpSpPr>
                  <a:grpSpLocks/>
                </p:cNvGrpSpPr>
                <p:nvPr/>
              </p:nvGrpSpPr>
              <p:grpSpPr bwMode="auto">
                <a:xfrm>
                  <a:off x="3576638" y="4160416"/>
                  <a:ext cx="2271712" cy="1958702"/>
                  <a:chOff x="645" y="2514"/>
                  <a:chExt cx="2087" cy="1801"/>
                </a:xfrm>
              </p:grpSpPr>
              <p:pic>
                <p:nvPicPr>
                  <p:cNvPr id="10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10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68" name="Group 169"/>
                  <p:cNvGrpSpPr>
                    <a:grpSpLocks/>
                  </p:cNvGrpSpPr>
                  <p:nvPr/>
                </p:nvGrpSpPr>
                <p:grpSpPr bwMode="auto">
                  <a:xfrm rot="3173304" flipV="1">
                    <a:off x="426" y="3452"/>
                    <a:ext cx="1439" cy="288"/>
                    <a:chOff x="1565" y="2568"/>
                    <a:chExt cx="1118" cy="279"/>
                  </a:xfrm>
                </p:grpSpPr>
                <p:sp>
                  <p:nvSpPr>
                    <p:cNvPr id="12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12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69" name="Group 175"/>
                  <p:cNvGrpSpPr>
                    <a:grpSpLocks/>
                  </p:cNvGrpSpPr>
                  <p:nvPr/>
                </p:nvGrpSpPr>
                <p:grpSpPr bwMode="auto">
                  <a:xfrm>
                    <a:off x="1204" y="2514"/>
                    <a:ext cx="1096" cy="980"/>
                    <a:chOff x="688" y="2475"/>
                    <a:chExt cx="1338" cy="1198"/>
                  </a:xfrm>
                </p:grpSpPr>
                <p:sp>
                  <p:nvSpPr>
                    <p:cNvPr id="109" name="Oval 176"/>
                    <p:cNvSpPr>
                      <a:spLocks noChangeArrowheads="1"/>
                    </p:cNvSpPr>
                    <p:nvPr/>
                  </p:nvSpPr>
                  <p:spPr bwMode="gray">
                    <a:xfrm>
                      <a:off x="945" y="2511"/>
                      <a:ext cx="1081"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11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11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11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11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70" name="Group 181"/>
                    <p:cNvGrpSpPr>
                      <a:grpSpLocks/>
                    </p:cNvGrpSpPr>
                    <p:nvPr/>
                  </p:nvGrpSpPr>
                  <p:grpSpPr bwMode="auto">
                    <a:xfrm rot="-1297425" flipH="1" flipV="1">
                      <a:off x="781" y="3418"/>
                      <a:ext cx="966" cy="234"/>
                      <a:chOff x="2520" y="1060"/>
                      <a:chExt cx="902" cy="236"/>
                    </a:xfrm>
                  </p:grpSpPr>
                  <p:grpSp>
                    <p:nvGrpSpPr>
                      <p:cNvPr id="74" name="Group 182"/>
                      <p:cNvGrpSpPr>
                        <a:grpSpLocks/>
                      </p:cNvGrpSpPr>
                      <p:nvPr/>
                    </p:nvGrpSpPr>
                    <p:grpSpPr bwMode="auto">
                      <a:xfrm>
                        <a:off x="2520" y="1060"/>
                        <a:ext cx="742" cy="186"/>
                        <a:chOff x="1565" y="2568"/>
                        <a:chExt cx="1118" cy="279"/>
                      </a:xfrm>
                    </p:grpSpPr>
                    <p:sp>
                      <p:nvSpPr>
                        <p:cNvPr id="12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77" name="Group 187"/>
                      <p:cNvGrpSpPr>
                        <a:grpSpLocks/>
                      </p:cNvGrpSpPr>
                      <p:nvPr/>
                    </p:nvGrpSpPr>
                    <p:grpSpPr bwMode="auto">
                      <a:xfrm rot="1353540">
                        <a:off x="2680" y="1110"/>
                        <a:ext cx="742" cy="186"/>
                        <a:chOff x="1565" y="2568"/>
                        <a:chExt cx="1118" cy="279"/>
                      </a:xfrm>
                    </p:grpSpPr>
                    <p:sp>
                      <p:nvSpPr>
                        <p:cNvPr id="11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1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12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78" name="مجموعة 7"/>
              <p:cNvGrpSpPr>
                <a:grpSpLocks/>
              </p:cNvGrpSpPr>
              <p:nvPr/>
            </p:nvGrpSpPr>
            <p:grpSpPr bwMode="auto">
              <a:xfrm>
                <a:off x="4362130" y="55943"/>
                <a:ext cx="712038" cy="714414"/>
                <a:chOff x="6452822" y="2638804"/>
                <a:chExt cx="1721536" cy="1727283"/>
              </a:xfrm>
            </p:grpSpPr>
            <p:sp>
              <p:nvSpPr>
                <p:cNvPr id="101" name="Oval 30"/>
                <p:cNvSpPr>
                  <a:spLocks noChangeArrowheads="1"/>
                </p:cNvSpPr>
                <p:nvPr/>
              </p:nvSpPr>
              <p:spPr bwMode="gray">
                <a:xfrm>
                  <a:off x="6452822" y="2638804"/>
                  <a:ext cx="1721536"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102" name="Oval 32"/>
                <p:cNvSpPr>
                  <a:spLocks noChangeArrowheads="1"/>
                </p:cNvSpPr>
                <p:nvPr/>
              </p:nvSpPr>
              <p:spPr bwMode="gray">
                <a:xfrm>
                  <a:off x="6556533" y="2690824"/>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nvGrpSpPr>
            <p:cNvPr id="84" name="مجموعة 135"/>
            <p:cNvGrpSpPr>
              <a:grpSpLocks/>
            </p:cNvGrpSpPr>
            <p:nvPr/>
          </p:nvGrpSpPr>
          <p:grpSpPr bwMode="auto">
            <a:xfrm rot="16200000" flipV="1">
              <a:off x="6184219" y="1531036"/>
              <a:ext cx="419501" cy="500665"/>
              <a:chOff x="4143372" y="-358840"/>
              <a:chExt cx="1133474" cy="1357293"/>
            </a:xfrm>
          </p:grpSpPr>
          <p:grpSp>
            <p:nvGrpSpPr>
              <p:cNvPr id="85" name="مجموعة 108"/>
              <p:cNvGrpSpPr>
                <a:grpSpLocks/>
              </p:cNvGrpSpPr>
              <p:nvPr/>
            </p:nvGrpSpPr>
            <p:grpSpPr bwMode="auto">
              <a:xfrm rot="10800000">
                <a:off x="4143372" y="-358840"/>
                <a:ext cx="1133474" cy="1357293"/>
                <a:chOff x="3576638" y="3398829"/>
                <a:chExt cx="2271712" cy="2720291"/>
              </a:xfrm>
            </p:grpSpPr>
            <p:sp>
              <p:nvSpPr>
                <p:cNvPr id="73" name="AutoShape 111"/>
                <p:cNvSpPr>
                  <a:spLocks noChangeArrowheads="1"/>
                </p:cNvSpPr>
                <p:nvPr/>
              </p:nvSpPr>
              <p:spPr bwMode="gray">
                <a:xfrm>
                  <a:off x="3585240" y="3398829"/>
                  <a:ext cx="2217976" cy="1285203"/>
                </a:xfrm>
                <a:prstGeom prst="triangle">
                  <a:avLst>
                    <a:gd name="adj" fmla="val 50000"/>
                  </a:avLst>
                </a:prstGeom>
                <a:gradFill rotWithShape="1">
                  <a:gsLst>
                    <a:gs pos="0">
                      <a:schemeClr val="accent2">
                        <a:alpha val="80000"/>
                      </a:schemeClr>
                    </a:gs>
                    <a:gs pos="100000">
                      <a:schemeClr val="accent2">
                        <a:gamma/>
                        <a:tint val="0"/>
                        <a:invGamma/>
                        <a:alpha val="0"/>
                      </a:schemeClr>
                    </a:gs>
                  </a:gsLst>
                  <a:lin ang="5400000" scaled="1"/>
                </a:gradFill>
                <a:ln w="9525">
                  <a:noFill/>
                  <a:miter lim="800000"/>
                  <a:headEnd/>
                  <a:tailEnd/>
                </a:ln>
                <a:effectLst/>
              </p:spPr>
              <p:txBody>
                <a:bodyPr wrap="none" anchor="ctr"/>
                <a:lstStyle/>
                <a:p>
                  <a:pPr>
                    <a:defRPr/>
                  </a:pPr>
                  <a:endParaRPr lang="ar-SA"/>
                </a:p>
              </p:txBody>
            </p:sp>
            <p:grpSp>
              <p:nvGrpSpPr>
                <p:cNvPr id="86" name="Group 166"/>
                <p:cNvGrpSpPr>
                  <a:grpSpLocks/>
                </p:cNvGrpSpPr>
                <p:nvPr/>
              </p:nvGrpSpPr>
              <p:grpSpPr bwMode="auto">
                <a:xfrm>
                  <a:off x="3576638" y="4160418"/>
                  <a:ext cx="2271712" cy="1958702"/>
                  <a:chOff x="645" y="2514"/>
                  <a:chExt cx="2087" cy="1801"/>
                </a:xfrm>
              </p:grpSpPr>
              <p:pic>
                <p:nvPicPr>
                  <p:cNvPr id="75" name="Picture 167" descr="aa"/>
                  <p:cNvPicPr>
                    <a:picLocks noChangeAspect="1" noChangeArrowheads="1"/>
                  </p:cNvPicPr>
                  <p:nvPr/>
                </p:nvPicPr>
                <p:blipFill>
                  <a:blip r:embed="rId6" cstate="print"/>
                  <a:srcRect t="49687"/>
                  <a:stretch>
                    <a:fillRect/>
                  </a:stretch>
                </p:blipFill>
                <p:spPr bwMode="gray">
                  <a:xfrm>
                    <a:off x="645" y="3012"/>
                    <a:ext cx="2087" cy="1048"/>
                  </a:xfrm>
                  <a:prstGeom prst="rect">
                    <a:avLst/>
                  </a:prstGeom>
                  <a:noFill/>
                  <a:ln w="9525">
                    <a:noFill/>
                    <a:miter lim="800000"/>
                    <a:headEnd/>
                    <a:tailEnd/>
                  </a:ln>
                </p:spPr>
              </p:pic>
              <p:sp>
                <p:nvSpPr>
                  <p:cNvPr id="76" name="Freeform 168"/>
                  <p:cNvSpPr>
                    <a:spLocks/>
                  </p:cNvSpPr>
                  <p:nvPr/>
                </p:nvSpPr>
                <p:spPr bwMode="gray">
                  <a:xfrm>
                    <a:off x="657" y="3004"/>
                    <a:ext cx="2072" cy="1061"/>
                  </a:xfrm>
                  <a:custGeom>
                    <a:avLst/>
                    <a:gdLst>
                      <a:gd name="T0" fmla="*/ 0 w 2072"/>
                      <a:gd name="T1" fmla="*/ 0 h 1040"/>
                      <a:gd name="T2" fmla="*/ 683 w 2072"/>
                      <a:gd name="T3" fmla="*/ 8 h 1040"/>
                      <a:gd name="T4" fmla="*/ 1023 w 2072"/>
                      <a:gd name="T5" fmla="*/ 421 h 1040"/>
                      <a:gd name="T6" fmla="*/ 1377 w 2072"/>
                      <a:gd name="T7" fmla="*/ 7 h 1040"/>
                      <a:gd name="T8" fmla="*/ 2072 w 2072"/>
                      <a:gd name="T9" fmla="*/ 0 h 1040"/>
                      <a:gd name="T10" fmla="*/ 1038 w 2072"/>
                      <a:gd name="T11" fmla="*/ 1245 h 1040"/>
                      <a:gd name="T12" fmla="*/ 0 w 2072"/>
                      <a:gd name="T13" fmla="*/ 0 h 1040"/>
                      <a:gd name="T14" fmla="*/ 0 60000 65536"/>
                      <a:gd name="T15" fmla="*/ 0 60000 65536"/>
                      <a:gd name="T16" fmla="*/ 0 60000 65536"/>
                      <a:gd name="T17" fmla="*/ 0 60000 65536"/>
                      <a:gd name="T18" fmla="*/ 0 60000 65536"/>
                      <a:gd name="T19" fmla="*/ 0 60000 65536"/>
                      <a:gd name="T20" fmla="*/ 0 60000 65536"/>
                      <a:gd name="T21" fmla="*/ 0 w 2072"/>
                      <a:gd name="T22" fmla="*/ 0 h 1040"/>
                      <a:gd name="T23" fmla="*/ 2072 w 2072"/>
                      <a:gd name="T24" fmla="*/ 1040 h 10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72" h="1040">
                        <a:moveTo>
                          <a:pt x="0" y="0"/>
                        </a:moveTo>
                        <a:cubicBezTo>
                          <a:pt x="345" y="0"/>
                          <a:pt x="683" y="8"/>
                          <a:pt x="683" y="8"/>
                        </a:cubicBezTo>
                        <a:cubicBezTo>
                          <a:pt x="683" y="248"/>
                          <a:pt x="907" y="352"/>
                          <a:pt x="1023" y="352"/>
                        </a:cubicBezTo>
                        <a:cubicBezTo>
                          <a:pt x="1139" y="352"/>
                          <a:pt x="1377" y="280"/>
                          <a:pt x="1377" y="7"/>
                        </a:cubicBezTo>
                        <a:lnTo>
                          <a:pt x="2072" y="0"/>
                        </a:lnTo>
                        <a:cubicBezTo>
                          <a:pt x="2072" y="730"/>
                          <a:pt x="1418" y="1040"/>
                          <a:pt x="1038" y="1040"/>
                        </a:cubicBezTo>
                        <a:cubicBezTo>
                          <a:pt x="658" y="1040"/>
                          <a:pt x="0" y="756"/>
                          <a:pt x="0" y="0"/>
                        </a:cubicBezTo>
                        <a:close/>
                      </a:path>
                    </a:pathLst>
                  </a:custGeom>
                  <a:solidFill>
                    <a:schemeClr val="accent2">
                      <a:alpha val="59999"/>
                    </a:schemeClr>
                  </a:solidFill>
                  <a:ln w="9525" cap="flat" cmpd="sng">
                    <a:solidFill>
                      <a:srgbClr val="231F2D">
                        <a:alpha val="50195"/>
                      </a:srgbClr>
                    </a:solidFill>
                    <a:prstDash val="solid"/>
                    <a:round/>
                    <a:headEnd type="none" w="med" len="med"/>
                    <a:tailEnd type="none" w="med" len="med"/>
                  </a:ln>
                </p:spPr>
                <p:txBody>
                  <a:bodyPr wrap="none" anchor="ctr"/>
                  <a:lstStyle/>
                  <a:p>
                    <a:endParaRPr lang="fr-FR"/>
                  </a:p>
                </p:txBody>
              </p:sp>
              <p:grpSp>
                <p:nvGrpSpPr>
                  <p:cNvPr id="13312" name="Group 169"/>
                  <p:cNvGrpSpPr>
                    <a:grpSpLocks/>
                  </p:cNvGrpSpPr>
                  <p:nvPr/>
                </p:nvGrpSpPr>
                <p:grpSpPr bwMode="auto">
                  <a:xfrm rot="3173304" flipV="1">
                    <a:off x="426" y="3452"/>
                    <a:ext cx="1439" cy="288"/>
                    <a:chOff x="1565" y="2568"/>
                    <a:chExt cx="1118" cy="279"/>
                  </a:xfrm>
                </p:grpSpPr>
                <p:sp>
                  <p:nvSpPr>
                    <p:cNvPr id="95" name="AutoShape 170"/>
                    <p:cNvSpPr>
                      <a:spLocks noChangeArrowheads="1"/>
                    </p:cNvSpPr>
                    <p:nvPr/>
                  </p:nvSpPr>
                  <p:spPr bwMode="white">
                    <a:xfrm rot="5263130">
                      <a:off x="1859"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6" name="AutoShape 171"/>
                    <p:cNvSpPr>
                      <a:spLocks noChangeArrowheads="1"/>
                    </p:cNvSpPr>
                    <p:nvPr/>
                  </p:nvSpPr>
                  <p:spPr bwMode="white">
                    <a:xfrm rot="6078281">
                      <a:off x="1995" y="2274"/>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7" name="AutoShape 172"/>
                    <p:cNvSpPr>
                      <a:spLocks noChangeArrowheads="1"/>
                    </p:cNvSpPr>
                    <p:nvPr/>
                  </p:nvSpPr>
                  <p:spPr bwMode="white">
                    <a:xfrm rot="6373927">
                      <a:off x="2071" y="229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sp>
                  <p:nvSpPr>
                    <p:cNvPr id="98" name="AutoShape 173"/>
                    <p:cNvSpPr>
                      <a:spLocks noChangeArrowheads="1"/>
                    </p:cNvSpPr>
                    <p:nvPr/>
                  </p:nvSpPr>
                  <p:spPr bwMode="white">
                    <a:xfrm rot="6906312">
                      <a:off x="2161" y="2326"/>
                      <a:ext cx="227" cy="816"/>
                    </a:xfrm>
                    <a:prstGeom prst="moon">
                      <a:avLst>
                        <a:gd name="adj" fmla="val 49773"/>
                      </a:avLst>
                    </a:prstGeom>
                    <a:solidFill>
                      <a:srgbClr val="FFFFFF">
                        <a:alpha val="5882"/>
                      </a:srgbClr>
                    </a:solidFill>
                    <a:ln w="9525">
                      <a:noFill/>
                      <a:miter lim="800000"/>
                      <a:headEnd/>
                      <a:tailEnd/>
                    </a:ln>
                  </p:spPr>
                  <p:txBody>
                    <a:bodyPr wrap="none" anchor="ctr"/>
                    <a:lstStyle/>
                    <a:p>
                      <a:endParaRPr lang="ar-DZ"/>
                    </a:p>
                  </p:txBody>
                </p:sp>
              </p:grpSp>
              <p:grpSp>
                <p:nvGrpSpPr>
                  <p:cNvPr id="13315" name="Group 175"/>
                  <p:cNvGrpSpPr>
                    <a:grpSpLocks/>
                  </p:cNvGrpSpPr>
                  <p:nvPr/>
                </p:nvGrpSpPr>
                <p:grpSpPr bwMode="auto">
                  <a:xfrm>
                    <a:off x="1201" y="2514"/>
                    <a:ext cx="1023" cy="980"/>
                    <a:chOff x="688" y="2475"/>
                    <a:chExt cx="1250" cy="1198"/>
                  </a:xfrm>
                </p:grpSpPr>
                <p:sp>
                  <p:nvSpPr>
                    <p:cNvPr id="79" name="Oval 176"/>
                    <p:cNvSpPr>
                      <a:spLocks noChangeArrowheads="1"/>
                    </p:cNvSpPr>
                    <p:nvPr/>
                  </p:nvSpPr>
                  <p:spPr bwMode="gray">
                    <a:xfrm>
                      <a:off x="848" y="2511"/>
                      <a:ext cx="1090" cy="1076"/>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ar-SA"/>
                    </a:p>
                  </p:txBody>
                </p:sp>
                <p:sp>
                  <p:nvSpPr>
                    <p:cNvPr id="80" name="Oval 177"/>
                    <p:cNvSpPr>
                      <a:spLocks noChangeArrowheads="1"/>
                    </p:cNvSpPr>
                    <p:nvPr/>
                  </p:nvSpPr>
                  <p:spPr bwMode="gray">
                    <a:xfrm>
                      <a:off x="766" y="2538"/>
                      <a:ext cx="1051" cy="1053"/>
                    </a:xfrm>
                    <a:prstGeom prst="ellipse">
                      <a:avLst/>
                    </a:prstGeom>
                    <a:gradFill rotWithShape="1">
                      <a:gsLst>
                        <a:gs pos="0">
                          <a:srgbClr val="FFCC00"/>
                        </a:gs>
                        <a:gs pos="100000">
                          <a:srgbClr val="7C6300"/>
                        </a:gs>
                      </a:gsLst>
                      <a:lin ang="2700000" scaled="1"/>
                    </a:gradFill>
                    <a:ln w="38100" algn="ctr">
                      <a:noFill/>
                      <a:round/>
                      <a:headEnd/>
                      <a:tailEnd/>
                    </a:ln>
                  </p:spPr>
                  <p:txBody>
                    <a:bodyPr anchor="ctr">
                      <a:spAutoFit/>
                    </a:bodyPr>
                    <a:lstStyle/>
                    <a:p>
                      <a:endParaRPr lang="ar-DZ"/>
                    </a:p>
                  </p:txBody>
                </p:sp>
                <p:pic>
                  <p:nvPicPr>
                    <p:cNvPr id="81" name="Picture 178" descr="circuler_1"/>
                    <p:cNvPicPr>
                      <a:picLocks noChangeAspect="1" noChangeArrowheads="1"/>
                    </p:cNvPicPr>
                    <p:nvPr/>
                  </p:nvPicPr>
                  <p:blipFill>
                    <a:blip r:embed="rId7" cstate="print"/>
                    <a:srcRect/>
                    <a:stretch>
                      <a:fillRect/>
                    </a:stretch>
                  </p:blipFill>
                  <p:spPr bwMode="gray">
                    <a:xfrm>
                      <a:off x="688" y="2475"/>
                      <a:ext cx="1206" cy="1196"/>
                    </a:xfrm>
                    <a:prstGeom prst="rect">
                      <a:avLst/>
                    </a:prstGeom>
                    <a:noFill/>
                    <a:ln w="9525">
                      <a:noFill/>
                      <a:miter lim="800000"/>
                      <a:headEnd/>
                      <a:tailEnd/>
                    </a:ln>
                  </p:spPr>
                </p:pic>
                <p:sp>
                  <p:nvSpPr>
                    <p:cNvPr id="82" name="Oval 179"/>
                    <p:cNvSpPr>
                      <a:spLocks noChangeArrowheads="1"/>
                    </p:cNvSpPr>
                    <p:nvPr/>
                  </p:nvSpPr>
                  <p:spPr bwMode="gray">
                    <a:xfrm>
                      <a:off x="688" y="2475"/>
                      <a:ext cx="1198" cy="1198"/>
                    </a:xfrm>
                    <a:prstGeom prst="ellipse">
                      <a:avLst/>
                    </a:prstGeom>
                    <a:gradFill rotWithShape="1">
                      <a:gsLst>
                        <a:gs pos="0">
                          <a:srgbClr val="DDDDDD">
                            <a:gamma/>
                            <a:shade val="26275"/>
                            <a:invGamma/>
                            <a:alpha val="89999"/>
                          </a:srgbClr>
                        </a:gs>
                        <a:gs pos="50000">
                          <a:srgbClr val="DDDDDD">
                            <a:alpha val="45000"/>
                          </a:srgbClr>
                        </a:gs>
                        <a:gs pos="100000">
                          <a:srgbClr val="DDDDDD">
                            <a:gamma/>
                            <a:shade val="26275"/>
                            <a:invGamma/>
                            <a:alpha val="89999"/>
                          </a:srgbClr>
                        </a:gs>
                      </a:gsLst>
                      <a:lin ang="5400000" scaled="1"/>
                    </a:gradFill>
                    <a:ln w="9525" algn="ctr">
                      <a:noFill/>
                      <a:round/>
                      <a:headEnd/>
                      <a:tailEnd/>
                    </a:ln>
                    <a:effectLst/>
                  </p:spPr>
                  <p:txBody>
                    <a:bodyPr wrap="none" anchor="ctr"/>
                    <a:lstStyle/>
                    <a:p>
                      <a:pPr>
                        <a:defRPr/>
                      </a:pPr>
                      <a:endParaRPr lang="ar-SA"/>
                    </a:p>
                  </p:txBody>
                </p:sp>
                <p:sp>
                  <p:nvSpPr>
                    <p:cNvPr id="83" name="Freeform 180"/>
                    <p:cNvSpPr>
                      <a:spLocks/>
                    </p:cNvSpPr>
                    <p:nvPr/>
                  </p:nvSpPr>
                  <p:spPr bwMode="gray">
                    <a:xfrm>
                      <a:off x="811" y="2498"/>
                      <a:ext cx="942" cy="417"/>
                    </a:xfrm>
                    <a:custGeom>
                      <a:avLst/>
                      <a:gdLst>
                        <a:gd name="T0" fmla="*/ 62 w 1321"/>
                        <a:gd name="T1" fmla="*/ 3 h 712"/>
                        <a:gd name="T2" fmla="*/ 63 w 1321"/>
                        <a:gd name="T3" fmla="*/ 4 h 712"/>
                        <a:gd name="T4" fmla="*/ 63 w 1321"/>
                        <a:gd name="T5" fmla="*/ 4 h 712"/>
                        <a:gd name="T6" fmla="*/ 63 w 1321"/>
                        <a:gd name="T7" fmla="*/ 4 h 712"/>
                        <a:gd name="T8" fmla="*/ 62 w 1321"/>
                        <a:gd name="T9" fmla="*/ 5 h 712"/>
                        <a:gd name="T10" fmla="*/ 61 w 1321"/>
                        <a:gd name="T11" fmla="*/ 5 h 712"/>
                        <a:gd name="T12" fmla="*/ 59 w 1321"/>
                        <a:gd name="T13" fmla="*/ 5 h 712"/>
                        <a:gd name="T14" fmla="*/ 57 w 1321"/>
                        <a:gd name="T15" fmla="*/ 5 h 712"/>
                        <a:gd name="T16" fmla="*/ 55 w 1321"/>
                        <a:gd name="T17" fmla="*/ 5 h 712"/>
                        <a:gd name="T18" fmla="*/ 52 w 1321"/>
                        <a:gd name="T19" fmla="*/ 5 h 712"/>
                        <a:gd name="T20" fmla="*/ 48 w 1321"/>
                        <a:gd name="T21" fmla="*/ 5 h 712"/>
                        <a:gd name="T22" fmla="*/ 46 w 1321"/>
                        <a:gd name="T23" fmla="*/ 5 h 712"/>
                        <a:gd name="T24" fmla="*/ 43 w 1321"/>
                        <a:gd name="T25" fmla="*/ 6 h 712"/>
                        <a:gd name="T26" fmla="*/ 39 w 1321"/>
                        <a:gd name="T27" fmla="*/ 6 h 712"/>
                        <a:gd name="T28" fmla="*/ 38 w 1321"/>
                        <a:gd name="T29" fmla="*/ 6 h 712"/>
                        <a:gd name="T30" fmla="*/ 23 w 1321"/>
                        <a:gd name="T31" fmla="*/ 6 h 712"/>
                        <a:gd name="T32" fmla="*/ 22 w 1321"/>
                        <a:gd name="T33" fmla="*/ 6 h 712"/>
                        <a:gd name="T34" fmla="*/ 20 w 1321"/>
                        <a:gd name="T35" fmla="*/ 6 h 712"/>
                        <a:gd name="T36" fmla="*/ 17 w 1321"/>
                        <a:gd name="T37" fmla="*/ 6 h 712"/>
                        <a:gd name="T38" fmla="*/ 14 w 1321"/>
                        <a:gd name="T39" fmla="*/ 5 h 712"/>
                        <a:gd name="T40" fmla="*/ 11 w 1321"/>
                        <a:gd name="T41" fmla="*/ 5 h 712"/>
                        <a:gd name="T42" fmla="*/ 9 w 1321"/>
                        <a:gd name="T43" fmla="*/ 5 h 712"/>
                        <a:gd name="T44" fmla="*/ 7 w 1321"/>
                        <a:gd name="T45" fmla="*/ 5 h 712"/>
                        <a:gd name="T46" fmla="*/ 5 w 1321"/>
                        <a:gd name="T47" fmla="*/ 5 h 712"/>
                        <a:gd name="T48" fmla="*/ 3 w 1321"/>
                        <a:gd name="T49" fmla="*/ 5 h 712"/>
                        <a:gd name="T50" fmla="*/ 2 w 1321"/>
                        <a:gd name="T51" fmla="*/ 5 h 712"/>
                        <a:gd name="T52" fmla="*/ 1 w 1321"/>
                        <a:gd name="T53" fmla="*/ 5 h 712"/>
                        <a:gd name="T54" fmla="*/ 1 w 1321"/>
                        <a:gd name="T55" fmla="*/ 5 h 712"/>
                        <a:gd name="T56" fmla="*/ 0 w 1321"/>
                        <a:gd name="T57" fmla="*/ 4 h 712"/>
                        <a:gd name="T58" fmla="*/ 0 w 1321"/>
                        <a:gd name="T59" fmla="*/ 4 h 712"/>
                        <a:gd name="T60" fmla="*/ 1 w 1321"/>
                        <a:gd name="T61" fmla="*/ 4 h 712"/>
                        <a:gd name="T62" fmla="*/ 1 w 1321"/>
                        <a:gd name="T63" fmla="*/ 4 h 712"/>
                        <a:gd name="T64" fmla="*/ 3 w 1321"/>
                        <a:gd name="T65" fmla="*/ 3 h 712"/>
                        <a:gd name="T66" fmla="*/ 4 w 1321"/>
                        <a:gd name="T67" fmla="*/ 2 h 712"/>
                        <a:gd name="T68" fmla="*/ 7 w 1321"/>
                        <a:gd name="T69" fmla="*/ 2 h 712"/>
                        <a:gd name="T70" fmla="*/ 10 w 1321"/>
                        <a:gd name="T71" fmla="*/ 1 h 712"/>
                        <a:gd name="T72" fmla="*/ 14 w 1321"/>
                        <a:gd name="T73" fmla="*/ 1 h 712"/>
                        <a:gd name="T74" fmla="*/ 16 w 1321"/>
                        <a:gd name="T75" fmla="*/ 1 h 712"/>
                        <a:gd name="T76" fmla="*/ 20 w 1321"/>
                        <a:gd name="T77" fmla="*/ 1 h 712"/>
                        <a:gd name="T78" fmla="*/ 24 w 1321"/>
                        <a:gd name="T79" fmla="*/ 1 h 712"/>
                        <a:gd name="T80" fmla="*/ 28 w 1321"/>
                        <a:gd name="T81" fmla="*/ 1 h 712"/>
                        <a:gd name="T82" fmla="*/ 32 w 1321"/>
                        <a:gd name="T83" fmla="*/ 0 h 712"/>
                        <a:gd name="T84" fmla="*/ 32 w 1321"/>
                        <a:gd name="T85" fmla="*/ 0 h 712"/>
                        <a:gd name="T86" fmla="*/ 36 w 1321"/>
                        <a:gd name="T87" fmla="*/ 1 h 712"/>
                        <a:gd name="T88" fmla="*/ 40 w 1321"/>
                        <a:gd name="T89" fmla="*/ 1 h 712"/>
                        <a:gd name="T90" fmla="*/ 45 w 1321"/>
                        <a:gd name="T91" fmla="*/ 1 h 712"/>
                        <a:gd name="T92" fmla="*/ 48 w 1321"/>
                        <a:gd name="T93" fmla="*/ 1 h 712"/>
                        <a:gd name="T94" fmla="*/ 52 w 1321"/>
                        <a:gd name="T95" fmla="*/ 1 h 712"/>
                        <a:gd name="T96" fmla="*/ 55 w 1321"/>
                        <a:gd name="T97" fmla="*/ 2 h 712"/>
                        <a:gd name="T98" fmla="*/ 58 w 1321"/>
                        <a:gd name="T99" fmla="*/ 2 h 712"/>
                        <a:gd name="T100" fmla="*/ 60 w 1321"/>
                        <a:gd name="T101" fmla="*/ 3 h 712"/>
                        <a:gd name="T102" fmla="*/ 62 w 1321"/>
                        <a:gd name="T103" fmla="*/ 3 h 712"/>
                        <a:gd name="T104" fmla="*/ 62 w 1321"/>
                        <a:gd name="T105" fmla="*/ 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DBDBDB"/>
                        </a:gs>
                      </a:gsLst>
                      <a:lin ang="5400000" scaled="1"/>
                    </a:gradFill>
                    <a:ln w="0">
                      <a:noFill/>
                      <a:prstDash val="solid"/>
                      <a:round/>
                      <a:headEnd/>
                      <a:tailEnd/>
                    </a:ln>
                  </p:spPr>
                  <p:txBody>
                    <a:bodyPr/>
                    <a:lstStyle/>
                    <a:p>
                      <a:endParaRPr lang="fr-FR"/>
                    </a:p>
                  </p:txBody>
                </p:sp>
                <p:grpSp>
                  <p:nvGrpSpPr>
                    <p:cNvPr id="13316" name="Group 181"/>
                    <p:cNvGrpSpPr>
                      <a:grpSpLocks/>
                    </p:cNvGrpSpPr>
                    <p:nvPr/>
                  </p:nvGrpSpPr>
                  <p:grpSpPr bwMode="auto">
                    <a:xfrm rot="-1297425" flipH="1" flipV="1">
                      <a:off x="778" y="3419"/>
                      <a:ext cx="969" cy="234"/>
                      <a:chOff x="2518" y="1060"/>
                      <a:chExt cx="904" cy="236"/>
                    </a:xfrm>
                  </p:grpSpPr>
                  <p:grpSp>
                    <p:nvGrpSpPr>
                      <p:cNvPr id="13317" name="Group 182"/>
                      <p:cNvGrpSpPr>
                        <a:grpSpLocks/>
                      </p:cNvGrpSpPr>
                      <p:nvPr/>
                    </p:nvGrpSpPr>
                    <p:grpSpPr bwMode="auto">
                      <a:xfrm>
                        <a:off x="2518" y="1060"/>
                        <a:ext cx="742" cy="186"/>
                        <a:chOff x="1565" y="2568"/>
                        <a:chExt cx="1118" cy="279"/>
                      </a:xfrm>
                    </p:grpSpPr>
                    <p:sp>
                      <p:nvSpPr>
                        <p:cNvPr id="91" name="AutoShape 183"/>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2" name="AutoShape 184"/>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3" name="AutoShape 185"/>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4" name="AutoShape 186"/>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nvGrpSpPr>
                      <p:cNvPr id="13318" name="Group 187"/>
                      <p:cNvGrpSpPr>
                        <a:grpSpLocks/>
                      </p:cNvGrpSpPr>
                      <p:nvPr/>
                    </p:nvGrpSpPr>
                    <p:grpSpPr bwMode="auto">
                      <a:xfrm rot="1353540">
                        <a:off x="2680" y="1110"/>
                        <a:ext cx="742" cy="186"/>
                        <a:chOff x="1565" y="2568"/>
                        <a:chExt cx="1118" cy="279"/>
                      </a:xfrm>
                    </p:grpSpPr>
                    <p:sp>
                      <p:nvSpPr>
                        <p:cNvPr id="87" name="AutoShape 188"/>
                        <p:cNvSpPr>
                          <a:spLocks noChangeArrowheads="1"/>
                        </p:cNvSpPr>
                        <p:nvPr/>
                      </p:nvSpPr>
                      <p:spPr bwMode="white">
                        <a:xfrm rot="5263130">
                          <a:off x="1859"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8" name="AutoShape 189"/>
                        <p:cNvSpPr>
                          <a:spLocks noChangeArrowheads="1"/>
                        </p:cNvSpPr>
                        <p:nvPr/>
                      </p:nvSpPr>
                      <p:spPr bwMode="white">
                        <a:xfrm rot="6078281">
                          <a:off x="1995" y="2274"/>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89" name="AutoShape 190"/>
                        <p:cNvSpPr>
                          <a:spLocks noChangeArrowheads="1"/>
                        </p:cNvSpPr>
                        <p:nvPr/>
                      </p:nvSpPr>
                      <p:spPr bwMode="white">
                        <a:xfrm rot="6373927">
                          <a:off x="2071" y="229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sp>
                      <p:nvSpPr>
                        <p:cNvPr id="90" name="AutoShape 191"/>
                        <p:cNvSpPr>
                          <a:spLocks noChangeArrowheads="1"/>
                        </p:cNvSpPr>
                        <p:nvPr/>
                      </p:nvSpPr>
                      <p:spPr bwMode="white">
                        <a:xfrm rot="6906312">
                          <a:off x="2161" y="2326"/>
                          <a:ext cx="227" cy="816"/>
                        </a:xfrm>
                        <a:prstGeom prst="moon">
                          <a:avLst>
                            <a:gd name="adj" fmla="val 49773"/>
                          </a:avLst>
                        </a:prstGeom>
                        <a:solidFill>
                          <a:srgbClr val="FFFFFF">
                            <a:alpha val="3922"/>
                          </a:srgbClr>
                        </a:solidFill>
                        <a:ln w="9525">
                          <a:noFill/>
                          <a:miter lim="800000"/>
                          <a:headEnd/>
                          <a:tailEnd/>
                        </a:ln>
                      </p:spPr>
                      <p:txBody>
                        <a:bodyPr wrap="none" anchor="ctr"/>
                        <a:lstStyle/>
                        <a:p>
                          <a:endParaRPr lang="ar-DZ"/>
                        </a:p>
                      </p:txBody>
                    </p:sp>
                  </p:grpSp>
                </p:grpSp>
              </p:grpSp>
            </p:grpSp>
          </p:grpSp>
          <p:grpSp>
            <p:nvGrpSpPr>
              <p:cNvPr id="13319" name="مجموعة 7"/>
              <p:cNvGrpSpPr>
                <a:grpSpLocks/>
              </p:cNvGrpSpPr>
              <p:nvPr/>
            </p:nvGrpSpPr>
            <p:grpSpPr bwMode="auto">
              <a:xfrm>
                <a:off x="4376075" y="43030"/>
                <a:ext cx="707747" cy="714414"/>
                <a:chOff x="6486538" y="2607585"/>
                <a:chExt cx="1711162" cy="1727283"/>
              </a:xfrm>
            </p:grpSpPr>
            <p:sp>
              <p:nvSpPr>
                <p:cNvPr id="71" name="Oval 30"/>
                <p:cNvSpPr>
                  <a:spLocks noChangeArrowheads="1"/>
                </p:cNvSpPr>
                <p:nvPr/>
              </p:nvSpPr>
              <p:spPr bwMode="gray">
                <a:xfrm>
                  <a:off x="6486538" y="2607585"/>
                  <a:ext cx="1711162" cy="1727283"/>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ar-SA" kern="0">
                    <a:solidFill>
                      <a:sysClr val="windowText" lastClr="000000"/>
                    </a:solidFill>
                  </a:endParaRPr>
                </a:p>
              </p:txBody>
            </p:sp>
            <p:sp>
              <p:nvSpPr>
                <p:cNvPr id="72" name="Oval 32"/>
                <p:cNvSpPr>
                  <a:spLocks noChangeArrowheads="1"/>
                </p:cNvSpPr>
                <p:nvPr/>
              </p:nvSpPr>
              <p:spPr bwMode="gray">
                <a:xfrm>
                  <a:off x="6559126" y="2659611"/>
                  <a:ext cx="1514122" cy="1498366"/>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ar-SA" kern="0">
                    <a:solidFill>
                      <a:sysClr val="windowText" lastClr="000000"/>
                    </a:solidFill>
                  </a:endParaRPr>
                </a:p>
              </p:txBody>
            </p:sp>
          </p:grpSp>
        </p:grpSp>
      </p:grpSp>
      <p:sp>
        <p:nvSpPr>
          <p:cNvPr id="133" name="Rectangle 132"/>
          <p:cNvSpPr/>
          <p:nvPr/>
        </p:nvSpPr>
        <p:spPr>
          <a:xfrm>
            <a:off x="395536" y="6237312"/>
            <a:ext cx="9144000" cy="1015663"/>
          </a:xfrm>
          <a:prstGeom prst="rect">
            <a:avLst/>
          </a:prstGeom>
        </p:spPr>
        <p:txBody>
          <a:bodyPr wrap="square">
            <a:spAutoFit/>
          </a:bodyPr>
          <a:lstStyle/>
          <a:p>
            <a:pPr algn="ctr" rtl="1"/>
            <a:r>
              <a:rPr lang="ar-DZ" sz="2000" b="1" dirty="0" err="1" smtClean="0"/>
              <a:t>المصدر </a:t>
            </a:r>
            <a:r>
              <a:rPr lang="ar-DZ" sz="2000" b="1" dirty="0" smtClean="0"/>
              <a:t>: الشيخ علي النعاس </a:t>
            </a:r>
            <a:endParaRPr lang="fr-FR" sz="2000" b="1" dirty="0" smtClean="0"/>
          </a:p>
          <a:p>
            <a:r>
              <a:rPr lang="ar-DZ" sz="2000" dirty="0" smtClean="0"/>
              <a:t/>
            </a:r>
            <a:br>
              <a:rPr lang="ar-DZ" sz="2000" dirty="0" smtClean="0"/>
            </a:br>
            <a:endParaRPr lang="fr-FR" sz="2000" dirty="0"/>
          </a:p>
        </p:txBody>
      </p:sp>
      <p:sp>
        <p:nvSpPr>
          <p:cNvPr id="131" name="ZoneTexte 130"/>
          <p:cNvSpPr txBox="1"/>
          <p:nvPr/>
        </p:nvSpPr>
        <p:spPr>
          <a:xfrm>
            <a:off x="1475656" y="1124744"/>
            <a:ext cx="5904656" cy="830997"/>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rtl="1"/>
            <a:r>
              <a:rPr lang="ar-DZ" sz="2400" b="1" dirty="0" smtClean="0"/>
              <a:t>الملحق رقم: 17 </a:t>
            </a:r>
            <a:r>
              <a:rPr lang="ar-SA" sz="2400" b="1" dirty="0" smtClean="0"/>
              <a:t>معلومات حول المسمى النعاس </a:t>
            </a:r>
            <a:r>
              <a:rPr lang="ar-SA" sz="2400" b="1" dirty="0" err="1" smtClean="0"/>
              <a:t>سي</a:t>
            </a:r>
            <a:r>
              <a:rPr lang="ar-SA" sz="2400" b="1" dirty="0" smtClean="0"/>
              <a:t> عبد الرحمان الصادرة عن الحاكم ملحقة الجلفة </a:t>
            </a:r>
            <a:r>
              <a:rPr lang="ar-SA" sz="2400" b="1" dirty="0" err="1" smtClean="0"/>
              <a:t>1939 .</a:t>
            </a:r>
            <a:endParaRPr lang="fr-FR" sz="2400" b="1"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76802" name="صورة 0" descr="8.png"/>
          <p:cNvPicPr>
            <a:picLocks noChangeAspect="1" noChangeArrowheads="1"/>
          </p:cNvPicPr>
          <p:nvPr/>
        </p:nvPicPr>
        <p:blipFill>
          <a:blip r:embed="rId8" cstate="print"/>
          <a:srcRect b="44814"/>
          <a:stretch>
            <a:fillRect/>
          </a:stretch>
        </p:blipFill>
        <p:spPr bwMode="auto">
          <a:xfrm>
            <a:off x="1475656" y="1988840"/>
            <a:ext cx="6105525" cy="361950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1000" fill="hold"/>
                                        <p:tgtEl>
                                          <p:spTgt spid="32"/>
                                        </p:tgtEl>
                                        <p:attrNameLst>
                                          <p:attrName>ppt_w</p:attrName>
                                        </p:attrNameLst>
                                      </p:cBhvr>
                                      <p:tavLst>
                                        <p:tav tm="0">
                                          <p:val>
                                            <p:strVal val="#ppt_w*0.70"/>
                                          </p:val>
                                        </p:tav>
                                        <p:tav tm="100000">
                                          <p:val>
                                            <p:strVal val="#ppt_w"/>
                                          </p:val>
                                        </p:tav>
                                      </p:tavLst>
                                    </p:anim>
                                    <p:anim calcmode="lin" valueType="num">
                                      <p:cBhvr>
                                        <p:cTn id="13" dur="1000" fill="hold"/>
                                        <p:tgtEl>
                                          <p:spTgt spid="32"/>
                                        </p:tgtEl>
                                        <p:attrNameLst>
                                          <p:attrName>ppt_h</p:attrName>
                                        </p:attrNameLst>
                                      </p:cBhvr>
                                      <p:tavLst>
                                        <p:tav tm="0">
                                          <p:val>
                                            <p:strVal val="#ppt_h"/>
                                          </p:val>
                                        </p:tav>
                                        <p:tav tm="100000">
                                          <p:val>
                                            <p:strVal val="#ppt_h"/>
                                          </p:val>
                                        </p:tav>
                                      </p:tavLst>
                                    </p:anim>
                                    <p:animEffect transition="in" filter="fade">
                                      <p:cBhvr>
                                        <p:cTn id="14" dur="1000"/>
                                        <p:tgtEl>
                                          <p:spTgt spid="32"/>
                                        </p:tgtEl>
                                      </p:cBhvr>
                                    </p:animEffect>
                                  </p:childTnLst>
                                </p:cTn>
                              </p:par>
                              <p:par>
                                <p:cTn id="15" presetID="55" presetClass="entr" presetSubtype="0"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1000" fill="hold"/>
                                        <p:tgtEl>
                                          <p:spTgt spid="23"/>
                                        </p:tgtEl>
                                        <p:attrNameLst>
                                          <p:attrName>ppt_w</p:attrName>
                                        </p:attrNameLst>
                                      </p:cBhvr>
                                      <p:tavLst>
                                        <p:tav tm="0">
                                          <p:val>
                                            <p:strVal val="#ppt_w*0.70"/>
                                          </p:val>
                                        </p:tav>
                                        <p:tav tm="100000">
                                          <p:val>
                                            <p:strVal val="#ppt_w"/>
                                          </p:val>
                                        </p:tav>
                                      </p:tavLst>
                                    </p:anim>
                                    <p:anim calcmode="lin" valueType="num">
                                      <p:cBhvr>
                                        <p:cTn id="18" dur="1000" fill="hold"/>
                                        <p:tgtEl>
                                          <p:spTgt spid="23"/>
                                        </p:tgtEl>
                                        <p:attrNameLst>
                                          <p:attrName>ppt_h</p:attrName>
                                        </p:attrNameLst>
                                      </p:cBhvr>
                                      <p:tavLst>
                                        <p:tav tm="0">
                                          <p:val>
                                            <p:strVal val="#ppt_h"/>
                                          </p:val>
                                        </p:tav>
                                        <p:tav tm="100000">
                                          <p:val>
                                            <p:strVal val="#ppt_h"/>
                                          </p:val>
                                        </p:tav>
                                      </p:tavLst>
                                    </p:anim>
                                    <p:animEffect transition="in" filter="fade">
                                      <p:cBhvr>
                                        <p:cTn id="1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77"/>
          <p:cNvSpPr txBox="1">
            <a:spLocks noChangeArrowheads="1"/>
          </p:cNvSpPr>
          <p:nvPr/>
        </p:nvSpPr>
        <p:spPr bwMode="auto">
          <a:xfrm>
            <a:off x="2410780" y="3358106"/>
            <a:ext cx="792471" cy="369320"/>
          </a:xfrm>
          <a:prstGeom prst="rect">
            <a:avLst/>
          </a:prstGeom>
          <a:noFill/>
          <a:ln w="9525">
            <a:noFill/>
            <a:miter lim="800000"/>
            <a:headEnd/>
            <a:tailEnd/>
          </a:ln>
        </p:spPr>
        <p:txBody>
          <a:bodyPr lIns="91429" tIns="45714" rIns="91429" bIns="45714">
            <a:spAutoFit/>
          </a:bodyPr>
          <a:lstStyle/>
          <a:p>
            <a:pPr>
              <a:spcBef>
                <a:spcPct val="50000"/>
              </a:spcBef>
            </a:pPr>
            <a:endParaRPr lang="en-US"/>
          </a:p>
        </p:txBody>
      </p:sp>
      <p:sp>
        <p:nvSpPr>
          <p:cNvPr id="71819" name="WordArt 139" descr="Papier Kraft"/>
          <p:cNvSpPr>
            <a:spLocks noChangeArrowheads="1" noChangeShapeType="1" noTextEdit="1"/>
          </p:cNvSpPr>
          <p:nvPr/>
        </p:nvSpPr>
        <p:spPr bwMode="auto">
          <a:xfrm>
            <a:off x="567909" y="1671082"/>
            <a:ext cx="8258437" cy="2213674"/>
          </a:xfrm>
          <a:prstGeom prst="rect">
            <a:avLst/>
          </a:prstGeom>
        </p:spPr>
        <p:txBody>
          <a:bodyPr wrap="none" lIns="91429" tIns="45714" rIns="91429" bIns="45714" fromWordArt="1">
            <a:prstTxWarp prst="textPlain">
              <a:avLst>
                <a:gd name="adj" fmla="val 50000"/>
              </a:avLst>
            </a:prstTxWarp>
            <a:scene3d>
              <a:camera prst="orthographicFront"/>
              <a:lightRig rig="threePt" dir="t"/>
            </a:scene3d>
            <a:sp3d extrusionH="57150">
              <a:bevelT w="69850" h="69850" prst="divot"/>
            </a:sp3d>
          </a:bodyPr>
          <a:lstStyle/>
          <a:p>
            <a:pPr algn="ctr">
              <a:buFont typeface="Wingdings" pitchFamily="2" charset="2"/>
              <a:buNone/>
              <a:defRPr/>
            </a:pPr>
            <a:r>
              <a:rPr lang="ar-DZ"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في </a:t>
            </a:r>
            <a:r>
              <a:rPr lang="ar-DZ" sz="21300" b="1" kern="10" dirty="0" err="1">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الأخيرتقبلوا</a:t>
            </a:r>
            <a:r>
              <a:rPr lang="ar-DZ"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 منا فائق </a:t>
            </a:r>
            <a:r>
              <a:rPr lang="ar-DZ" sz="21300" b="1" kern="10" dirty="0" err="1">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الإحترام</a:t>
            </a:r>
            <a:r>
              <a:rPr lang="ar-DZ"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 والتقدير.</a:t>
            </a:r>
          </a:p>
          <a:p>
            <a:pPr algn="ctr">
              <a:buFont typeface="Wingdings" pitchFamily="2" charset="2"/>
              <a:buNone/>
              <a:defRPr/>
            </a:pPr>
            <a:r>
              <a:rPr lang="ar-DZ"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 مع جزيل الشكر لحسن </a:t>
            </a:r>
            <a:r>
              <a:rPr lang="ar-DZ" sz="21300" b="1" kern="10" dirty="0" err="1">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الإستماع</a:t>
            </a:r>
            <a:r>
              <a:rPr lang="ar-DZ"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rPr>
              <a:t> والإصغاء.</a:t>
            </a:r>
            <a:endParaRPr lang="fr-FR"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endParaRPr>
          </a:p>
          <a:p>
            <a:pPr algn="ctr">
              <a:defRPr/>
            </a:pPr>
            <a:endParaRPr lang="fr-FR" sz="21300" b="1" kern="10" dirty="0">
              <a:ln w="17780" cmpd="sng">
                <a:solidFill>
                  <a:srgbClr val="FFFF00"/>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01600">
                  <a:schemeClr val="accent4">
                    <a:satMod val="175000"/>
                    <a:alpha val="40000"/>
                  </a:schemeClr>
                </a:glow>
                <a:innerShdw blurRad="114300">
                  <a:prstClr val="black"/>
                </a:innerShdw>
                <a:reflection blurRad="6350" stA="55000" endA="50" endPos="85000" dist="60007" dir="5400000" sy="-100000" algn="bl" rotWithShape="0"/>
              </a:effectLst>
              <a:latin typeface="Georgia"/>
              <a:cs typeface="+mj-cs"/>
            </a:endParaRPr>
          </a:p>
        </p:txBody>
      </p:sp>
      <p:sp>
        <p:nvSpPr>
          <p:cNvPr id="71821" name="Text Box 141"/>
          <p:cNvSpPr txBox="1">
            <a:spLocks noChangeArrowheads="1"/>
          </p:cNvSpPr>
          <p:nvPr/>
        </p:nvSpPr>
        <p:spPr bwMode="auto">
          <a:xfrm>
            <a:off x="1042988" y="6191928"/>
            <a:ext cx="7489825" cy="529260"/>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91429" tIns="45714" rIns="91429" bIns="45714">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rtl="1">
              <a:spcBef>
                <a:spcPct val="50000"/>
              </a:spcBef>
              <a:defRPr/>
            </a:pPr>
            <a:r>
              <a:rPr lang="ar-DZ" sz="2800" b="1" dirty="0">
                <a:ln/>
                <a:solidFill>
                  <a:schemeClr val="accent5">
                    <a:tint val="50000"/>
                    <a:satMod val="180000"/>
                  </a:schemeClr>
                </a:solidFill>
                <a:latin typeface="Georgia" pitchFamily="18" charset="0"/>
              </a:rPr>
              <a:t>دفـعـة التـخــرج : </a:t>
            </a:r>
            <a:r>
              <a:rPr lang="ar-DZ" sz="2800" b="1" dirty="0" err="1" smtClean="0">
                <a:ln/>
                <a:solidFill>
                  <a:schemeClr val="accent5">
                    <a:tint val="50000"/>
                    <a:satMod val="180000"/>
                  </a:schemeClr>
                </a:solidFill>
                <a:latin typeface="Georgia" pitchFamily="18" charset="0"/>
              </a:rPr>
              <a:t>2015  </a:t>
            </a:r>
            <a:r>
              <a:rPr lang="ar-DZ" sz="2800" b="1" dirty="0">
                <a:ln/>
                <a:solidFill>
                  <a:schemeClr val="accent5">
                    <a:tint val="50000"/>
                    <a:satMod val="180000"/>
                  </a:schemeClr>
                </a:solidFill>
                <a:latin typeface="Georgia" pitchFamily="18" charset="0"/>
              </a:rPr>
              <a:t>-  </a:t>
            </a:r>
            <a:r>
              <a:rPr lang="ar-DZ" sz="2800" b="1" dirty="0" smtClean="0">
                <a:ln/>
                <a:solidFill>
                  <a:schemeClr val="accent5">
                    <a:tint val="50000"/>
                    <a:satMod val="180000"/>
                  </a:schemeClr>
                </a:solidFill>
                <a:latin typeface="Georgia" pitchFamily="18" charset="0"/>
              </a:rPr>
              <a:t>2016</a:t>
            </a:r>
            <a:endParaRPr lang="fr-FR" sz="2800" b="1" dirty="0">
              <a:ln/>
              <a:solidFill>
                <a:schemeClr val="accent5">
                  <a:tint val="50000"/>
                  <a:satMod val="180000"/>
                </a:schemeClr>
              </a:solidFill>
              <a:latin typeface="Georgia" pitchFamily="18" charset="0"/>
            </a:endParaRPr>
          </a:p>
        </p:txBody>
      </p:sp>
      <p:sp>
        <p:nvSpPr>
          <p:cNvPr id="71824" name="AutoShape 144"/>
          <p:cNvSpPr>
            <a:spLocks noChangeArrowheads="1"/>
          </p:cNvSpPr>
          <p:nvPr/>
        </p:nvSpPr>
        <p:spPr bwMode="auto">
          <a:xfrm>
            <a:off x="1476498"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25" name="AutoShape 145"/>
          <p:cNvSpPr>
            <a:spLocks noChangeArrowheads="1"/>
          </p:cNvSpPr>
          <p:nvPr/>
        </p:nvSpPr>
        <p:spPr bwMode="auto">
          <a:xfrm>
            <a:off x="1907491"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26" name="AutoShape 146"/>
          <p:cNvSpPr>
            <a:spLocks noChangeArrowheads="1"/>
          </p:cNvSpPr>
          <p:nvPr/>
        </p:nvSpPr>
        <p:spPr bwMode="auto">
          <a:xfrm>
            <a:off x="2349606"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27" name="AutoShape 147"/>
          <p:cNvSpPr>
            <a:spLocks noChangeArrowheads="1"/>
          </p:cNvSpPr>
          <p:nvPr/>
        </p:nvSpPr>
        <p:spPr bwMode="auto">
          <a:xfrm>
            <a:off x="2772258" y="4149524"/>
            <a:ext cx="28779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28" name="AutoShape 148"/>
          <p:cNvSpPr>
            <a:spLocks noChangeArrowheads="1"/>
          </p:cNvSpPr>
          <p:nvPr/>
        </p:nvSpPr>
        <p:spPr bwMode="auto">
          <a:xfrm>
            <a:off x="3132345"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pPr algn="ctr"/>
            <a:endParaRPr lang="en-US"/>
          </a:p>
        </p:txBody>
      </p:sp>
      <p:sp>
        <p:nvSpPr>
          <p:cNvPr id="71829" name="AutoShape 149"/>
          <p:cNvSpPr>
            <a:spLocks noChangeArrowheads="1"/>
          </p:cNvSpPr>
          <p:nvPr/>
        </p:nvSpPr>
        <p:spPr bwMode="auto">
          <a:xfrm>
            <a:off x="3563338"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0" name="AutoShape 150"/>
          <p:cNvSpPr>
            <a:spLocks noChangeArrowheads="1"/>
          </p:cNvSpPr>
          <p:nvPr/>
        </p:nvSpPr>
        <p:spPr bwMode="auto">
          <a:xfrm>
            <a:off x="3995721"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1" name="AutoShape 151"/>
          <p:cNvSpPr>
            <a:spLocks noChangeArrowheads="1"/>
          </p:cNvSpPr>
          <p:nvPr/>
        </p:nvSpPr>
        <p:spPr bwMode="auto">
          <a:xfrm>
            <a:off x="4500400"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2" name="AutoShape 152"/>
          <p:cNvSpPr>
            <a:spLocks noChangeArrowheads="1"/>
          </p:cNvSpPr>
          <p:nvPr/>
        </p:nvSpPr>
        <p:spPr bwMode="auto">
          <a:xfrm>
            <a:off x="5003688"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3" name="AutoShape 153"/>
          <p:cNvSpPr>
            <a:spLocks noChangeArrowheads="1"/>
          </p:cNvSpPr>
          <p:nvPr/>
        </p:nvSpPr>
        <p:spPr bwMode="auto">
          <a:xfrm>
            <a:off x="5506977"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4" name="AutoShape 154"/>
          <p:cNvSpPr>
            <a:spLocks noChangeArrowheads="1"/>
          </p:cNvSpPr>
          <p:nvPr/>
        </p:nvSpPr>
        <p:spPr bwMode="auto">
          <a:xfrm>
            <a:off x="5940750"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5" name="AutoShape 155"/>
          <p:cNvSpPr>
            <a:spLocks noChangeArrowheads="1"/>
          </p:cNvSpPr>
          <p:nvPr/>
        </p:nvSpPr>
        <p:spPr bwMode="auto">
          <a:xfrm>
            <a:off x="6444039"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6" name="AutoShape 156"/>
          <p:cNvSpPr>
            <a:spLocks noChangeArrowheads="1"/>
          </p:cNvSpPr>
          <p:nvPr/>
        </p:nvSpPr>
        <p:spPr bwMode="auto">
          <a:xfrm>
            <a:off x="6948717"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7" name="AutoShape 157"/>
          <p:cNvSpPr>
            <a:spLocks noChangeArrowheads="1"/>
          </p:cNvSpPr>
          <p:nvPr/>
        </p:nvSpPr>
        <p:spPr bwMode="auto">
          <a:xfrm>
            <a:off x="7413077"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8" name="AutoShape 158"/>
          <p:cNvSpPr>
            <a:spLocks noChangeArrowheads="1"/>
          </p:cNvSpPr>
          <p:nvPr/>
        </p:nvSpPr>
        <p:spPr bwMode="auto">
          <a:xfrm>
            <a:off x="7905243" y="4143737"/>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39" name="AutoShape 159"/>
          <p:cNvSpPr>
            <a:spLocks noChangeArrowheads="1"/>
          </p:cNvSpPr>
          <p:nvPr/>
        </p:nvSpPr>
        <p:spPr bwMode="auto">
          <a:xfrm>
            <a:off x="8365432" y="4149524"/>
            <a:ext cx="28918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0" name="AutoShape 160"/>
          <p:cNvSpPr>
            <a:spLocks noChangeArrowheads="1"/>
          </p:cNvSpPr>
          <p:nvPr/>
        </p:nvSpPr>
        <p:spPr bwMode="auto">
          <a:xfrm>
            <a:off x="1187316"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1" name="AutoShape 161"/>
          <p:cNvSpPr>
            <a:spLocks noChangeArrowheads="1"/>
          </p:cNvSpPr>
          <p:nvPr/>
        </p:nvSpPr>
        <p:spPr bwMode="auto">
          <a:xfrm>
            <a:off x="1619699" y="4437445"/>
            <a:ext cx="28779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2" name="AutoShape 162"/>
          <p:cNvSpPr>
            <a:spLocks noChangeArrowheads="1"/>
          </p:cNvSpPr>
          <p:nvPr/>
        </p:nvSpPr>
        <p:spPr bwMode="auto">
          <a:xfrm>
            <a:off x="2049302"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3" name="AutoShape 163"/>
          <p:cNvSpPr>
            <a:spLocks noChangeArrowheads="1"/>
          </p:cNvSpPr>
          <p:nvPr/>
        </p:nvSpPr>
        <p:spPr bwMode="auto">
          <a:xfrm>
            <a:off x="2483075"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4" name="AutoShape 164"/>
          <p:cNvSpPr>
            <a:spLocks noChangeArrowheads="1"/>
          </p:cNvSpPr>
          <p:nvPr/>
        </p:nvSpPr>
        <p:spPr bwMode="auto">
          <a:xfrm>
            <a:off x="2843163"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pPr algn="ctr"/>
            <a:endParaRPr lang="en-US"/>
          </a:p>
        </p:txBody>
      </p:sp>
      <p:sp>
        <p:nvSpPr>
          <p:cNvPr id="71845" name="AutoShape 165"/>
          <p:cNvSpPr>
            <a:spLocks noChangeArrowheads="1"/>
          </p:cNvSpPr>
          <p:nvPr/>
        </p:nvSpPr>
        <p:spPr bwMode="auto">
          <a:xfrm>
            <a:off x="3275546" y="4437445"/>
            <a:ext cx="28779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6" name="AutoShape 166"/>
          <p:cNvSpPr>
            <a:spLocks noChangeArrowheads="1"/>
          </p:cNvSpPr>
          <p:nvPr/>
        </p:nvSpPr>
        <p:spPr bwMode="auto">
          <a:xfrm>
            <a:off x="3706539"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7" name="AutoShape 167"/>
          <p:cNvSpPr>
            <a:spLocks noChangeArrowheads="1"/>
          </p:cNvSpPr>
          <p:nvPr/>
        </p:nvSpPr>
        <p:spPr bwMode="auto">
          <a:xfrm>
            <a:off x="4211218"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8" name="AutoShape 168"/>
          <p:cNvSpPr>
            <a:spLocks noChangeArrowheads="1"/>
          </p:cNvSpPr>
          <p:nvPr/>
        </p:nvSpPr>
        <p:spPr bwMode="auto">
          <a:xfrm>
            <a:off x="4714506"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49" name="AutoShape 169"/>
          <p:cNvSpPr>
            <a:spLocks noChangeArrowheads="1"/>
          </p:cNvSpPr>
          <p:nvPr/>
        </p:nvSpPr>
        <p:spPr bwMode="auto">
          <a:xfrm>
            <a:off x="5217794"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0" name="AutoShape 170"/>
          <p:cNvSpPr>
            <a:spLocks noChangeArrowheads="1"/>
          </p:cNvSpPr>
          <p:nvPr/>
        </p:nvSpPr>
        <p:spPr bwMode="auto">
          <a:xfrm>
            <a:off x="5651568"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1" name="AutoShape 171"/>
          <p:cNvSpPr>
            <a:spLocks noChangeArrowheads="1"/>
          </p:cNvSpPr>
          <p:nvPr/>
        </p:nvSpPr>
        <p:spPr bwMode="auto">
          <a:xfrm>
            <a:off x="6154856"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2" name="AutoShape 172"/>
          <p:cNvSpPr>
            <a:spLocks noChangeArrowheads="1"/>
          </p:cNvSpPr>
          <p:nvPr/>
        </p:nvSpPr>
        <p:spPr bwMode="auto">
          <a:xfrm>
            <a:off x="6659535"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3" name="AutoShape 173"/>
          <p:cNvSpPr>
            <a:spLocks noChangeArrowheads="1"/>
          </p:cNvSpPr>
          <p:nvPr/>
        </p:nvSpPr>
        <p:spPr bwMode="auto">
          <a:xfrm>
            <a:off x="7171165" y="4437445"/>
            <a:ext cx="28918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4" name="AutoShape 174"/>
          <p:cNvSpPr>
            <a:spLocks noChangeArrowheads="1"/>
          </p:cNvSpPr>
          <p:nvPr/>
        </p:nvSpPr>
        <p:spPr bwMode="auto">
          <a:xfrm>
            <a:off x="7650818" y="4430210"/>
            <a:ext cx="287792" cy="287921"/>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18" name="Rectangle 138"/>
          <p:cNvSpPr>
            <a:spLocks noChangeArrowheads="1"/>
          </p:cNvSpPr>
          <p:nvPr/>
        </p:nvSpPr>
        <p:spPr bwMode="auto">
          <a:xfrm>
            <a:off x="63500" y="4949825"/>
            <a:ext cx="9144000" cy="529260"/>
          </a:xfrm>
          <a:prstGeom prst="rect">
            <a:avLst/>
          </a:prstGeom>
          <a:noFill/>
          <a:ln w="9525">
            <a:noFill/>
            <a:miter lim="800000"/>
            <a:headEnd/>
            <a:tailEnd/>
          </a:ln>
        </p:spPr>
        <p:txBody>
          <a:bodyPr lIns="91429" tIns="45714" rIns="91429" bIns="45714">
            <a:spAutoFit/>
          </a:bodyPr>
          <a:lstStyle/>
          <a:p>
            <a:pPr algn="r" rtl="1">
              <a:defRPr/>
            </a:pPr>
            <a:r>
              <a:rPr lang="ar-DZ" sz="2800" b="1" spc="50" dirty="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  </a:t>
            </a:r>
            <a:r>
              <a:rPr lang="ar-DZ" sz="2800" b="1" spc="50" dirty="0" err="1"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بوبتان</a:t>
            </a:r>
            <a:r>
              <a:rPr lang="ar-DZ" sz="2800" b="1" spc="50" dirty="0"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 </a:t>
            </a:r>
            <a:r>
              <a:rPr lang="ar-DZ" sz="2800" b="1" spc="50" dirty="0" err="1"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خولة</a:t>
            </a:r>
            <a:r>
              <a:rPr lang="ar-DZ" sz="2800" b="1" spc="50" dirty="0"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        </a:t>
            </a:r>
            <a:r>
              <a:rPr lang="ar-DZ" sz="2800" b="1" spc="50" dirty="0" err="1"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عزوزي</a:t>
            </a:r>
            <a:r>
              <a:rPr lang="ar-DZ" sz="2800" b="1" spc="50" dirty="0"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 </a:t>
            </a:r>
            <a:r>
              <a:rPr lang="ar-DZ" sz="2800" b="1" spc="50" dirty="0" err="1" smtClean="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rPr>
              <a:t>إبتسام</a:t>
            </a:r>
            <a:endParaRPr lang="fr-FR" sz="2800" b="1" spc="50" dirty="0">
              <a:ln w="12700" cmpd="sng">
                <a:solidFill>
                  <a:schemeClr val="accent6">
                    <a:satMod val="120000"/>
                    <a:shade val="80000"/>
                  </a:schemeClr>
                </a:solidFill>
                <a:prstDash val="solid"/>
              </a:ln>
              <a:solidFill>
                <a:schemeClr val="accent6">
                  <a:tint val="1000"/>
                </a:schemeClr>
              </a:solidFill>
              <a:effectLst>
                <a:glow rad="228600">
                  <a:schemeClr val="accent2">
                    <a:satMod val="175000"/>
                    <a:alpha val="40000"/>
                  </a:schemeClr>
                </a:glow>
              </a:effectLst>
              <a:latin typeface="Courier New" pitchFamily="49" charset="0"/>
              <a:cs typeface="Courier New" pitchFamily="49" charset="0"/>
            </a:endParaRPr>
          </a:p>
        </p:txBody>
      </p:sp>
      <p:sp>
        <p:nvSpPr>
          <p:cNvPr id="71855" name="AutoShape 175"/>
          <p:cNvSpPr>
            <a:spLocks noChangeArrowheads="1"/>
          </p:cNvSpPr>
          <p:nvPr/>
        </p:nvSpPr>
        <p:spPr bwMode="auto">
          <a:xfrm>
            <a:off x="8122130" y="4420083"/>
            <a:ext cx="287792" cy="286473"/>
          </a:xfrm>
          <a:prstGeom prst="star4">
            <a:avLst>
              <a:gd name="adj" fmla="val 12500"/>
            </a:avLst>
          </a:prstGeom>
          <a:solidFill>
            <a:srgbClr val="CCFF33"/>
          </a:solidFill>
          <a:ln w="9525">
            <a:solidFill>
              <a:schemeClr val="tx1"/>
            </a:solidFill>
            <a:miter lim="800000"/>
            <a:headEnd/>
            <a:tailEnd/>
          </a:ln>
        </p:spPr>
        <p:txBody>
          <a:bodyPr wrap="none" lIns="91429" tIns="45714" rIns="91429" bIns="45714" anchor="ctr"/>
          <a:lstStyle/>
          <a:p>
            <a:endParaRPr lang="fr-FR"/>
          </a:p>
        </p:txBody>
      </p:sp>
      <p:sp>
        <p:nvSpPr>
          <p:cNvPr id="71857" name="Text Box 177"/>
          <p:cNvSpPr txBox="1">
            <a:spLocks noChangeArrowheads="1"/>
          </p:cNvSpPr>
          <p:nvPr/>
        </p:nvSpPr>
        <p:spPr bwMode="auto">
          <a:xfrm>
            <a:off x="0" y="4653136"/>
            <a:ext cx="9144000" cy="1132873"/>
          </a:xfrm>
          <a:prstGeom prst="rect">
            <a:avLst/>
          </a:prstGeom>
          <a:gradFill rotWithShape="1">
            <a:gsLst>
              <a:gs pos="0">
                <a:srgbClr val="FFFFFF"/>
              </a:gs>
              <a:gs pos="100000">
                <a:srgbClr val="A2FCDA">
                  <a:alpha val="53000"/>
                </a:srgbClr>
              </a:gs>
            </a:gsLst>
            <a:lin ang="5400000" scaled="1"/>
          </a:gradFill>
          <a:ln w="76200">
            <a:noFill/>
            <a:miter lim="800000"/>
            <a:headEnd/>
            <a:tailEnd/>
          </a:ln>
        </p:spPr>
        <p:txBody>
          <a:bodyPr lIns="91429" tIns="45714" rIns="91429" bIns="45714">
            <a:spAutoFit/>
          </a:bodyPr>
          <a:lstStyle/>
          <a:p>
            <a:pPr>
              <a:spcBef>
                <a:spcPct val="50000"/>
              </a:spcBef>
            </a:pPr>
            <a:endParaRPr lang="en-US" sz="6600" b="1" dirty="0">
              <a:solidFill>
                <a:srgbClr val="102A26"/>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p:stCondLst>
                                    <p:cond delay="200"/>
                                  </p:stCondLst>
                                  <p:iterate type="lt">
                                    <p:tmPct val="0"/>
                                  </p:iterate>
                                  <p:childTnLst>
                                    <p:set>
                                      <p:cBhvr>
                                        <p:cTn id="6" dur="1" fill="hold">
                                          <p:stCondLst>
                                            <p:cond delay="0"/>
                                          </p:stCondLst>
                                        </p:cTn>
                                        <p:tgtEl>
                                          <p:spTgt spid="71818"/>
                                        </p:tgtEl>
                                        <p:attrNameLst>
                                          <p:attrName>style.visibility</p:attrName>
                                        </p:attrNameLst>
                                      </p:cBhvr>
                                      <p:to>
                                        <p:strVal val="visible"/>
                                      </p:to>
                                    </p:set>
                                    <p:animEffect transition="in" filter="fade">
                                      <p:cBhvr>
                                        <p:cTn id="7" dur="770" decel="100000"/>
                                        <p:tgtEl>
                                          <p:spTgt spid="71818"/>
                                        </p:tgtEl>
                                      </p:cBhvr>
                                    </p:animEffect>
                                    <p:animScale>
                                      <p:cBhvr>
                                        <p:cTn id="8" dur="770" decel="100000"/>
                                        <p:tgtEl>
                                          <p:spTgt spid="71818"/>
                                        </p:tgtEl>
                                      </p:cBhvr>
                                      <p:from x="10000" y="10000"/>
                                      <p:to x="200000" y="450000"/>
                                    </p:animScale>
                                    <p:animScale>
                                      <p:cBhvr>
                                        <p:cTn id="9" dur="1230" accel="100000" fill="hold">
                                          <p:stCondLst>
                                            <p:cond delay="770"/>
                                          </p:stCondLst>
                                        </p:cTn>
                                        <p:tgtEl>
                                          <p:spTgt spid="71818"/>
                                        </p:tgtEl>
                                      </p:cBhvr>
                                      <p:from x="200000" y="450000"/>
                                      <p:to x="100000" y="100000"/>
                                    </p:animScale>
                                    <p:set>
                                      <p:cBhvr>
                                        <p:cTn id="10" dur="770" fill="hold"/>
                                        <p:tgtEl>
                                          <p:spTgt spid="71818"/>
                                        </p:tgtEl>
                                        <p:attrNameLst>
                                          <p:attrName>ppt_x</p:attrName>
                                        </p:attrNameLst>
                                      </p:cBhvr>
                                      <p:to>
                                        <p:strVal val="(0.5)"/>
                                      </p:to>
                                    </p:set>
                                    <p:anim from="(0.5)" to="(#ppt_x)" calcmode="lin" valueType="num">
                                      <p:cBhvr>
                                        <p:cTn id="11" dur="1230" accel="100000" fill="hold">
                                          <p:stCondLst>
                                            <p:cond delay="770"/>
                                          </p:stCondLst>
                                        </p:cTn>
                                        <p:tgtEl>
                                          <p:spTgt spid="71818"/>
                                        </p:tgtEl>
                                        <p:attrNameLst>
                                          <p:attrName>ppt_x</p:attrName>
                                        </p:attrNameLst>
                                      </p:cBhvr>
                                    </p:anim>
                                    <p:set>
                                      <p:cBhvr>
                                        <p:cTn id="12" dur="770" fill="hold"/>
                                        <p:tgtEl>
                                          <p:spTgt spid="71818"/>
                                        </p:tgtEl>
                                        <p:attrNameLst>
                                          <p:attrName>ppt_y</p:attrName>
                                        </p:attrNameLst>
                                      </p:cBhvr>
                                      <p:to>
                                        <p:strVal val="(#ppt_y+0.4)"/>
                                      </p:to>
                                    </p:set>
                                    <p:anim from="(#ppt_y+0.4)" to="(#ppt_y)" calcmode="lin" valueType="num">
                                      <p:cBhvr>
                                        <p:cTn id="13" dur="1230" accel="100000" fill="hold">
                                          <p:stCondLst>
                                            <p:cond delay="770"/>
                                          </p:stCondLst>
                                        </p:cTn>
                                        <p:tgtEl>
                                          <p:spTgt spid="71818"/>
                                        </p:tgtEl>
                                        <p:attrNameLst>
                                          <p:attrName>ppt_y</p:attrName>
                                        </p:attrNameLst>
                                      </p:cBhvr>
                                    </p:anim>
                                  </p:childTnLst>
                                </p:cTn>
                              </p:par>
                              <p:par>
                                <p:cTn id="14" presetID="10" presetClass="entr" presetSubtype="0" repeatCount="indefinite" fill="hold" nodeType="withEffect">
                                  <p:stCondLst>
                                    <p:cond delay="200"/>
                                  </p:stCondLst>
                                  <p:iterate type="lt">
                                    <p:tmPct val="0"/>
                                  </p:iterate>
                                  <p:childTnLst>
                                    <p:set>
                                      <p:cBhvr>
                                        <p:cTn id="15" dur="1" fill="hold">
                                          <p:stCondLst>
                                            <p:cond delay="0"/>
                                          </p:stCondLst>
                                        </p:cTn>
                                        <p:tgtEl>
                                          <p:spTgt spid="71819"/>
                                        </p:tgtEl>
                                        <p:attrNameLst>
                                          <p:attrName>style.visibility</p:attrName>
                                        </p:attrNameLst>
                                      </p:cBhvr>
                                      <p:to>
                                        <p:strVal val="visible"/>
                                      </p:to>
                                    </p:set>
                                    <p:animEffect transition="in" filter="fade">
                                      <p:cBhvr>
                                        <p:cTn id="16" dur="5000"/>
                                        <p:tgtEl>
                                          <p:spTgt spid="71819"/>
                                        </p:tgtEl>
                                      </p:cBhvr>
                                    </p:animEffect>
                                  </p:childTnLst>
                                </p:cTn>
                              </p:par>
                            </p:childTnLst>
                          </p:cTn>
                        </p:par>
                        <p:par>
                          <p:cTn id="17" fill="hold">
                            <p:stCondLst>
                              <p:cond delay="5200"/>
                            </p:stCondLst>
                            <p:childTnLst>
                              <p:par>
                                <p:cTn id="18" presetID="50" presetClass="entr" presetSubtype="0" decel="100000" fill="hold" nodeType="afterEffect">
                                  <p:stCondLst>
                                    <p:cond delay="0"/>
                                  </p:stCondLst>
                                  <p:iterate type="lt">
                                    <p:tmPct val="0"/>
                                  </p:iterate>
                                  <p:childTnLst>
                                    <p:set>
                                      <p:cBhvr>
                                        <p:cTn id="19" dur="1" fill="hold">
                                          <p:stCondLst>
                                            <p:cond delay="0"/>
                                          </p:stCondLst>
                                        </p:cTn>
                                        <p:tgtEl>
                                          <p:spTgt spid="71818"/>
                                        </p:tgtEl>
                                        <p:attrNameLst>
                                          <p:attrName>style.visibility</p:attrName>
                                        </p:attrNameLst>
                                      </p:cBhvr>
                                      <p:to>
                                        <p:strVal val="visible"/>
                                      </p:to>
                                    </p:set>
                                    <p:anim calcmode="lin" valueType="num">
                                      <p:cBhvr>
                                        <p:cTn id="20" dur="1000" fill="hold"/>
                                        <p:tgtEl>
                                          <p:spTgt spid="71818"/>
                                        </p:tgtEl>
                                        <p:attrNameLst>
                                          <p:attrName>ppt_w</p:attrName>
                                        </p:attrNameLst>
                                      </p:cBhvr>
                                      <p:tavLst>
                                        <p:tav tm="0">
                                          <p:val>
                                            <p:strVal val="#ppt_w+.3"/>
                                          </p:val>
                                        </p:tav>
                                        <p:tav tm="100000">
                                          <p:val>
                                            <p:strVal val="#ppt_w"/>
                                          </p:val>
                                        </p:tav>
                                      </p:tavLst>
                                    </p:anim>
                                    <p:anim calcmode="lin" valueType="num">
                                      <p:cBhvr>
                                        <p:cTn id="21" dur="1000" fill="hold"/>
                                        <p:tgtEl>
                                          <p:spTgt spid="71818"/>
                                        </p:tgtEl>
                                        <p:attrNameLst>
                                          <p:attrName>ppt_h</p:attrName>
                                        </p:attrNameLst>
                                      </p:cBhvr>
                                      <p:tavLst>
                                        <p:tav tm="0">
                                          <p:val>
                                            <p:strVal val="#ppt_h"/>
                                          </p:val>
                                        </p:tav>
                                        <p:tav tm="100000">
                                          <p:val>
                                            <p:strVal val="#ppt_h"/>
                                          </p:val>
                                        </p:tav>
                                      </p:tavLst>
                                    </p:anim>
                                    <p:animEffect transition="in" filter="fade">
                                      <p:cBhvr>
                                        <p:cTn id="22" dur="1000"/>
                                        <p:tgtEl>
                                          <p:spTgt spid="71818"/>
                                        </p:tgtEl>
                                      </p:cBhvr>
                                    </p:animEffect>
                                  </p:childTnLst>
                                </p:cTn>
                              </p:par>
                              <p:par>
                                <p:cTn id="23" presetID="22" presetClass="entr" presetSubtype="8" repeatCount="indefinite" fill="hold" nodeType="withEffect">
                                  <p:stCondLst>
                                    <p:cond delay="100"/>
                                  </p:stCondLst>
                                  <p:childTnLst>
                                    <p:set>
                                      <p:cBhvr>
                                        <p:cTn id="24" dur="1" fill="hold">
                                          <p:stCondLst>
                                            <p:cond delay="0"/>
                                          </p:stCondLst>
                                        </p:cTn>
                                        <p:tgtEl>
                                          <p:spTgt spid="71821"/>
                                        </p:tgtEl>
                                        <p:attrNameLst>
                                          <p:attrName>style.visibility</p:attrName>
                                        </p:attrNameLst>
                                      </p:cBhvr>
                                      <p:to>
                                        <p:strVal val="visible"/>
                                      </p:to>
                                    </p:set>
                                    <p:animEffect transition="in" filter="wipe(left)">
                                      <p:cBhvr>
                                        <p:cTn id="25" dur="5000"/>
                                        <p:tgtEl>
                                          <p:spTgt spid="71821"/>
                                        </p:tgtEl>
                                      </p:cBhvr>
                                    </p:animEffect>
                                  </p:childTnLst>
                                </p:cTn>
                              </p:par>
                              <p:par>
                                <p:cTn id="26" presetID="12" presetClass="entr" presetSubtype="4" repeatCount="indefinite" fill="hold" grpId="0" nodeType="withEffect">
                                  <p:stCondLst>
                                    <p:cond delay="3000"/>
                                  </p:stCondLst>
                                  <p:childTnLst>
                                    <p:set>
                                      <p:cBhvr>
                                        <p:cTn id="27" dur="1" fill="hold">
                                          <p:stCondLst>
                                            <p:cond delay="0"/>
                                          </p:stCondLst>
                                        </p:cTn>
                                        <p:tgtEl>
                                          <p:spTgt spid="71857"/>
                                        </p:tgtEl>
                                        <p:attrNameLst>
                                          <p:attrName>style.visibility</p:attrName>
                                        </p:attrNameLst>
                                      </p:cBhvr>
                                      <p:to>
                                        <p:strVal val="visible"/>
                                      </p:to>
                                    </p:set>
                                    <p:animEffect transition="in" filter="slide(fromBottom)">
                                      <p:cBhvr>
                                        <p:cTn id="28" dur="3000"/>
                                        <p:tgtEl>
                                          <p:spTgt spid="71857"/>
                                        </p:tgtEl>
                                      </p:cBhvr>
                                    </p:animEffect>
                                  </p:childTnLst>
                                </p:cTn>
                              </p:par>
                            </p:childTnLst>
                          </p:cTn>
                        </p:par>
                        <p:par>
                          <p:cTn id="29" fill="hold">
                            <p:stCondLst>
                              <p:cond delay="11200"/>
                            </p:stCondLst>
                            <p:childTnLst>
                              <p:par>
                                <p:cTn id="30" presetID="23" presetClass="entr" presetSubtype="16" fill="hold" grpId="0" nodeType="afterEffect">
                                  <p:stCondLst>
                                    <p:cond delay="0"/>
                                  </p:stCondLst>
                                  <p:childTnLst>
                                    <p:set>
                                      <p:cBhvr>
                                        <p:cTn id="31" dur="1" fill="hold">
                                          <p:stCondLst>
                                            <p:cond delay="0"/>
                                          </p:stCondLst>
                                        </p:cTn>
                                        <p:tgtEl>
                                          <p:spTgt spid="71824"/>
                                        </p:tgtEl>
                                        <p:attrNameLst>
                                          <p:attrName>style.visibility</p:attrName>
                                        </p:attrNameLst>
                                      </p:cBhvr>
                                      <p:to>
                                        <p:strVal val="visible"/>
                                      </p:to>
                                    </p:set>
                                    <p:anim calcmode="lin" valueType="num">
                                      <p:cBhvr>
                                        <p:cTn id="32" dur="500" fill="hold"/>
                                        <p:tgtEl>
                                          <p:spTgt spid="71824"/>
                                        </p:tgtEl>
                                        <p:attrNameLst>
                                          <p:attrName>ppt_w</p:attrName>
                                        </p:attrNameLst>
                                      </p:cBhvr>
                                      <p:tavLst>
                                        <p:tav tm="0">
                                          <p:val>
                                            <p:fltVal val="0"/>
                                          </p:val>
                                        </p:tav>
                                        <p:tav tm="100000">
                                          <p:val>
                                            <p:strVal val="#ppt_w"/>
                                          </p:val>
                                        </p:tav>
                                      </p:tavLst>
                                    </p:anim>
                                    <p:anim calcmode="lin" valueType="num">
                                      <p:cBhvr>
                                        <p:cTn id="33" dur="500" fill="hold"/>
                                        <p:tgtEl>
                                          <p:spTgt spid="71824"/>
                                        </p:tgtEl>
                                        <p:attrNameLst>
                                          <p:attrName>ppt_h</p:attrName>
                                        </p:attrNameLst>
                                      </p:cBhvr>
                                      <p:tavLst>
                                        <p:tav tm="0">
                                          <p:val>
                                            <p:fltVal val="0"/>
                                          </p:val>
                                        </p:tav>
                                        <p:tav tm="100000">
                                          <p:val>
                                            <p:strVal val="#ppt_h"/>
                                          </p:val>
                                        </p:tav>
                                      </p:tavLst>
                                    </p:anim>
                                  </p:childTnLst>
                                </p:cTn>
                              </p:par>
                            </p:childTnLst>
                          </p:cTn>
                        </p:par>
                        <p:par>
                          <p:cTn id="34" fill="hold">
                            <p:stCondLst>
                              <p:cond delay="11700"/>
                            </p:stCondLst>
                            <p:childTnLst>
                              <p:par>
                                <p:cTn id="35" presetID="8" presetClass="emph" presetSubtype="0" fill="hold" grpId="1" nodeType="afterEffect">
                                  <p:stCondLst>
                                    <p:cond delay="0"/>
                                  </p:stCondLst>
                                  <p:childTnLst>
                                    <p:animRot by="21600000">
                                      <p:cBhvr>
                                        <p:cTn id="36" dur="2000" fill="hold"/>
                                        <p:tgtEl>
                                          <p:spTgt spid="71824"/>
                                        </p:tgtEl>
                                        <p:attrNameLst>
                                          <p:attrName>r</p:attrName>
                                        </p:attrNameLst>
                                      </p:cBhvr>
                                    </p:animRot>
                                  </p:childTnLst>
                                </p:cTn>
                              </p:par>
                            </p:childTnLst>
                          </p:cTn>
                        </p:par>
                        <p:par>
                          <p:cTn id="37" fill="hold">
                            <p:stCondLst>
                              <p:cond delay="13700"/>
                            </p:stCondLst>
                            <p:childTnLst>
                              <p:par>
                                <p:cTn id="38" presetID="0" presetClass="path" presetSubtype="0" accel="50000" decel="50000" fill="hold" grpId="2" nodeType="afterEffect">
                                  <p:stCondLst>
                                    <p:cond delay="0"/>
                                  </p:stCondLst>
                                  <p:childTnLst>
                                    <p:animMotion origin="layout" path="M 0.10161 -0.03885 C 0.13644 -0.0646 0.17067 -0.09015 0.1442 -0.17564 C 0.11743 -0.26114 -0.02647 -0.49103 -0.05842 -0.55035 " pathEditMode="relative" rAng="1609210" ptsTypes="aaA">
                                      <p:cBhvr>
                                        <p:cTn id="39" dur="2000" fill="hold"/>
                                        <p:tgtEl>
                                          <p:spTgt spid="71824"/>
                                        </p:tgtEl>
                                        <p:attrNameLst>
                                          <p:attrName>ppt_x</p:attrName>
                                          <p:attrName>ppt_y</p:attrName>
                                        </p:attrNameLst>
                                      </p:cBhvr>
                                      <p:rCtr x="-60" y="-242"/>
                                    </p:animMotion>
                                  </p:childTnLst>
                                </p:cTn>
                              </p:par>
                            </p:childTnLst>
                          </p:cTn>
                        </p:par>
                        <p:par>
                          <p:cTn id="40" fill="hold">
                            <p:stCondLst>
                              <p:cond delay="15700"/>
                            </p:stCondLst>
                            <p:childTnLst>
                              <p:par>
                                <p:cTn id="41" presetID="23" presetClass="entr" presetSubtype="16" fill="hold" grpId="0" nodeType="afterEffect">
                                  <p:stCondLst>
                                    <p:cond delay="0"/>
                                  </p:stCondLst>
                                  <p:childTnLst>
                                    <p:set>
                                      <p:cBhvr>
                                        <p:cTn id="42" dur="1" fill="hold">
                                          <p:stCondLst>
                                            <p:cond delay="0"/>
                                          </p:stCondLst>
                                        </p:cTn>
                                        <p:tgtEl>
                                          <p:spTgt spid="71825"/>
                                        </p:tgtEl>
                                        <p:attrNameLst>
                                          <p:attrName>style.visibility</p:attrName>
                                        </p:attrNameLst>
                                      </p:cBhvr>
                                      <p:to>
                                        <p:strVal val="visible"/>
                                      </p:to>
                                    </p:set>
                                    <p:anim calcmode="lin" valueType="num">
                                      <p:cBhvr>
                                        <p:cTn id="43" dur="500" fill="hold"/>
                                        <p:tgtEl>
                                          <p:spTgt spid="71825"/>
                                        </p:tgtEl>
                                        <p:attrNameLst>
                                          <p:attrName>ppt_w</p:attrName>
                                        </p:attrNameLst>
                                      </p:cBhvr>
                                      <p:tavLst>
                                        <p:tav tm="0">
                                          <p:val>
                                            <p:fltVal val="0"/>
                                          </p:val>
                                        </p:tav>
                                        <p:tav tm="100000">
                                          <p:val>
                                            <p:strVal val="#ppt_w"/>
                                          </p:val>
                                        </p:tav>
                                      </p:tavLst>
                                    </p:anim>
                                    <p:anim calcmode="lin" valueType="num">
                                      <p:cBhvr>
                                        <p:cTn id="44" dur="500" fill="hold"/>
                                        <p:tgtEl>
                                          <p:spTgt spid="71825"/>
                                        </p:tgtEl>
                                        <p:attrNameLst>
                                          <p:attrName>ppt_h</p:attrName>
                                        </p:attrNameLst>
                                      </p:cBhvr>
                                      <p:tavLst>
                                        <p:tav tm="0">
                                          <p:val>
                                            <p:fltVal val="0"/>
                                          </p:val>
                                        </p:tav>
                                        <p:tav tm="100000">
                                          <p:val>
                                            <p:strVal val="#ppt_h"/>
                                          </p:val>
                                        </p:tav>
                                      </p:tavLst>
                                    </p:anim>
                                  </p:childTnLst>
                                </p:cTn>
                              </p:par>
                            </p:childTnLst>
                          </p:cTn>
                        </p:par>
                        <p:par>
                          <p:cTn id="45" fill="hold">
                            <p:stCondLst>
                              <p:cond delay="16200"/>
                            </p:stCondLst>
                            <p:childTnLst>
                              <p:par>
                                <p:cTn id="46" presetID="8" presetClass="emph" presetSubtype="0" fill="hold" grpId="1" nodeType="afterEffect">
                                  <p:stCondLst>
                                    <p:cond delay="0"/>
                                  </p:stCondLst>
                                  <p:childTnLst>
                                    <p:animRot by="21600000">
                                      <p:cBhvr>
                                        <p:cTn id="47" dur="2000" fill="hold"/>
                                        <p:tgtEl>
                                          <p:spTgt spid="71825"/>
                                        </p:tgtEl>
                                        <p:attrNameLst>
                                          <p:attrName>r</p:attrName>
                                        </p:attrNameLst>
                                      </p:cBhvr>
                                    </p:animRot>
                                  </p:childTnLst>
                                </p:cTn>
                              </p:par>
                            </p:childTnLst>
                          </p:cTn>
                        </p:par>
                        <p:par>
                          <p:cTn id="48" fill="hold">
                            <p:stCondLst>
                              <p:cond delay="18200"/>
                            </p:stCondLst>
                            <p:childTnLst>
                              <p:par>
                                <p:cTn id="49" presetID="23" presetClass="entr" presetSubtype="16" fill="hold" grpId="0" nodeType="afterEffect">
                                  <p:stCondLst>
                                    <p:cond delay="0"/>
                                  </p:stCondLst>
                                  <p:childTnLst>
                                    <p:set>
                                      <p:cBhvr>
                                        <p:cTn id="50" dur="1" fill="hold">
                                          <p:stCondLst>
                                            <p:cond delay="0"/>
                                          </p:stCondLst>
                                        </p:cTn>
                                        <p:tgtEl>
                                          <p:spTgt spid="71826"/>
                                        </p:tgtEl>
                                        <p:attrNameLst>
                                          <p:attrName>style.visibility</p:attrName>
                                        </p:attrNameLst>
                                      </p:cBhvr>
                                      <p:to>
                                        <p:strVal val="visible"/>
                                      </p:to>
                                    </p:set>
                                    <p:anim calcmode="lin" valueType="num">
                                      <p:cBhvr>
                                        <p:cTn id="51" dur="500" fill="hold"/>
                                        <p:tgtEl>
                                          <p:spTgt spid="71826"/>
                                        </p:tgtEl>
                                        <p:attrNameLst>
                                          <p:attrName>ppt_w</p:attrName>
                                        </p:attrNameLst>
                                      </p:cBhvr>
                                      <p:tavLst>
                                        <p:tav tm="0">
                                          <p:val>
                                            <p:fltVal val="0"/>
                                          </p:val>
                                        </p:tav>
                                        <p:tav tm="100000">
                                          <p:val>
                                            <p:strVal val="#ppt_w"/>
                                          </p:val>
                                        </p:tav>
                                      </p:tavLst>
                                    </p:anim>
                                    <p:anim calcmode="lin" valueType="num">
                                      <p:cBhvr>
                                        <p:cTn id="52" dur="500" fill="hold"/>
                                        <p:tgtEl>
                                          <p:spTgt spid="71826"/>
                                        </p:tgtEl>
                                        <p:attrNameLst>
                                          <p:attrName>ppt_h</p:attrName>
                                        </p:attrNameLst>
                                      </p:cBhvr>
                                      <p:tavLst>
                                        <p:tav tm="0">
                                          <p:val>
                                            <p:fltVal val="0"/>
                                          </p:val>
                                        </p:tav>
                                        <p:tav tm="100000">
                                          <p:val>
                                            <p:strVal val="#ppt_h"/>
                                          </p:val>
                                        </p:tav>
                                      </p:tavLst>
                                    </p:anim>
                                  </p:childTnLst>
                                </p:cTn>
                              </p:par>
                            </p:childTnLst>
                          </p:cTn>
                        </p:par>
                        <p:par>
                          <p:cTn id="53" fill="hold">
                            <p:stCondLst>
                              <p:cond delay="18700"/>
                            </p:stCondLst>
                            <p:childTnLst>
                              <p:par>
                                <p:cTn id="54" presetID="8" presetClass="emph" presetSubtype="0" fill="hold" grpId="1" nodeType="afterEffect">
                                  <p:stCondLst>
                                    <p:cond delay="0"/>
                                  </p:stCondLst>
                                  <p:childTnLst>
                                    <p:animRot by="21600000">
                                      <p:cBhvr>
                                        <p:cTn id="55" dur="2000" fill="hold"/>
                                        <p:tgtEl>
                                          <p:spTgt spid="71826"/>
                                        </p:tgtEl>
                                        <p:attrNameLst>
                                          <p:attrName>r</p:attrName>
                                        </p:attrNameLst>
                                      </p:cBhvr>
                                    </p:animRot>
                                  </p:childTnLst>
                                </p:cTn>
                              </p:par>
                            </p:childTnLst>
                          </p:cTn>
                        </p:par>
                        <p:par>
                          <p:cTn id="56" fill="hold">
                            <p:stCondLst>
                              <p:cond delay="20700"/>
                            </p:stCondLst>
                            <p:childTnLst>
                              <p:par>
                                <p:cTn id="57" presetID="0" presetClass="path" presetSubtype="0" accel="50000" decel="50000" fill="hold" grpId="2" nodeType="afterEffect">
                                  <p:stCondLst>
                                    <p:cond delay="0"/>
                                  </p:stCondLst>
                                  <p:childTnLst>
                                    <p:animMotion origin="layout" path="M 0.08199 -0.03885 C 0.11683 -0.0646 0.15105 -0.09015 0.12458 -0.17564 C 0.09781 -0.26114 -0.04609 -0.49103 -0.07803 -0.55035 " pathEditMode="relative" rAng="1609210" ptsTypes="aaA">
                                      <p:cBhvr>
                                        <p:cTn id="58" dur="2000" fill="hold"/>
                                        <p:tgtEl>
                                          <p:spTgt spid="71826"/>
                                        </p:tgtEl>
                                        <p:attrNameLst>
                                          <p:attrName>ppt_x</p:attrName>
                                          <p:attrName>ppt_y</p:attrName>
                                        </p:attrNameLst>
                                      </p:cBhvr>
                                      <p:rCtr x="-60" y="-242"/>
                                    </p:animMotion>
                                  </p:childTnLst>
                                </p:cTn>
                              </p:par>
                            </p:childTnLst>
                          </p:cTn>
                        </p:par>
                        <p:par>
                          <p:cTn id="59" fill="hold">
                            <p:stCondLst>
                              <p:cond delay="22700"/>
                            </p:stCondLst>
                            <p:childTnLst>
                              <p:par>
                                <p:cTn id="60" presetID="23" presetClass="entr" presetSubtype="16" fill="hold" grpId="0" nodeType="afterEffect">
                                  <p:stCondLst>
                                    <p:cond delay="0"/>
                                  </p:stCondLst>
                                  <p:childTnLst>
                                    <p:set>
                                      <p:cBhvr>
                                        <p:cTn id="61" dur="1" fill="hold">
                                          <p:stCondLst>
                                            <p:cond delay="0"/>
                                          </p:stCondLst>
                                        </p:cTn>
                                        <p:tgtEl>
                                          <p:spTgt spid="71827"/>
                                        </p:tgtEl>
                                        <p:attrNameLst>
                                          <p:attrName>style.visibility</p:attrName>
                                        </p:attrNameLst>
                                      </p:cBhvr>
                                      <p:to>
                                        <p:strVal val="visible"/>
                                      </p:to>
                                    </p:set>
                                    <p:anim calcmode="lin" valueType="num">
                                      <p:cBhvr>
                                        <p:cTn id="62" dur="500" fill="hold"/>
                                        <p:tgtEl>
                                          <p:spTgt spid="71827"/>
                                        </p:tgtEl>
                                        <p:attrNameLst>
                                          <p:attrName>ppt_w</p:attrName>
                                        </p:attrNameLst>
                                      </p:cBhvr>
                                      <p:tavLst>
                                        <p:tav tm="0">
                                          <p:val>
                                            <p:fltVal val="0"/>
                                          </p:val>
                                        </p:tav>
                                        <p:tav tm="100000">
                                          <p:val>
                                            <p:strVal val="#ppt_w"/>
                                          </p:val>
                                        </p:tav>
                                      </p:tavLst>
                                    </p:anim>
                                    <p:anim calcmode="lin" valueType="num">
                                      <p:cBhvr>
                                        <p:cTn id="63" dur="500" fill="hold"/>
                                        <p:tgtEl>
                                          <p:spTgt spid="71827"/>
                                        </p:tgtEl>
                                        <p:attrNameLst>
                                          <p:attrName>ppt_h</p:attrName>
                                        </p:attrNameLst>
                                      </p:cBhvr>
                                      <p:tavLst>
                                        <p:tav tm="0">
                                          <p:val>
                                            <p:fltVal val="0"/>
                                          </p:val>
                                        </p:tav>
                                        <p:tav tm="100000">
                                          <p:val>
                                            <p:strVal val="#ppt_h"/>
                                          </p:val>
                                        </p:tav>
                                      </p:tavLst>
                                    </p:anim>
                                  </p:childTnLst>
                                </p:cTn>
                              </p:par>
                            </p:childTnLst>
                          </p:cTn>
                        </p:par>
                        <p:par>
                          <p:cTn id="64" fill="hold">
                            <p:stCondLst>
                              <p:cond delay="23200"/>
                            </p:stCondLst>
                            <p:childTnLst>
                              <p:par>
                                <p:cTn id="65" presetID="8" presetClass="emph" presetSubtype="0" fill="hold" grpId="1" nodeType="afterEffect">
                                  <p:stCondLst>
                                    <p:cond delay="0"/>
                                  </p:stCondLst>
                                  <p:childTnLst>
                                    <p:animRot by="21600000">
                                      <p:cBhvr>
                                        <p:cTn id="66" dur="2000" fill="hold"/>
                                        <p:tgtEl>
                                          <p:spTgt spid="71827"/>
                                        </p:tgtEl>
                                        <p:attrNameLst>
                                          <p:attrName>r</p:attrName>
                                        </p:attrNameLst>
                                      </p:cBhvr>
                                    </p:animRot>
                                  </p:childTnLst>
                                </p:cTn>
                              </p:par>
                            </p:childTnLst>
                          </p:cTn>
                        </p:par>
                        <p:par>
                          <p:cTn id="67" fill="hold">
                            <p:stCondLst>
                              <p:cond delay="25200"/>
                            </p:stCondLst>
                            <p:childTnLst>
                              <p:par>
                                <p:cTn id="68" presetID="23" presetClass="entr" presetSubtype="16" fill="hold" grpId="0" nodeType="afterEffect">
                                  <p:stCondLst>
                                    <p:cond delay="0"/>
                                  </p:stCondLst>
                                  <p:childTnLst>
                                    <p:set>
                                      <p:cBhvr>
                                        <p:cTn id="69" dur="1" fill="hold">
                                          <p:stCondLst>
                                            <p:cond delay="0"/>
                                          </p:stCondLst>
                                        </p:cTn>
                                        <p:tgtEl>
                                          <p:spTgt spid="71828"/>
                                        </p:tgtEl>
                                        <p:attrNameLst>
                                          <p:attrName>style.visibility</p:attrName>
                                        </p:attrNameLst>
                                      </p:cBhvr>
                                      <p:to>
                                        <p:strVal val="visible"/>
                                      </p:to>
                                    </p:set>
                                    <p:anim calcmode="lin" valueType="num">
                                      <p:cBhvr>
                                        <p:cTn id="70" dur="500" fill="hold"/>
                                        <p:tgtEl>
                                          <p:spTgt spid="71828"/>
                                        </p:tgtEl>
                                        <p:attrNameLst>
                                          <p:attrName>ppt_w</p:attrName>
                                        </p:attrNameLst>
                                      </p:cBhvr>
                                      <p:tavLst>
                                        <p:tav tm="0">
                                          <p:val>
                                            <p:fltVal val="0"/>
                                          </p:val>
                                        </p:tav>
                                        <p:tav tm="100000">
                                          <p:val>
                                            <p:strVal val="#ppt_w"/>
                                          </p:val>
                                        </p:tav>
                                      </p:tavLst>
                                    </p:anim>
                                    <p:anim calcmode="lin" valueType="num">
                                      <p:cBhvr>
                                        <p:cTn id="71" dur="500" fill="hold"/>
                                        <p:tgtEl>
                                          <p:spTgt spid="71828"/>
                                        </p:tgtEl>
                                        <p:attrNameLst>
                                          <p:attrName>ppt_h</p:attrName>
                                        </p:attrNameLst>
                                      </p:cBhvr>
                                      <p:tavLst>
                                        <p:tav tm="0">
                                          <p:val>
                                            <p:fltVal val="0"/>
                                          </p:val>
                                        </p:tav>
                                        <p:tav tm="100000">
                                          <p:val>
                                            <p:strVal val="#ppt_h"/>
                                          </p:val>
                                        </p:tav>
                                      </p:tavLst>
                                    </p:anim>
                                  </p:childTnLst>
                                </p:cTn>
                              </p:par>
                            </p:childTnLst>
                          </p:cTn>
                        </p:par>
                        <p:par>
                          <p:cTn id="72" fill="hold">
                            <p:stCondLst>
                              <p:cond delay="25700"/>
                            </p:stCondLst>
                            <p:childTnLst>
                              <p:par>
                                <p:cTn id="73" presetID="8" presetClass="emph" presetSubtype="0" fill="hold" grpId="1" nodeType="afterEffect">
                                  <p:stCondLst>
                                    <p:cond delay="0"/>
                                  </p:stCondLst>
                                  <p:childTnLst>
                                    <p:animRot by="21600000">
                                      <p:cBhvr>
                                        <p:cTn id="74" dur="2000" fill="hold"/>
                                        <p:tgtEl>
                                          <p:spTgt spid="71828"/>
                                        </p:tgtEl>
                                        <p:attrNameLst>
                                          <p:attrName>r</p:attrName>
                                        </p:attrNameLst>
                                      </p:cBhvr>
                                    </p:animRot>
                                  </p:childTnLst>
                                </p:cTn>
                              </p:par>
                            </p:childTnLst>
                          </p:cTn>
                        </p:par>
                        <p:par>
                          <p:cTn id="75" fill="hold">
                            <p:stCondLst>
                              <p:cond delay="27700"/>
                            </p:stCondLst>
                            <p:childTnLst>
                              <p:par>
                                <p:cTn id="76" presetID="0" presetClass="path" presetSubtype="0" accel="50000" decel="50000" fill="hold" grpId="2" nodeType="afterEffect">
                                  <p:stCondLst>
                                    <p:cond delay="0"/>
                                  </p:stCondLst>
                                  <p:childTnLst>
                                    <p:animMotion origin="layout" path="M 0.10162 -0.03885 C 0.13645 -0.0646 0.17068 -0.09015 0.14421 -0.17564 C 0.11744 -0.26114 -0.02646 -0.49103 -0.05841 -0.55035 " pathEditMode="relative" rAng="1609210" ptsTypes="aaA">
                                      <p:cBhvr>
                                        <p:cTn id="77" dur="2000" fill="hold"/>
                                        <p:tgtEl>
                                          <p:spTgt spid="71828"/>
                                        </p:tgtEl>
                                        <p:attrNameLst>
                                          <p:attrName>ppt_x</p:attrName>
                                          <p:attrName>ppt_y</p:attrName>
                                        </p:attrNameLst>
                                      </p:cBhvr>
                                      <p:rCtr x="-60" y="-242"/>
                                    </p:animMotion>
                                  </p:childTnLst>
                                </p:cTn>
                              </p:par>
                            </p:childTnLst>
                          </p:cTn>
                        </p:par>
                        <p:par>
                          <p:cTn id="78" fill="hold">
                            <p:stCondLst>
                              <p:cond delay="29700"/>
                            </p:stCondLst>
                            <p:childTnLst>
                              <p:par>
                                <p:cTn id="79" presetID="23" presetClass="entr" presetSubtype="16" fill="hold" grpId="0" nodeType="afterEffect">
                                  <p:stCondLst>
                                    <p:cond delay="0"/>
                                  </p:stCondLst>
                                  <p:childTnLst>
                                    <p:set>
                                      <p:cBhvr>
                                        <p:cTn id="80" dur="1" fill="hold">
                                          <p:stCondLst>
                                            <p:cond delay="0"/>
                                          </p:stCondLst>
                                        </p:cTn>
                                        <p:tgtEl>
                                          <p:spTgt spid="71829"/>
                                        </p:tgtEl>
                                        <p:attrNameLst>
                                          <p:attrName>style.visibility</p:attrName>
                                        </p:attrNameLst>
                                      </p:cBhvr>
                                      <p:to>
                                        <p:strVal val="visible"/>
                                      </p:to>
                                    </p:set>
                                    <p:anim calcmode="lin" valueType="num">
                                      <p:cBhvr>
                                        <p:cTn id="81" dur="500" fill="hold"/>
                                        <p:tgtEl>
                                          <p:spTgt spid="71829"/>
                                        </p:tgtEl>
                                        <p:attrNameLst>
                                          <p:attrName>ppt_w</p:attrName>
                                        </p:attrNameLst>
                                      </p:cBhvr>
                                      <p:tavLst>
                                        <p:tav tm="0">
                                          <p:val>
                                            <p:fltVal val="0"/>
                                          </p:val>
                                        </p:tav>
                                        <p:tav tm="100000">
                                          <p:val>
                                            <p:strVal val="#ppt_w"/>
                                          </p:val>
                                        </p:tav>
                                      </p:tavLst>
                                    </p:anim>
                                    <p:anim calcmode="lin" valueType="num">
                                      <p:cBhvr>
                                        <p:cTn id="82" dur="500" fill="hold"/>
                                        <p:tgtEl>
                                          <p:spTgt spid="71829"/>
                                        </p:tgtEl>
                                        <p:attrNameLst>
                                          <p:attrName>ppt_h</p:attrName>
                                        </p:attrNameLst>
                                      </p:cBhvr>
                                      <p:tavLst>
                                        <p:tav tm="0">
                                          <p:val>
                                            <p:fltVal val="0"/>
                                          </p:val>
                                        </p:tav>
                                        <p:tav tm="100000">
                                          <p:val>
                                            <p:strVal val="#ppt_h"/>
                                          </p:val>
                                        </p:tav>
                                      </p:tavLst>
                                    </p:anim>
                                  </p:childTnLst>
                                </p:cTn>
                              </p:par>
                            </p:childTnLst>
                          </p:cTn>
                        </p:par>
                        <p:par>
                          <p:cTn id="83" fill="hold">
                            <p:stCondLst>
                              <p:cond delay="30200"/>
                            </p:stCondLst>
                            <p:childTnLst>
                              <p:par>
                                <p:cTn id="84" presetID="8" presetClass="emph" presetSubtype="0" fill="hold" grpId="1" nodeType="afterEffect">
                                  <p:stCondLst>
                                    <p:cond delay="0"/>
                                  </p:stCondLst>
                                  <p:childTnLst>
                                    <p:animRot by="21600000">
                                      <p:cBhvr>
                                        <p:cTn id="85" dur="2000" fill="hold"/>
                                        <p:tgtEl>
                                          <p:spTgt spid="71829"/>
                                        </p:tgtEl>
                                        <p:attrNameLst>
                                          <p:attrName>r</p:attrName>
                                        </p:attrNameLst>
                                      </p:cBhvr>
                                    </p:animRot>
                                  </p:childTnLst>
                                </p:cTn>
                              </p:par>
                            </p:childTnLst>
                          </p:cTn>
                        </p:par>
                        <p:par>
                          <p:cTn id="86" fill="hold">
                            <p:stCondLst>
                              <p:cond delay="32200"/>
                            </p:stCondLst>
                            <p:childTnLst>
                              <p:par>
                                <p:cTn id="87" presetID="23" presetClass="entr" presetSubtype="16" fill="hold" grpId="0" nodeType="afterEffect">
                                  <p:stCondLst>
                                    <p:cond delay="0"/>
                                  </p:stCondLst>
                                  <p:childTnLst>
                                    <p:set>
                                      <p:cBhvr>
                                        <p:cTn id="88" dur="1" fill="hold">
                                          <p:stCondLst>
                                            <p:cond delay="0"/>
                                          </p:stCondLst>
                                        </p:cTn>
                                        <p:tgtEl>
                                          <p:spTgt spid="71830"/>
                                        </p:tgtEl>
                                        <p:attrNameLst>
                                          <p:attrName>style.visibility</p:attrName>
                                        </p:attrNameLst>
                                      </p:cBhvr>
                                      <p:to>
                                        <p:strVal val="visible"/>
                                      </p:to>
                                    </p:set>
                                    <p:anim calcmode="lin" valueType="num">
                                      <p:cBhvr>
                                        <p:cTn id="89" dur="500" fill="hold"/>
                                        <p:tgtEl>
                                          <p:spTgt spid="71830"/>
                                        </p:tgtEl>
                                        <p:attrNameLst>
                                          <p:attrName>ppt_w</p:attrName>
                                        </p:attrNameLst>
                                      </p:cBhvr>
                                      <p:tavLst>
                                        <p:tav tm="0">
                                          <p:val>
                                            <p:fltVal val="0"/>
                                          </p:val>
                                        </p:tav>
                                        <p:tav tm="100000">
                                          <p:val>
                                            <p:strVal val="#ppt_w"/>
                                          </p:val>
                                        </p:tav>
                                      </p:tavLst>
                                    </p:anim>
                                    <p:anim calcmode="lin" valueType="num">
                                      <p:cBhvr>
                                        <p:cTn id="90" dur="500" fill="hold"/>
                                        <p:tgtEl>
                                          <p:spTgt spid="71830"/>
                                        </p:tgtEl>
                                        <p:attrNameLst>
                                          <p:attrName>ppt_h</p:attrName>
                                        </p:attrNameLst>
                                      </p:cBhvr>
                                      <p:tavLst>
                                        <p:tav tm="0">
                                          <p:val>
                                            <p:fltVal val="0"/>
                                          </p:val>
                                        </p:tav>
                                        <p:tav tm="100000">
                                          <p:val>
                                            <p:strVal val="#ppt_h"/>
                                          </p:val>
                                        </p:tav>
                                      </p:tavLst>
                                    </p:anim>
                                  </p:childTnLst>
                                </p:cTn>
                              </p:par>
                            </p:childTnLst>
                          </p:cTn>
                        </p:par>
                        <p:par>
                          <p:cTn id="91" fill="hold">
                            <p:stCondLst>
                              <p:cond delay="32700"/>
                            </p:stCondLst>
                            <p:childTnLst>
                              <p:par>
                                <p:cTn id="92" presetID="8" presetClass="emph" presetSubtype="0" fill="hold" grpId="1" nodeType="afterEffect">
                                  <p:stCondLst>
                                    <p:cond delay="0"/>
                                  </p:stCondLst>
                                  <p:childTnLst>
                                    <p:animRot by="21600000">
                                      <p:cBhvr>
                                        <p:cTn id="93" dur="2000" fill="hold"/>
                                        <p:tgtEl>
                                          <p:spTgt spid="71830"/>
                                        </p:tgtEl>
                                        <p:attrNameLst>
                                          <p:attrName>r</p:attrName>
                                        </p:attrNameLst>
                                      </p:cBhvr>
                                    </p:animRot>
                                  </p:childTnLst>
                                </p:cTn>
                              </p:par>
                            </p:childTnLst>
                          </p:cTn>
                        </p:par>
                        <p:par>
                          <p:cTn id="94" fill="hold">
                            <p:stCondLst>
                              <p:cond delay="34700"/>
                            </p:stCondLst>
                            <p:childTnLst>
                              <p:par>
                                <p:cTn id="95" presetID="0" presetClass="path" presetSubtype="0" accel="50000" decel="50000" fill="hold" grpId="2" nodeType="afterEffect">
                                  <p:stCondLst>
                                    <p:cond delay="0"/>
                                  </p:stCondLst>
                                  <p:childTnLst>
                                    <p:animMotion origin="layout" path="M 0.10161 -0.03885 C 0.13644 -0.0646 0.17067 -0.09015 0.1442 -0.17564 C 0.11743 -0.26114 -0.02647 -0.49103 -0.05842 -0.55035 " pathEditMode="relative" rAng="1609210" ptsTypes="aaA">
                                      <p:cBhvr>
                                        <p:cTn id="96" dur="2000" fill="hold"/>
                                        <p:tgtEl>
                                          <p:spTgt spid="71830"/>
                                        </p:tgtEl>
                                        <p:attrNameLst>
                                          <p:attrName>ppt_x</p:attrName>
                                          <p:attrName>ppt_y</p:attrName>
                                        </p:attrNameLst>
                                      </p:cBhvr>
                                      <p:rCtr x="-60" y="-242"/>
                                    </p:animMotion>
                                  </p:childTnLst>
                                </p:cTn>
                              </p:par>
                            </p:childTnLst>
                          </p:cTn>
                        </p:par>
                        <p:par>
                          <p:cTn id="97" fill="hold">
                            <p:stCondLst>
                              <p:cond delay="36700"/>
                            </p:stCondLst>
                            <p:childTnLst>
                              <p:par>
                                <p:cTn id="98" presetID="23" presetClass="entr" presetSubtype="16" fill="hold" grpId="0" nodeType="afterEffect">
                                  <p:stCondLst>
                                    <p:cond delay="0"/>
                                  </p:stCondLst>
                                  <p:childTnLst>
                                    <p:set>
                                      <p:cBhvr>
                                        <p:cTn id="99" dur="1" fill="hold">
                                          <p:stCondLst>
                                            <p:cond delay="0"/>
                                          </p:stCondLst>
                                        </p:cTn>
                                        <p:tgtEl>
                                          <p:spTgt spid="71831"/>
                                        </p:tgtEl>
                                        <p:attrNameLst>
                                          <p:attrName>style.visibility</p:attrName>
                                        </p:attrNameLst>
                                      </p:cBhvr>
                                      <p:to>
                                        <p:strVal val="visible"/>
                                      </p:to>
                                    </p:set>
                                    <p:anim calcmode="lin" valueType="num">
                                      <p:cBhvr>
                                        <p:cTn id="100" dur="500" fill="hold"/>
                                        <p:tgtEl>
                                          <p:spTgt spid="71831"/>
                                        </p:tgtEl>
                                        <p:attrNameLst>
                                          <p:attrName>ppt_w</p:attrName>
                                        </p:attrNameLst>
                                      </p:cBhvr>
                                      <p:tavLst>
                                        <p:tav tm="0">
                                          <p:val>
                                            <p:fltVal val="0"/>
                                          </p:val>
                                        </p:tav>
                                        <p:tav tm="100000">
                                          <p:val>
                                            <p:strVal val="#ppt_w"/>
                                          </p:val>
                                        </p:tav>
                                      </p:tavLst>
                                    </p:anim>
                                    <p:anim calcmode="lin" valueType="num">
                                      <p:cBhvr>
                                        <p:cTn id="101" dur="500" fill="hold"/>
                                        <p:tgtEl>
                                          <p:spTgt spid="71831"/>
                                        </p:tgtEl>
                                        <p:attrNameLst>
                                          <p:attrName>ppt_h</p:attrName>
                                        </p:attrNameLst>
                                      </p:cBhvr>
                                      <p:tavLst>
                                        <p:tav tm="0">
                                          <p:val>
                                            <p:fltVal val="0"/>
                                          </p:val>
                                        </p:tav>
                                        <p:tav tm="100000">
                                          <p:val>
                                            <p:strVal val="#ppt_h"/>
                                          </p:val>
                                        </p:tav>
                                      </p:tavLst>
                                    </p:anim>
                                  </p:childTnLst>
                                </p:cTn>
                              </p:par>
                            </p:childTnLst>
                          </p:cTn>
                        </p:par>
                        <p:par>
                          <p:cTn id="102" fill="hold">
                            <p:stCondLst>
                              <p:cond delay="37200"/>
                            </p:stCondLst>
                            <p:childTnLst>
                              <p:par>
                                <p:cTn id="103" presetID="8" presetClass="emph" presetSubtype="0" fill="hold" grpId="1" nodeType="afterEffect">
                                  <p:stCondLst>
                                    <p:cond delay="0"/>
                                  </p:stCondLst>
                                  <p:childTnLst>
                                    <p:animRot by="21600000">
                                      <p:cBhvr>
                                        <p:cTn id="104" dur="2000" fill="hold"/>
                                        <p:tgtEl>
                                          <p:spTgt spid="71831"/>
                                        </p:tgtEl>
                                        <p:attrNameLst>
                                          <p:attrName>r</p:attrName>
                                        </p:attrNameLst>
                                      </p:cBhvr>
                                    </p:animRot>
                                  </p:childTnLst>
                                </p:cTn>
                              </p:par>
                            </p:childTnLst>
                          </p:cTn>
                        </p:par>
                        <p:par>
                          <p:cTn id="105" fill="hold">
                            <p:stCondLst>
                              <p:cond delay="39200"/>
                            </p:stCondLst>
                            <p:childTnLst>
                              <p:par>
                                <p:cTn id="106" presetID="23" presetClass="entr" presetSubtype="16" fill="hold" grpId="0" nodeType="afterEffect">
                                  <p:stCondLst>
                                    <p:cond delay="0"/>
                                  </p:stCondLst>
                                  <p:childTnLst>
                                    <p:set>
                                      <p:cBhvr>
                                        <p:cTn id="107" dur="1" fill="hold">
                                          <p:stCondLst>
                                            <p:cond delay="0"/>
                                          </p:stCondLst>
                                        </p:cTn>
                                        <p:tgtEl>
                                          <p:spTgt spid="71832"/>
                                        </p:tgtEl>
                                        <p:attrNameLst>
                                          <p:attrName>style.visibility</p:attrName>
                                        </p:attrNameLst>
                                      </p:cBhvr>
                                      <p:to>
                                        <p:strVal val="visible"/>
                                      </p:to>
                                    </p:set>
                                    <p:anim calcmode="lin" valueType="num">
                                      <p:cBhvr>
                                        <p:cTn id="108" dur="500" fill="hold"/>
                                        <p:tgtEl>
                                          <p:spTgt spid="71832"/>
                                        </p:tgtEl>
                                        <p:attrNameLst>
                                          <p:attrName>ppt_w</p:attrName>
                                        </p:attrNameLst>
                                      </p:cBhvr>
                                      <p:tavLst>
                                        <p:tav tm="0">
                                          <p:val>
                                            <p:fltVal val="0"/>
                                          </p:val>
                                        </p:tav>
                                        <p:tav tm="100000">
                                          <p:val>
                                            <p:strVal val="#ppt_w"/>
                                          </p:val>
                                        </p:tav>
                                      </p:tavLst>
                                    </p:anim>
                                    <p:anim calcmode="lin" valueType="num">
                                      <p:cBhvr>
                                        <p:cTn id="109" dur="500" fill="hold"/>
                                        <p:tgtEl>
                                          <p:spTgt spid="71832"/>
                                        </p:tgtEl>
                                        <p:attrNameLst>
                                          <p:attrName>ppt_h</p:attrName>
                                        </p:attrNameLst>
                                      </p:cBhvr>
                                      <p:tavLst>
                                        <p:tav tm="0">
                                          <p:val>
                                            <p:fltVal val="0"/>
                                          </p:val>
                                        </p:tav>
                                        <p:tav tm="100000">
                                          <p:val>
                                            <p:strVal val="#ppt_h"/>
                                          </p:val>
                                        </p:tav>
                                      </p:tavLst>
                                    </p:anim>
                                  </p:childTnLst>
                                </p:cTn>
                              </p:par>
                            </p:childTnLst>
                          </p:cTn>
                        </p:par>
                        <p:par>
                          <p:cTn id="110" fill="hold">
                            <p:stCondLst>
                              <p:cond delay="39700"/>
                            </p:stCondLst>
                            <p:childTnLst>
                              <p:par>
                                <p:cTn id="111" presetID="8" presetClass="emph" presetSubtype="0" fill="hold" grpId="1" nodeType="afterEffect">
                                  <p:stCondLst>
                                    <p:cond delay="0"/>
                                  </p:stCondLst>
                                  <p:childTnLst>
                                    <p:animRot by="21600000">
                                      <p:cBhvr>
                                        <p:cTn id="112" dur="2000" fill="hold"/>
                                        <p:tgtEl>
                                          <p:spTgt spid="71832"/>
                                        </p:tgtEl>
                                        <p:attrNameLst>
                                          <p:attrName>r</p:attrName>
                                        </p:attrNameLst>
                                      </p:cBhvr>
                                    </p:animRot>
                                  </p:childTnLst>
                                </p:cTn>
                              </p:par>
                            </p:childTnLst>
                          </p:cTn>
                        </p:par>
                        <p:par>
                          <p:cTn id="113" fill="hold">
                            <p:stCondLst>
                              <p:cond delay="41700"/>
                            </p:stCondLst>
                            <p:childTnLst>
                              <p:par>
                                <p:cTn id="114" presetID="0" presetClass="path" presetSubtype="0" accel="50000" decel="50000" fill="hold" grpId="2" nodeType="afterEffect">
                                  <p:stCondLst>
                                    <p:cond delay="0"/>
                                  </p:stCondLst>
                                  <p:childTnLst>
                                    <p:animMotion origin="layout" path="M 0.10161 -0.03885 C 0.13645 -0.0646 0.17067 -0.09015 0.1442 -0.17564 C 0.11743 -0.26114 -0.02647 -0.49103 -0.05841 -0.55035 " pathEditMode="relative" rAng="1609210" ptsTypes="aaA">
                                      <p:cBhvr>
                                        <p:cTn id="115" dur="2000" fill="hold"/>
                                        <p:tgtEl>
                                          <p:spTgt spid="71832"/>
                                        </p:tgtEl>
                                        <p:attrNameLst>
                                          <p:attrName>ppt_x</p:attrName>
                                          <p:attrName>ppt_y</p:attrName>
                                        </p:attrNameLst>
                                      </p:cBhvr>
                                      <p:rCtr x="-60" y="-242"/>
                                    </p:animMotion>
                                  </p:childTnLst>
                                </p:cTn>
                              </p:par>
                            </p:childTnLst>
                          </p:cTn>
                        </p:par>
                        <p:par>
                          <p:cTn id="116" fill="hold">
                            <p:stCondLst>
                              <p:cond delay="43700"/>
                            </p:stCondLst>
                            <p:childTnLst>
                              <p:par>
                                <p:cTn id="117" presetID="23" presetClass="entr" presetSubtype="16" fill="hold" grpId="0" nodeType="afterEffect">
                                  <p:stCondLst>
                                    <p:cond delay="0"/>
                                  </p:stCondLst>
                                  <p:childTnLst>
                                    <p:set>
                                      <p:cBhvr>
                                        <p:cTn id="118" dur="1" fill="hold">
                                          <p:stCondLst>
                                            <p:cond delay="0"/>
                                          </p:stCondLst>
                                        </p:cTn>
                                        <p:tgtEl>
                                          <p:spTgt spid="71833"/>
                                        </p:tgtEl>
                                        <p:attrNameLst>
                                          <p:attrName>style.visibility</p:attrName>
                                        </p:attrNameLst>
                                      </p:cBhvr>
                                      <p:to>
                                        <p:strVal val="visible"/>
                                      </p:to>
                                    </p:set>
                                    <p:anim calcmode="lin" valueType="num">
                                      <p:cBhvr>
                                        <p:cTn id="119" dur="500" fill="hold"/>
                                        <p:tgtEl>
                                          <p:spTgt spid="71833"/>
                                        </p:tgtEl>
                                        <p:attrNameLst>
                                          <p:attrName>ppt_w</p:attrName>
                                        </p:attrNameLst>
                                      </p:cBhvr>
                                      <p:tavLst>
                                        <p:tav tm="0">
                                          <p:val>
                                            <p:fltVal val="0"/>
                                          </p:val>
                                        </p:tav>
                                        <p:tav tm="100000">
                                          <p:val>
                                            <p:strVal val="#ppt_w"/>
                                          </p:val>
                                        </p:tav>
                                      </p:tavLst>
                                    </p:anim>
                                    <p:anim calcmode="lin" valueType="num">
                                      <p:cBhvr>
                                        <p:cTn id="120" dur="500" fill="hold"/>
                                        <p:tgtEl>
                                          <p:spTgt spid="71833"/>
                                        </p:tgtEl>
                                        <p:attrNameLst>
                                          <p:attrName>ppt_h</p:attrName>
                                        </p:attrNameLst>
                                      </p:cBhvr>
                                      <p:tavLst>
                                        <p:tav tm="0">
                                          <p:val>
                                            <p:fltVal val="0"/>
                                          </p:val>
                                        </p:tav>
                                        <p:tav tm="100000">
                                          <p:val>
                                            <p:strVal val="#ppt_h"/>
                                          </p:val>
                                        </p:tav>
                                      </p:tavLst>
                                    </p:anim>
                                  </p:childTnLst>
                                </p:cTn>
                              </p:par>
                            </p:childTnLst>
                          </p:cTn>
                        </p:par>
                        <p:par>
                          <p:cTn id="121" fill="hold">
                            <p:stCondLst>
                              <p:cond delay="44200"/>
                            </p:stCondLst>
                            <p:childTnLst>
                              <p:par>
                                <p:cTn id="122" presetID="8" presetClass="emph" presetSubtype="0" fill="hold" grpId="1" nodeType="afterEffect">
                                  <p:stCondLst>
                                    <p:cond delay="0"/>
                                  </p:stCondLst>
                                  <p:childTnLst>
                                    <p:animRot by="21600000">
                                      <p:cBhvr>
                                        <p:cTn id="123" dur="2000" fill="hold"/>
                                        <p:tgtEl>
                                          <p:spTgt spid="71833"/>
                                        </p:tgtEl>
                                        <p:attrNameLst>
                                          <p:attrName>r</p:attrName>
                                        </p:attrNameLst>
                                      </p:cBhvr>
                                    </p:animRot>
                                  </p:childTnLst>
                                </p:cTn>
                              </p:par>
                            </p:childTnLst>
                          </p:cTn>
                        </p:par>
                        <p:par>
                          <p:cTn id="124" fill="hold">
                            <p:stCondLst>
                              <p:cond delay="46200"/>
                            </p:stCondLst>
                            <p:childTnLst>
                              <p:par>
                                <p:cTn id="125" presetID="23" presetClass="entr" presetSubtype="16" fill="hold" grpId="0" nodeType="afterEffect">
                                  <p:stCondLst>
                                    <p:cond delay="0"/>
                                  </p:stCondLst>
                                  <p:childTnLst>
                                    <p:set>
                                      <p:cBhvr>
                                        <p:cTn id="126" dur="1" fill="hold">
                                          <p:stCondLst>
                                            <p:cond delay="0"/>
                                          </p:stCondLst>
                                        </p:cTn>
                                        <p:tgtEl>
                                          <p:spTgt spid="71834"/>
                                        </p:tgtEl>
                                        <p:attrNameLst>
                                          <p:attrName>style.visibility</p:attrName>
                                        </p:attrNameLst>
                                      </p:cBhvr>
                                      <p:to>
                                        <p:strVal val="visible"/>
                                      </p:to>
                                    </p:set>
                                    <p:anim calcmode="lin" valueType="num">
                                      <p:cBhvr>
                                        <p:cTn id="127" dur="500" fill="hold"/>
                                        <p:tgtEl>
                                          <p:spTgt spid="71834"/>
                                        </p:tgtEl>
                                        <p:attrNameLst>
                                          <p:attrName>ppt_w</p:attrName>
                                        </p:attrNameLst>
                                      </p:cBhvr>
                                      <p:tavLst>
                                        <p:tav tm="0">
                                          <p:val>
                                            <p:fltVal val="0"/>
                                          </p:val>
                                        </p:tav>
                                        <p:tav tm="100000">
                                          <p:val>
                                            <p:strVal val="#ppt_w"/>
                                          </p:val>
                                        </p:tav>
                                      </p:tavLst>
                                    </p:anim>
                                    <p:anim calcmode="lin" valueType="num">
                                      <p:cBhvr>
                                        <p:cTn id="128" dur="500" fill="hold"/>
                                        <p:tgtEl>
                                          <p:spTgt spid="71834"/>
                                        </p:tgtEl>
                                        <p:attrNameLst>
                                          <p:attrName>ppt_h</p:attrName>
                                        </p:attrNameLst>
                                      </p:cBhvr>
                                      <p:tavLst>
                                        <p:tav tm="0">
                                          <p:val>
                                            <p:fltVal val="0"/>
                                          </p:val>
                                        </p:tav>
                                        <p:tav tm="100000">
                                          <p:val>
                                            <p:strVal val="#ppt_h"/>
                                          </p:val>
                                        </p:tav>
                                      </p:tavLst>
                                    </p:anim>
                                  </p:childTnLst>
                                </p:cTn>
                              </p:par>
                            </p:childTnLst>
                          </p:cTn>
                        </p:par>
                        <p:par>
                          <p:cTn id="129" fill="hold">
                            <p:stCondLst>
                              <p:cond delay="46700"/>
                            </p:stCondLst>
                            <p:childTnLst>
                              <p:par>
                                <p:cTn id="130" presetID="8" presetClass="emph" presetSubtype="0" fill="hold" grpId="1" nodeType="afterEffect">
                                  <p:stCondLst>
                                    <p:cond delay="0"/>
                                  </p:stCondLst>
                                  <p:childTnLst>
                                    <p:animRot by="21600000">
                                      <p:cBhvr>
                                        <p:cTn id="131" dur="2000" fill="hold"/>
                                        <p:tgtEl>
                                          <p:spTgt spid="71834"/>
                                        </p:tgtEl>
                                        <p:attrNameLst>
                                          <p:attrName>r</p:attrName>
                                        </p:attrNameLst>
                                      </p:cBhvr>
                                    </p:animRot>
                                  </p:childTnLst>
                                </p:cTn>
                              </p:par>
                            </p:childTnLst>
                          </p:cTn>
                        </p:par>
                        <p:par>
                          <p:cTn id="132" fill="hold">
                            <p:stCondLst>
                              <p:cond delay="48700"/>
                            </p:stCondLst>
                            <p:childTnLst>
                              <p:par>
                                <p:cTn id="133" presetID="0" presetClass="path" presetSubtype="0" accel="50000" decel="50000" fill="hold" grpId="2" nodeType="afterEffect">
                                  <p:stCondLst>
                                    <p:cond delay="0"/>
                                  </p:stCondLst>
                                  <p:childTnLst>
                                    <p:animMotion origin="layout" path="M 0.10162 -0.03885 C 0.13645 -0.0646 0.17068 -0.09015 0.14421 -0.17564 C 0.11744 -0.26114 -0.02646 -0.49103 -0.05841 -0.55035 " pathEditMode="relative" rAng="1609210" ptsTypes="aaA">
                                      <p:cBhvr>
                                        <p:cTn id="134" dur="2000" fill="hold"/>
                                        <p:tgtEl>
                                          <p:spTgt spid="71834"/>
                                        </p:tgtEl>
                                        <p:attrNameLst>
                                          <p:attrName>ppt_x</p:attrName>
                                          <p:attrName>ppt_y</p:attrName>
                                        </p:attrNameLst>
                                      </p:cBhvr>
                                      <p:rCtr x="-60" y="-242"/>
                                    </p:animMotion>
                                  </p:childTnLst>
                                </p:cTn>
                              </p:par>
                            </p:childTnLst>
                          </p:cTn>
                        </p:par>
                        <p:par>
                          <p:cTn id="135" fill="hold">
                            <p:stCondLst>
                              <p:cond delay="50700"/>
                            </p:stCondLst>
                            <p:childTnLst>
                              <p:par>
                                <p:cTn id="136" presetID="23" presetClass="entr" presetSubtype="16" fill="hold" grpId="0" nodeType="afterEffect">
                                  <p:stCondLst>
                                    <p:cond delay="0"/>
                                  </p:stCondLst>
                                  <p:childTnLst>
                                    <p:set>
                                      <p:cBhvr>
                                        <p:cTn id="137" dur="1" fill="hold">
                                          <p:stCondLst>
                                            <p:cond delay="0"/>
                                          </p:stCondLst>
                                        </p:cTn>
                                        <p:tgtEl>
                                          <p:spTgt spid="71835"/>
                                        </p:tgtEl>
                                        <p:attrNameLst>
                                          <p:attrName>style.visibility</p:attrName>
                                        </p:attrNameLst>
                                      </p:cBhvr>
                                      <p:to>
                                        <p:strVal val="visible"/>
                                      </p:to>
                                    </p:set>
                                    <p:anim calcmode="lin" valueType="num">
                                      <p:cBhvr>
                                        <p:cTn id="138" dur="500" fill="hold"/>
                                        <p:tgtEl>
                                          <p:spTgt spid="71835"/>
                                        </p:tgtEl>
                                        <p:attrNameLst>
                                          <p:attrName>ppt_w</p:attrName>
                                        </p:attrNameLst>
                                      </p:cBhvr>
                                      <p:tavLst>
                                        <p:tav tm="0">
                                          <p:val>
                                            <p:fltVal val="0"/>
                                          </p:val>
                                        </p:tav>
                                        <p:tav tm="100000">
                                          <p:val>
                                            <p:strVal val="#ppt_w"/>
                                          </p:val>
                                        </p:tav>
                                      </p:tavLst>
                                    </p:anim>
                                    <p:anim calcmode="lin" valueType="num">
                                      <p:cBhvr>
                                        <p:cTn id="139" dur="500" fill="hold"/>
                                        <p:tgtEl>
                                          <p:spTgt spid="71835"/>
                                        </p:tgtEl>
                                        <p:attrNameLst>
                                          <p:attrName>ppt_h</p:attrName>
                                        </p:attrNameLst>
                                      </p:cBhvr>
                                      <p:tavLst>
                                        <p:tav tm="0">
                                          <p:val>
                                            <p:fltVal val="0"/>
                                          </p:val>
                                        </p:tav>
                                        <p:tav tm="100000">
                                          <p:val>
                                            <p:strVal val="#ppt_h"/>
                                          </p:val>
                                        </p:tav>
                                      </p:tavLst>
                                    </p:anim>
                                  </p:childTnLst>
                                </p:cTn>
                              </p:par>
                            </p:childTnLst>
                          </p:cTn>
                        </p:par>
                        <p:par>
                          <p:cTn id="140" fill="hold">
                            <p:stCondLst>
                              <p:cond delay="51200"/>
                            </p:stCondLst>
                            <p:childTnLst>
                              <p:par>
                                <p:cTn id="141" presetID="8" presetClass="emph" presetSubtype="0" fill="hold" grpId="1" nodeType="afterEffect">
                                  <p:stCondLst>
                                    <p:cond delay="0"/>
                                  </p:stCondLst>
                                  <p:childTnLst>
                                    <p:animRot by="21600000">
                                      <p:cBhvr>
                                        <p:cTn id="142" dur="2000" fill="hold"/>
                                        <p:tgtEl>
                                          <p:spTgt spid="71835"/>
                                        </p:tgtEl>
                                        <p:attrNameLst>
                                          <p:attrName>r</p:attrName>
                                        </p:attrNameLst>
                                      </p:cBhvr>
                                    </p:animRot>
                                  </p:childTnLst>
                                </p:cTn>
                              </p:par>
                            </p:childTnLst>
                          </p:cTn>
                        </p:par>
                        <p:par>
                          <p:cTn id="143" fill="hold">
                            <p:stCondLst>
                              <p:cond delay="53200"/>
                            </p:stCondLst>
                            <p:childTnLst>
                              <p:par>
                                <p:cTn id="144" presetID="0" presetClass="path" presetSubtype="0" accel="50000" decel="50000" fill="hold" grpId="2" nodeType="afterEffect">
                                  <p:stCondLst>
                                    <p:cond delay="0"/>
                                  </p:stCondLst>
                                  <p:childTnLst>
                                    <p:animMotion origin="layout" path="M 0.13842 -0.04138 C 0.17326 -0.06714 0.20748 -0.09268 0.18102 -0.17818 C 0.15424 -0.26367 0.01034 -0.49357 -0.0216 -0.55289 " pathEditMode="relative" rAng="1609210" ptsTypes="aaA">
                                      <p:cBhvr>
                                        <p:cTn id="145" dur="2000" fill="hold"/>
                                        <p:tgtEl>
                                          <p:spTgt spid="71835"/>
                                        </p:tgtEl>
                                        <p:attrNameLst>
                                          <p:attrName>ppt_x</p:attrName>
                                          <p:attrName>ppt_y</p:attrName>
                                        </p:attrNameLst>
                                      </p:cBhvr>
                                      <p:rCtr x="-60" y="-242"/>
                                    </p:animMotion>
                                  </p:childTnLst>
                                </p:cTn>
                              </p:par>
                            </p:childTnLst>
                          </p:cTn>
                        </p:par>
                        <p:par>
                          <p:cTn id="146" fill="hold">
                            <p:stCondLst>
                              <p:cond delay="55200"/>
                            </p:stCondLst>
                            <p:childTnLst>
                              <p:par>
                                <p:cTn id="147" presetID="23" presetClass="entr" presetSubtype="16" fill="hold" grpId="0" nodeType="afterEffect">
                                  <p:stCondLst>
                                    <p:cond delay="0"/>
                                  </p:stCondLst>
                                  <p:childTnLst>
                                    <p:set>
                                      <p:cBhvr>
                                        <p:cTn id="148" dur="1" fill="hold">
                                          <p:stCondLst>
                                            <p:cond delay="0"/>
                                          </p:stCondLst>
                                        </p:cTn>
                                        <p:tgtEl>
                                          <p:spTgt spid="71836"/>
                                        </p:tgtEl>
                                        <p:attrNameLst>
                                          <p:attrName>style.visibility</p:attrName>
                                        </p:attrNameLst>
                                      </p:cBhvr>
                                      <p:to>
                                        <p:strVal val="visible"/>
                                      </p:to>
                                    </p:set>
                                    <p:anim calcmode="lin" valueType="num">
                                      <p:cBhvr>
                                        <p:cTn id="149" dur="500" fill="hold"/>
                                        <p:tgtEl>
                                          <p:spTgt spid="71836"/>
                                        </p:tgtEl>
                                        <p:attrNameLst>
                                          <p:attrName>ppt_w</p:attrName>
                                        </p:attrNameLst>
                                      </p:cBhvr>
                                      <p:tavLst>
                                        <p:tav tm="0">
                                          <p:val>
                                            <p:fltVal val="0"/>
                                          </p:val>
                                        </p:tav>
                                        <p:tav tm="100000">
                                          <p:val>
                                            <p:strVal val="#ppt_w"/>
                                          </p:val>
                                        </p:tav>
                                      </p:tavLst>
                                    </p:anim>
                                    <p:anim calcmode="lin" valueType="num">
                                      <p:cBhvr>
                                        <p:cTn id="150" dur="500" fill="hold"/>
                                        <p:tgtEl>
                                          <p:spTgt spid="71836"/>
                                        </p:tgtEl>
                                        <p:attrNameLst>
                                          <p:attrName>ppt_h</p:attrName>
                                        </p:attrNameLst>
                                      </p:cBhvr>
                                      <p:tavLst>
                                        <p:tav tm="0">
                                          <p:val>
                                            <p:fltVal val="0"/>
                                          </p:val>
                                        </p:tav>
                                        <p:tav tm="100000">
                                          <p:val>
                                            <p:strVal val="#ppt_h"/>
                                          </p:val>
                                        </p:tav>
                                      </p:tavLst>
                                    </p:anim>
                                  </p:childTnLst>
                                </p:cTn>
                              </p:par>
                            </p:childTnLst>
                          </p:cTn>
                        </p:par>
                        <p:par>
                          <p:cTn id="151" fill="hold">
                            <p:stCondLst>
                              <p:cond delay="55700"/>
                            </p:stCondLst>
                            <p:childTnLst>
                              <p:par>
                                <p:cTn id="152" presetID="8" presetClass="emph" presetSubtype="0" fill="hold" grpId="1" nodeType="afterEffect">
                                  <p:stCondLst>
                                    <p:cond delay="0"/>
                                  </p:stCondLst>
                                  <p:childTnLst>
                                    <p:animRot by="21600000">
                                      <p:cBhvr>
                                        <p:cTn id="153" dur="2000" fill="hold"/>
                                        <p:tgtEl>
                                          <p:spTgt spid="71836"/>
                                        </p:tgtEl>
                                        <p:attrNameLst>
                                          <p:attrName>r</p:attrName>
                                        </p:attrNameLst>
                                      </p:cBhvr>
                                    </p:animRot>
                                  </p:childTnLst>
                                </p:cTn>
                              </p:par>
                            </p:childTnLst>
                          </p:cTn>
                        </p:par>
                        <p:par>
                          <p:cTn id="154" fill="hold">
                            <p:stCondLst>
                              <p:cond delay="57700"/>
                            </p:stCondLst>
                            <p:childTnLst>
                              <p:par>
                                <p:cTn id="155" presetID="23" presetClass="entr" presetSubtype="16" fill="hold" grpId="0" nodeType="afterEffect">
                                  <p:stCondLst>
                                    <p:cond delay="0"/>
                                  </p:stCondLst>
                                  <p:childTnLst>
                                    <p:set>
                                      <p:cBhvr>
                                        <p:cTn id="156" dur="1" fill="hold">
                                          <p:stCondLst>
                                            <p:cond delay="0"/>
                                          </p:stCondLst>
                                        </p:cTn>
                                        <p:tgtEl>
                                          <p:spTgt spid="71837"/>
                                        </p:tgtEl>
                                        <p:attrNameLst>
                                          <p:attrName>style.visibility</p:attrName>
                                        </p:attrNameLst>
                                      </p:cBhvr>
                                      <p:to>
                                        <p:strVal val="visible"/>
                                      </p:to>
                                    </p:set>
                                    <p:anim calcmode="lin" valueType="num">
                                      <p:cBhvr>
                                        <p:cTn id="157" dur="500" fill="hold"/>
                                        <p:tgtEl>
                                          <p:spTgt spid="71837"/>
                                        </p:tgtEl>
                                        <p:attrNameLst>
                                          <p:attrName>ppt_w</p:attrName>
                                        </p:attrNameLst>
                                      </p:cBhvr>
                                      <p:tavLst>
                                        <p:tav tm="0">
                                          <p:val>
                                            <p:fltVal val="0"/>
                                          </p:val>
                                        </p:tav>
                                        <p:tav tm="100000">
                                          <p:val>
                                            <p:strVal val="#ppt_w"/>
                                          </p:val>
                                        </p:tav>
                                      </p:tavLst>
                                    </p:anim>
                                    <p:anim calcmode="lin" valueType="num">
                                      <p:cBhvr>
                                        <p:cTn id="158" dur="500" fill="hold"/>
                                        <p:tgtEl>
                                          <p:spTgt spid="71837"/>
                                        </p:tgtEl>
                                        <p:attrNameLst>
                                          <p:attrName>ppt_h</p:attrName>
                                        </p:attrNameLst>
                                      </p:cBhvr>
                                      <p:tavLst>
                                        <p:tav tm="0">
                                          <p:val>
                                            <p:fltVal val="0"/>
                                          </p:val>
                                        </p:tav>
                                        <p:tav tm="100000">
                                          <p:val>
                                            <p:strVal val="#ppt_h"/>
                                          </p:val>
                                        </p:tav>
                                      </p:tavLst>
                                    </p:anim>
                                  </p:childTnLst>
                                </p:cTn>
                              </p:par>
                            </p:childTnLst>
                          </p:cTn>
                        </p:par>
                        <p:par>
                          <p:cTn id="159" fill="hold">
                            <p:stCondLst>
                              <p:cond delay="58200"/>
                            </p:stCondLst>
                            <p:childTnLst>
                              <p:par>
                                <p:cTn id="160" presetID="8" presetClass="emph" presetSubtype="0" fill="hold" grpId="1" nodeType="afterEffect">
                                  <p:stCondLst>
                                    <p:cond delay="0"/>
                                  </p:stCondLst>
                                  <p:childTnLst>
                                    <p:animRot by="21600000">
                                      <p:cBhvr>
                                        <p:cTn id="161" dur="2000" fill="hold"/>
                                        <p:tgtEl>
                                          <p:spTgt spid="71837"/>
                                        </p:tgtEl>
                                        <p:attrNameLst>
                                          <p:attrName>r</p:attrName>
                                        </p:attrNameLst>
                                      </p:cBhvr>
                                    </p:animRot>
                                  </p:childTnLst>
                                </p:cTn>
                              </p:par>
                            </p:childTnLst>
                          </p:cTn>
                        </p:par>
                        <p:par>
                          <p:cTn id="162" fill="hold">
                            <p:stCondLst>
                              <p:cond delay="60200"/>
                            </p:stCondLst>
                            <p:childTnLst>
                              <p:par>
                                <p:cTn id="163" presetID="23" presetClass="entr" presetSubtype="16" fill="hold" grpId="0" nodeType="afterEffect">
                                  <p:stCondLst>
                                    <p:cond delay="0"/>
                                  </p:stCondLst>
                                  <p:childTnLst>
                                    <p:set>
                                      <p:cBhvr>
                                        <p:cTn id="164" dur="1" fill="hold">
                                          <p:stCondLst>
                                            <p:cond delay="0"/>
                                          </p:stCondLst>
                                        </p:cTn>
                                        <p:tgtEl>
                                          <p:spTgt spid="71838"/>
                                        </p:tgtEl>
                                        <p:attrNameLst>
                                          <p:attrName>style.visibility</p:attrName>
                                        </p:attrNameLst>
                                      </p:cBhvr>
                                      <p:to>
                                        <p:strVal val="visible"/>
                                      </p:to>
                                    </p:set>
                                    <p:anim calcmode="lin" valueType="num">
                                      <p:cBhvr>
                                        <p:cTn id="165" dur="500" fill="hold"/>
                                        <p:tgtEl>
                                          <p:spTgt spid="71838"/>
                                        </p:tgtEl>
                                        <p:attrNameLst>
                                          <p:attrName>ppt_w</p:attrName>
                                        </p:attrNameLst>
                                      </p:cBhvr>
                                      <p:tavLst>
                                        <p:tav tm="0">
                                          <p:val>
                                            <p:fltVal val="0"/>
                                          </p:val>
                                        </p:tav>
                                        <p:tav tm="100000">
                                          <p:val>
                                            <p:strVal val="#ppt_w"/>
                                          </p:val>
                                        </p:tav>
                                      </p:tavLst>
                                    </p:anim>
                                    <p:anim calcmode="lin" valueType="num">
                                      <p:cBhvr>
                                        <p:cTn id="166" dur="500" fill="hold"/>
                                        <p:tgtEl>
                                          <p:spTgt spid="71838"/>
                                        </p:tgtEl>
                                        <p:attrNameLst>
                                          <p:attrName>ppt_h</p:attrName>
                                        </p:attrNameLst>
                                      </p:cBhvr>
                                      <p:tavLst>
                                        <p:tav tm="0">
                                          <p:val>
                                            <p:fltVal val="0"/>
                                          </p:val>
                                        </p:tav>
                                        <p:tav tm="100000">
                                          <p:val>
                                            <p:strVal val="#ppt_h"/>
                                          </p:val>
                                        </p:tav>
                                      </p:tavLst>
                                    </p:anim>
                                  </p:childTnLst>
                                </p:cTn>
                              </p:par>
                            </p:childTnLst>
                          </p:cTn>
                        </p:par>
                        <p:par>
                          <p:cTn id="167" fill="hold">
                            <p:stCondLst>
                              <p:cond delay="60700"/>
                            </p:stCondLst>
                            <p:childTnLst>
                              <p:par>
                                <p:cTn id="168" presetID="8" presetClass="emph" presetSubtype="0" fill="hold" grpId="1" nodeType="afterEffect">
                                  <p:stCondLst>
                                    <p:cond delay="0"/>
                                  </p:stCondLst>
                                  <p:childTnLst>
                                    <p:animRot by="21600000">
                                      <p:cBhvr>
                                        <p:cTn id="169" dur="2000" fill="hold"/>
                                        <p:tgtEl>
                                          <p:spTgt spid="71838"/>
                                        </p:tgtEl>
                                        <p:attrNameLst>
                                          <p:attrName>r</p:attrName>
                                        </p:attrNameLst>
                                      </p:cBhvr>
                                    </p:animRot>
                                  </p:childTnLst>
                                </p:cTn>
                              </p:par>
                            </p:childTnLst>
                          </p:cTn>
                        </p:par>
                        <p:par>
                          <p:cTn id="170" fill="hold">
                            <p:stCondLst>
                              <p:cond delay="62700"/>
                            </p:stCondLst>
                            <p:childTnLst>
                              <p:par>
                                <p:cTn id="171" presetID="23" presetClass="entr" presetSubtype="16" fill="hold" grpId="0" nodeType="afterEffect">
                                  <p:stCondLst>
                                    <p:cond delay="0"/>
                                  </p:stCondLst>
                                  <p:childTnLst>
                                    <p:set>
                                      <p:cBhvr>
                                        <p:cTn id="172" dur="1" fill="hold">
                                          <p:stCondLst>
                                            <p:cond delay="0"/>
                                          </p:stCondLst>
                                        </p:cTn>
                                        <p:tgtEl>
                                          <p:spTgt spid="71839"/>
                                        </p:tgtEl>
                                        <p:attrNameLst>
                                          <p:attrName>style.visibility</p:attrName>
                                        </p:attrNameLst>
                                      </p:cBhvr>
                                      <p:to>
                                        <p:strVal val="visible"/>
                                      </p:to>
                                    </p:set>
                                    <p:anim calcmode="lin" valueType="num">
                                      <p:cBhvr>
                                        <p:cTn id="173" dur="500" fill="hold"/>
                                        <p:tgtEl>
                                          <p:spTgt spid="71839"/>
                                        </p:tgtEl>
                                        <p:attrNameLst>
                                          <p:attrName>ppt_w</p:attrName>
                                        </p:attrNameLst>
                                      </p:cBhvr>
                                      <p:tavLst>
                                        <p:tav tm="0">
                                          <p:val>
                                            <p:fltVal val="0"/>
                                          </p:val>
                                        </p:tav>
                                        <p:tav tm="100000">
                                          <p:val>
                                            <p:strVal val="#ppt_w"/>
                                          </p:val>
                                        </p:tav>
                                      </p:tavLst>
                                    </p:anim>
                                    <p:anim calcmode="lin" valueType="num">
                                      <p:cBhvr>
                                        <p:cTn id="174" dur="500" fill="hold"/>
                                        <p:tgtEl>
                                          <p:spTgt spid="71839"/>
                                        </p:tgtEl>
                                        <p:attrNameLst>
                                          <p:attrName>ppt_h</p:attrName>
                                        </p:attrNameLst>
                                      </p:cBhvr>
                                      <p:tavLst>
                                        <p:tav tm="0">
                                          <p:val>
                                            <p:fltVal val="0"/>
                                          </p:val>
                                        </p:tav>
                                        <p:tav tm="100000">
                                          <p:val>
                                            <p:strVal val="#ppt_h"/>
                                          </p:val>
                                        </p:tav>
                                      </p:tavLst>
                                    </p:anim>
                                  </p:childTnLst>
                                </p:cTn>
                              </p:par>
                            </p:childTnLst>
                          </p:cTn>
                        </p:par>
                        <p:par>
                          <p:cTn id="175" fill="hold">
                            <p:stCondLst>
                              <p:cond delay="63200"/>
                            </p:stCondLst>
                            <p:childTnLst>
                              <p:par>
                                <p:cTn id="176" presetID="8" presetClass="emph" presetSubtype="0" fill="hold" grpId="1" nodeType="afterEffect">
                                  <p:stCondLst>
                                    <p:cond delay="0"/>
                                  </p:stCondLst>
                                  <p:childTnLst>
                                    <p:animRot by="21600000">
                                      <p:cBhvr>
                                        <p:cTn id="177" dur="2000" fill="hold"/>
                                        <p:tgtEl>
                                          <p:spTgt spid="71839"/>
                                        </p:tgtEl>
                                        <p:attrNameLst>
                                          <p:attrName>r</p:attrName>
                                        </p:attrNameLst>
                                      </p:cBhvr>
                                    </p:animRot>
                                  </p:childTnLst>
                                </p:cTn>
                              </p:par>
                            </p:childTnLst>
                          </p:cTn>
                        </p:par>
                        <p:par>
                          <p:cTn id="178" fill="hold">
                            <p:stCondLst>
                              <p:cond delay="65200"/>
                            </p:stCondLst>
                            <p:childTnLst>
                              <p:par>
                                <p:cTn id="179" presetID="23" presetClass="entr" presetSubtype="16" fill="hold" grpId="0" nodeType="afterEffect">
                                  <p:stCondLst>
                                    <p:cond delay="0"/>
                                  </p:stCondLst>
                                  <p:childTnLst>
                                    <p:set>
                                      <p:cBhvr>
                                        <p:cTn id="180" dur="1" fill="hold">
                                          <p:stCondLst>
                                            <p:cond delay="0"/>
                                          </p:stCondLst>
                                        </p:cTn>
                                        <p:tgtEl>
                                          <p:spTgt spid="71840"/>
                                        </p:tgtEl>
                                        <p:attrNameLst>
                                          <p:attrName>style.visibility</p:attrName>
                                        </p:attrNameLst>
                                      </p:cBhvr>
                                      <p:to>
                                        <p:strVal val="visible"/>
                                      </p:to>
                                    </p:set>
                                    <p:anim calcmode="lin" valueType="num">
                                      <p:cBhvr>
                                        <p:cTn id="181" dur="500" fill="hold"/>
                                        <p:tgtEl>
                                          <p:spTgt spid="71840"/>
                                        </p:tgtEl>
                                        <p:attrNameLst>
                                          <p:attrName>ppt_w</p:attrName>
                                        </p:attrNameLst>
                                      </p:cBhvr>
                                      <p:tavLst>
                                        <p:tav tm="0">
                                          <p:val>
                                            <p:fltVal val="0"/>
                                          </p:val>
                                        </p:tav>
                                        <p:tav tm="100000">
                                          <p:val>
                                            <p:strVal val="#ppt_w"/>
                                          </p:val>
                                        </p:tav>
                                      </p:tavLst>
                                    </p:anim>
                                    <p:anim calcmode="lin" valueType="num">
                                      <p:cBhvr>
                                        <p:cTn id="182" dur="500" fill="hold"/>
                                        <p:tgtEl>
                                          <p:spTgt spid="71840"/>
                                        </p:tgtEl>
                                        <p:attrNameLst>
                                          <p:attrName>ppt_h</p:attrName>
                                        </p:attrNameLst>
                                      </p:cBhvr>
                                      <p:tavLst>
                                        <p:tav tm="0">
                                          <p:val>
                                            <p:fltVal val="0"/>
                                          </p:val>
                                        </p:tav>
                                        <p:tav tm="100000">
                                          <p:val>
                                            <p:strVal val="#ppt_h"/>
                                          </p:val>
                                        </p:tav>
                                      </p:tavLst>
                                    </p:anim>
                                  </p:childTnLst>
                                </p:cTn>
                              </p:par>
                            </p:childTnLst>
                          </p:cTn>
                        </p:par>
                        <p:par>
                          <p:cTn id="183" fill="hold">
                            <p:stCondLst>
                              <p:cond delay="65700"/>
                            </p:stCondLst>
                            <p:childTnLst>
                              <p:par>
                                <p:cTn id="184" presetID="8" presetClass="emph" presetSubtype="0" fill="hold" grpId="1" nodeType="afterEffect">
                                  <p:stCondLst>
                                    <p:cond delay="0"/>
                                  </p:stCondLst>
                                  <p:childTnLst>
                                    <p:animRot by="21600000">
                                      <p:cBhvr>
                                        <p:cTn id="185" dur="2000" fill="hold"/>
                                        <p:tgtEl>
                                          <p:spTgt spid="71840"/>
                                        </p:tgtEl>
                                        <p:attrNameLst>
                                          <p:attrName>r</p:attrName>
                                        </p:attrNameLst>
                                      </p:cBhvr>
                                    </p:animRot>
                                  </p:childTnLst>
                                </p:cTn>
                              </p:par>
                            </p:childTnLst>
                          </p:cTn>
                        </p:par>
                        <p:par>
                          <p:cTn id="186" fill="hold">
                            <p:stCondLst>
                              <p:cond delay="67700"/>
                            </p:stCondLst>
                            <p:childTnLst>
                              <p:par>
                                <p:cTn id="187" presetID="23" presetClass="entr" presetSubtype="16" fill="hold" grpId="0" nodeType="afterEffect">
                                  <p:stCondLst>
                                    <p:cond delay="0"/>
                                  </p:stCondLst>
                                  <p:childTnLst>
                                    <p:set>
                                      <p:cBhvr>
                                        <p:cTn id="188" dur="1" fill="hold">
                                          <p:stCondLst>
                                            <p:cond delay="0"/>
                                          </p:stCondLst>
                                        </p:cTn>
                                        <p:tgtEl>
                                          <p:spTgt spid="71841"/>
                                        </p:tgtEl>
                                        <p:attrNameLst>
                                          <p:attrName>style.visibility</p:attrName>
                                        </p:attrNameLst>
                                      </p:cBhvr>
                                      <p:to>
                                        <p:strVal val="visible"/>
                                      </p:to>
                                    </p:set>
                                    <p:anim calcmode="lin" valueType="num">
                                      <p:cBhvr>
                                        <p:cTn id="189" dur="500" fill="hold"/>
                                        <p:tgtEl>
                                          <p:spTgt spid="71841"/>
                                        </p:tgtEl>
                                        <p:attrNameLst>
                                          <p:attrName>ppt_w</p:attrName>
                                        </p:attrNameLst>
                                      </p:cBhvr>
                                      <p:tavLst>
                                        <p:tav tm="0">
                                          <p:val>
                                            <p:fltVal val="0"/>
                                          </p:val>
                                        </p:tav>
                                        <p:tav tm="100000">
                                          <p:val>
                                            <p:strVal val="#ppt_w"/>
                                          </p:val>
                                        </p:tav>
                                      </p:tavLst>
                                    </p:anim>
                                    <p:anim calcmode="lin" valueType="num">
                                      <p:cBhvr>
                                        <p:cTn id="190" dur="500" fill="hold"/>
                                        <p:tgtEl>
                                          <p:spTgt spid="71841"/>
                                        </p:tgtEl>
                                        <p:attrNameLst>
                                          <p:attrName>ppt_h</p:attrName>
                                        </p:attrNameLst>
                                      </p:cBhvr>
                                      <p:tavLst>
                                        <p:tav tm="0">
                                          <p:val>
                                            <p:fltVal val="0"/>
                                          </p:val>
                                        </p:tav>
                                        <p:tav tm="100000">
                                          <p:val>
                                            <p:strVal val="#ppt_h"/>
                                          </p:val>
                                        </p:tav>
                                      </p:tavLst>
                                    </p:anim>
                                  </p:childTnLst>
                                </p:cTn>
                              </p:par>
                            </p:childTnLst>
                          </p:cTn>
                        </p:par>
                        <p:par>
                          <p:cTn id="191" fill="hold">
                            <p:stCondLst>
                              <p:cond delay="68200"/>
                            </p:stCondLst>
                            <p:childTnLst>
                              <p:par>
                                <p:cTn id="192" presetID="8" presetClass="emph" presetSubtype="0" fill="hold" grpId="1" nodeType="afterEffect">
                                  <p:stCondLst>
                                    <p:cond delay="0"/>
                                  </p:stCondLst>
                                  <p:childTnLst>
                                    <p:animRot by="21600000">
                                      <p:cBhvr>
                                        <p:cTn id="193" dur="2000" fill="hold"/>
                                        <p:tgtEl>
                                          <p:spTgt spid="71841"/>
                                        </p:tgtEl>
                                        <p:attrNameLst>
                                          <p:attrName>r</p:attrName>
                                        </p:attrNameLst>
                                      </p:cBhvr>
                                    </p:animRot>
                                  </p:childTnLst>
                                </p:cTn>
                              </p:par>
                            </p:childTnLst>
                          </p:cTn>
                        </p:par>
                        <p:par>
                          <p:cTn id="194" fill="hold">
                            <p:stCondLst>
                              <p:cond delay="70200"/>
                            </p:stCondLst>
                            <p:childTnLst>
                              <p:par>
                                <p:cTn id="195" presetID="0" presetClass="path" presetSubtype="0" accel="50000" decel="50000" fill="hold" grpId="2" nodeType="afterEffect">
                                  <p:stCondLst>
                                    <p:cond delay="0"/>
                                  </p:stCondLst>
                                  <p:childTnLst>
                                    <p:animMotion origin="layout" path="M 0.10161 -0.03885 C 0.13645 -0.0646 0.17067 -0.09015 0.14421 -0.17564 C 0.11743 -0.26114 -0.02647 -0.49103 -0.05841 -0.55035 " pathEditMode="relative" rAng="1609210" ptsTypes="aaA">
                                      <p:cBhvr>
                                        <p:cTn id="196" dur="2000" fill="hold"/>
                                        <p:tgtEl>
                                          <p:spTgt spid="71841"/>
                                        </p:tgtEl>
                                        <p:attrNameLst>
                                          <p:attrName>ppt_x</p:attrName>
                                          <p:attrName>ppt_y</p:attrName>
                                        </p:attrNameLst>
                                      </p:cBhvr>
                                      <p:rCtr x="-60" y="-242"/>
                                    </p:animMotion>
                                  </p:childTnLst>
                                </p:cTn>
                              </p:par>
                            </p:childTnLst>
                          </p:cTn>
                        </p:par>
                        <p:par>
                          <p:cTn id="197" fill="hold">
                            <p:stCondLst>
                              <p:cond delay="72200"/>
                            </p:stCondLst>
                            <p:childTnLst>
                              <p:par>
                                <p:cTn id="198" presetID="23" presetClass="entr" presetSubtype="16" fill="hold" grpId="0" nodeType="afterEffect">
                                  <p:stCondLst>
                                    <p:cond delay="0"/>
                                  </p:stCondLst>
                                  <p:childTnLst>
                                    <p:set>
                                      <p:cBhvr>
                                        <p:cTn id="199" dur="1" fill="hold">
                                          <p:stCondLst>
                                            <p:cond delay="0"/>
                                          </p:stCondLst>
                                        </p:cTn>
                                        <p:tgtEl>
                                          <p:spTgt spid="71842"/>
                                        </p:tgtEl>
                                        <p:attrNameLst>
                                          <p:attrName>style.visibility</p:attrName>
                                        </p:attrNameLst>
                                      </p:cBhvr>
                                      <p:to>
                                        <p:strVal val="visible"/>
                                      </p:to>
                                    </p:set>
                                    <p:anim calcmode="lin" valueType="num">
                                      <p:cBhvr>
                                        <p:cTn id="200" dur="500" fill="hold"/>
                                        <p:tgtEl>
                                          <p:spTgt spid="71842"/>
                                        </p:tgtEl>
                                        <p:attrNameLst>
                                          <p:attrName>ppt_w</p:attrName>
                                        </p:attrNameLst>
                                      </p:cBhvr>
                                      <p:tavLst>
                                        <p:tav tm="0">
                                          <p:val>
                                            <p:fltVal val="0"/>
                                          </p:val>
                                        </p:tav>
                                        <p:tav tm="100000">
                                          <p:val>
                                            <p:strVal val="#ppt_w"/>
                                          </p:val>
                                        </p:tav>
                                      </p:tavLst>
                                    </p:anim>
                                    <p:anim calcmode="lin" valueType="num">
                                      <p:cBhvr>
                                        <p:cTn id="201" dur="500" fill="hold"/>
                                        <p:tgtEl>
                                          <p:spTgt spid="71842"/>
                                        </p:tgtEl>
                                        <p:attrNameLst>
                                          <p:attrName>ppt_h</p:attrName>
                                        </p:attrNameLst>
                                      </p:cBhvr>
                                      <p:tavLst>
                                        <p:tav tm="0">
                                          <p:val>
                                            <p:fltVal val="0"/>
                                          </p:val>
                                        </p:tav>
                                        <p:tav tm="100000">
                                          <p:val>
                                            <p:strVal val="#ppt_h"/>
                                          </p:val>
                                        </p:tav>
                                      </p:tavLst>
                                    </p:anim>
                                  </p:childTnLst>
                                </p:cTn>
                              </p:par>
                            </p:childTnLst>
                          </p:cTn>
                        </p:par>
                        <p:par>
                          <p:cTn id="202" fill="hold">
                            <p:stCondLst>
                              <p:cond delay="72700"/>
                            </p:stCondLst>
                            <p:childTnLst>
                              <p:par>
                                <p:cTn id="203" presetID="8" presetClass="emph" presetSubtype="0" fill="hold" grpId="1" nodeType="afterEffect">
                                  <p:stCondLst>
                                    <p:cond delay="0"/>
                                  </p:stCondLst>
                                  <p:childTnLst>
                                    <p:animRot by="21600000">
                                      <p:cBhvr>
                                        <p:cTn id="204" dur="2000" fill="hold"/>
                                        <p:tgtEl>
                                          <p:spTgt spid="71842"/>
                                        </p:tgtEl>
                                        <p:attrNameLst>
                                          <p:attrName>r</p:attrName>
                                        </p:attrNameLst>
                                      </p:cBhvr>
                                    </p:animRot>
                                  </p:childTnLst>
                                </p:cTn>
                              </p:par>
                            </p:childTnLst>
                          </p:cTn>
                        </p:par>
                        <p:par>
                          <p:cTn id="205" fill="hold">
                            <p:stCondLst>
                              <p:cond delay="74700"/>
                            </p:stCondLst>
                            <p:childTnLst>
                              <p:par>
                                <p:cTn id="206" presetID="23" presetClass="entr" presetSubtype="16" fill="hold" grpId="0" nodeType="afterEffect">
                                  <p:stCondLst>
                                    <p:cond delay="0"/>
                                  </p:stCondLst>
                                  <p:childTnLst>
                                    <p:set>
                                      <p:cBhvr>
                                        <p:cTn id="207" dur="1" fill="hold">
                                          <p:stCondLst>
                                            <p:cond delay="0"/>
                                          </p:stCondLst>
                                        </p:cTn>
                                        <p:tgtEl>
                                          <p:spTgt spid="71843"/>
                                        </p:tgtEl>
                                        <p:attrNameLst>
                                          <p:attrName>style.visibility</p:attrName>
                                        </p:attrNameLst>
                                      </p:cBhvr>
                                      <p:to>
                                        <p:strVal val="visible"/>
                                      </p:to>
                                    </p:set>
                                    <p:anim calcmode="lin" valueType="num">
                                      <p:cBhvr>
                                        <p:cTn id="208" dur="500" fill="hold"/>
                                        <p:tgtEl>
                                          <p:spTgt spid="71843"/>
                                        </p:tgtEl>
                                        <p:attrNameLst>
                                          <p:attrName>ppt_w</p:attrName>
                                        </p:attrNameLst>
                                      </p:cBhvr>
                                      <p:tavLst>
                                        <p:tav tm="0">
                                          <p:val>
                                            <p:fltVal val="0"/>
                                          </p:val>
                                        </p:tav>
                                        <p:tav tm="100000">
                                          <p:val>
                                            <p:strVal val="#ppt_w"/>
                                          </p:val>
                                        </p:tav>
                                      </p:tavLst>
                                    </p:anim>
                                    <p:anim calcmode="lin" valueType="num">
                                      <p:cBhvr>
                                        <p:cTn id="209" dur="500" fill="hold"/>
                                        <p:tgtEl>
                                          <p:spTgt spid="71843"/>
                                        </p:tgtEl>
                                        <p:attrNameLst>
                                          <p:attrName>ppt_h</p:attrName>
                                        </p:attrNameLst>
                                      </p:cBhvr>
                                      <p:tavLst>
                                        <p:tav tm="0">
                                          <p:val>
                                            <p:fltVal val="0"/>
                                          </p:val>
                                        </p:tav>
                                        <p:tav tm="100000">
                                          <p:val>
                                            <p:strVal val="#ppt_h"/>
                                          </p:val>
                                        </p:tav>
                                      </p:tavLst>
                                    </p:anim>
                                  </p:childTnLst>
                                </p:cTn>
                              </p:par>
                            </p:childTnLst>
                          </p:cTn>
                        </p:par>
                        <p:par>
                          <p:cTn id="210" fill="hold">
                            <p:stCondLst>
                              <p:cond delay="75200"/>
                            </p:stCondLst>
                            <p:childTnLst>
                              <p:par>
                                <p:cTn id="211" presetID="8" presetClass="emph" presetSubtype="0" fill="hold" grpId="1" nodeType="afterEffect">
                                  <p:stCondLst>
                                    <p:cond delay="0"/>
                                  </p:stCondLst>
                                  <p:childTnLst>
                                    <p:animRot by="21600000">
                                      <p:cBhvr>
                                        <p:cTn id="212" dur="2000" fill="hold"/>
                                        <p:tgtEl>
                                          <p:spTgt spid="71843"/>
                                        </p:tgtEl>
                                        <p:attrNameLst>
                                          <p:attrName>r</p:attrName>
                                        </p:attrNameLst>
                                      </p:cBhvr>
                                    </p:animRot>
                                  </p:childTnLst>
                                </p:cTn>
                              </p:par>
                            </p:childTnLst>
                          </p:cTn>
                        </p:par>
                        <p:par>
                          <p:cTn id="213" fill="hold">
                            <p:stCondLst>
                              <p:cond delay="77200"/>
                            </p:stCondLst>
                            <p:childTnLst>
                              <p:par>
                                <p:cTn id="214" presetID="0" presetClass="path" presetSubtype="0" accel="50000" decel="50000" fill="hold" grpId="2" nodeType="afterEffect">
                                  <p:stCondLst>
                                    <p:cond delay="0"/>
                                  </p:stCondLst>
                                  <p:childTnLst>
                                    <p:animMotion origin="layout" path="M 0.09203 -0.04265 C 0.12701 -0.06798 0.16093 -0.09395 0.13431 -0.17902 C 0.10785 -0.26473 -0.03605 -0.49483 -0.068 -0.55415 " pathEditMode="relative" rAng="1609210" ptsTypes="aaA">
                                      <p:cBhvr>
                                        <p:cTn id="215" dur="2000" fill="hold"/>
                                        <p:tgtEl>
                                          <p:spTgt spid="71843"/>
                                        </p:tgtEl>
                                        <p:attrNameLst>
                                          <p:attrName>ppt_x</p:attrName>
                                          <p:attrName>ppt_y</p:attrName>
                                        </p:attrNameLst>
                                      </p:cBhvr>
                                      <p:rCtr x="-60" y="-242"/>
                                    </p:animMotion>
                                  </p:childTnLst>
                                </p:cTn>
                              </p:par>
                            </p:childTnLst>
                          </p:cTn>
                        </p:par>
                        <p:par>
                          <p:cTn id="216" fill="hold">
                            <p:stCondLst>
                              <p:cond delay="79200"/>
                            </p:stCondLst>
                            <p:childTnLst>
                              <p:par>
                                <p:cTn id="217" presetID="23" presetClass="entr" presetSubtype="16" fill="hold" grpId="0" nodeType="afterEffect">
                                  <p:stCondLst>
                                    <p:cond delay="0"/>
                                  </p:stCondLst>
                                  <p:childTnLst>
                                    <p:set>
                                      <p:cBhvr>
                                        <p:cTn id="218" dur="1" fill="hold">
                                          <p:stCondLst>
                                            <p:cond delay="0"/>
                                          </p:stCondLst>
                                        </p:cTn>
                                        <p:tgtEl>
                                          <p:spTgt spid="71844"/>
                                        </p:tgtEl>
                                        <p:attrNameLst>
                                          <p:attrName>style.visibility</p:attrName>
                                        </p:attrNameLst>
                                      </p:cBhvr>
                                      <p:to>
                                        <p:strVal val="visible"/>
                                      </p:to>
                                    </p:set>
                                    <p:anim calcmode="lin" valueType="num">
                                      <p:cBhvr>
                                        <p:cTn id="219" dur="500" fill="hold"/>
                                        <p:tgtEl>
                                          <p:spTgt spid="71844"/>
                                        </p:tgtEl>
                                        <p:attrNameLst>
                                          <p:attrName>ppt_w</p:attrName>
                                        </p:attrNameLst>
                                      </p:cBhvr>
                                      <p:tavLst>
                                        <p:tav tm="0">
                                          <p:val>
                                            <p:fltVal val="0"/>
                                          </p:val>
                                        </p:tav>
                                        <p:tav tm="100000">
                                          <p:val>
                                            <p:strVal val="#ppt_w"/>
                                          </p:val>
                                        </p:tav>
                                      </p:tavLst>
                                    </p:anim>
                                    <p:anim calcmode="lin" valueType="num">
                                      <p:cBhvr>
                                        <p:cTn id="220" dur="500" fill="hold"/>
                                        <p:tgtEl>
                                          <p:spTgt spid="71844"/>
                                        </p:tgtEl>
                                        <p:attrNameLst>
                                          <p:attrName>ppt_h</p:attrName>
                                        </p:attrNameLst>
                                      </p:cBhvr>
                                      <p:tavLst>
                                        <p:tav tm="0">
                                          <p:val>
                                            <p:fltVal val="0"/>
                                          </p:val>
                                        </p:tav>
                                        <p:tav tm="100000">
                                          <p:val>
                                            <p:strVal val="#ppt_h"/>
                                          </p:val>
                                        </p:tav>
                                      </p:tavLst>
                                    </p:anim>
                                  </p:childTnLst>
                                </p:cTn>
                              </p:par>
                            </p:childTnLst>
                          </p:cTn>
                        </p:par>
                        <p:par>
                          <p:cTn id="221" fill="hold">
                            <p:stCondLst>
                              <p:cond delay="79700"/>
                            </p:stCondLst>
                            <p:childTnLst>
                              <p:par>
                                <p:cTn id="222" presetID="8" presetClass="emph" presetSubtype="0" fill="hold" grpId="1" nodeType="afterEffect">
                                  <p:stCondLst>
                                    <p:cond delay="0"/>
                                  </p:stCondLst>
                                  <p:childTnLst>
                                    <p:animRot by="21600000">
                                      <p:cBhvr>
                                        <p:cTn id="223" dur="2000" fill="hold"/>
                                        <p:tgtEl>
                                          <p:spTgt spid="71844"/>
                                        </p:tgtEl>
                                        <p:attrNameLst>
                                          <p:attrName>r</p:attrName>
                                        </p:attrNameLst>
                                      </p:cBhvr>
                                    </p:animRot>
                                  </p:childTnLst>
                                </p:cTn>
                              </p:par>
                            </p:childTnLst>
                          </p:cTn>
                        </p:par>
                        <p:par>
                          <p:cTn id="224" fill="hold">
                            <p:stCondLst>
                              <p:cond delay="81700"/>
                            </p:stCondLst>
                            <p:childTnLst>
                              <p:par>
                                <p:cTn id="225" presetID="23" presetClass="entr" presetSubtype="16" fill="hold" grpId="0" nodeType="afterEffect">
                                  <p:stCondLst>
                                    <p:cond delay="0"/>
                                  </p:stCondLst>
                                  <p:childTnLst>
                                    <p:set>
                                      <p:cBhvr>
                                        <p:cTn id="226" dur="1" fill="hold">
                                          <p:stCondLst>
                                            <p:cond delay="0"/>
                                          </p:stCondLst>
                                        </p:cTn>
                                        <p:tgtEl>
                                          <p:spTgt spid="71845"/>
                                        </p:tgtEl>
                                        <p:attrNameLst>
                                          <p:attrName>style.visibility</p:attrName>
                                        </p:attrNameLst>
                                      </p:cBhvr>
                                      <p:to>
                                        <p:strVal val="visible"/>
                                      </p:to>
                                    </p:set>
                                    <p:anim calcmode="lin" valueType="num">
                                      <p:cBhvr>
                                        <p:cTn id="227" dur="500" fill="hold"/>
                                        <p:tgtEl>
                                          <p:spTgt spid="71845"/>
                                        </p:tgtEl>
                                        <p:attrNameLst>
                                          <p:attrName>ppt_w</p:attrName>
                                        </p:attrNameLst>
                                      </p:cBhvr>
                                      <p:tavLst>
                                        <p:tav tm="0">
                                          <p:val>
                                            <p:fltVal val="0"/>
                                          </p:val>
                                        </p:tav>
                                        <p:tav tm="100000">
                                          <p:val>
                                            <p:strVal val="#ppt_w"/>
                                          </p:val>
                                        </p:tav>
                                      </p:tavLst>
                                    </p:anim>
                                    <p:anim calcmode="lin" valueType="num">
                                      <p:cBhvr>
                                        <p:cTn id="228" dur="500" fill="hold"/>
                                        <p:tgtEl>
                                          <p:spTgt spid="71845"/>
                                        </p:tgtEl>
                                        <p:attrNameLst>
                                          <p:attrName>ppt_h</p:attrName>
                                        </p:attrNameLst>
                                      </p:cBhvr>
                                      <p:tavLst>
                                        <p:tav tm="0">
                                          <p:val>
                                            <p:fltVal val="0"/>
                                          </p:val>
                                        </p:tav>
                                        <p:tav tm="100000">
                                          <p:val>
                                            <p:strVal val="#ppt_h"/>
                                          </p:val>
                                        </p:tav>
                                      </p:tavLst>
                                    </p:anim>
                                  </p:childTnLst>
                                </p:cTn>
                              </p:par>
                            </p:childTnLst>
                          </p:cTn>
                        </p:par>
                        <p:par>
                          <p:cTn id="229" fill="hold">
                            <p:stCondLst>
                              <p:cond delay="82200"/>
                            </p:stCondLst>
                            <p:childTnLst>
                              <p:par>
                                <p:cTn id="230" presetID="8" presetClass="emph" presetSubtype="0" fill="hold" grpId="1" nodeType="afterEffect">
                                  <p:stCondLst>
                                    <p:cond delay="0"/>
                                  </p:stCondLst>
                                  <p:childTnLst>
                                    <p:animRot by="21600000">
                                      <p:cBhvr>
                                        <p:cTn id="231" dur="2000" fill="hold"/>
                                        <p:tgtEl>
                                          <p:spTgt spid="71845"/>
                                        </p:tgtEl>
                                        <p:attrNameLst>
                                          <p:attrName>r</p:attrName>
                                        </p:attrNameLst>
                                      </p:cBhvr>
                                    </p:animRot>
                                  </p:childTnLst>
                                </p:cTn>
                              </p:par>
                            </p:childTnLst>
                          </p:cTn>
                        </p:par>
                        <p:par>
                          <p:cTn id="232" fill="hold">
                            <p:stCondLst>
                              <p:cond delay="84200"/>
                            </p:stCondLst>
                            <p:childTnLst>
                              <p:par>
                                <p:cTn id="233" presetID="0" presetClass="path" presetSubtype="0" accel="50000" decel="50000" fill="hold" grpId="2" nodeType="afterEffect">
                                  <p:stCondLst>
                                    <p:cond delay="0"/>
                                  </p:stCondLst>
                                  <p:childTnLst>
                                    <p:animMotion origin="layout" path="M 0.10161 -0.03885 C 0.13645 -0.0646 0.17067 -0.09015 0.1442 -0.17564 C 0.11743 -0.26114 -0.02647 -0.49103 -0.05841 -0.55035 " pathEditMode="relative" rAng="1609210" ptsTypes="aaA">
                                      <p:cBhvr>
                                        <p:cTn id="234" dur="2000" fill="hold"/>
                                        <p:tgtEl>
                                          <p:spTgt spid="71845"/>
                                        </p:tgtEl>
                                        <p:attrNameLst>
                                          <p:attrName>ppt_x</p:attrName>
                                          <p:attrName>ppt_y</p:attrName>
                                        </p:attrNameLst>
                                      </p:cBhvr>
                                      <p:rCtr x="-60" y="-242"/>
                                    </p:animMotion>
                                  </p:childTnLst>
                                </p:cTn>
                              </p:par>
                            </p:childTnLst>
                          </p:cTn>
                        </p:par>
                        <p:par>
                          <p:cTn id="235" fill="hold">
                            <p:stCondLst>
                              <p:cond delay="86200"/>
                            </p:stCondLst>
                            <p:childTnLst>
                              <p:par>
                                <p:cTn id="236" presetID="23" presetClass="entr" presetSubtype="16" fill="hold" grpId="0" nodeType="afterEffect">
                                  <p:stCondLst>
                                    <p:cond delay="0"/>
                                  </p:stCondLst>
                                  <p:childTnLst>
                                    <p:set>
                                      <p:cBhvr>
                                        <p:cTn id="237" dur="1" fill="hold">
                                          <p:stCondLst>
                                            <p:cond delay="0"/>
                                          </p:stCondLst>
                                        </p:cTn>
                                        <p:tgtEl>
                                          <p:spTgt spid="71846"/>
                                        </p:tgtEl>
                                        <p:attrNameLst>
                                          <p:attrName>style.visibility</p:attrName>
                                        </p:attrNameLst>
                                      </p:cBhvr>
                                      <p:to>
                                        <p:strVal val="visible"/>
                                      </p:to>
                                    </p:set>
                                    <p:anim calcmode="lin" valueType="num">
                                      <p:cBhvr>
                                        <p:cTn id="238" dur="500" fill="hold"/>
                                        <p:tgtEl>
                                          <p:spTgt spid="71846"/>
                                        </p:tgtEl>
                                        <p:attrNameLst>
                                          <p:attrName>ppt_w</p:attrName>
                                        </p:attrNameLst>
                                      </p:cBhvr>
                                      <p:tavLst>
                                        <p:tav tm="0">
                                          <p:val>
                                            <p:fltVal val="0"/>
                                          </p:val>
                                        </p:tav>
                                        <p:tav tm="100000">
                                          <p:val>
                                            <p:strVal val="#ppt_w"/>
                                          </p:val>
                                        </p:tav>
                                      </p:tavLst>
                                    </p:anim>
                                    <p:anim calcmode="lin" valueType="num">
                                      <p:cBhvr>
                                        <p:cTn id="239" dur="500" fill="hold"/>
                                        <p:tgtEl>
                                          <p:spTgt spid="71846"/>
                                        </p:tgtEl>
                                        <p:attrNameLst>
                                          <p:attrName>ppt_h</p:attrName>
                                        </p:attrNameLst>
                                      </p:cBhvr>
                                      <p:tavLst>
                                        <p:tav tm="0">
                                          <p:val>
                                            <p:fltVal val="0"/>
                                          </p:val>
                                        </p:tav>
                                        <p:tav tm="100000">
                                          <p:val>
                                            <p:strVal val="#ppt_h"/>
                                          </p:val>
                                        </p:tav>
                                      </p:tavLst>
                                    </p:anim>
                                  </p:childTnLst>
                                </p:cTn>
                              </p:par>
                            </p:childTnLst>
                          </p:cTn>
                        </p:par>
                        <p:par>
                          <p:cTn id="240" fill="hold">
                            <p:stCondLst>
                              <p:cond delay="86700"/>
                            </p:stCondLst>
                            <p:childTnLst>
                              <p:par>
                                <p:cTn id="241" presetID="8" presetClass="emph" presetSubtype="0" fill="hold" grpId="1" nodeType="afterEffect">
                                  <p:stCondLst>
                                    <p:cond delay="0"/>
                                  </p:stCondLst>
                                  <p:childTnLst>
                                    <p:animRot by="21600000">
                                      <p:cBhvr>
                                        <p:cTn id="242" dur="2000" fill="hold"/>
                                        <p:tgtEl>
                                          <p:spTgt spid="71846"/>
                                        </p:tgtEl>
                                        <p:attrNameLst>
                                          <p:attrName>r</p:attrName>
                                        </p:attrNameLst>
                                      </p:cBhvr>
                                    </p:animRot>
                                  </p:childTnLst>
                                </p:cTn>
                              </p:par>
                            </p:childTnLst>
                          </p:cTn>
                        </p:par>
                        <p:par>
                          <p:cTn id="243" fill="hold">
                            <p:stCondLst>
                              <p:cond delay="88700"/>
                            </p:stCondLst>
                            <p:childTnLst>
                              <p:par>
                                <p:cTn id="244" presetID="23" presetClass="entr" presetSubtype="16" fill="hold" grpId="0" nodeType="afterEffect">
                                  <p:stCondLst>
                                    <p:cond delay="0"/>
                                  </p:stCondLst>
                                  <p:childTnLst>
                                    <p:set>
                                      <p:cBhvr>
                                        <p:cTn id="245" dur="1" fill="hold">
                                          <p:stCondLst>
                                            <p:cond delay="0"/>
                                          </p:stCondLst>
                                        </p:cTn>
                                        <p:tgtEl>
                                          <p:spTgt spid="71847"/>
                                        </p:tgtEl>
                                        <p:attrNameLst>
                                          <p:attrName>style.visibility</p:attrName>
                                        </p:attrNameLst>
                                      </p:cBhvr>
                                      <p:to>
                                        <p:strVal val="visible"/>
                                      </p:to>
                                    </p:set>
                                    <p:anim calcmode="lin" valueType="num">
                                      <p:cBhvr>
                                        <p:cTn id="246" dur="500" fill="hold"/>
                                        <p:tgtEl>
                                          <p:spTgt spid="71847"/>
                                        </p:tgtEl>
                                        <p:attrNameLst>
                                          <p:attrName>ppt_w</p:attrName>
                                        </p:attrNameLst>
                                      </p:cBhvr>
                                      <p:tavLst>
                                        <p:tav tm="0">
                                          <p:val>
                                            <p:fltVal val="0"/>
                                          </p:val>
                                        </p:tav>
                                        <p:tav tm="100000">
                                          <p:val>
                                            <p:strVal val="#ppt_w"/>
                                          </p:val>
                                        </p:tav>
                                      </p:tavLst>
                                    </p:anim>
                                    <p:anim calcmode="lin" valueType="num">
                                      <p:cBhvr>
                                        <p:cTn id="247" dur="500" fill="hold"/>
                                        <p:tgtEl>
                                          <p:spTgt spid="71847"/>
                                        </p:tgtEl>
                                        <p:attrNameLst>
                                          <p:attrName>ppt_h</p:attrName>
                                        </p:attrNameLst>
                                      </p:cBhvr>
                                      <p:tavLst>
                                        <p:tav tm="0">
                                          <p:val>
                                            <p:fltVal val="0"/>
                                          </p:val>
                                        </p:tav>
                                        <p:tav tm="100000">
                                          <p:val>
                                            <p:strVal val="#ppt_h"/>
                                          </p:val>
                                        </p:tav>
                                      </p:tavLst>
                                    </p:anim>
                                  </p:childTnLst>
                                </p:cTn>
                              </p:par>
                            </p:childTnLst>
                          </p:cTn>
                        </p:par>
                        <p:par>
                          <p:cTn id="248" fill="hold">
                            <p:stCondLst>
                              <p:cond delay="89200"/>
                            </p:stCondLst>
                            <p:childTnLst>
                              <p:par>
                                <p:cTn id="249" presetID="8" presetClass="emph" presetSubtype="0" fill="hold" grpId="1" nodeType="afterEffect">
                                  <p:stCondLst>
                                    <p:cond delay="0"/>
                                  </p:stCondLst>
                                  <p:childTnLst>
                                    <p:animRot by="21600000">
                                      <p:cBhvr>
                                        <p:cTn id="250" dur="2000" fill="hold"/>
                                        <p:tgtEl>
                                          <p:spTgt spid="71847"/>
                                        </p:tgtEl>
                                        <p:attrNameLst>
                                          <p:attrName>r</p:attrName>
                                        </p:attrNameLst>
                                      </p:cBhvr>
                                    </p:animRot>
                                  </p:childTnLst>
                                </p:cTn>
                              </p:par>
                            </p:childTnLst>
                          </p:cTn>
                        </p:par>
                        <p:par>
                          <p:cTn id="251" fill="hold">
                            <p:stCondLst>
                              <p:cond delay="91200"/>
                            </p:stCondLst>
                            <p:childTnLst>
                              <p:par>
                                <p:cTn id="252" presetID="0" presetClass="path" presetSubtype="0" accel="50000" decel="50000" fill="hold" grpId="2" nodeType="afterEffect">
                                  <p:stCondLst>
                                    <p:cond delay="0"/>
                                  </p:stCondLst>
                                  <p:childTnLst>
                                    <p:animMotion origin="layout" path="M 0.10162 -0.03885 C 0.13645 -0.0646 0.17068 -0.09015 0.14421 -0.17564 C 0.11744 -0.26114 -0.02646 -0.49103 -0.05841 -0.55035 " pathEditMode="relative" rAng="1609210" ptsTypes="aaA">
                                      <p:cBhvr>
                                        <p:cTn id="253" dur="2000" fill="hold"/>
                                        <p:tgtEl>
                                          <p:spTgt spid="71847"/>
                                        </p:tgtEl>
                                        <p:attrNameLst>
                                          <p:attrName>ppt_x</p:attrName>
                                          <p:attrName>ppt_y</p:attrName>
                                        </p:attrNameLst>
                                      </p:cBhvr>
                                      <p:rCtr x="-60" y="-242"/>
                                    </p:animMotion>
                                  </p:childTnLst>
                                </p:cTn>
                              </p:par>
                            </p:childTnLst>
                          </p:cTn>
                        </p:par>
                        <p:par>
                          <p:cTn id="254" fill="hold">
                            <p:stCondLst>
                              <p:cond delay="93200"/>
                            </p:stCondLst>
                            <p:childTnLst>
                              <p:par>
                                <p:cTn id="255" presetID="23" presetClass="entr" presetSubtype="16" fill="hold" grpId="0" nodeType="afterEffect">
                                  <p:stCondLst>
                                    <p:cond delay="0"/>
                                  </p:stCondLst>
                                  <p:childTnLst>
                                    <p:set>
                                      <p:cBhvr>
                                        <p:cTn id="256" dur="1" fill="hold">
                                          <p:stCondLst>
                                            <p:cond delay="0"/>
                                          </p:stCondLst>
                                        </p:cTn>
                                        <p:tgtEl>
                                          <p:spTgt spid="71848"/>
                                        </p:tgtEl>
                                        <p:attrNameLst>
                                          <p:attrName>style.visibility</p:attrName>
                                        </p:attrNameLst>
                                      </p:cBhvr>
                                      <p:to>
                                        <p:strVal val="visible"/>
                                      </p:to>
                                    </p:set>
                                    <p:anim calcmode="lin" valueType="num">
                                      <p:cBhvr>
                                        <p:cTn id="257" dur="500" fill="hold"/>
                                        <p:tgtEl>
                                          <p:spTgt spid="71848"/>
                                        </p:tgtEl>
                                        <p:attrNameLst>
                                          <p:attrName>ppt_w</p:attrName>
                                        </p:attrNameLst>
                                      </p:cBhvr>
                                      <p:tavLst>
                                        <p:tav tm="0">
                                          <p:val>
                                            <p:fltVal val="0"/>
                                          </p:val>
                                        </p:tav>
                                        <p:tav tm="100000">
                                          <p:val>
                                            <p:strVal val="#ppt_w"/>
                                          </p:val>
                                        </p:tav>
                                      </p:tavLst>
                                    </p:anim>
                                    <p:anim calcmode="lin" valueType="num">
                                      <p:cBhvr>
                                        <p:cTn id="258" dur="500" fill="hold"/>
                                        <p:tgtEl>
                                          <p:spTgt spid="71848"/>
                                        </p:tgtEl>
                                        <p:attrNameLst>
                                          <p:attrName>ppt_h</p:attrName>
                                        </p:attrNameLst>
                                      </p:cBhvr>
                                      <p:tavLst>
                                        <p:tav tm="0">
                                          <p:val>
                                            <p:fltVal val="0"/>
                                          </p:val>
                                        </p:tav>
                                        <p:tav tm="100000">
                                          <p:val>
                                            <p:strVal val="#ppt_h"/>
                                          </p:val>
                                        </p:tav>
                                      </p:tavLst>
                                    </p:anim>
                                  </p:childTnLst>
                                </p:cTn>
                              </p:par>
                            </p:childTnLst>
                          </p:cTn>
                        </p:par>
                        <p:par>
                          <p:cTn id="259" fill="hold">
                            <p:stCondLst>
                              <p:cond delay="93700"/>
                            </p:stCondLst>
                            <p:childTnLst>
                              <p:par>
                                <p:cTn id="260" presetID="8" presetClass="emph" presetSubtype="0" fill="hold" grpId="1" nodeType="afterEffect">
                                  <p:stCondLst>
                                    <p:cond delay="0"/>
                                  </p:stCondLst>
                                  <p:childTnLst>
                                    <p:animRot by="21600000">
                                      <p:cBhvr>
                                        <p:cTn id="261" dur="2000" fill="hold"/>
                                        <p:tgtEl>
                                          <p:spTgt spid="71848"/>
                                        </p:tgtEl>
                                        <p:attrNameLst>
                                          <p:attrName>r</p:attrName>
                                        </p:attrNameLst>
                                      </p:cBhvr>
                                    </p:animRot>
                                  </p:childTnLst>
                                </p:cTn>
                              </p:par>
                            </p:childTnLst>
                          </p:cTn>
                        </p:par>
                        <p:par>
                          <p:cTn id="262" fill="hold">
                            <p:stCondLst>
                              <p:cond delay="95700"/>
                            </p:stCondLst>
                            <p:childTnLst>
                              <p:par>
                                <p:cTn id="263" presetID="23" presetClass="entr" presetSubtype="16" fill="hold" grpId="0" nodeType="afterEffect">
                                  <p:stCondLst>
                                    <p:cond delay="0"/>
                                  </p:stCondLst>
                                  <p:childTnLst>
                                    <p:set>
                                      <p:cBhvr>
                                        <p:cTn id="264" dur="1" fill="hold">
                                          <p:stCondLst>
                                            <p:cond delay="0"/>
                                          </p:stCondLst>
                                        </p:cTn>
                                        <p:tgtEl>
                                          <p:spTgt spid="71849"/>
                                        </p:tgtEl>
                                        <p:attrNameLst>
                                          <p:attrName>style.visibility</p:attrName>
                                        </p:attrNameLst>
                                      </p:cBhvr>
                                      <p:to>
                                        <p:strVal val="visible"/>
                                      </p:to>
                                    </p:set>
                                    <p:anim calcmode="lin" valueType="num">
                                      <p:cBhvr>
                                        <p:cTn id="265" dur="500" fill="hold"/>
                                        <p:tgtEl>
                                          <p:spTgt spid="71849"/>
                                        </p:tgtEl>
                                        <p:attrNameLst>
                                          <p:attrName>ppt_w</p:attrName>
                                        </p:attrNameLst>
                                      </p:cBhvr>
                                      <p:tavLst>
                                        <p:tav tm="0">
                                          <p:val>
                                            <p:fltVal val="0"/>
                                          </p:val>
                                        </p:tav>
                                        <p:tav tm="100000">
                                          <p:val>
                                            <p:strVal val="#ppt_w"/>
                                          </p:val>
                                        </p:tav>
                                      </p:tavLst>
                                    </p:anim>
                                    <p:anim calcmode="lin" valueType="num">
                                      <p:cBhvr>
                                        <p:cTn id="266" dur="500" fill="hold"/>
                                        <p:tgtEl>
                                          <p:spTgt spid="71849"/>
                                        </p:tgtEl>
                                        <p:attrNameLst>
                                          <p:attrName>ppt_h</p:attrName>
                                        </p:attrNameLst>
                                      </p:cBhvr>
                                      <p:tavLst>
                                        <p:tav tm="0">
                                          <p:val>
                                            <p:fltVal val="0"/>
                                          </p:val>
                                        </p:tav>
                                        <p:tav tm="100000">
                                          <p:val>
                                            <p:strVal val="#ppt_h"/>
                                          </p:val>
                                        </p:tav>
                                      </p:tavLst>
                                    </p:anim>
                                  </p:childTnLst>
                                </p:cTn>
                              </p:par>
                            </p:childTnLst>
                          </p:cTn>
                        </p:par>
                        <p:par>
                          <p:cTn id="267" fill="hold">
                            <p:stCondLst>
                              <p:cond delay="96200"/>
                            </p:stCondLst>
                            <p:childTnLst>
                              <p:par>
                                <p:cTn id="268" presetID="8" presetClass="emph" presetSubtype="0" fill="hold" grpId="1" nodeType="afterEffect">
                                  <p:stCondLst>
                                    <p:cond delay="0"/>
                                  </p:stCondLst>
                                  <p:childTnLst>
                                    <p:animRot by="21600000">
                                      <p:cBhvr>
                                        <p:cTn id="269" dur="2000" fill="hold"/>
                                        <p:tgtEl>
                                          <p:spTgt spid="71849"/>
                                        </p:tgtEl>
                                        <p:attrNameLst>
                                          <p:attrName>r</p:attrName>
                                        </p:attrNameLst>
                                      </p:cBhvr>
                                    </p:animRot>
                                  </p:childTnLst>
                                </p:cTn>
                              </p:par>
                            </p:childTnLst>
                          </p:cTn>
                        </p:par>
                        <p:par>
                          <p:cTn id="270" fill="hold">
                            <p:stCondLst>
                              <p:cond delay="98200"/>
                            </p:stCondLst>
                            <p:childTnLst>
                              <p:par>
                                <p:cTn id="271" presetID="0" presetClass="path" presetSubtype="0" accel="50000" decel="50000" fill="hold" grpId="2" nodeType="afterEffect">
                                  <p:stCondLst>
                                    <p:cond delay="0"/>
                                  </p:stCondLst>
                                  <p:childTnLst>
                                    <p:animMotion origin="layout" path="M 0.10161 -0.03885 C 0.13644 -0.0646 0.17067 -0.09015 0.1442 -0.17564 C 0.11743 -0.26114 -0.02647 -0.49103 -0.05842 -0.55035 " pathEditMode="relative" rAng="1609210" ptsTypes="aaA">
                                      <p:cBhvr>
                                        <p:cTn id="272" dur="2000" fill="hold"/>
                                        <p:tgtEl>
                                          <p:spTgt spid="71849"/>
                                        </p:tgtEl>
                                        <p:attrNameLst>
                                          <p:attrName>ppt_x</p:attrName>
                                          <p:attrName>ppt_y</p:attrName>
                                        </p:attrNameLst>
                                      </p:cBhvr>
                                      <p:rCtr x="-60" y="-242"/>
                                    </p:animMotion>
                                  </p:childTnLst>
                                </p:cTn>
                              </p:par>
                            </p:childTnLst>
                          </p:cTn>
                        </p:par>
                        <p:par>
                          <p:cTn id="273" fill="hold">
                            <p:stCondLst>
                              <p:cond delay="100200"/>
                            </p:stCondLst>
                            <p:childTnLst>
                              <p:par>
                                <p:cTn id="274" presetID="23" presetClass="entr" presetSubtype="16" fill="hold" grpId="0" nodeType="afterEffect">
                                  <p:stCondLst>
                                    <p:cond delay="0"/>
                                  </p:stCondLst>
                                  <p:childTnLst>
                                    <p:set>
                                      <p:cBhvr>
                                        <p:cTn id="275" dur="1" fill="hold">
                                          <p:stCondLst>
                                            <p:cond delay="0"/>
                                          </p:stCondLst>
                                        </p:cTn>
                                        <p:tgtEl>
                                          <p:spTgt spid="71850"/>
                                        </p:tgtEl>
                                        <p:attrNameLst>
                                          <p:attrName>style.visibility</p:attrName>
                                        </p:attrNameLst>
                                      </p:cBhvr>
                                      <p:to>
                                        <p:strVal val="visible"/>
                                      </p:to>
                                    </p:set>
                                    <p:anim calcmode="lin" valueType="num">
                                      <p:cBhvr>
                                        <p:cTn id="276" dur="500" fill="hold"/>
                                        <p:tgtEl>
                                          <p:spTgt spid="71850"/>
                                        </p:tgtEl>
                                        <p:attrNameLst>
                                          <p:attrName>ppt_w</p:attrName>
                                        </p:attrNameLst>
                                      </p:cBhvr>
                                      <p:tavLst>
                                        <p:tav tm="0">
                                          <p:val>
                                            <p:fltVal val="0"/>
                                          </p:val>
                                        </p:tav>
                                        <p:tav tm="100000">
                                          <p:val>
                                            <p:strVal val="#ppt_w"/>
                                          </p:val>
                                        </p:tav>
                                      </p:tavLst>
                                    </p:anim>
                                    <p:anim calcmode="lin" valueType="num">
                                      <p:cBhvr>
                                        <p:cTn id="277" dur="500" fill="hold"/>
                                        <p:tgtEl>
                                          <p:spTgt spid="71850"/>
                                        </p:tgtEl>
                                        <p:attrNameLst>
                                          <p:attrName>ppt_h</p:attrName>
                                        </p:attrNameLst>
                                      </p:cBhvr>
                                      <p:tavLst>
                                        <p:tav tm="0">
                                          <p:val>
                                            <p:fltVal val="0"/>
                                          </p:val>
                                        </p:tav>
                                        <p:tav tm="100000">
                                          <p:val>
                                            <p:strVal val="#ppt_h"/>
                                          </p:val>
                                        </p:tav>
                                      </p:tavLst>
                                    </p:anim>
                                  </p:childTnLst>
                                </p:cTn>
                              </p:par>
                            </p:childTnLst>
                          </p:cTn>
                        </p:par>
                        <p:par>
                          <p:cTn id="278" fill="hold">
                            <p:stCondLst>
                              <p:cond delay="100700"/>
                            </p:stCondLst>
                            <p:childTnLst>
                              <p:par>
                                <p:cTn id="279" presetID="8" presetClass="emph" presetSubtype="0" fill="hold" grpId="1" nodeType="afterEffect">
                                  <p:stCondLst>
                                    <p:cond delay="0"/>
                                  </p:stCondLst>
                                  <p:childTnLst>
                                    <p:animRot by="21600000">
                                      <p:cBhvr>
                                        <p:cTn id="280" dur="2000" fill="hold"/>
                                        <p:tgtEl>
                                          <p:spTgt spid="71850"/>
                                        </p:tgtEl>
                                        <p:attrNameLst>
                                          <p:attrName>r</p:attrName>
                                        </p:attrNameLst>
                                      </p:cBhvr>
                                    </p:animRot>
                                  </p:childTnLst>
                                </p:cTn>
                              </p:par>
                            </p:childTnLst>
                          </p:cTn>
                        </p:par>
                        <p:par>
                          <p:cTn id="281" fill="hold">
                            <p:stCondLst>
                              <p:cond delay="102700"/>
                            </p:stCondLst>
                            <p:childTnLst>
                              <p:par>
                                <p:cTn id="282" presetID="23" presetClass="entr" presetSubtype="16" fill="hold" grpId="0" nodeType="afterEffect">
                                  <p:stCondLst>
                                    <p:cond delay="0"/>
                                  </p:stCondLst>
                                  <p:childTnLst>
                                    <p:set>
                                      <p:cBhvr>
                                        <p:cTn id="283" dur="1" fill="hold">
                                          <p:stCondLst>
                                            <p:cond delay="0"/>
                                          </p:stCondLst>
                                        </p:cTn>
                                        <p:tgtEl>
                                          <p:spTgt spid="71851"/>
                                        </p:tgtEl>
                                        <p:attrNameLst>
                                          <p:attrName>style.visibility</p:attrName>
                                        </p:attrNameLst>
                                      </p:cBhvr>
                                      <p:to>
                                        <p:strVal val="visible"/>
                                      </p:to>
                                    </p:set>
                                    <p:anim calcmode="lin" valueType="num">
                                      <p:cBhvr>
                                        <p:cTn id="284" dur="500" fill="hold"/>
                                        <p:tgtEl>
                                          <p:spTgt spid="71851"/>
                                        </p:tgtEl>
                                        <p:attrNameLst>
                                          <p:attrName>ppt_w</p:attrName>
                                        </p:attrNameLst>
                                      </p:cBhvr>
                                      <p:tavLst>
                                        <p:tav tm="0">
                                          <p:val>
                                            <p:fltVal val="0"/>
                                          </p:val>
                                        </p:tav>
                                        <p:tav tm="100000">
                                          <p:val>
                                            <p:strVal val="#ppt_w"/>
                                          </p:val>
                                        </p:tav>
                                      </p:tavLst>
                                    </p:anim>
                                    <p:anim calcmode="lin" valueType="num">
                                      <p:cBhvr>
                                        <p:cTn id="285" dur="500" fill="hold"/>
                                        <p:tgtEl>
                                          <p:spTgt spid="71851"/>
                                        </p:tgtEl>
                                        <p:attrNameLst>
                                          <p:attrName>ppt_h</p:attrName>
                                        </p:attrNameLst>
                                      </p:cBhvr>
                                      <p:tavLst>
                                        <p:tav tm="0">
                                          <p:val>
                                            <p:fltVal val="0"/>
                                          </p:val>
                                        </p:tav>
                                        <p:tav tm="100000">
                                          <p:val>
                                            <p:strVal val="#ppt_h"/>
                                          </p:val>
                                        </p:tav>
                                      </p:tavLst>
                                    </p:anim>
                                  </p:childTnLst>
                                </p:cTn>
                              </p:par>
                            </p:childTnLst>
                          </p:cTn>
                        </p:par>
                        <p:par>
                          <p:cTn id="286" fill="hold">
                            <p:stCondLst>
                              <p:cond delay="103200"/>
                            </p:stCondLst>
                            <p:childTnLst>
                              <p:par>
                                <p:cTn id="287" presetID="8" presetClass="emph" presetSubtype="0" fill="hold" grpId="1" nodeType="afterEffect">
                                  <p:stCondLst>
                                    <p:cond delay="0"/>
                                  </p:stCondLst>
                                  <p:childTnLst>
                                    <p:animRot by="21600000">
                                      <p:cBhvr>
                                        <p:cTn id="288" dur="2000" fill="hold"/>
                                        <p:tgtEl>
                                          <p:spTgt spid="71851"/>
                                        </p:tgtEl>
                                        <p:attrNameLst>
                                          <p:attrName>r</p:attrName>
                                        </p:attrNameLst>
                                      </p:cBhvr>
                                    </p:animRot>
                                  </p:childTnLst>
                                </p:cTn>
                              </p:par>
                            </p:childTnLst>
                          </p:cTn>
                        </p:par>
                        <p:par>
                          <p:cTn id="289" fill="hold">
                            <p:stCondLst>
                              <p:cond delay="105200"/>
                            </p:stCondLst>
                            <p:childTnLst>
                              <p:par>
                                <p:cTn id="290" presetID="0" presetClass="path" presetSubtype="0" accel="50000" decel="50000" fill="hold" grpId="2" nodeType="afterEffect">
                                  <p:stCondLst>
                                    <p:cond delay="0"/>
                                  </p:stCondLst>
                                  <p:childTnLst>
                                    <p:animMotion origin="layout" path="M 0.10161 -0.03885 C 0.13645 -0.0646 0.17067 -0.09015 0.1442 -0.17564 C 0.11743 -0.26114 -0.02647 -0.49103 -0.05841 -0.55035 " pathEditMode="relative" rAng="1609210" ptsTypes="aaA">
                                      <p:cBhvr>
                                        <p:cTn id="291" dur="2000" fill="hold"/>
                                        <p:tgtEl>
                                          <p:spTgt spid="71851"/>
                                        </p:tgtEl>
                                        <p:attrNameLst>
                                          <p:attrName>ppt_x</p:attrName>
                                          <p:attrName>ppt_y</p:attrName>
                                        </p:attrNameLst>
                                      </p:cBhvr>
                                      <p:rCtr x="-60" y="-242"/>
                                    </p:animMotion>
                                  </p:childTnLst>
                                </p:cTn>
                              </p:par>
                            </p:childTnLst>
                          </p:cTn>
                        </p:par>
                        <p:par>
                          <p:cTn id="292" fill="hold">
                            <p:stCondLst>
                              <p:cond delay="107200"/>
                            </p:stCondLst>
                            <p:childTnLst>
                              <p:par>
                                <p:cTn id="293" presetID="23" presetClass="entr" presetSubtype="16" fill="hold" grpId="0" nodeType="afterEffect">
                                  <p:stCondLst>
                                    <p:cond delay="0"/>
                                  </p:stCondLst>
                                  <p:childTnLst>
                                    <p:set>
                                      <p:cBhvr>
                                        <p:cTn id="294" dur="1" fill="hold">
                                          <p:stCondLst>
                                            <p:cond delay="0"/>
                                          </p:stCondLst>
                                        </p:cTn>
                                        <p:tgtEl>
                                          <p:spTgt spid="71852"/>
                                        </p:tgtEl>
                                        <p:attrNameLst>
                                          <p:attrName>style.visibility</p:attrName>
                                        </p:attrNameLst>
                                      </p:cBhvr>
                                      <p:to>
                                        <p:strVal val="visible"/>
                                      </p:to>
                                    </p:set>
                                    <p:anim calcmode="lin" valueType="num">
                                      <p:cBhvr>
                                        <p:cTn id="295" dur="500" fill="hold"/>
                                        <p:tgtEl>
                                          <p:spTgt spid="71852"/>
                                        </p:tgtEl>
                                        <p:attrNameLst>
                                          <p:attrName>ppt_w</p:attrName>
                                        </p:attrNameLst>
                                      </p:cBhvr>
                                      <p:tavLst>
                                        <p:tav tm="0">
                                          <p:val>
                                            <p:fltVal val="0"/>
                                          </p:val>
                                        </p:tav>
                                        <p:tav tm="100000">
                                          <p:val>
                                            <p:strVal val="#ppt_w"/>
                                          </p:val>
                                        </p:tav>
                                      </p:tavLst>
                                    </p:anim>
                                    <p:anim calcmode="lin" valueType="num">
                                      <p:cBhvr>
                                        <p:cTn id="296" dur="500" fill="hold"/>
                                        <p:tgtEl>
                                          <p:spTgt spid="71852"/>
                                        </p:tgtEl>
                                        <p:attrNameLst>
                                          <p:attrName>ppt_h</p:attrName>
                                        </p:attrNameLst>
                                      </p:cBhvr>
                                      <p:tavLst>
                                        <p:tav tm="0">
                                          <p:val>
                                            <p:fltVal val="0"/>
                                          </p:val>
                                        </p:tav>
                                        <p:tav tm="100000">
                                          <p:val>
                                            <p:strVal val="#ppt_h"/>
                                          </p:val>
                                        </p:tav>
                                      </p:tavLst>
                                    </p:anim>
                                  </p:childTnLst>
                                </p:cTn>
                              </p:par>
                            </p:childTnLst>
                          </p:cTn>
                        </p:par>
                        <p:par>
                          <p:cTn id="297" fill="hold">
                            <p:stCondLst>
                              <p:cond delay="107700"/>
                            </p:stCondLst>
                            <p:childTnLst>
                              <p:par>
                                <p:cTn id="298" presetID="8" presetClass="emph" presetSubtype="0" fill="hold" grpId="1" nodeType="afterEffect">
                                  <p:stCondLst>
                                    <p:cond delay="0"/>
                                  </p:stCondLst>
                                  <p:childTnLst>
                                    <p:animRot by="21600000">
                                      <p:cBhvr>
                                        <p:cTn id="299" dur="2000" fill="hold"/>
                                        <p:tgtEl>
                                          <p:spTgt spid="71852"/>
                                        </p:tgtEl>
                                        <p:attrNameLst>
                                          <p:attrName>r</p:attrName>
                                        </p:attrNameLst>
                                      </p:cBhvr>
                                    </p:animRot>
                                  </p:childTnLst>
                                </p:cTn>
                              </p:par>
                            </p:childTnLst>
                          </p:cTn>
                        </p:par>
                        <p:par>
                          <p:cTn id="300" fill="hold">
                            <p:stCondLst>
                              <p:cond delay="109700"/>
                            </p:stCondLst>
                            <p:childTnLst>
                              <p:par>
                                <p:cTn id="301" presetID="23" presetClass="entr" presetSubtype="16" fill="hold" grpId="0" nodeType="afterEffect">
                                  <p:stCondLst>
                                    <p:cond delay="0"/>
                                  </p:stCondLst>
                                  <p:childTnLst>
                                    <p:set>
                                      <p:cBhvr>
                                        <p:cTn id="302" dur="1" fill="hold">
                                          <p:stCondLst>
                                            <p:cond delay="0"/>
                                          </p:stCondLst>
                                        </p:cTn>
                                        <p:tgtEl>
                                          <p:spTgt spid="71853"/>
                                        </p:tgtEl>
                                        <p:attrNameLst>
                                          <p:attrName>style.visibility</p:attrName>
                                        </p:attrNameLst>
                                      </p:cBhvr>
                                      <p:to>
                                        <p:strVal val="visible"/>
                                      </p:to>
                                    </p:set>
                                    <p:anim calcmode="lin" valueType="num">
                                      <p:cBhvr>
                                        <p:cTn id="303" dur="500" fill="hold"/>
                                        <p:tgtEl>
                                          <p:spTgt spid="71853"/>
                                        </p:tgtEl>
                                        <p:attrNameLst>
                                          <p:attrName>ppt_w</p:attrName>
                                        </p:attrNameLst>
                                      </p:cBhvr>
                                      <p:tavLst>
                                        <p:tav tm="0">
                                          <p:val>
                                            <p:fltVal val="0"/>
                                          </p:val>
                                        </p:tav>
                                        <p:tav tm="100000">
                                          <p:val>
                                            <p:strVal val="#ppt_w"/>
                                          </p:val>
                                        </p:tav>
                                      </p:tavLst>
                                    </p:anim>
                                    <p:anim calcmode="lin" valueType="num">
                                      <p:cBhvr>
                                        <p:cTn id="304" dur="500" fill="hold"/>
                                        <p:tgtEl>
                                          <p:spTgt spid="71853"/>
                                        </p:tgtEl>
                                        <p:attrNameLst>
                                          <p:attrName>ppt_h</p:attrName>
                                        </p:attrNameLst>
                                      </p:cBhvr>
                                      <p:tavLst>
                                        <p:tav tm="0">
                                          <p:val>
                                            <p:fltVal val="0"/>
                                          </p:val>
                                        </p:tav>
                                        <p:tav tm="100000">
                                          <p:val>
                                            <p:strVal val="#ppt_h"/>
                                          </p:val>
                                        </p:tav>
                                      </p:tavLst>
                                    </p:anim>
                                  </p:childTnLst>
                                </p:cTn>
                              </p:par>
                            </p:childTnLst>
                          </p:cTn>
                        </p:par>
                        <p:par>
                          <p:cTn id="305" fill="hold">
                            <p:stCondLst>
                              <p:cond delay="110200"/>
                            </p:stCondLst>
                            <p:childTnLst>
                              <p:par>
                                <p:cTn id="306" presetID="8" presetClass="emph" presetSubtype="0" fill="hold" grpId="1" nodeType="afterEffect">
                                  <p:stCondLst>
                                    <p:cond delay="0"/>
                                  </p:stCondLst>
                                  <p:childTnLst>
                                    <p:animRot by="21600000">
                                      <p:cBhvr>
                                        <p:cTn id="307" dur="2000" fill="hold"/>
                                        <p:tgtEl>
                                          <p:spTgt spid="71853"/>
                                        </p:tgtEl>
                                        <p:attrNameLst>
                                          <p:attrName>r</p:attrName>
                                        </p:attrNameLst>
                                      </p:cBhvr>
                                    </p:animRot>
                                  </p:childTnLst>
                                </p:cTn>
                              </p:par>
                            </p:childTnLst>
                          </p:cTn>
                        </p:par>
                        <p:par>
                          <p:cTn id="308" fill="hold">
                            <p:stCondLst>
                              <p:cond delay="112200"/>
                            </p:stCondLst>
                            <p:childTnLst>
                              <p:par>
                                <p:cTn id="309" presetID="0" presetClass="path" presetSubtype="0" accel="50000" decel="50000" fill="hold" grpId="2" nodeType="afterEffect">
                                  <p:stCondLst>
                                    <p:cond delay="0"/>
                                  </p:stCondLst>
                                  <p:childTnLst>
                                    <p:animMotion origin="layout" path="M 0.09324 -0.02597 C 0.12808 -0.05172 0.1623 -0.07727 0.13583 -0.16277 C 0.10906 -0.24826 -0.03484 -0.47816 -0.06678 -0.53748 " pathEditMode="relative" rAng="1609210" ptsTypes="aaA">
                                      <p:cBhvr>
                                        <p:cTn id="310" dur="2000" fill="hold"/>
                                        <p:tgtEl>
                                          <p:spTgt spid="71853"/>
                                        </p:tgtEl>
                                        <p:attrNameLst>
                                          <p:attrName>ppt_x</p:attrName>
                                          <p:attrName>ppt_y</p:attrName>
                                        </p:attrNameLst>
                                      </p:cBhvr>
                                      <p:rCtr x="-60" y="-242"/>
                                    </p:animMotion>
                                  </p:childTnLst>
                                </p:cTn>
                              </p:par>
                            </p:childTnLst>
                          </p:cTn>
                        </p:par>
                        <p:par>
                          <p:cTn id="311" fill="hold">
                            <p:stCondLst>
                              <p:cond delay="114200"/>
                            </p:stCondLst>
                            <p:childTnLst>
                              <p:par>
                                <p:cTn id="312" presetID="23" presetClass="entr" presetSubtype="16" fill="hold" grpId="0" nodeType="afterEffect">
                                  <p:stCondLst>
                                    <p:cond delay="0"/>
                                  </p:stCondLst>
                                  <p:childTnLst>
                                    <p:set>
                                      <p:cBhvr>
                                        <p:cTn id="313" dur="1" fill="hold">
                                          <p:stCondLst>
                                            <p:cond delay="0"/>
                                          </p:stCondLst>
                                        </p:cTn>
                                        <p:tgtEl>
                                          <p:spTgt spid="71854"/>
                                        </p:tgtEl>
                                        <p:attrNameLst>
                                          <p:attrName>style.visibility</p:attrName>
                                        </p:attrNameLst>
                                      </p:cBhvr>
                                      <p:to>
                                        <p:strVal val="visible"/>
                                      </p:to>
                                    </p:set>
                                    <p:anim calcmode="lin" valueType="num">
                                      <p:cBhvr>
                                        <p:cTn id="314" dur="500" fill="hold"/>
                                        <p:tgtEl>
                                          <p:spTgt spid="71854"/>
                                        </p:tgtEl>
                                        <p:attrNameLst>
                                          <p:attrName>ppt_w</p:attrName>
                                        </p:attrNameLst>
                                      </p:cBhvr>
                                      <p:tavLst>
                                        <p:tav tm="0">
                                          <p:val>
                                            <p:fltVal val="0"/>
                                          </p:val>
                                        </p:tav>
                                        <p:tav tm="100000">
                                          <p:val>
                                            <p:strVal val="#ppt_w"/>
                                          </p:val>
                                        </p:tav>
                                      </p:tavLst>
                                    </p:anim>
                                    <p:anim calcmode="lin" valueType="num">
                                      <p:cBhvr>
                                        <p:cTn id="315" dur="500" fill="hold"/>
                                        <p:tgtEl>
                                          <p:spTgt spid="71854"/>
                                        </p:tgtEl>
                                        <p:attrNameLst>
                                          <p:attrName>ppt_h</p:attrName>
                                        </p:attrNameLst>
                                      </p:cBhvr>
                                      <p:tavLst>
                                        <p:tav tm="0">
                                          <p:val>
                                            <p:fltVal val="0"/>
                                          </p:val>
                                        </p:tav>
                                        <p:tav tm="100000">
                                          <p:val>
                                            <p:strVal val="#ppt_h"/>
                                          </p:val>
                                        </p:tav>
                                      </p:tavLst>
                                    </p:anim>
                                  </p:childTnLst>
                                </p:cTn>
                              </p:par>
                            </p:childTnLst>
                          </p:cTn>
                        </p:par>
                        <p:par>
                          <p:cTn id="316" fill="hold">
                            <p:stCondLst>
                              <p:cond delay="114700"/>
                            </p:stCondLst>
                            <p:childTnLst>
                              <p:par>
                                <p:cTn id="317" presetID="8" presetClass="emph" presetSubtype="0" fill="hold" grpId="1" nodeType="afterEffect">
                                  <p:stCondLst>
                                    <p:cond delay="0"/>
                                  </p:stCondLst>
                                  <p:childTnLst>
                                    <p:animRot by="21600000">
                                      <p:cBhvr>
                                        <p:cTn id="318" dur="2000" fill="hold"/>
                                        <p:tgtEl>
                                          <p:spTgt spid="71854"/>
                                        </p:tgtEl>
                                        <p:attrNameLst>
                                          <p:attrName>r</p:attrName>
                                        </p:attrNameLst>
                                      </p:cBhvr>
                                    </p:animRot>
                                  </p:childTnLst>
                                </p:cTn>
                              </p:par>
                            </p:childTnLst>
                          </p:cTn>
                        </p:par>
                        <p:par>
                          <p:cTn id="319" fill="hold">
                            <p:stCondLst>
                              <p:cond delay="116700"/>
                            </p:stCondLst>
                            <p:childTnLst>
                              <p:par>
                                <p:cTn id="320" presetID="23" presetClass="entr" presetSubtype="16" fill="hold" grpId="0" nodeType="afterEffect">
                                  <p:stCondLst>
                                    <p:cond delay="0"/>
                                  </p:stCondLst>
                                  <p:childTnLst>
                                    <p:set>
                                      <p:cBhvr>
                                        <p:cTn id="321" dur="1" fill="hold">
                                          <p:stCondLst>
                                            <p:cond delay="0"/>
                                          </p:stCondLst>
                                        </p:cTn>
                                        <p:tgtEl>
                                          <p:spTgt spid="71855"/>
                                        </p:tgtEl>
                                        <p:attrNameLst>
                                          <p:attrName>style.visibility</p:attrName>
                                        </p:attrNameLst>
                                      </p:cBhvr>
                                      <p:to>
                                        <p:strVal val="visible"/>
                                      </p:to>
                                    </p:set>
                                    <p:anim calcmode="lin" valueType="num">
                                      <p:cBhvr>
                                        <p:cTn id="322" dur="500" fill="hold"/>
                                        <p:tgtEl>
                                          <p:spTgt spid="71855"/>
                                        </p:tgtEl>
                                        <p:attrNameLst>
                                          <p:attrName>ppt_w</p:attrName>
                                        </p:attrNameLst>
                                      </p:cBhvr>
                                      <p:tavLst>
                                        <p:tav tm="0">
                                          <p:val>
                                            <p:fltVal val="0"/>
                                          </p:val>
                                        </p:tav>
                                        <p:tav tm="100000">
                                          <p:val>
                                            <p:strVal val="#ppt_w"/>
                                          </p:val>
                                        </p:tav>
                                      </p:tavLst>
                                    </p:anim>
                                    <p:anim calcmode="lin" valueType="num">
                                      <p:cBhvr>
                                        <p:cTn id="323" dur="500" fill="hold"/>
                                        <p:tgtEl>
                                          <p:spTgt spid="71855"/>
                                        </p:tgtEl>
                                        <p:attrNameLst>
                                          <p:attrName>ppt_h</p:attrName>
                                        </p:attrNameLst>
                                      </p:cBhvr>
                                      <p:tavLst>
                                        <p:tav tm="0">
                                          <p:val>
                                            <p:fltVal val="0"/>
                                          </p:val>
                                        </p:tav>
                                        <p:tav tm="100000">
                                          <p:val>
                                            <p:strVal val="#ppt_h"/>
                                          </p:val>
                                        </p:tav>
                                      </p:tavLst>
                                    </p:anim>
                                  </p:childTnLst>
                                </p:cTn>
                              </p:par>
                            </p:childTnLst>
                          </p:cTn>
                        </p:par>
                        <p:par>
                          <p:cTn id="324" fill="hold">
                            <p:stCondLst>
                              <p:cond delay="117200"/>
                            </p:stCondLst>
                            <p:childTnLst>
                              <p:par>
                                <p:cTn id="325" presetID="8" presetClass="emph" presetSubtype="0" fill="hold" grpId="1" nodeType="afterEffect">
                                  <p:stCondLst>
                                    <p:cond delay="0"/>
                                  </p:stCondLst>
                                  <p:childTnLst>
                                    <p:animRot by="21600000">
                                      <p:cBhvr>
                                        <p:cTn id="326" dur="2000" fill="hold"/>
                                        <p:tgtEl>
                                          <p:spTgt spid="718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24" grpId="0" animBg="1"/>
      <p:bldP spid="71824" grpId="1" animBg="1"/>
      <p:bldP spid="71824" grpId="2" animBg="1"/>
      <p:bldP spid="71825" grpId="0" animBg="1"/>
      <p:bldP spid="71825" grpId="1" animBg="1"/>
      <p:bldP spid="71826" grpId="0" animBg="1"/>
      <p:bldP spid="71826" grpId="1" animBg="1"/>
      <p:bldP spid="71826" grpId="2" animBg="1"/>
      <p:bldP spid="71827" grpId="0" animBg="1"/>
      <p:bldP spid="71827" grpId="1" animBg="1"/>
      <p:bldP spid="71828" grpId="0" animBg="1"/>
      <p:bldP spid="71828" grpId="1" animBg="1"/>
      <p:bldP spid="71828" grpId="2" animBg="1"/>
      <p:bldP spid="71829" grpId="0" animBg="1"/>
      <p:bldP spid="71829" grpId="1" animBg="1"/>
      <p:bldP spid="71830" grpId="0" animBg="1"/>
      <p:bldP spid="71830" grpId="1" animBg="1"/>
      <p:bldP spid="71830" grpId="2" animBg="1"/>
      <p:bldP spid="71831" grpId="0" animBg="1"/>
      <p:bldP spid="71831" grpId="1" animBg="1"/>
      <p:bldP spid="71832" grpId="0" animBg="1"/>
      <p:bldP spid="71832" grpId="1" animBg="1"/>
      <p:bldP spid="71832" grpId="2" animBg="1"/>
      <p:bldP spid="71833" grpId="0" animBg="1"/>
      <p:bldP spid="71833" grpId="1" animBg="1"/>
      <p:bldP spid="71834" grpId="0" animBg="1"/>
      <p:bldP spid="71834" grpId="1" animBg="1"/>
      <p:bldP spid="71834" grpId="2" animBg="1"/>
      <p:bldP spid="71835" grpId="0" animBg="1"/>
      <p:bldP spid="71835" grpId="1" animBg="1"/>
      <p:bldP spid="71835" grpId="2" animBg="1"/>
      <p:bldP spid="71836" grpId="0" animBg="1"/>
      <p:bldP spid="71836" grpId="1" animBg="1"/>
      <p:bldP spid="71837" grpId="0" animBg="1"/>
      <p:bldP spid="71837" grpId="1" animBg="1"/>
      <p:bldP spid="71838" grpId="0" animBg="1"/>
      <p:bldP spid="71838" grpId="1" animBg="1"/>
      <p:bldP spid="71839" grpId="0" animBg="1"/>
      <p:bldP spid="71839" grpId="1" animBg="1"/>
      <p:bldP spid="71840" grpId="0" animBg="1"/>
      <p:bldP spid="71840" grpId="1" animBg="1"/>
      <p:bldP spid="71841" grpId="0" animBg="1"/>
      <p:bldP spid="71841" grpId="1" animBg="1"/>
      <p:bldP spid="71841" grpId="2" animBg="1"/>
      <p:bldP spid="71842" grpId="0" animBg="1"/>
      <p:bldP spid="71842" grpId="1" animBg="1"/>
      <p:bldP spid="71843" grpId="0" animBg="1"/>
      <p:bldP spid="71843" grpId="1" animBg="1"/>
      <p:bldP spid="71843" grpId="2" animBg="1"/>
      <p:bldP spid="71844" grpId="0" animBg="1"/>
      <p:bldP spid="71844" grpId="1" animBg="1"/>
      <p:bldP spid="71845" grpId="0" animBg="1"/>
      <p:bldP spid="71845" grpId="1" animBg="1"/>
      <p:bldP spid="71845" grpId="2" animBg="1"/>
      <p:bldP spid="71846" grpId="0" animBg="1"/>
      <p:bldP spid="71846" grpId="1" animBg="1"/>
      <p:bldP spid="71847" grpId="0" animBg="1"/>
      <p:bldP spid="71847" grpId="1" animBg="1"/>
      <p:bldP spid="71847" grpId="2" animBg="1"/>
      <p:bldP spid="71848" grpId="0" animBg="1"/>
      <p:bldP spid="71848" grpId="1" animBg="1"/>
      <p:bldP spid="71849" grpId="0" animBg="1"/>
      <p:bldP spid="71849" grpId="1" animBg="1"/>
      <p:bldP spid="71849" grpId="2" animBg="1"/>
      <p:bldP spid="71850" grpId="0" animBg="1"/>
      <p:bldP spid="71850" grpId="1" animBg="1"/>
      <p:bldP spid="71851" grpId="0" animBg="1"/>
      <p:bldP spid="71851" grpId="1" animBg="1"/>
      <p:bldP spid="71851" grpId="2" animBg="1"/>
      <p:bldP spid="71852" grpId="0" animBg="1"/>
      <p:bldP spid="71852" grpId="1" animBg="1"/>
      <p:bldP spid="71853" grpId="0" animBg="1"/>
      <p:bldP spid="71853" grpId="1" animBg="1"/>
      <p:bldP spid="71853" grpId="2" animBg="1"/>
      <p:bldP spid="71854" grpId="0" animBg="1"/>
      <p:bldP spid="71854" grpId="1" animBg="1"/>
      <p:bldP spid="71855" grpId="0" animBg="1"/>
      <p:bldP spid="71855" grpId="1" animBg="1"/>
      <p:bldP spid="7185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a:off x="-7143832" y="6246835"/>
            <a:ext cx="16211584" cy="468313"/>
          </a:xfrm>
          <a:prstGeom prst="rect">
            <a:avLst/>
          </a:prstGeom>
          <a:solidFill>
            <a:schemeClr val="accent5">
              <a:lumMod val="40000"/>
              <a:lumOff val="60000"/>
            </a:schemeClr>
          </a:solidFill>
          <a:ln w="9525">
            <a:noFill/>
            <a:miter lim="800000"/>
            <a:headEnd/>
            <a:tailEnd/>
          </a:ln>
          <a:effectLst/>
        </p:spPr>
        <p:txBody>
          <a:bodyPr lIns="18000" rIns="18000" anchor="ctr"/>
          <a:lstStyle/>
          <a:p>
            <a:pPr algn="r" rtl="1"/>
            <a:r>
              <a:rPr lang="ar-DZ" sz="1600" b="1" dirty="0" smtClean="0">
                <a:effectLst>
                  <a:outerShdw blurRad="38100" dist="38100" dir="2700000" algn="tl">
                    <a:srgbClr val="000000"/>
                  </a:outerShdw>
                </a:effectLst>
              </a:rPr>
              <a:t> مذكرة </a:t>
            </a:r>
            <a:r>
              <a:rPr lang="ar-DZ" sz="1600" b="1" dirty="0" err="1" smtClean="0">
                <a:effectLst>
                  <a:outerShdw blurRad="38100" dist="38100" dir="2700000" algn="tl">
                    <a:srgbClr val="000000"/>
                  </a:outerShdw>
                </a:effectLst>
              </a:rPr>
              <a:t>بعنوان: </a:t>
            </a:r>
            <a:r>
              <a:rPr lang="ar-DZ" sz="1600" b="1" dirty="0" smtClean="0">
                <a:effectLst>
                  <a:outerShdw blurRad="38100" dist="38100" dir="2700000" algn="tl">
                    <a:srgbClr val="000000"/>
                  </a:outerShdw>
                </a:effectLst>
              </a:rPr>
              <a:t>” تصميم و إنجاز برنامج لتسيير </a:t>
            </a:r>
            <a:r>
              <a:rPr lang="ar-DZ" sz="1600" b="1" dirty="0" err="1" smtClean="0">
                <a:effectLst>
                  <a:outerShdw blurRad="38100" dist="38100" dir="2700000" algn="tl">
                    <a:srgbClr val="000000"/>
                  </a:outerShdw>
                </a:effectLst>
              </a:rPr>
              <a:t>الإستعارة</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للمكتبات ‘‘ .</a:t>
            </a:r>
            <a:r>
              <a:rPr lang="ar-DZ" sz="1600" dirty="0" smtClean="0"/>
              <a:t>  </a:t>
            </a:r>
            <a:r>
              <a:rPr lang="ar-DZ" sz="1600" b="1" dirty="0" smtClean="0">
                <a:effectLst>
                  <a:outerShdw blurRad="38100" dist="38100" dir="2700000" algn="tl">
                    <a:srgbClr val="000000"/>
                  </a:outerShdw>
                </a:effectLst>
              </a:rPr>
              <a:t>من </a:t>
            </a:r>
            <a:r>
              <a:rPr lang="ar-DZ" sz="1600" b="1" dirty="0" err="1" smtClean="0">
                <a:effectLst>
                  <a:outerShdw blurRad="38100" dist="38100" dir="2700000" algn="tl">
                    <a:srgbClr val="000000"/>
                  </a:outerShdw>
                </a:effectLst>
              </a:rPr>
              <a:t>إعداد </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بلفرد</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شبيلة</a:t>
            </a:r>
            <a:r>
              <a:rPr lang="ar-DZ" sz="1600" b="1" dirty="0" smtClean="0">
                <a:effectLst>
                  <a:outerShdw blurRad="38100" dist="38100" dir="2700000" algn="tl">
                    <a:srgbClr val="000000"/>
                  </a:outerShdw>
                </a:effectLst>
              </a:rPr>
              <a:t> و حاشي ضياء  </a:t>
            </a:r>
            <a:endParaRPr lang="fr-FR" sz="1600" b="1" dirty="0">
              <a:effectLst>
                <a:outerShdw blurRad="38100" dist="38100" dir="2700000" algn="tl">
                  <a:srgbClr val="000000"/>
                </a:outerShdw>
              </a:effectLst>
            </a:endParaRPr>
          </a:p>
        </p:txBody>
      </p:sp>
      <p:sp>
        <p:nvSpPr>
          <p:cNvPr id="6" name="Rectangle 6"/>
          <p:cNvSpPr>
            <a:spLocks noChangeArrowheads="1"/>
          </p:cNvSpPr>
          <p:nvPr/>
        </p:nvSpPr>
        <p:spPr bwMode="auto">
          <a:xfrm>
            <a:off x="-23441300" y="6246835"/>
            <a:ext cx="16297468" cy="468313"/>
          </a:xfrm>
          <a:prstGeom prst="rect">
            <a:avLst/>
          </a:prstGeom>
          <a:solidFill>
            <a:schemeClr val="accent5">
              <a:lumMod val="40000"/>
              <a:lumOff val="60000"/>
            </a:schemeClr>
          </a:solidFill>
          <a:ln w="9525">
            <a:noFill/>
            <a:miter lim="800000"/>
            <a:headEnd/>
            <a:tailEnd/>
          </a:ln>
          <a:effectLst/>
        </p:spPr>
        <p:txBody>
          <a:bodyPr lIns="18000" rIns="18000" anchor="ctr"/>
          <a:lstStyle/>
          <a:p>
            <a:pPr algn="r" rtl="1"/>
            <a:r>
              <a:rPr lang="ar-DZ" sz="1600" b="1" dirty="0" smtClean="0">
                <a:effectLst>
                  <a:outerShdw blurRad="38100" dist="38100" dir="2700000" algn="tl">
                    <a:srgbClr val="000000"/>
                  </a:outerShdw>
                </a:effectLst>
              </a:rPr>
              <a:t>مذكرة </a:t>
            </a:r>
            <a:r>
              <a:rPr lang="ar-DZ" sz="1600" b="1" dirty="0" err="1" smtClean="0">
                <a:effectLst>
                  <a:outerShdw blurRad="38100" dist="38100" dir="2700000" algn="tl">
                    <a:srgbClr val="000000"/>
                  </a:outerShdw>
                </a:effectLst>
              </a:rPr>
              <a:t>بعنوان:</a:t>
            </a:r>
            <a:r>
              <a:rPr lang="ar-DZ" sz="1600" b="1" dirty="0" smtClean="0">
                <a:effectLst>
                  <a:outerShdw blurRad="38100" dist="38100" dir="2700000" algn="tl">
                    <a:srgbClr val="000000"/>
                  </a:outerShdw>
                </a:effectLst>
              </a:rPr>
              <a:t> </a:t>
            </a:r>
            <a:r>
              <a:rPr lang="fr-FR" sz="1600" b="1" dirty="0" smtClean="0">
                <a:effectLst>
                  <a:outerShdw blurRad="38100" dist="38100" dir="2700000" algn="tl">
                    <a:srgbClr val="000000"/>
                  </a:outerShdw>
                </a:effectLst>
              </a:rPr>
              <a:t>‘</a:t>
            </a:r>
            <a:r>
              <a:rPr lang="ar-DZ" sz="1600" b="1" dirty="0" smtClean="0">
                <a:effectLst>
                  <a:outerShdw blurRad="38100" dist="38100" dir="2700000" algn="tl">
                    <a:srgbClr val="000000"/>
                  </a:outerShdw>
                </a:effectLst>
              </a:rPr>
              <a:t>الشيخ عبد القادر بن إبراهيم المسعدي حياته و نشاطه الإصلاحي </a:t>
            </a:r>
            <a:r>
              <a:rPr lang="ar-DZ" sz="1600" b="1" dirty="0" err="1" smtClean="0">
                <a:effectLst>
                  <a:outerShdw blurRad="38100" dist="38100" dir="2700000" algn="tl">
                    <a:srgbClr val="000000"/>
                  </a:outerShdw>
                </a:effectLst>
              </a:rPr>
              <a:t>188-1956.</a:t>
            </a:r>
            <a:r>
              <a:rPr lang="ar-DZ" sz="1600" dirty="0" smtClean="0"/>
              <a:t>  </a:t>
            </a:r>
            <a:r>
              <a:rPr lang="ar-DZ" sz="1600" b="1" dirty="0" smtClean="0">
                <a:effectLst>
                  <a:outerShdw blurRad="38100" dist="38100" dir="2700000" algn="tl">
                    <a:srgbClr val="000000"/>
                  </a:outerShdw>
                </a:effectLst>
              </a:rPr>
              <a:t>من إعداد </a:t>
            </a:r>
            <a:r>
              <a:rPr lang="ar-DZ" sz="1600" b="1" dirty="0" err="1" smtClean="0">
                <a:effectLst>
                  <a:outerShdw blurRad="38100" dist="38100" dir="2700000" algn="tl">
                    <a:srgbClr val="000000"/>
                  </a:outerShdw>
                </a:effectLst>
              </a:rPr>
              <a:t>الطالبتين </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خولة</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بوبتان</a:t>
            </a:r>
            <a:r>
              <a:rPr lang="ar-DZ" sz="1600" b="1" dirty="0" smtClean="0">
                <a:effectLst>
                  <a:outerShdw blurRad="38100" dist="38100" dir="2700000" algn="tl">
                    <a:srgbClr val="000000"/>
                  </a:outerShdw>
                </a:effectLst>
              </a:rPr>
              <a:t>، ابتسام </a:t>
            </a:r>
            <a:r>
              <a:rPr lang="ar-DZ" sz="1600" b="1" dirty="0" err="1" smtClean="0">
                <a:effectLst>
                  <a:outerShdw blurRad="38100" dist="38100" dir="2700000" algn="tl">
                    <a:srgbClr val="000000"/>
                  </a:outerShdw>
                </a:effectLst>
              </a:rPr>
              <a:t>عزوزي</a:t>
            </a:r>
            <a:r>
              <a:rPr lang="ar-DZ" sz="1600" b="1" dirty="0" smtClean="0">
                <a:effectLst>
                  <a:outerShdw blurRad="38100" dist="38100" dir="2700000" algn="tl">
                    <a:srgbClr val="000000"/>
                  </a:outerShdw>
                </a:effectLst>
              </a:rPr>
              <a:t> ، تحت إشــــــراف: محمد القن</a:t>
            </a:r>
            <a:endParaRPr lang="fr-FR" sz="1600" b="1" dirty="0" smtClean="0">
              <a:effectLst>
                <a:outerShdw blurRad="38100" dist="38100" dir="2700000" algn="tl">
                  <a:srgbClr val="000000"/>
                </a:outerShdw>
              </a:effectLst>
            </a:endParaRPr>
          </a:p>
        </p:txBody>
      </p:sp>
      <p:grpSp>
        <p:nvGrpSpPr>
          <p:cNvPr id="2" name="Group 22"/>
          <p:cNvGrpSpPr>
            <a:grpSpLocks/>
          </p:cNvGrpSpPr>
          <p:nvPr/>
        </p:nvGrpSpPr>
        <p:grpSpPr bwMode="auto">
          <a:xfrm>
            <a:off x="0" y="0"/>
            <a:ext cx="9144000" cy="6858000"/>
            <a:chOff x="0" y="0"/>
            <a:chExt cx="5760" cy="4320"/>
          </a:xfrm>
        </p:grpSpPr>
        <p:pic>
          <p:nvPicPr>
            <p:cNvPr id="9" name="Picture 17" descr="barrepointsrougesc&amp;e"/>
            <p:cNvPicPr>
              <a:picLocks noChangeAspect="1" noChangeArrowheads="1" noCrop="1"/>
            </p:cNvPicPr>
            <p:nvPr/>
          </p:nvPicPr>
          <p:blipFill>
            <a:blip r:embed="rId2" cstate="print"/>
            <a:srcRect/>
            <a:stretch>
              <a:fillRect/>
            </a:stretch>
          </p:blipFill>
          <p:spPr bwMode="auto">
            <a:xfrm rot="5400000">
              <a:off x="-2130" y="2130"/>
              <a:ext cx="4320" cy="60"/>
            </a:xfrm>
            <a:prstGeom prst="rect">
              <a:avLst/>
            </a:prstGeom>
            <a:noFill/>
          </p:spPr>
        </p:pic>
        <p:pic>
          <p:nvPicPr>
            <p:cNvPr id="10" name="Picture 18" descr="barrepointsrougesc&amp;e"/>
            <p:cNvPicPr>
              <a:picLocks noChangeAspect="1" noChangeArrowheads="1" noCrop="1"/>
            </p:cNvPicPr>
            <p:nvPr/>
          </p:nvPicPr>
          <p:blipFill>
            <a:blip r:embed="rId2" cstate="print"/>
            <a:srcRect/>
            <a:stretch>
              <a:fillRect/>
            </a:stretch>
          </p:blipFill>
          <p:spPr bwMode="auto">
            <a:xfrm rot="5400000">
              <a:off x="3570" y="2130"/>
              <a:ext cx="4320" cy="60"/>
            </a:xfrm>
            <a:prstGeom prst="rect">
              <a:avLst/>
            </a:prstGeom>
            <a:noFill/>
          </p:spPr>
        </p:pic>
        <p:pic>
          <p:nvPicPr>
            <p:cNvPr id="11" name="Picture 20" descr="barrepointsrougesc&amp;e"/>
            <p:cNvPicPr>
              <a:picLocks noChangeAspect="1" noChangeArrowheads="1" noCrop="1"/>
            </p:cNvPicPr>
            <p:nvPr/>
          </p:nvPicPr>
          <p:blipFill>
            <a:blip r:embed="rId2" cstate="print"/>
            <a:srcRect/>
            <a:stretch>
              <a:fillRect/>
            </a:stretch>
          </p:blipFill>
          <p:spPr bwMode="auto">
            <a:xfrm>
              <a:off x="0" y="0"/>
              <a:ext cx="5760" cy="80"/>
            </a:xfrm>
            <a:prstGeom prst="rect">
              <a:avLst/>
            </a:prstGeom>
            <a:noFill/>
          </p:spPr>
        </p:pic>
        <p:pic>
          <p:nvPicPr>
            <p:cNvPr id="12" name="Picture 21" descr="barrepointsrougesc&amp;e"/>
            <p:cNvPicPr>
              <a:picLocks noChangeAspect="1" noChangeArrowheads="1" noCrop="1"/>
            </p:cNvPicPr>
            <p:nvPr/>
          </p:nvPicPr>
          <p:blipFill>
            <a:blip r:embed="rId2" cstate="print"/>
            <a:srcRect/>
            <a:stretch>
              <a:fillRect/>
            </a:stretch>
          </p:blipFill>
          <p:spPr bwMode="auto">
            <a:xfrm>
              <a:off x="0" y="4240"/>
              <a:ext cx="5760" cy="80"/>
            </a:xfrm>
            <a:prstGeom prst="rect">
              <a:avLst/>
            </a:prstGeom>
            <a:noFill/>
          </p:spPr>
        </p:pic>
      </p:grpSp>
      <p:pic>
        <p:nvPicPr>
          <p:cNvPr id="1027" name="Picture 3"/>
          <p:cNvPicPr>
            <a:picLocks noChangeAspect="1" noChangeArrowheads="1"/>
          </p:cNvPicPr>
          <p:nvPr/>
        </p:nvPicPr>
        <p:blipFill>
          <a:blip r:embed="rId3" cstate="print"/>
          <a:stretch>
            <a:fillRect/>
          </a:stretch>
        </p:blipFill>
        <p:spPr bwMode="auto">
          <a:xfrm>
            <a:off x="453042" y="116632"/>
            <a:ext cx="8256917" cy="61926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 name="ZoneTexte 12"/>
          <p:cNvSpPr txBox="1"/>
          <p:nvPr/>
        </p:nvSpPr>
        <p:spPr>
          <a:xfrm rot="20521553">
            <a:off x="68693" y="2039436"/>
            <a:ext cx="7109892" cy="1569660"/>
          </a:xfrm>
          <a:prstGeom prst="rect">
            <a:avLst/>
          </a:prstGeom>
          <a:noFill/>
        </p:spPr>
        <p:txBody>
          <a:bodyPr wrap="square" rtlCol="0">
            <a:spAutoFit/>
          </a:bodyPr>
          <a:lstStyle/>
          <a:p>
            <a:pPr lvl="0" algn="ctr"/>
            <a:r>
              <a:rPr kumimoji="1" lang="ar-DZ" sz="4800" b="1" dirty="0">
                <a:solidFill>
                  <a:srgbClr val="FF0000"/>
                </a:solidFill>
                <a:cs typeface="Mudir MT" pitchFamily="2" charset="-78"/>
              </a:rPr>
              <a:t>شكرا على حسن الانتباه و المتابعة</a:t>
            </a:r>
            <a:endParaRPr kumimoji="1" lang="fr-FR" sz="4800" b="1" dirty="0">
              <a:solidFill>
                <a:srgbClr val="FF0000"/>
              </a:solidFill>
              <a:cs typeface="Mudir MT" pitchFamily="2" charset="-78"/>
            </a:endParaRPr>
          </a:p>
        </p:txBody>
      </p:sp>
      <p:sp>
        <p:nvSpPr>
          <p:cNvPr id="14" name="Rectangle 5"/>
          <p:cNvSpPr>
            <a:spLocks noChangeArrowheads="1"/>
          </p:cNvSpPr>
          <p:nvPr/>
        </p:nvSpPr>
        <p:spPr bwMode="auto">
          <a:xfrm>
            <a:off x="-7088060" y="6286519"/>
            <a:ext cx="16211584" cy="468313"/>
          </a:xfrm>
          <a:prstGeom prst="rect">
            <a:avLst/>
          </a:prstGeom>
          <a:solidFill>
            <a:schemeClr val="accent5">
              <a:lumMod val="40000"/>
              <a:lumOff val="60000"/>
            </a:schemeClr>
          </a:solidFill>
          <a:ln w="9525">
            <a:noFill/>
            <a:miter lim="800000"/>
            <a:headEnd/>
            <a:tailEnd/>
          </a:ln>
          <a:effectLst/>
        </p:spPr>
        <p:txBody>
          <a:bodyPr lIns="18000" rIns="18000" anchor="ctr"/>
          <a:lstStyle/>
          <a:p>
            <a:pPr algn="r" rtl="1"/>
            <a:r>
              <a:rPr lang="ar-DZ" sz="1600" b="1" dirty="0" smtClean="0">
                <a:effectLst>
                  <a:outerShdw blurRad="38100" dist="38100" dir="2700000" algn="tl">
                    <a:srgbClr val="000000"/>
                  </a:outerShdw>
                </a:effectLst>
              </a:rPr>
              <a:t>مذكرة </a:t>
            </a:r>
            <a:r>
              <a:rPr lang="ar-DZ" sz="1600" b="1" dirty="0" err="1" smtClean="0">
                <a:effectLst>
                  <a:outerShdw blurRad="38100" dist="38100" dir="2700000" algn="tl">
                    <a:srgbClr val="000000"/>
                  </a:outerShdw>
                </a:effectLst>
              </a:rPr>
              <a:t>بعنوان:</a:t>
            </a:r>
            <a:r>
              <a:rPr lang="ar-DZ" sz="1600" b="1" dirty="0" smtClean="0">
                <a:effectLst>
                  <a:outerShdw blurRad="38100" dist="38100" dir="2700000" algn="tl">
                    <a:srgbClr val="000000"/>
                  </a:outerShdw>
                </a:effectLst>
              </a:rPr>
              <a:t> </a:t>
            </a:r>
            <a:r>
              <a:rPr lang="fr-FR" sz="1600" b="1" dirty="0" smtClean="0">
                <a:effectLst>
                  <a:outerShdw blurRad="38100" dist="38100" dir="2700000" algn="tl">
                    <a:srgbClr val="000000"/>
                  </a:outerShdw>
                </a:effectLst>
              </a:rPr>
              <a:t>‘</a:t>
            </a:r>
            <a:r>
              <a:rPr lang="ar-DZ" sz="1600" b="1" dirty="0" smtClean="0">
                <a:effectLst>
                  <a:outerShdw blurRad="38100" dist="38100" dir="2700000" algn="tl">
                    <a:srgbClr val="000000"/>
                  </a:outerShdw>
                </a:effectLst>
              </a:rPr>
              <a:t>الشيخ عبد القادر بن إبراهيم المسعدي حياته و نشاطه الإصلاحي </a:t>
            </a:r>
            <a:r>
              <a:rPr lang="ar-DZ" sz="1600" b="1" dirty="0" err="1" smtClean="0">
                <a:effectLst>
                  <a:outerShdw blurRad="38100" dist="38100" dir="2700000" algn="tl">
                    <a:srgbClr val="000000"/>
                  </a:outerShdw>
                </a:effectLst>
              </a:rPr>
              <a:t>188-1956.</a:t>
            </a:r>
            <a:r>
              <a:rPr lang="ar-DZ" sz="1600" dirty="0" smtClean="0"/>
              <a:t>  </a:t>
            </a:r>
            <a:r>
              <a:rPr lang="ar-DZ" sz="1600" b="1" dirty="0" smtClean="0">
                <a:effectLst>
                  <a:outerShdw blurRad="38100" dist="38100" dir="2700000" algn="tl">
                    <a:srgbClr val="000000"/>
                  </a:outerShdw>
                </a:effectLst>
              </a:rPr>
              <a:t>من إعداد </a:t>
            </a:r>
            <a:r>
              <a:rPr lang="ar-DZ" sz="1600" b="1" dirty="0" err="1" smtClean="0">
                <a:effectLst>
                  <a:outerShdw blurRad="38100" dist="38100" dir="2700000" algn="tl">
                    <a:srgbClr val="000000"/>
                  </a:outerShdw>
                </a:effectLst>
              </a:rPr>
              <a:t>الطالبتين </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خولة</a:t>
            </a:r>
            <a:r>
              <a:rPr lang="ar-DZ" sz="1600" b="1" dirty="0" smtClean="0">
                <a:effectLst>
                  <a:outerShdw blurRad="38100" dist="38100" dir="2700000" algn="tl">
                    <a:srgbClr val="000000"/>
                  </a:outerShdw>
                </a:effectLst>
              </a:rPr>
              <a:t> </a:t>
            </a:r>
            <a:r>
              <a:rPr lang="ar-DZ" sz="1600" b="1" dirty="0" err="1" smtClean="0">
                <a:effectLst>
                  <a:outerShdw blurRad="38100" dist="38100" dir="2700000" algn="tl">
                    <a:srgbClr val="000000"/>
                  </a:outerShdw>
                </a:effectLst>
              </a:rPr>
              <a:t>بوبتان</a:t>
            </a:r>
            <a:r>
              <a:rPr lang="ar-DZ" sz="1600" b="1" dirty="0" smtClean="0">
                <a:effectLst>
                  <a:outerShdw blurRad="38100" dist="38100" dir="2700000" algn="tl">
                    <a:srgbClr val="000000"/>
                  </a:outerShdw>
                </a:effectLst>
              </a:rPr>
              <a:t>، ابتسام </a:t>
            </a:r>
            <a:r>
              <a:rPr lang="ar-DZ" sz="1600" b="1" dirty="0" err="1" smtClean="0">
                <a:effectLst>
                  <a:outerShdw blurRad="38100" dist="38100" dir="2700000" algn="tl">
                    <a:srgbClr val="000000"/>
                  </a:outerShdw>
                </a:effectLst>
              </a:rPr>
              <a:t>عزوزي</a:t>
            </a:r>
            <a:r>
              <a:rPr lang="ar-DZ" sz="1600" b="1" dirty="0" smtClean="0">
                <a:effectLst>
                  <a:outerShdw blurRad="38100" dist="38100" dir="2700000" algn="tl">
                    <a:srgbClr val="000000"/>
                  </a:outerShdw>
                </a:effectLst>
              </a:rPr>
              <a:t> ، تحت إشــــــراف: محمد القن</a:t>
            </a:r>
            <a:endParaRPr lang="fr-FR" sz="1600" b="1" dirty="0" smtClean="0">
              <a:effectLst>
                <a:outerShdw blurRad="38100" dist="38100" dir="2700000" algn="tl">
                  <a:srgbClr val="000000"/>
                </a:outerShdw>
              </a:effectLst>
            </a:endParaRPr>
          </a:p>
          <a:p>
            <a:pPr algn="r" rtl="1"/>
            <a:r>
              <a:rPr lang="fr-FR" sz="1600" b="1" dirty="0" smtClean="0">
                <a:effectLst>
                  <a:outerShdw blurRad="38100" dist="38100" dir="2700000" algn="tl">
                    <a:srgbClr val="000000"/>
                  </a:outerShdw>
                </a:effectLst>
              </a:rPr>
              <a:t>²</a:t>
            </a:r>
            <a:endParaRPr lang="fr-FR" sz="1600" b="1" dirty="0">
              <a:effectLst>
                <a:outerShdw blurRad="38100" dist="38100" dir="2700000" algn="tl">
                  <a:srgbClr val="00000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repeatCount="indefinite" fill="hold" grpId="0" nodeType="withEffect">
                                  <p:stCondLst>
                                    <p:cond delay="0"/>
                                  </p:stCondLst>
                                  <p:childTnLst>
                                    <p:animMotion origin="layout" path="M -3.33333E-6 3.33333E-6 L 1.49584 3.33333E-6 " pathEditMode="relative" rAng="0" ptsTypes="AA">
                                      <p:cBhvr>
                                        <p:cTn id="6" dur="10000" fill="hold"/>
                                        <p:tgtEl>
                                          <p:spTgt spid="5"/>
                                        </p:tgtEl>
                                        <p:attrNameLst>
                                          <p:attrName>ppt_x</p:attrName>
                                          <p:attrName>ppt_y</p:attrName>
                                        </p:attrNameLst>
                                      </p:cBhvr>
                                      <p:rCtr x="748" y="0"/>
                                    </p:animMotion>
                                  </p:childTnLst>
                                </p:cTn>
                              </p:par>
                              <p:par>
                                <p:cTn id="7" presetID="63" presetClass="path" presetSubtype="0" repeatCount="indefinite" fill="hold" grpId="0" nodeType="withEffect">
                                  <p:stCondLst>
                                    <p:cond delay="0"/>
                                  </p:stCondLst>
                                  <p:childTnLst>
                                    <p:animMotion origin="layout" path="M -3.33333E-6 3.33333E-6 L 1.49584 3.33333E-6 " pathEditMode="relative" rAng="0" ptsTypes="AA">
                                      <p:cBhvr>
                                        <p:cTn id="8" dur="10000" fill="hold"/>
                                        <p:tgtEl>
                                          <p:spTgt spid="6"/>
                                        </p:tgtEl>
                                        <p:attrNameLst>
                                          <p:attrName>ppt_x</p:attrName>
                                          <p:attrName>ppt_y</p:attrName>
                                        </p:attrNameLst>
                                      </p:cBhvr>
                                      <p:rCtr x="748" y="0"/>
                                    </p:animMotion>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circle(in)">
                                      <p:cBhvr>
                                        <p:cTn id="13" dur="2000"/>
                                        <p:tgtEl>
                                          <p:spTgt spid="13"/>
                                        </p:tgtEl>
                                      </p:cBhvr>
                                    </p:animEffect>
                                  </p:childTnLst>
                                </p:cTn>
                              </p:par>
                              <p:par>
                                <p:cTn id="14" presetID="63" presetClass="path" presetSubtype="0" repeatCount="indefinite" fill="hold" grpId="0" nodeType="withEffect">
                                  <p:stCondLst>
                                    <p:cond delay="0"/>
                                  </p:stCondLst>
                                  <p:childTnLst>
                                    <p:animMotion origin="layout" path="M -3.33333E-6 3.33333E-6 L 1.49584 3.33333E-6 " pathEditMode="relative" rAng="0" ptsTypes="AA">
                                      <p:cBhvr>
                                        <p:cTn id="15" dur="10000" fill="hold"/>
                                        <p:tgtEl>
                                          <p:spTgt spid="14"/>
                                        </p:tgtEl>
                                        <p:attrNameLst>
                                          <p:attrName>ppt_x</p:attrName>
                                          <p:attrName>ppt_y</p:attrName>
                                        </p:attrNameLst>
                                      </p:cBhvr>
                                      <p:rCtr x="74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3" grpId="0"/>
      <p:bldP spid="1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47"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32" name="Image 131" descr="C:\Documents and Settings\Administrateur\Mes documents\articles-up-226-983355446.jpg"/>
          <p:cNvPicPr/>
          <p:nvPr/>
        </p:nvPicPr>
        <p:blipFill>
          <a:blip r:embed="rId4" cstate="print"/>
          <a:srcRect/>
          <a:stretch>
            <a:fillRect/>
          </a:stretch>
        </p:blipFill>
        <p:spPr bwMode="auto">
          <a:xfrm>
            <a:off x="107504" y="216024"/>
            <a:ext cx="8748464" cy="6237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endParaRPr lang="fr-FR" dirty="0"/>
          </a:p>
        </p:txBody>
      </p:sp>
      <p:sp>
        <p:nvSpPr>
          <p:cNvPr id="3" name="Sous-titre 2"/>
          <p:cNvSpPr>
            <a:spLocks noGrp="1"/>
          </p:cNvSpPr>
          <p:nvPr>
            <p:ph type="subTitle" idx="1"/>
          </p:nvPr>
        </p:nvSpPr>
        <p:spPr/>
        <p:txBody>
          <a:bodyPr/>
          <a:lstStyle/>
          <a:p>
            <a:endParaRPr lang="fr-FR"/>
          </a:p>
        </p:txBody>
      </p:sp>
      <p:pic>
        <p:nvPicPr>
          <p:cNvPr id="4" name="Picture 4" descr="imagesaaa"/>
          <p:cNvPicPr>
            <a:picLocks noChangeAspect="1" noChangeArrowheads="1"/>
          </p:cNvPicPr>
          <p:nvPr/>
        </p:nvPicPr>
        <p:blipFill>
          <a:blip r:embed="rId2" cstate="print">
            <a:duotone>
              <a:schemeClr val="accent1">
                <a:shade val="45000"/>
                <a:satMod val="135000"/>
              </a:schemeClr>
              <a:prstClr val="white"/>
            </a:duotone>
          </a:blip>
          <a:srcRect/>
          <a:stretch>
            <a:fillRect/>
          </a:stretch>
        </p:blipFill>
        <p:spPr bwMode="auto">
          <a:xfrm>
            <a:off x="0" y="0"/>
            <a:ext cx="9144000" cy="6858000"/>
          </a:xfrm>
          <a:prstGeom prst="rect">
            <a:avLst/>
          </a:prstGeom>
          <a:noFill/>
          <a:scene3d>
            <a:camera prst="orthographicFront"/>
            <a:lightRig rig="threePt" dir="t"/>
          </a:scene3d>
          <a:sp3d contourW="12700">
            <a:contourClr>
              <a:schemeClr val="accent2">
                <a:lumMod val="50000"/>
              </a:schemeClr>
            </a:contourClr>
          </a:sp3d>
        </p:spPr>
      </p:pic>
      <p:grpSp>
        <p:nvGrpSpPr>
          <p:cNvPr id="5" name="Group 22"/>
          <p:cNvGrpSpPr>
            <a:grpSpLocks/>
          </p:cNvGrpSpPr>
          <p:nvPr/>
        </p:nvGrpSpPr>
        <p:grpSpPr bwMode="auto">
          <a:xfrm>
            <a:off x="0" y="0"/>
            <a:ext cx="9144000" cy="6858000"/>
            <a:chOff x="0" y="0"/>
            <a:chExt cx="5760" cy="4320"/>
          </a:xfrm>
        </p:grpSpPr>
        <p:pic>
          <p:nvPicPr>
            <p:cNvPr id="61" name="Picture 17" descr="barrepointsrougesc&amp;e"/>
            <p:cNvPicPr>
              <a:picLocks noChangeAspect="1" noChangeArrowheads="1" noCrop="1"/>
            </p:cNvPicPr>
            <p:nvPr/>
          </p:nvPicPr>
          <p:blipFill>
            <a:blip r:embed="rId3" cstate="print"/>
            <a:srcRect/>
            <a:stretch>
              <a:fillRect/>
            </a:stretch>
          </p:blipFill>
          <p:spPr bwMode="auto">
            <a:xfrm rot="5400000">
              <a:off x="-2130" y="2130"/>
              <a:ext cx="4320" cy="60"/>
            </a:xfrm>
            <a:prstGeom prst="rect">
              <a:avLst/>
            </a:prstGeom>
            <a:noFill/>
          </p:spPr>
        </p:pic>
        <p:pic>
          <p:nvPicPr>
            <p:cNvPr id="62" name="Picture 18" descr="barrepointsrougesc&amp;e"/>
            <p:cNvPicPr>
              <a:picLocks noChangeAspect="1" noChangeArrowheads="1" noCrop="1"/>
            </p:cNvPicPr>
            <p:nvPr/>
          </p:nvPicPr>
          <p:blipFill>
            <a:blip r:embed="rId3" cstate="print"/>
            <a:srcRect/>
            <a:stretch>
              <a:fillRect/>
            </a:stretch>
          </p:blipFill>
          <p:spPr bwMode="auto">
            <a:xfrm rot="5400000">
              <a:off x="3570" y="2130"/>
              <a:ext cx="4320" cy="60"/>
            </a:xfrm>
            <a:prstGeom prst="rect">
              <a:avLst/>
            </a:prstGeom>
            <a:noFill/>
          </p:spPr>
        </p:pic>
        <p:pic>
          <p:nvPicPr>
            <p:cNvPr id="63" name="Picture 20" descr="barrepointsrougesc&amp;e"/>
            <p:cNvPicPr>
              <a:picLocks noChangeAspect="1" noChangeArrowheads="1" noCrop="1"/>
            </p:cNvPicPr>
            <p:nvPr/>
          </p:nvPicPr>
          <p:blipFill>
            <a:blip r:embed="rId3" cstate="print"/>
            <a:srcRect/>
            <a:stretch>
              <a:fillRect/>
            </a:stretch>
          </p:blipFill>
          <p:spPr bwMode="auto">
            <a:xfrm>
              <a:off x="0" y="0"/>
              <a:ext cx="5760" cy="80"/>
            </a:xfrm>
            <a:prstGeom prst="rect">
              <a:avLst/>
            </a:prstGeom>
            <a:noFill/>
          </p:spPr>
        </p:pic>
        <p:pic>
          <p:nvPicPr>
            <p:cNvPr id="64" name="Picture 21" descr="barrepointsrougesc&amp;e"/>
            <p:cNvPicPr>
              <a:picLocks noChangeAspect="1" noChangeArrowheads="1" noCrop="1"/>
            </p:cNvPicPr>
            <p:nvPr/>
          </p:nvPicPr>
          <p:blipFill>
            <a:blip r:embed="rId3" cstate="print"/>
            <a:srcRect/>
            <a:stretch>
              <a:fillRect/>
            </a:stretch>
          </p:blipFill>
          <p:spPr bwMode="auto">
            <a:xfrm>
              <a:off x="0" y="4240"/>
              <a:ext cx="5760" cy="80"/>
            </a:xfrm>
            <a:prstGeom prst="rect">
              <a:avLst/>
            </a:prstGeom>
            <a:noFill/>
          </p:spPr>
        </p:pic>
      </p:gr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pic>
        <p:nvPicPr>
          <p:cNvPr id="132" name="Image 131" descr="C:\Documents and Settings\Administrateur\Mes documents\articles-up-226-983355446.jpg"/>
          <p:cNvPicPr/>
          <p:nvPr/>
        </p:nvPicPr>
        <p:blipFill>
          <a:blip r:embed="rId4" cstate="print"/>
          <a:stretch>
            <a:fillRect/>
          </a:stretch>
        </p:blipFill>
        <p:spPr bwMode="auto">
          <a:xfrm>
            <a:off x="224523" y="116632"/>
            <a:ext cx="8514425" cy="66419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newsflash/>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TotalTime>
  <Words>1963</Words>
  <Application>Microsoft Office PowerPoint</Application>
  <PresentationFormat>Affichage à l'écran (4:3)</PresentationFormat>
  <Paragraphs>188</Paragraphs>
  <Slides>46</Slides>
  <Notes>1</Notes>
  <HiddenSlides>0</HiddenSlides>
  <MMClips>0</MMClips>
  <ScaleCrop>false</ScaleCrop>
  <HeadingPairs>
    <vt:vector size="4" baseType="variant">
      <vt:variant>
        <vt:lpstr>Thème</vt:lpstr>
      </vt:variant>
      <vt:variant>
        <vt:i4>1</vt:i4>
      </vt:variant>
      <vt:variant>
        <vt:lpstr>Titres des diapositives</vt:lpstr>
      </vt:variant>
      <vt:variant>
        <vt:i4>46</vt:i4>
      </vt:variant>
    </vt:vector>
  </HeadingPairs>
  <TitlesOfParts>
    <vt:vector size="47" baseType="lpstr">
      <vt:lpstr>Thème Office</vt:lpstr>
      <vt:lpstr>Diapositive 1</vt:lpstr>
      <vt:lpstr>Diapositive 2</vt:lpstr>
      <vt:lpstr>شكر</vt:lpstr>
      <vt:lpstr>Diapositive 4</vt:lpstr>
      <vt:lpstr>Diapositive 5</vt:lpstr>
      <vt:lpstr>Diapositive 6</vt:lpstr>
      <vt:lpstr>Diapositive 7</vt:lpstr>
      <vt:lpstr>Diapositive 8</vt:lpstr>
      <vt:lpstr>Diapositive 9</vt:lpstr>
      <vt:lpstr>Diapositive 10</vt:lpstr>
      <vt:lpstr>Diapositive 11</vt:lpstr>
      <vt:lpstr>&lt; gvxtdxs</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papa</dc:creator>
  <cp:lastModifiedBy>papa</cp:lastModifiedBy>
  <cp:revision>27</cp:revision>
  <dcterms:created xsi:type="dcterms:W3CDTF">2016-05-16T18:36:24Z</dcterms:created>
  <dcterms:modified xsi:type="dcterms:W3CDTF">2016-05-24T12:07:39Z</dcterms:modified>
</cp:coreProperties>
</file>