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60" r:id="rId4"/>
    <p:sldId id="266" r:id="rId5"/>
    <p:sldId id="268" r:id="rId6"/>
    <p:sldId id="263" r:id="rId7"/>
    <p:sldId id="264" r:id="rId8"/>
    <p:sldId id="269" r:id="rId9"/>
    <p:sldId id="270" r:id="rId10"/>
    <p:sldId id="271" r:id="rId11"/>
    <p:sldId id="272" r:id="rId12"/>
    <p:sldId id="273" r:id="rId13"/>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452"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r-F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r-FR"/>
          </a:p>
        </p:txBody>
      </p:sp>
      <p:sp>
        <p:nvSpPr>
          <p:cNvPr id="4" name="Date Placeholder 3"/>
          <p:cNvSpPr>
            <a:spLocks noGrp="1"/>
          </p:cNvSpPr>
          <p:nvPr>
            <p:ph type="dt" sz="half" idx="10"/>
          </p:nvPr>
        </p:nvSpPr>
        <p:spPr/>
        <p:txBody>
          <a:bodyPr/>
          <a:lstStyle/>
          <a:p>
            <a:fld id="{7989477F-6BD1-4F05-A8F2-283CE3ED5F5A}" type="datetimeFigureOut">
              <a:rPr lang="fr-FR" smtClean="0"/>
              <a:t>21/05/2016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250023791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p>
            <a:fld id="{7989477F-6BD1-4F05-A8F2-283CE3ED5F5A}" type="datetimeFigureOut">
              <a:rPr lang="fr-FR" smtClean="0"/>
              <a:t>21/05/2016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2697242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fr-F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89477F-6BD1-4F05-A8F2-283CE3ED5F5A}" type="datetimeFigureOut">
              <a:rPr lang="fr-FR" smtClean="0"/>
              <a:t>21/05/2016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9993416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Date Placeholder 4"/>
          <p:cNvSpPr>
            <a:spLocks noGrp="1"/>
          </p:cNvSpPr>
          <p:nvPr>
            <p:ph type="dt" sz="half" idx="10"/>
          </p:nvPr>
        </p:nvSpPr>
        <p:spPr/>
        <p:txBody>
          <a:bodyPr/>
          <a:lstStyle/>
          <a:p>
            <a:fld id="{7989477F-6BD1-4F05-A8F2-283CE3ED5F5A}" type="datetimeFigureOut">
              <a:rPr lang="fr-FR" smtClean="0"/>
              <a:t>21/05/2016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27203892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r-F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7" name="Date Placeholder 6"/>
          <p:cNvSpPr>
            <a:spLocks noGrp="1"/>
          </p:cNvSpPr>
          <p:nvPr>
            <p:ph type="dt" sz="half" idx="10"/>
          </p:nvPr>
        </p:nvSpPr>
        <p:spPr/>
        <p:txBody>
          <a:bodyPr/>
          <a:lstStyle/>
          <a:p>
            <a:fld id="{7989477F-6BD1-4F05-A8F2-283CE3ED5F5A}" type="datetimeFigureOut">
              <a:rPr lang="fr-FR" smtClean="0"/>
              <a:t>21/05/2016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37495825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Date Placeholder 2"/>
          <p:cNvSpPr>
            <a:spLocks noGrp="1"/>
          </p:cNvSpPr>
          <p:nvPr>
            <p:ph type="dt" sz="half" idx="10"/>
          </p:nvPr>
        </p:nvSpPr>
        <p:spPr/>
        <p:txBody>
          <a:bodyPr/>
          <a:lstStyle/>
          <a:p>
            <a:fld id="{7989477F-6BD1-4F05-A8F2-283CE3ED5F5A}" type="datetimeFigureOut">
              <a:rPr lang="fr-FR" smtClean="0"/>
              <a:t>21/05/2016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2902171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989477F-6BD1-4F05-A8F2-283CE3ED5F5A}" type="datetimeFigureOut">
              <a:rPr lang="fr-FR" smtClean="0"/>
              <a:t>21/05/2016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13323832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fr-F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89477F-6BD1-4F05-A8F2-283CE3ED5F5A}" type="datetimeFigureOut">
              <a:rPr lang="fr-FR" smtClean="0"/>
              <a:t>21/05/2016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20549648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fr-F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989477F-6BD1-4F05-A8F2-283CE3ED5F5A}" type="datetimeFigureOut">
              <a:rPr lang="fr-FR" smtClean="0"/>
              <a:t>21/05/2016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26500108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r-F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p>
            <a:fld id="{7989477F-6BD1-4F05-A8F2-283CE3ED5F5A}" type="datetimeFigureOut">
              <a:rPr lang="fr-FR" smtClean="0"/>
              <a:t>21/05/2016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148279176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r-F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10"/>
          </p:nvPr>
        </p:nvSpPr>
        <p:spPr/>
        <p:txBody>
          <a:bodyPr/>
          <a:lstStyle/>
          <a:p>
            <a:fld id="{7989477F-6BD1-4F05-A8F2-283CE3ED5F5A}" type="datetimeFigureOut">
              <a:rPr lang="fr-FR" smtClean="0"/>
              <a:t>21/05/2016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C923A9C5-E5FC-49F2-BA64-87B68A9DAD74}" type="slidenum">
              <a:rPr lang="fr-FR" smtClean="0"/>
              <a:t>‹#›</a:t>
            </a:fld>
            <a:endParaRPr lang="fr-FR"/>
          </a:p>
        </p:txBody>
      </p:sp>
    </p:spTree>
    <p:extLst>
      <p:ext uri="{BB962C8B-B14F-4D97-AF65-F5344CB8AC3E}">
        <p14:creationId xmlns:p14="http://schemas.microsoft.com/office/powerpoint/2010/main" val="12240100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fr-F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r-F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989477F-6BD1-4F05-A8F2-283CE3ED5F5A}" type="datetimeFigureOut">
              <a:rPr lang="fr-FR" smtClean="0"/>
              <a:t>21/05/2016</a:t>
            </a:fld>
            <a:endParaRPr lang="fr-F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923A9C5-E5FC-49F2-BA64-87B68A9DAD74}" type="slidenum">
              <a:rPr lang="fr-FR" smtClean="0"/>
              <a:t>‹#›</a:t>
            </a:fld>
            <a:endParaRPr lang="fr-FR"/>
          </a:p>
        </p:txBody>
      </p:sp>
    </p:spTree>
    <p:extLst>
      <p:ext uri="{BB962C8B-B14F-4D97-AF65-F5344CB8AC3E}">
        <p14:creationId xmlns:p14="http://schemas.microsoft.com/office/powerpoint/2010/main" val="8015033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افتتاحية </a:t>
            </a:r>
            <a:endParaRPr lang="fr-FR" dirty="0"/>
          </a:p>
        </p:txBody>
      </p:sp>
      <p:sp>
        <p:nvSpPr>
          <p:cNvPr id="3" name="Content Placeholder 2"/>
          <p:cNvSpPr>
            <a:spLocks noGrp="1"/>
          </p:cNvSpPr>
          <p:nvPr>
            <p:ph idx="1"/>
          </p:nvPr>
        </p:nvSpPr>
        <p:spPr/>
        <p:txBody>
          <a:bodyPr/>
          <a:lstStyle/>
          <a:p>
            <a:pPr algn="ctr"/>
            <a:r>
              <a:rPr lang="ar-MA" dirty="0" smtClean="0"/>
              <a:t> الزكاة ركن من اركان الاسلام الخمسة التي يقوم عليها و بها يتكامل و هي التي تلي الصلاة في الاهمية لذا حث الاسلام </a:t>
            </a:r>
            <a:r>
              <a:rPr lang="fr-FR" dirty="0"/>
              <a:t>.</a:t>
            </a:r>
            <a:r>
              <a:rPr lang="ar-MA" dirty="0" smtClean="0"/>
              <a:t>عليها و رغب فيها</a:t>
            </a:r>
          </a:p>
          <a:p>
            <a:endParaRPr lang="fr-FR" dirty="0"/>
          </a:p>
        </p:txBody>
      </p:sp>
    </p:spTree>
    <p:extLst>
      <p:ext uri="{BB962C8B-B14F-4D97-AF65-F5344CB8AC3E}">
        <p14:creationId xmlns:p14="http://schemas.microsoft.com/office/powerpoint/2010/main" val="23376351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مفهوم الزكاة</a:t>
            </a:r>
            <a:endParaRPr lang="fr-FR" dirty="0"/>
          </a:p>
        </p:txBody>
      </p:sp>
      <p:sp>
        <p:nvSpPr>
          <p:cNvPr id="3" name="Content Placeholder 2"/>
          <p:cNvSpPr>
            <a:spLocks noGrp="1"/>
          </p:cNvSpPr>
          <p:nvPr>
            <p:ph idx="1"/>
          </p:nvPr>
        </p:nvSpPr>
        <p:spPr/>
        <p:txBody>
          <a:bodyPr>
            <a:normAutofit fontScale="77500" lnSpcReduction="20000"/>
          </a:bodyPr>
          <a:lstStyle/>
          <a:p>
            <a:pPr algn="ctr" rtl="1"/>
            <a:r>
              <a:rPr lang="ar-MA" b="1" dirty="0"/>
              <a:t>الزكاة لغة هي‏</a:t>
            </a:r>
          </a:p>
          <a:p>
            <a:pPr algn="ctr" rtl="1"/>
            <a:r>
              <a:rPr lang="ar-MA" dirty="0"/>
              <a:t>البركة والطهارة والنماء والصلاح‏.‏ وسميت الزكاة لأنها تزيد في المال الذي أخرجت منه‏, ‏ وتقيه الآفات‏, ‏ كما قال ابن تيمية‏:‏ نفس المتصدق تزكو‏, ‏ وماله يزكو‏, ‏ يَطْهُر ويزيد في المعنى‏.‏</a:t>
            </a:r>
          </a:p>
          <a:p>
            <a:pPr algn="ctr" rtl="1"/>
            <a:r>
              <a:rPr lang="ar-MA" b="1" dirty="0"/>
              <a:t>والزكاة شرعا هي‏‏</a:t>
            </a:r>
          </a:p>
          <a:p>
            <a:pPr algn="ctr" rtl="1"/>
            <a:r>
              <a:rPr lang="ar-MA" dirty="0"/>
              <a:t>حصة مقدرة من المال فرضها الله عز وجل للمستحقين الذين سماهم في كتابه الكريم‏, ‏ أو هي مقدار مخصوص في مال مخصوص لطائفة مخصوصة‏, ‏ ويطلق لفظ الزكاة على نفس الحصة المخرجة من المال المزكى‏.‏ والزكاة الشرعية قد تسمى في لغة القرآن والسنة صدقة كما قال تعالى‏:‏ ‏(‏خذ من أموالهم صدقة تطهرهم وتزكيهم بها وصلّ عليهم إن صلاتك سكن لهم‏)‏ ‏(‏التوبة ‏103‏‏)‏ وفي الحديث الصحيح قال صلى اللّه عليه وسلم لمعاذ حين أرسله إلى اليمن‏:‏ ‏(‏أعْلِمْهُم أن اللّه افترض عليهم في أموالهم صدقة تؤخذ من أغنيائهم وترد على فقرائهم‏.‏‏)‏ أخرجه الجماعة‏.‏</a:t>
            </a:r>
          </a:p>
          <a:p>
            <a:pPr algn="ctr"/>
            <a:endParaRPr lang="fr-FR" dirty="0"/>
          </a:p>
        </p:txBody>
      </p:sp>
    </p:spTree>
    <p:extLst>
      <p:ext uri="{BB962C8B-B14F-4D97-AF65-F5344CB8AC3E}">
        <p14:creationId xmlns:p14="http://schemas.microsoft.com/office/powerpoint/2010/main" val="330464524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حكمها</a:t>
            </a:r>
            <a:endParaRPr lang="fr-FR" dirty="0"/>
          </a:p>
        </p:txBody>
      </p:sp>
      <p:sp>
        <p:nvSpPr>
          <p:cNvPr id="3" name="Content Placeholder 2"/>
          <p:cNvSpPr>
            <a:spLocks noGrp="1"/>
          </p:cNvSpPr>
          <p:nvPr>
            <p:ph idx="1"/>
          </p:nvPr>
        </p:nvSpPr>
        <p:spPr/>
        <p:txBody>
          <a:bodyPr/>
          <a:lstStyle/>
          <a:p>
            <a:r>
              <a:rPr lang="ar-MA" dirty="0"/>
              <a:t>هي الركن الثالث من أركان الإسلام الخمسة‏,‏ وعمود من أعمدة الدين التي لا يقوم إلا بها‏, ‏ يُقاتَلُ مانعها‏, ‏ ويكفر جاحدها‏, ‏ فرضت في العام الثاني من الهجرة‏, ‏ ولقد وردت في كتاب الله عز وجل في مواطن مختلفة منها قوله تعالى‏:‏ ‏(‏وأقيموا الصلاة وآتوا الزكاة واركعوا مع الراكعين‏)‏ ‏(‏البقرة ‏43)‏ وقوله تعالى‏:‏ ‏(‏والذين في أموالهم حق معلوم للسائل والمحروم‏)‏ ‏‏(‏المعارج ‏24‏‏‏/‏‏25)‏‏.</a:t>
            </a:r>
            <a:endParaRPr lang="fr-FR" dirty="0"/>
          </a:p>
        </p:txBody>
      </p:sp>
    </p:spTree>
    <p:extLst>
      <p:ext uri="{BB962C8B-B14F-4D97-AF65-F5344CB8AC3E}">
        <p14:creationId xmlns:p14="http://schemas.microsoft.com/office/powerpoint/2010/main" val="129904112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مكانتها</a:t>
            </a:r>
            <a:endParaRPr lang="fr-FR"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11865896"/>
              </p:ext>
            </p:extLst>
          </p:nvPr>
        </p:nvGraphicFramePr>
        <p:xfrm>
          <a:off x="899592" y="3115611"/>
          <a:ext cx="7344816" cy="3333863"/>
        </p:xfrm>
        <a:graphic>
          <a:graphicData uri="http://schemas.openxmlformats.org/drawingml/2006/table">
            <a:tbl>
              <a:tblPr/>
              <a:tblGrid>
                <a:gridCol w="7344816"/>
              </a:tblGrid>
              <a:tr h="0">
                <a:tc>
                  <a:txBody>
                    <a:bodyPr/>
                    <a:lstStyle/>
                    <a:p>
                      <a:endParaRPr lang="fr-FR" sz="300" dirty="0"/>
                    </a:p>
                  </a:txBody>
                  <a:tcPr marL="16259" marR="16259" marT="8129" marB="8129">
                    <a:lnL>
                      <a:noFill/>
                    </a:lnL>
                    <a:lnR>
                      <a:noFill/>
                    </a:lnR>
                    <a:lnT>
                      <a:noFill/>
                    </a:lnT>
                    <a:lnB>
                      <a:noFill/>
                    </a:lnB>
                    <a:solidFill>
                      <a:srgbClr val="F0F8FF"/>
                    </a:solidFill>
                  </a:tcPr>
                </a:tc>
              </a:tr>
              <a:tr h="441017">
                <a:tc>
                  <a:txBody>
                    <a:bodyPr/>
                    <a:lstStyle/>
                    <a:p>
                      <a:endParaRPr lang="fr-FR" sz="300"/>
                    </a:p>
                  </a:txBody>
                  <a:tcPr marL="0" marR="0" marT="0" marB="0">
                    <a:lnL>
                      <a:noFill/>
                    </a:lnL>
                    <a:lnR>
                      <a:noFill/>
                    </a:lnR>
                    <a:lnT>
                      <a:noFill/>
                    </a:lnT>
                    <a:lnB>
                      <a:noFill/>
                    </a:lnB>
                    <a:solidFill>
                      <a:srgbClr val="F0F8FF"/>
                    </a:solidFill>
                  </a:tcPr>
                </a:tc>
              </a:tr>
              <a:tr h="441017">
                <a:tc>
                  <a:txBody>
                    <a:bodyPr/>
                    <a:lstStyle/>
                    <a:p>
                      <a:endParaRPr lang="fr-FR" sz="300"/>
                    </a:p>
                  </a:txBody>
                  <a:tcPr marL="0" marR="0" marT="0" marB="0">
                    <a:lnL>
                      <a:noFill/>
                    </a:lnL>
                    <a:lnR>
                      <a:noFill/>
                    </a:lnR>
                    <a:lnT>
                      <a:noFill/>
                    </a:lnT>
                    <a:lnB>
                      <a:noFill/>
                    </a:lnB>
                    <a:solidFill>
                      <a:srgbClr val="F0F8FF"/>
                    </a:solidFill>
                  </a:tcPr>
                </a:tc>
              </a:tr>
              <a:tr h="441017">
                <a:tc>
                  <a:txBody>
                    <a:bodyPr/>
                    <a:lstStyle/>
                    <a:p>
                      <a:endParaRPr lang="fr-FR" sz="300"/>
                    </a:p>
                  </a:txBody>
                  <a:tcPr marL="3387" marR="3387" marT="3387" marB="3387">
                    <a:lnL>
                      <a:noFill/>
                    </a:lnL>
                    <a:lnR>
                      <a:noFill/>
                    </a:lnR>
                    <a:lnT>
                      <a:noFill/>
                    </a:lnT>
                    <a:lnB>
                      <a:noFill/>
                    </a:lnB>
                    <a:solidFill>
                      <a:srgbClr val="F0F8FF"/>
                    </a:solidFill>
                  </a:tcPr>
                </a:tc>
              </a:tr>
              <a:tr h="441017">
                <a:tc>
                  <a:txBody>
                    <a:bodyPr/>
                    <a:lstStyle/>
                    <a:p>
                      <a:endParaRPr lang="fr-FR" sz="1400" dirty="0"/>
                    </a:p>
                  </a:txBody>
                  <a:tcPr marL="0" marR="0" marT="0" marB="0">
                    <a:lnL>
                      <a:noFill/>
                    </a:lnL>
                    <a:lnR>
                      <a:noFill/>
                    </a:lnR>
                    <a:lnT>
                      <a:noFill/>
                    </a:lnT>
                    <a:lnB>
                      <a:noFill/>
                    </a:lnB>
                    <a:solidFill>
                      <a:srgbClr val="F0F8FF"/>
                    </a:solidFill>
                  </a:tcPr>
                </a:tc>
              </a:tr>
              <a:tr h="632797">
                <a:tc>
                  <a:txBody>
                    <a:bodyPr/>
                    <a:lstStyle/>
                    <a:p>
                      <a:pPr algn="r" rtl="1"/>
                      <a:r>
                        <a:rPr lang="ar-MA" sz="1400" dirty="0">
                          <a:solidFill>
                            <a:srgbClr val="284486"/>
                          </a:solidFill>
                          <a:effectLst/>
                          <a:latin typeface="Arabic Transparent"/>
                        </a:rPr>
                        <a:t>وبينت السنة مكانة الزكاة فعن ابن عمر رضي الله عنهما أن رسول الله صلى الله عليه وسلم قال‏:‏ ‏(‏أُمرت أن أُقاتل الناس حتى يشهدوا أن لا إله إلا الله‏, ‏ وأنّ محمدًا رسول الله‏, ‏ ويقيموا الصلاة ويؤتوا الزكاة‏.‏‏)‏ أخرجه البخاري ومسلم‏, ‏ وعن جرير بن عبد الله رضي الله عنه قال‏:‏ ‏(‏بايعت رسول الله صلى الله عليه وسلم على إقام الصلاة‏, ‏ وإيتاء الزكاة‏, ‏ والنصح لكل مسلم‏.‏‏)‏ أخرجه البخاري ومسلم‏, ‏ وعن ابن عمر رضي الله عنهما أن رسول الله صلى الله عليه وسلم قال‏:‏ ‏(‏بني الإسلام على خمس‏:‏ شهادة أن لا إله إلا الله‏, ‏ وأن محمدًا رسول الله ‏, ‏ وإقام الصلاة‏, ‏ وإيتاء الزكاة‏, ‏ وحج البيت لمن استطاع إليه سبيلا‏, ‏ وصوم رمضان‏.‏‏)‏ أخرجه البخاري ومسلم‏.</a:t>
                      </a:r>
                    </a:p>
                  </a:txBody>
                  <a:tcPr marL="0" marR="0" marT="0" marB="0">
                    <a:lnL>
                      <a:noFill/>
                    </a:lnL>
                    <a:lnR>
                      <a:noFill/>
                    </a:lnR>
                    <a:lnT>
                      <a:noFill/>
                    </a:lnT>
                    <a:lnB>
                      <a:noFill/>
                    </a:lnB>
                    <a:solidFill>
                      <a:srgbClr val="F0F8FF"/>
                    </a:solidFill>
                  </a:tcPr>
                </a:tc>
              </a:tr>
              <a:tr h="441017">
                <a:tc>
                  <a:txBody>
                    <a:bodyPr/>
                    <a:lstStyle/>
                    <a:p>
                      <a:endParaRPr lang="fr-FR" sz="300" dirty="0"/>
                    </a:p>
                  </a:txBody>
                  <a:tcPr marL="0" marR="0" marT="0" marB="0">
                    <a:lnL>
                      <a:noFill/>
                    </a:lnL>
                    <a:lnR>
                      <a:noFill/>
                    </a:lnR>
                    <a:lnT>
                      <a:noFill/>
                    </a:lnT>
                    <a:lnB>
                      <a:noFill/>
                    </a:lnB>
                    <a:solidFill>
                      <a:srgbClr val="F0F8FF"/>
                    </a:solidFill>
                  </a:tcPr>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1296753408"/>
              </p:ext>
            </p:extLst>
          </p:nvPr>
        </p:nvGraphicFramePr>
        <p:xfrm>
          <a:off x="1247775" y="3223101"/>
          <a:ext cx="6648450" cy="1280160"/>
        </p:xfrm>
        <a:graphic>
          <a:graphicData uri="http://schemas.openxmlformats.org/drawingml/2006/table">
            <a:tbl>
              <a:tblPr/>
              <a:tblGrid>
                <a:gridCol w="6648450"/>
              </a:tblGrid>
              <a:tr h="133891">
                <a:tc>
                  <a:txBody>
                    <a:bodyPr/>
                    <a:lstStyle/>
                    <a:p>
                      <a:endParaRPr lang="fr-FR" dirty="0"/>
                    </a:p>
                  </a:txBody>
                  <a:tcPr>
                    <a:lnL>
                      <a:noFill/>
                    </a:lnL>
                    <a:lnR>
                      <a:noFill/>
                    </a:lnR>
                    <a:lnT>
                      <a:noFill/>
                    </a:lnT>
                    <a:lnB>
                      <a:noFill/>
                    </a:lnB>
                    <a:solidFill>
                      <a:srgbClr val="F0F8FF"/>
                    </a:solidFill>
                  </a:tcPr>
                </a:tc>
              </a:tr>
              <a:tr h="0">
                <a:tc>
                  <a:txBody>
                    <a:bodyPr/>
                    <a:lstStyle/>
                    <a:p>
                      <a:endParaRPr lang="fr-FR"/>
                    </a:p>
                  </a:txBody>
                  <a:tcPr>
                    <a:lnL>
                      <a:noFill/>
                    </a:lnL>
                    <a:lnR>
                      <a:noFill/>
                    </a:lnR>
                    <a:lnT>
                      <a:noFill/>
                    </a:lnT>
                    <a:lnB>
                      <a:noFill/>
                    </a:lnB>
                    <a:solidFill>
                      <a:srgbClr val="F0F8FF"/>
                    </a:solidFill>
                  </a:tcPr>
                </a:tc>
              </a:tr>
              <a:tr h="0">
                <a:tc>
                  <a:txBody>
                    <a:bodyPr/>
                    <a:lstStyle/>
                    <a:p>
                      <a:endParaRPr lang="fr-FR"/>
                    </a:p>
                  </a:txBody>
                  <a:tcPr marL="0" marR="0" marT="0" marB="0">
                    <a:lnL>
                      <a:noFill/>
                    </a:lnL>
                    <a:lnR>
                      <a:noFill/>
                    </a:lnR>
                    <a:lnT>
                      <a:noFill/>
                    </a:lnT>
                    <a:lnB>
                      <a:noFill/>
                    </a:lnB>
                    <a:solidFill>
                      <a:srgbClr val="F0F8FF"/>
                    </a:solidFill>
                  </a:tcPr>
                </a:tc>
              </a:tr>
              <a:tr h="0">
                <a:tc>
                  <a:txBody>
                    <a:bodyPr/>
                    <a:lstStyle/>
                    <a:p>
                      <a:pPr algn="l"/>
                      <a:endParaRPr lang="fr-FR" dirty="0"/>
                    </a:p>
                  </a:txBody>
                  <a:tcPr marL="0" marR="0" marT="0" marB="0">
                    <a:lnL>
                      <a:noFill/>
                    </a:lnL>
                    <a:lnR>
                      <a:noFill/>
                    </a:lnR>
                    <a:lnT>
                      <a:noFill/>
                    </a:lnT>
                    <a:lnB>
                      <a:noFill/>
                    </a:lnB>
                    <a:solidFill>
                      <a:srgbClr val="F0F8FF"/>
                    </a:solidFill>
                  </a:tcPr>
                </a:tc>
              </a:tr>
            </a:tbl>
          </a:graphicData>
        </a:graphic>
      </p:graphicFrame>
    </p:spTree>
    <p:extLst>
      <p:ext uri="{BB962C8B-B14F-4D97-AF65-F5344CB8AC3E}">
        <p14:creationId xmlns:p14="http://schemas.microsoft.com/office/powerpoint/2010/main" val="2801391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الاموال التي تجب في الزكاة</a:t>
            </a:r>
            <a:endParaRPr lang="fr-FR" dirty="0"/>
          </a:p>
        </p:txBody>
      </p:sp>
      <p:sp>
        <p:nvSpPr>
          <p:cNvPr id="3" name="Content Placeholder 2"/>
          <p:cNvSpPr>
            <a:spLocks noGrp="1"/>
          </p:cNvSpPr>
          <p:nvPr>
            <p:ph idx="1"/>
          </p:nvPr>
        </p:nvSpPr>
        <p:spPr/>
        <p:txBody>
          <a:bodyPr>
            <a:normAutofit fontScale="92500" lnSpcReduction="20000"/>
          </a:bodyPr>
          <a:lstStyle/>
          <a:p>
            <a:pPr algn="ctr"/>
            <a:r>
              <a:rPr lang="ar-MA" dirty="0"/>
              <a:t>لا تجب الزكاة في جميع الأموال التي يَملِكها المسلم، وإنما تجب في أربعة أنواع من المال فقط حدَّدها الشرع المُطهَّر، وهي: النقود، وعروض التجار، والخارج من الأرض من الحبوب والثمار والمعادن، والسائمة من بهيمة الأنعام، وبيان ذلك فيما يلي - إن شاء الله تعالى:</a:t>
            </a:r>
          </a:p>
          <a:p>
            <a:pPr algn="ctr"/>
            <a:r>
              <a:rPr lang="ar-MA" dirty="0"/>
              <a:t>النوع الأول: النقود، وتُسمى: (الأثمان)، وهي ثلاثة أصناف: الذهب، والفضة، والأوراق النقدية التي قامت الآن مَقام الذهب والفضة، قال الله تعالى: ﴿ وَالَّذِينَ يَكْنِزُونَ الذَّهَبَ وَالْفِضَّةَ وَلَا يُنْفِقُونَهَا فِي سَبِيلِ اللَّهِ فَبَشِّرْهُمْ بِعَذَابٍ أَلِيمٍ * يَوْمَ يُحْمَى عَلَيْهَا فِي نَارِ جَهَنَّمَ فَتُكْوَى بِهَا جِبَاهُهُمْ وَجُنُوبُهُمْ وَظُهُورُهُمْ هَذَا مَا كَنَزْتُمْ لِأَنْفُسِكُمْ فَذُوقُوا مَا كُنْتُمْ تَكْنِزُونَ ﴾ [التوبة: 34، 35</a:t>
            </a:r>
            <a:r>
              <a:rPr lang="ar-MA" dirty="0" smtClean="0"/>
              <a:t>].</a:t>
            </a:r>
            <a:endParaRPr lang="ar-MA" dirty="0"/>
          </a:p>
        </p:txBody>
      </p:sp>
    </p:spTree>
    <p:extLst>
      <p:ext uri="{BB962C8B-B14F-4D97-AF65-F5344CB8AC3E}">
        <p14:creationId xmlns:p14="http://schemas.microsoft.com/office/powerpoint/2010/main" val="101782293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88640"/>
            <a:ext cx="8229600" cy="5937523"/>
          </a:xfrm>
        </p:spPr>
        <p:txBody>
          <a:bodyPr>
            <a:normAutofit fontScale="55000" lnSpcReduction="20000"/>
          </a:bodyPr>
          <a:lstStyle/>
          <a:p>
            <a:pPr algn="ctr"/>
            <a:r>
              <a:rPr lang="ar-MA" dirty="0"/>
              <a:t>أنصبة النقود:</a:t>
            </a:r>
          </a:p>
          <a:p>
            <a:pPr algn="ctr"/>
            <a:r>
              <a:rPr lang="ar-MA" dirty="0"/>
              <a:t>لا تجب الزكاة في شيء من النقود حتى يَبلغ نصابًا، فإذا بلغ شيء من النقود المذكورة نصابًا وحال عليه الحول وجَب إخراج زكاته.</a:t>
            </a:r>
          </a:p>
          <a:p>
            <a:pPr algn="ctr"/>
            <a:r>
              <a:rPr lang="ar-MA" dirty="0"/>
              <a:t/>
            </a:r>
            <a:br>
              <a:rPr lang="ar-MA" dirty="0"/>
            </a:br>
            <a:endParaRPr lang="ar-MA" dirty="0"/>
          </a:p>
          <a:p>
            <a:pPr algn="ctr"/>
            <a:r>
              <a:rPr lang="ar-MA" dirty="0"/>
              <a:t>ونصاب الذهب:</a:t>
            </a:r>
          </a:p>
          <a:p>
            <a:pPr algn="ctr"/>
            <a:r>
              <a:rPr lang="ar-MA" dirty="0"/>
              <a:t>عشرون دينارًا، ويُساوي بالجرام (85) خمسة وثمانون جرامًا، وقيل: اثنتان وتسعون جرامًا.</a:t>
            </a:r>
          </a:p>
          <a:p>
            <a:pPr algn="ctr"/>
            <a:r>
              <a:rPr lang="ar-MA" dirty="0"/>
              <a:t/>
            </a:r>
            <a:br>
              <a:rPr lang="ar-MA" dirty="0"/>
            </a:br>
            <a:endParaRPr lang="ar-MA" dirty="0"/>
          </a:p>
          <a:p>
            <a:pPr algn="ctr"/>
            <a:r>
              <a:rPr lang="ar-MA" dirty="0"/>
              <a:t>ونصاب الفضة:</a:t>
            </a:r>
          </a:p>
          <a:p>
            <a:pPr algn="ctr"/>
            <a:r>
              <a:rPr lang="ar-MA" dirty="0"/>
              <a:t>خمس أواق، وهي مئتا درهم، وتُساوي بالجرام (595) خمسمائة وخمسة وتسعون جرامًا.</a:t>
            </a:r>
          </a:p>
          <a:p>
            <a:pPr algn="ctr"/>
            <a:r>
              <a:rPr lang="ar-MA" dirty="0"/>
              <a:t/>
            </a:r>
            <a:br>
              <a:rPr lang="ar-MA" dirty="0"/>
            </a:br>
            <a:endParaRPr lang="ar-MA" dirty="0"/>
          </a:p>
          <a:p>
            <a:pPr algn="ctr"/>
            <a:r>
              <a:rPr lang="ar-MA" dirty="0"/>
              <a:t>ونِصاب الأوراق النقديَّة:</a:t>
            </a:r>
          </a:p>
          <a:p>
            <a:pPr algn="ctr"/>
            <a:r>
              <a:rPr lang="ar-MA" dirty="0"/>
              <a:t>هو نصاب الذهب أو الفضة؛ لأنها حلت محلهما في الثمنية، فإذا بلغَت نِصاب أحدهما وجبَت فيها الزكاة، والغالب تقدير نصاب الأوراق النقدية اليوم بالفضة؛ لأنها أرخص من الذهب فتبلغ نصابها قبله، فإذا ملك المسلم ما يُعادل قيمة (595) جرامًا من الفضة، وحال عليه الحول وجبَت فيه الزكاة.</a:t>
            </a:r>
          </a:p>
          <a:p>
            <a:pPr algn="ctr"/>
            <a:r>
              <a:rPr lang="ar-MA" dirty="0"/>
              <a:t/>
            </a:r>
            <a:br>
              <a:rPr lang="ar-MA" dirty="0"/>
            </a:br>
            <a:endParaRPr lang="ar-MA" dirty="0"/>
          </a:p>
          <a:p>
            <a:pPr algn="ctr"/>
            <a:r>
              <a:rPr lang="ar-MA" dirty="0"/>
              <a:t>وقيمة جرام الفضة تتغيَّر من وقت لآخَر، فمن كان عنده مال قليل لا يَدري هل بلغ النِّصاب أم لا، فإنه يسأل تجار الفضة عن قيمة جرام الفضة، ثم يضربه في (</a:t>
            </a:r>
            <a:r>
              <a:rPr lang="ar-MA" dirty="0" smtClean="0"/>
              <a:t>595)، والناتج هو النِّصاب</a:t>
            </a:r>
            <a:r>
              <a:rPr lang="ar-MA" dirty="0"/>
              <a:t> </a:t>
            </a:r>
            <a:endParaRPr lang="fr-FR" dirty="0"/>
          </a:p>
        </p:txBody>
      </p:sp>
    </p:spTree>
    <p:extLst>
      <p:ext uri="{BB962C8B-B14F-4D97-AF65-F5344CB8AC3E}">
        <p14:creationId xmlns:p14="http://schemas.microsoft.com/office/powerpoint/2010/main" val="366945345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شروط وجوب الزكاة</a:t>
            </a:r>
            <a:endParaRPr lang="fr-FR" dirty="0"/>
          </a:p>
        </p:txBody>
      </p:sp>
      <p:sp>
        <p:nvSpPr>
          <p:cNvPr id="3" name="Content Placeholder 2"/>
          <p:cNvSpPr>
            <a:spLocks noGrp="1"/>
          </p:cNvSpPr>
          <p:nvPr>
            <p:ph idx="1"/>
          </p:nvPr>
        </p:nvSpPr>
        <p:spPr/>
        <p:txBody>
          <a:bodyPr>
            <a:normAutofit fontScale="92500" lnSpcReduction="20000"/>
          </a:bodyPr>
          <a:lstStyle/>
          <a:p>
            <a:pPr algn="ctr" rtl="1"/>
            <a:r>
              <a:rPr lang="ar-MA" dirty="0"/>
              <a:t>فرضت الزكاة في المال ووضعت لها شروط بتوافرها يكون المال محلا لوجوب الزكاة‏, ‏ وهذه الشروط شرعت للتيسير على صاحب المال‏, ‏ فيخرج المزكي زكاة ماله طيبة بها نفسه‏, ‏ فتتحقق الأهداف السامية التي ترمي إليها فريضة الزكاة‏, ‏ وهذه الشروط هي‏:‏</a:t>
            </a:r>
          </a:p>
          <a:p>
            <a:pPr algn="ctr" rtl="1"/>
            <a:r>
              <a:rPr lang="ar-MA" dirty="0"/>
              <a:t>الملك التام</a:t>
            </a:r>
            <a:br>
              <a:rPr lang="ar-MA" dirty="0"/>
            </a:br>
            <a:r>
              <a:rPr lang="ar-MA" dirty="0"/>
              <a:t>النماء حقيقة أو تقديرا</a:t>
            </a:r>
            <a:br>
              <a:rPr lang="ar-MA" dirty="0"/>
            </a:br>
            <a:r>
              <a:rPr lang="ar-MA" dirty="0"/>
              <a:t>بلوغ النصاب</a:t>
            </a:r>
            <a:br>
              <a:rPr lang="ar-MA" dirty="0"/>
            </a:br>
            <a:r>
              <a:rPr lang="ar-MA" dirty="0"/>
              <a:t>الزيادة عن الحاجات الأصلية</a:t>
            </a:r>
            <a:br>
              <a:rPr lang="ar-MA" dirty="0"/>
            </a:br>
            <a:r>
              <a:rPr lang="ar-MA" dirty="0"/>
              <a:t>حولان الحول</a:t>
            </a:r>
            <a:br>
              <a:rPr lang="ar-MA" dirty="0"/>
            </a:br>
            <a:r>
              <a:rPr lang="ar-MA" dirty="0"/>
              <a:t>منع الثِّنَى في الزكاة</a:t>
            </a:r>
          </a:p>
          <a:p>
            <a:endParaRPr lang="fr-FR" dirty="0"/>
          </a:p>
        </p:txBody>
      </p:sp>
    </p:spTree>
    <p:extLst>
      <p:ext uri="{BB962C8B-B14F-4D97-AF65-F5344CB8AC3E}">
        <p14:creationId xmlns:p14="http://schemas.microsoft.com/office/powerpoint/2010/main" val="38080598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ar-MA" dirty="0" smtClean="0"/>
              <a:t>مستحقي الزكاة</a:t>
            </a:r>
            <a:endParaRPr lang="fr-FR" dirty="0"/>
          </a:p>
        </p:txBody>
      </p:sp>
      <p:sp>
        <p:nvSpPr>
          <p:cNvPr id="3" name="Content Placeholder 2"/>
          <p:cNvSpPr>
            <a:spLocks noGrp="1"/>
          </p:cNvSpPr>
          <p:nvPr>
            <p:ph idx="1"/>
          </p:nvPr>
        </p:nvSpPr>
        <p:spPr/>
        <p:txBody>
          <a:bodyPr>
            <a:normAutofit fontScale="70000" lnSpcReduction="20000"/>
          </a:bodyPr>
          <a:lstStyle/>
          <a:p>
            <a:pPr algn="ctr"/>
            <a:r>
              <a:rPr lang="ar-MA" dirty="0"/>
              <a:t>مستحقو الزَّكاة بنصّ القرآن الكريم ثمانية وهم: الفقراء: وهم أكثر أفراد المجتمع احتياجًا، والفقير كلُّ من لا يقدر على كسب قوته، ولا يمتلك ما يكفيه في معيشته</a:t>
            </a:r>
            <a:r>
              <a:rPr lang="ar-MA" dirty="0" smtClean="0"/>
              <a:t>.</a:t>
            </a:r>
          </a:p>
          <a:p>
            <a:pPr algn="ctr"/>
            <a:r>
              <a:rPr lang="ar-MA" dirty="0" smtClean="0"/>
              <a:t> </a:t>
            </a:r>
            <a:r>
              <a:rPr lang="ar-MA" dirty="0"/>
              <a:t>المساكين: هم الأحسن حالًا بقليلٍ من الفقراء؛ فهم يمتلكون بعض الأشياء التي تكفيهم أو نصفها. </a:t>
            </a:r>
            <a:endParaRPr lang="ar-MA" dirty="0" smtClean="0"/>
          </a:p>
          <a:p>
            <a:pPr algn="ctr"/>
            <a:r>
              <a:rPr lang="ar-MA" dirty="0" smtClean="0"/>
              <a:t>العاملون </a:t>
            </a:r>
            <a:r>
              <a:rPr lang="ar-MA" dirty="0"/>
              <a:t>عليها</a:t>
            </a:r>
            <a:r>
              <a:rPr lang="ar-MA" dirty="0" smtClean="0"/>
              <a:t>: </a:t>
            </a:r>
            <a:r>
              <a:rPr lang="ar-MA" dirty="0"/>
              <a:t>أي الأشخاص الذين يجمعون الزَّكاة من النَّاس، ثُمّ يحتفظون بها لتوزيعها على النَّاس حسب أوامر حاكم المسلمين أو المسؤول عن الزَّكاة؛ فيعطون من الزَّكاة بشرط ألّا يتقاضون راتبًا من الدَّولة جرَّاء عملهم هذا؛ فإنْ كان كذلك فلا زكاة لهم</a:t>
            </a:r>
            <a:r>
              <a:rPr lang="ar-MA" dirty="0" smtClean="0"/>
              <a:t>.</a:t>
            </a:r>
          </a:p>
          <a:p>
            <a:pPr algn="ctr"/>
            <a:r>
              <a:rPr lang="ar-MA" dirty="0" smtClean="0"/>
              <a:t> </a:t>
            </a:r>
            <a:r>
              <a:rPr lang="ar-MA" dirty="0"/>
              <a:t>المؤلفة قلوبهم: كلمة المؤلَّفة في اللُّغة من التأليف أي جمع القلوب على أمرٍ ما، والمؤلَّفة قلوبهم على قسمين يُعطون من الزَّكاة بتقدير إمام المسلمين وهما: </a:t>
            </a:r>
            <a:endParaRPr lang="ar-MA" dirty="0" smtClean="0"/>
          </a:p>
          <a:p>
            <a:pPr algn="ctr"/>
            <a:r>
              <a:rPr lang="ar-MA" dirty="0" smtClean="0"/>
              <a:t>الكافر</a:t>
            </a:r>
            <a:r>
              <a:rPr lang="ar-MA" dirty="0"/>
              <a:t>؛ فيُعطى من مال الزَّكاة استمالةً له للدُّخول في الإسلام أو لكفّ شرّه عن المسلمين إذا خيف </a:t>
            </a:r>
            <a:r>
              <a:rPr lang="ar-MA" dirty="0" smtClean="0"/>
              <a:t>منه</a:t>
            </a:r>
          </a:p>
          <a:p>
            <a:pPr algn="ctr"/>
            <a:r>
              <a:rPr lang="ar-MA" dirty="0" smtClean="0"/>
              <a:t>. </a:t>
            </a:r>
            <a:r>
              <a:rPr lang="ar-MA" dirty="0"/>
              <a:t>المسلم؛ فيُعطى من مال الزَّكاة لتقوية إيمانه وتثبيته على </a:t>
            </a:r>
            <a:r>
              <a:rPr lang="ar-MA" dirty="0" smtClean="0"/>
              <a:t>الدِّين</a:t>
            </a:r>
            <a:endParaRPr lang="fr-FR" dirty="0"/>
          </a:p>
        </p:txBody>
      </p:sp>
    </p:spTree>
    <p:extLst>
      <p:ext uri="{BB962C8B-B14F-4D97-AF65-F5344CB8AC3E}">
        <p14:creationId xmlns:p14="http://schemas.microsoft.com/office/powerpoint/2010/main" val="410736865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04664"/>
            <a:ext cx="8229600" cy="5721499"/>
          </a:xfrm>
        </p:spPr>
        <p:txBody>
          <a:bodyPr>
            <a:normAutofit fontScale="85000" lnSpcReduction="20000"/>
          </a:bodyPr>
          <a:lstStyle/>
          <a:p>
            <a:pPr algn="ctr"/>
            <a:r>
              <a:rPr lang="ar-MA" dirty="0"/>
              <a:t>الرِّقاب: هم العبيد المكاتبون الذين لا يجدون المال الكافي لدفعه إلى أسيادهم مقابل عتقهم من الرِّق والعبودية؛ فيدفع المال للعبد ليفتدي نفسه أو يُشترى العبد من سيده ثُمّ يُعتق</a:t>
            </a:r>
            <a:r>
              <a:rPr lang="ar-MA" dirty="0" smtClean="0"/>
              <a:t>.</a:t>
            </a:r>
          </a:p>
          <a:p>
            <a:pPr algn="ctr"/>
            <a:r>
              <a:rPr lang="ar-MA" dirty="0" smtClean="0"/>
              <a:t> </a:t>
            </a:r>
            <a:r>
              <a:rPr lang="ar-MA" dirty="0"/>
              <a:t>الغارمون: والغارم هو المَدِين أي من عليه دَينٌ، والغارم نوعان هما: </a:t>
            </a:r>
            <a:endParaRPr lang="ar-MA" dirty="0" smtClean="0"/>
          </a:p>
          <a:p>
            <a:pPr algn="ctr"/>
            <a:r>
              <a:rPr lang="ar-MA" dirty="0" smtClean="0"/>
              <a:t>الغارم </a:t>
            </a:r>
            <a:r>
              <a:rPr lang="ar-MA" dirty="0"/>
              <a:t>للغير: أيّ الذي يَغرَم من أجل الإصلاح بين النَّاس؛ فيلتزم بدفع المال أو التَّعويض عِوضًا عن أحد الطَّرفين لحَلّ </a:t>
            </a:r>
            <a:r>
              <a:rPr lang="ar-MA" dirty="0" smtClean="0"/>
              <a:t>النِّزاع</a:t>
            </a:r>
          </a:p>
          <a:p>
            <a:pPr algn="ctr"/>
            <a:r>
              <a:rPr lang="ar-MA" dirty="0" smtClean="0"/>
              <a:t>الغارم </a:t>
            </a:r>
            <a:r>
              <a:rPr lang="ar-MA" dirty="0"/>
              <a:t>لنفسه: أي من كانت ذمته مشغولةٌ بالمال لأحدهم وعَجِز عن تسديد دَينه</a:t>
            </a:r>
            <a:r>
              <a:rPr lang="ar-MA" dirty="0" smtClean="0"/>
              <a:t>.</a:t>
            </a:r>
          </a:p>
          <a:p>
            <a:pPr algn="ctr"/>
            <a:r>
              <a:rPr lang="ar-MA" dirty="0" smtClean="0"/>
              <a:t> </a:t>
            </a:r>
            <a:r>
              <a:rPr lang="ar-MA" dirty="0"/>
              <a:t>في سبيل الله: يُقصد بها الجنود الذين يقاتلون مع الجيوش تطوعًا دون أنْ يكون لهم راتبٌ ثابتٌ؛ فيُعطون من الزَّكاة. </a:t>
            </a:r>
            <a:endParaRPr lang="ar-MA" dirty="0" smtClean="0"/>
          </a:p>
          <a:p>
            <a:pPr algn="ctr"/>
            <a:r>
              <a:rPr lang="ar-MA" dirty="0" smtClean="0"/>
              <a:t>ابن </a:t>
            </a:r>
            <a:r>
              <a:rPr lang="ar-MA" dirty="0"/>
              <a:t>السَّبيل: هو المسافر من ديارٍ إلى أخرى وقد تقطَّعت به السُّبُل بسبب ضياع ما يملك من المال أو تعرضه للسَّرقة والنَّهب؛ فيُعطى من مال الزَّكاة مقدار ما يكفيه حتّى يصل إلى وِجهته.</a:t>
            </a:r>
            <a:r>
              <a:rPr lang="ar-MA" dirty="0"/>
              <a:t/>
            </a:r>
            <a:br>
              <a:rPr lang="ar-MA" dirty="0"/>
            </a:br>
            <a:r>
              <a:rPr lang="ar-MA" dirty="0"/>
              <a:t/>
            </a:r>
            <a:br>
              <a:rPr lang="ar-MA" dirty="0"/>
            </a:br>
            <a:endParaRPr lang="fr-FR" dirty="0"/>
          </a:p>
        </p:txBody>
      </p:sp>
    </p:spTree>
    <p:extLst>
      <p:ext uri="{BB962C8B-B14F-4D97-AF65-F5344CB8AC3E}">
        <p14:creationId xmlns:p14="http://schemas.microsoft.com/office/powerpoint/2010/main" val="6930436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Tree>
    <p:extLst>
      <p:ext uri="{BB962C8B-B14F-4D97-AF65-F5344CB8AC3E}">
        <p14:creationId xmlns:p14="http://schemas.microsoft.com/office/powerpoint/2010/main" val="29198002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Tree>
    <p:extLst>
      <p:ext uri="{BB962C8B-B14F-4D97-AF65-F5344CB8AC3E}">
        <p14:creationId xmlns:p14="http://schemas.microsoft.com/office/powerpoint/2010/main" val="22039028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fr-FR"/>
          </a:p>
        </p:txBody>
      </p:sp>
      <p:sp>
        <p:nvSpPr>
          <p:cNvPr id="3" name="Content Placeholder 2"/>
          <p:cNvSpPr>
            <a:spLocks noGrp="1"/>
          </p:cNvSpPr>
          <p:nvPr>
            <p:ph idx="1"/>
          </p:nvPr>
        </p:nvSpPr>
        <p:spPr/>
        <p:txBody>
          <a:bodyPr/>
          <a:lstStyle/>
          <a:p>
            <a:endParaRPr lang="fr-FR"/>
          </a:p>
        </p:txBody>
      </p:sp>
    </p:spTree>
    <p:extLst>
      <p:ext uri="{BB962C8B-B14F-4D97-AF65-F5344CB8AC3E}">
        <p14:creationId xmlns:p14="http://schemas.microsoft.com/office/powerpoint/2010/main" val="283836430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260</TotalTime>
  <Words>960</Words>
  <Application>Microsoft Office PowerPoint</Application>
  <PresentationFormat>On-screen Show (4:3)</PresentationFormat>
  <Paragraphs>43</Paragraphs>
  <Slides>12</Slides>
  <Notes>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Office Theme</vt:lpstr>
      <vt:lpstr>افتتاحية </vt:lpstr>
      <vt:lpstr>مفهوم الزكاة</vt:lpstr>
      <vt:lpstr>حكمها</vt:lpstr>
      <vt:lpstr>مكانتها</vt:lpstr>
      <vt:lpstr>الاموال التي تجب في الزكاة</vt:lpstr>
      <vt:lpstr>PowerPoint Presentation</vt:lpstr>
      <vt:lpstr>شروط وجوب الزكاة</vt:lpstr>
      <vt:lpstr>مستحقي الزكاة</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Super</dc:creator>
  <cp:lastModifiedBy>Super</cp:lastModifiedBy>
  <cp:revision>8</cp:revision>
  <dcterms:created xsi:type="dcterms:W3CDTF">2016-05-20T17:39:31Z</dcterms:created>
  <dcterms:modified xsi:type="dcterms:W3CDTF">2016-05-21T20:53:08Z</dcterms:modified>
</cp:coreProperties>
</file>