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 id="2147483684" r:id="rId4"/>
  </p:sldMasterIdLst>
  <p:notesMasterIdLst>
    <p:notesMasterId r:id="rId72"/>
  </p:notesMasterIdLst>
  <p:sldIdLst>
    <p:sldId id="361" r:id="rId5"/>
    <p:sldId id="362" r:id="rId6"/>
    <p:sldId id="363" r:id="rId7"/>
    <p:sldId id="364" r:id="rId8"/>
    <p:sldId id="365" r:id="rId9"/>
    <p:sldId id="366" r:id="rId10"/>
    <p:sldId id="367" r:id="rId11"/>
    <p:sldId id="368" r:id="rId12"/>
    <p:sldId id="369" r:id="rId13"/>
    <p:sldId id="370" r:id="rId14"/>
    <p:sldId id="371" r:id="rId15"/>
    <p:sldId id="372" r:id="rId16"/>
    <p:sldId id="373" r:id="rId17"/>
    <p:sldId id="374" r:id="rId18"/>
    <p:sldId id="375" r:id="rId19"/>
    <p:sldId id="376" r:id="rId20"/>
    <p:sldId id="377" r:id="rId21"/>
    <p:sldId id="378" r:id="rId22"/>
    <p:sldId id="379" r:id="rId23"/>
    <p:sldId id="320" r:id="rId24"/>
    <p:sldId id="259" r:id="rId25"/>
    <p:sldId id="260" r:id="rId26"/>
    <p:sldId id="263" r:id="rId27"/>
    <p:sldId id="271" r:id="rId28"/>
    <p:sldId id="285" r:id="rId29"/>
    <p:sldId id="266" r:id="rId30"/>
    <p:sldId id="278" r:id="rId31"/>
    <p:sldId id="264" r:id="rId32"/>
    <p:sldId id="355" r:id="rId33"/>
    <p:sldId id="270" r:id="rId34"/>
    <p:sldId id="279" r:id="rId35"/>
    <p:sldId id="331" r:id="rId36"/>
    <p:sldId id="328" r:id="rId37"/>
    <p:sldId id="257" r:id="rId38"/>
    <p:sldId id="273" r:id="rId39"/>
    <p:sldId id="354" r:id="rId40"/>
    <p:sldId id="319" r:id="rId41"/>
    <p:sldId id="383" r:id="rId42"/>
    <p:sldId id="385" r:id="rId43"/>
    <p:sldId id="382" r:id="rId44"/>
    <p:sldId id="268" r:id="rId45"/>
    <p:sldId id="321" r:id="rId46"/>
    <p:sldId id="343" r:id="rId47"/>
    <p:sldId id="358" r:id="rId48"/>
    <p:sldId id="344" r:id="rId49"/>
    <p:sldId id="284" r:id="rId50"/>
    <p:sldId id="336" r:id="rId51"/>
    <p:sldId id="327" r:id="rId52"/>
    <p:sldId id="345" r:id="rId53"/>
    <p:sldId id="352" r:id="rId54"/>
    <p:sldId id="326" r:id="rId55"/>
    <p:sldId id="346" r:id="rId56"/>
    <p:sldId id="347" r:id="rId57"/>
    <p:sldId id="356" r:id="rId58"/>
    <p:sldId id="305" r:id="rId59"/>
    <p:sldId id="303" r:id="rId60"/>
    <p:sldId id="359" r:id="rId61"/>
    <p:sldId id="296" r:id="rId62"/>
    <p:sldId id="280" r:id="rId63"/>
    <p:sldId id="322" r:id="rId64"/>
    <p:sldId id="360" r:id="rId65"/>
    <p:sldId id="307" r:id="rId66"/>
    <p:sldId id="351" r:id="rId67"/>
    <p:sldId id="298" r:id="rId68"/>
    <p:sldId id="306" r:id="rId69"/>
    <p:sldId id="353" r:id="rId70"/>
    <p:sldId id="381" r:id="rId71"/>
  </p:sldIdLst>
  <p:sldSz cx="9144000" cy="6858000" type="screen4x3"/>
  <p:notesSz cx="6858000" cy="9144000"/>
  <p:embeddedFontLst>
    <p:embeddedFont>
      <p:font typeface="Verdana" panose="020B0604030504040204" pitchFamily="34" charset="0"/>
      <p:regular r:id="rId73"/>
      <p:bold r:id="rId74"/>
      <p:italic r:id="rId75"/>
      <p:boldItalic r:id="rId76"/>
    </p:embeddedFont>
    <p:embeddedFont>
      <p:font typeface="Arial Black" panose="020B0A04020102020204" pitchFamily="34" charset="0"/>
      <p:bold r:id="rId77"/>
    </p:embeddedFont>
    <p:embeddedFont>
      <p:font typeface="Aharoni" panose="02010803020104030203" pitchFamily="2" charset="-79"/>
      <p:bold r:id="rId78"/>
    </p:embeddedFont>
    <p:embeddedFont>
      <p:font typeface="Bertram CE" panose="04020905020D02060204" pitchFamily="82" charset="0"/>
      <p:regular r:id="rId79"/>
    </p:embeddedFont>
    <p:embeddedFont>
      <p:font typeface="Calibri" panose="020F0502020204030204" pitchFamily="34" charset="0"/>
      <p:regular r:id="rId80"/>
      <p:bold r:id="rId81"/>
      <p:italic r:id="rId82"/>
      <p:boldItalic r:id="rId83"/>
    </p:embeddedFont>
    <p:embeddedFont>
      <p:font typeface="Castanet" pitchFamily="2" charset="0"/>
      <p:regular r:id="rId84"/>
    </p:embeddedFont>
    <p:embeddedFont>
      <p:font typeface="Nadianne" panose="03020902050305070206" pitchFamily="66" charset="0"/>
      <p:bold r:id="rId85"/>
    </p:embeddedFont>
    <p:embeddedFont>
      <p:font typeface="Cupertino" panose="020B0604020202020204" charset="0"/>
      <p:regular r:id="rId86"/>
      <p:italic r:id="rId87"/>
    </p:embeddedFont>
    <p:embeddedFont>
      <p:font typeface="Artistik CE" panose="040F0704080607010103" pitchFamily="82" charset="0"/>
      <p:regular r:id="rId88"/>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Y2TJwlFyEuQ3q34muYRfw==" hashData="nLGxwgO5JHxWnBq/WYD0POoBLxw="/>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62" autoAdjust="0"/>
    <p:restoredTop sz="94660"/>
  </p:normalViewPr>
  <p:slideViewPr>
    <p:cSldViewPr>
      <p:cViewPr varScale="1">
        <p:scale>
          <a:sx n="108" d="100"/>
          <a:sy n="108" d="100"/>
        </p:scale>
        <p:origin x="-2034" y="-96"/>
      </p:cViewPr>
      <p:guideLst>
        <p:guide orient="horz" pos="2160"/>
        <p:guide pos="2880"/>
      </p:guideLst>
    </p:cSldViewPr>
  </p:slideViewPr>
  <p:notesTextViewPr>
    <p:cViewPr>
      <p:scale>
        <a:sx n="1" d="1"/>
        <a:sy n="1" d="1"/>
      </p:scale>
      <p:origin x="0" y="0"/>
    </p:cViewPr>
  </p:notesTextViewPr>
  <p:sorterViewPr>
    <p:cViewPr>
      <p:scale>
        <a:sx n="70" d="100"/>
        <a:sy n="70" d="100"/>
      </p:scale>
      <p:origin x="0" y="25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font" Target="fonts/font4.fntdata"/><Relationship Id="rId84" Type="http://schemas.openxmlformats.org/officeDocument/2006/relationships/font" Target="fonts/font12.fntdata"/><Relationship Id="rId89"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font" Target="fonts/font2.fntdata"/><Relationship Id="rId79" Type="http://schemas.openxmlformats.org/officeDocument/2006/relationships/font" Target="fonts/font7.fntdata"/><Relationship Id="rId87" Type="http://schemas.openxmlformats.org/officeDocument/2006/relationships/font" Target="fonts/font15.fntdata"/><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font" Target="fonts/font10.fntdata"/><Relationship Id="rId90"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font" Target="fonts/font5.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80" Type="http://schemas.openxmlformats.org/officeDocument/2006/relationships/font" Target="fonts/font8.fntdata"/><Relationship Id="rId85" Type="http://schemas.openxmlformats.org/officeDocument/2006/relationships/font" Target="fonts/font13.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font" Target="fonts/font3.fntdata"/><Relationship Id="rId83" Type="http://schemas.openxmlformats.org/officeDocument/2006/relationships/font" Target="fonts/font11.fntdata"/><Relationship Id="rId88" Type="http://schemas.openxmlformats.org/officeDocument/2006/relationships/font" Target="fonts/font16.fntdata"/><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font" Target="fonts/font1.fntdata"/><Relationship Id="rId78" Type="http://schemas.openxmlformats.org/officeDocument/2006/relationships/font" Target="fonts/font6.fntdata"/><Relationship Id="rId81" Type="http://schemas.openxmlformats.org/officeDocument/2006/relationships/font" Target="fonts/font9.fntdata"/><Relationship Id="rId86" Type="http://schemas.openxmlformats.org/officeDocument/2006/relationships/font" Target="fonts/font14.fntdata"/><Relationship Id="rId4" Type="http://schemas.openxmlformats.org/officeDocument/2006/relationships/slideMaster" Target="slideMasters/slideMaster4.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k-SK"/>
          </a:p>
        </p:txBody>
      </p:sp>
      <p:sp>
        <p:nvSpPr>
          <p:cNvPr id="3" name="Zástupný symbol dátum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639BFA-BAEB-4E99-B79C-7BC188345018}" type="datetimeFigureOut">
              <a:rPr lang="sk-SK" smtClean="0"/>
              <a:t>17. 5. 2016</a:t>
            </a:fld>
            <a:endParaRPr lang="sk-SK"/>
          </a:p>
        </p:txBody>
      </p:sp>
      <p:sp>
        <p:nvSpPr>
          <p:cNvPr id="4" name="Zástupný symbol obrazu snímky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symbol poznámo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6" name="Zástupný symbol päty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k-SK"/>
          </a:p>
        </p:txBody>
      </p:sp>
      <p:sp>
        <p:nvSpPr>
          <p:cNvPr id="7" name="Zástupný symbol čísla snímky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761883-7553-4915-9812-940BD3BCC8E5}" type="slidenum">
              <a:rPr lang="sk-SK" smtClean="0"/>
              <a:t>‹#›</a:t>
            </a:fld>
            <a:endParaRPr lang="sk-SK"/>
          </a:p>
        </p:txBody>
      </p:sp>
    </p:spTree>
    <p:extLst>
      <p:ext uri="{BB962C8B-B14F-4D97-AF65-F5344CB8AC3E}">
        <p14:creationId xmlns:p14="http://schemas.microsoft.com/office/powerpoint/2010/main" val="7551066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7C50A600-103F-4C81-9B4C-FC9D550A7B13}"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2898925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D20BA923-F3AA-41AD-ABDA-FEDC45EC7E26}"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1648865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0B590DF-F97B-4AFB-A7FA-9B00779331F9}"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3878038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14397E03-2DF6-4373-8D09-E307AFE01DF5}" type="datetime1">
              <a:rPr lang="sk-SK" smtClean="0"/>
              <a:t>17. 5. 2016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540490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934079D1-EC34-43E2-BC26-28FCE5723918}" type="datetime1">
              <a:rPr lang="sk-SK" smtClean="0"/>
              <a:t>17. 5. 2016</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688659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FC323B91-C1E0-4185-8220-EACF32DF01B4}" type="datetime1">
              <a:rPr lang="sk-SK" smtClean="0"/>
              <a:t>17. 5. 2016</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2154840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F45AAA2C-0EF7-449D-97B1-3E07CACE6519}" type="datetime1">
              <a:rPr lang="sk-SK" smtClean="0"/>
              <a:t>17. 5. 2016</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1319149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9ED14908-661A-43A9-88E9-77DA373E4339}" type="datetime1">
              <a:rPr lang="sk-SK" smtClean="0"/>
              <a:t>17. 5. 2016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1594442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B975DBEF-22BB-4E4B-8300-0EE688BB88E4}" type="datetime1">
              <a:rPr lang="sk-SK" smtClean="0"/>
              <a:t>17. 5. 2016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4131322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28B64EF4-E65C-45E9-8169-5DCE929021CF}"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1481494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5C6F1EB-74F6-413A-BFE4-9424042D919D}"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38590291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20D16EE3-7A76-409B-BBBD-25E86934C619}"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95773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FA24B3B4-6C53-4CD1-AF16-5FC1BBF4934C}"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0484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9FBCF9FE-17D7-4A1E-BC7B-47F6E33B2192}"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948335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7B0AC4C0-3DC0-48C5-8F15-9533D52D16C6}"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703148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89CCB51F-5123-4C84-8397-BE98CBCE7721}" type="datetime1">
              <a:rPr lang="sk-SK" smtClean="0">
                <a:solidFill>
                  <a:prstClr val="black">
                    <a:tint val="75000"/>
                  </a:prstClr>
                </a:solidFill>
              </a:rPr>
              <a:t>17. 5. 2016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01603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108FEEC3-F12B-4C9E-AE00-10E9E3B6FB69}" type="datetime1">
              <a:rPr lang="sk-SK" smtClean="0">
                <a:solidFill>
                  <a:prstClr val="black">
                    <a:tint val="75000"/>
                  </a:prstClr>
                </a:solidFill>
              </a:rPr>
              <a:t>17. 5. 2016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710051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79886038-CA44-4DE1-B3FB-32FDDFA2EDB9}" type="datetime1">
              <a:rPr lang="sk-SK" smtClean="0">
                <a:solidFill>
                  <a:prstClr val="black">
                    <a:tint val="75000"/>
                  </a:prstClr>
                </a:solidFill>
              </a:rPr>
              <a:t>17. 5. 2016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461083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12CF1698-FE1C-4810-9036-B9E419226E17}"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127222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01891CC-CA0D-44BA-9897-E858B5B69710}"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72274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27EF68A5-3818-45C4-9597-43FD9F5E19A1}"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612006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35CD2B92-E103-4295-9172-4C046B1A447F}"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714330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CCDCE19C-C05D-4BB2-8D50-8048ACEF9EA3}"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4924607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D4748DE7-C2F7-4E24-89CE-CCE4CBE11842}"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512120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BB68BD7A-61BD-475D-A87D-CAEA9F7D7DBA}"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024268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FFFCFF5-A678-4256-BFF1-3C54506B9FC3}"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741930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76E7C64F-0C5B-43E0-BA67-D03F112FA7F1}" type="datetime1">
              <a:rPr lang="sk-SK" smtClean="0">
                <a:solidFill>
                  <a:prstClr val="black">
                    <a:tint val="75000"/>
                  </a:prstClr>
                </a:solidFill>
              </a:rPr>
              <a:t>17. 5. 2016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552768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B20308B7-938A-48B3-AAB7-ADF832438813}" type="datetime1">
              <a:rPr lang="sk-SK" smtClean="0">
                <a:solidFill>
                  <a:prstClr val="black">
                    <a:tint val="75000"/>
                  </a:prstClr>
                </a:solidFill>
              </a:rPr>
              <a:t>17. 5. 2016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416160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5B1031A-B60C-4736-8828-F700CE48BD22}" type="datetime1">
              <a:rPr lang="sk-SK" smtClean="0">
                <a:solidFill>
                  <a:prstClr val="black">
                    <a:tint val="75000"/>
                  </a:prstClr>
                </a:solidFill>
              </a:rPr>
              <a:t>17. 5. 2016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1236764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9E6689D8-DCB5-4AB7-8735-6241E1102B1C}"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8863623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8911CE00-D7F2-4834-BE62-400F55B1F274}"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0765999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EF90352-33AC-4FB9-986E-D1799412B472}"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579094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786F61BA-6FB4-48F7-B6A2-F00EF7FA84A8}"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2856207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E098E89-6C9D-4021-B1CA-D1B88AEEBE15}"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06088045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158CF620-C5E1-445F-A7DE-A77B18468E95}"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1196592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34860796-5A30-4476-8581-ADF05FBF85AC}"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71731232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0C29D14-BEE4-4969-9595-3958793B252D}"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3822723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944149C-CF30-4133-A025-37FEE25A26BF}" type="datetime1">
              <a:rPr lang="sk-SK" smtClean="0">
                <a:solidFill>
                  <a:prstClr val="black">
                    <a:tint val="75000"/>
                  </a:prstClr>
                </a:solidFill>
              </a:rPr>
              <a:t>17. 5. 2016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7145269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D7F8B34E-9E2C-4EB9-B6B7-09BFB2C1E17D}" type="datetime1">
              <a:rPr lang="sk-SK" smtClean="0">
                <a:solidFill>
                  <a:prstClr val="black">
                    <a:tint val="75000"/>
                  </a:prstClr>
                </a:solidFill>
              </a:rPr>
              <a:t>17. 5. 2016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453699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B59A221-9995-43DC-8E55-151E4CE21CB5}" type="datetime1">
              <a:rPr lang="sk-SK" smtClean="0">
                <a:solidFill>
                  <a:prstClr val="black">
                    <a:tint val="75000"/>
                  </a:prstClr>
                </a:solidFill>
              </a:rPr>
              <a:t>17. 5. 2016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71928305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F456D7BB-C97B-493C-AEA0-E8182328473D}"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9652414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55351BE-727B-458F-A5F8-4EF94CC51542}"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85817857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D3B70058-A5D4-440F-9CB1-561455F50525}"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3277472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A87152BD-E6AC-41FC-8D5B-99A87F3519C8}"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5770395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B8CA48-31E4-40F1-9112-9A1E2C659A4F}" type="datetime1">
              <a:rPr lang="sk-SK" smtClean="0"/>
              <a:t>17. 5. 2016</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5F71DB-E87C-43B1-8D62-A87157017900}" type="slidenum">
              <a:rPr lang="sk-SK" smtClean="0"/>
              <a:t>‹#›</a:t>
            </a:fld>
            <a:endParaRPr lang="sk-SK"/>
          </a:p>
        </p:txBody>
      </p:sp>
    </p:spTree>
    <p:extLst>
      <p:ext uri="{BB962C8B-B14F-4D97-AF65-F5344CB8AC3E}">
        <p14:creationId xmlns:p14="http://schemas.microsoft.com/office/powerpoint/2010/main" val="55559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8FC14B-46F6-484B-8E63-6B53F207C37A}"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10864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08EC26-BF1B-431A-8295-6CCA3A93BEAD}"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563719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9191C6E-3BEC-47DE-AB2F-1351293EF733}"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912259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3.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26" Type="http://schemas.openxmlformats.org/officeDocument/2006/relationships/image" Target="../media/image3.jpeg"/><Relationship Id="rId3" Type="http://schemas.openxmlformats.org/officeDocument/2006/relationships/image" Target="../media/image6.png"/><Relationship Id="rId21" Type="http://schemas.openxmlformats.org/officeDocument/2006/relationships/image" Target="../media/image24.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6.png"/><Relationship Id="rId2" Type="http://schemas.openxmlformats.org/officeDocument/2006/relationships/image" Target="../media/image5.gif"/><Relationship Id="rId16" Type="http://schemas.openxmlformats.org/officeDocument/2006/relationships/image" Target="../media/image19.png"/><Relationship Id="rId20" Type="http://schemas.openxmlformats.org/officeDocument/2006/relationships/image" Target="../media/image23.png"/><Relationship Id="rId1" Type="http://schemas.openxmlformats.org/officeDocument/2006/relationships/slideLayout" Target="../slideLayouts/slideLayout13.xml"/><Relationship Id="rId6" Type="http://schemas.openxmlformats.org/officeDocument/2006/relationships/image" Target="../media/image9.png"/><Relationship Id="rId11" Type="http://schemas.openxmlformats.org/officeDocument/2006/relationships/image" Target="../media/image14.png"/><Relationship Id="rId24" Type="http://schemas.openxmlformats.org/officeDocument/2006/relationships/image" Target="../media/image25.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slide" Target="slide17.xml"/><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34.gif"/><Relationship Id="rId18" Type="http://schemas.openxmlformats.org/officeDocument/2006/relationships/slide" Target="slide15.xml"/><Relationship Id="rId26" Type="http://schemas.openxmlformats.org/officeDocument/2006/relationships/slide" Target="slide16.xml"/><Relationship Id="rId39" Type="http://schemas.openxmlformats.org/officeDocument/2006/relationships/image" Target="../media/image47.gif"/><Relationship Id="rId3" Type="http://schemas.openxmlformats.org/officeDocument/2006/relationships/image" Target="../media/image26.png"/><Relationship Id="rId21" Type="http://schemas.openxmlformats.org/officeDocument/2006/relationships/image" Target="../media/image38.gif"/><Relationship Id="rId34" Type="http://schemas.openxmlformats.org/officeDocument/2006/relationships/slide" Target="slide14.xml"/><Relationship Id="rId7" Type="http://schemas.openxmlformats.org/officeDocument/2006/relationships/image" Target="../media/image31.png"/><Relationship Id="rId12" Type="http://schemas.openxmlformats.org/officeDocument/2006/relationships/slide" Target="slide6.xml"/><Relationship Id="rId17" Type="http://schemas.openxmlformats.org/officeDocument/2006/relationships/image" Target="../media/image36.gif"/><Relationship Id="rId25" Type="http://schemas.openxmlformats.org/officeDocument/2006/relationships/image" Target="../media/image40.gif"/><Relationship Id="rId33" Type="http://schemas.openxmlformats.org/officeDocument/2006/relationships/image" Target="../media/image44.gif"/><Relationship Id="rId38" Type="http://schemas.openxmlformats.org/officeDocument/2006/relationships/slide" Target="slide19.xml"/><Relationship Id="rId2" Type="http://schemas.openxmlformats.org/officeDocument/2006/relationships/image" Target="../media/image27.jpg"/><Relationship Id="rId16" Type="http://schemas.openxmlformats.org/officeDocument/2006/relationships/slide" Target="slide8.xml"/><Relationship Id="rId20" Type="http://schemas.openxmlformats.org/officeDocument/2006/relationships/slide" Target="slide17.xml"/><Relationship Id="rId29" Type="http://schemas.openxmlformats.org/officeDocument/2006/relationships/image" Target="../media/image42.gif"/><Relationship Id="rId1" Type="http://schemas.openxmlformats.org/officeDocument/2006/relationships/slideLayout" Target="../slideLayouts/slideLayout24.xml"/><Relationship Id="rId6" Type="http://schemas.openxmlformats.org/officeDocument/2006/relationships/image" Target="../media/image30.gif"/><Relationship Id="rId11" Type="http://schemas.openxmlformats.org/officeDocument/2006/relationships/image" Target="../media/image33.gif"/><Relationship Id="rId24" Type="http://schemas.openxmlformats.org/officeDocument/2006/relationships/slide" Target="slide11.xml"/><Relationship Id="rId32" Type="http://schemas.openxmlformats.org/officeDocument/2006/relationships/slide" Target="slide9.xml"/><Relationship Id="rId37" Type="http://schemas.openxmlformats.org/officeDocument/2006/relationships/image" Target="../media/image46.gif"/><Relationship Id="rId5" Type="http://schemas.openxmlformats.org/officeDocument/2006/relationships/image" Target="../media/image29.png"/><Relationship Id="rId15" Type="http://schemas.openxmlformats.org/officeDocument/2006/relationships/image" Target="../media/image35.gif"/><Relationship Id="rId23" Type="http://schemas.openxmlformats.org/officeDocument/2006/relationships/image" Target="../media/image39.gif"/><Relationship Id="rId28" Type="http://schemas.openxmlformats.org/officeDocument/2006/relationships/slide" Target="slide12.xml"/><Relationship Id="rId36" Type="http://schemas.openxmlformats.org/officeDocument/2006/relationships/slide" Target="slide18.xml"/><Relationship Id="rId10" Type="http://schemas.openxmlformats.org/officeDocument/2006/relationships/slide" Target="slide4.xml"/><Relationship Id="rId19" Type="http://schemas.openxmlformats.org/officeDocument/2006/relationships/image" Target="../media/image37.gif"/><Relationship Id="rId31" Type="http://schemas.openxmlformats.org/officeDocument/2006/relationships/image" Target="../media/image43.gif"/><Relationship Id="rId4" Type="http://schemas.openxmlformats.org/officeDocument/2006/relationships/image" Target="../media/image28.jpg"/><Relationship Id="rId9" Type="http://schemas.openxmlformats.org/officeDocument/2006/relationships/image" Target="../media/image32.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41.gif"/><Relationship Id="rId30" Type="http://schemas.openxmlformats.org/officeDocument/2006/relationships/slide" Target="slide13.xml"/><Relationship Id="rId35" Type="http://schemas.openxmlformats.org/officeDocument/2006/relationships/image" Target="../media/image45.gif"/></Relationships>
</file>

<file path=ppt/slides/_rels/slide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49.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1.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6.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2.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3.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4.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9.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5.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6.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7.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8.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9.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60.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61.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62.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63.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8.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slide" Target="slide3.xml"/><Relationship Id="rId7" Type="http://schemas.openxmlformats.org/officeDocument/2006/relationships/image" Target="../media/image50.png"/><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slide" Target="slide20.xml"/><Relationship Id="rId5" Type="http://schemas.microsoft.com/office/2007/relationships/hdphoto" Target="../media/hdphoto2.wdp"/><Relationship Id="rId10" Type="http://schemas.openxmlformats.org/officeDocument/2006/relationships/image" Target="../media/image46.gif"/><Relationship Id="rId4" Type="http://schemas.openxmlformats.org/officeDocument/2006/relationships/image" Target="../media/image48.png"/><Relationship Id="rId9" Type="http://schemas.openxmlformats.org/officeDocument/2006/relationships/slide" Target="slide18.xml"/></Relationships>
</file>

<file path=ppt/slides/_rels/slide19.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slide" Target="slide3.xml"/><Relationship Id="rId7" Type="http://schemas.openxmlformats.org/officeDocument/2006/relationships/image" Target="../media/image50.png"/><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slide" Target="slide20.xml"/><Relationship Id="rId5" Type="http://schemas.microsoft.com/office/2007/relationships/hdphoto" Target="../media/hdphoto2.wdp"/><Relationship Id="rId4" Type="http://schemas.openxmlformats.org/officeDocument/2006/relationships/image" Target="../media/image48.png"/><Relationship Id="rId9" Type="http://schemas.openxmlformats.org/officeDocument/2006/relationships/image" Target="../media/image64.gif"/></Relationships>
</file>

<file path=ppt/slides/_rels/slide20.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65.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2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8.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9.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71.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2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73.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27.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74.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5.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g"/><Relationship Id="rId1" Type="http://schemas.openxmlformats.org/officeDocument/2006/relationships/slideLayout" Target="../slideLayouts/slideLayout1.xml"/><Relationship Id="rId4" Type="http://schemas.openxmlformats.org/officeDocument/2006/relationships/image" Target="../media/image78.jpg"/></Relationships>
</file>

<file path=ppt/slides/_rels/slide3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81.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3.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4.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85.jpg"/><Relationship Id="rId1" Type="http://schemas.openxmlformats.org/officeDocument/2006/relationships/slideLayout" Target="../slideLayouts/slideLayout1.xml"/><Relationship Id="rId4" Type="http://schemas.openxmlformats.org/officeDocument/2006/relationships/image" Target="../media/image86.jpeg"/></Relationships>
</file>

<file path=ppt/slides/_rels/slide37.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87.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3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9.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90.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4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93.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4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94.jpg"/><Relationship Id="rId1" Type="http://schemas.openxmlformats.org/officeDocument/2006/relationships/slideLayout" Target="../slideLayouts/slideLayout1.xml"/><Relationship Id="rId4" Type="http://schemas.openxmlformats.org/officeDocument/2006/relationships/image" Target="../media/image95.jpg"/></Relationships>
</file>

<file path=ppt/slides/_rels/slide4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6.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7.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8.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99.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49.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00.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50.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01.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5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02.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03.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04.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5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05.jpg"/><Relationship Id="rId1" Type="http://schemas.openxmlformats.org/officeDocument/2006/relationships/slideLayout" Target="../slideLayouts/slideLayout1.xml"/><Relationship Id="rId4" Type="http://schemas.openxmlformats.org/officeDocument/2006/relationships/image" Target="../media/image106.jpg"/></Relationships>
</file>

<file path=ppt/slides/_rels/slide5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07.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08.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10.jpg"/><Relationship Id="rId2" Type="http://schemas.openxmlformats.org/officeDocument/2006/relationships/image" Target="../media/image109.jpg"/><Relationship Id="rId1" Type="http://schemas.openxmlformats.org/officeDocument/2006/relationships/slideLayout" Target="../slideLayouts/slideLayout1.xml"/><Relationship Id="rId4" Type="http://schemas.openxmlformats.org/officeDocument/2006/relationships/image" Target="../media/image77.png"/></Relationships>
</file>

<file path=ppt/slides/_rels/slide58.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11.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5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12.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13.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14.jpg"/><Relationship Id="rId1" Type="http://schemas.openxmlformats.org/officeDocument/2006/relationships/slideLayout" Target="../slideLayouts/slideLayout1.xml"/><Relationship Id="rId4" Type="http://schemas.openxmlformats.org/officeDocument/2006/relationships/image" Target="../media/image115.jpg"/></Relationships>
</file>

<file path=ppt/slides/_rels/slide6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16.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17.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6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18.jpg"/><Relationship Id="rId1" Type="http://schemas.openxmlformats.org/officeDocument/2006/relationships/slideLayout" Target="../slideLayouts/slideLayout1.xml"/><Relationship Id="rId4" Type="http://schemas.openxmlformats.org/officeDocument/2006/relationships/image" Target="../media/image119.jpg"/></Relationships>
</file>

<file path=ppt/slides/_rels/slide6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20.jp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21.jp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27.jpg"/><Relationship Id="rId1" Type="http://schemas.openxmlformats.org/officeDocument/2006/relationships/slideLayout" Target="../slideLayouts/slideLayout24.xml"/><Relationship Id="rId5" Type="http://schemas.openxmlformats.org/officeDocument/2006/relationships/image" Target="../media/image123.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Obdĺžnik 3"/>
          <p:cNvSpPr/>
          <p:nvPr/>
        </p:nvSpPr>
        <p:spPr>
          <a:xfrm>
            <a:off x="1295636" y="44624"/>
            <a:ext cx="6552728" cy="1296144"/>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blipFill>
                  <a:blip r:embed="rId4"/>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revúca</a:t>
            </a:r>
            <a:endParaRPr lang="sk-SK" sz="8000" b="1" spc="50" dirty="0">
              <a:ln w="11430">
                <a:solidFill>
                  <a:prstClr val="white"/>
                </a:solidFill>
              </a:ln>
              <a:blipFill>
                <a:blip r:embed="rId4"/>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2924754" y="1412776"/>
            <a:ext cx="3294492"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blipFill>
                  <a:blip r:embed="rId4"/>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slovakia</a:t>
            </a:r>
            <a:endParaRPr lang="sk-SK" sz="4800" b="1" spc="50" dirty="0">
              <a:ln w="11430">
                <a:solidFill>
                  <a:prstClr val="white"/>
                </a:solidFill>
              </a:ln>
              <a:blipFill>
                <a:blip r:embed="rId4"/>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pic>
        <p:nvPicPr>
          <p:cNvPr id="8" name="Obrázok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16101332"/>
      </p:ext>
    </p:extLst>
  </p:cSld>
  <p:clrMapOvr>
    <a:masterClrMapping/>
  </p:clrMapOvr>
  <mc:AlternateContent xmlns:mc="http://schemas.openxmlformats.org/markup-compatibility/2006" xmlns:p14="http://schemas.microsoft.com/office/powerpoint/2010/main">
    <mc:Choice Requires="p14">
      <p:transition spd="slow" p14:dur="2500" advClick="0" advTm="8000">
        <p:fade/>
        <p:sndAc>
          <p:stSnd loop="1">
            <p:snd r:embed="rId2" name="Eric Mariental - Understanding.wav"/>
          </p:stSnd>
        </p:sndAc>
      </p:transition>
    </mc:Choice>
    <mc:Fallback xmlns="">
      <p:transition spd="slow" advClick="0" advTm="8000">
        <p:fade/>
        <p:sndAc>
          <p:stSnd loop="1">
            <p:snd r:embed="rId6" name="Eric Mariental - Understandin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4000"/>
                                  </p:stCondLst>
                                  <p:childTnLst>
                                    <p:animEffect transition="out" filter="fade">
                                      <p:cBhvr>
                                        <p:cTn id="6" dur="3500"/>
                                        <p:tgtEl>
                                          <p:spTgt spid="120"/>
                                        </p:tgtEl>
                                      </p:cBhvr>
                                    </p:animEffect>
                                    <p:set>
                                      <p:cBhvr>
                                        <p:cTn id="7" dur="1" fill="hold">
                                          <p:stCondLst>
                                            <p:cond delay="3499"/>
                                          </p:stCondLst>
                                        </p:cTn>
                                        <p:tgtEl>
                                          <p:spTgt spid="1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 name="Skupina 7"/>
          <p:cNvGrpSpPr/>
          <p:nvPr/>
        </p:nvGrpSpPr>
        <p:grpSpPr>
          <a:xfrm>
            <a:off x="7236296" y="431401"/>
            <a:ext cx="1310532" cy="981375"/>
            <a:chOff x="5563980" y="2658323"/>
            <a:chExt cx="1310532" cy="981375"/>
          </a:xfrm>
        </p:grpSpPr>
        <p:pic>
          <p:nvPicPr>
            <p:cNvPr id="131" name="Obrázok 1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9116" y="2658323"/>
              <a:ext cx="1140260" cy="855195"/>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3980" y="2658323"/>
              <a:ext cx="1310532" cy="981375"/>
            </a:xfrm>
            <a:prstGeom prst="rect">
              <a:avLst/>
            </a:prstGeom>
          </p:spPr>
        </p:pic>
      </p:grpSp>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548" y="5013176"/>
            <a:ext cx="1656184" cy="1589935"/>
          </a:xfrm>
          <a:prstGeom prst="rect">
            <a:avLst/>
          </a:prstGeom>
        </p:spPr>
      </p:pic>
      <p:pic>
        <p:nvPicPr>
          <p:cNvPr id="12" name="Obrázok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i="1" u="sng">
                    <a:solidFill>
                      <a:srgbClr val="082FAA"/>
                    </a:solidFill>
                    <a:latin typeface="Arial Black" panose="020B0A04020102020204" pitchFamily="34" charset="0"/>
                  </a:rPr>
                  <a:t>Ревуца</a:t>
                </a:r>
                <a:endParaRPr lang="sk-SK" sz="600" i="1" u="sng">
                  <a:solidFill>
                    <a:srgbClr val="082FAA"/>
                  </a:solidFill>
                  <a:latin typeface="Cooper Std Black" pitchFamily="18" charset="0"/>
                </a:endParaRPr>
              </a:p>
            </p:txBody>
          </p:sp>
          <p:sp>
            <p:nvSpPr>
              <p:cNvPr id="19" name="BlokTextu 18"/>
              <p:cNvSpPr txBox="1"/>
              <p:nvPr/>
            </p:nvSpPr>
            <p:spPr>
              <a:xfrm>
                <a:off x="2037859" y="4126633"/>
                <a:ext cx="791663" cy="169277"/>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Slovensko</a:t>
                </a:r>
                <a:endParaRPr lang="sk-SK" sz="600" i="1">
                  <a:solidFill>
                    <a:srgbClr val="082FAA"/>
                  </a:solidFill>
                  <a:latin typeface="Nadianne" panose="03020902050305070206" pitchFamily="66" charset="0"/>
                </a:endParaRPr>
              </a:p>
            </p:txBody>
          </p:sp>
        </p:grpSp>
        <p:pic>
          <p:nvPicPr>
            <p:cNvPr id="89" name="Obrázok 88"/>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68" name="BlokTextu 67"/>
              <p:cNvSpPr txBox="1"/>
              <p:nvPr/>
            </p:nvSpPr>
            <p:spPr>
              <a:xfrm>
                <a:off x="2078449" y="4132709"/>
                <a:ext cx="791663" cy="184666"/>
              </a:xfrm>
              <a:prstGeom prst="rect">
                <a:avLst/>
              </a:prstGeom>
              <a:noFill/>
            </p:spPr>
            <p:txBody>
              <a:bodyPr wrap="square" rtlCol="0">
                <a:spAutoFit/>
              </a:bodyPr>
              <a:lstStyle/>
              <a:p>
                <a:pPr algn="ctr"/>
                <a:r>
                  <a:rPr lang="sk-SK" sz="600" b="1" i="1" smtClean="0">
                    <a:solidFill>
                      <a:srgbClr val="082FAA"/>
                    </a:solidFill>
                    <a:latin typeface="Nadianne" panose="03020902050305070206" pitchFamily="66" charset="0"/>
                  </a:rPr>
                  <a:t>Eslovaquia</a:t>
                </a:r>
                <a:endParaRPr lang="sk-SK" sz="600" b="1" i="1">
                  <a:solidFill>
                    <a:srgbClr val="082FAA"/>
                  </a:solidFill>
                  <a:latin typeface="Nadianne" panose="03020902050305070206" pitchFamily="66" charset="0"/>
                </a:endParaRPr>
              </a:p>
            </p:txBody>
          </p:sp>
        </p:grpSp>
        <p:pic>
          <p:nvPicPr>
            <p:cNvPr id="91" name="Obrázok 90"/>
            <p:cNvPicPr>
              <a:picLocks/>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16607"/>
                <a:ext cx="1202451"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72" name="BlokTextu 71"/>
              <p:cNvSpPr txBox="1"/>
              <p:nvPr/>
            </p:nvSpPr>
            <p:spPr>
              <a:xfrm>
                <a:off x="2001287" y="4125447"/>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Slovacchia</a:t>
                </a:r>
                <a:endParaRPr lang="sk-SK" sz="600" i="1">
                  <a:solidFill>
                    <a:srgbClr val="082FAA"/>
                  </a:solidFill>
                  <a:latin typeface="Nadianne" panose="03020902050305070206" pitchFamily="66" charset="0"/>
                </a:endParaRPr>
              </a:p>
            </p:txBody>
          </p:sp>
        </p:grpSp>
        <p:pic>
          <p:nvPicPr>
            <p:cNvPr id="93" name="Obrázok 92"/>
            <p:cNvPicPr>
              <a:picLocks noChangeAspect="1"/>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16606"/>
                <a:ext cx="1141001"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Slowakije</a:t>
                </a:r>
              </a:p>
            </p:txBody>
          </p:sp>
        </p:grpSp>
        <p:pic>
          <p:nvPicPr>
            <p:cNvPr id="102" name="Obrázok 101"/>
            <p:cNvPicPr>
              <a:picLocks/>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1956093" y="4016606"/>
                <a:ext cx="1054777"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56" name="BlokTextu 55"/>
              <p:cNvSpPr txBox="1"/>
              <p:nvPr/>
            </p:nvSpPr>
            <p:spPr>
              <a:xfrm>
                <a:off x="2042437" y="4138420"/>
                <a:ext cx="852314"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Szlovákia</a:t>
                </a:r>
                <a:endParaRPr lang="sk-SK" sz="600" i="1">
                  <a:solidFill>
                    <a:srgbClr val="082FAA"/>
                  </a:solidFill>
                  <a:latin typeface="Nadianne" panose="03020902050305070206" pitchFamily="66" charset="0"/>
                </a:endParaRPr>
              </a:p>
            </p:txBody>
          </p:sp>
        </p:grpSp>
        <p:pic>
          <p:nvPicPr>
            <p:cNvPr id="95" name="Obrázok 94"/>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Slovakien</a:t>
                </a:r>
              </a:p>
            </p:txBody>
          </p:sp>
        </p:grpSp>
        <p:pic>
          <p:nvPicPr>
            <p:cNvPr id="98" name="Obrázok 97"/>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Slovakya</a:t>
                </a:r>
              </a:p>
            </p:txBody>
          </p:sp>
        </p:grpSp>
        <p:pic>
          <p:nvPicPr>
            <p:cNvPr id="97" name="Obrázok 96"/>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rtl="1"/>
                <a:r>
                  <a:rPr lang="sk-SK" sz="700" b="1" i="1" u="sng" smtClean="0">
                    <a:solidFill>
                      <a:srgbClr val="082FAA"/>
                    </a:solidFill>
                    <a:latin typeface="Nadianne" panose="03020902050305070206" pitchFamily="66" charset="0"/>
                  </a:rPr>
                  <a:t>Revúca </a:t>
                </a:r>
                <a:endParaRPr lang="sk-SK" sz="700" b="1" i="1" u="sng">
                  <a:solidFill>
                    <a:srgbClr val="082FAA"/>
                  </a:solidFill>
                  <a:latin typeface="Nadianne" panose="03020902050305070206" pitchFamily="66"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i="1">
                    <a:solidFill>
                      <a:srgbClr val="082FAA"/>
                    </a:solidFill>
                    <a:latin typeface="Cupertino" pitchFamily="2" charset="0"/>
                  </a:rPr>
                  <a:t>סלובקיה</a:t>
                </a:r>
                <a:endParaRPr lang="sk-SK" sz="600" b="1" i="1">
                  <a:solidFill>
                    <a:srgbClr val="082FAA"/>
                  </a:solidFill>
                  <a:latin typeface="Cupertino" pitchFamily="2" charset="0"/>
                </a:endParaRPr>
              </a:p>
            </p:txBody>
          </p:sp>
        </p:grpSp>
        <p:pic>
          <p:nvPicPr>
            <p:cNvPr id="103" name="Obrázok 102"/>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16605"/>
                <a:ext cx="121863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Slovaquie</a:t>
                </a:r>
                <a:endParaRPr lang="sk-SK" sz="600" i="1">
                  <a:solidFill>
                    <a:srgbClr val="082FAA"/>
                  </a:solidFill>
                  <a:latin typeface="Nadianne" panose="03020902050305070206" pitchFamily="66" charset="0"/>
                </a:endParaRPr>
              </a:p>
            </p:txBody>
          </p:sp>
        </p:grpSp>
        <p:pic>
          <p:nvPicPr>
            <p:cNvPr id="90" name="Obrázok 89"/>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3985632"/>
                <a:ext cx="1259607" cy="215444"/>
              </a:xfrm>
              <a:prstGeom prst="rect">
                <a:avLst/>
              </a:prstGeom>
              <a:noFill/>
            </p:spPr>
            <p:txBody>
              <a:bodyPr wrap="square" rtlCol="0">
                <a:spAutoFit/>
              </a:bodyPr>
              <a:lstStyle/>
              <a:p>
                <a:pPr algn="ctr"/>
                <a:r>
                  <a:rPr lang="sk-SK" sz="800" b="1" i="1" u="sng" smtClean="0">
                    <a:solidFill>
                      <a:srgbClr val="082FAA"/>
                    </a:solidFill>
                    <a:cs typeface="Aharoni" panose="02010803020104030203" pitchFamily="2" charset="-79"/>
                  </a:rPr>
                  <a:t>Revúca</a:t>
                </a:r>
                <a:endParaRPr lang="sk-SK" sz="700" i="1" u="sng">
                  <a:solidFill>
                    <a:srgbClr val="082FAA"/>
                  </a:solidFill>
                  <a:latin typeface="Nadianne" panose="03020902050305070206" pitchFamily="66" charset="0"/>
                </a:endParaRPr>
              </a:p>
            </p:txBody>
          </p:sp>
          <p:sp>
            <p:nvSpPr>
              <p:cNvPr id="64" name="BlokTextu 63"/>
              <p:cNvSpPr txBox="1"/>
              <p:nvPr/>
            </p:nvSpPr>
            <p:spPr>
              <a:xfrm>
                <a:off x="1983834" y="4139038"/>
                <a:ext cx="791663" cy="200055"/>
              </a:xfrm>
              <a:prstGeom prst="rect">
                <a:avLst/>
              </a:prstGeom>
              <a:noFill/>
            </p:spPr>
            <p:txBody>
              <a:bodyPr wrap="square" rtlCol="0">
                <a:spAutoFit/>
              </a:bodyPr>
              <a:lstStyle/>
              <a:p>
                <a:pPr algn="ctr"/>
                <a:r>
                  <a:rPr lang="el-GR" sz="700" b="1" i="1">
                    <a:solidFill>
                      <a:srgbClr val="082FAA"/>
                    </a:solidFill>
                  </a:rPr>
                  <a:t>Σλοβακία</a:t>
                </a:r>
                <a:endParaRPr lang="sk-SK" sz="700" b="1" i="1">
                  <a:solidFill>
                    <a:srgbClr val="082FAA"/>
                  </a:solidFill>
                </a:endParaRPr>
              </a:p>
            </p:txBody>
          </p:sp>
        </p:grpSp>
        <p:pic>
          <p:nvPicPr>
            <p:cNvPr id="101" name="Obrázok 100"/>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Slowakei</a:t>
                </a:r>
                <a:endParaRPr lang="sk-SK" sz="600" i="1">
                  <a:solidFill>
                    <a:srgbClr val="082FAA"/>
                  </a:solidFill>
                  <a:latin typeface="Nadianne" panose="03020902050305070206" pitchFamily="66" charset="0"/>
                </a:endParaRPr>
              </a:p>
            </p:txBody>
          </p:sp>
        </p:grpSp>
        <p:pic>
          <p:nvPicPr>
            <p:cNvPr id="94" name="Obrázok 93"/>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Slovacia</a:t>
                </a:r>
              </a:p>
            </p:txBody>
          </p:sp>
        </p:grpSp>
        <p:pic>
          <p:nvPicPr>
            <p:cNvPr id="100" name="Obrázok 99"/>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Slovakia</a:t>
                </a:r>
                <a:endParaRPr lang="sk-SK" sz="600" i="1">
                  <a:solidFill>
                    <a:srgbClr val="082FAA"/>
                  </a:solidFill>
                  <a:latin typeface="Nadianne" panose="03020902050305070206" pitchFamily="66" charset="0"/>
                </a:endParaRPr>
              </a:p>
            </p:txBody>
          </p:sp>
        </p:grpSp>
        <p:pic>
          <p:nvPicPr>
            <p:cNvPr id="92" name="Obrázok 91"/>
            <p:cNvPicPr>
              <a:picLocks noChangeAspect="1"/>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Eslováquia</a:t>
                </a:r>
              </a:p>
            </p:txBody>
          </p:sp>
        </p:grpSp>
        <p:pic>
          <p:nvPicPr>
            <p:cNvPr id="96" name="Obrázok 95"/>
            <p:cNvPicPr>
              <a:picLocks/>
            </p:cNvPicPr>
            <p:nvPr/>
          </p:nvPicPr>
          <p:blipFill>
            <a:blip r:embed="rId21">
              <a:lum bright="70000" contrast="-70000"/>
              <a:extLst>
                <a:ext uri="{BEBA8EAE-BF5A-486C-A8C5-ECC9F3942E4B}">
                  <a14:imgProps xmlns:a14="http://schemas.microsoft.com/office/drawing/2010/main">
                    <a14:imgLayer r:embed="rId22">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i="1" u="sng" smtClean="0">
                    <a:solidFill>
                      <a:srgbClr val="082FAA"/>
                    </a:solidFill>
                    <a:latin typeface="Nadianne" panose="03020902050305070206" pitchFamily="66" charset="0"/>
                  </a:rPr>
                  <a:t>Revúca</a:t>
                </a:r>
                <a:endParaRPr lang="sk-SK" sz="600" i="1" u="sng">
                  <a:solidFill>
                    <a:srgbClr val="082FAA"/>
                  </a:solidFill>
                  <a:latin typeface="Nadianne" panose="03020902050305070206" pitchFamily="66" charset="0"/>
                </a:endParaRP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Słowacja</a:t>
                </a:r>
              </a:p>
            </p:txBody>
          </p:sp>
        </p:grpSp>
        <p:pic>
          <p:nvPicPr>
            <p:cNvPr id="127" name="Obrázok 126">
              <a:hlinkClick r:id="rId23" action="ppaction://hlinksldjump"/>
            </p:cNvPr>
            <p:cNvPicPr>
              <a:picLocks noChangeAspect="1"/>
            </p:cNvPicPr>
            <p:nvPr/>
          </p:nvPicPr>
          <p:blipFill>
            <a:blip r:embed="rId24">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pic>
        <p:nvPicPr>
          <p:cNvPr id="126" name="Obrázok 125"/>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8" name="Obdĺžnik 127"/>
          <p:cNvSpPr/>
          <p:nvPr/>
        </p:nvSpPr>
        <p:spPr>
          <a:xfrm>
            <a:off x="1295636" y="44624"/>
            <a:ext cx="6552728" cy="1296144"/>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blipFill>
                  <a:blip r:embed="rId26"/>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revúca</a:t>
            </a:r>
            <a:endParaRPr lang="sk-SK" sz="8000" b="1" spc="50" dirty="0">
              <a:ln w="11430">
                <a:solidFill>
                  <a:prstClr val="white"/>
                </a:solidFill>
              </a:ln>
              <a:blipFill>
                <a:blip r:embed="rId26"/>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129" name="Obdĺžnik 128"/>
          <p:cNvSpPr/>
          <p:nvPr/>
        </p:nvSpPr>
        <p:spPr>
          <a:xfrm>
            <a:off x="2924754" y="1412776"/>
            <a:ext cx="3294492"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blipFill>
                  <a:blip r:embed="rId26"/>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slovakia</a:t>
            </a:r>
            <a:endParaRPr lang="sk-SK" sz="4800" b="1" spc="50" dirty="0">
              <a:ln w="11430">
                <a:solidFill>
                  <a:prstClr val="white"/>
                </a:solidFill>
              </a:ln>
              <a:blipFill>
                <a:blip r:embed="rId26"/>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741021003"/>
      </p:ext>
    </p:extLst>
  </p:cSld>
  <p:clrMapOvr>
    <a:masterClrMapping/>
  </p:clrMapOvr>
  <mc:AlternateContent xmlns:mc="http://schemas.openxmlformats.org/markup-compatibility/2006" xmlns:p14="http://schemas.microsoft.com/office/powerpoint/2010/main">
    <mc:Choice Requires="p14">
      <p:transition p14:dur="10" advClick="0" advTm="28000"/>
    </mc:Choice>
    <mc:Fallback xmlns="">
      <p:transition advClick="0" advTm="2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10" presetClass="exit" presetSubtype="0" fill="hold" grpId="0" nodeType="afterEffect">
                                  <p:stCondLst>
                                    <p:cond delay="1000"/>
                                  </p:stCondLst>
                                  <p:childTnLst>
                                    <p:animEffect transition="out" filter="fade">
                                      <p:cBhvr>
                                        <p:cTn id="14" dur="1500"/>
                                        <p:tgtEl>
                                          <p:spTgt spid="128"/>
                                        </p:tgtEl>
                                      </p:cBhvr>
                                    </p:animEffect>
                                    <p:set>
                                      <p:cBhvr>
                                        <p:cTn id="15" dur="1" fill="hold">
                                          <p:stCondLst>
                                            <p:cond delay="1499"/>
                                          </p:stCondLst>
                                        </p:cTn>
                                        <p:tgtEl>
                                          <p:spTgt spid="128"/>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9"/>
                                        </p:tgtEl>
                                      </p:cBhvr>
                                    </p:animEffect>
                                    <p:set>
                                      <p:cBhvr>
                                        <p:cTn id="18" dur="1" fill="hold">
                                          <p:stCondLst>
                                            <p:cond delay="1499"/>
                                          </p:stCondLst>
                                        </p:cTn>
                                        <p:tgtEl>
                                          <p:spTgt spid="129"/>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4500"/>
                            </p:stCondLst>
                            <p:childTnLst>
                              <p:par>
                                <p:cTn id="27" presetID="10" presetClass="exit" presetSubtype="0" fill="hold" nodeType="afterEffect">
                                  <p:stCondLst>
                                    <p:cond delay="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500" fill="hold"/>
                                        <p:tgtEl>
                                          <p:spTgt spid="8"/>
                                        </p:tgtEl>
                                        <p:attrNameLst>
                                          <p:attrName>ppt_w</p:attrName>
                                        </p:attrNameLst>
                                      </p:cBhvr>
                                      <p:tavLst>
                                        <p:tav tm="0">
                                          <p:val>
                                            <p:fltVal val="0"/>
                                          </p:val>
                                        </p:tav>
                                        <p:tav tm="100000">
                                          <p:val>
                                            <p:strVal val="#ppt_w"/>
                                          </p:val>
                                        </p:tav>
                                      </p:tavLst>
                                    </p:anim>
                                    <p:anim calcmode="lin" valueType="num">
                                      <p:cBhvr>
                                        <p:cTn id="33" dur="1500" fill="hold"/>
                                        <p:tgtEl>
                                          <p:spTgt spid="8"/>
                                        </p:tgtEl>
                                        <p:attrNameLst>
                                          <p:attrName>ppt_h</p:attrName>
                                        </p:attrNameLst>
                                      </p:cBhvr>
                                      <p:tavLst>
                                        <p:tav tm="0">
                                          <p:val>
                                            <p:fltVal val="0"/>
                                          </p:val>
                                        </p:tav>
                                        <p:tav tm="100000">
                                          <p:val>
                                            <p:strVal val="#ppt_h"/>
                                          </p:val>
                                        </p:tav>
                                      </p:tavLst>
                                    </p:anim>
                                    <p:animEffect transition="in" filter="fade">
                                      <p:cBhvr>
                                        <p:cTn id="34" dur="1500"/>
                                        <p:tgtEl>
                                          <p:spTgt spid="8"/>
                                        </p:tgtEl>
                                      </p:cBhvr>
                                    </p:animEffect>
                                  </p:childTnLst>
                                </p:cTn>
                              </p:par>
                              <p:par>
                                <p:cTn id="35" presetID="53" presetClass="entr" presetSubtype="16" fill="hold" nodeType="withEffect">
                                  <p:stCondLst>
                                    <p:cond delay="50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3500" fill="hold"/>
                                        <p:tgtEl>
                                          <p:spTgt spid="114"/>
                                        </p:tgtEl>
                                        <p:attrNameLst>
                                          <p:attrName>ppt_w</p:attrName>
                                        </p:attrNameLst>
                                      </p:cBhvr>
                                      <p:tavLst>
                                        <p:tav tm="0">
                                          <p:val>
                                            <p:fltVal val="0"/>
                                          </p:val>
                                        </p:tav>
                                        <p:tav tm="100000">
                                          <p:val>
                                            <p:strVal val="#ppt_w"/>
                                          </p:val>
                                        </p:tav>
                                      </p:tavLst>
                                    </p:anim>
                                    <p:anim calcmode="lin" valueType="num">
                                      <p:cBhvr>
                                        <p:cTn id="38" dur="3500" fill="hold"/>
                                        <p:tgtEl>
                                          <p:spTgt spid="114"/>
                                        </p:tgtEl>
                                        <p:attrNameLst>
                                          <p:attrName>ppt_h</p:attrName>
                                        </p:attrNameLst>
                                      </p:cBhvr>
                                      <p:tavLst>
                                        <p:tav tm="0">
                                          <p:val>
                                            <p:fltVal val="0"/>
                                          </p:val>
                                        </p:tav>
                                        <p:tav tm="100000">
                                          <p:val>
                                            <p:strVal val="#ppt_h"/>
                                          </p:val>
                                        </p:tav>
                                      </p:tavLst>
                                    </p:anim>
                                    <p:animEffect transition="in" filter="fade">
                                      <p:cBhvr>
                                        <p:cTn id="39" dur="3500"/>
                                        <p:tgtEl>
                                          <p:spTgt spid="114"/>
                                        </p:tgtEl>
                                      </p:cBhvr>
                                    </p:animEffect>
                                  </p:childTnLst>
                                </p:cTn>
                              </p:par>
                              <p:par>
                                <p:cTn id="40" presetID="42" presetClass="path" presetSubtype="0" accel="50000" decel="50000" fill="hold" nodeType="withEffect">
                                  <p:stCondLst>
                                    <p:cond delay="500"/>
                                  </p:stCondLst>
                                  <p:childTnLst>
                                    <p:animMotion origin="layout" path="M -0.00018 -0.63136 L 0.00764 0.00879 " pathEditMode="relative" rAng="0" ptsTypes="AA">
                                      <p:cBhvr>
                                        <p:cTn id="41" dur="4000" fill="hold"/>
                                        <p:tgtEl>
                                          <p:spTgt spid="114"/>
                                        </p:tgtEl>
                                        <p:attrNameLst>
                                          <p:attrName>ppt_x</p:attrName>
                                          <p:attrName>ppt_y</p:attrName>
                                        </p:attrNameLst>
                                      </p:cBhvr>
                                      <p:rCtr x="382" y="32007"/>
                                    </p:animMotion>
                                  </p:childTnLst>
                                </p:cTn>
                              </p:par>
                              <p:par>
                                <p:cTn id="42" presetID="53" presetClass="entr" presetSubtype="16" fill="hold" nodeType="withEffect">
                                  <p:stCondLst>
                                    <p:cond delay="1000"/>
                                  </p:stCondLst>
                                  <p:childTnLst>
                                    <p:set>
                                      <p:cBhvr>
                                        <p:cTn id="43" dur="1" fill="hold">
                                          <p:stCondLst>
                                            <p:cond delay="0"/>
                                          </p:stCondLst>
                                        </p:cTn>
                                        <p:tgtEl>
                                          <p:spTgt spid="105"/>
                                        </p:tgtEl>
                                        <p:attrNameLst>
                                          <p:attrName>style.visibility</p:attrName>
                                        </p:attrNameLst>
                                      </p:cBhvr>
                                      <p:to>
                                        <p:strVal val="visible"/>
                                      </p:to>
                                    </p:set>
                                    <p:anim calcmode="lin" valueType="num">
                                      <p:cBhvr>
                                        <p:cTn id="44" dur="3500" fill="hold"/>
                                        <p:tgtEl>
                                          <p:spTgt spid="105"/>
                                        </p:tgtEl>
                                        <p:attrNameLst>
                                          <p:attrName>ppt_w</p:attrName>
                                        </p:attrNameLst>
                                      </p:cBhvr>
                                      <p:tavLst>
                                        <p:tav tm="0">
                                          <p:val>
                                            <p:fltVal val="0"/>
                                          </p:val>
                                        </p:tav>
                                        <p:tav tm="100000">
                                          <p:val>
                                            <p:strVal val="#ppt_w"/>
                                          </p:val>
                                        </p:tav>
                                      </p:tavLst>
                                    </p:anim>
                                    <p:anim calcmode="lin" valueType="num">
                                      <p:cBhvr>
                                        <p:cTn id="45" dur="3500" fill="hold"/>
                                        <p:tgtEl>
                                          <p:spTgt spid="105"/>
                                        </p:tgtEl>
                                        <p:attrNameLst>
                                          <p:attrName>ppt_h</p:attrName>
                                        </p:attrNameLst>
                                      </p:cBhvr>
                                      <p:tavLst>
                                        <p:tav tm="0">
                                          <p:val>
                                            <p:fltVal val="0"/>
                                          </p:val>
                                        </p:tav>
                                        <p:tav tm="100000">
                                          <p:val>
                                            <p:strVal val="#ppt_h"/>
                                          </p:val>
                                        </p:tav>
                                      </p:tavLst>
                                    </p:anim>
                                    <p:animEffect transition="in" filter="fade">
                                      <p:cBhvr>
                                        <p:cTn id="46" dur="3500"/>
                                        <p:tgtEl>
                                          <p:spTgt spid="105"/>
                                        </p:tgtEl>
                                      </p:cBhvr>
                                    </p:animEffect>
                                  </p:childTnLst>
                                </p:cTn>
                              </p:par>
                              <p:par>
                                <p:cTn id="47" presetID="42" presetClass="path" presetSubtype="0" accel="50000" decel="50000" fill="hold" nodeType="withEffect">
                                  <p:stCondLst>
                                    <p:cond delay="1000"/>
                                  </p:stCondLst>
                                  <p:childTnLst>
                                    <p:animMotion origin="layout" path="M 0.11371 -0.61031 L -0.00434 -0.00162 " pathEditMode="relative" rAng="0" ptsTypes="AA">
                                      <p:cBhvr>
                                        <p:cTn id="48" dur="4000" fill="hold"/>
                                        <p:tgtEl>
                                          <p:spTgt spid="105"/>
                                        </p:tgtEl>
                                        <p:attrNameLst>
                                          <p:attrName>ppt_x</p:attrName>
                                          <p:attrName>ppt_y</p:attrName>
                                        </p:attrNameLst>
                                      </p:cBhvr>
                                      <p:rCtr x="-5903" y="30435"/>
                                    </p:animMotion>
                                  </p:childTnLst>
                                </p:cTn>
                              </p:par>
                              <p:par>
                                <p:cTn id="49" presetID="53" presetClass="entr" presetSubtype="16" fill="hold" nodeType="withEffect">
                                  <p:stCondLst>
                                    <p:cond delay="1500"/>
                                  </p:stCondLst>
                                  <p:childTnLst>
                                    <p:set>
                                      <p:cBhvr>
                                        <p:cTn id="50" dur="1" fill="hold">
                                          <p:stCondLst>
                                            <p:cond delay="0"/>
                                          </p:stCondLst>
                                        </p:cTn>
                                        <p:tgtEl>
                                          <p:spTgt spid="107"/>
                                        </p:tgtEl>
                                        <p:attrNameLst>
                                          <p:attrName>style.visibility</p:attrName>
                                        </p:attrNameLst>
                                      </p:cBhvr>
                                      <p:to>
                                        <p:strVal val="visible"/>
                                      </p:to>
                                    </p:set>
                                    <p:anim calcmode="lin" valueType="num">
                                      <p:cBhvr>
                                        <p:cTn id="51" dur="3500" fill="hold"/>
                                        <p:tgtEl>
                                          <p:spTgt spid="107"/>
                                        </p:tgtEl>
                                        <p:attrNameLst>
                                          <p:attrName>ppt_w</p:attrName>
                                        </p:attrNameLst>
                                      </p:cBhvr>
                                      <p:tavLst>
                                        <p:tav tm="0">
                                          <p:val>
                                            <p:fltVal val="0"/>
                                          </p:val>
                                        </p:tav>
                                        <p:tav tm="100000">
                                          <p:val>
                                            <p:strVal val="#ppt_w"/>
                                          </p:val>
                                        </p:tav>
                                      </p:tavLst>
                                    </p:anim>
                                    <p:anim calcmode="lin" valueType="num">
                                      <p:cBhvr>
                                        <p:cTn id="52" dur="3500" fill="hold"/>
                                        <p:tgtEl>
                                          <p:spTgt spid="107"/>
                                        </p:tgtEl>
                                        <p:attrNameLst>
                                          <p:attrName>ppt_h</p:attrName>
                                        </p:attrNameLst>
                                      </p:cBhvr>
                                      <p:tavLst>
                                        <p:tav tm="0">
                                          <p:val>
                                            <p:fltVal val="0"/>
                                          </p:val>
                                        </p:tav>
                                        <p:tav tm="100000">
                                          <p:val>
                                            <p:strVal val="#ppt_h"/>
                                          </p:val>
                                        </p:tav>
                                      </p:tavLst>
                                    </p:anim>
                                    <p:animEffect transition="in" filter="fade">
                                      <p:cBhvr>
                                        <p:cTn id="53" dur="3500"/>
                                        <p:tgtEl>
                                          <p:spTgt spid="107"/>
                                        </p:tgtEl>
                                      </p:cBhvr>
                                    </p:animEffect>
                                  </p:childTnLst>
                                </p:cTn>
                              </p:par>
                              <p:par>
                                <p:cTn id="54" presetID="42" presetClass="path" presetSubtype="0" accel="50000" decel="50000" fill="hold" nodeType="withEffect">
                                  <p:stCondLst>
                                    <p:cond delay="1500"/>
                                  </p:stCondLst>
                                  <p:childTnLst>
                                    <p:animMotion origin="layout" path="M 0.05694 -0.54347 L -0.00608 0.00232 " pathEditMode="relative" rAng="0" ptsTypes="AA">
                                      <p:cBhvr>
                                        <p:cTn id="55" dur="4000" fill="hold"/>
                                        <p:tgtEl>
                                          <p:spTgt spid="107"/>
                                        </p:tgtEl>
                                        <p:attrNameLst>
                                          <p:attrName>ppt_x</p:attrName>
                                          <p:attrName>ppt_y</p:attrName>
                                        </p:attrNameLst>
                                      </p:cBhvr>
                                      <p:rCtr x="-3160" y="27290"/>
                                    </p:animMotion>
                                  </p:childTnLst>
                                </p:cTn>
                              </p:par>
                              <p:par>
                                <p:cTn id="56" presetID="53" presetClass="entr" presetSubtype="16" fill="hold" nodeType="withEffect">
                                  <p:stCondLst>
                                    <p:cond delay="200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3500" fill="hold"/>
                                        <p:tgtEl>
                                          <p:spTgt spid="108"/>
                                        </p:tgtEl>
                                        <p:attrNameLst>
                                          <p:attrName>ppt_w</p:attrName>
                                        </p:attrNameLst>
                                      </p:cBhvr>
                                      <p:tavLst>
                                        <p:tav tm="0">
                                          <p:val>
                                            <p:fltVal val="0"/>
                                          </p:val>
                                        </p:tav>
                                        <p:tav tm="100000">
                                          <p:val>
                                            <p:strVal val="#ppt_w"/>
                                          </p:val>
                                        </p:tav>
                                      </p:tavLst>
                                    </p:anim>
                                    <p:anim calcmode="lin" valueType="num">
                                      <p:cBhvr>
                                        <p:cTn id="59" dur="3500" fill="hold"/>
                                        <p:tgtEl>
                                          <p:spTgt spid="108"/>
                                        </p:tgtEl>
                                        <p:attrNameLst>
                                          <p:attrName>ppt_h</p:attrName>
                                        </p:attrNameLst>
                                      </p:cBhvr>
                                      <p:tavLst>
                                        <p:tav tm="0">
                                          <p:val>
                                            <p:fltVal val="0"/>
                                          </p:val>
                                        </p:tav>
                                        <p:tav tm="100000">
                                          <p:val>
                                            <p:strVal val="#ppt_h"/>
                                          </p:val>
                                        </p:tav>
                                      </p:tavLst>
                                    </p:anim>
                                    <p:animEffect transition="in" filter="fade">
                                      <p:cBhvr>
                                        <p:cTn id="60" dur="3500"/>
                                        <p:tgtEl>
                                          <p:spTgt spid="108"/>
                                        </p:tgtEl>
                                      </p:cBhvr>
                                    </p:animEffect>
                                  </p:childTnLst>
                                </p:cTn>
                              </p:par>
                              <p:par>
                                <p:cTn id="61" presetID="42" presetClass="path" presetSubtype="0" accel="50000" decel="50000" fill="hold" nodeType="withEffect">
                                  <p:stCondLst>
                                    <p:cond delay="2000"/>
                                  </p:stCondLst>
                                  <p:childTnLst>
                                    <p:animMotion origin="layout" path="M -0.03733 -0.59273 L -0.0059 0.01596 " pathEditMode="relative" rAng="0" ptsTypes="AA">
                                      <p:cBhvr>
                                        <p:cTn id="62" dur="4000" fill="hold"/>
                                        <p:tgtEl>
                                          <p:spTgt spid="108"/>
                                        </p:tgtEl>
                                        <p:attrNameLst>
                                          <p:attrName>ppt_x</p:attrName>
                                          <p:attrName>ppt_y</p:attrName>
                                        </p:attrNameLst>
                                      </p:cBhvr>
                                      <p:rCtr x="1563" y="30435"/>
                                    </p:animMotion>
                                  </p:childTnLst>
                                </p:cTn>
                              </p:par>
                              <p:par>
                                <p:cTn id="63" presetID="53" presetClass="entr" presetSubtype="16" fill="hold" nodeType="withEffect">
                                  <p:stCondLst>
                                    <p:cond delay="2500"/>
                                  </p:stCondLst>
                                  <p:childTnLst>
                                    <p:set>
                                      <p:cBhvr>
                                        <p:cTn id="64" dur="1" fill="hold">
                                          <p:stCondLst>
                                            <p:cond delay="0"/>
                                          </p:stCondLst>
                                        </p:cTn>
                                        <p:tgtEl>
                                          <p:spTgt spid="113"/>
                                        </p:tgtEl>
                                        <p:attrNameLst>
                                          <p:attrName>style.visibility</p:attrName>
                                        </p:attrNameLst>
                                      </p:cBhvr>
                                      <p:to>
                                        <p:strVal val="visible"/>
                                      </p:to>
                                    </p:set>
                                    <p:anim calcmode="lin" valueType="num">
                                      <p:cBhvr>
                                        <p:cTn id="65" dur="3500" fill="hold"/>
                                        <p:tgtEl>
                                          <p:spTgt spid="113"/>
                                        </p:tgtEl>
                                        <p:attrNameLst>
                                          <p:attrName>ppt_w</p:attrName>
                                        </p:attrNameLst>
                                      </p:cBhvr>
                                      <p:tavLst>
                                        <p:tav tm="0">
                                          <p:val>
                                            <p:fltVal val="0"/>
                                          </p:val>
                                        </p:tav>
                                        <p:tav tm="100000">
                                          <p:val>
                                            <p:strVal val="#ppt_w"/>
                                          </p:val>
                                        </p:tav>
                                      </p:tavLst>
                                    </p:anim>
                                    <p:anim calcmode="lin" valueType="num">
                                      <p:cBhvr>
                                        <p:cTn id="66" dur="3500" fill="hold"/>
                                        <p:tgtEl>
                                          <p:spTgt spid="113"/>
                                        </p:tgtEl>
                                        <p:attrNameLst>
                                          <p:attrName>ppt_h</p:attrName>
                                        </p:attrNameLst>
                                      </p:cBhvr>
                                      <p:tavLst>
                                        <p:tav tm="0">
                                          <p:val>
                                            <p:fltVal val="0"/>
                                          </p:val>
                                        </p:tav>
                                        <p:tav tm="100000">
                                          <p:val>
                                            <p:strVal val="#ppt_h"/>
                                          </p:val>
                                        </p:tav>
                                      </p:tavLst>
                                    </p:anim>
                                    <p:animEffect transition="in" filter="fade">
                                      <p:cBhvr>
                                        <p:cTn id="67" dur="3500"/>
                                        <p:tgtEl>
                                          <p:spTgt spid="113"/>
                                        </p:tgtEl>
                                      </p:cBhvr>
                                    </p:animEffect>
                                  </p:childTnLst>
                                </p:cTn>
                              </p:par>
                              <p:par>
                                <p:cTn id="68" presetID="42" presetClass="path" presetSubtype="0" accel="50000" decel="50000" fill="hold" nodeType="withEffect">
                                  <p:stCondLst>
                                    <p:cond delay="2500"/>
                                  </p:stCondLst>
                                  <p:childTnLst>
                                    <p:animMotion origin="layout" path="M 0.03368 -0.64153 L 0.00764 0.00856 " pathEditMode="relative" rAng="0" ptsTypes="AA">
                                      <p:cBhvr>
                                        <p:cTn id="69" dur="4000" fill="hold"/>
                                        <p:tgtEl>
                                          <p:spTgt spid="113"/>
                                        </p:tgtEl>
                                        <p:attrNameLst>
                                          <p:attrName>ppt_x</p:attrName>
                                          <p:attrName>ppt_y</p:attrName>
                                        </p:attrNameLst>
                                      </p:cBhvr>
                                      <p:rCtr x="-1302" y="32493"/>
                                    </p:animMotion>
                                  </p:childTnLst>
                                </p:cTn>
                              </p:par>
                              <p:par>
                                <p:cTn id="70" presetID="53" presetClass="entr" presetSubtype="16" fill="hold" nodeType="withEffect">
                                  <p:stCondLst>
                                    <p:cond delay="3000"/>
                                  </p:stCondLst>
                                  <p:childTnLst>
                                    <p:set>
                                      <p:cBhvr>
                                        <p:cTn id="71" dur="1" fill="hold">
                                          <p:stCondLst>
                                            <p:cond delay="0"/>
                                          </p:stCondLst>
                                        </p:cTn>
                                        <p:tgtEl>
                                          <p:spTgt spid="109"/>
                                        </p:tgtEl>
                                        <p:attrNameLst>
                                          <p:attrName>style.visibility</p:attrName>
                                        </p:attrNameLst>
                                      </p:cBhvr>
                                      <p:to>
                                        <p:strVal val="visible"/>
                                      </p:to>
                                    </p:set>
                                    <p:anim calcmode="lin" valueType="num">
                                      <p:cBhvr>
                                        <p:cTn id="72" dur="3500" fill="hold"/>
                                        <p:tgtEl>
                                          <p:spTgt spid="109"/>
                                        </p:tgtEl>
                                        <p:attrNameLst>
                                          <p:attrName>ppt_w</p:attrName>
                                        </p:attrNameLst>
                                      </p:cBhvr>
                                      <p:tavLst>
                                        <p:tav tm="0">
                                          <p:val>
                                            <p:fltVal val="0"/>
                                          </p:val>
                                        </p:tav>
                                        <p:tav tm="100000">
                                          <p:val>
                                            <p:strVal val="#ppt_w"/>
                                          </p:val>
                                        </p:tav>
                                      </p:tavLst>
                                    </p:anim>
                                    <p:anim calcmode="lin" valueType="num">
                                      <p:cBhvr>
                                        <p:cTn id="73" dur="3500" fill="hold"/>
                                        <p:tgtEl>
                                          <p:spTgt spid="109"/>
                                        </p:tgtEl>
                                        <p:attrNameLst>
                                          <p:attrName>ppt_h</p:attrName>
                                        </p:attrNameLst>
                                      </p:cBhvr>
                                      <p:tavLst>
                                        <p:tav tm="0">
                                          <p:val>
                                            <p:fltVal val="0"/>
                                          </p:val>
                                        </p:tav>
                                        <p:tav tm="100000">
                                          <p:val>
                                            <p:strVal val="#ppt_h"/>
                                          </p:val>
                                        </p:tav>
                                      </p:tavLst>
                                    </p:anim>
                                    <p:animEffect transition="in" filter="fade">
                                      <p:cBhvr>
                                        <p:cTn id="74" dur="3500"/>
                                        <p:tgtEl>
                                          <p:spTgt spid="109"/>
                                        </p:tgtEl>
                                      </p:cBhvr>
                                    </p:animEffect>
                                  </p:childTnLst>
                                </p:cTn>
                              </p:par>
                              <p:par>
                                <p:cTn id="75" presetID="42" presetClass="path" presetSubtype="0" accel="50000" decel="50000" fill="hold" nodeType="withEffect">
                                  <p:stCondLst>
                                    <p:cond delay="3000"/>
                                  </p:stCondLst>
                                  <p:childTnLst>
                                    <p:animMotion origin="layout" path="M -0.08733 -0.50994 L 0.00712 0.0148 " pathEditMode="relative" rAng="0" ptsTypes="AA">
                                      <p:cBhvr>
                                        <p:cTn id="76" dur="4000" fill="hold"/>
                                        <p:tgtEl>
                                          <p:spTgt spid="109"/>
                                        </p:tgtEl>
                                        <p:attrNameLst>
                                          <p:attrName>ppt_x</p:attrName>
                                          <p:attrName>ppt_y</p:attrName>
                                        </p:attrNameLst>
                                      </p:cBhvr>
                                      <p:rCtr x="4722" y="26226"/>
                                    </p:animMotion>
                                  </p:childTnLst>
                                </p:cTn>
                              </p:par>
                              <p:par>
                                <p:cTn id="77" presetID="53" presetClass="entr" presetSubtype="16" fill="hold" nodeType="withEffect">
                                  <p:stCondLst>
                                    <p:cond delay="3500"/>
                                  </p:stCondLst>
                                  <p:childTnLst>
                                    <p:set>
                                      <p:cBhvr>
                                        <p:cTn id="78" dur="1" fill="hold">
                                          <p:stCondLst>
                                            <p:cond delay="0"/>
                                          </p:stCondLst>
                                        </p:cTn>
                                        <p:tgtEl>
                                          <p:spTgt spid="117"/>
                                        </p:tgtEl>
                                        <p:attrNameLst>
                                          <p:attrName>style.visibility</p:attrName>
                                        </p:attrNameLst>
                                      </p:cBhvr>
                                      <p:to>
                                        <p:strVal val="visible"/>
                                      </p:to>
                                    </p:set>
                                    <p:anim calcmode="lin" valueType="num">
                                      <p:cBhvr>
                                        <p:cTn id="79" dur="3500" fill="hold"/>
                                        <p:tgtEl>
                                          <p:spTgt spid="117"/>
                                        </p:tgtEl>
                                        <p:attrNameLst>
                                          <p:attrName>ppt_w</p:attrName>
                                        </p:attrNameLst>
                                      </p:cBhvr>
                                      <p:tavLst>
                                        <p:tav tm="0">
                                          <p:val>
                                            <p:fltVal val="0"/>
                                          </p:val>
                                        </p:tav>
                                        <p:tav tm="100000">
                                          <p:val>
                                            <p:strVal val="#ppt_w"/>
                                          </p:val>
                                        </p:tav>
                                      </p:tavLst>
                                    </p:anim>
                                    <p:anim calcmode="lin" valueType="num">
                                      <p:cBhvr>
                                        <p:cTn id="80" dur="3500" fill="hold"/>
                                        <p:tgtEl>
                                          <p:spTgt spid="117"/>
                                        </p:tgtEl>
                                        <p:attrNameLst>
                                          <p:attrName>ppt_h</p:attrName>
                                        </p:attrNameLst>
                                      </p:cBhvr>
                                      <p:tavLst>
                                        <p:tav tm="0">
                                          <p:val>
                                            <p:fltVal val="0"/>
                                          </p:val>
                                        </p:tav>
                                        <p:tav tm="100000">
                                          <p:val>
                                            <p:strVal val="#ppt_h"/>
                                          </p:val>
                                        </p:tav>
                                      </p:tavLst>
                                    </p:anim>
                                    <p:animEffect transition="in" filter="fade">
                                      <p:cBhvr>
                                        <p:cTn id="81" dur="3500"/>
                                        <p:tgtEl>
                                          <p:spTgt spid="117"/>
                                        </p:tgtEl>
                                      </p:cBhvr>
                                    </p:animEffect>
                                  </p:childTnLst>
                                </p:cTn>
                              </p:par>
                              <p:par>
                                <p:cTn id="82" presetID="42" presetClass="path" presetSubtype="0" accel="50000" decel="50000" fill="hold" nodeType="withEffect">
                                  <p:stCondLst>
                                    <p:cond delay="3500"/>
                                  </p:stCondLst>
                                  <p:childTnLst>
                                    <p:animMotion origin="layout" path="M -0.04618 -0.48219 L 0.00105 0.00069 " pathEditMode="relative" rAng="0" ptsTypes="AA">
                                      <p:cBhvr>
                                        <p:cTn id="83" dur="4000" fill="hold"/>
                                        <p:tgtEl>
                                          <p:spTgt spid="117"/>
                                        </p:tgtEl>
                                        <p:attrNameLst>
                                          <p:attrName>ppt_x</p:attrName>
                                          <p:attrName>ppt_y</p:attrName>
                                        </p:attrNameLst>
                                      </p:cBhvr>
                                      <p:rCtr x="2361" y="24144"/>
                                    </p:animMotion>
                                  </p:childTnLst>
                                </p:cTn>
                              </p:par>
                              <p:par>
                                <p:cTn id="84" presetID="53" presetClass="entr" presetSubtype="16" fill="hold" nodeType="withEffect">
                                  <p:stCondLst>
                                    <p:cond delay="4000"/>
                                  </p:stCondLst>
                                  <p:childTnLst>
                                    <p:set>
                                      <p:cBhvr>
                                        <p:cTn id="85" dur="1" fill="hold">
                                          <p:stCondLst>
                                            <p:cond delay="0"/>
                                          </p:stCondLst>
                                        </p:cTn>
                                        <p:tgtEl>
                                          <p:spTgt spid="116"/>
                                        </p:tgtEl>
                                        <p:attrNameLst>
                                          <p:attrName>style.visibility</p:attrName>
                                        </p:attrNameLst>
                                      </p:cBhvr>
                                      <p:to>
                                        <p:strVal val="visible"/>
                                      </p:to>
                                    </p:set>
                                    <p:anim calcmode="lin" valueType="num">
                                      <p:cBhvr>
                                        <p:cTn id="86" dur="3500" fill="hold"/>
                                        <p:tgtEl>
                                          <p:spTgt spid="116"/>
                                        </p:tgtEl>
                                        <p:attrNameLst>
                                          <p:attrName>ppt_w</p:attrName>
                                        </p:attrNameLst>
                                      </p:cBhvr>
                                      <p:tavLst>
                                        <p:tav tm="0">
                                          <p:val>
                                            <p:fltVal val="0"/>
                                          </p:val>
                                        </p:tav>
                                        <p:tav tm="100000">
                                          <p:val>
                                            <p:strVal val="#ppt_w"/>
                                          </p:val>
                                        </p:tav>
                                      </p:tavLst>
                                    </p:anim>
                                    <p:anim calcmode="lin" valueType="num">
                                      <p:cBhvr>
                                        <p:cTn id="87" dur="3500" fill="hold"/>
                                        <p:tgtEl>
                                          <p:spTgt spid="116"/>
                                        </p:tgtEl>
                                        <p:attrNameLst>
                                          <p:attrName>ppt_h</p:attrName>
                                        </p:attrNameLst>
                                      </p:cBhvr>
                                      <p:tavLst>
                                        <p:tav tm="0">
                                          <p:val>
                                            <p:fltVal val="0"/>
                                          </p:val>
                                        </p:tav>
                                        <p:tav tm="100000">
                                          <p:val>
                                            <p:strVal val="#ppt_h"/>
                                          </p:val>
                                        </p:tav>
                                      </p:tavLst>
                                    </p:anim>
                                    <p:animEffect transition="in" filter="fade">
                                      <p:cBhvr>
                                        <p:cTn id="88" dur="3500"/>
                                        <p:tgtEl>
                                          <p:spTgt spid="116"/>
                                        </p:tgtEl>
                                      </p:cBhvr>
                                    </p:animEffect>
                                  </p:childTnLst>
                                </p:cTn>
                              </p:par>
                              <p:par>
                                <p:cTn id="89" presetID="42" presetClass="path" presetSubtype="0" accel="50000" decel="50000" fill="hold" nodeType="withEffect">
                                  <p:stCondLst>
                                    <p:cond delay="4000"/>
                                  </p:stCondLst>
                                  <p:childTnLst>
                                    <p:animMotion origin="layout" path="M 0.08298 -0.49352 L -0.00365 -0.01064 " pathEditMode="relative" rAng="0" ptsTypes="AA">
                                      <p:cBhvr>
                                        <p:cTn id="90" dur="4000" fill="hold"/>
                                        <p:tgtEl>
                                          <p:spTgt spid="116"/>
                                        </p:tgtEl>
                                        <p:attrNameLst>
                                          <p:attrName>ppt_x</p:attrName>
                                          <p:attrName>ppt_y</p:attrName>
                                        </p:attrNameLst>
                                      </p:cBhvr>
                                      <p:rCtr x="-4340" y="24144"/>
                                    </p:animMotion>
                                  </p:childTnLst>
                                </p:cTn>
                              </p:par>
                              <p:par>
                                <p:cTn id="91" presetID="53" presetClass="entr" presetSubtype="16" fill="hold" nodeType="withEffect">
                                  <p:stCondLst>
                                    <p:cond delay="4500"/>
                                  </p:stCondLst>
                                  <p:childTnLst>
                                    <p:set>
                                      <p:cBhvr>
                                        <p:cTn id="92" dur="1" fill="hold">
                                          <p:stCondLst>
                                            <p:cond delay="0"/>
                                          </p:stCondLst>
                                        </p:cTn>
                                        <p:tgtEl>
                                          <p:spTgt spid="115"/>
                                        </p:tgtEl>
                                        <p:attrNameLst>
                                          <p:attrName>style.visibility</p:attrName>
                                        </p:attrNameLst>
                                      </p:cBhvr>
                                      <p:to>
                                        <p:strVal val="visible"/>
                                      </p:to>
                                    </p:set>
                                    <p:anim calcmode="lin" valueType="num">
                                      <p:cBhvr>
                                        <p:cTn id="93" dur="3500" fill="hold"/>
                                        <p:tgtEl>
                                          <p:spTgt spid="115"/>
                                        </p:tgtEl>
                                        <p:attrNameLst>
                                          <p:attrName>ppt_w</p:attrName>
                                        </p:attrNameLst>
                                      </p:cBhvr>
                                      <p:tavLst>
                                        <p:tav tm="0">
                                          <p:val>
                                            <p:fltVal val="0"/>
                                          </p:val>
                                        </p:tav>
                                        <p:tav tm="100000">
                                          <p:val>
                                            <p:strVal val="#ppt_w"/>
                                          </p:val>
                                        </p:tav>
                                      </p:tavLst>
                                    </p:anim>
                                    <p:anim calcmode="lin" valueType="num">
                                      <p:cBhvr>
                                        <p:cTn id="94" dur="3500" fill="hold"/>
                                        <p:tgtEl>
                                          <p:spTgt spid="115"/>
                                        </p:tgtEl>
                                        <p:attrNameLst>
                                          <p:attrName>ppt_h</p:attrName>
                                        </p:attrNameLst>
                                      </p:cBhvr>
                                      <p:tavLst>
                                        <p:tav tm="0">
                                          <p:val>
                                            <p:fltVal val="0"/>
                                          </p:val>
                                        </p:tav>
                                        <p:tav tm="100000">
                                          <p:val>
                                            <p:strVal val="#ppt_h"/>
                                          </p:val>
                                        </p:tav>
                                      </p:tavLst>
                                    </p:anim>
                                    <p:animEffect transition="in" filter="fade">
                                      <p:cBhvr>
                                        <p:cTn id="95" dur="3500"/>
                                        <p:tgtEl>
                                          <p:spTgt spid="115"/>
                                        </p:tgtEl>
                                      </p:cBhvr>
                                    </p:animEffect>
                                  </p:childTnLst>
                                </p:cTn>
                              </p:par>
                              <p:par>
                                <p:cTn id="96" presetID="42" presetClass="path" presetSubtype="0" accel="50000" decel="50000" fill="hold" nodeType="withEffect">
                                  <p:stCondLst>
                                    <p:cond delay="4500"/>
                                  </p:stCondLst>
                                  <p:childTnLst>
                                    <p:animMotion origin="layout" path="M -0.09219 -0.63621 L 0.00226 0.01457 " pathEditMode="relative" rAng="0" ptsTypes="AA">
                                      <p:cBhvr>
                                        <p:cTn id="97" dur="4000" fill="hold"/>
                                        <p:tgtEl>
                                          <p:spTgt spid="115"/>
                                        </p:tgtEl>
                                        <p:attrNameLst>
                                          <p:attrName>ppt_x</p:attrName>
                                          <p:attrName>ppt_y</p:attrName>
                                        </p:attrNameLst>
                                      </p:cBhvr>
                                      <p:rCtr x="4722" y="32539"/>
                                    </p:animMotion>
                                  </p:childTnLst>
                                </p:cTn>
                              </p:par>
                              <p:par>
                                <p:cTn id="98" presetID="53" presetClass="entr" presetSubtype="16" fill="hold" nodeType="withEffect">
                                  <p:stCondLst>
                                    <p:cond delay="5000"/>
                                  </p:stCondLst>
                                  <p:childTnLst>
                                    <p:set>
                                      <p:cBhvr>
                                        <p:cTn id="99" dur="1" fill="hold">
                                          <p:stCondLst>
                                            <p:cond delay="0"/>
                                          </p:stCondLst>
                                        </p:cTn>
                                        <p:tgtEl>
                                          <p:spTgt spid="110"/>
                                        </p:tgtEl>
                                        <p:attrNameLst>
                                          <p:attrName>style.visibility</p:attrName>
                                        </p:attrNameLst>
                                      </p:cBhvr>
                                      <p:to>
                                        <p:strVal val="visible"/>
                                      </p:to>
                                    </p:set>
                                    <p:anim calcmode="lin" valueType="num">
                                      <p:cBhvr>
                                        <p:cTn id="100" dur="3500" fill="hold"/>
                                        <p:tgtEl>
                                          <p:spTgt spid="110"/>
                                        </p:tgtEl>
                                        <p:attrNameLst>
                                          <p:attrName>ppt_w</p:attrName>
                                        </p:attrNameLst>
                                      </p:cBhvr>
                                      <p:tavLst>
                                        <p:tav tm="0">
                                          <p:val>
                                            <p:fltVal val="0"/>
                                          </p:val>
                                        </p:tav>
                                        <p:tav tm="100000">
                                          <p:val>
                                            <p:strVal val="#ppt_w"/>
                                          </p:val>
                                        </p:tav>
                                      </p:tavLst>
                                    </p:anim>
                                    <p:anim calcmode="lin" valueType="num">
                                      <p:cBhvr>
                                        <p:cTn id="101" dur="3500" fill="hold"/>
                                        <p:tgtEl>
                                          <p:spTgt spid="110"/>
                                        </p:tgtEl>
                                        <p:attrNameLst>
                                          <p:attrName>ppt_h</p:attrName>
                                        </p:attrNameLst>
                                      </p:cBhvr>
                                      <p:tavLst>
                                        <p:tav tm="0">
                                          <p:val>
                                            <p:fltVal val="0"/>
                                          </p:val>
                                        </p:tav>
                                        <p:tav tm="100000">
                                          <p:val>
                                            <p:strVal val="#ppt_h"/>
                                          </p:val>
                                        </p:tav>
                                      </p:tavLst>
                                    </p:anim>
                                    <p:animEffect transition="in" filter="fade">
                                      <p:cBhvr>
                                        <p:cTn id="102" dur="3500"/>
                                        <p:tgtEl>
                                          <p:spTgt spid="110"/>
                                        </p:tgtEl>
                                      </p:cBhvr>
                                    </p:animEffect>
                                  </p:childTnLst>
                                </p:cTn>
                              </p:par>
                              <p:par>
                                <p:cTn id="103" presetID="42" presetClass="path" presetSubtype="0" accel="50000" decel="50000" fill="hold" nodeType="withEffect">
                                  <p:stCondLst>
                                    <p:cond delay="5000"/>
                                  </p:stCondLst>
                                  <p:childTnLst>
                                    <p:animMotion origin="layout" path="M 0.071 -0.56776 L 0.00017 -0.00093 " pathEditMode="relative" rAng="0" ptsTypes="AA">
                                      <p:cBhvr>
                                        <p:cTn id="104" dur="4000" fill="hold"/>
                                        <p:tgtEl>
                                          <p:spTgt spid="110"/>
                                        </p:tgtEl>
                                        <p:attrNameLst>
                                          <p:attrName>ppt_x</p:attrName>
                                          <p:attrName>ppt_y</p:attrName>
                                        </p:attrNameLst>
                                      </p:cBhvr>
                                      <p:rCtr x="-3542" y="28330"/>
                                    </p:animMotion>
                                  </p:childTnLst>
                                </p:cTn>
                              </p:par>
                              <p:par>
                                <p:cTn id="105" presetID="53" presetClass="entr" presetSubtype="16" fill="hold" nodeType="withEffect">
                                  <p:stCondLst>
                                    <p:cond delay="5500"/>
                                  </p:stCondLst>
                                  <p:childTnLst>
                                    <p:set>
                                      <p:cBhvr>
                                        <p:cTn id="106" dur="1" fill="hold">
                                          <p:stCondLst>
                                            <p:cond delay="0"/>
                                          </p:stCondLst>
                                        </p:cTn>
                                        <p:tgtEl>
                                          <p:spTgt spid="111"/>
                                        </p:tgtEl>
                                        <p:attrNameLst>
                                          <p:attrName>style.visibility</p:attrName>
                                        </p:attrNameLst>
                                      </p:cBhvr>
                                      <p:to>
                                        <p:strVal val="visible"/>
                                      </p:to>
                                    </p:set>
                                    <p:anim calcmode="lin" valueType="num">
                                      <p:cBhvr>
                                        <p:cTn id="107" dur="3500" fill="hold"/>
                                        <p:tgtEl>
                                          <p:spTgt spid="111"/>
                                        </p:tgtEl>
                                        <p:attrNameLst>
                                          <p:attrName>ppt_w</p:attrName>
                                        </p:attrNameLst>
                                      </p:cBhvr>
                                      <p:tavLst>
                                        <p:tav tm="0">
                                          <p:val>
                                            <p:fltVal val="0"/>
                                          </p:val>
                                        </p:tav>
                                        <p:tav tm="100000">
                                          <p:val>
                                            <p:strVal val="#ppt_w"/>
                                          </p:val>
                                        </p:tav>
                                      </p:tavLst>
                                    </p:anim>
                                    <p:anim calcmode="lin" valueType="num">
                                      <p:cBhvr>
                                        <p:cTn id="108" dur="3500" fill="hold"/>
                                        <p:tgtEl>
                                          <p:spTgt spid="111"/>
                                        </p:tgtEl>
                                        <p:attrNameLst>
                                          <p:attrName>ppt_h</p:attrName>
                                        </p:attrNameLst>
                                      </p:cBhvr>
                                      <p:tavLst>
                                        <p:tav tm="0">
                                          <p:val>
                                            <p:fltVal val="0"/>
                                          </p:val>
                                        </p:tav>
                                        <p:tav tm="100000">
                                          <p:val>
                                            <p:strVal val="#ppt_h"/>
                                          </p:val>
                                        </p:tav>
                                      </p:tavLst>
                                    </p:anim>
                                    <p:animEffect transition="in" filter="fade">
                                      <p:cBhvr>
                                        <p:cTn id="109" dur="3500"/>
                                        <p:tgtEl>
                                          <p:spTgt spid="111"/>
                                        </p:tgtEl>
                                      </p:cBhvr>
                                    </p:animEffect>
                                  </p:childTnLst>
                                </p:cTn>
                              </p:par>
                              <p:par>
                                <p:cTn id="110" presetID="42" presetClass="path" presetSubtype="0" accel="50000" decel="50000" fill="hold" nodeType="withEffect">
                                  <p:stCondLst>
                                    <p:cond delay="5500"/>
                                  </p:stCondLst>
                                  <p:childTnLst>
                                    <p:animMotion origin="layout" path="M -0.01806 -0.59713 L -0.00226 0.01156 " pathEditMode="relative" rAng="0" ptsTypes="AA">
                                      <p:cBhvr>
                                        <p:cTn id="111" dur="4000" fill="hold"/>
                                        <p:tgtEl>
                                          <p:spTgt spid="111"/>
                                        </p:tgtEl>
                                        <p:attrNameLst>
                                          <p:attrName>ppt_x</p:attrName>
                                          <p:attrName>ppt_y</p:attrName>
                                        </p:attrNameLst>
                                      </p:cBhvr>
                                      <p:rCtr x="781" y="30435"/>
                                    </p:animMotion>
                                  </p:childTnLst>
                                </p:cTn>
                              </p:par>
                              <p:par>
                                <p:cTn id="112" presetID="53" presetClass="entr" presetSubtype="16" fill="hold" nodeType="withEffect">
                                  <p:stCondLst>
                                    <p:cond delay="6000"/>
                                  </p:stCondLst>
                                  <p:childTnLst>
                                    <p:set>
                                      <p:cBhvr>
                                        <p:cTn id="113" dur="1" fill="hold">
                                          <p:stCondLst>
                                            <p:cond delay="0"/>
                                          </p:stCondLst>
                                        </p:cTn>
                                        <p:tgtEl>
                                          <p:spTgt spid="118"/>
                                        </p:tgtEl>
                                        <p:attrNameLst>
                                          <p:attrName>style.visibility</p:attrName>
                                        </p:attrNameLst>
                                      </p:cBhvr>
                                      <p:to>
                                        <p:strVal val="visible"/>
                                      </p:to>
                                    </p:set>
                                    <p:anim calcmode="lin" valueType="num">
                                      <p:cBhvr>
                                        <p:cTn id="114" dur="3500" fill="hold"/>
                                        <p:tgtEl>
                                          <p:spTgt spid="118"/>
                                        </p:tgtEl>
                                        <p:attrNameLst>
                                          <p:attrName>ppt_w</p:attrName>
                                        </p:attrNameLst>
                                      </p:cBhvr>
                                      <p:tavLst>
                                        <p:tav tm="0">
                                          <p:val>
                                            <p:fltVal val="0"/>
                                          </p:val>
                                        </p:tav>
                                        <p:tav tm="100000">
                                          <p:val>
                                            <p:strVal val="#ppt_w"/>
                                          </p:val>
                                        </p:tav>
                                      </p:tavLst>
                                    </p:anim>
                                    <p:anim calcmode="lin" valueType="num">
                                      <p:cBhvr>
                                        <p:cTn id="115" dur="3500" fill="hold"/>
                                        <p:tgtEl>
                                          <p:spTgt spid="118"/>
                                        </p:tgtEl>
                                        <p:attrNameLst>
                                          <p:attrName>ppt_h</p:attrName>
                                        </p:attrNameLst>
                                      </p:cBhvr>
                                      <p:tavLst>
                                        <p:tav tm="0">
                                          <p:val>
                                            <p:fltVal val="0"/>
                                          </p:val>
                                        </p:tav>
                                        <p:tav tm="100000">
                                          <p:val>
                                            <p:strVal val="#ppt_h"/>
                                          </p:val>
                                        </p:tav>
                                      </p:tavLst>
                                    </p:anim>
                                    <p:animEffect transition="in" filter="fade">
                                      <p:cBhvr>
                                        <p:cTn id="116" dur="3500"/>
                                        <p:tgtEl>
                                          <p:spTgt spid="118"/>
                                        </p:tgtEl>
                                      </p:cBhvr>
                                    </p:animEffect>
                                  </p:childTnLst>
                                </p:cTn>
                              </p:par>
                              <p:par>
                                <p:cTn id="117" presetID="42" presetClass="path" presetSubtype="0" accel="50000" decel="50000" fill="hold" nodeType="withEffect">
                                  <p:stCondLst>
                                    <p:cond delay="6000"/>
                                  </p:stCondLst>
                                  <p:childTnLst>
                                    <p:animMotion origin="layout" path="M 0.13281 -0.54972 L -0.00104 0.00647 " pathEditMode="relative" rAng="0" ptsTypes="AA">
                                      <p:cBhvr>
                                        <p:cTn id="118" dur="4000" fill="hold"/>
                                        <p:tgtEl>
                                          <p:spTgt spid="118"/>
                                        </p:tgtEl>
                                        <p:attrNameLst>
                                          <p:attrName>ppt_x</p:attrName>
                                          <p:attrName>ppt_y</p:attrName>
                                        </p:attrNameLst>
                                      </p:cBhvr>
                                      <p:rCtr x="-6701" y="27798"/>
                                    </p:animMotion>
                                  </p:childTnLst>
                                </p:cTn>
                              </p:par>
                              <p:par>
                                <p:cTn id="119" presetID="53" presetClass="entr" presetSubtype="16" fill="hold" nodeType="withEffect">
                                  <p:stCondLst>
                                    <p:cond delay="6500"/>
                                  </p:stCondLst>
                                  <p:childTnLst>
                                    <p:set>
                                      <p:cBhvr>
                                        <p:cTn id="120" dur="1" fill="hold">
                                          <p:stCondLst>
                                            <p:cond delay="0"/>
                                          </p:stCondLst>
                                        </p:cTn>
                                        <p:tgtEl>
                                          <p:spTgt spid="112"/>
                                        </p:tgtEl>
                                        <p:attrNameLst>
                                          <p:attrName>style.visibility</p:attrName>
                                        </p:attrNameLst>
                                      </p:cBhvr>
                                      <p:to>
                                        <p:strVal val="visible"/>
                                      </p:to>
                                    </p:set>
                                    <p:anim calcmode="lin" valueType="num">
                                      <p:cBhvr>
                                        <p:cTn id="121" dur="3500" fill="hold"/>
                                        <p:tgtEl>
                                          <p:spTgt spid="112"/>
                                        </p:tgtEl>
                                        <p:attrNameLst>
                                          <p:attrName>ppt_w</p:attrName>
                                        </p:attrNameLst>
                                      </p:cBhvr>
                                      <p:tavLst>
                                        <p:tav tm="0">
                                          <p:val>
                                            <p:fltVal val="0"/>
                                          </p:val>
                                        </p:tav>
                                        <p:tav tm="100000">
                                          <p:val>
                                            <p:strVal val="#ppt_w"/>
                                          </p:val>
                                        </p:tav>
                                      </p:tavLst>
                                    </p:anim>
                                    <p:anim calcmode="lin" valueType="num">
                                      <p:cBhvr>
                                        <p:cTn id="122" dur="3500" fill="hold"/>
                                        <p:tgtEl>
                                          <p:spTgt spid="112"/>
                                        </p:tgtEl>
                                        <p:attrNameLst>
                                          <p:attrName>ppt_h</p:attrName>
                                        </p:attrNameLst>
                                      </p:cBhvr>
                                      <p:tavLst>
                                        <p:tav tm="0">
                                          <p:val>
                                            <p:fltVal val="0"/>
                                          </p:val>
                                        </p:tav>
                                        <p:tav tm="100000">
                                          <p:val>
                                            <p:strVal val="#ppt_h"/>
                                          </p:val>
                                        </p:tav>
                                      </p:tavLst>
                                    </p:anim>
                                    <p:animEffect transition="in" filter="fade">
                                      <p:cBhvr>
                                        <p:cTn id="123" dur="3500"/>
                                        <p:tgtEl>
                                          <p:spTgt spid="112"/>
                                        </p:tgtEl>
                                      </p:cBhvr>
                                    </p:animEffect>
                                  </p:childTnLst>
                                </p:cTn>
                              </p:par>
                              <p:par>
                                <p:cTn id="124" presetID="42" presetClass="path" presetSubtype="0" accel="50000" decel="50000" fill="hold" nodeType="withEffect">
                                  <p:stCondLst>
                                    <p:cond delay="6500"/>
                                  </p:stCondLst>
                                  <p:childTnLst>
                                    <p:animMotion origin="layout" path="M -0.07153 -0.55203 L -0.00069 0.0148 " pathEditMode="relative" rAng="0" ptsTypes="AA">
                                      <p:cBhvr>
                                        <p:cTn id="125" dur="4000" fill="hold"/>
                                        <p:tgtEl>
                                          <p:spTgt spid="112"/>
                                        </p:tgtEl>
                                        <p:attrNameLst>
                                          <p:attrName>ppt_x</p:attrName>
                                          <p:attrName>ppt_y</p:attrName>
                                        </p:attrNameLst>
                                      </p:cBhvr>
                                      <p:rCtr x="3542" y="28330"/>
                                    </p:animMotion>
                                  </p:childTnLst>
                                </p:cTn>
                              </p:par>
                              <p:par>
                                <p:cTn id="126" presetID="53" presetClass="entr" presetSubtype="16" fill="hold" nodeType="withEffect">
                                  <p:stCondLst>
                                    <p:cond delay="7000"/>
                                  </p:stCondLst>
                                  <p:childTnLst>
                                    <p:set>
                                      <p:cBhvr>
                                        <p:cTn id="127" dur="1" fill="hold">
                                          <p:stCondLst>
                                            <p:cond delay="0"/>
                                          </p:stCondLst>
                                        </p:cTn>
                                        <p:tgtEl>
                                          <p:spTgt spid="104"/>
                                        </p:tgtEl>
                                        <p:attrNameLst>
                                          <p:attrName>style.visibility</p:attrName>
                                        </p:attrNameLst>
                                      </p:cBhvr>
                                      <p:to>
                                        <p:strVal val="visible"/>
                                      </p:to>
                                    </p:set>
                                    <p:anim calcmode="lin" valueType="num">
                                      <p:cBhvr>
                                        <p:cTn id="128" dur="3500" fill="hold"/>
                                        <p:tgtEl>
                                          <p:spTgt spid="104"/>
                                        </p:tgtEl>
                                        <p:attrNameLst>
                                          <p:attrName>ppt_w</p:attrName>
                                        </p:attrNameLst>
                                      </p:cBhvr>
                                      <p:tavLst>
                                        <p:tav tm="0">
                                          <p:val>
                                            <p:fltVal val="0"/>
                                          </p:val>
                                        </p:tav>
                                        <p:tav tm="100000">
                                          <p:val>
                                            <p:strVal val="#ppt_w"/>
                                          </p:val>
                                        </p:tav>
                                      </p:tavLst>
                                    </p:anim>
                                    <p:anim calcmode="lin" valueType="num">
                                      <p:cBhvr>
                                        <p:cTn id="129" dur="3500" fill="hold"/>
                                        <p:tgtEl>
                                          <p:spTgt spid="104"/>
                                        </p:tgtEl>
                                        <p:attrNameLst>
                                          <p:attrName>ppt_h</p:attrName>
                                        </p:attrNameLst>
                                      </p:cBhvr>
                                      <p:tavLst>
                                        <p:tav tm="0">
                                          <p:val>
                                            <p:fltVal val="0"/>
                                          </p:val>
                                        </p:tav>
                                        <p:tav tm="100000">
                                          <p:val>
                                            <p:strVal val="#ppt_h"/>
                                          </p:val>
                                        </p:tav>
                                      </p:tavLst>
                                    </p:anim>
                                    <p:animEffect transition="in" filter="fade">
                                      <p:cBhvr>
                                        <p:cTn id="130" dur="3500"/>
                                        <p:tgtEl>
                                          <p:spTgt spid="104"/>
                                        </p:tgtEl>
                                      </p:cBhvr>
                                    </p:animEffect>
                                  </p:childTnLst>
                                </p:cTn>
                              </p:par>
                              <p:par>
                                <p:cTn id="131" presetID="42" presetClass="path" presetSubtype="0" accel="50000" decel="50000" fill="hold" nodeType="withEffect">
                                  <p:stCondLst>
                                    <p:cond delay="7000"/>
                                  </p:stCondLst>
                                  <p:childTnLst>
                                    <p:animMotion origin="layout" path="M 0.04201 -0.57886 L -0.00521 -0.00162 " pathEditMode="relative" rAng="0" ptsTypes="AA">
                                      <p:cBhvr>
                                        <p:cTn id="132" dur="4000" fill="hold"/>
                                        <p:tgtEl>
                                          <p:spTgt spid="104"/>
                                        </p:tgtEl>
                                        <p:attrNameLst>
                                          <p:attrName>ppt_x</p:attrName>
                                          <p:attrName>ppt_y</p:attrName>
                                        </p:attrNameLst>
                                      </p:cBhvr>
                                      <p:rCtr x="-2361" y="28862"/>
                                    </p:animMotion>
                                  </p:childTnLst>
                                </p:cTn>
                              </p:par>
                              <p:par>
                                <p:cTn id="133" presetID="53" presetClass="entr" presetSubtype="16" fill="hold" nodeType="withEffect">
                                  <p:stCondLst>
                                    <p:cond delay="7500"/>
                                  </p:stCondLst>
                                  <p:childTnLst>
                                    <p:set>
                                      <p:cBhvr>
                                        <p:cTn id="134" dur="1" fill="hold">
                                          <p:stCondLst>
                                            <p:cond delay="0"/>
                                          </p:stCondLst>
                                        </p:cTn>
                                        <p:tgtEl>
                                          <p:spTgt spid="106"/>
                                        </p:tgtEl>
                                        <p:attrNameLst>
                                          <p:attrName>style.visibility</p:attrName>
                                        </p:attrNameLst>
                                      </p:cBhvr>
                                      <p:to>
                                        <p:strVal val="visible"/>
                                      </p:to>
                                    </p:set>
                                    <p:anim calcmode="lin" valueType="num">
                                      <p:cBhvr>
                                        <p:cTn id="135" dur="3500" fill="hold"/>
                                        <p:tgtEl>
                                          <p:spTgt spid="106"/>
                                        </p:tgtEl>
                                        <p:attrNameLst>
                                          <p:attrName>ppt_w</p:attrName>
                                        </p:attrNameLst>
                                      </p:cBhvr>
                                      <p:tavLst>
                                        <p:tav tm="0">
                                          <p:val>
                                            <p:fltVal val="0"/>
                                          </p:val>
                                        </p:tav>
                                        <p:tav tm="100000">
                                          <p:val>
                                            <p:strVal val="#ppt_w"/>
                                          </p:val>
                                        </p:tav>
                                      </p:tavLst>
                                    </p:anim>
                                    <p:anim calcmode="lin" valueType="num">
                                      <p:cBhvr>
                                        <p:cTn id="136" dur="3500" fill="hold"/>
                                        <p:tgtEl>
                                          <p:spTgt spid="106"/>
                                        </p:tgtEl>
                                        <p:attrNameLst>
                                          <p:attrName>ppt_h</p:attrName>
                                        </p:attrNameLst>
                                      </p:cBhvr>
                                      <p:tavLst>
                                        <p:tav tm="0">
                                          <p:val>
                                            <p:fltVal val="0"/>
                                          </p:val>
                                        </p:tav>
                                        <p:tav tm="100000">
                                          <p:val>
                                            <p:strVal val="#ppt_h"/>
                                          </p:val>
                                        </p:tav>
                                      </p:tavLst>
                                    </p:anim>
                                    <p:animEffect transition="in" filter="fade">
                                      <p:cBhvr>
                                        <p:cTn id="137" dur="3500"/>
                                        <p:tgtEl>
                                          <p:spTgt spid="106"/>
                                        </p:tgtEl>
                                      </p:cBhvr>
                                    </p:animEffect>
                                  </p:childTnLst>
                                </p:cTn>
                              </p:par>
                              <p:par>
                                <p:cTn id="138" presetID="42" presetClass="path" presetSubtype="0" accel="50000" decel="50000" fill="hold" nodeType="withEffect">
                                  <p:stCondLst>
                                    <p:cond delay="7500"/>
                                  </p:stCondLst>
                                  <p:childTnLst>
                                    <p:animMotion origin="layout" path="M -0.03907 -0.62372 L 0.00034 0.00602 " pathEditMode="relative" rAng="0" ptsTypes="AA">
                                      <p:cBhvr>
                                        <p:cTn id="139" dur="4000" fill="hold"/>
                                        <p:tgtEl>
                                          <p:spTgt spid="106"/>
                                        </p:tgtEl>
                                        <p:attrNameLst>
                                          <p:attrName>ppt_x</p:attrName>
                                          <p:attrName>ppt_y</p:attrName>
                                        </p:attrNameLst>
                                      </p:cBhvr>
                                      <p:rCtr x="1962" y="31475"/>
                                    </p:animMotion>
                                  </p:childTnLst>
                                </p:cTn>
                              </p:par>
                              <p:par>
                                <p:cTn id="140" presetID="53" presetClass="entr" presetSubtype="16" fill="hold" nodeType="withEffect">
                                  <p:stCondLst>
                                    <p:cond delay="7500"/>
                                  </p:stCondLst>
                                  <p:childTnLst>
                                    <p:set>
                                      <p:cBhvr>
                                        <p:cTn id="141" dur="1" fill="hold">
                                          <p:stCondLst>
                                            <p:cond delay="0"/>
                                          </p:stCondLst>
                                        </p:cTn>
                                        <p:tgtEl>
                                          <p:spTgt spid="5"/>
                                        </p:tgtEl>
                                        <p:attrNameLst>
                                          <p:attrName>style.visibility</p:attrName>
                                        </p:attrNameLst>
                                      </p:cBhvr>
                                      <p:to>
                                        <p:strVal val="visible"/>
                                      </p:to>
                                    </p:set>
                                    <p:anim calcmode="lin" valueType="num">
                                      <p:cBhvr>
                                        <p:cTn id="142" dur="3500" fill="hold"/>
                                        <p:tgtEl>
                                          <p:spTgt spid="5"/>
                                        </p:tgtEl>
                                        <p:attrNameLst>
                                          <p:attrName>ppt_w</p:attrName>
                                        </p:attrNameLst>
                                      </p:cBhvr>
                                      <p:tavLst>
                                        <p:tav tm="0">
                                          <p:val>
                                            <p:fltVal val="0"/>
                                          </p:val>
                                        </p:tav>
                                        <p:tav tm="100000">
                                          <p:val>
                                            <p:strVal val="#ppt_w"/>
                                          </p:val>
                                        </p:tav>
                                      </p:tavLst>
                                    </p:anim>
                                    <p:anim calcmode="lin" valueType="num">
                                      <p:cBhvr>
                                        <p:cTn id="143" dur="3500" fill="hold"/>
                                        <p:tgtEl>
                                          <p:spTgt spid="5"/>
                                        </p:tgtEl>
                                        <p:attrNameLst>
                                          <p:attrName>ppt_h</p:attrName>
                                        </p:attrNameLst>
                                      </p:cBhvr>
                                      <p:tavLst>
                                        <p:tav tm="0">
                                          <p:val>
                                            <p:fltVal val="0"/>
                                          </p:val>
                                        </p:tav>
                                        <p:tav tm="100000">
                                          <p:val>
                                            <p:strVal val="#ppt_h"/>
                                          </p:val>
                                        </p:tav>
                                      </p:tavLst>
                                    </p:anim>
                                    <p:animEffect transition="in" filter="fade">
                                      <p:cBhvr>
                                        <p:cTn id="144" dur="3500"/>
                                        <p:tgtEl>
                                          <p:spTgt spid="5"/>
                                        </p:tgtEl>
                                      </p:cBhvr>
                                    </p:animEffect>
                                  </p:childTnLst>
                                </p:cTn>
                              </p:par>
                              <p:par>
                                <p:cTn id="145" presetID="42" presetClass="path" presetSubtype="0" accel="50000" decel="50000" fill="hold" nodeType="withEffect">
                                  <p:stCondLst>
                                    <p:cond delay="7500"/>
                                  </p:stCondLst>
                                  <p:childTnLst>
                                    <p:animMotion origin="layout" path="M 0.16041 -0.62905 L 0.00034 0.01619 " pathEditMode="relative" rAng="0" ptsTypes="AA">
                                      <p:cBhvr>
                                        <p:cTn id="146" dur="4000" fill="hold"/>
                                        <p:tgtEl>
                                          <p:spTgt spid="5"/>
                                        </p:tgtEl>
                                        <p:attrNameLst>
                                          <p:attrName>ppt_x</p:attrName>
                                          <p:attrName>ppt_y</p:attrName>
                                        </p:attrNameLst>
                                      </p:cBhvr>
                                      <p:rCtr x="-8003" y="32262"/>
                                    </p:animMotion>
                                  </p:childTnLst>
                                </p:cTn>
                              </p:par>
                            </p:childTnLst>
                          </p:cTn>
                        </p:par>
                        <p:par>
                          <p:cTn id="147" fill="hold">
                            <p:stCondLst>
                              <p:cond delay="26000"/>
                            </p:stCondLst>
                            <p:childTnLst>
                              <p:par>
                                <p:cTn id="148" presetID="10" presetClass="exit" presetSubtype="0" fill="hold" nodeType="afterEffect">
                                  <p:stCondLst>
                                    <p:cond delay="500"/>
                                  </p:stCondLst>
                                  <p:childTnLst>
                                    <p:animEffect transition="out" filter="fade">
                                      <p:cBhvr>
                                        <p:cTn id="149" dur="1500"/>
                                        <p:tgtEl>
                                          <p:spTgt spid="8"/>
                                        </p:tgtEl>
                                      </p:cBhvr>
                                    </p:animEffect>
                                    <p:set>
                                      <p:cBhvr>
                                        <p:cTn id="150" dur="1" fill="hold">
                                          <p:stCondLst>
                                            <p:cond delay="1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29"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Obdĺžnik 19"/>
          <p:cNvSpPr/>
          <p:nvPr/>
        </p:nvSpPr>
        <p:spPr>
          <a:xfrm>
            <a:off x="4860032" y="4961240"/>
            <a:ext cx="1800200" cy="461665"/>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91440" tIns="45720" rIns="91440" bIns="45720">
            <a:spAutoFit/>
            <a:sp3d extrusionH="57150">
              <a:bevelT w="82550" h="38100" prst="coolSlant"/>
            </a:sp3d>
          </a:bodyPr>
          <a:lstStyle/>
          <a:p>
            <a:pPr algn="ctr"/>
            <a:r>
              <a:rPr lang="sk-SK" sz="2400" b="1" smtClean="0">
                <a:ln w="1905">
                  <a:solidFill>
                    <a:srgbClr val="336600"/>
                  </a:solidFill>
                </a:ln>
                <a:solidFill>
                  <a:prstClr val="white">
                    <a:lumMod val="85000"/>
                  </a:prstClr>
                </a:solidFill>
                <a:effectLst>
                  <a:outerShdw blurRad="114300" dist="101600" dir="2880000" algn="tl" rotWithShape="0">
                    <a:prstClr val="black">
                      <a:alpha val="51000"/>
                    </a:prstClr>
                  </a:outerShdw>
                </a:effectLst>
                <a:latin typeface="Cooper Std Black" pitchFamily="18" charset="0"/>
              </a:rPr>
              <a:t>Revúca</a:t>
            </a:r>
          </a:p>
        </p:txBody>
      </p:sp>
      <p:sp>
        <p:nvSpPr>
          <p:cNvPr id="52" name="Obdĺžnik 51"/>
          <p:cNvSpPr/>
          <p:nvPr/>
        </p:nvSpPr>
        <p:spPr>
          <a:xfrm>
            <a:off x="8388000" y="885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3" name="Obdĺžnik 52"/>
          <p:cNvSpPr/>
          <p:nvPr/>
        </p:nvSpPr>
        <p:spPr>
          <a:xfrm>
            <a:off x="8388000" y="3009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4" name="Obdĺžnik 53"/>
          <p:cNvSpPr/>
          <p:nvPr/>
        </p:nvSpPr>
        <p:spPr>
          <a:xfrm>
            <a:off x="8388860" y="461046"/>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5" name="Obdĺžnik 54"/>
          <p:cNvSpPr/>
          <p:nvPr/>
        </p:nvSpPr>
        <p:spPr>
          <a:xfrm>
            <a:off x="8388000" y="1735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7" name="Obdĺžnik 56"/>
          <p:cNvSpPr/>
          <p:nvPr/>
        </p:nvSpPr>
        <p:spPr>
          <a:xfrm>
            <a:off x="8388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8" name="Obdĺžnik 57"/>
          <p:cNvSpPr/>
          <p:nvPr/>
        </p:nvSpPr>
        <p:spPr>
          <a:xfrm>
            <a:off x="8388000" y="3859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9" name="Obdĺžnik 58"/>
          <p:cNvSpPr/>
          <p:nvPr/>
        </p:nvSpPr>
        <p:spPr>
          <a:xfrm>
            <a:off x="8388000" y="42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0" name="Obdĺžnik 59"/>
          <p:cNvSpPr/>
          <p:nvPr/>
        </p:nvSpPr>
        <p:spPr>
          <a:xfrm>
            <a:off x="8388000" y="1310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1" name="Obdĺžnik 60"/>
          <p:cNvSpPr/>
          <p:nvPr/>
        </p:nvSpPr>
        <p:spPr>
          <a:xfrm>
            <a:off x="8388000" y="3434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2" name="Obdĺžnik 61"/>
          <p:cNvSpPr/>
          <p:nvPr/>
        </p:nvSpPr>
        <p:spPr>
          <a:xfrm>
            <a:off x="8388000" y="25848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3" name="Obdĺžnik 62"/>
          <p:cNvSpPr/>
          <p:nvPr/>
        </p:nvSpPr>
        <p:spPr>
          <a:xfrm>
            <a:off x="8388000" y="5558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4" name="Obdĺžnik 63"/>
          <p:cNvSpPr/>
          <p:nvPr/>
        </p:nvSpPr>
        <p:spPr>
          <a:xfrm>
            <a:off x="8388000" y="5133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5" name="Obdĺžnik 64"/>
          <p:cNvSpPr/>
          <p:nvPr/>
        </p:nvSpPr>
        <p:spPr>
          <a:xfrm>
            <a:off x="8388000" y="47088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1" name="Obdĺžnik 50"/>
          <p:cNvSpPr/>
          <p:nvPr/>
        </p:nvSpPr>
        <p:spPr>
          <a:xfrm>
            <a:off x="8388000" y="3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988" y="486000"/>
            <a:ext cx="7386709" cy="4176000"/>
          </a:xfrm>
          <a:prstGeom prst="rect">
            <a:avLst/>
          </a:prstGeom>
          <a:effectLst>
            <a:outerShdw blurRad="88900" dist="38100" dir="2400000" sx="101000" sy="101000" algn="tl" rotWithShape="0">
              <a:prstClr val="black">
                <a:alpha val="40000"/>
              </a:prstClr>
            </a:outerShdw>
          </a:effectLst>
        </p:spPr>
      </p:pic>
      <p:pic>
        <p:nvPicPr>
          <p:cNvPr id="67" name="Obrázok 6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27979" y="2556000"/>
            <a:ext cx="644020" cy="618259"/>
          </a:xfrm>
          <a:prstGeom prst="rect">
            <a:avLst/>
          </a:prstGeom>
        </p:spPr>
      </p:pic>
      <p:sp>
        <p:nvSpPr>
          <p:cNvPr id="68" name="BlokTextu 67"/>
          <p:cNvSpPr txBox="1"/>
          <p:nvPr/>
        </p:nvSpPr>
        <p:spPr>
          <a:xfrm>
            <a:off x="4624938" y="5553488"/>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r>
              <a:rPr lang="sk-SK" sz="1200" b="1" i="1" dirty="0" smtClean="0">
                <a:solidFill>
                  <a:srgbClr val="008000"/>
                </a:solidFill>
              </a:rPr>
              <a:t>GPS   </a:t>
            </a:r>
            <a:r>
              <a:rPr lang="sk-SK" sz="1200" b="1" i="1" smtClean="0">
                <a:solidFill>
                  <a:srgbClr val="008000"/>
                </a:solidFill>
              </a:rPr>
              <a:t>N 48°40‘59‘‘   </a:t>
            </a:r>
            <a:r>
              <a:rPr lang="sk-SK" sz="1200" b="1" i="1">
                <a:solidFill>
                  <a:srgbClr val="008000"/>
                </a:solidFill>
              </a:rPr>
              <a:t>E </a:t>
            </a:r>
            <a:r>
              <a:rPr lang="sk-SK" sz="1200" b="1" i="1" smtClean="0">
                <a:solidFill>
                  <a:srgbClr val="008000"/>
                </a:solidFill>
              </a:rPr>
              <a:t>20°06‘48‘‘</a:t>
            </a:r>
            <a:endParaRPr lang="sk-SK" sz="1200" b="1" i="1" dirty="0">
              <a:solidFill>
                <a:srgbClr val="008000"/>
              </a:solidFill>
            </a:endParaRPr>
          </a:p>
        </p:txBody>
      </p:sp>
      <p:pic>
        <p:nvPicPr>
          <p:cNvPr id="2" name="Obrázok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871873">
            <a:off x="1208348" y="5270061"/>
            <a:ext cx="845276" cy="972068"/>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609906" y="641603"/>
            <a:ext cx="1833201" cy="430887"/>
          </a:xfrm>
          <a:prstGeom prst="rect">
            <a:avLst/>
          </a:prstGeom>
          <a:noFill/>
        </p:spPr>
        <p:txBody>
          <a:bodyPr wrap="square" lIns="91440" tIns="45720" rIns="91440" bIns="45720">
            <a:spAutoFit/>
          </a:bodyPr>
          <a:lstStyle/>
          <a:p>
            <a:pPr algn="ctr"/>
            <a:r>
              <a:rPr lang="sk-SK" sz="22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SLOVAKIA</a:t>
            </a:r>
            <a:endParaRPr lang="sk-SK" sz="22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1809" y="53999"/>
            <a:ext cx="297940" cy="298421"/>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7721697" y="6502244"/>
            <a:ext cx="554021" cy="27699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sk-SK" sz="1200" b="1" i="1" smtClean="0">
                <a:solidFill>
                  <a:srgbClr val="F79646">
                    <a:lumMod val="50000"/>
                  </a:srgbClr>
                </a:solidFill>
              </a:rPr>
              <a:t>TEXT</a:t>
            </a:r>
            <a:endParaRPr lang="sk-SK" sz="1200" b="1" i="1" dirty="0">
              <a:solidFill>
                <a:srgbClr val="F79646">
                  <a:lumMod val="50000"/>
                </a:srgbClr>
              </a:solidFill>
            </a:endParaRPr>
          </a:p>
        </p:txBody>
      </p:sp>
      <p:pic>
        <p:nvPicPr>
          <p:cNvPr id="50" name="Obrázok 49">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32440" y="90000"/>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32860" y="515046"/>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32860" y="9396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33103" y="13644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32000" y="17892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32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33103" y="26388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33103" y="30636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32000" y="34884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33103" y="39132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32000" y="4338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33103" y="47628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32000" y="51876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32000" y="5612400"/>
            <a:ext cx="432000" cy="288000"/>
          </a:xfrm>
          <a:prstGeom prst="rect">
            <a:avLst/>
          </a:prstGeom>
          <a:ln>
            <a:noFill/>
          </a:ln>
          <a:effectLst>
            <a:outerShdw blurRad="292100" dist="139700" dir="2700000" algn="tl" rotWithShape="0">
              <a:srgbClr val="333333">
                <a:alpha val="65000"/>
              </a:srgbClr>
            </a:outerShdw>
          </a:effectLst>
        </p:spPr>
      </p:pic>
      <p:sp>
        <p:nvSpPr>
          <p:cNvPr id="69" name="Obdĺžnik 68"/>
          <p:cNvSpPr/>
          <p:nvPr/>
        </p:nvSpPr>
        <p:spPr>
          <a:xfrm>
            <a:off x="8388000" y="5983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70" name="Obrázok 69">
            <a:hlinkClick r:id="rId36" action="ppaction://hlinksldjump"/>
          </p:cNvPr>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8532000" y="6037200"/>
            <a:ext cx="432000" cy="288000"/>
          </a:xfrm>
          <a:prstGeom prst="rect">
            <a:avLst/>
          </a:prstGeom>
          <a:ln>
            <a:noFill/>
          </a:ln>
          <a:effectLst>
            <a:outerShdw blurRad="292100" dist="139700" dir="2700000" algn="tl" rotWithShape="0">
              <a:srgbClr val="333333">
                <a:alpha val="65000"/>
              </a:srgbClr>
            </a:outerShdw>
          </a:effectLst>
        </p:spPr>
      </p:pic>
      <p:sp>
        <p:nvSpPr>
          <p:cNvPr id="66" name="Obdĺžnik 65"/>
          <p:cNvSpPr/>
          <p:nvPr/>
        </p:nvSpPr>
        <p:spPr>
          <a:xfrm>
            <a:off x="8388000" y="640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8" name="Obrázok 7">
            <a:hlinkClick r:id="rId38" action="ppaction://hlinksldjump"/>
          </p:cNvPr>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8532000" y="6462000"/>
            <a:ext cx="432001"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0812236"/>
      </p:ext>
    </p:extLst>
  </p:cSld>
  <p:clrMapOvr>
    <a:masterClrMapping/>
  </p:clrMapOvr>
  <mc:AlternateContent xmlns:mc="http://schemas.openxmlformats.org/markup-compatibility/2006" xmlns:p14="http://schemas.microsoft.com/office/powerpoint/2010/main">
    <mc:Choice Requires="p14">
      <p:transition spd="slow" p14:dur="30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1500"/>
                                        <p:tgtEl>
                                          <p:spTgt spid="67"/>
                                        </p:tgtEl>
                                      </p:cBhvr>
                                    </p:animEffect>
                                    <p:anim calcmode="lin" valueType="num">
                                      <p:cBhvr>
                                        <p:cTn id="14" dur="1500" fill="hold"/>
                                        <p:tgtEl>
                                          <p:spTgt spid="67"/>
                                        </p:tgtEl>
                                        <p:attrNameLst>
                                          <p:attrName>ppt_x</p:attrName>
                                        </p:attrNameLst>
                                      </p:cBhvr>
                                      <p:tavLst>
                                        <p:tav tm="0">
                                          <p:val>
                                            <p:strVal val="#ppt_x"/>
                                          </p:val>
                                        </p:tav>
                                        <p:tav tm="100000">
                                          <p:val>
                                            <p:strVal val="#ppt_x"/>
                                          </p:val>
                                        </p:tav>
                                      </p:tavLst>
                                    </p:anim>
                                    <p:anim calcmode="lin" valueType="num">
                                      <p:cBhvr>
                                        <p:cTn id="15" dur="1500" fill="hold"/>
                                        <p:tgtEl>
                                          <p:spTgt spid="6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10" presetClass="entr" presetSubtype="0" fill="hold" grpId="0" nodeType="afterEffect">
                                  <p:stCondLst>
                                    <p:cond delay="25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500"/>
                                        <p:tgtEl>
                                          <p:spTgt spid="68"/>
                                        </p:tgtEl>
                                      </p:cBhvr>
                                    </p:animEffect>
                                  </p:childTnLst>
                                </p:cTn>
                              </p:par>
                            </p:childTnLst>
                          </p:cTn>
                        </p:par>
                        <p:par>
                          <p:cTn id="26" fill="hold">
                            <p:stCondLst>
                              <p:cond delay="9750"/>
                            </p:stCondLst>
                            <p:childTnLst>
                              <p:par>
                                <p:cTn id="27" presetID="53" presetClass="entr" presetSubtype="16" fill="hold" nodeType="afterEffect">
                                  <p:stCondLst>
                                    <p:cond delay="500"/>
                                  </p:stCondLst>
                                  <p:childTnLst>
                                    <p:set>
                                      <p:cBhvr>
                                        <p:cTn id="28" dur="1" fill="hold">
                                          <p:stCondLst>
                                            <p:cond delay="0"/>
                                          </p:stCondLst>
                                        </p:cTn>
                                        <p:tgtEl>
                                          <p:spTgt spid="2"/>
                                        </p:tgtEl>
                                        <p:attrNameLst>
                                          <p:attrName>style.visibility</p:attrName>
                                        </p:attrNameLst>
                                      </p:cBhvr>
                                      <p:to>
                                        <p:strVal val="visible"/>
                                      </p:to>
                                    </p:set>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fltVal val="0"/>
                                          </p:val>
                                        </p:tav>
                                        <p:tav tm="100000">
                                          <p:val>
                                            <p:strVal val="#ppt_h"/>
                                          </p:val>
                                        </p:tav>
                                      </p:tavLst>
                                    </p:anim>
                                    <p:animEffect transition="in" filter="fade">
                                      <p:cBhvr>
                                        <p:cTn id="31" dur="2000"/>
                                        <p:tgtEl>
                                          <p:spTgt spid="2"/>
                                        </p:tgtEl>
                                      </p:cBhvr>
                                    </p:animEffect>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53" presetClass="entr" presetSubtype="16" fill="hold"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750" fill="hold"/>
                                        <p:tgtEl>
                                          <p:spTgt spid="50"/>
                                        </p:tgtEl>
                                        <p:attrNameLst>
                                          <p:attrName>ppt_w</p:attrName>
                                        </p:attrNameLst>
                                      </p:cBhvr>
                                      <p:tavLst>
                                        <p:tav tm="0">
                                          <p:val>
                                            <p:fltVal val="0"/>
                                          </p:val>
                                        </p:tav>
                                        <p:tav tm="100000">
                                          <p:val>
                                            <p:strVal val="#ppt_w"/>
                                          </p:val>
                                        </p:tav>
                                      </p:tavLst>
                                    </p:anim>
                                    <p:anim calcmode="lin" valueType="num">
                                      <p:cBhvr>
                                        <p:cTn id="39" dur="750" fill="hold"/>
                                        <p:tgtEl>
                                          <p:spTgt spid="50"/>
                                        </p:tgtEl>
                                        <p:attrNameLst>
                                          <p:attrName>ppt_h</p:attrName>
                                        </p:attrNameLst>
                                      </p:cBhvr>
                                      <p:tavLst>
                                        <p:tav tm="0">
                                          <p:val>
                                            <p:fltVal val="0"/>
                                          </p:val>
                                        </p:tav>
                                        <p:tav tm="100000">
                                          <p:val>
                                            <p:strVal val="#ppt_h"/>
                                          </p:val>
                                        </p:tav>
                                      </p:tavLst>
                                    </p:anim>
                                    <p:animEffect transition="in" filter="fade">
                                      <p:cBhvr>
                                        <p:cTn id="40" dur="750"/>
                                        <p:tgtEl>
                                          <p:spTgt spid="50"/>
                                        </p:tgtEl>
                                      </p:cBhvr>
                                    </p:animEffect>
                                  </p:childTnLst>
                                </p:cTn>
                              </p:par>
                            </p:childTnLst>
                          </p:cTn>
                        </p:par>
                        <p:par>
                          <p:cTn id="41" fill="hold">
                            <p:stCondLst>
                              <p:cond delay="13000"/>
                            </p:stCondLst>
                            <p:childTnLst>
                              <p:par>
                                <p:cTn id="42" presetID="10" presetClass="entr" presetSubtype="0" fill="hold" grpId="0" nodeType="afterEffect">
                                  <p:stCondLst>
                                    <p:cond delay="25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750" fill="hold"/>
                                        <p:tgtEl>
                                          <p:spTgt spid="35"/>
                                        </p:tgtEl>
                                        <p:attrNameLst>
                                          <p:attrName>ppt_w</p:attrName>
                                        </p:attrNameLst>
                                      </p:cBhvr>
                                      <p:tavLst>
                                        <p:tav tm="0">
                                          <p:val>
                                            <p:fltVal val="0"/>
                                          </p:val>
                                        </p:tav>
                                        <p:tav tm="100000">
                                          <p:val>
                                            <p:strVal val="#ppt_w"/>
                                          </p:val>
                                        </p:tav>
                                      </p:tavLst>
                                    </p:anim>
                                    <p:anim calcmode="lin" valueType="num">
                                      <p:cBhvr>
                                        <p:cTn id="48" dur="750" fill="hold"/>
                                        <p:tgtEl>
                                          <p:spTgt spid="35"/>
                                        </p:tgtEl>
                                        <p:attrNameLst>
                                          <p:attrName>ppt_h</p:attrName>
                                        </p:attrNameLst>
                                      </p:cBhvr>
                                      <p:tavLst>
                                        <p:tav tm="0">
                                          <p:val>
                                            <p:fltVal val="0"/>
                                          </p:val>
                                        </p:tav>
                                        <p:tav tm="100000">
                                          <p:val>
                                            <p:strVal val="#ppt_h"/>
                                          </p:val>
                                        </p:tav>
                                      </p:tavLst>
                                    </p:anim>
                                    <p:animEffect transition="in" filter="fade">
                                      <p:cBhvr>
                                        <p:cTn id="49" dur="750"/>
                                        <p:tgtEl>
                                          <p:spTgt spid="35"/>
                                        </p:tgtEl>
                                      </p:cBhvr>
                                    </p:animEffect>
                                  </p:childTnLst>
                                </p:cTn>
                              </p:par>
                            </p:childTnLst>
                          </p:cTn>
                        </p:par>
                        <p:par>
                          <p:cTn id="50" fill="hold">
                            <p:stCondLst>
                              <p:cond delay="13750"/>
                            </p:stCondLst>
                            <p:childTnLst>
                              <p:par>
                                <p:cTn id="51" presetID="10" presetClass="entr" presetSubtype="0" fill="hold" grpId="0" nodeType="afterEffect">
                                  <p:stCondLst>
                                    <p:cond delay="25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53" presetClass="entr" presetSubtype="16"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750" fill="hold"/>
                                        <p:tgtEl>
                                          <p:spTgt spid="39"/>
                                        </p:tgtEl>
                                        <p:attrNameLst>
                                          <p:attrName>ppt_w</p:attrName>
                                        </p:attrNameLst>
                                      </p:cBhvr>
                                      <p:tavLst>
                                        <p:tav tm="0">
                                          <p:val>
                                            <p:fltVal val="0"/>
                                          </p:val>
                                        </p:tav>
                                        <p:tav tm="100000">
                                          <p:val>
                                            <p:strVal val="#ppt_w"/>
                                          </p:val>
                                        </p:tav>
                                      </p:tavLst>
                                    </p:anim>
                                    <p:anim calcmode="lin" valueType="num">
                                      <p:cBhvr>
                                        <p:cTn id="57" dur="750" fill="hold"/>
                                        <p:tgtEl>
                                          <p:spTgt spid="39"/>
                                        </p:tgtEl>
                                        <p:attrNameLst>
                                          <p:attrName>ppt_h</p:attrName>
                                        </p:attrNameLst>
                                      </p:cBhvr>
                                      <p:tavLst>
                                        <p:tav tm="0">
                                          <p:val>
                                            <p:fltVal val="0"/>
                                          </p:val>
                                        </p:tav>
                                        <p:tav tm="100000">
                                          <p:val>
                                            <p:strVal val="#ppt_h"/>
                                          </p:val>
                                        </p:tav>
                                      </p:tavLst>
                                    </p:anim>
                                    <p:animEffect transition="in" filter="fade">
                                      <p:cBhvr>
                                        <p:cTn id="58" dur="750"/>
                                        <p:tgtEl>
                                          <p:spTgt spid="39"/>
                                        </p:tgtEl>
                                      </p:cBhvr>
                                    </p:animEffect>
                                  </p:childTnLst>
                                </p:cTn>
                              </p:par>
                            </p:childTnLst>
                          </p:cTn>
                        </p:par>
                        <p:par>
                          <p:cTn id="59" fill="hold">
                            <p:stCondLst>
                              <p:cond delay="14500"/>
                            </p:stCondLst>
                            <p:childTnLst>
                              <p:par>
                                <p:cTn id="60" presetID="10" presetClass="entr" presetSubtype="0" fill="hold" grpId="0" nodeType="afterEffect">
                                  <p:stCondLst>
                                    <p:cond delay="25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par>
                                <p:cTn id="63" presetID="53" presetClass="entr" presetSubtype="16"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750" fill="hold"/>
                                        <p:tgtEl>
                                          <p:spTgt spid="34"/>
                                        </p:tgtEl>
                                        <p:attrNameLst>
                                          <p:attrName>ppt_w</p:attrName>
                                        </p:attrNameLst>
                                      </p:cBhvr>
                                      <p:tavLst>
                                        <p:tav tm="0">
                                          <p:val>
                                            <p:fltVal val="0"/>
                                          </p:val>
                                        </p:tav>
                                        <p:tav tm="100000">
                                          <p:val>
                                            <p:strVal val="#ppt_w"/>
                                          </p:val>
                                        </p:tav>
                                      </p:tavLst>
                                    </p:anim>
                                    <p:anim calcmode="lin" valueType="num">
                                      <p:cBhvr>
                                        <p:cTn id="66" dur="750" fill="hold"/>
                                        <p:tgtEl>
                                          <p:spTgt spid="34"/>
                                        </p:tgtEl>
                                        <p:attrNameLst>
                                          <p:attrName>ppt_h</p:attrName>
                                        </p:attrNameLst>
                                      </p:cBhvr>
                                      <p:tavLst>
                                        <p:tav tm="0">
                                          <p:val>
                                            <p:fltVal val="0"/>
                                          </p:val>
                                        </p:tav>
                                        <p:tav tm="100000">
                                          <p:val>
                                            <p:strVal val="#ppt_h"/>
                                          </p:val>
                                        </p:tav>
                                      </p:tavLst>
                                    </p:anim>
                                    <p:animEffect transition="in" filter="fade">
                                      <p:cBhvr>
                                        <p:cTn id="67" dur="750"/>
                                        <p:tgtEl>
                                          <p:spTgt spid="34"/>
                                        </p:tgtEl>
                                      </p:cBhvr>
                                    </p:animEffect>
                                  </p:childTnLst>
                                </p:cTn>
                              </p:par>
                            </p:childTnLst>
                          </p:cTn>
                        </p:par>
                        <p:par>
                          <p:cTn id="68" fill="hold">
                            <p:stCondLst>
                              <p:cond delay="15250"/>
                            </p:stCondLst>
                            <p:childTnLst>
                              <p:par>
                                <p:cTn id="69" presetID="10" presetClass="entr" presetSubtype="0" fill="hold" grpId="0" nodeType="afterEffect">
                                  <p:stCondLst>
                                    <p:cond delay="25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500"/>
                                        <p:tgtEl>
                                          <p:spTgt spid="55"/>
                                        </p:tgtEl>
                                      </p:cBhvr>
                                    </p:animEffect>
                                  </p:childTnLst>
                                </p:cTn>
                              </p:par>
                              <p:par>
                                <p:cTn id="72" presetID="53" presetClass="entr" presetSubtype="16"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750" fill="hold"/>
                                        <p:tgtEl>
                                          <p:spTgt spid="47"/>
                                        </p:tgtEl>
                                        <p:attrNameLst>
                                          <p:attrName>ppt_w</p:attrName>
                                        </p:attrNameLst>
                                      </p:cBhvr>
                                      <p:tavLst>
                                        <p:tav tm="0">
                                          <p:val>
                                            <p:fltVal val="0"/>
                                          </p:val>
                                        </p:tav>
                                        <p:tav tm="100000">
                                          <p:val>
                                            <p:strVal val="#ppt_w"/>
                                          </p:val>
                                        </p:tav>
                                      </p:tavLst>
                                    </p:anim>
                                    <p:anim calcmode="lin" valueType="num">
                                      <p:cBhvr>
                                        <p:cTn id="75" dur="750" fill="hold"/>
                                        <p:tgtEl>
                                          <p:spTgt spid="47"/>
                                        </p:tgtEl>
                                        <p:attrNameLst>
                                          <p:attrName>ppt_h</p:attrName>
                                        </p:attrNameLst>
                                      </p:cBhvr>
                                      <p:tavLst>
                                        <p:tav tm="0">
                                          <p:val>
                                            <p:fltVal val="0"/>
                                          </p:val>
                                        </p:tav>
                                        <p:tav tm="100000">
                                          <p:val>
                                            <p:strVal val="#ppt_h"/>
                                          </p:val>
                                        </p:tav>
                                      </p:tavLst>
                                    </p:anim>
                                    <p:animEffect transition="in" filter="fade">
                                      <p:cBhvr>
                                        <p:cTn id="76" dur="750"/>
                                        <p:tgtEl>
                                          <p:spTgt spid="47"/>
                                        </p:tgtEl>
                                      </p:cBhvr>
                                    </p:animEffect>
                                  </p:childTnLst>
                                </p:cTn>
                              </p:par>
                            </p:childTnLst>
                          </p:cTn>
                        </p:par>
                        <p:par>
                          <p:cTn id="77" fill="hold">
                            <p:stCondLst>
                              <p:cond delay="16000"/>
                            </p:stCondLst>
                            <p:childTnLst>
                              <p:par>
                                <p:cTn id="78" presetID="10" presetClass="entr" presetSubtype="0" fill="hold" grpId="0" nodeType="afterEffect">
                                  <p:stCondLst>
                                    <p:cond delay="25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500"/>
                                        <p:tgtEl>
                                          <p:spTgt spid="57"/>
                                        </p:tgtEl>
                                      </p:cBhvr>
                                    </p:animEffect>
                                  </p:childTnLst>
                                </p:cTn>
                              </p:par>
                              <p:par>
                                <p:cTn id="81" presetID="53" presetClass="entr" presetSubtype="16" fill="hold" nodeType="withEffect">
                                  <p:stCondLst>
                                    <p:cond delay="0"/>
                                  </p:stCondLst>
                                  <p:childTnLst>
                                    <p:set>
                                      <p:cBhvr>
                                        <p:cTn id="82" dur="1" fill="hold">
                                          <p:stCondLst>
                                            <p:cond delay="0"/>
                                          </p:stCondLst>
                                        </p:cTn>
                                        <p:tgtEl>
                                          <p:spTgt spid="45"/>
                                        </p:tgtEl>
                                        <p:attrNameLst>
                                          <p:attrName>style.visibility</p:attrName>
                                        </p:attrNameLst>
                                      </p:cBhvr>
                                      <p:to>
                                        <p:strVal val="visible"/>
                                      </p:to>
                                    </p:set>
                                    <p:anim calcmode="lin" valueType="num">
                                      <p:cBhvr>
                                        <p:cTn id="83" dur="750" fill="hold"/>
                                        <p:tgtEl>
                                          <p:spTgt spid="45"/>
                                        </p:tgtEl>
                                        <p:attrNameLst>
                                          <p:attrName>ppt_w</p:attrName>
                                        </p:attrNameLst>
                                      </p:cBhvr>
                                      <p:tavLst>
                                        <p:tav tm="0">
                                          <p:val>
                                            <p:fltVal val="0"/>
                                          </p:val>
                                        </p:tav>
                                        <p:tav tm="100000">
                                          <p:val>
                                            <p:strVal val="#ppt_w"/>
                                          </p:val>
                                        </p:tav>
                                      </p:tavLst>
                                    </p:anim>
                                    <p:anim calcmode="lin" valueType="num">
                                      <p:cBhvr>
                                        <p:cTn id="84" dur="750" fill="hold"/>
                                        <p:tgtEl>
                                          <p:spTgt spid="45"/>
                                        </p:tgtEl>
                                        <p:attrNameLst>
                                          <p:attrName>ppt_h</p:attrName>
                                        </p:attrNameLst>
                                      </p:cBhvr>
                                      <p:tavLst>
                                        <p:tav tm="0">
                                          <p:val>
                                            <p:fltVal val="0"/>
                                          </p:val>
                                        </p:tav>
                                        <p:tav tm="100000">
                                          <p:val>
                                            <p:strVal val="#ppt_h"/>
                                          </p:val>
                                        </p:tav>
                                      </p:tavLst>
                                    </p:anim>
                                    <p:animEffect transition="in" filter="fade">
                                      <p:cBhvr>
                                        <p:cTn id="85" dur="750"/>
                                        <p:tgtEl>
                                          <p:spTgt spid="45"/>
                                        </p:tgtEl>
                                      </p:cBhvr>
                                    </p:animEffect>
                                  </p:childTnLst>
                                </p:cTn>
                              </p:par>
                            </p:childTnLst>
                          </p:cTn>
                        </p:par>
                        <p:par>
                          <p:cTn id="86" fill="hold">
                            <p:stCondLst>
                              <p:cond delay="16750"/>
                            </p:stCondLst>
                            <p:childTnLst>
                              <p:par>
                                <p:cTn id="87" presetID="10" presetClass="entr" presetSubtype="0" fill="hold" grpId="0" nodeType="afterEffect">
                                  <p:stCondLst>
                                    <p:cond delay="25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53" presetClass="entr" presetSubtype="16"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 calcmode="lin" valueType="num">
                                      <p:cBhvr>
                                        <p:cTn id="92" dur="750" fill="hold"/>
                                        <p:tgtEl>
                                          <p:spTgt spid="42"/>
                                        </p:tgtEl>
                                        <p:attrNameLst>
                                          <p:attrName>ppt_w</p:attrName>
                                        </p:attrNameLst>
                                      </p:cBhvr>
                                      <p:tavLst>
                                        <p:tav tm="0">
                                          <p:val>
                                            <p:fltVal val="0"/>
                                          </p:val>
                                        </p:tav>
                                        <p:tav tm="100000">
                                          <p:val>
                                            <p:strVal val="#ppt_w"/>
                                          </p:val>
                                        </p:tav>
                                      </p:tavLst>
                                    </p:anim>
                                    <p:anim calcmode="lin" valueType="num">
                                      <p:cBhvr>
                                        <p:cTn id="93" dur="750" fill="hold"/>
                                        <p:tgtEl>
                                          <p:spTgt spid="42"/>
                                        </p:tgtEl>
                                        <p:attrNameLst>
                                          <p:attrName>ppt_h</p:attrName>
                                        </p:attrNameLst>
                                      </p:cBhvr>
                                      <p:tavLst>
                                        <p:tav tm="0">
                                          <p:val>
                                            <p:fltVal val="0"/>
                                          </p:val>
                                        </p:tav>
                                        <p:tav tm="100000">
                                          <p:val>
                                            <p:strVal val="#ppt_h"/>
                                          </p:val>
                                        </p:tav>
                                      </p:tavLst>
                                    </p:anim>
                                    <p:animEffect transition="in" filter="fade">
                                      <p:cBhvr>
                                        <p:cTn id="94" dur="750"/>
                                        <p:tgtEl>
                                          <p:spTgt spid="42"/>
                                        </p:tgtEl>
                                      </p:cBhvr>
                                    </p:animEffect>
                                  </p:childTnLst>
                                </p:cTn>
                              </p:par>
                            </p:childTnLst>
                          </p:cTn>
                        </p:par>
                        <p:par>
                          <p:cTn id="95" fill="hold">
                            <p:stCondLst>
                              <p:cond delay="17500"/>
                            </p:stCondLst>
                            <p:childTnLst>
                              <p:par>
                                <p:cTn id="96" presetID="10" presetClass="entr" presetSubtype="0" fill="hold" grpId="0" nodeType="afterEffect">
                                  <p:stCondLst>
                                    <p:cond delay="25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par>
                                <p:cTn id="99" presetID="53" presetClass="entr" presetSubtype="16"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750" fill="hold"/>
                                        <p:tgtEl>
                                          <p:spTgt spid="40"/>
                                        </p:tgtEl>
                                        <p:attrNameLst>
                                          <p:attrName>ppt_w</p:attrName>
                                        </p:attrNameLst>
                                      </p:cBhvr>
                                      <p:tavLst>
                                        <p:tav tm="0">
                                          <p:val>
                                            <p:fltVal val="0"/>
                                          </p:val>
                                        </p:tav>
                                        <p:tav tm="100000">
                                          <p:val>
                                            <p:strVal val="#ppt_w"/>
                                          </p:val>
                                        </p:tav>
                                      </p:tavLst>
                                    </p:anim>
                                    <p:anim calcmode="lin" valueType="num">
                                      <p:cBhvr>
                                        <p:cTn id="102" dur="750" fill="hold"/>
                                        <p:tgtEl>
                                          <p:spTgt spid="40"/>
                                        </p:tgtEl>
                                        <p:attrNameLst>
                                          <p:attrName>ppt_h</p:attrName>
                                        </p:attrNameLst>
                                      </p:cBhvr>
                                      <p:tavLst>
                                        <p:tav tm="0">
                                          <p:val>
                                            <p:fltVal val="0"/>
                                          </p:val>
                                        </p:tav>
                                        <p:tav tm="100000">
                                          <p:val>
                                            <p:strVal val="#ppt_h"/>
                                          </p:val>
                                        </p:tav>
                                      </p:tavLst>
                                    </p:anim>
                                    <p:animEffect transition="in" filter="fade">
                                      <p:cBhvr>
                                        <p:cTn id="103" dur="750"/>
                                        <p:tgtEl>
                                          <p:spTgt spid="40"/>
                                        </p:tgtEl>
                                      </p:cBhvr>
                                    </p:animEffect>
                                  </p:childTnLst>
                                </p:cTn>
                              </p:par>
                            </p:childTnLst>
                          </p:cTn>
                        </p:par>
                        <p:par>
                          <p:cTn id="104" fill="hold">
                            <p:stCondLst>
                              <p:cond delay="18250"/>
                            </p:stCondLst>
                            <p:childTnLst>
                              <p:par>
                                <p:cTn id="105" presetID="10" presetClass="entr" presetSubtype="0" fill="hold" grpId="0" nodeType="afterEffect">
                                  <p:stCondLst>
                                    <p:cond delay="25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500"/>
                                        <p:tgtEl>
                                          <p:spTgt spid="61"/>
                                        </p:tgtEl>
                                      </p:cBhvr>
                                    </p:animEffect>
                                  </p:childTnLst>
                                </p:cTn>
                              </p:par>
                              <p:par>
                                <p:cTn id="108" presetID="53" presetClass="entr" presetSubtype="16"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750" fill="hold"/>
                                        <p:tgtEl>
                                          <p:spTgt spid="38"/>
                                        </p:tgtEl>
                                        <p:attrNameLst>
                                          <p:attrName>ppt_w</p:attrName>
                                        </p:attrNameLst>
                                      </p:cBhvr>
                                      <p:tavLst>
                                        <p:tav tm="0">
                                          <p:val>
                                            <p:fltVal val="0"/>
                                          </p:val>
                                        </p:tav>
                                        <p:tav tm="100000">
                                          <p:val>
                                            <p:strVal val="#ppt_w"/>
                                          </p:val>
                                        </p:tav>
                                      </p:tavLst>
                                    </p:anim>
                                    <p:anim calcmode="lin" valueType="num">
                                      <p:cBhvr>
                                        <p:cTn id="111" dur="750" fill="hold"/>
                                        <p:tgtEl>
                                          <p:spTgt spid="38"/>
                                        </p:tgtEl>
                                        <p:attrNameLst>
                                          <p:attrName>ppt_h</p:attrName>
                                        </p:attrNameLst>
                                      </p:cBhvr>
                                      <p:tavLst>
                                        <p:tav tm="0">
                                          <p:val>
                                            <p:fltVal val="0"/>
                                          </p:val>
                                        </p:tav>
                                        <p:tav tm="100000">
                                          <p:val>
                                            <p:strVal val="#ppt_h"/>
                                          </p:val>
                                        </p:tav>
                                      </p:tavLst>
                                    </p:anim>
                                    <p:animEffect transition="in" filter="fade">
                                      <p:cBhvr>
                                        <p:cTn id="112" dur="750"/>
                                        <p:tgtEl>
                                          <p:spTgt spid="38"/>
                                        </p:tgtEl>
                                      </p:cBhvr>
                                    </p:animEffect>
                                  </p:childTnLst>
                                </p:cTn>
                              </p:par>
                            </p:childTnLst>
                          </p:cTn>
                        </p:par>
                        <p:par>
                          <p:cTn id="113" fill="hold">
                            <p:stCondLst>
                              <p:cond delay="19000"/>
                            </p:stCondLst>
                            <p:childTnLst>
                              <p:par>
                                <p:cTn id="114" presetID="10" presetClass="entr" presetSubtype="0" fill="hold" grpId="0" nodeType="afterEffect">
                                  <p:stCondLst>
                                    <p:cond delay="25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53" presetClass="entr" presetSubtype="16"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750" fill="hold"/>
                                        <p:tgtEl>
                                          <p:spTgt spid="46"/>
                                        </p:tgtEl>
                                        <p:attrNameLst>
                                          <p:attrName>ppt_w</p:attrName>
                                        </p:attrNameLst>
                                      </p:cBhvr>
                                      <p:tavLst>
                                        <p:tav tm="0">
                                          <p:val>
                                            <p:fltVal val="0"/>
                                          </p:val>
                                        </p:tav>
                                        <p:tav tm="100000">
                                          <p:val>
                                            <p:strVal val="#ppt_w"/>
                                          </p:val>
                                        </p:tav>
                                      </p:tavLst>
                                    </p:anim>
                                    <p:anim calcmode="lin" valueType="num">
                                      <p:cBhvr>
                                        <p:cTn id="120" dur="750" fill="hold"/>
                                        <p:tgtEl>
                                          <p:spTgt spid="46"/>
                                        </p:tgtEl>
                                        <p:attrNameLst>
                                          <p:attrName>ppt_h</p:attrName>
                                        </p:attrNameLst>
                                      </p:cBhvr>
                                      <p:tavLst>
                                        <p:tav tm="0">
                                          <p:val>
                                            <p:fltVal val="0"/>
                                          </p:val>
                                        </p:tav>
                                        <p:tav tm="100000">
                                          <p:val>
                                            <p:strVal val="#ppt_h"/>
                                          </p:val>
                                        </p:tav>
                                      </p:tavLst>
                                    </p:anim>
                                    <p:animEffect transition="in" filter="fade">
                                      <p:cBhvr>
                                        <p:cTn id="121" dur="750"/>
                                        <p:tgtEl>
                                          <p:spTgt spid="46"/>
                                        </p:tgtEl>
                                      </p:cBhvr>
                                    </p:animEffect>
                                  </p:childTnLst>
                                </p:cTn>
                              </p:par>
                            </p:childTnLst>
                          </p:cTn>
                        </p:par>
                        <p:par>
                          <p:cTn id="122" fill="hold">
                            <p:stCondLst>
                              <p:cond delay="19750"/>
                            </p:stCondLst>
                            <p:childTnLst>
                              <p:par>
                                <p:cTn id="123" presetID="10" presetClass="entr" presetSubtype="0" fill="hold" grpId="0" nodeType="afterEffect">
                                  <p:stCondLst>
                                    <p:cond delay="25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500"/>
                                        <p:tgtEl>
                                          <p:spTgt spid="59"/>
                                        </p:tgtEl>
                                      </p:cBhvr>
                                    </p:animEffect>
                                  </p:childTnLst>
                                </p:cTn>
                              </p:par>
                              <p:par>
                                <p:cTn id="126" presetID="53" presetClass="entr" presetSubtype="16" fill="hold" nodeType="withEffect">
                                  <p:stCondLst>
                                    <p:cond delay="0"/>
                                  </p:stCondLst>
                                  <p:childTnLst>
                                    <p:set>
                                      <p:cBhvr>
                                        <p:cTn id="127" dur="1" fill="hold">
                                          <p:stCondLst>
                                            <p:cond delay="0"/>
                                          </p:stCondLst>
                                        </p:cTn>
                                        <p:tgtEl>
                                          <p:spTgt spid="44"/>
                                        </p:tgtEl>
                                        <p:attrNameLst>
                                          <p:attrName>style.visibility</p:attrName>
                                        </p:attrNameLst>
                                      </p:cBhvr>
                                      <p:to>
                                        <p:strVal val="visible"/>
                                      </p:to>
                                    </p:set>
                                    <p:anim calcmode="lin" valueType="num">
                                      <p:cBhvr>
                                        <p:cTn id="128" dur="750" fill="hold"/>
                                        <p:tgtEl>
                                          <p:spTgt spid="44"/>
                                        </p:tgtEl>
                                        <p:attrNameLst>
                                          <p:attrName>ppt_w</p:attrName>
                                        </p:attrNameLst>
                                      </p:cBhvr>
                                      <p:tavLst>
                                        <p:tav tm="0">
                                          <p:val>
                                            <p:fltVal val="0"/>
                                          </p:val>
                                        </p:tav>
                                        <p:tav tm="100000">
                                          <p:val>
                                            <p:strVal val="#ppt_w"/>
                                          </p:val>
                                        </p:tav>
                                      </p:tavLst>
                                    </p:anim>
                                    <p:anim calcmode="lin" valueType="num">
                                      <p:cBhvr>
                                        <p:cTn id="129" dur="750" fill="hold"/>
                                        <p:tgtEl>
                                          <p:spTgt spid="44"/>
                                        </p:tgtEl>
                                        <p:attrNameLst>
                                          <p:attrName>ppt_h</p:attrName>
                                        </p:attrNameLst>
                                      </p:cBhvr>
                                      <p:tavLst>
                                        <p:tav tm="0">
                                          <p:val>
                                            <p:fltVal val="0"/>
                                          </p:val>
                                        </p:tav>
                                        <p:tav tm="100000">
                                          <p:val>
                                            <p:strVal val="#ppt_h"/>
                                          </p:val>
                                        </p:tav>
                                      </p:tavLst>
                                    </p:anim>
                                    <p:animEffect transition="in" filter="fade">
                                      <p:cBhvr>
                                        <p:cTn id="130" dur="750"/>
                                        <p:tgtEl>
                                          <p:spTgt spid="44"/>
                                        </p:tgtEl>
                                      </p:cBhvr>
                                    </p:animEffect>
                                  </p:childTnLst>
                                </p:cTn>
                              </p:par>
                            </p:childTnLst>
                          </p:cTn>
                        </p:par>
                        <p:par>
                          <p:cTn id="131" fill="hold">
                            <p:stCondLst>
                              <p:cond delay="20500"/>
                            </p:stCondLst>
                            <p:childTnLst>
                              <p:par>
                                <p:cTn id="132" presetID="10" presetClass="entr" presetSubtype="0" fill="hold" grpId="0" nodeType="afterEffect">
                                  <p:stCondLst>
                                    <p:cond delay="25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500"/>
                                        <p:tgtEl>
                                          <p:spTgt spid="65"/>
                                        </p:tgtEl>
                                      </p:cBhvr>
                                    </p:animEffect>
                                  </p:childTnLst>
                                </p:cTn>
                              </p:par>
                              <p:par>
                                <p:cTn id="135" presetID="53" presetClass="entr" presetSubtype="16"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p:cTn id="137" dur="750" fill="hold"/>
                                        <p:tgtEl>
                                          <p:spTgt spid="41"/>
                                        </p:tgtEl>
                                        <p:attrNameLst>
                                          <p:attrName>ppt_w</p:attrName>
                                        </p:attrNameLst>
                                      </p:cBhvr>
                                      <p:tavLst>
                                        <p:tav tm="0">
                                          <p:val>
                                            <p:fltVal val="0"/>
                                          </p:val>
                                        </p:tav>
                                        <p:tav tm="100000">
                                          <p:val>
                                            <p:strVal val="#ppt_w"/>
                                          </p:val>
                                        </p:tav>
                                      </p:tavLst>
                                    </p:anim>
                                    <p:anim calcmode="lin" valueType="num">
                                      <p:cBhvr>
                                        <p:cTn id="138" dur="750" fill="hold"/>
                                        <p:tgtEl>
                                          <p:spTgt spid="41"/>
                                        </p:tgtEl>
                                        <p:attrNameLst>
                                          <p:attrName>ppt_h</p:attrName>
                                        </p:attrNameLst>
                                      </p:cBhvr>
                                      <p:tavLst>
                                        <p:tav tm="0">
                                          <p:val>
                                            <p:fltVal val="0"/>
                                          </p:val>
                                        </p:tav>
                                        <p:tav tm="100000">
                                          <p:val>
                                            <p:strVal val="#ppt_h"/>
                                          </p:val>
                                        </p:tav>
                                      </p:tavLst>
                                    </p:anim>
                                    <p:animEffect transition="in" filter="fade">
                                      <p:cBhvr>
                                        <p:cTn id="139" dur="750"/>
                                        <p:tgtEl>
                                          <p:spTgt spid="41"/>
                                        </p:tgtEl>
                                      </p:cBhvr>
                                    </p:animEffect>
                                  </p:childTnLst>
                                </p:cTn>
                              </p:par>
                            </p:childTnLst>
                          </p:cTn>
                        </p:par>
                        <p:par>
                          <p:cTn id="140" fill="hold">
                            <p:stCondLst>
                              <p:cond delay="21250"/>
                            </p:stCondLst>
                            <p:childTnLst>
                              <p:par>
                                <p:cTn id="141" presetID="10" presetClass="entr" presetSubtype="0" fill="hold" grpId="0" nodeType="afterEffect">
                                  <p:stCondLst>
                                    <p:cond delay="25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500"/>
                                        <p:tgtEl>
                                          <p:spTgt spid="64"/>
                                        </p:tgtEl>
                                      </p:cBhvr>
                                    </p:animEffect>
                                  </p:childTnLst>
                                </p:cTn>
                              </p:par>
                              <p:par>
                                <p:cTn id="144" presetID="53" presetClass="entr" presetSubtype="16" fill="hold"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p:cTn id="146" dur="750" fill="hold"/>
                                        <p:tgtEl>
                                          <p:spTgt spid="43"/>
                                        </p:tgtEl>
                                        <p:attrNameLst>
                                          <p:attrName>ppt_w</p:attrName>
                                        </p:attrNameLst>
                                      </p:cBhvr>
                                      <p:tavLst>
                                        <p:tav tm="0">
                                          <p:val>
                                            <p:fltVal val="0"/>
                                          </p:val>
                                        </p:tav>
                                        <p:tav tm="100000">
                                          <p:val>
                                            <p:strVal val="#ppt_w"/>
                                          </p:val>
                                        </p:tav>
                                      </p:tavLst>
                                    </p:anim>
                                    <p:anim calcmode="lin" valueType="num">
                                      <p:cBhvr>
                                        <p:cTn id="147" dur="750" fill="hold"/>
                                        <p:tgtEl>
                                          <p:spTgt spid="43"/>
                                        </p:tgtEl>
                                        <p:attrNameLst>
                                          <p:attrName>ppt_h</p:attrName>
                                        </p:attrNameLst>
                                      </p:cBhvr>
                                      <p:tavLst>
                                        <p:tav tm="0">
                                          <p:val>
                                            <p:fltVal val="0"/>
                                          </p:val>
                                        </p:tav>
                                        <p:tav tm="100000">
                                          <p:val>
                                            <p:strVal val="#ppt_h"/>
                                          </p:val>
                                        </p:tav>
                                      </p:tavLst>
                                    </p:anim>
                                    <p:animEffect transition="in" filter="fade">
                                      <p:cBhvr>
                                        <p:cTn id="148" dur="750"/>
                                        <p:tgtEl>
                                          <p:spTgt spid="43"/>
                                        </p:tgtEl>
                                      </p:cBhvr>
                                    </p:animEffect>
                                  </p:childTnLst>
                                </p:cTn>
                              </p:par>
                            </p:childTnLst>
                          </p:cTn>
                        </p:par>
                        <p:par>
                          <p:cTn id="149" fill="hold">
                            <p:stCondLst>
                              <p:cond delay="22000"/>
                            </p:stCondLst>
                            <p:childTnLst>
                              <p:par>
                                <p:cTn id="150" presetID="10" presetClass="entr" presetSubtype="0" fill="hold" grpId="0" nodeType="afterEffect">
                                  <p:stCondLst>
                                    <p:cond delay="250"/>
                                  </p:stCondLst>
                                  <p:childTnLst>
                                    <p:set>
                                      <p:cBhvr>
                                        <p:cTn id="151" dur="1" fill="hold">
                                          <p:stCondLst>
                                            <p:cond delay="0"/>
                                          </p:stCondLst>
                                        </p:cTn>
                                        <p:tgtEl>
                                          <p:spTgt spid="63"/>
                                        </p:tgtEl>
                                        <p:attrNameLst>
                                          <p:attrName>style.visibility</p:attrName>
                                        </p:attrNameLst>
                                      </p:cBhvr>
                                      <p:to>
                                        <p:strVal val="visible"/>
                                      </p:to>
                                    </p:set>
                                    <p:animEffect transition="in" filter="fade">
                                      <p:cBhvr>
                                        <p:cTn id="152" dur="500"/>
                                        <p:tgtEl>
                                          <p:spTgt spid="63"/>
                                        </p:tgtEl>
                                      </p:cBhvr>
                                    </p:animEffect>
                                  </p:childTnLst>
                                </p:cTn>
                              </p:par>
                              <p:par>
                                <p:cTn id="153" presetID="53" presetClass="entr" presetSubtype="16" fill="hold" nodeType="withEffect">
                                  <p:stCondLst>
                                    <p:cond delay="0"/>
                                  </p:stCondLst>
                                  <p:childTnLst>
                                    <p:set>
                                      <p:cBhvr>
                                        <p:cTn id="154" dur="1" fill="hold">
                                          <p:stCondLst>
                                            <p:cond delay="0"/>
                                          </p:stCondLst>
                                        </p:cTn>
                                        <p:tgtEl>
                                          <p:spTgt spid="48"/>
                                        </p:tgtEl>
                                        <p:attrNameLst>
                                          <p:attrName>style.visibility</p:attrName>
                                        </p:attrNameLst>
                                      </p:cBhvr>
                                      <p:to>
                                        <p:strVal val="visible"/>
                                      </p:to>
                                    </p:set>
                                    <p:anim calcmode="lin" valueType="num">
                                      <p:cBhvr>
                                        <p:cTn id="155" dur="750" fill="hold"/>
                                        <p:tgtEl>
                                          <p:spTgt spid="48"/>
                                        </p:tgtEl>
                                        <p:attrNameLst>
                                          <p:attrName>ppt_w</p:attrName>
                                        </p:attrNameLst>
                                      </p:cBhvr>
                                      <p:tavLst>
                                        <p:tav tm="0">
                                          <p:val>
                                            <p:fltVal val="0"/>
                                          </p:val>
                                        </p:tav>
                                        <p:tav tm="100000">
                                          <p:val>
                                            <p:strVal val="#ppt_w"/>
                                          </p:val>
                                        </p:tav>
                                      </p:tavLst>
                                    </p:anim>
                                    <p:anim calcmode="lin" valueType="num">
                                      <p:cBhvr>
                                        <p:cTn id="156" dur="750" fill="hold"/>
                                        <p:tgtEl>
                                          <p:spTgt spid="48"/>
                                        </p:tgtEl>
                                        <p:attrNameLst>
                                          <p:attrName>ppt_h</p:attrName>
                                        </p:attrNameLst>
                                      </p:cBhvr>
                                      <p:tavLst>
                                        <p:tav tm="0">
                                          <p:val>
                                            <p:fltVal val="0"/>
                                          </p:val>
                                        </p:tav>
                                        <p:tav tm="100000">
                                          <p:val>
                                            <p:strVal val="#ppt_h"/>
                                          </p:val>
                                        </p:tav>
                                      </p:tavLst>
                                    </p:anim>
                                    <p:animEffect transition="in" filter="fade">
                                      <p:cBhvr>
                                        <p:cTn id="157" dur="750"/>
                                        <p:tgtEl>
                                          <p:spTgt spid="48"/>
                                        </p:tgtEl>
                                      </p:cBhvr>
                                    </p:animEffect>
                                  </p:childTnLst>
                                </p:cTn>
                              </p:par>
                            </p:childTnLst>
                          </p:cTn>
                        </p:par>
                        <p:par>
                          <p:cTn id="158" fill="hold">
                            <p:stCondLst>
                              <p:cond delay="22750"/>
                            </p:stCondLst>
                            <p:childTnLst>
                              <p:par>
                                <p:cTn id="159" presetID="10" presetClass="entr" presetSubtype="0" fill="hold" grpId="0" nodeType="afterEffect">
                                  <p:stCondLst>
                                    <p:cond delay="250"/>
                                  </p:stCondLst>
                                  <p:childTnLst>
                                    <p:set>
                                      <p:cBhvr>
                                        <p:cTn id="160" dur="1" fill="hold">
                                          <p:stCondLst>
                                            <p:cond delay="0"/>
                                          </p:stCondLst>
                                        </p:cTn>
                                        <p:tgtEl>
                                          <p:spTgt spid="69"/>
                                        </p:tgtEl>
                                        <p:attrNameLst>
                                          <p:attrName>style.visibility</p:attrName>
                                        </p:attrNameLst>
                                      </p:cBhvr>
                                      <p:to>
                                        <p:strVal val="visible"/>
                                      </p:to>
                                    </p:set>
                                    <p:animEffect transition="in" filter="fade">
                                      <p:cBhvr>
                                        <p:cTn id="161" dur="500"/>
                                        <p:tgtEl>
                                          <p:spTgt spid="69"/>
                                        </p:tgtEl>
                                      </p:cBhvr>
                                    </p:animEffect>
                                  </p:childTnLst>
                                </p:cTn>
                              </p:par>
                              <p:par>
                                <p:cTn id="162" presetID="53" presetClass="entr" presetSubtype="16" fill="hold" nodeType="withEffect">
                                  <p:stCondLst>
                                    <p:cond delay="0"/>
                                  </p:stCondLst>
                                  <p:childTnLst>
                                    <p:set>
                                      <p:cBhvr>
                                        <p:cTn id="163" dur="1" fill="hold">
                                          <p:stCondLst>
                                            <p:cond delay="0"/>
                                          </p:stCondLst>
                                        </p:cTn>
                                        <p:tgtEl>
                                          <p:spTgt spid="70"/>
                                        </p:tgtEl>
                                        <p:attrNameLst>
                                          <p:attrName>style.visibility</p:attrName>
                                        </p:attrNameLst>
                                      </p:cBhvr>
                                      <p:to>
                                        <p:strVal val="visible"/>
                                      </p:to>
                                    </p:set>
                                    <p:anim calcmode="lin" valueType="num">
                                      <p:cBhvr>
                                        <p:cTn id="164" dur="750" fill="hold"/>
                                        <p:tgtEl>
                                          <p:spTgt spid="70"/>
                                        </p:tgtEl>
                                        <p:attrNameLst>
                                          <p:attrName>ppt_w</p:attrName>
                                        </p:attrNameLst>
                                      </p:cBhvr>
                                      <p:tavLst>
                                        <p:tav tm="0">
                                          <p:val>
                                            <p:fltVal val="0"/>
                                          </p:val>
                                        </p:tav>
                                        <p:tav tm="100000">
                                          <p:val>
                                            <p:strVal val="#ppt_w"/>
                                          </p:val>
                                        </p:tav>
                                      </p:tavLst>
                                    </p:anim>
                                    <p:anim calcmode="lin" valueType="num">
                                      <p:cBhvr>
                                        <p:cTn id="165" dur="750" fill="hold"/>
                                        <p:tgtEl>
                                          <p:spTgt spid="70"/>
                                        </p:tgtEl>
                                        <p:attrNameLst>
                                          <p:attrName>ppt_h</p:attrName>
                                        </p:attrNameLst>
                                      </p:cBhvr>
                                      <p:tavLst>
                                        <p:tav tm="0">
                                          <p:val>
                                            <p:fltVal val="0"/>
                                          </p:val>
                                        </p:tav>
                                        <p:tav tm="100000">
                                          <p:val>
                                            <p:strVal val="#ppt_h"/>
                                          </p:val>
                                        </p:tav>
                                      </p:tavLst>
                                    </p:anim>
                                    <p:animEffect transition="in" filter="fade">
                                      <p:cBhvr>
                                        <p:cTn id="166" dur="750"/>
                                        <p:tgtEl>
                                          <p:spTgt spid="70"/>
                                        </p:tgtEl>
                                      </p:cBhvr>
                                    </p:animEffect>
                                  </p:childTnLst>
                                </p:cTn>
                              </p:par>
                            </p:childTnLst>
                          </p:cTn>
                        </p:par>
                        <p:par>
                          <p:cTn id="167" fill="hold">
                            <p:stCondLst>
                              <p:cond delay="23500"/>
                            </p:stCondLst>
                            <p:childTnLst>
                              <p:par>
                                <p:cTn id="168" presetID="10" presetClass="entr" presetSubtype="0" fill="hold" grpId="0" nodeType="afterEffect">
                                  <p:stCondLst>
                                    <p:cond delay="250"/>
                                  </p:stCondLst>
                                  <p:childTnLst>
                                    <p:set>
                                      <p:cBhvr>
                                        <p:cTn id="169" dur="1" fill="hold">
                                          <p:stCondLst>
                                            <p:cond delay="0"/>
                                          </p:stCondLst>
                                        </p:cTn>
                                        <p:tgtEl>
                                          <p:spTgt spid="66"/>
                                        </p:tgtEl>
                                        <p:attrNameLst>
                                          <p:attrName>style.visibility</p:attrName>
                                        </p:attrNameLst>
                                      </p:cBhvr>
                                      <p:to>
                                        <p:strVal val="visible"/>
                                      </p:to>
                                    </p:set>
                                    <p:animEffect transition="in" filter="fade">
                                      <p:cBhvr>
                                        <p:cTn id="170" dur="500"/>
                                        <p:tgtEl>
                                          <p:spTgt spid="66"/>
                                        </p:tgtEl>
                                      </p:cBhvr>
                                    </p:animEffect>
                                  </p:childTnLst>
                                </p:cTn>
                              </p:par>
                              <p:par>
                                <p:cTn id="171" presetID="53" presetClass="entr" presetSubtype="16" fill="hold" nodeType="withEffect">
                                  <p:stCondLst>
                                    <p:cond delay="0"/>
                                  </p:stCondLst>
                                  <p:childTnLst>
                                    <p:set>
                                      <p:cBhvr>
                                        <p:cTn id="172" dur="1" fill="hold">
                                          <p:stCondLst>
                                            <p:cond delay="0"/>
                                          </p:stCondLst>
                                        </p:cTn>
                                        <p:tgtEl>
                                          <p:spTgt spid="8"/>
                                        </p:tgtEl>
                                        <p:attrNameLst>
                                          <p:attrName>style.visibility</p:attrName>
                                        </p:attrNameLst>
                                      </p:cBhvr>
                                      <p:to>
                                        <p:strVal val="visible"/>
                                      </p:to>
                                    </p:set>
                                    <p:anim calcmode="lin" valueType="num">
                                      <p:cBhvr>
                                        <p:cTn id="173" dur="750" fill="hold"/>
                                        <p:tgtEl>
                                          <p:spTgt spid="8"/>
                                        </p:tgtEl>
                                        <p:attrNameLst>
                                          <p:attrName>ppt_w</p:attrName>
                                        </p:attrNameLst>
                                      </p:cBhvr>
                                      <p:tavLst>
                                        <p:tav tm="0">
                                          <p:val>
                                            <p:fltVal val="0"/>
                                          </p:val>
                                        </p:tav>
                                        <p:tav tm="100000">
                                          <p:val>
                                            <p:strVal val="#ppt_w"/>
                                          </p:val>
                                        </p:tav>
                                      </p:tavLst>
                                    </p:anim>
                                    <p:anim calcmode="lin" valueType="num">
                                      <p:cBhvr>
                                        <p:cTn id="174" dur="750" fill="hold"/>
                                        <p:tgtEl>
                                          <p:spTgt spid="8"/>
                                        </p:tgtEl>
                                        <p:attrNameLst>
                                          <p:attrName>ppt_h</p:attrName>
                                        </p:attrNameLst>
                                      </p:cBhvr>
                                      <p:tavLst>
                                        <p:tav tm="0">
                                          <p:val>
                                            <p:fltVal val="0"/>
                                          </p:val>
                                        </p:tav>
                                        <p:tav tm="100000">
                                          <p:val>
                                            <p:strVal val="#ppt_h"/>
                                          </p:val>
                                        </p:tav>
                                      </p:tavLst>
                                    </p:anim>
                                    <p:animEffect transition="in" filter="fade">
                                      <p:cBhvr>
                                        <p:cTn id="175" dur="750"/>
                                        <p:tgtEl>
                                          <p:spTgt spid="8"/>
                                        </p:tgtEl>
                                      </p:cBhvr>
                                    </p:animEffect>
                                  </p:childTnLst>
                                </p:cTn>
                              </p:par>
                            </p:childTnLst>
                          </p:cTn>
                        </p:par>
                        <p:par>
                          <p:cTn id="176" fill="hold">
                            <p:stCondLst>
                              <p:cond delay="24250"/>
                            </p:stCondLst>
                            <p:childTnLst>
                              <p:par>
                                <p:cTn id="177" presetID="42" presetClass="entr" presetSubtype="0" fill="hold" grpId="0" nodeType="afterEffect">
                                  <p:stCondLst>
                                    <p:cond delay="0"/>
                                  </p:stCondLst>
                                  <p:childTnLst>
                                    <p:set>
                                      <p:cBhvr>
                                        <p:cTn id="178" dur="1" fill="hold">
                                          <p:stCondLst>
                                            <p:cond delay="0"/>
                                          </p:stCondLst>
                                        </p:cTn>
                                        <p:tgtEl>
                                          <p:spTgt spid="71"/>
                                        </p:tgtEl>
                                        <p:attrNameLst>
                                          <p:attrName>style.visibility</p:attrName>
                                        </p:attrNameLst>
                                      </p:cBhvr>
                                      <p:to>
                                        <p:strVal val="visible"/>
                                      </p:to>
                                    </p:set>
                                    <p:animEffect transition="in" filter="fade">
                                      <p:cBhvr>
                                        <p:cTn id="179" dur="2000"/>
                                        <p:tgtEl>
                                          <p:spTgt spid="71"/>
                                        </p:tgtEl>
                                      </p:cBhvr>
                                    </p:animEffect>
                                    <p:anim calcmode="lin" valueType="num">
                                      <p:cBhvr>
                                        <p:cTn id="180" dur="2000" fill="hold"/>
                                        <p:tgtEl>
                                          <p:spTgt spid="71"/>
                                        </p:tgtEl>
                                        <p:attrNameLst>
                                          <p:attrName>ppt_x</p:attrName>
                                        </p:attrNameLst>
                                      </p:cBhvr>
                                      <p:tavLst>
                                        <p:tav tm="0">
                                          <p:val>
                                            <p:strVal val="#ppt_x"/>
                                          </p:val>
                                        </p:tav>
                                        <p:tav tm="100000">
                                          <p:val>
                                            <p:strVal val="#ppt_x"/>
                                          </p:val>
                                        </p:tav>
                                      </p:tavLst>
                                    </p:anim>
                                    <p:anim calcmode="lin" valueType="num">
                                      <p:cBhvr>
                                        <p:cTn id="181" dur="2000" fill="hold"/>
                                        <p:tgtEl>
                                          <p:spTgt spid="71"/>
                                        </p:tgtEl>
                                        <p:attrNameLst>
                                          <p:attrName>ppt_y</p:attrName>
                                        </p:attrNameLst>
                                      </p:cBhvr>
                                      <p:tavLst>
                                        <p:tav tm="0">
                                          <p:val>
                                            <p:strVal val="#ppt_y+.1"/>
                                          </p:val>
                                        </p:tav>
                                        <p:tav tm="100000">
                                          <p:val>
                                            <p:strVal val="#ppt_y"/>
                                          </p:val>
                                        </p:tav>
                                      </p:tavLst>
                                    </p:anim>
                                  </p:childTnLst>
                                </p:cTn>
                              </p:par>
                            </p:childTnLst>
                          </p:cTn>
                        </p:par>
                        <p:par>
                          <p:cTn id="182" fill="hold">
                            <p:stCondLst>
                              <p:cond delay="26250"/>
                            </p:stCondLst>
                            <p:childTnLst>
                              <p:par>
                                <p:cTn id="183" presetID="10" presetClass="entr" presetSubtype="0" fill="hold" nodeType="afterEffect">
                                  <p:stCondLst>
                                    <p:cond delay="250"/>
                                  </p:stCondLst>
                                  <p:childTnLst>
                                    <p:set>
                                      <p:cBhvr>
                                        <p:cTn id="184" dur="1" fill="hold">
                                          <p:stCondLst>
                                            <p:cond delay="0"/>
                                          </p:stCondLst>
                                        </p:cTn>
                                        <p:tgtEl>
                                          <p:spTgt spid="7"/>
                                        </p:tgtEl>
                                        <p:attrNameLst>
                                          <p:attrName>style.visibility</p:attrName>
                                        </p:attrNameLst>
                                      </p:cBhvr>
                                      <p:to>
                                        <p:strVal val="visible"/>
                                      </p:to>
                                    </p:set>
                                    <p:animEffect transition="in" filter="fade">
                                      <p:cBhvr>
                                        <p:cTn id="185" dur="1500"/>
                                        <p:tgtEl>
                                          <p:spTgt spid="7"/>
                                        </p:tgtEl>
                                      </p:cBhvr>
                                    </p:animEffect>
                                  </p:childTnLst>
                                </p:cTn>
                              </p:par>
                            </p:childTnLst>
                          </p:cTn>
                        </p:par>
                        <p:par>
                          <p:cTn id="186" fill="hold">
                            <p:stCondLst>
                              <p:cond delay="28000"/>
                            </p:stCondLst>
                            <p:childTnLst>
                              <p:par>
                                <p:cTn id="187" presetID="42" presetClass="path" presetSubtype="0" repeatCount="30000" accel="16667" decel="16667" autoRev="1" fill="hold" nodeType="afterEffect">
                                  <p:stCondLst>
                                    <p:cond delay="0"/>
                                  </p:stCondLst>
                                  <p:childTnLst>
                                    <p:animMotion origin="layout" path="M 8.33333E-7 9.32223E-7 L -0.00104 0.9003 " pathEditMode="relative" rAng="0" ptsTypes="AA">
                                      <p:cBhvr>
                                        <p:cTn id="188" dur="15000" fill="hold"/>
                                        <p:tgtEl>
                                          <p:spTgt spid="7"/>
                                        </p:tgtEl>
                                        <p:attrNameLst>
                                          <p:attrName>ppt_x</p:attrName>
                                          <p:attrName>ppt_y</p:attrName>
                                        </p:attrNameLst>
                                      </p:cBhvr>
                                      <p:rCtr x="-52" y="450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63" grpId="0" animBg="1"/>
      <p:bldP spid="64" grpId="0" animBg="1"/>
      <p:bldP spid="65" grpId="0" animBg="1"/>
      <p:bldP spid="51" grpId="0" animBg="1"/>
      <p:bldP spid="68" grpId="0"/>
      <p:bldP spid="5" grpId="0"/>
      <p:bldP spid="71" grpId="0"/>
      <p:bldP spid="69" grpId="0" animBg="1"/>
      <p:bldP spid="6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Slovensko</a:t>
            </a:r>
            <a:endParaRPr lang="sk-SK" sz="2400" i="1" u="sng">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Hudba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Rok :		2016</a:t>
            </a:r>
          </a:p>
        </p:txBody>
      </p:sp>
      <p:sp>
        <p:nvSpPr>
          <p:cNvPr id="6" name="BlokTextu 5"/>
          <p:cNvSpPr txBox="1"/>
          <p:nvPr/>
        </p:nvSpPr>
        <p:spPr>
          <a:xfrm>
            <a:off x="6769217" y="416483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980728"/>
            <a:ext cx="7848600" cy="297004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sk-SK" sz="1700" i="1">
                <a:ln w="9525">
                  <a:noFill/>
                  <a:prstDash val="solid"/>
                </a:ln>
                <a:solidFill>
                  <a:srgbClr val="F79646">
                    <a:lumMod val="50000"/>
                  </a:srgbClr>
                </a:solidFill>
                <a:latin typeface="Nadianne" panose="03020902050305070206" pitchFamily="66" charset="0"/>
                <a:cs typeface="Arial" charset="0"/>
              </a:rPr>
              <a:t>Revúca je okresné mesto s vyše 13 </a:t>
            </a:r>
            <a:r>
              <a:rPr lang="sk-SK" sz="1700" i="1" smtClean="0">
                <a:ln w="9525">
                  <a:noFill/>
                  <a:prstDash val="solid"/>
                </a:ln>
                <a:solidFill>
                  <a:srgbClr val="F79646">
                    <a:lumMod val="50000"/>
                  </a:srgbClr>
                </a:solidFill>
                <a:latin typeface="Nadianne" panose="03020902050305070206" pitchFamily="66" charset="0"/>
                <a:cs typeface="Arial" charset="0"/>
              </a:rPr>
              <a:t>tisíc </a:t>
            </a:r>
            <a:r>
              <a:rPr lang="sk-SK" sz="1700" i="1">
                <a:ln w="9525">
                  <a:noFill/>
                  <a:prstDash val="solid"/>
                </a:ln>
                <a:solidFill>
                  <a:srgbClr val="F79646">
                    <a:lumMod val="50000"/>
                  </a:srgbClr>
                </a:solidFill>
                <a:latin typeface="Nadianne" panose="03020902050305070206" pitchFamily="66" charset="0"/>
                <a:cs typeface="Arial" charset="0"/>
              </a:rPr>
              <a:t>obyvateľmi. Leží na strednom Slovensku v Slovenskom rudohorí v nadmorskej výške 318 metrov.</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Prvá </a:t>
            </a:r>
            <a:r>
              <a:rPr lang="sk-SK" sz="1700" i="1">
                <a:ln w="9525">
                  <a:noFill/>
                  <a:prstDash val="solid"/>
                </a:ln>
                <a:solidFill>
                  <a:srgbClr val="F79646">
                    <a:lumMod val="50000"/>
                  </a:srgbClr>
                </a:solidFill>
                <a:latin typeface="Nadianne" panose="03020902050305070206" pitchFamily="66" charset="0"/>
                <a:cs typeface="Arial" charset="0"/>
              </a:rPr>
              <a:t>písomná zmienka o meste je z roku </a:t>
            </a:r>
            <a:r>
              <a:rPr lang="sk-SK" sz="1700" i="1" smtClean="0">
                <a:ln w="9525">
                  <a:noFill/>
                  <a:prstDash val="solid"/>
                </a:ln>
                <a:solidFill>
                  <a:srgbClr val="F79646">
                    <a:lumMod val="50000"/>
                  </a:srgbClr>
                </a:solidFill>
                <a:latin typeface="Nadianne" panose="03020902050305070206" pitchFamily="66" charset="0"/>
                <a:cs typeface="Arial" charset="0"/>
              </a:rPr>
              <a:t>1427</a:t>
            </a:r>
            <a:r>
              <a:rPr lang="sk-SK" sz="1700" i="1">
                <a:ln w="9525">
                  <a:noFill/>
                  <a:prstDash val="solid"/>
                </a:ln>
                <a:solidFill>
                  <a:srgbClr val="F79646">
                    <a:lumMod val="50000"/>
                  </a:srgbClr>
                </a:solidFill>
                <a:latin typeface="Nadianne" panose="03020902050305070206" pitchFamily="66" charset="0"/>
                <a:cs typeface="Arial" charset="0"/>
              </a:rPr>
              <a:t>. Viac než 500 rokov bolo strediskom železiarskeho priemyslu. V druhej polovici XX. storočia sa stalo centrom priemyslu magnezitového.</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V </a:t>
            </a:r>
            <a:r>
              <a:rPr lang="sk-SK" sz="1700" i="1">
                <a:ln w="9525">
                  <a:noFill/>
                  <a:prstDash val="solid"/>
                </a:ln>
                <a:solidFill>
                  <a:srgbClr val="F79646">
                    <a:lumMod val="50000"/>
                  </a:srgbClr>
                </a:solidFill>
                <a:latin typeface="Nadianne" panose="03020902050305070206" pitchFamily="66" charset="0"/>
                <a:cs typeface="Arial" charset="0"/>
              </a:rPr>
              <a:t>druhej polovici </a:t>
            </a:r>
            <a:r>
              <a:rPr lang="sk-SK" sz="1700" i="1" smtClean="0">
                <a:ln w="9525">
                  <a:noFill/>
                  <a:prstDash val="solid"/>
                </a:ln>
                <a:solidFill>
                  <a:srgbClr val="F79646">
                    <a:lumMod val="50000"/>
                  </a:srgbClr>
                </a:solidFill>
                <a:latin typeface="Nadianne" panose="03020902050305070206" pitchFamily="66" charset="0"/>
                <a:cs typeface="Arial" charset="0"/>
              </a:rPr>
              <a:t>XlX</a:t>
            </a:r>
            <a:r>
              <a:rPr lang="sk-SK" sz="1700" i="1">
                <a:ln w="9525">
                  <a:noFill/>
                  <a:prstDash val="solid"/>
                </a:ln>
                <a:solidFill>
                  <a:srgbClr val="F79646">
                    <a:lumMod val="50000"/>
                  </a:srgbClr>
                </a:solidFill>
                <a:latin typeface="Nadianne" panose="03020902050305070206" pitchFamily="66" charset="0"/>
                <a:cs typeface="Arial" charset="0"/>
              </a:rPr>
              <a:t>. storočia bolo mesto tiež strediskom </a:t>
            </a:r>
            <a:r>
              <a:rPr lang="sk-SK" sz="1700" i="1" smtClean="0">
                <a:ln w="9525">
                  <a:noFill/>
                  <a:prstDash val="solid"/>
                </a:ln>
                <a:solidFill>
                  <a:srgbClr val="F79646">
                    <a:lumMod val="50000"/>
                  </a:srgbClr>
                </a:solidFill>
                <a:latin typeface="Nadianne" panose="03020902050305070206" pitchFamily="66" charset="0"/>
                <a:cs typeface="Arial" charset="0"/>
              </a:rPr>
              <a:t>sloven-ského </a:t>
            </a:r>
            <a:r>
              <a:rPr lang="sk-SK" sz="1700" i="1">
                <a:ln w="9525">
                  <a:noFill/>
                  <a:prstDash val="solid"/>
                </a:ln>
                <a:solidFill>
                  <a:srgbClr val="F79646">
                    <a:lumMod val="50000"/>
                  </a:srgbClr>
                </a:solidFill>
                <a:latin typeface="Nadianne" panose="03020902050305070206" pitchFamily="66" charset="0"/>
                <a:cs typeface="Arial" charset="0"/>
              </a:rPr>
              <a:t>kultúrneho života. Prvé gymnázium, na ktorom sa vyučovalo v slovenskom jazyku bolo založené práve v Revúcej v roku 1862.</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V </a:t>
            </a:r>
            <a:r>
              <a:rPr lang="sk-SK" sz="1700" i="1">
                <a:ln w="9525">
                  <a:noFill/>
                  <a:prstDash val="solid"/>
                </a:ln>
                <a:solidFill>
                  <a:srgbClr val="F79646">
                    <a:lumMod val="50000"/>
                  </a:srgbClr>
                </a:solidFill>
                <a:latin typeface="Nadianne" panose="03020902050305070206" pitchFamily="66" charset="0"/>
                <a:cs typeface="Arial" charset="0"/>
              </a:rPr>
              <a:t>blízkom okolí sa nachádza Národný park Muránska planina, Ochtinská aragonitová jaskyňa a Muránsky </a:t>
            </a:r>
            <a:r>
              <a:rPr lang="sk-SK" sz="1700" i="1" smtClean="0">
                <a:ln w="9525">
                  <a:noFill/>
                  <a:prstDash val="solid"/>
                </a:ln>
                <a:solidFill>
                  <a:srgbClr val="F79646">
                    <a:lumMod val="50000"/>
                  </a:srgbClr>
                </a:solidFill>
                <a:latin typeface="Nadianne" panose="03020902050305070206" pitchFamily="66" charset="0"/>
                <a:cs typeface="Arial" charset="0"/>
              </a:rPr>
              <a:t>hrad (z Xlll. storočia).</a:t>
            </a:r>
            <a:endParaRPr lang="sk-SK"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3" name="Obrázok 12">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84129790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Slovakia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Music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Year :		2016</a:t>
            </a:r>
          </a:p>
        </p:txBody>
      </p:sp>
      <p:sp>
        <p:nvSpPr>
          <p:cNvPr id="6" name="BlokTextu 5"/>
          <p:cNvSpPr txBox="1"/>
          <p:nvPr/>
        </p:nvSpPr>
        <p:spPr>
          <a:xfrm>
            <a:off x="6631499" y="4554686"/>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49326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n-US" sz="1700" i="1">
                <a:ln w="9525">
                  <a:noFill/>
                  <a:prstDash val="solid"/>
                </a:ln>
                <a:solidFill>
                  <a:srgbClr val="F79646">
                    <a:lumMod val="50000"/>
                  </a:srgbClr>
                </a:solidFill>
                <a:latin typeface="Nadianne" panose="03020902050305070206" pitchFamily="66" charset="0"/>
                <a:cs typeface="Arial" charset="0"/>
              </a:rPr>
              <a:t>Revúca is a district town with more than 13,000 inhabitants. The town is located in the Central Slovakia in the Slovak Ore Mountains at the level of 318 m over the sea.</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n-US" sz="1700" i="1" smtClean="0">
                <a:ln w="9525">
                  <a:noFill/>
                  <a:prstDash val="solid"/>
                </a:ln>
                <a:solidFill>
                  <a:srgbClr val="F79646">
                    <a:lumMod val="50000"/>
                  </a:srgbClr>
                </a:solidFill>
                <a:latin typeface="Nadianne" panose="03020902050305070206" pitchFamily="66" charset="0"/>
                <a:cs typeface="Arial" charset="0"/>
              </a:rPr>
              <a:t>The </a:t>
            </a:r>
            <a:r>
              <a:rPr lang="en-US" sz="1700" i="1">
                <a:ln w="9525">
                  <a:noFill/>
                  <a:prstDash val="solid"/>
                </a:ln>
                <a:solidFill>
                  <a:srgbClr val="F79646">
                    <a:lumMod val="50000"/>
                  </a:srgbClr>
                </a:solidFill>
                <a:latin typeface="Nadianne" panose="03020902050305070206" pitchFamily="66" charset="0"/>
                <a:cs typeface="Arial" charset="0"/>
              </a:rPr>
              <a:t>earliest written record of the town is from </a:t>
            </a:r>
            <a:r>
              <a:rPr lang="en-US"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en-US" sz="1700" i="1" smtClean="0">
                <a:ln w="9525">
                  <a:noFill/>
                  <a:prstDash val="solid"/>
                </a:ln>
                <a:solidFill>
                  <a:srgbClr val="F79646">
                    <a:lumMod val="50000"/>
                  </a:srgbClr>
                </a:solidFill>
                <a:latin typeface="Nadianne" panose="03020902050305070206" pitchFamily="66" charset="0"/>
                <a:cs typeface="Arial" charset="0"/>
              </a:rPr>
              <a:t>7</a:t>
            </a:r>
            <a:r>
              <a:rPr lang="en-US" sz="1700" i="1">
                <a:ln w="9525">
                  <a:noFill/>
                  <a:prstDash val="solid"/>
                </a:ln>
                <a:solidFill>
                  <a:srgbClr val="F79646">
                    <a:lumMod val="50000"/>
                  </a:srgbClr>
                </a:solidFill>
                <a:latin typeface="Nadianne" panose="03020902050305070206" pitchFamily="66" charset="0"/>
                <a:cs typeface="Arial" charset="0"/>
              </a:rPr>
              <a:t>. For more than 500 years was Revúca the center of the iron industry. In the second half of the 20</a:t>
            </a:r>
            <a:r>
              <a:rPr lang="en-US" sz="1700" i="1" baseline="30000">
                <a:ln w="9525">
                  <a:noFill/>
                  <a:prstDash val="solid"/>
                </a:ln>
                <a:solidFill>
                  <a:srgbClr val="F79646">
                    <a:lumMod val="50000"/>
                  </a:srgbClr>
                </a:solidFill>
                <a:latin typeface="Nadianne" panose="03020902050305070206" pitchFamily="66" charset="0"/>
                <a:cs typeface="Arial" charset="0"/>
              </a:rPr>
              <a:t>th</a:t>
            </a:r>
            <a:r>
              <a:rPr lang="en-US" sz="1700" i="1">
                <a:ln w="9525">
                  <a:noFill/>
                  <a:prstDash val="solid"/>
                </a:ln>
                <a:solidFill>
                  <a:srgbClr val="F79646">
                    <a:lumMod val="50000"/>
                  </a:srgbClr>
                </a:solidFill>
                <a:latin typeface="Nadianne" panose="03020902050305070206" pitchFamily="66" charset="0"/>
                <a:cs typeface="Arial" charset="0"/>
              </a:rPr>
              <a:t> century developed in the magnesite industry.</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n-US" sz="1700" i="1" smtClean="0">
                <a:ln w="9525">
                  <a:noFill/>
                  <a:prstDash val="solid"/>
                </a:ln>
                <a:solidFill>
                  <a:srgbClr val="F79646">
                    <a:lumMod val="50000"/>
                  </a:srgbClr>
                </a:solidFill>
                <a:latin typeface="Nadianne" panose="03020902050305070206" pitchFamily="66" charset="0"/>
                <a:cs typeface="Arial" charset="0"/>
              </a:rPr>
              <a:t>During </a:t>
            </a:r>
            <a:r>
              <a:rPr lang="en-US" sz="1700" i="1">
                <a:ln w="9525">
                  <a:noFill/>
                  <a:prstDash val="solid"/>
                </a:ln>
                <a:solidFill>
                  <a:srgbClr val="F79646">
                    <a:lumMod val="50000"/>
                  </a:srgbClr>
                </a:solidFill>
                <a:latin typeface="Nadianne" panose="03020902050305070206" pitchFamily="66" charset="0"/>
                <a:cs typeface="Arial" charset="0"/>
              </a:rPr>
              <a:t>the second half of the 19th century Revúca became a center of the Slovak national revival. The first high school teaching in the Slovak language was founded here in 1862.</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n-US" sz="1700" i="1" smtClean="0">
                <a:ln w="9525">
                  <a:noFill/>
                  <a:prstDash val="solid"/>
                </a:ln>
                <a:solidFill>
                  <a:srgbClr val="F79646">
                    <a:lumMod val="50000"/>
                  </a:srgbClr>
                </a:solidFill>
                <a:latin typeface="Nadianne" panose="03020902050305070206" pitchFamily="66" charset="0"/>
                <a:cs typeface="Arial" charset="0"/>
              </a:rPr>
              <a:t>To </a:t>
            </a:r>
            <a:r>
              <a:rPr lang="en-US" sz="1700" i="1">
                <a:ln w="9525">
                  <a:noFill/>
                  <a:prstDash val="solid"/>
                </a:ln>
                <a:solidFill>
                  <a:srgbClr val="F79646">
                    <a:lumMod val="50000"/>
                  </a:srgbClr>
                </a:solidFill>
                <a:latin typeface="Nadianne" panose="03020902050305070206" pitchFamily="66" charset="0"/>
                <a:cs typeface="Arial" charset="0"/>
              </a:rPr>
              <a:t>the nearest surroundings belong the National Park Muránska planina, the Aragonite </a:t>
            </a:r>
            <a:r>
              <a:rPr lang="sk-SK" sz="1700" i="1" smtClean="0">
                <a:ln w="9525">
                  <a:noFill/>
                  <a:prstDash val="solid"/>
                </a:ln>
                <a:solidFill>
                  <a:srgbClr val="F79646">
                    <a:lumMod val="50000"/>
                  </a:srgbClr>
                </a:solidFill>
                <a:latin typeface="Nadianne" panose="03020902050305070206" pitchFamily="66" charset="0"/>
                <a:cs typeface="Arial" charset="0"/>
              </a:rPr>
              <a:t>C</a:t>
            </a:r>
            <a:r>
              <a:rPr lang="en-US" sz="1700" i="1" smtClean="0">
                <a:ln w="9525">
                  <a:noFill/>
                  <a:prstDash val="solid"/>
                </a:ln>
                <a:solidFill>
                  <a:srgbClr val="F79646">
                    <a:lumMod val="50000"/>
                  </a:srgbClr>
                </a:solidFill>
                <a:latin typeface="Nadianne" panose="03020902050305070206" pitchFamily="66" charset="0"/>
                <a:cs typeface="Arial" charset="0"/>
              </a:rPr>
              <a:t>ave Ochtiná </a:t>
            </a:r>
            <a:r>
              <a:rPr lang="en-US" sz="1700" i="1">
                <a:ln w="9525">
                  <a:noFill/>
                  <a:prstDash val="solid"/>
                </a:ln>
                <a:solidFill>
                  <a:srgbClr val="F79646">
                    <a:lumMod val="50000"/>
                  </a:srgbClr>
                </a:solidFill>
                <a:latin typeface="Nadianne" panose="03020902050305070206" pitchFamily="66" charset="0"/>
                <a:cs typeface="Arial" charset="0"/>
              </a:rPr>
              <a:t>and the Muráň </a:t>
            </a:r>
            <a:r>
              <a:rPr lang="sk-SK" sz="1700" i="1" smtClean="0">
                <a:ln w="9525">
                  <a:noFill/>
                  <a:prstDash val="solid"/>
                </a:ln>
                <a:solidFill>
                  <a:srgbClr val="F79646">
                    <a:lumMod val="50000"/>
                  </a:srgbClr>
                </a:solidFill>
                <a:latin typeface="Nadianne" panose="03020902050305070206" pitchFamily="66" charset="0"/>
                <a:cs typeface="Arial" charset="0"/>
              </a:rPr>
              <a:t>C</a:t>
            </a:r>
            <a:r>
              <a:rPr lang="en-US" sz="1700" i="1" smtClean="0">
                <a:ln w="9525">
                  <a:noFill/>
                  <a:prstDash val="solid"/>
                </a:ln>
                <a:solidFill>
                  <a:srgbClr val="F79646">
                    <a:lumMod val="50000"/>
                  </a:srgbClr>
                </a:solidFill>
                <a:latin typeface="Nadianne" panose="03020902050305070206" pitchFamily="66" charset="0"/>
                <a:cs typeface="Arial" charset="0"/>
              </a:rPr>
              <a:t>astle </a:t>
            </a:r>
            <a:r>
              <a:rPr lang="en-US" sz="1700" i="1">
                <a:ln w="9525">
                  <a:noFill/>
                  <a:prstDash val="solid"/>
                </a:ln>
                <a:solidFill>
                  <a:srgbClr val="F79646">
                    <a:lumMod val="50000"/>
                  </a:srgbClr>
                </a:solidFill>
                <a:latin typeface="Nadianne" panose="03020902050305070206" pitchFamily="66" charset="0"/>
                <a:cs typeface="Arial" charset="0"/>
              </a:rPr>
              <a:t>built in 13</a:t>
            </a:r>
            <a:r>
              <a:rPr lang="en-US" sz="1700" i="1" baseline="30000">
                <a:ln w="9525">
                  <a:noFill/>
                  <a:prstDash val="solid"/>
                </a:ln>
                <a:solidFill>
                  <a:srgbClr val="F79646">
                    <a:lumMod val="50000"/>
                  </a:srgbClr>
                </a:solidFill>
                <a:latin typeface="Nadianne" panose="03020902050305070206" pitchFamily="66" charset="0"/>
                <a:cs typeface="Arial" charset="0"/>
              </a:rPr>
              <a:t>th</a:t>
            </a:r>
            <a:r>
              <a:rPr lang="en-US" sz="1700" i="1">
                <a:ln w="9525">
                  <a:noFill/>
                  <a:prstDash val="solid"/>
                </a:ln>
                <a:solidFill>
                  <a:srgbClr val="F79646">
                    <a:lumMod val="50000"/>
                  </a:srgbClr>
                </a:solidFill>
                <a:latin typeface="Nadianne" panose="03020902050305070206" pitchFamily="66" charset="0"/>
                <a:cs typeface="Arial" charset="0"/>
              </a:rPr>
              <a:t> century</a:t>
            </a:r>
            <a:r>
              <a:rPr lang="en-US" sz="1700" i="1" smtClean="0">
                <a:ln w="9525">
                  <a:noFill/>
                  <a:prstDash val="solid"/>
                </a:ln>
                <a:solidFill>
                  <a:srgbClr val="F79646">
                    <a:lumMod val="50000"/>
                  </a:srgbClr>
                </a:solidFill>
                <a:latin typeface="Nadianne" panose="03020902050305070206" pitchFamily="66" charset="0"/>
                <a:cs typeface="Arial" charset="0"/>
              </a:rPr>
              <a:t>.</a:t>
            </a:r>
            <a:endParaRPr lang="en-US"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039098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Eslovaquia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Año </a:t>
            </a:r>
            <a:r>
              <a:rPr lang="sk-SK" sz="1400" i="1" smtClean="0">
                <a:ln w="9525">
                  <a:noFill/>
                  <a:prstDash val="solid"/>
                </a:ln>
                <a:solidFill>
                  <a:srgbClr val="F79646">
                    <a:lumMod val="50000"/>
                  </a:srgbClr>
                </a:solidFill>
                <a:latin typeface="Nadianne" panose="03020902050305070206" pitchFamily="66" charset="0"/>
                <a:cs typeface="Arial" charset="0"/>
              </a:rPr>
              <a:t>:		2016</a:t>
            </a:r>
          </a:p>
        </p:txBody>
      </p:sp>
      <p:sp>
        <p:nvSpPr>
          <p:cNvPr id="6" name="BlokTextu 5"/>
          <p:cNvSpPr txBox="1"/>
          <p:nvPr/>
        </p:nvSpPr>
        <p:spPr>
          <a:xfrm>
            <a:off x="6588224"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49326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a:ln w="9525">
                  <a:noFill/>
                  <a:prstDash val="solid"/>
                </a:ln>
                <a:solidFill>
                  <a:srgbClr val="F79646">
                    <a:lumMod val="50000"/>
                  </a:srgbClr>
                </a:solidFill>
                <a:latin typeface="Nadianne" panose="03020902050305070206" pitchFamily="66" charset="0"/>
                <a:cs typeface="Arial" charset="0"/>
              </a:rPr>
              <a:t>Revúca es una ciudad con cerca de 13.000 habitantes. Se encuentra a </a:t>
            </a:r>
            <a:r>
              <a:rPr lang="es-ES" sz="1700" i="1" smtClean="0">
                <a:ln w="9525">
                  <a:noFill/>
                  <a:prstDash val="solid"/>
                </a:ln>
                <a:solidFill>
                  <a:srgbClr val="F79646">
                    <a:lumMod val="50000"/>
                  </a:srgbClr>
                </a:solidFill>
                <a:latin typeface="Nadianne" panose="03020902050305070206" pitchFamily="66" charset="0"/>
                <a:cs typeface="Arial" charset="0"/>
              </a:rPr>
              <a:t>318</a:t>
            </a: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m </a:t>
            </a:r>
            <a:r>
              <a:rPr lang="es-ES" sz="1700" i="1">
                <a:ln w="9525">
                  <a:noFill/>
                  <a:prstDash val="solid"/>
                </a:ln>
                <a:solidFill>
                  <a:srgbClr val="F79646">
                    <a:lumMod val="50000"/>
                  </a:srgbClr>
                </a:solidFill>
                <a:latin typeface="Nadianne" panose="03020902050305070206" pitchFamily="66" charset="0"/>
                <a:cs typeface="Arial" charset="0"/>
              </a:rPr>
              <a:t>sobre el nivel del mar en el centro de Eslovaquia, en la cadena de montañas Slovenské </a:t>
            </a:r>
            <a:r>
              <a:rPr lang="sk-SK" sz="1700" i="1" smtClean="0">
                <a:ln w="9525">
                  <a:noFill/>
                  <a:prstDash val="solid"/>
                </a:ln>
                <a:solidFill>
                  <a:srgbClr val="F79646">
                    <a:lumMod val="50000"/>
                  </a:srgbClr>
                </a:solidFill>
                <a:latin typeface="Nadianne" panose="03020902050305070206" pitchFamily="66" charset="0"/>
                <a:cs typeface="Arial" charset="0"/>
              </a:rPr>
              <a:t>r</a:t>
            </a:r>
            <a:r>
              <a:rPr lang="es-ES" sz="1700" i="1" smtClean="0">
                <a:ln w="9525">
                  <a:noFill/>
                  <a:prstDash val="solid"/>
                </a:ln>
                <a:solidFill>
                  <a:srgbClr val="F79646">
                    <a:lumMod val="50000"/>
                  </a:srgbClr>
                </a:solidFill>
                <a:latin typeface="Nadianne" panose="03020902050305070206" pitchFamily="66" charset="0"/>
                <a:cs typeface="Arial" charset="0"/>
              </a:rPr>
              <a:t>udhorie</a:t>
            </a:r>
            <a:r>
              <a:rPr lang="es-ES"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La </a:t>
            </a:r>
            <a:r>
              <a:rPr lang="es-ES" sz="1700" i="1">
                <a:ln w="9525">
                  <a:noFill/>
                  <a:prstDash val="solid"/>
                </a:ln>
                <a:solidFill>
                  <a:srgbClr val="F79646">
                    <a:lumMod val="50000"/>
                  </a:srgbClr>
                </a:solidFill>
                <a:latin typeface="Nadianne" panose="03020902050305070206" pitchFamily="66" charset="0"/>
                <a:cs typeface="Arial" charset="0"/>
              </a:rPr>
              <a:t>primera mención escrita de la ciudad data de </a:t>
            </a:r>
            <a:r>
              <a:rPr lang="es-ES"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es-ES" sz="1700" i="1" smtClean="0">
                <a:ln w="9525">
                  <a:noFill/>
                  <a:prstDash val="solid"/>
                </a:ln>
                <a:solidFill>
                  <a:srgbClr val="F79646">
                    <a:lumMod val="50000"/>
                  </a:srgbClr>
                </a:solidFill>
                <a:latin typeface="Nadianne" panose="03020902050305070206" pitchFamily="66" charset="0"/>
                <a:cs typeface="Arial" charset="0"/>
              </a:rPr>
              <a:t>7.</a:t>
            </a: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Fue </a:t>
            </a:r>
            <a:r>
              <a:rPr lang="es-ES" sz="1700" i="1">
                <a:ln w="9525">
                  <a:noFill/>
                  <a:prstDash val="solid"/>
                </a:ln>
                <a:solidFill>
                  <a:srgbClr val="F79646">
                    <a:lumMod val="50000"/>
                  </a:srgbClr>
                </a:solidFill>
                <a:latin typeface="Nadianne" panose="03020902050305070206" pitchFamily="66" charset="0"/>
                <a:cs typeface="Arial" charset="0"/>
              </a:rPr>
              <a:t>el centro de la industria del hierro desde hace 500 años, sin embargo, en la segunda mitad del siglo 20, la ciudad comenzó a centrarse en la industria de magnesita.</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En </a:t>
            </a:r>
            <a:r>
              <a:rPr lang="es-ES" sz="1700" i="1">
                <a:ln w="9525">
                  <a:noFill/>
                  <a:prstDash val="solid"/>
                </a:ln>
                <a:solidFill>
                  <a:srgbClr val="F79646">
                    <a:lumMod val="50000"/>
                  </a:srgbClr>
                </a:solidFill>
                <a:latin typeface="Nadianne" panose="03020902050305070206" pitchFamily="66" charset="0"/>
                <a:cs typeface="Arial" charset="0"/>
              </a:rPr>
              <a:t>el siglo 19, la ciudad de Revúca se convirtió en centro cultural y en 1862 fue sede de la primera escuela secundaria na enseñanza de lo eslovaco como su idioma principal.</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Patrimonios </a:t>
            </a:r>
            <a:r>
              <a:rPr lang="es-ES" sz="1700" i="1">
                <a:ln w="9525">
                  <a:noFill/>
                  <a:prstDash val="solid"/>
                </a:ln>
                <a:solidFill>
                  <a:srgbClr val="F79646">
                    <a:lumMod val="50000"/>
                  </a:srgbClr>
                </a:solidFill>
                <a:latin typeface="Nadianne" panose="03020902050305070206" pitchFamily="66" charset="0"/>
                <a:cs typeface="Arial" charset="0"/>
              </a:rPr>
              <a:t>culturales de gran belleza como el Parque Nacional Muránska </a:t>
            </a:r>
            <a:r>
              <a:rPr lang="sk-SK" sz="1700" i="1" smtClean="0">
                <a:ln w="9525">
                  <a:noFill/>
                  <a:prstDash val="solid"/>
                </a:ln>
                <a:solidFill>
                  <a:srgbClr val="F79646">
                    <a:lumMod val="50000"/>
                  </a:srgbClr>
                </a:solidFill>
                <a:latin typeface="Nadianne" panose="03020902050305070206" pitchFamily="66" charset="0"/>
                <a:cs typeface="Arial" charset="0"/>
              </a:rPr>
              <a:t>p</a:t>
            </a:r>
            <a:r>
              <a:rPr lang="es-ES" sz="1700" i="1" smtClean="0">
                <a:ln w="9525">
                  <a:noFill/>
                  <a:prstDash val="solid"/>
                </a:ln>
                <a:solidFill>
                  <a:srgbClr val="F79646">
                    <a:lumMod val="50000"/>
                  </a:srgbClr>
                </a:solidFill>
                <a:latin typeface="Nadianne" panose="03020902050305070206" pitchFamily="66" charset="0"/>
                <a:cs typeface="Arial" charset="0"/>
              </a:rPr>
              <a:t>lanina</a:t>
            </a:r>
            <a:r>
              <a:rPr lang="es-ES" sz="1700" i="1">
                <a:ln w="9525">
                  <a:noFill/>
                  <a:prstDash val="solid"/>
                </a:ln>
                <a:solidFill>
                  <a:srgbClr val="F79646">
                    <a:lumMod val="50000"/>
                  </a:srgbClr>
                </a:solidFill>
                <a:latin typeface="Nadianne" panose="03020902050305070206" pitchFamily="66" charset="0"/>
                <a:cs typeface="Arial" charset="0"/>
              </a:rPr>
              <a:t>, la </a:t>
            </a:r>
            <a:r>
              <a:rPr lang="sk-SK" sz="1700" i="1" smtClean="0">
                <a:ln w="9525">
                  <a:noFill/>
                  <a:prstDash val="solid"/>
                </a:ln>
                <a:solidFill>
                  <a:srgbClr val="F79646">
                    <a:lumMod val="50000"/>
                  </a:srgbClr>
                </a:solidFill>
                <a:latin typeface="Nadianne" panose="03020902050305070206" pitchFamily="66" charset="0"/>
                <a:cs typeface="Arial" charset="0"/>
              </a:rPr>
              <a:t>C</a:t>
            </a:r>
            <a:r>
              <a:rPr lang="es-ES" sz="1700" i="1" smtClean="0">
                <a:ln w="9525">
                  <a:noFill/>
                  <a:prstDash val="solid"/>
                </a:ln>
                <a:solidFill>
                  <a:srgbClr val="F79646">
                    <a:lumMod val="50000"/>
                  </a:srgbClr>
                </a:solidFill>
                <a:latin typeface="Nadianne" panose="03020902050305070206" pitchFamily="66" charset="0"/>
                <a:cs typeface="Arial" charset="0"/>
              </a:rPr>
              <a:t>ueva </a:t>
            </a:r>
            <a:r>
              <a:rPr lang="es-ES" sz="1700" i="1">
                <a:ln w="9525">
                  <a:noFill/>
                  <a:prstDash val="solid"/>
                </a:ln>
                <a:solidFill>
                  <a:srgbClr val="F79646">
                    <a:lumMod val="50000"/>
                  </a:srgbClr>
                </a:solidFill>
                <a:latin typeface="Nadianne" panose="03020902050305070206" pitchFamily="66" charset="0"/>
                <a:cs typeface="Arial" charset="0"/>
              </a:rPr>
              <a:t>de aragonita </a:t>
            </a:r>
            <a:r>
              <a:rPr lang="es-ES" sz="1700" i="1" smtClean="0">
                <a:ln w="9525">
                  <a:noFill/>
                  <a:prstDash val="solid"/>
                </a:ln>
                <a:solidFill>
                  <a:srgbClr val="F79646">
                    <a:lumMod val="50000"/>
                  </a:srgbClr>
                </a:solidFill>
                <a:latin typeface="Nadianne" panose="03020902050305070206" pitchFamily="66" charset="0"/>
                <a:cs typeface="Arial" charset="0"/>
              </a:rPr>
              <a:t>Ochtiná </a:t>
            </a:r>
            <a:r>
              <a:rPr lang="es-ES" sz="1700" i="1">
                <a:ln w="9525">
                  <a:noFill/>
                  <a:prstDash val="solid"/>
                </a:ln>
                <a:solidFill>
                  <a:srgbClr val="F79646">
                    <a:lumMod val="50000"/>
                  </a:srgbClr>
                </a:solidFill>
                <a:latin typeface="Nadianne" panose="03020902050305070206" pitchFamily="66" charset="0"/>
                <a:cs typeface="Arial" charset="0"/>
              </a:rPr>
              <a:t>o el Castillo de </a:t>
            </a:r>
            <a:r>
              <a:rPr lang="es-ES" sz="1700" i="1" smtClean="0">
                <a:ln w="9525">
                  <a:noFill/>
                  <a:prstDash val="solid"/>
                </a:ln>
                <a:solidFill>
                  <a:srgbClr val="F79646">
                    <a:lumMod val="50000"/>
                  </a:srgbClr>
                </a:solidFill>
                <a:latin typeface="Nadianne" panose="03020902050305070206" pitchFamily="66" charset="0"/>
                <a:cs typeface="Arial" charset="0"/>
              </a:rPr>
              <a:t>Mur</a:t>
            </a:r>
            <a:r>
              <a:rPr lang="sk-SK" sz="1700" i="1" smtClean="0">
                <a:ln w="9525">
                  <a:noFill/>
                  <a:prstDash val="solid"/>
                </a:ln>
                <a:solidFill>
                  <a:srgbClr val="F79646">
                    <a:lumMod val="50000"/>
                  </a:srgbClr>
                </a:solidFill>
                <a:latin typeface="Nadianne" panose="03020902050305070206" pitchFamily="66" charset="0"/>
                <a:cs typeface="Arial" charset="0"/>
              </a:rPr>
              <a:t>áň</a:t>
            </a:r>
            <a:r>
              <a:rPr lang="es-ES" sz="1700" i="1" smtClean="0">
                <a:ln w="9525">
                  <a:noFill/>
                  <a:prstDash val="solid"/>
                </a:ln>
                <a:solidFill>
                  <a:srgbClr val="F79646">
                    <a:lumMod val="50000"/>
                  </a:srgbClr>
                </a:solidFill>
                <a:latin typeface="Nadianne" panose="03020902050305070206" pitchFamily="66" charset="0"/>
                <a:cs typeface="Arial" charset="0"/>
              </a:rPr>
              <a:t> </a:t>
            </a:r>
            <a:r>
              <a:rPr lang="es-ES" sz="1700" i="1">
                <a:ln w="9525">
                  <a:noFill/>
                  <a:prstDash val="solid"/>
                </a:ln>
                <a:solidFill>
                  <a:srgbClr val="F79646">
                    <a:lumMod val="50000"/>
                  </a:srgbClr>
                </a:solidFill>
                <a:latin typeface="Nadianne" panose="03020902050305070206" pitchFamily="66" charset="0"/>
                <a:cs typeface="Arial" charset="0"/>
              </a:rPr>
              <a:t>se pueden encontrar en las áreas siguientes</a:t>
            </a:r>
            <a:r>
              <a:rPr lang="es-ES" sz="1700" i="1" smtClean="0">
                <a:ln w="9525">
                  <a:noFill/>
                  <a:prstDash val="solid"/>
                </a:ln>
                <a:solidFill>
                  <a:srgbClr val="F79646">
                    <a:lumMod val="50000"/>
                  </a:srgbClr>
                </a:solidFill>
                <a:latin typeface="Nadianne" panose="03020902050305070206" pitchFamily="66" charset="0"/>
                <a:cs typeface="Arial" charset="0"/>
              </a:rPr>
              <a:t>.</a:t>
            </a:r>
            <a:endParaRPr lang="es-ES"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50017795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Slovaquie</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M</a:t>
            </a:r>
            <a:r>
              <a:rPr lang="sk-SK" sz="1400" i="1" smtClean="0">
                <a:ln w="9525">
                  <a:noFill/>
                  <a:prstDash val="solid"/>
                </a:ln>
                <a:solidFill>
                  <a:srgbClr val="F79646">
                    <a:lumMod val="50000"/>
                  </a:srgbClr>
                </a:solidFill>
                <a:latin typeface="Nadianne" panose="03020902050305070206" pitchFamily="66" charset="0"/>
                <a:cs typeface="Arial" charset="0"/>
              </a:rPr>
              <a:t>usique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Année :		2016</a:t>
            </a:r>
          </a:p>
        </p:txBody>
      </p:sp>
      <p:sp>
        <p:nvSpPr>
          <p:cNvPr id="6" name="BlokTextu 5"/>
          <p:cNvSpPr txBox="1"/>
          <p:nvPr/>
        </p:nvSpPr>
        <p:spPr>
          <a:xfrm>
            <a:off x="6804248"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49326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a:ln w="9525">
                  <a:noFill/>
                  <a:prstDash val="solid"/>
                </a:ln>
                <a:solidFill>
                  <a:srgbClr val="F79646">
                    <a:lumMod val="50000"/>
                  </a:srgbClr>
                </a:solidFill>
                <a:latin typeface="Nadianne" panose="03020902050305070206" pitchFamily="66" charset="0"/>
                <a:cs typeface="Arial" charset="0"/>
              </a:rPr>
              <a:t>Revúca est un chef-lieu de district avec une population de plus de 13,000 habitants située dans la région historique de Gemer à 318 m d’altitude au-dessus du niveau de la mer.</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smtClean="0">
                <a:ln w="9525">
                  <a:noFill/>
                  <a:prstDash val="solid"/>
                </a:ln>
                <a:solidFill>
                  <a:srgbClr val="F79646">
                    <a:lumMod val="50000"/>
                  </a:srgbClr>
                </a:solidFill>
                <a:latin typeface="Nadianne" panose="03020902050305070206" pitchFamily="66" charset="0"/>
                <a:cs typeface="Arial" charset="0"/>
              </a:rPr>
              <a:t>La </a:t>
            </a:r>
            <a:r>
              <a:rPr lang="fr-FR" sz="1700" i="1">
                <a:ln w="9525">
                  <a:noFill/>
                  <a:prstDash val="solid"/>
                </a:ln>
                <a:solidFill>
                  <a:srgbClr val="F79646">
                    <a:lumMod val="50000"/>
                  </a:srgbClr>
                </a:solidFill>
                <a:latin typeface="Nadianne" panose="03020902050305070206" pitchFamily="66" charset="0"/>
                <a:cs typeface="Arial" charset="0"/>
              </a:rPr>
              <a:t>plus ancienne mention de Revúca remonte à </a:t>
            </a:r>
            <a:r>
              <a:rPr lang="fr-FR"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fr-FR" sz="1700" i="1" smtClean="0">
                <a:ln w="9525">
                  <a:noFill/>
                  <a:prstDash val="solid"/>
                </a:ln>
                <a:solidFill>
                  <a:srgbClr val="F79646">
                    <a:lumMod val="50000"/>
                  </a:srgbClr>
                </a:solidFill>
                <a:latin typeface="Nadianne" panose="03020902050305070206" pitchFamily="66" charset="0"/>
                <a:cs typeface="Arial" charset="0"/>
              </a:rPr>
              <a:t>7.</a:t>
            </a: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smtClean="0">
                <a:ln w="9525">
                  <a:noFill/>
                  <a:prstDash val="solid"/>
                </a:ln>
                <a:solidFill>
                  <a:srgbClr val="F79646">
                    <a:lumMod val="50000"/>
                  </a:srgbClr>
                </a:solidFill>
                <a:latin typeface="Nadianne" panose="03020902050305070206" pitchFamily="66" charset="0"/>
                <a:cs typeface="Arial" charset="0"/>
              </a:rPr>
              <a:t>Plus </a:t>
            </a:r>
            <a:r>
              <a:rPr lang="fr-FR" sz="1700" i="1">
                <a:ln w="9525">
                  <a:noFill/>
                  <a:prstDash val="solid"/>
                </a:ln>
                <a:solidFill>
                  <a:srgbClr val="F79646">
                    <a:lumMod val="50000"/>
                  </a:srgbClr>
                </a:solidFill>
                <a:latin typeface="Nadianne" panose="03020902050305070206" pitchFamily="66" charset="0"/>
                <a:cs typeface="Arial" charset="0"/>
              </a:rPr>
              <a:t>de 500 ans était la région un centre industriel de la sidérurgie, â partir de la deuxième moitié du 20e siècle un centre de l’industrie magnésite.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smtClean="0">
                <a:ln w="9525">
                  <a:noFill/>
                  <a:prstDash val="solid"/>
                </a:ln>
                <a:solidFill>
                  <a:srgbClr val="F79646">
                    <a:lumMod val="50000"/>
                  </a:srgbClr>
                </a:solidFill>
                <a:latin typeface="Nadianne" panose="03020902050305070206" pitchFamily="66" charset="0"/>
                <a:cs typeface="Arial" charset="0"/>
              </a:rPr>
              <a:t>La </a:t>
            </a:r>
            <a:r>
              <a:rPr lang="fr-FR" sz="1700" i="1">
                <a:ln w="9525">
                  <a:noFill/>
                  <a:prstDash val="solid"/>
                </a:ln>
                <a:solidFill>
                  <a:srgbClr val="F79646">
                    <a:lumMod val="50000"/>
                  </a:srgbClr>
                </a:solidFill>
                <a:latin typeface="Nadianne" panose="03020902050305070206" pitchFamily="66" charset="0"/>
                <a:cs typeface="Arial" charset="0"/>
              </a:rPr>
              <a:t>deuxième moitié du 19e siècle est connue par son épanouissement de la vie culturelle slovaque. En 1862 était  fondé à Revúca le premier lycée dont la langue d’enseignement était slovaque.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smtClean="0">
                <a:ln w="9525">
                  <a:noFill/>
                  <a:prstDash val="solid"/>
                </a:ln>
                <a:solidFill>
                  <a:srgbClr val="F79646">
                    <a:lumMod val="50000"/>
                  </a:srgbClr>
                </a:solidFill>
                <a:latin typeface="Nadianne" panose="03020902050305070206" pitchFamily="66" charset="0"/>
                <a:cs typeface="Arial" charset="0"/>
              </a:rPr>
              <a:t>Dans </a:t>
            </a:r>
            <a:r>
              <a:rPr lang="fr-FR" sz="1700" i="1">
                <a:ln w="9525">
                  <a:noFill/>
                  <a:prstDash val="solid"/>
                </a:ln>
                <a:solidFill>
                  <a:srgbClr val="F79646">
                    <a:lumMod val="50000"/>
                  </a:srgbClr>
                </a:solidFill>
                <a:latin typeface="Nadianne" panose="03020902050305070206" pitchFamily="66" charset="0"/>
                <a:cs typeface="Arial" charset="0"/>
              </a:rPr>
              <a:t>la proximité se </a:t>
            </a:r>
            <a:r>
              <a:rPr lang="fr-FR" sz="1700" i="1" smtClean="0">
                <a:ln w="9525">
                  <a:noFill/>
                  <a:prstDash val="solid"/>
                </a:ln>
                <a:solidFill>
                  <a:srgbClr val="F79646">
                    <a:lumMod val="50000"/>
                  </a:srgbClr>
                </a:solidFill>
                <a:latin typeface="Nadianne" panose="03020902050305070206" pitchFamily="66" charset="0"/>
                <a:cs typeface="Arial" charset="0"/>
              </a:rPr>
              <a:t>trouvent: </a:t>
            </a:r>
            <a:r>
              <a:rPr lang="fr-FR" sz="1700" i="1">
                <a:ln w="9525">
                  <a:noFill/>
                  <a:prstDash val="solid"/>
                </a:ln>
                <a:solidFill>
                  <a:srgbClr val="F79646">
                    <a:lumMod val="50000"/>
                  </a:srgbClr>
                </a:solidFill>
                <a:latin typeface="Nadianne" panose="03020902050305070206" pitchFamily="66" charset="0"/>
                <a:cs typeface="Arial" charset="0"/>
              </a:rPr>
              <a:t>Parc national Muránska planina, grotte d’aragonite </a:t>
            </a:r>
            <a:r>
              <a:rPr lang="fr-FR" sz="1700" i="1" smtClean="0">
                <a:ln w="9525">
                  <a:noFill/>
                  <a:prstDash val="solid"/>
                </a:ln>
                <a:solidFill>
                  <a:srgbClr val="F79646">
                    <a:lumMod val="50000"/>
                  </a:srgbClr>
                </a:solidFill>
                <a:latin typeface="Nadianne" panose="03020902050305070206" pitchFamily="66" charset="0"/>
                <a:cs typeface="Arial" charset="0"/>
              </a:rPr>
              <a:t>Ochtiná </a:t>
            </a:r>
            <a:r>
              <a:rPr lang="fr-FR" sz="1700" i="1">
                <a:ln w="9525">
                  <a:noFill/>
                  <a:prstDash val="solid"/>
                </a:ln>
                <a:solidFill>
                  <a:srgbClr val="F79646">
                    <a:lumMod val="50000"/>
                  </a:srgbClr>
                </a:solidFill>
                <a:latin typeface="Nadianne" panose="03020902050305070206" pitchFamily="66" charset="0"/>
                <a:cs typeface="Arial" charset="0"/>
              </a:rPr>
              <a:t>et le château Muránsky hrad</a:t>
            </a:r>
            <a:r>
              <a:rPr lang="fr-FR" sz="1700" i="1" smtClean="0">
                <a:ln w="9525">
                  <a:noFill/>
                  <a:prstDash val="solid"/>
                </a:ln>
                <a:solidFill>
                  <a:srgbClr val="F79646">
                    <a:lumMod val="50000"/>
                  </a:srgbClr>
                </a:solidFill>
                <a:latin typeface="Nadianne" panose="03020902050305070206" pitchFamily="66" charset="0"/>
                <a:cs typeface="Arial" charset="0"/>
              </a:rPr>
              <a:t>.</a:t>
            </a:r>
            <a:endParaRPr lang="fr-FR"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1215230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Slowakei</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Musik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Jahr :		2016</a:t>
            </a:r>
          </a:p>
        </p:txBody>
      </p:sp>
      <p:sp>
        <p:nvSpPr>
          <p:cNvPr id="6" name="BlokTextu 5"/>
          <p:cNvSpPr txBox="1"/>
          <p:nvPr/>
        </p:nvSpPr>
        <p:spPr>
          <a:xfrm>
            <a:off x="6732240" y="448938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de-DE" sz="1700" i="1">
                <a:ln w="9525">
                  <a:noFill/>
                  <a:prstDash val="solid"/>
                </a:ln>
                <a:solidFill>
                  <a:srgbClr val="F79646">
                    <a:lumMod val="50000"/>
                  </a:srgbClr>
                </a:solidFill>
                <a:latin typeface="Nadianne" panose="03020902050305070206" pitchFamily="66" charset="0"/>
                <a:cs typeface="Arial" charset="0"/>
              </a:rPr>
              <a:t>Revúca ist eine Kreisstadt mit mehr als 13,000 Einwohnern</a:t>
            </a:r>
            <a:r>
              <a:rPr lang="de-DE" sz="1700" i="1" smtClean="0">
                <a:ln w="9525">
                  <a:noFill/>
                  <a:prstDash val="solid"/>
                </a:ln>
                <a:solidFill>
                  <a:srgbClr val="F79646">
                    <a:lumMod val="50000"/>
                  </a:srgbClr>
                </a:solidFill>
                <a:latin typeface="Nadianne" panose="03020902050305070206" pitchFamily="66" charset="0"/>
                <a:cs typeface="Arial" charset="0"/>
              </a:rPr>
              <a:t>.</a:t>
            </a: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Sie </a:t>
            </a:r>
            <a:r>
              <a:rPr lang="de-DE" sz="1700" i="1">
                <a:ln w="9525">
                  <a:noFill/>
                  <a:prstDash val="solid"/>
                </a:ln>
                <a:solidFill>
                  <a:srgbClr val="F79646">
                    <a:lumMod val="50000"/>
                  </a:srgbClr>
                </a:solidFill>
                <a:latin typeface="Nadianne" panose="03020902050305070206" pitchFamily="66" charset="0"/>
                <a:cs typeface="Arial" charset="0"/>
              </a:rPr>
              <a:t>liegt in der mittleren Slowakei im Slowakischen Erzgebirge - 318 m hoch über dem Meeresspiegel.</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In 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de-DE" sz="1700" i="1" smtClean="0">
                <a:ln w="9525">
                  <a:noFill/>
                  <a:prstDash val="solid"/>
                </a:ln>
                <a:solidFill>
                  <a:srgbClr val="F79646">
                    <a:lumMod val="50000"/>
                  </a:srgbClr>
                </a:solidFill>
                <a:latin typeface="Nadianne" panose="03020902050305070206" pitchFamily="66" charset="0"/>
                <a:cs typeface="Arial" charset="0"/>
              </a:rPr>
              <a:t>7 </a:t>
            </a:r>
            <a:r>
              <a:rPr lang="de-DE" sz="1700" i="1">
                <a:ln w="9525">
                  <a:noFill/>
                  <a:prstDash val="solid"/>
                </a:ln>
                <a:solidFill>
                  <a:srgbClr val="F79646">
                    <a:lumMod val="50000"/>
                  </a:srgbClr>
                </a:solidFill>
                <a:latin typeface="Nadianne" panose="03020902050305070206" pitchFamily="66" charset="0"/>
                <a:cs typeface="Arial" charset="0"/>
              </a:rPr>
              <a:t>wurde sie zum ersten Mal schriftlich erwähnt</a:t>
            </a:r>
            <a:r>
              <a:rPr lang="de-DE" sz="1700" i="1" smtClean="0">
                <a:ln w="9525">
                  <a:noFill/>
                  <a:prstDash val="solid"/>
                </a:ln>
                <a:solidFill>
                  <a:srgbClr val="F79646">
                    <a:lumMod val="50000"/>
                  </a:srgbClr>
                </a:solidFill>
                <a:latin typeface="Nadianne" panose="03020902050305070206" pitchFamily="66" charset="0"/>
                <a:cs typeface="Arial" charset="0"/>
              </a:rPr>
              <a:t>.</a:t>
            </a: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Mehr </a:t>
            </a:r>
            <a:r>
              <a:rPr lang="de-DE" sz="1700" i="1">
                <a:ln w="9525">
                  <a:noFill/>
                  <a:prstDash val="solid"/>
                </a:ln>
                <a:solidFill>
                  <a:srgbClr val="F79646">
                    <a:lumMod val="50000"/>
                  </a:srgbClr>
                </a:solidFill>
                <a:latin typeface="Nadianne" panose="03020902050305070206" pitchFamily="66" charset="0"/>
                <a:cs typeface="Arial" charset="0"/>
              </a:rPr>
              <a:t>als 500 Jahre lang war sie ein Zentrum der Metallindustrie, seit der zweiten Hälfte des 20. Jahrhunderts ist sie als Zentrum des Magnesitabbaugebiets bekannt.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In </a:t>
            </a:r>
            <a:r>
              <a:rPr lang="de-DE" sz="1700" i="1">
                <a:ln w="9525">
                  <a:noFill/>
                  <a:prstDash val="solid"/>
                </a:ln>
                <a:solidFill>
                  <a:srgbClr val="F79646">
                    <a:lumMod val="50000"/>
                  </a:srgbClr>
                </a:solidFill>
                <a:latin typeface="Nadianne" panose="03020902050305070206" pitchFamily="66" charset="0"/>
                <a:cs typeface="Arial" charset="0"/>
              </a:rPr>
              <a:t>der zweiten Hälfte des 19. Jahrhunderts war die Stadt als Zentrum des slowakischen Kulturlebens. Das erste Gymnasium in slowakischer Sprache wurde 1862 in Revúca gegründet.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In </a:t>
            </a:r>
            <a:r>
              <a:rPr lang="de-DE" sz="1700" i="1">
                <a:ln w="9525">
                  <a:noFill/>
                  <a:prstDash val="solid"/>
                </a:ln>
                <a:solidFill>
                  <a:srgbClr val="F79646">
                    <a:lumMod val="50000"/>
                  </a:srgbClr>
                </a:solidFill>
                <a:latin typeface="Nadianne" panose="03020902050305070206" pitchFamily="66" charset="0"/>
                <a:cs typeface="Arial" charset="0"/>
              </a:rPr>
              <a:t>der nächsten Umgebung liegt der Nationalpark Muránska planina, die Ochtinaer Aragonithöhle und die Burgruine Muránsky hrad</a:t>
            </a:r>
            <a:r>
              <a:rPr lang="de-DE" sz="1700" i="1" smtClean="0">
                <a:ln w="9525">
                  <a:noFill/>
                  <a:prstDash val="solid"/>
                </a:ln>
                <a:solidFill>
                  <a:srgbClr val="F79646">
                    <a:lumMod val="50000"/>
                  </a:srgbClr>
                </a:solidFill>
                <a:latin typeface="Nadianne" panose="03020902050305070206" pitchFamily="66" charset="0"/>
                <a:cs typeface="Arial" charset="0"/>
              </a:rPr>
              <a:t>.</a:t>
            </a:r>
            <a:endParaRPr lang="de-DE"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43015864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a:t>
            </a:r>
            <a:r>
              <a:rPr lang="pt-BR"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Eslováquia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Ano :		2016</a:t>
            </a:r>
          </a:p>
        </p:txBody>
      </p:sp>
      <p:sp>
        <p:nvSpPr>
          <p:cNvPr id="6" name="BlokTextu 5"/>
          <p:cNvSpPr txBox="1"/>
          <p:nvPr/>
        </p:nvSpPr>
        <p:spPr>
          <a:xfrm>
            <a:off x="6414533" y="4561937"/>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pt-BR" sz="1700" i="1">
                <a:ln w="9525">
                  <a:noFill/>
                  <a:prstDash val="solid"/>
                </a:ln>
                <a:solidFill>
                  <a:srgbClr val="F79646">
                    <a:lumMod val="50000"/>
                  </a:srgbClr>
                </a:solidFill>
                <a:latin typeface="Nadianne" panose="03020902050305070206" pitchFamily="66" charset="0"/>
                <a:cs typeface="Arial" charset="0"/>
              </a:rPr>
              <a:t>Revúca é uma cidade com cerca de 13.000 habitantes. Está localizada a </a:t>
            </a:r>
            <a:r>
              <a:rPr lang="pt-BR" sz="1700" i="1" smtClean="0">
                <a:ln w="9525">
                  <a:noFill/>
                  <a:prstDash val="solid"/>
                </a:ln>
                <a:solidFill>
                  <a:srgbClr val="F79646">
                    <a:lumMod val="50000"/>
                  </a:srgbClr>
                </a:solidFill>
                <a:latin typeface="Nadianne" panose="03020902050305070206" pitchFamily="66" charset="0"/>
                <a:cs typeface="Arial" charset="0"/>
              </a:rPr>
              <a:t>318</a:t>
            </a: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m </a:t>
            </a:r>
            <a:r>
              <a:rPr lang="pt-BR" sz="1700" i="1">
                <a:ln w="9525">
                  <a:noFill/>
                  <a:prstDash val="solid"/>
                </a:ln>
                <a:solidFill>
                  <a:srgbClr val="F79646">
                    <a:lumMod val="50000"/>
                  </a:srgbClr>
                </a:solidFill>
                <a:latin typeface="Nadianne" panose="03020902050305070206" pitchFamily="66" charset="0"/>
                <a:cs typeface="Arial" charset="0"/>
              </a:rPr>
              <a:t>acima do nível do mar, na região central da Eslováquia, na cadeia de montanhas Slovenské </a:t>
            </a:r>
            <a:r>
              <a:rPr lang="sk-SK" sz="1700" i="1" smtClean="0">
                <a:ln w="9525">
                  <a:noFill/>
                  <a:prstDash val="solid"/>
                </a:ln>
                <a:solidFill>
                  <a:srgbClr val="F79646">
                    <a:lumMod val="50000"/>
                  </a:srgbClr>
                </a:solidFill>
                <a:latin typeface="Nadianne" panose="03020902050305070206" pitchFamily="66" charset="0"/>
                <a:cs typeface="Arial" charset="0"/>
              </a:rPr>
              <a:t>r</a:t>
            </a:r>
            <a:r>
              <a:rPr lang="pt-BR" sz="1700" i="1" smtClean="0">
                <a:ln w="9525">
                  <a:noFill/>
                  <a:prstDash val="solid"/>
                </a:ln>
                <a:solidFill>
                  <a:srgbClr val="F79646">
                    <a:lumMod val="50000"/>
                  </a:srgbClr>
                </a:solidFill>
                <a:latin typeface="Nadianne" panose="03020902050305070206" pitchFamily="66" charset="0"/>
                <a:cs typeface="Arial" charset="0"/>
              </a:rPr>
              <a:t>ud</a:t>
            </a:r>
            <a:r>
              <a:rPr lang="sk-SK" sz="1700" i="1" smtClean="0">
                <a:ln w="9525">
                  <a:noFill/>
                  <a:prstDash val="solid"/>
                </a:ln>
                <a:solidFill>
                  <a:srgbClr val="F79646">
                    <a:lumMod val="50000"/>
                  </a:srgbClr>
                </a:solidFill>
                <a:latin typeface="Nadianne" panose="03020902050305070206" pitchFamily="66" charset="0"/>
                <a:cs typeface="Arial" charset="0"/>
              </a:rPr>
              <a:t>o</a:t>
            </a:r>
            <a:r>
              <a:rPr lang="pt-BR" sz="1700" i="1" smtClean="0">
                <a:ln w="9525">
                  <a:noFill/>
                  <a:prstDash val="solid"/>
                </a:ln>
                <a:solidFill>
                  <a:srgbClr val="F79646">
                    <a:lumMod val="50000"/>
                  </a:srgbClr>
                </a:solidFill>
                <a:latin typeface="Nadianne" panose="03020902050305070206" pitchFamily="66" charset="0"/>
                <a:cs typeface="Arial" charset="0"/>
              </a:rPr>
              <a:t>horie</a:t>
            </a:r>
            <a:r>
              <a:rPr lang="pt-BR"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A </a:t>
            </a:r>
            <a:r>
              <a:rPr lang="pt-BR" sz="1700" i="1">
                <a:ln w="9525">
                  <a:noFill/>
                  <a:prstDash val="solid"/>
                </a:ln>
                <a:solidFill>
                  <a:srgbClr val="F79646">
                    <a:lumMod val="50000"/>
                  </a:srgbClr>
                </a:solidFill>
                <a:latin typeface="Nadianne" panose="03020902050305070206" pitchFamily="66" charset="0"/>
                <a:cs typeface="Arial" charset="0"/>
              </a:rPr>
              <a:t>primeira menção escrita sobre a cidade data de </a:t>
            </a:r>
            <a:r>
              <a:rPr lang="pt-BR"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pt-BR" sz="1700" i="1" smtClean="0">
                <a:ln w="9525">
                  <a:noFill/>
                  <a:prstDash val="solid"/>
                </a:ln>
                <a:solidFill>
                  <a:srgbClr val="F79646">
                    <a:lumMod val="50000"/>
                  </a:srgbClr>
                </a:solidFill>
                <a:latin typeface="Nadianne" panose="03020902050305070206" pitchFamily="66" charset="0"/>
                <a:cs typeface="Arial" charset="0"/>
              </a:rPr>
              <a:t>7</a:t>
            </a:r>
            <a:r>
              <a:rPr lang="pt-BR" sz="1700" i="1">
                <a:ln w="9525">
                  <a:noFill/>
                  <a:prstDash val="solid"/>
                </a:ln>
                <a:solidFill>
                  <a:srgbClr val="F79646">
                    <a:lumMod val="50000"/>
                  </a:srgbClr>
                </a:solidFill>
                <a:latin typeface="Nadianne" panose="03020902050305070206" pitchFamily="66" charset="0"/>
                <a:cs typeface="Arial" charset="0"/>
              </a:rPr>
              <a:t>. Ela foi centro da indústria de ferro por 500 anos, contudo, na segunda metade do século 20, a cidade começou a focar na indústria da magnesita.</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No </a:t>
            </a:r>
            <a:r>
              <a:rPr lang="pt-BR" sz="1700" i="1">
                <a:ln w="9525">
                  <a:noFill/>
                  <a:prstDash val="solid"/>
                </a:ln>
                <a:solidFill>
                  <a:srgbClr val="F79646">
                    <a:lumMod val="50000"/>
                  </a:srgbClr>
                </a:solidFill>
                <a:latin typeface="Nadianne" panose="03020902050305070206" pitchFamily="66" charset="0"/>
                <a:cs typeface="Arial" charset="0"/>
              </a:rPr>
              <a:t>século 19, a cidade de Revúca tornou-se centro cultural e em 1862 foi a sede da primeira escola secundária a ensinar o Eslovaco como língua principal.</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Belíssimos </a:t>
            </a:r>
            <a:r>
              <a:rPr lang="pt-BR" sz="1700" i="1">
                <a:ln w="9525">
                  <a:noFill/>
                  <a:prstDash val="solid"/>
                </a:ln>
                <a:solidFill>
                  <a:srgbClr val="F79646">
                    <a:lumMod val="50000"/>
                  </a:srgbClr>
                </a:solidFill>
                <a:latin typeface="Nadianne" panose="03020902050305070206" pitchFamily="66" charset="0"/>
                <a:cs typeface="Arial" charset="0"/>
              </a:rPr>
              <a:t>patrimônios culturais como o National Park Muránska </a:t>
            </a:r>
            <a:r>
              <a:rPr lang="sk-SK" sz="1700" i="1" smtClean="0">
                <a:ln w="9525">
                  <a:noFill/>
                  <a:prstDash val="solid"/>
                </a:ln>
                <a:solidFill>
                  <a:srgbClr val="F79646">
                    <a:lumMod val="50000"/>
                  </a:srgbClr>
                </a:solidFill>
                <a:latin typeface="Nadianne" panose="03020902050305070206" pitchFamily="66" charset="0"/>
                <a:cs typeface="Arial" charset="0"/>
              </a:rPr>
              <a:t>p</a:t>
            </a:r>
            <a:r>
              <a:rPr lang="pt-BR" sz="1700" i="1" smtClean="0">
                <a:ln w="9525">
                  <a:noFill/>
                  <a:prstDash val="solid"/>
                </a:ln>
                <a:solidFill>
                  <a:srgbClr val="F79646">
                    <a:lumMod val="50000"/>
                  </a:srgbClr>
                </a:solidFill>
                <a:latin typeface="Nadianne" panose="03020902050305070206" pitchFamily="66" charset="0"/>
                <a:cs typeface="Arial" charset="0"/>
              </a:rPr>
              <a:t>lanina</a:t>
            </a:r>
            <a:r>
              <a:rPr lang="pt-BR" sz="1700" i="1">
                <a:ln w="9525">
                  <a:noFill/>
                  <a:prstDash val="solid"/>
                </a:ln>
                <a:solidFill>
                  <a:srgbClr val="F79646">
                    <a:lumMod val="50000"/>
                  </a:srgbClr>
                </a:solidFill>
                <a:latin typeface="Nadianne" panose="03020902050305070206" pitchFamily="66" charset="0"/>
                <a:cs typeface="Arial" charset="0"/>
              </a:rPr>
              <a:t>, a caverna de aragonite </a:t>
            </a:r>
            <a:r>
              <a:rPr lang="pt-BR" sz="1700" i="1" smtClean="0">
                <a:ln w="9525">
                  <a:noFill/>
                  <a:prstDash val="solid"/>
                </a:ln>
                <a:solidFill>
                  <a:srgbClr val="F79646">
                    <a:lumMod val="50000"/>
                  </a:srgbClr>
                </a:solidFill>
                <a:latin typeface="Nadianne" panose="03020902050305070206" pitchFamily="66" charset="0"/>
                <a:cs typeface="Arial" charset="0"/>
              </a:rPr>
              <a:t>Ochtiná </a:t>
            </a:r>
            <a:r>
              <a:rPr lang="pt-BR" sz="1700" i="1">
                <a:ln w="9525">
                  <a:noFill/>
                  <a:prstDash val="solid"/>
                </a:ln>
                <a:solidFill>
                  <a:srgbClr val="F79646">
                    <a:lumMod val="50000"/>
                  </a:srgbClr>
                </a:solidFill>
                <a:latin typeface="Nadianne" panose="03020902050305070206" pitchFamily="66" charset="0"/>
                <a:cs typeface="Arial" charset="0"/>
              </a:rPr>
              <a:t>ou o Castelo </a:t>
            </a:r>
            <a:r>
              <a:rPr lang="pt-BR" sz="1700" i="1" smtClean="0">
                <a:ln w="9525">
                  <a:noFill/>
                  <a:prstDash val="solid"/>
                </a:ln>
                <a:solidFill>
                  <a:srgbClr val="F79646">
                    <a:lumMod val="50000"/>
                  </a:srgbClr>
                </a:solidFill>
                <a:latin typeface="Nadianne" panose="03020902050305070206" pitchFamily="66" charset="0"/>
                <a:cs typeface="Arial" charset="0"/>
              </a:rPr>
              <a:t>Murá</a:t>
            </a:r>
            <a:r>
              <a:rPr lang="sk-SK" sz="1700" i="1" smtClean="0">
                <a:ln w="9525">
                  <a:noFill/>
                  <a:prstDash val="solid"/>
                </a:ln>
                <a:solidFill>
                  <a:srgbClr val="F79646">
                    <a:lumMod val="50000"/>
                  </a:srgbClr>
                </a:solidFill>
                <a:latin typeface="Nadianne" panose="03020902050305070206" pitchFamily="66" charset="0"/>
                <a:cs typeface="Arial" charset="0"/>
              </a:rPr>
              <a:t>ň</a:t>
            </a:r>
            <a:r>
              <a:rPr lang="pt-BR" sz="1700" i="1" smtClean="0">
                <a:ln w="9525">
                  <a:noFill/>
                  <a:prstDash val="solid"/>
                </a:ln>
                <a:solidFill>
                  <a:srgbClr val="F79646">
                    <a:lumMod val="50000"/>
                  </a:srgbClr>
                </a:solidFill>
                <a:latin typeface="Nadianne" panose="03020902050305070206" pitchFamily="66" charset="0"/>
                <a:cs typeface="Arial" charset="0"/>
              </a:rPr>
              <a:t> </a:t>
            </a:r>
            <a:r>
              <a:rPr lang="pt-BR" sz="1700" i="1">
                <a:ln w="9525">
                  <a:noFill/>
                  <a:prstDash val="solid"/>
                </a:ln>
                <a:solidFill>
                  <a:srgbClr val="F79646">
                    <a:lumMod val="50000"/>
                  </a:srgbClr>
                </a:solidFill>
                <a:latin typeface="Nadianne" panose="03020902050305070206" pitchFamily="66" charset="0"/>
                <a:cs typeface="Arial" charset="0"/>
              </a:rPr>
              <a:t>podem ser encontrados em </a:t>
            </a:r>
            <a:r>
              <a:rPr lang="pt-BR" sz="1700" i="1" smtClean="0">
                <a:ln w="9525">
                  <a:noFill/>
                  <a:prstDash val="solid"/>
                </a:ln>
                <a:solidFill>
                  <a:srgbClr val="F79646">
                    <a:lumMod val="50000"/>
                  </a:srgbClr>
                </a:solidFill>
                <a:latin typeface="Nadianne" panose="03020902050305070206" pitchFamily="66" charset="0"/>
                <a:cs typeface="Arial" charset="0"/>
              </a:rPr>
              <a:t>áreas</a:t>
            </a: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próximas.</a:t>
            </a:r>
            <a:endParaRPr lang="pt-BR"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88566517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500"/>
                                        <p:tgtEl>
                                          <p:spTgt spid="13"/>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Slovacchia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Anno :		2016</a:t>
            </a:r>
          </a:p>
        </p:txBody>
      </p:sp>
      <p:sp>
        <p:nvSpPr>
          <p:cNvPr id="6" name="BlokTextu 5"/>
          <p:cNvSpPr txBox="1"/>
          <p:nvPr/>
        </p:nvSpPr>
        <p:spPr>
          <a:xfrm>
            <a:off x="6588224" y="513699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it-IT" sz="1700" i="1">
                <a:ln w="9525">
                  <a:noFill/>
                  <a:prstDash val="solid"/>
                </a:ln>
                <a:solidFill>
                  <a:srgbClr val="F79646">
                    <a:lumMod val="50000"/>
                  </a:srgbClr>
                </a:solidFill>
                <a:latin typeface="Nadianne" panose="03020902050305070206" pitchFamily="66" charset="0"/>
                <a:cs typeface="Arial" charset="0"/>
              </a:rPr>
              <a:t>Revúca è una città con più di 13.000 abitanti. Si trova nella Slovacchia centrale nei catena montuosa Slovenské rudohorie al livello di 318 m sopra il mare.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it-IT" sz="1700" i="1" smtClean="0">
                <a:ln w="9525">
                  <a:noFill/>
                  <a:prstDash val="solid"/>
                </a:ln>
                <a:solidFill>
                  <a:srgbClr val="F79646">
                    <a:lumMod val="50000"/>
                  </a:srgbClr>
                </a:solidFill>
                <a:latin typeface="Nadianne" panose="03020902050305070206" pitchFamily="66" charset="0"/>
                <a:cs typeface="Arial" charset="0"/>
              </a:rPr>
              <a:t>La </a:t>
            </a:r>
            <a:r>
              <a:rPr lang="it-IT" sz="1700" i="1">
                <a:ln w="9525">
                  <a:noFill/>
                  <a:prstDash val="solid"/>
                </a:ln>
                <a:solidFill>
                  <a:srgbClr val="F79646">
                    <a:lumMod val="50000"/>
                  </a:srgbClr>
                </a:solidFill>
                <a:latin typeface="Nadianne" panose="03020902050305070206" pitchFamily="66" charset="0"/>
                <a:cs typeface="Arial" charset="0"/>
              </a:rPr>
              <a:t>prima menzione scritta della città è da </a:t>
            </a:r>
            <a:r>
              <a:rPr lang="it-IT"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it-IT" sz="1700" i="1" smtClean="0">
                <a:ln w="9525">
                  <a:noFill/>
                  <a:prstDash val="solid"/>
                </a:ln>
                <a:solidFill>
                  <a:srgbClr val="F79646">
                    <a:lumMod val="50000"/>
                  </a:srgbClr>
                </a:solidFill>
                <a:latin typeface="Nadianne" panose="03020902050305070206" pitchFamily="66" charset="0"/>
                <a:cs typeface="Arial" charset="0"/>
              </a:rPr>
              <a:t>7</a:t>
            </a:r>
            <a:r>
              <a:rPr lang="it-IT" sz="1700" i="1">
                <a:ln w="9525">
                  <a:noFill/>
                  <a:prstDash val="solid"/>
                </a:ln>
                <a:solidFill>
                  <a:srgbClr val="F79646">
                    <a:lumMod val="50000"/>
                  </a:srgbClr>
                </a:solidFill>
                <a:latin typeface="Nadianne" panose="03020902050305070206" pitchFamily="66" charset="0"/>
                <a:cs typeface="Arial" charset="0"/>
              </a:rPr>
              <a:t>. Più di 500 anni fu Revúca il centro dell'industria del ferro. Nella seconda metà del XX secolo, la città ha cominciato a concentrarsi sull'industria di magnesite.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it-IT" sz="1700" i="1" smtClean="0">
                <a:ln w="9525">
                  <a:noFill/>
                  <a:prstDash val="solid"/>
                </a:ln>
                <a:solidFill>
                  <a:srgbClr val="F79646">
                    <a:lumMod val="50000"/>
                  </a:srgbClr>
                </a:solidFill>
                <a:latin typeface="Nadianne" panose="03020902050305070206" pitchFamily="66" charset="0"/>
                <a:cs typeface="Arial" charset="0"/>
              </a:rPr>
              <a:t>Durante </a:t>
            </a:r>
            <a:r>
              <a:rPr lang="it-IT" sz="1700" i="1">
                <a:ln w="9525">
                  <a:noFill/>
                  <a:prstDash val="solid"/>
                </a:ln>
                <a:solidFill>
                  <a:srgbClr val="F79646">
                    <a:lumMod val="50000"/>
                  </a:srgbClr>
                </a:solidFill>
                <a:latin typeface="Nadianne" panose="03020902050305070206" pitchFamily="66" charset="0"/>
                <a:cs typeface="Arial" charset="0"/>
              </a:rPr>
              <a:t>la seconda metà del </a:t>
            </a:r>
            <a:r>
              <a:rPr lang="it-IT" sz="1700" i="1" smtClean="0">
                <a:ln w="9525">
                  <a:noFill/>
                  <a:prstDash val="solid"/>
                </a:ln>
                <a:solidFill>
                  <a:srgbClr val="F79646">
                    <a:lumMod val="50000"/>
                  </a:srgbClr>
                </a:solidFill>
                <a:latin typeface="Nadianne" panose="03020902050305070206" pitchFamily="66" charset="0"/>
                <a:cs typeface="Arial" charset="0"/>
              </a:rPr>
              <a:t>X</a:t>
            </a:r>
            <a:r>
              <a:rPr lang="sk-SK" sz="1700" i="1" smtClean="0">
                <a:ln w="9525">
                  <a:noFill/>
                  <a:prstDash val="solid"/>
                </a:ln>
                <a:solidFill>
                  <a:srgbClr val="F79646">
                    <a:lumMod val="50000"/>
                  </a:srgbClr>
                </a:solidFill>
                <a:latin typeface="Nadianne" panose="03020902050305070206" pitchFamily="66" charset="0"/>
                <a:cs typeface="Arial" charset="0"/>
              </a:rPr>
              <a:t>l</a:t>
            </a:r>
            <a:r>
              <a:rPr lang="it-IT" sz="1700" i="1" smtClean="0">
                <a:ln w="9525">
                  <a:noFill/>
                  <a:prstDash val="solid"/>
                </a:ln>
                <a:solidFill>
                  <a:srgbClr val="F79646">
                    <a:lumMod val="50000"/>
                  </a:srgbClr>
                </a:solidFill>
                <a:latin typeface="Nadianne" panose="03020902050305070206" pitchFamily="66" charset="0"/>
                <a:cs typeface="Arial" charset="0"/>
              </a:rPr>
              <a:t>X </a:t>
            </a:r>
            <a:r>
              <a:rPr lang="it-IT" sz="1700" i="1">
                <a:ln w="9525">
                  <a:noFill/>
                  <a:prstDash val="solid"/>
                </a:ln>
                <a:solidFill>
                  <a:srgbClr val="F79646">
                    <a:lumMod val="50000"/>
                  </a:srgbClr>
                </a:solidFill>
                <a:latin typeface="Nadianne" panose="03020902050305070206" pitchFamily="66" charset="0"/>
                <a:cs typeface="Arial" charset="0"/>
              </a:rPr>
              <a:t>secolo Revúca divenne un centro di rinascita nazionale slovacca. Primo liceo insegnamento della slovacca come lingua principale è stata fondata qui nel 1862.</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it-IT" sz="1700" i="1" smtClean="0">
                <a:ln w="9525">
                  <a:noFill/>
                  <a:prstDash val="solid"/>
                </a:ln>
                <a:solidFill>
                  <a:srgbClr val="F79646">
                    <a:lumMod val="50000"/>
                  </a:srgbClr>
                </a:solidFill>
                <a:latin typeface="Nadianne" panose="03020902050305070206" pitchFamily="66" charset="0"/>
                <a:cs typeface="Arial" charset="0"/>
              </a:rPr>
              <a:t>Patrimonio </a:t>
            </a:r>
            <a:r>
              <a:rPr lang="it-IT" sz="1700" i="1">
                <a:ln w="9525">
                  <a:noFill/>
                  <a:prstDash val="solid"/>
                </a:ln>
                <a:solidFill>
                  <a:srgbClr val="F79646">
                    <a:lumMod val="50000"/>
                  </a:srgbClr>
                </a:solidFill>
                <a:latin typeface="Nadianne" panose="03020902050305070206" pitchFamily="66" charset="0"/>
                <a:cs typeface="Arial" charset="0"/>
              </a:rPr>
              <a:t>culturale di grande bellezza, come il Parco Nazionale Muránska planina, grotta di aragonite Ochtiná o Castello </a:t>
            </a:r>
            <a:r>
              <a:rPr lang="it-IT" sz="1700" i="1" smtClean="0">
                <a:ln w="9525">
                  <a:noFill/>
                  <a:prstDash val="solid"/>
                </a:ln>
                <a:solidFill>
                  <a:srgbClr val="F79646">
                    <a:lumMod val="50000"/>
                  </a:srgbClr>
                </a:solidFill>
                <a:latin typeface="Nadianne" panose="03020902050305070206" pitchFamily="66" charset="0"/>
                <a:cs typeface="Arial" charset="0"/>
              </a:rPr>
              <a:t>Mur</a:t>
            </a:r>
            <a:r>
              <a:rPr lang="sk-SK" sz="1700" i="1" smtClean="0">
                <a:ln w="9525">
                  <a:noFill/>
                  <a:prstDash val="solid"/>
                </a:ln>
                <a:solidFill>
                  <a:srgbClr val="F79646">
                    <a:lumMod val="50000"/>
                  </a:srgbClr>
                </a:solidFill>
                <a:latin typeface="Nadianne" panose="03020902050305070206" pitchFamily="66" charset="0"/>
                <a:cs typeface="Arial" charset="0"/>
              </a:rPr>
              <a:t>áň</a:t>
            </a:r>
            <a:r>
              <a:rPr lang="it-IT" sz="1700" i="1" smtClean="0">
                <a:ln w="9525">
                  <a:noFill/>
                  <a:prstDash val="solid"/>
                </a:ln>
                <a:solidFill>
                  <a:srgbClr val="F79646">
                    <a:lumMod val="50000"/>
                  </a:srgbClr>
                </a:solidFill>
                <a:latin typeface="Nadianne" panose="03020902050305070206" pitchFamily="66" charset="0"/>
                <a:cs typeface="Arial" charset="0"/>
              </a:rPr>
              <a:t> </a:t>
            </a:r>
            <a:r>
              <a:rPr lang="it-IT" sz="1700" i="1">
                <a:ln w="9525">
                  <a:noFill/>
                  <a:prstDash val="solid"/>
                </a:ln>
                <a:solidFill>
                  <a:srgbClr val="F79646">
                    <a:lumMod val="50000"/>
                  </a:srgbClr>
                </a:solidFill>
                <a:latin typeface="Nadianne" panose="03020902050305070206" pitchFamily="66" charset="0"/>
                <a:cs typeface="Arial" charset="0"/>
              </a:rPr>
              <a:t>(costruito nel </a:t>
            </a:r>
            <a:r>
              <a:rPr lang="it-IT" sz="1700" i="1" smtClean="0">
                <a:ln w="9525">
                  <a:noFill/>
                  <a:prstDash val="solid"/>
                </a:ln>
                <a:solidFill>
                  <a:srgbClr val="F79646">
                    <a:lumMod val="50000"/>
                  </a:srgbClr>
                </a:solidFill>
                <a:latin typeface="Nadianne" panose="03020902050305070206" pitchFamily="66" charset="0"/>
                <a:cs typeface="Arial" charset="0"/>
              </a:rPr>
              <a:t>X</a:t>
            </a:r>
            <a:r>
              <a:rPr lang="sk-SK" sz="1700" i="1" smtClean="0">
                <a:ln w="9525">
                  <a:noFill/>
                  <a:prstDash val="solid"/>
                </a:ln>
                <a:solidFill>
                  <a:srgbClr val="F79646">
                    <a:lumMod val="50000"/>
                  </a:srgbClr>
                </a:solidFill>
                <a:latin typeface="Nadianne" panose="03020902050305070206" pitchFamily="66" charset="0"/>
                <a:cs typeface="Arial" charset="0"/>
              </a:rPr>
              <a:t>lll</a:t>
            </a:r>
            <a:r>
              <a:rPr lang="it-IT" sz="1700" i="1" smtClean="0">
                <a:ln w="9525">
                  <a:noFill/>
                  <a:prstDash val="solid"/>
                </a:ln>
                <a:solidFill>
                  <a:srgbClr val="F79646">
                    <a:lumMod val="50000"/>
                  </a:srgbClr>
                </a:solidFill>
                <a:latin typeface="Nadianne" panose="03020902050305070206" pitchFamily="66" charset="0"/>
                <a:cs typeface="Arial" charset="0"/>
              </a:rPr>
              <a:t> </a:t>
            </a:r>
            <a:r>
              <a:rPr lang="it-IT" sz="1700" i="1">
                <a:ln w="9525">
                  <a:noFill/>
                  <a:prstDash val="solid"/>
                </a:ln>
                <a:solidFill>
                  <a:srgbClr val="F79646">
                    <a:lumMod val="50000"/>
                  </a:srgbClr>
                </a:solidFill>
                <a:latin typeface="Nadianne" panose="03020902050305070206" pitchFamily="66" charset="0"/>
                <a:cs typeface="Arial" charset="0"/>
              </a:rPr>
              <a:t>secolo) si trova nei pressi di.</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91866768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Szlovákia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Zene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Év :		2016</a:t>
            </a:r>
          </a:p>
        </p:txBody>
      </p:sp>
      <p:sp>
        <p:nvSpPr>
          <p:cNvPr id="6" name="BlokTextu 5"/>
          <p:cNvSpPr txBox="1"/>
          <p:nvPr/>
        </p:nvSpPr>
        <p:spPr>
          <a:xfrm>
            <a:off x="6496266" y="447905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49326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1700" i="1" smtClean="0">
                <a:ln w="9525">
                  <a:noFill/>
                  <a:prstDash val="solid"/>
                </a:ln>
                <a:solidFill>
                  <a:srgbClr val="F79646">
                    <a:lumMod val="50000"/>
                  </a:srgbClr>
                </a:solidFill>
                <a:latin typeface="Nadianne" panose="03020902050305070206" pitchFamily="66" charset="0"/>
                <a:cs typeface="Arial" charset="0"/>
              </a:rPr>
              <a:t>     </a:t>
            </a:r>
            <a:r>
              <a:rPr lang="hu-HU" sz="1700" i="1">
                <a:ln w="9525">
                  <a:noFill/>
                  <a:prstDash val="solid"/>
                </a:ln>
                <a:solidFill>
                  <a:srgbClr val="F79646">
                    <a:lumMod val="50000"/>
                  </a:srgbClr>
                </a:solidFill>
                <a:latin typeface="Nadianne" panose="03020902050305070206" pitchFamily="66" charset="0"/>
                <a:cs typeface="Arial" charset="0"/>
              </a:rPr>
              <a:t>Revúca (Nagyrőce) járási székhely, több mint 13.000 lakossal. A város Közép-Szlovákiában a Szlovák érchegységben fekszik, 318 méterrel a tengerszint felett.</a:t>
            </a:r>
          </a:p>
          <a:p>
            <a:pPr algn="just" fontAlgn="base">
              <a:spcBef>
                <a:spcPct val="0"/>
              </a:spcBef>
              <a:spcAft>
                <a:spcPct val="0"/>
              </a:spcAft>
              <a:defRPr/>
            </a:pPr>
            <a:r>
              <a:rPr lang="hu-HU" sz="1700" i="1" smtClean="0">
                <a:ln w="9525">
                  <a:noFill/>
                  <a:prstDash val="solid"/>
                </a:ln>
                <a:solidFill>
                  <a:srgbClr val="F79646">
                    <a:lumMod val="50000"/>
                  </a:srgbClr>
                </a:solidFill>
                <a:latin typeface="Nadianne" panose="03020902050305070206" pitchFamily="66" charset="0"/>
                <a:cs typeface="Arial" charset="0"/>
              </a:rPr>
              <a:t>     Az </a:t>
            </a:r>
            <a:r>
              <a:rPr lang="hu-HU" sz="1700" i="1">
                <a:ln w="9525">
                  <a:noFill/>
                  <a:prstDash val="solid"/>
                </a:ln>
                <a:solidFill>
                  <a:srgbClr val="F79646">
                    <a:lumMod val="50000"/>
                  </a:srgbClr>
                </a:solidFill>
                <a:latin typeface="Nadianne" panose="03020902050305070206" pitchFamily="66" charset="0"/>
                <a:cs typeface="Arial" charset="0"/>
              </a:rPr>
              <a:t>első írásos említés a városról </a:t>
            </a:r>
            <a:r>
              <a:rPr lang="hu-HU" sz="1700" i="1" smtClean="0">
                <a:ln w="9525">
                  <a:noFill/>
                  <a:prstDash val="solid"/>
                </a:ln>
                <a:solidFill>
                  <a:srgbClr val="F79646">
                    <a:lumMod val="50000"/>
                  </a:srgbClr>
                </a:solidFill>
                <a:latin typeface="Nadianne" panose="03020902050305070206" pitchFamily="66" charset="0"/>
                <a:cs typeface="Arial" charset="0"/>
              </a:rPr>
              <a:t>1427-ből </a:t>
            </a:r>
            <a:r>
              <a:rPr lang="hu-HU" sz="1700" i="1">
                <a:ln w="9525">
                  <a:noFill/>
                  <a:prstDash val="solid"/>
                </a:ln>
                <a:solidFill>
                  <a:srgbClr val="F79646">
                    <a:lumMod val="50000"/>
                  </a:srgbClr>
                </a:solidFill>
                <a:latin typeface="Nadianne" panose="03020902050305070206" pitchFamily="66" charset="0"/>
                <a:cs typeface="Arial" charset="0"/>
              </a:rPr>
              <a:t>származik. Több mint 500 évig Nagyrőce a vasipar központja volt. A XX. század második felében a környéken feltárt magnezit bányák a magnezit ipar fellendülését eredményezték.</a:t>
            </a:r>
          </a:p>
          <a:p>
            <a:pPr algn="just" fontAlgn="base">
              <a:spcBef>
                <a:spcPct val="0"/>
              </a:spcBef>
              <a:spcAft>
                <a:spcPct val="0"/>
              </a:spcAft>
              <a:defRPr/>
            </a:pPr>
            <a:r>
              <a:rPr lang="hu-HU" sz="1700" i="1" smtClean="0">
                <a:ln w="9525">
                  <a:noFill/>
                  <a:prstDash val="solid"/>
                </a:ln>
                <a:solidFill>
                  <a:srgbClr val="F79646">
                    <a:lumMod val="50000"/>
                  </a:srgbClr>
                </a:solidFill>
                <a:latin typeface="Nadianne" panose="03020902050305070206" pitchFamily="66" charset="0"/>
                <a:cs typeface="Arial" charset="0"/>
              </a:rPr>
              <a:t>     A XlX</a:t>
            </a:r>
            <a:r>
              <a:rPr lang="hu-HU" sz="1700" i="1">
                <a:ln w="9525">
                  <a:noFill/>
                  <a:prstDash val="solid"/>
                </a:ln>
                <a:solidFill>
                  <a:srgbClr val="F79646">
                    <a:lumMod val="50000"/>
                  </a:srgbClr>
                </a:solidFill>
                <a:latin typeface="Nadianne" panose="03020902050305070206" pitchFamily="66" charset="0"/>
                <a:cs typeface="Arial" charset="0"/>
              </a:rPr>
              <a:t>. század második felében Nagyrőce a szlovák kulturális élet központjává alakult. Itt volt megalapítva 1862-ben az első Gimnázium, amelyen az oktatás kizárólag szlovák nyelven folyt.</a:t>
            </a:r>
          </a:p>
          <a:p>
            <a:pPr algn="just" fontAlgn="base">
              <a:spcBef>
                <a:spcPct val="0"/>
              </a:spcBef>
              <a:spcAft>
                <a:spcPct val="0"/>
              </a:spcAft>
              <a:defRPr/>
            </a:pPr>
            <a:r>
              <a:rPr lang="hu-HU" sz="1700" i="1" smtClean="0">
                <a:ln w="9525">
                  <a:noFill/>
                  <a:prstDash val="solid"/>
                </a:ln>
                <a:solidFill>
                  <a:srgbClr val="F79646">
                    <a:lumMod val="50000"/>
                  </a:srgbClr>
                </a:solidFill>
                <a:latin typeface="Nadianne" panose="03020902050305070206" pitchFamily="66" charset="0"/>
                <a:cs typeface="Arial" charset="0"/>
              </a:rPr>
              <a:t>     A </a:t>
            </a:r>
            <a:r>
              <a:rPr lang="hu-HU" sz="1700" i="1">
                <a:ln w="9525">
                  <a:noFill/>
                  <a:prstDash val="solid"/>
                </a:ln>
                <a:solidFill>
                  <a:srgbClr val="F79646">
                    <a:lumMod val="50000"/>
                  </a:srgbClr>
                </a:solidFill>
                <a:latin typeface="Nadianne" panose="03020902050305070206" pitchFamily="66" charset="0"/>
                <a:cs typeface="Arial" charset="0"/>
              </a:rPr>
              <a:t>város közvetlen környékén található a Murányi Nemzeti park, az Ochtinai aragonit </a:t>
            </a:r>
            <a:r>
              <a:rPr lang="hu-HU" sz="1700" i="1" smtClean="0">
                <a:ln w="9525">
                  <a:noFill/>
                  <a:prstDash val="solid"/>
                </a:ln>
                <a:solidFill>
                  <a:srgbClr val="F79646">
                    <a:lumMod val="50000"/>
                  </a:srgbClr>
                </a:solidFill>
                <a:latin typeface="Nadianne" panose="03020902050305070206" pitchFamily="66" charset="0"/>
                <a:cs typeface="Arial" charset="0"/>
              </a:rPr>
              <a:t>barlang, </a:t>
            </a:r>
            <a:r>
              <a:rPr lang="hu-HU" sz="1700" i="1">
                <a:ln w="9525">
                  <a:noFill/>
                  <a:prstDash val="solid"/>
                </a:ln>
                <a:solidFill>
                  <a:srgbClr val="F79646">
                    <a:lumMod val="50000"/>
                  </a:srgbClr>
                </a:solidFill>
                <a:latin typeface="Nadianne" panose="03020902050305070206" pitchFamily="66" charset="0"/>
                <a:cs typeface="Arial" charset="0"/>
              </a:rPr>
              <a:t>illetve Murány vára, amely a </a:t>
            </a:r>
            <a:r>
              <a:rPr lang="hu-HU" sz="1700" i="1" smtClean="0">
                <a:ln w="9525">
                  <a:noFill/>
                  <a:prstDash val="solid"/>
                </a:ln>
                <a:solidFill>
                  <a:srgbClr val="F79646">
                    <a:lumMod val="50000"/>
                  </a:srgbClr>
                </a:solidFill>
                <a:latin typeface="Nadianne" panose="03020902050305070206" pitchFamily="66" charset="0"/>
                <a:cs typeface="Arial" charset="0"/>
              </a:rPr>
              <a:t>Xlll. </a:t>
            </a:r>
            <a:r>
              <a:rPr lang="hu-HU" sz="1700" i="1">
                <a:ln w="9525">
                  <a:noFill/>
                  <a:prstDash val="solid"/>
                </a:ln>
                <a:solidFill>
                  <a:srgbClr val="F79646">
                    <a:lumMod val="50000"/>
                  </a:srgbClr>
                </a:solidFill>
                <a:latin typeface="Nadianne" panose="03020902050305070206" pitchFamily="66" charset="0"/>
                <a:cs typeface="Arial" charset="0"/>
              </a:rPr>
              <a:t>században épült.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45318716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a:t>
            </a:r>
            <a:r>
              <a:rPr lang="vi-VN"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Slovacia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Muzica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Data :		2016</a:t>
            </a:r>
          </a:p>
        </p:txBody>
      </p:sp>
      <p:sp>
        <p:nvSpPr>
          <p:cNvPr id="6" name="BlokTextu 5"/>
          <p:cNvSpPr txBox="1"/>
          <p:nvPr/>
        </p:nvSpPr>
        <p:spPr>
          <a:xfrm>
            <a:off x="6772367" y="4781147"/>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720000" y="980728"/>
            <a:ext cx="7848600" cy="37702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Revúca este un </a:t>
            </a:r>
            <a:r>
              <a:rPr lang="vi-VN" sz="1700" i="1" smtClean="0">
                <a:ln w="9525">
                  <a:noFill/>
                  <a:prstDash val="solid"/>
                </a:ln>
                <a:solidFill>
                  <a:srgbClr val="F79646">
                    <a:lumMod val="50000"/>
                  </a:srgbClr>
                </a:solidFill>
                <a:latin typeface="Nadianne" panose="03020902050305070206" pitchFamily="66" charset="0"/>
                <a:cs typeface="Arial" charset="0"/>
              </a:rPr>
              <a:t>orăş</a:t>
            </a:r>
            <a:r>
              <a:rPr lang="sk-SK" sz="1700" i="1" smtClean="0">
                <a:ln w="9525">
                  <a:noFill/>
                  <a:prstDash val="solid"/>
                </a:ln>
                <a:solidFill>
                  <a:srgbClr val="F79646">
                    <a:lumMod val="50000"/>
                  </a:srgbClr>
                </a:solidFill>
                <a:latin typeface="Nadianne" panose="03020902050305070206" pitchFamily="66" charset="0"/>
                <a:cs typeface="Arial" charset="0"/>
              </a:rPr>
              <a:t>u</a:t>
            </a:r>
            <a:r>
              <a:rPr lang="vi-VN" sz="1700" i="1" smtClean="0">
                <a:ln w="9525">
                  <a:noFill/>
                  <a:prstDash val="solid"/>
                </a:ln>
                <a:solidFill>
                  <a:srgbClr val="F79646">
                    <a:lumMod val="50000"/>
                  </a:srgbClr>
                </a:solidFill>
                <a:latin typeface="Nadianne" panose="03020902050305070206" pitchFamily="66" charset="0"/>
                <a:cs typeface="Arial" charset="0"/>
              </a:rPr>
              <a:t>l </a:t>
            </a:r>
            <a:r>
              <a:rPr lang="vi-VN" sz="1700" i="1">
                <a:ln w="9525">
                  <a:noFill/>
                  <a:prstDash val="solid"/>
                </a:ln>
                <a:solidFill>
                  <a:srgbClr val="F79646">
                    <a:lumMod val="50000"/>
                  </a:srgbClr>
                </a:solidFill>
                <a:latin typeface="Nadianne" panose="03020902050305070206" pitchFamily="66" charset="0"/>
                <a:cs typeface="Arial" charset="0"/>
              </a:rPr>
              <a:t>cu peste 13.000 de locuitori  situat în regiunea </a:t>
            </a:r>
            <a:r>
              <a:rPr lang="vi-VN" sz="1700" i="1" smtClean="0">
                <a:ln w="9525">
                  <a:noFill/>
                  <a:prstDash val="solid"/>
                </a:ln>
                <a:solidFill>
                  <a:srgbClr val="F79646">
                    <a:lumMod val="50000"/>
                  </a:srgbClr>
                </a:solidFill>
                <a:latin typeface="Nadianne" panose="03020902050305070206" pitchFamily="66" charset="0"/>
                <a:cs typeface="Arial" charset="0"/>
              </a:rPr>
              <a:t>Banská</a:t>
            </a:r>
            <a:r>
              <a:rPr lang="sk-SK" sz="1700" i="1" smtClean="0">
                <a:ln w="9525">
                  <a:noFill/>
                  <a:prstDash val="solid"/>
                </a:ln>
                <a:solidFill>
                  <a:srgbClr val="F79646">
                    <a:lumMod val="50000"/>
                  </a:srgbClr>
                </a:solidFill>
                <a:latin typeface="Nadianne" panose="03020902050305070206" pitchFamily="66" charset="0"/>
                <a:cs typeface="Arial" charset="0"/>
              </a:rPr>
              <a:t> Bystrica</a:t>
            </a:r>
            <a:r>
              <a:rPr lang="vi-VN" sz="1700"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Este situat la altitudinea de 318 m în mijlocul </a:t>
            </a:r>
            <a:r>
              <a:rPr lang="vi-VN" sz="1700" i="1" smtClean="0">
                <a:ln w="9525">
                  <a:noFill/>
                  <a:prstDash val="solid"/>
                </a:ln>
                <a:solidFill>
                  <a:srgbClr val="F79646">
                    <a:lumMod val="50000"/>
                  </a:srgbClr>
                </a:solidFill>
                <a:latin typeface="Nadianne" panose="03020902050305070206" pitchFamily="66" charset="0"/>
                <a:cs typeface="Arial" charset="0"/>
              </a:rPr>
              <a:t>S</a:t>
            </a:r>
            <a:r>
              <a:rPr lang="sk-SK" sz="1700" i="1" smtClean="0">
                <a:ln w="9525">
                  <a:noFill/>
                  <a:prstDash val="solid"/>
                </a:ln>
                <a:solidFill>
                  <a:srgbClr val="F79646">
                    <a:lumMod val="50000"/>
                  </a:srgbClr>
                </a:solidFill>
                <a:latin typeface="Nadianne" panose="03020902050305070206" pitchFamily="66" charset="0"/>
                <a:cs typeface="Arial" charset="0"/>
              </a:rPr>
              <a:t>lovaciei</a:t>
            </a:r>
            <a:r>
              <a:rPr lang="vi-VN" sz="1700"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în preajma munţilor metaliferi Slovenské </a:t>
            </a:r>
            <a:r>
              <a:rPr lang="sk-SK" sz="1700" i="1" smtClean="0">
                <a:ln w="9525">
                  <a:noFill/>
                  <a:prstDash val="solid"/>
                </a:ln>
                <a:solidFill>
                  <a:srgbClr val="F79646">
                    <a:lumMod val="50000"/>
                  </a:srgbClr>
                </a:solidFill>
                <a:latin typeface="Nadianne" panose="03020902050305070206" pitchFamily="66" charset="0"/>
                <a:cs typeface="Arial" charset="0"/>
              </a:rPr>
              <a:t>r</a:t>
            </a:r>
            <a:r>
              <a:rPr lang="vi-VN" sz="1700" i="1" smtClean="0">
                <a:ln w="9525">
                  <a:noFill/>
                  <a:prstDash val="solid"/>
                </a:ln>
                <a:solidFill>
                  <a:srgbClr val="F79646">
                    <a:lumMod val="50000"/>
                  </a:srgbClr>
                </a:solidFill>
                <a:latin typeface="Nadianne" panose="03020902050305070206" pitchFamily="66" charset="0"/>
                <a:cs typeface="Arial" charset="0"/>
              </a:rPr>
              <a:t>udohorie</a:t>
            </a:r>
            <a:r>
              <a:rPr lang="vi-VN"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Prima menţiune scrisă a oraşului datează din anul </a:t>
            </a:r>
            <a:r>
              <a:rPr lang="vi-VN"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vi-VN" sz="1700" i="1" smtClean="0">
                <a:ln w="9525">
                  <a:noFill/>
                  <a:prstDash val="solid"/>
                </a:ln>
                <a:solidFill>
                  <a:srgbClr val="F79646">
                    <a:lumMod val="50000"/>
                  </a:srgbClr>
                </a:solidFill>
                <a:latin typeface="Nadianne" panose="03020902050305070206" pitchFamily="66" charset="0"/>
                <a:cs typeface="Arial" charset="0"/>
              </a:rPr>
              <a:t>7.</a:t>
            </a:r>
            <a:r>
              <a:rPr lang="sk-SK" sz="1700" i="1" smtClean="0">
                <a:ln w="9525">
                  <a:noFill/>
                  <a:prstDash val="solid"/>
                </a:ln>
                <a:solidFill>
                  <a:srgbClr val="F79646">
                    <a:lumMod val="50000"/>
                  </a:srgbClr>
                </a:solidFill>
                <a:latin typeface="Nadianne" panose="03020902050305070206" pitchFamily="66" charset="0"/>
                <a:cs typeface="Arial" charset="0"/>
              </a:rPr>
              <a:t> </a:t>
            </a:r>
            <a:r>
              <a:rPr lang="vi-VN" sz="1700" i="1" smtClean="0">
                <a:ln w="9525">
                  <a:noFill/>
                  <a:prstDash val="solid"/>
                </a:ln>
                <a:solidFill>
                  <a:srgbClr val="F79646">
                    <a:lumMod val="50000"/>
                  </a:srgbClr>
                </a:solidFill>
                <a:latin typeface="Nadianne" panose="03020902050305070206" pitchFamily="66" charset="0"/>
                <a:cs typeface="Arial" charset="0"/>
              </a:rPr>
              <a:t>Acesta </a:t>
            </a:r>
            <a:r>
              <a:rPr lang="vi-VN" sz="1700" i="1">
                <a:ln w="9525">
                  <a:noFill/>
                  <a:prstDash val="solid"/>
                </a:ln>
                <a:solidFill>
                  <a:srgbClr val="F79646">
                    <a:lumMod val="50000"/>
                  </a:srgbClr>
                </a:solidFill>
                <a:latin typeface="Nadianne" panose="03020902050305070206" pitchFamily="66" charset="0"/>
                <a:cs typeface="Arial" charset="0"/>
              </a:rPr>
              <a:t>a fost centrul industriei extracţiei şi </a:t>
            </a:r>
            <a:r>
              <a:rPr lang="vi-VN" sz="1700" i="1" smtClean="0">
                <a:ln w="9525">
                  <a:noFill/>
                  <a:prstDash val="solid"/>
                </a:ln>
                <a:solidFill>
                  <a:srgbClr val="F79646">
                    <a:lumMod val="50000"/>
                  </a:srgbClr>
                </a:solidFill>
                <a:latin typeface="Nadianne" panose="03020902050305070206" pitchFamily="66" charset="0"/>
                <a:cs typeface="Arial" charset="0"/>
              </a:rPr>
              <a:t>prelucrării </a:t>
            </a:r>
            <a:r>
              <a:rPr lang="vi-VN" sz="1700" i="1">
                <a:ln w="9525">
                  <a:noFill/>
                  <a:prstDash val="solid"/>
                </a:ln>
                <a:solidFill>
                  <a:srgbClr val="F79646">
                    <a:lumMod val="50000"/>
                  </a:srgbClr>
                </a:solidFill>
                <a:latin typeface="Nadianne" panose="03020902050305070206" pitchFamily="66" charset="0"/>
                <a:cs typeface="Arial" charset="0"/>
              </a:rPr>
              <a:t>fierului timp de peste 500 de ani. La jumătate a secolului 20, oraşul a început să se concentreze asupra industriei </a:t>
            </a:r>
            <a:r>
              <a:rPr lang="vi-VN" sz="1700" i="1" smtClean="0">
                <a:ln w="9525">
                  <a:noFill/>
                  <a:prstDash val="solid"/>
                </a:ln>
                <a:solidFill>
                  <a:srgbClr val="F79646">
                    <a:lumMod val="50000"/>
                  </a:srgbClr>
                </a:solidFill>
                <a:latin typeface="Nadianne" panose="03020902050305070206" pitchFamily="66" charset="0"/>
                <a:cs typeface="Arial" charset="0"/>
              </a:rPr>
              <a:t>magnezi</a:t>
            </a:r>
            <a:r>
              <a:rPr lang="sk-SK" sz="1700" i="1" smtClean="0">
                <a:ln w="9525">
                  <a:noFill/>
                  <a:prstDash val="solid"/>
                </a:ln>
                <a:solidFill>
                  <a:srgbClr val="F79646">
                    <a:lumMod val="50000"/>
                  </a:srgbClr>
                </a:solidFill>
                <a:latin typeface="Nadianne" panose="03020902050305070206" pitchFamily="66" charset="0"/>
                <a:cs typeface="Arial" charset="0"/>
              </a:rPr>
              <a:t>t</a:t>
            </a:r>
            <a:r>
              <a:rPr lang="vi-VN" sz="1700" i="1" smtClean="0">
                <a:ln w="9525">
                  <a:noFill/>
                  <a:prstDash val="solid"/>
                </a:ln>
                <a:solidFill>
                  <a:srgbClr val="F79646">
                    <a:lumMod val="50000"/>
                  </a:srgbClr>
                </a:solidFill>
                <a:latin typeface="Nadianne" panose="03020902050305070206" pitchFamily="66" charset="0"/>
                <a:cs typeface="Arial" charset="0"/>
              </a:rPr>
              <a:t>ului</a:t>
            </a:r>
            <a:r>
              <a:rPr lang="vi-VN"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vi-VN" sz="1700" i="1" smtClean="0">
                <a:ln w="9525">
                  <a:noFill/>
                  <a:prstDash val="solid"/>
                </a:ln>
                <a:solidFill>
                  <a:srgbClr val="F79646">
                    <a:lumMod val="50000"/>
                  </a:srgbClr>
                </a:solidFill>
                <a:latin typeface="Nadianne" panose="03020902050305070206" pitchFamily="66" charset="0"/>
                <a:cs typeface="Arial" charset="0"/>
              </a:rPr>
              <a:t>In </a:t>
            </a:r>
            <a:r>
              <a:rPr lang="vi-VN" sz="1700" i="1">
                <a:ln w="9525">
                  <a:noFill/>
                  <a:prstDash val="solid"/>
                </a:ln>
                <a:solidFill>
                  <a:srgbClr val="F79646">
                    <a:lumMod val="50000"/>
                  </a:srgbClr>
                </a:solidFill>
                <a:latin typeface="Nadianne" panose="03020902050305070206" pitchFamily="66" charset="0"/>
                <a:cs typeface="Arial" charset="0"/>
              </a:rPr>
              <a:t>secolul al 19-lea, oraşul </a:t>
            </a:r>
            <a:r>
              <a:rPr lang="vi-VN" sz="1700" i="1" smtClean="0">
                <a:ln w="9525">
                  <a:noFill/>
                  <a:prstDash val="solid"/>
                </a:ln>
                <a:solidFill>
                  <a:srgbClr val="F79646">
                    <a:lumMod val="50000"/>
                  </a:srgbClr>
                </a:solidFill>
                <a:latin typeface="Nadianne" panose="03020902050305070206" pitchFamily="66" charset="0"/>
                <a:cs typeface="Arial" charset="0"/>
              </a:rPr>
              <a:t>R</a:t>
            </a:r>
            <a:r>
              <a:rPr lang="sk-SK" sz="1700" i="1" smtClean="0">
                <a:ln w="9525">
                  <a:noFill/>
                  <a:prstDash val="solid"/>
                </a:ln>
                <a:solidFill>
                  <a:srgbClr val="F79646">
                    <a:lumMod val="50000"/>
                  </a:srgbClr>
                </a:solidFill>
                <a:latin typeface="Nadianne" panose="03020902050305070206" pitchFamily="66" charset="0"/>
                <a:cs typeface="Arial" charset="0"/>
              </a:rPr>
              <a:t>evúca</a:t>
            </a:r>
            <a:r>
              <a:rPr lang="vi-VN" sz="1700"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a devenit centrul vieţii culturale şi în anul 1862 şi a inaugurat prima şcoală secundară cu slovacă ca principală limbă de predare.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vi-VN" sz="1700" i="1" smtClean="0">
                <a:ln w="9525">
                  <a:noFill/>
                  <a:prstDash val="solid"/>
                </a:ln>
                <a:solidFill>
                  <a:srgbClr val="F79646">
                    <a:lumMod val="50000"/>
                  </a:srgbClr>
                </a:solidFill>
                <a:latin typeface="Nadianne" panose="03020902050305070206" pitchFamily="66" charset="0"/>
                <a:cs typeface="Arial" charset="0"/>
              </a:rPr>
              <a:t>Obiective </a:t>
            </a:r>
            <a:r>
              <a:rPr lang="vi-VN" sz="1700" i="1">
                <a:ln w="9525">
                  <a:noFill/>
                  <a:prstDash val="solid"/>
                </a:ln>
                <a:solidFill>
                  <a:srgbClr val="F79646">
                    <a:lumMod val="50000"/>
                  </a:srgbClr>
                </a:solidFill>
                <a:latin typeface="Nadianne" panose="03020902050305070206" pitchFamily="66" charset="0"/>
                <a:cs typeface="Arial" charset="0"/>
              </a:rPr>
              <a:t>de importanţă naţională, precum Parcul National Heritage Muránska </a:t>
            </a:r>
            <a:r>
              <a:rPr lang="sk-SK" sz="1700" i="1" smtClean="0">
                <a:ln w="9525">
                  <a:noFill/>
                  <a:prstDash val="solid"/>
                </a:ln>
                <a:solidFill>
                  <a:srgbClr val="F79646">
                    <a:lumMod val="50000"/>
                  </a:srgbClr>
                </a:solidFill>
                <a:latin typeface="Nadianne" panose="03020902050305070206" pitchFamily="66" charset="0"/>
                <a:cs typeface="Arial" charset="0"/>
              </a:rPr>
              <a:t>p</a:t>
            </a:r>
            <a:r>
              <a:rPr lang="vi-VN" sz="1700" i="1" smtClean="0">
                <a:ln w="9525">
                  <a:noFill/>
                  <a:prstDash val="solid"/>
                </a:ln>
                <a:solidFill>
                  <a:srgbClr val="F79646">
                    <a:lumMod val="50000"/>
                  </a:srgbClr>
                </a:solidFill>
                <a:latin typeface="Nadianne" panose="03020902050305070206" pitchFamily="66" charset="0"/>
                <a:cs typeface="Arial" charset="0"/>
              </a:rPr>
              <a:t>lanina</a:t>
            </a:r>
            <a:r>
              <a:rPr lang="vi-VN" sz="1700" i="1">
                <a:ln w="9525">
                  <a:noFill/>
                  <a:prstDash val="solid"/>
                </a:ln>
                <a:solidFill>
                  <a:srgbClr val="F79646">
                    <a:lumMod val="50000"/>
                  </a:srgbClr>
                </a:solidFill>
                <a:latin typeface="Nadianne" panose="03020902050305070206" pitchFamily="66" charset="0"/>
                <a:cs typeface="Arial" charset="0"/>
              </a:rPr>
              <a:t>, pestera de aragonit </a:t>
            </a:r>
            <a:r>
              <a:rPr lang="vi-VN" sz="1700" i="1" smtClean="0">
                <a:ln w="9525">
                  <a:noFill/>
                  <a:prstDash val="solid"/>
                </a:ln>
                <a:solidFill>
                  <a:srgbClr val="F79646">
                    <a:lumMod val="50000"/>
                  </a:srgbClr>
                </a:solidFill>
                <a:latin typeface="Nadianne" panose="03020902050305070206" pitchFamily="66" charset="0"/>
                <a:cs typeface="Arial" charset="0"/>
              </a:rPr>
              <a:t>Ochtiná </a:t>
            </a:r>
            <a:r>
              <a:rPr lang="vi-VN" sz="1700" i="1">
                <a:ln w="9525">
                  <a:noFill/>
                  <a:prstDash val="solid"/>
                </a:ln>
                <a:solidFill>
                  <a:srgbClr val="F79646">
                    <a:lumMod val="50000"/>
                  </a:srgbClr>
                </a:solidFill>
                <a:latin typeface="Nadianne" panose="03020902050305070206" pitchFamily="66" charset="0"/>
                <a:cs typeface="Arial" charset="0"/>
              </a:rPr>
              <a:t>sau Castelul Muráň pot fi vizitate în zonă</a:t>
            </a:r>
            <a:r>
              <a:rPr lang="vi-VN" sz="1700" i="1" smtClean="0">
                <a:ln w="9525">
                  <a:noFill/>
                  <a:prstDash val="solid"/>
                </a:ln>
                <a:solidFill>
                  <a:srgbClr val="F79646">
                    <a:lumMod val="50000"/>
                  </a:srgbClr>
                </a:solidFill>
                <a:latin typeface="Nadianne" panose="03020902050305070206" pitchFamily="66" charset="0"/>
                <a:cs typeface="Arial" charset="0"/>
              </a:rPr>
              <a:t>.</a:t>
            </a:r>
            <a:endParaRPr lang="vi-VN" sz="1700" i="1">
              <a:ln w="9525">
                <a:noFill/>
                <a:prstDash val="solid"/>
              </a:ln>
              <a:solidFill>
                <a:srgbClr val="F79646">
                  <a:lumMod val="50000"/>
                </a:srgbClr>
              </a:solidFill>
              <a:latin typeface="Nadianne" panose="03020902050305070206" pitchFamily="66" charset="0"/>
              <a:cs typeface="Arial" charset="0"/>
            </a:endParaRPr>
          </a:p>
        </p:txBody>
      </p:sp>
      <p:pic>
        <p:nvPicPr>
          <p:cNvPr id="17" name="Obrázok 16">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17312241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500"/>
                                        <p:tgtEl>
                                          <p:spTgt spid="14"/>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Slowakije</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Muziek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Wijnoogst :	2016</a:t>
            </a:r>
          </a:p>
        </p:txBody>
      </p:sp>
      <p:sp>
        <p:nvSpPr>
          <p:cNvPr id="6" name="BlokTextu 5"/>
          <p:cNvSpPr txBox="1"/>
          <p:nvPr/>
        </p:nvSpPr>
        <p:spPr>
          <a:xfrm>
            <a:off x="6741085" y="448938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nl-NL" sz="1700" i="1">
                <a:ln w="9525">
                  <a:noFill/>
                  <a:prstDash val="solid"/>
                </a:ln>
                <a:solidFill>
                  <a:srgbClr val="F79646">
                    <a:lumMod val="50000"/>
                  </a:srgbClr>
                </a:solidFill>
                <a:latin typeface="Nadianne" panose="03020902050305070206" pitchFamily="66" charset="0"/>
                <a:cs typeface="Arial" charset="0"/>
              </a:rPr>
              <a:t>Revúca is een district stad met meer dan 13.000 inwoners. Het is gelegen op 318 meter boven de zeespiegel in het midden van Slowakije in het Slowaaks bergketen van Slovenské </a:t>
            </a:r>
            <a:r>
              <a:rPr lang="sk-SK" sz="1700" i="1" smtClean="0">
                <a:ln w="9525">
                  <a:noFill/>
                  <a:prstDash val="solid"/>
                </a:ln>
                <a:solidFill>
                  <a:srgbClr val="F79646">
                    <a:lumMod val="50000"/>
                  </a:srgbClr>
                </a:solidFill>
                <a:latin typeface="Nadianne" panose="03020902050305070206" pitchFamily="66" charset="0"/>
                <a:cs typeface="Arial" charset="0"/>
              </a:rPr>
              <a:t>r</a:t>
            </a:r>
            <a:r>
              <a:rPr lang="nl-NL" sz="1700" i="1" smtClean="0">
                <a:ln w="9525">
                  <a:noFill/>
                  <a:prstDash val="solid"/>
                </a:ln>
                <a:solidFill>
                  <a:srgbClr val="F79646">
                    <a:lumMod val="50000"/>
                  </a:srgbClr>
                </a:solidFill>
                <a:latin typeface="Nadianne" panose="03020902050305070206" pitchFamily="66" charset="0"/>
                <a:cs typeface="Arial" charset="0"/>
              </a:rPr>
              <a:t>udohorie</a:t>
            </a:r>
            <a:r>
              <a:rPr lang="nl-NL"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nl-NL" sz="1700" i="1" smtClean="0">
                <a:ln w="9525">
                  <a:noFill/>
                  <a:prstDash val="solid"/>
                </a:ln>
                <a:solidFill>
                  <a:srgbClr val="F79646">
                    <a:lumMod val="50000"/>
                  </a:srgbClr>
                </a:solidFill>
                <a:latin typeface="Nadianne" panose="03020902050305070206" pitchFamily="66" charset="0"/>
                <a:cs typeface="Arial" charset="0"/>
              </a:rPr>
              <a:t>De </a:t>
            </a:r>
            <a:r>
              <a:rPr lang="nl-NL" sz="1700" i="1">
                <a:ln w="9525">
                  <a:noFill/>
                  <a:prstDash val="solid"/>
                </a:ln>
                <a:solidFill>
                  <a:srgbClr val="F79646">
                    <a:lumMod val="50000"/>
                  </a:srgbClr>
                </a:solidFill>
                <a:latin typeface="Nadianne" panose="03020902050305070206" pitchFamily="66" charset="0"/>
                <a:cs typeface="Arial" charset="0"/>
              </a:rPr>
              <a:t>eerste schriftelijke vermelding van de stad dateert uit het jaar </a:t>
            </a:r>
            <a:r>
              <a:rPr lang="nl-NL"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nl-NL" sz="1700" i="1" smtClean="0">
                <a:ln w="9525">
                  <a:noFill/>
                  <a:prstDash val="solid"/>
                </a:ln>
                <a:solidFill>
                  <a:srgbClr val="F79646">
                    <a:lumMod val="50000"/>
                  </a:srgbClr>
                </a:solidFill>
                <a:latin typeface="Nadianne" panose="03020902050305070206" pitchFamily="66" charset="0"/>
                <a:cs typeface="Arial" charset="0"/>
              </a:rPr>
              <a:t>7</a:t>
            </a:r>
            <a:r>
              <a:rPr lang="nl-NL" sz="1700" i="1">
                <a:ln w="9525">
                  <a:noFill/>
                  <a:prstDash val="solid"/>
                </a:ln>
                <a:solidFill>
                  <a:srgbClr val="F79646">
                    <a:lumMod val="50000"/>
                  </a:srgbClr>
                </a:solidFill>
                <a:latin typeface="Nadianne" panose="03020902050305070206" pitchFamily="66" charset="0"/>
                <a:cs typeface="Arial" charset="0"/>
              </a:rPr>
              <a:t>. Het was het centrum van de ijzerindustrie meer dan 500 jaar, maar in de tweede helft van de 20e eeuw, de stad begon zich te concentreren op het magnesiet.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nl-NL" sz="1700" i="1" smtClean="0">
                <a:ln w="9525">
                  <a:noFill/>
                  <a:prstDash val="solid"/>
                </a:ln>
                <a:solidFill>
                  <a:srgbClr val="F79646">
                    <a:lumMod val="50000"/>
                  </a:srgbClr>
                </a:solidFill>
                <a:latin typeface="Nadianne" panose="03020902050305070206" pitchFamily="66" charset="0"/>
                <a:cs typeface="Arial" charset="0"/>
              </a:rPr>
              <a:t>In </a:t>
            </a:r>
            <a:r>
              <a:rPr lang="nl-NL" sz="1700" i="1">
                <a:ln w="9525">
                  <a:noFill/>
                  <a:prstDash val="solid"/>
                </a:ln>
                <a:solidFill>
                  <a:srgbClr val="F79646">
                    <a:lumMod val="50000"/>
                  </a:srgbClr>
                </a:solidFill>
                <a:latin typeface="Nadianne" panose="03020902050305070206" pitchFamily="66" charset="0"/>
                <a:cs typeface="Arial" charset="0"/>
              </a:rPr>
              <a:t>de 19e eeuw werd de stad Revúca het centrum van het culturele leven en in het jaar 1862 werd het een huis aan de eerste middelbare school met Slowakije als belangrijkste onderwijstaal.</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nl-NL" sz="1700" i="1" smtClean="0">
                <a:ln w="9525">
                  <a:noFill/>
                  <a:prstDash val="solid"/>
                </a:ln>
                <a:solidFill>
                  <a:srgbClr val="F79646">
                    <a:lumMod val="50000"/>
                  </a:srgbClr>
                </a:solidFill>
                <a:latin typeface="Nadianne" panose="03020902050305070206" pitchFamily="66" charset="0"/>
                <a:cs typeface="Arial" charset="0"/>
              </a:rPr>
              <a:t>Mooie </a:t>
            </a:r>
            <a:r>
              <a:rPr lang="nl-NL" sz="1700" i="1">
                <a:ln w="9525">
                  <a:noFill/>
                  <a:prstDash val="solid"/>
                </a:ln>
                <a:solidFill>
                  <a:srgbClr val="F79646">
                    <a:lumMod val="50000"/>
                  </a:srgbClr>
                </a:solidFill>
                <a:latin typeface="Nadianne" panose="03020902050305070206" pitchFamily="66" charset="0"/>
                <a:cs typeface="Arial" charset="0"/>
              </a:rPr>
              <a:t>nationale erfgoed, zoals National Park Muránska </a:t>
            </a:r>
            <a:r>
              <a:rPr lang="sk-SK" sz="1700" i="1" smtClean="0">
                <a:ln w="9525">
                  <a:noFill/>
                  <a:prstDash val="solid"/>
                </a:ln>
                <a:solidFill>
                  <a:srgbClr val="F79646">
                    <a:lumMod val="50000"/>
                  </a:srgbClr>
                </a:solidFill>
                <a:latin typeface="Nadianne" panose="03020902050305070206" pitchFamily="66" charset="0"/>
                <a:cs typeface="Arial" charset="0"/>
              </a:rPr>
              <a:t>p</a:t>
            </a:r>
            <a:r>
              <a:rPr lang="nl-NL" sz="1700" i="1" smtClean="0">
                <a:ln w="9525">
                  <a:noFill/>
                  <a:prstDash val="solid"/>
                </a:ln>
                <a:solidFill>
                  <a:srgbClr val="F79646">
                    <a:lumMod val="50000"/>
                  </a:srgbClr>
                </a:solidFill>
                <a:latin typeface="Nadianne" panose="03020902050305070206" pitchFamily="66" charset="0"/>
                <a:cs typeface="Arial" charset="0"/>
              </a:rPr>
              <a:t>lanina</a:t>
            </a:r>
            <a:r>
              <a:rPr lang="nl-NL" sz="1700" i="1">
                <a:ln w="9525">
                  <a:noFill/>
                  <a:prstDash val="solid"/>
                </a:ln>
                <a:solidFill>
                  <a:srgbClr val="F79646">
                    <a:lumMod val="50000"/>
                  </a:srgbClr>
                </a:solidFill>
                <a:latin typeface="Nadianne" panose="03020902050305070206" pitchFamily="66" charset="0"/>
                <a:cs typeface="Arial" charset="0"/>
              </a:rPr>
              <a:t>, Aragonite grot </a:t>
            </a:r>
            <a:r>
              <a:rPr lang="nl-NL" sz="1700" i="1" smtClean="0">
                <a:ln w="9525">
                  <a:noFill/>
                  <a:prstDash val="solid"/>
                </a:ln>
                <a:solidFill>
                  <a:srgbClr val="F79646">
                    <a:lumMod val="50000"/>
                  </a:srgbClr>
                </a:solidFill>
                <a:latin typeface="Nadianne" panose="03020902050305070206" pitchFamily="66" charset="0"/>
                <a:cs typeface="Arial" charset="0"/>
              </a:rPr>
              <a:t>Ochtiná </a:t>
            </a:r>
            <a:r>
              <a:rPr lang="nl-NL" sz="1700" i="1">
                <a:ln w="9525">
                  <a:noFill/>
                  <a:prstDash val="solid"/>
                </a:ln>
                <a:solidFill>
                  <a:srgbClr val="F79646">
                    <a:lumMod val="50000"/>
                  </a:srgbClr>
                </a:solidFill>
                <a:latin typeface="Nadianne" panose="03020902050305070206" pitchFamily="66" charset="0"/>
                <a:cs typeface="Arial" charset="0"/>
              </a:rPr>
              <a:t>of het Kasteel Muráň kan worden gevonden in de omgeving.</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72627395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Slovakya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Müzik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Fotoğraflar :	özel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Yil :		2016</a:t>
            </a:r>
          </a:p>
        </p:txBody>
      </p:sp>
      <p:sp>
        <p:nvSpPr>
          <p:cNvPr id="6" name="BlokTextu 5"/>
          <p:cNvSpPr txBox="1"/>
          <p:nvPr/>
        </p:nvSpPr>
        <p:spPr>
          <a:xfrm>
            <a:off x="6732240" y="448938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k-SK" sz="1700" i="1">
                <a:ln w="9525">
                  <a:noFill/>
                  <a:prstDash val="solid"/>
                </a:ln>
                <a:solidFill>
                  <a:srgbClr val="F79646">
                    <a:lumMod val="50000"/>
                  </a:srgbClr>
                </a:solidFill>
                <a:latin typeface="Nadianne" panose="03020902050305070206" pitchFamily="66" charset="0"/>
                <a:cs typeface="Arial" charset="0"/>
              </a:rPr>
              <a:t>Revúca </a:t>
            </a:r>
            <a:r>
              <a:rPr lang="sk-SK" sz="1700" i="1" smtClean="0">
                <a:ln w="9525">
                  <a:noFill/>
                  <a:prstDash val="solid"/>
                </a:ln>
                <a:solidFill>
                  <a:srgbClr val="F79646">
                    <a:lumMod val="50000"/>
                  </a:srgbClr>
                </a:solidFill>
                <a:latin typeface="Nadianne" panose="03020902050305070206" pitchFamily="66" charset="0"/>
                <a:cs typeface="Arial" charset="0"/>
              </a:rPr>
              <a:t>13,000’den </a:t>
            </a:r>
            <a:r>
              <a:rPr lang="sk-SK" sz="1700" i="1">
                <a:ln w="9525">
                  <a:noFill/>
                  <a:prstDash val="solid"/>
                </a:ln>
                <a:solidFill>
                  <a:srgbClr val="F79646">
                    <a:lumMod val="50000"/>
                  </a:srgbClr>
                </a:solidFill>
                <a:latin typeface="Nadianne" panose="03020902050305070206" pitchFamily="66" charset="0"/>
                <a:cs typeface="Arial" charset="0"/>
              </a:rPr>
              <a:t>fazla nüfusu ile bir bölge şehridir. Slovakya’nın ortasındaki Slovenské </a:t>
            </a:r>
            <a:r>
              <a:rPr lang="sk-SK" sz="1700" i="1" smtClean="0">
                <a:ln w="9525">
                  <a:noFill/>
                  <a:prstDash val="solid"/>
                </a:ln>
                <a:solidFill>
                  <a:srgbClr val="F79646">
                    <a:lumMod val="50000"/>
                  </a:srgbClr>
                </a:solidFill>
                <a:latin typeface="Nadianne" panose="03020902050305070206" pitchFamily="66" charset="0"/>
                <a:cs typeface="Arial" charset="0"/>
              </a:rPr>
              <a:t>rudohorie </a:t>
            </a:r>
            <a:r>
              <a:rPr lang="sk-SK" sz="1700" i="1">
                <a:ln w="9525">
                  <a:noFill/>
                  <a:prstDash val="solid"/>
                </a:ln>
                <a:solidFill>
                  <a:srgbClr val="F79646">
                    <a:lumMod val="50000"/>
                  </a:srgbClr>
                </a:solidFill>
                <a:latin typeface="Nadianne" panose="03020902050305070206" pitchFamily="66" charset="0"/>
                <a:cs typeface="Arial" charset="0"/>
              </a:rPr>
              <a:t>dağ silsilesinde deniz seviyesinden 318 metre yükseklikte konumlanmıştır. </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Şehrin </a:t>
            </a:r>
            <a:r>
              <a:rPr lang="sk-SK" sz="1700" i="1">
                <a:ln w="9525">
                  <a:noFill/>
                  <a:prstDash val="solid"/>
                </a:ln>
                <a:solidFill>
                  <a:srgbClr val="F79646">
                    <a:lumMod val="50000"/>
                  </a:srgbClr>
                </a:solidFill>
                <a:latin typeface="Nadianne" panose="03020902050305070206" pitchFamily="66" charset="0"/>
                <a:cs typeface="Arial" charset="0"/>
              </a:rPr>
              <a:t>yazılı olarak ilk defa zikredilmesi </a:t>
            </a:r>
            <a:r>
              <a:rPr lang="sk-SK" sz="1700" i="1" smtClean="0">
                <a:ln w="9525">
                  <a:noFill/>
                  <a:prstDash val="solid"/>
                </a:ln>
                <a:solidFill>
                  <a:srgbClr val="F79646">
                    <a:lumMod val="50000"/>
                  </a:srgbClr>
                </a:solidFill>
                <a:latin typeface="Nadianne" panose="03020902050305070206" pitchFamily="66" charset="0"/>
                <a:cs typeface="Arial" charset="0"/>
              </a:rPr>
              <a:t>1427 </a:t>
            </a:r>
            <a:r>
              <a:rPr lang="sk-SK" sz="1700" i="1">
                <a:ln w="9525">
                  <a:noFill/>
                  <a:prstDash val="solid"/>
                </a:ln>
                <a:solidFill>
                  <a:srgbClr val="F79646">
                    <a:lumMod val="50000"/>
                  </a:srgbClr>
                </a:solidFill>
                <a:latin typeface="Nadianne" panose="03020902050305070206" pitchFamily="66" charset="0"/>
                <a:cs typeface="Arial" charset="0"/>
              </a:rPr>
              <a:t>yılına dayanmaktadır</a:t>
            </a:r>
            <a:r>
              <a:rPr lang="sk-SK" sz="1700" i="1" smtClean="0">
                <a:ln w="9525">
                  <a:noFill/>
                  <a:prstDash val="solid"/>
                </a:ln>
                <a:solidFill>
                  <a:srgbClr val="F79646">
                    <a:lumMod val="50000"/>
                  </a:srgbClr>
                </a:solidFill>
                <a:latin typeface="Nadianne" panose="03020902050305070206" pitchFamily="66" charset="0"/>
                <a:cs typeface="Arial" charset="0"/>
              </a:rPr>
              <a:t>. 500 </a:t>
            </a:r>
            <a:r>
              <a:rPr lang="sk-SK" sz="1700" i="1">
                <a:ln w="9525">
                  <a:noFill/>
                  <a:prstDash val="solid"/>
                </a:ln>
                <a:solidFill>
                  <a:srgbClr val="F79646">
                    <a:lumMod val="50000"/>
                  </a:srgbClr>
                </a:solidFill>
                <a:latin typeface="Nadianne" panose="03020902050305070206" pitchFamily="66" charset="0"/>
                <a:cs typeface="Arial" charset="0"/>
              </a:rPr>
              <a:t>yılı aşkın demir endüstrisinin merkezi idi, ancak 20. Yüzyılın 2. yarısında şehir manyezit endüstrisine odaklanmaya başlamıştır.</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19</a:t>
            </a:r>
            <a:r>
              <a:rPr lang="sk-SK" sz="1700" i="1">
                <a:ln w="9525">
                  <a:noFill/>
                  <a:prstDash val="solid"/>
                </a:ln>
                <a:solidFill>
                  <a:srgbClr val="F79646">
                    <a:lumMod val="50000"/>
                  </a:srgbClr>
                </a:solidFill>
                <a:latin typeface="Nadianne" panose="03020902050305070206" pitchFamily="66" charset="0"/>
                <a:cs typeface="Arial" charset="0"/>
              </a:rPr>
              <a:t>. yüzyılda, Revúca şehri kültürel hayatın merkezi olmuş ve 1862 yılında slovakçanın ana öğretim dili olduğu ilk orta dereceli okul açılmıştır.</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Çevresinde </a:t>
            </a:r>
            <a:r>
              <a:rPr lang="sk-SK" sz="1700" i="1">
                <a:ln w="9525">
                  <a:noFill/>
                  <a:prstDash val="solid"/>
                </a:ln>
                <a:solidFill>
                  <a:srgbClr val="F79646">
                    <a:lumMod val="50000"/>
                  </a:srgbClr>
                </a:solidFill>
                <a:latin typeface="Nadianne" panose="03020902050305070206" pitchFamily="66" charset="0"/>
                <a:cs typeface="Arial" charset="0"/>
              </a:rPr>
              <a:t>National Park Muránska </a:t>
            </a:r>
            <a:r>
              <a:rPr lang="sk-SK" sz="1700" i="1" smtClean="0">
                <a:ln w="9525">
                  <a:noFill/>
                  <a:prstDash val="solid"/>
                </a:ln>
                <a:solidFill>
                  <a:srgbClr val="F79646">
                    <a:lumMod val="50000"/>
                  </a:srgbClr>
                </a:solidFill>
                <a:latin typeface="Nadianne" panose="03020902050305070206" pitchFamily="66" charset="0"/>
                <a:cs typeface="Arial" charset="0"/>
              </a:rPr>
              <a:t>planina</a:t>
            </a:r>
            <a:r>
              <a:rPr lang="sk-SK" sz="1700" i="1">
                <a:ln w="9525">
                  <a:noFill/>
                  <a:prstDash val="solid"/>
                </a:ln>
                <a:solidFill>
                  <a:srgbClr val="F79646">
                    <a:lumMod val="50000"/>
                  </a:srgbClr>
                </a:solidFill>
                <a:latin typeface="Nadianne" panose="03020902050305070206" pitchFamily="66" charset="0"/>
                <a:cs typeface="Arial" charset="0"/>
              </a:rPr>
              <a:t>, Aragonite mağarası </a:t>
            </a:r>
            <a:r>
              <a:rPr lang="sk-SK" sz="1700" i="1" smtClean="0">
                <a:ln w="9525">
                  <a:noFill/>
                  <a:prstDash val="solid"/>
                </a:ln>
                <a:solidFill>
                  <a:srgbClr val="F79646">
                    <a:lumMod val="50000"/>
                  </a:srgbClr>
                </a:solidFill>
                <a:latin typeface="Nadianne" panose="03020902050305070206" pitchFamily="66" charset="0"/>
                <a:cs typeface="Arial" charset="0"/>
              </a:rPr>
              <a:t>Ochtiná </a:t>
            </a:r>
            <a:r>
              <a:rPr lang="sk-SK" sz="1700" i="1">
                <a:ln w="9525">
                  <a:noFill/>
                  <a:prstDash val="solid"/>
                </a:ln>
                <a:solidFill>
                  <a:srgbClr val="F79646">
                    <a:lumMod val="50000"/>
                  </a:srgbClr>
                </a:solidFill>
                <a:latin typeface="Nadianne" panose="03020902050305070206" pitchFamily="66" charset="0"/>
                <a:cs typeface="Arial" charset="0"/>
              </a:rPr>
              <a:t>ve the Castle Muráň gibi güzel ulusal miraslar </a:t>
            </a:r>
            <a:r>
              <a:rPr lang="sk-SK" sz="1700" i="1" smtClean="0">
                <a:ln w="9525">
                  <a:noFill/>
                  <a:prstDash val="solid"/>
                </a:ln>
                <a:solidFill>
                  <a:srgbClr val="F79646">
                    <a:lumMod val="50000"/>
                  </a:srgbClr>
                </a:solidFill>
                <a:latin typeface="Nadianne" panose="03020902050305070206" pitchFamily="66" charset="0"/>
                <a:cs typeface="Arial" charset="0"/>
              </a:rPr>
              <a:t>bulunmaktadır.</a:t>
            </a:r>
            <a:endParaRPr lang="sk-SK"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0102199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ru-RU"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Ревуца</a:t>
            </a:r>
            <a:r>
              <a:rPr lang="az-Cyrl-AZ" sz="2400" i="1" u="sng"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a:t>
            </a:r>
            <a:endParaRPr lang="sk-SK"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Музыка</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Фотографии </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частные</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Э-почта</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pista2011@gmail.com </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Составил</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Steve</a:t>
            </a: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2016</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г.</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804248" y="4327314"/>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1003327"/>
            <a:ext cx="7848600" cy="341632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Город Ревуца, районный центр с выше </a:t>
            </a:r>
            <a:r>
              <a:rPr lang="ru-RU" i="1">
                <a:ln w="9525">
                  <a:noFill/>
                  <a:prstDash val="solid"/>
                </a:ln>
                <a:solidFill>
                  <a:srgbClr val="F79646">
                    <a:lumMod val="50000"/>
                  </a:srgbClr>
                </a:solidFill>
                <a:latin typeface="Nadianne" panose="03020902050305070206" pitchFamily="66" charset="0"/>
                <a:cs typeface="Arial" charset="0"/>
              </a:rPr>
              <a:t>13</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тыс. жителей, находится в центральной Словакии в горном массиве Словацкого Рудогорья на высоте </a:t>
            </a:r>
            <a:r>
              <a:rPr lang="ru-RU" i="1">
                <a:ln w="9525">
                  <a:noFill/>
                  <a:prstDash val="solid"/>
                </a:ln>
                <a:solidFill>
                  <a:srgbClr val="F79646">
                    <a:lumMod val="50000"/>
                  </a:srgbClr>
                </a:solidFill>
                <a:latin typeface="Nadianne" panose="03020902050305070206" pitchFamily="66" charset="0"/>
                <a:cs typeface="Arial" charset="0"/>
              </a:rPr>
              <a:t>318</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метров над уровнем моря.</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Первое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письменное упоминание о городе датируется </a:t>
            </a:r>
            <a:r>
              <a:rPr lang="ru-RU" i="1" smtClean="0">
                <a:ln w="9525">
                  <a:noFill/>
                  <a:prstDash val="solid"/>
                </a:ln>
                <a:solidFill>
                  <a:srgbClr val="F79646">
                    <a:lumMod val="50000"/>
                  </a:srgbClr>
                </a:solidFill>
                <a:latin typeface="Nadianne" panose="03020902050305070206" pitchFamily="66" charset="0"/>
                <a:cs typeface="Arial" charset="0"/>
              </a:rPr>
              <a:t>1</a:t>
            </a:r>
            <a:r>
              <a:rPr lang="sk-SK" i="1" smtClean="0">
                <a:ln w="9525">
                  <a:noFill/>
                  <a:prstDash val="solid"/>
                </a:ln>
                <a:solidFill>
                  <a:srgbClr val="F79646">
                    <a:lumMod val="50000"/>
                  </a:srgbClr>
                </a:solidFill>
                <a:latin typeface="Nadianne" panose="03020902050305070206" pitchFamily="66" charset="0"/>
                <a:cs typeface="Arial" charset="0"/>
              </a:rPr>
              <a:t>42</a:t>
            </a:r>
            <a:r>
              <a:rPr lang="ru-RU" i="1" smtClean="0">
                <a:ln w="9525">
                  <a:noFill/>
                  <a:prstDash val="solid"/>
                </a:ln>
                <a:solidFill>
                  <a:srgbClr val="F79646">
                    <a:lumMod val="50000"/>
                  </a:srgbClr>
                </a:solidFill>
                <a:latin typeface="Nadianne" panose="03020902050305070206" pitchFamily="66" charset="0"/>
                <a:cs typeface="Arial" charset="0"/>
              </a:rPr>
              <a:t>7</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годом</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Более </a:t>
            </a:r>
            <a:r>
              <a:rPr lang="ru-RU" i="1">
                <a:ln w="9525">
                  <a:noFill/>
                  <a:prstDash val="solid"/>
                </a:ln>
                <a:solidFill>
                  <a:srgbClr val="F79646">
                    <a:lumMod val="50000"/>
                  </a:srgbClr>
                </a:solidFill>
                <a:latin typeface="Nadianne" panose="03020902050305070206" pitchFamily="66" charset="0"/>
                <a:cs typeface="Arial" charset="0"/>
              </a:rPr>
              <a:t>500</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лет он был центром металургической промышленности. Во второй половине ХХ века к ней прибавились добыча и обработка магнезита.  </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Во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второй половине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Х</a:t>
            </a:r>
            <a:r>
              <a:rPr lang="sk-SK" i="1">
                <a:ln w="9525">
                  <a:noFill/>
                  <a:prstDash val="solid"/>
                </a:ln>
                <a:solidFill>
                  <a:srgbClr val="F79646">
                    <a:lumMod val="50000"/>
                  </a:srgbClr>
                </a:solidFill>
                <a:latin typeface="Nadianne" panose="03020902050305070206" pitchFamily="66" charset="0"/>
                <a:cs typeface="Arial" charset="0"/>
              </a:rPr>
              <a:t>l</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Х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века город был также центром словацкой культурной жизни. Первая гимназия в стране, обучение в которой проходило на словацком языке, была основана как раз здесь в </a:t>
            </a:r>
            <a:r>
              <a:rPr lang="ru-RU" i="1">
                <a:ln w="9525">
                  <a:noFill/>
                  <a:prstDash val="solid"/>
                </a:ln>
                <a:solidFill>
                  <a:srgbClr val="F79646">
                    <a:lumMod val="50000"/>
                  </a:srgbClr>
                </a:solidFill>
                <a:latin typeface="Nadianne" panose="03020902050305070206" pitchFamily="66" charset="0"/>
                <a:cs typeface="Arial" charset="0"/>
              </a:rPr>
              <a:t>1862</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году.</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В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окрестностях города находятся заповедник Муранская равнина, Охтинская арагонитная пещера и Муранская крепость.</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82810641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2800" b="1" i="1" u="sng" smtClean="0">
                <a:ln w="9525">
                  <a:noFill/>
                  <a:prstDash val="solid"/>
                </a:ln>
                <a:solidFill>
                  <a:srgbClr val="F79646">
                    <a:lumMod val="50000"/>
                  </a:srgbClr>
                </a:solidFill>
                <a:latin typeface="Nadianne" panose="03020902050305070206" pitchFamily="66" charset="0"/>
                <a:cs typeface="Arial" charset="0"/>
              </a:rPr>
              <a:t>  Revúca</a:t>
            </a:r>
            <a:r>
              <a:rPr lang="he-IL" sz="2800" b="1" i="1" u="sng" smtClean="0">
                <a:ln w="9525">
                  <a:noFill/>
                  <a:prstDash val="solid"/>
                </a:ln>
                <a:solidFill>
                  <a:srgbClr val="F79646">
                    <a:lumMod val="50000"/>
                  </a:srgbClr>
                </a:solidFill>
                <a:latin typeface="Nadianne" panose="03020902050305070206" pitchFamily="66" charset="0"/>
              </a:rPr>
              <a:t>\ </a:t>
            </a:r>
            <a:r>
              <a:rPr lang="sk-SK" sz="2800" b="1" i="1" u="sng" smtClean="0">
                <a:ln w="9525">
                  <a:noFill/>
                  <a:prstDash val="solid"/>
                </a:ln>
                <a:solidFill>
                  <a:srgbClr val="F79646">
                    <a:lumMod val="50000"/>
                  </a:srgbClr>
                </a:solidFill>
                <a:latin typeface="Nadianne" panose="03020902050305070206" pitchFamily="66" charset="0"/>
                <a:cs typeface="Arial" charset="0"/>
              </a:rPr>
              <a:t> </a:t>
            </a:r>
            <a:r>
              <a:rPr lang="he-IL" sz="2800" b="1" i="1" u="sng" dirty="0" smtClean="0">
                <a:ln w="9525">
                  <a:noFill/>
                  <a:prstDash val="solid"/>
                </a:ln>
                <a:solidFill>
                  <a:srgbClr val="F79646">
                    <a:lumMod val="50000"/>
                  </a:srgbClr>
                </a:solidFill>
                <a:latin typeface="Nadianne" panose="03020902050305070206" pitchFamily="66" charset="0"/>
              </a:rPr>
              <a:t>סלובקיה</a:t>
            </a:r>
            <a:endParaRPr lang="sk-SK" sz="2800"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2771800" y="4861673"/>
            <a:ext cx="4572080" cy="1215717"/>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מוסיקה</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Eric Mariental</a:t>
            </a: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תמונות</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פרטיות</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אימייל</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pista2011@gmail.com </a:t>
            </a:r>
          </a:p>
          <a:p>
            <a:pPr algn="just" rtl="1" fontAlgn="base">
              <a:spcBef>
                <a:spcPct val="0"/>
              </a:spcBef>
              <a:spcAft>
                <a:spcPct val="0"/>
              </a:spcAft>
              <a:defRPr/>
            </a:pPr>
            <a:r>
              <a:rPr lang="he-IL" sz="1400" i="1">
                <a:ln w="9525">
                  <a:solidFill>
                    <a:srgbClr val="F79646">
                      <a:lumMod val="50000"/>
                    </a:srgbClr>
                  </a:solidFill>
                  <a:prstDash val="solid"/>
                </a:ln>
                <a:solidFill>
                  <a:srgbClr val="F79646">
                    <a:lumMod val="50000"/>
                  </a:srgbClr>
                </a:solidFill>
                <a:latin typeface="Nadianne" panose="03020902050305070206" pitchFamily="66" charset="0"/>
              </a:rPr>
              <a:t>סודר על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ידי</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שנה</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2016</a:t>
            </a:r>
          </a:p>
        </p:txBody>
      </p:sp>
      <p:sp>
        <p:nvSpPr>
          <p:cNvPr id="6" name="BlokTextu 5"/>
          <p:cNvSpPr txBox="1"/>
          <p:nvPr/>
        </p:nvSpPr>
        <p:spPr>
          <a:xfrm>
            <a:off x="1259632" y="3624501"/>
            <a:ext cx="991105" cy="307777"/>
          </a:xfrm>
          <a:prstGeom prst="rect">
            <a:avLst/>
          </a:prstGeom>
          <a:noFill/>
        </p:spPr>
        <p:txBody>
          <a:bodyPr wrap="square" rtlCol="0">
            <a:spAutoFit/>
          </a:bodyPr>
          <a:lstStyle/>
          <a:p>
            <a:pPr algn="ctr"/>
            <a:r>
              <a:rPr lang="sk-SK" sz="1400" dirty="0" err="1" smtClean="0">
                <a:solidFill>
                  <a:prstClr val="black"/>
                </a:solidFill>
              </a:rPr>
              <a:t>Wikipedia</a:t>
            </a:r>
            <a:endParaRPr lang="sk-SK" sz="1400" dirty="0">
              <a:solidFill>
                <a:prstClr val="black"/>
              </a:solidFill>
            </a:endParaRPr>
          </a:p>
        </p:txBody>
      </p:sp>
      <p:sp>
        <p:nvSpPr>
          <p:cNvPr id="9" name="BlokTextu 8"/>
          <p:cNvSpPr txBox="1"/>
          <p:nvPr/>
        </p:nvSpPr>
        <p:spPr>
          <a:xfrm>
            <a:off x="665224" y="1028403"/>
            <a:ext cx="7848600" cy="2446824"/>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700" i="1">
                <a:ln w="9525">
                  <a:noFill/>
                  <a:prstDash val="solid"/>
                </a:ln>
                <a:solidFill>
                  <a:srgbClr val="F79646">
                    <a:lumMod val="50000"/>
                  </a:srgbClr>
                </a:solidFill>
                <a:latin typeface="Nadianne" panose="03020902050305070206" pitchFamily="66" charset="0"/>
                <a:cs typeface="Arial" charset="0"/>
              </a:rPr>
              <a:t>Revúca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היא עיר מחוז בעלת אוכלוסיה של כ- 13,000 תושבים. היא ממוקמת בגובה של 318 מטרים מעל פני הים במרכז סלובקיה על הרכס של </a:t>
            </a:r>
            <a:r>
              <a:rPr lang="sk-SK" sz="1700" i="1">
                <a:ln w="9525">
                  <a:noFill/>
                  <a:prstDash val="solid"/>
                </a:ln>
                <a:solidFill>
                  <a:srgbClr val="F79646">
                    <a:lumMod val="50000"/>
                  </a:srgbClr>
                </a:solidFill>
                <a:latin typeface="Nadianne" panose="03020902050305070206" pitchFamily="66" charset="0"/>
                <a:cs typeface="Arial" charset="0"/>
              </a:rPr>
              <a:t>Slovenske Rudohorie</a:t>
            </a:r>
            <a:r>
              <a:rPr lang="sk-SK" sz="1700" i="1">
                <a:ln w="9525">
                  <a:solidFill>
                    <a:srgbClr val="F79646">
                      <a:lumMod val="50000"/>
                    </a:srgbClr>
                  </a:solidFill>
                  <a:prstDash val="solid"/>
                </a:ln>
                <a:solidFill>
                  <a:srgbClr val="F79646">
                    <a:lumMod val="50000"/>
                  </a:srgbClr>
                </a:solidFill>
                <a:latin typeface="Nadianne" panose="03020902050305070206" pitchFamily="66" charset="0"/>
              </a:rPr>
              <a:t>.</a:t>
            </a:r>
          </a:p>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האזכור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הכתוב הראשון על קיום העיר הוא </a:t>
            </a:r>
            <a:r>
              <a:rPr lang="he-IL" sz="1700" i="1">
                <a:ln w="9525">
                  <a:solidFill>
                    <a:srgbClr val="F79646">
                      <a:lumMod val="50000"/>
                    </a:srgbClr>
                  </a:solidFill>
                  <a:prstDash val="solid"/>
                </a:ln>
                <a:solidFill>
                  <a:srgbClr val="F79646">
                    <a:lumMod val="50000"/>
                  </a:srgbClr>
                </a:solidFill>
                <a:latin typeface="Arial" panose="020B0604020202020204" pitchFamily="34" charset="0"/>
                <a:cs typeface="Arial" panose="020B0604020202020204" pitchFamily="34" charset="0"/>
              </a:rPr>
              <a:t>משנת </a:t>
            </a:r>
            <a:r>
              <a:rPr lang="sk-SK" sz="1700" i="1" smtClean="0">
                <a:ln w="9525">
                  <a:solidFill>
                    <a:srgbClr val="F79646">
                      <a:lumMod val="50000"/>
                    </a:srgbClr>
                  </a:solidFill>
                  <a:prstDash val="solid"/>
                </a:ln>
                <a:solidFill>
                  <a:srgbClr val="F79646">
                    <a:lumMod val="50000"/>
                  </a:srgbClr>
                </a:solidFill>
                <a:latin typeface="Arial" panose="020B0604020202020204" pitchFamily="34" charset="0"/>
                <a:cs typeface="Arial" panose="020B0604020202020204" pitchFamily="34" charset="0"/>
              </a:rPr>
              <a:t>1427</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היה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מרכז של תעשיית הברזל במשך למעלה מ -500 שנים, עם זאת, במחצית השנייה של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המאה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 -20, העיר התמקדה בתעשיית המגנזיט.</a:t>
            </a:r>
          </a:p>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במאה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 -19, העיר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i="1" smtClean="0">
                <a:ln w="9525">
                  <a:noFill/>
                  <a:prstDash val="solid"/>
                </a:ln>
                <a:solidFill>
                  <a:srgbClr val="F79646">
                    <a:lumMod val="50000"/>
                  </a:srgbClr>
                </a:solidFill>
                <a:latin typeface="Nadianne" panose="03020902050305070206" pitchFamily="66" charset="0"/>
                <a:cs typeface="Arial" charset="0"/>
              </a:rPr>
              <a:t>Revúca</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הפכה למרכז תרבותי ובשנת 1862 נוסד בה בית ספר התיכון הראשון עם סלובקית כשפת ההוראה העיקרית.</a:t>
            </a:r>
          </a:p>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אתרי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מורשת לאומית יפים כגון הפארק הלאומי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i="1" smtClean="0">
                <a:ln w="9525">
                  <a:noFill/>
                  <a:prstDash val="solid"/>
                </a:ln>
                <a:solidFill>
                  <a:srgbClr val="F79646">
                    <a:lumMod val="50000"/>
                  </a:srgbClr>
                </a:solidFill>
                <a:latin typeface="Nadianne" panose="03020902050305070206" pitchFamily="66" charset="0"/>
                <a:cs typeface="Arial" charset="0"/>
              </a:rPr>
              <a:t>Muránska Planina</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מערת </a:t>
            </a:r>
            <a:r>
              <a:rPr lang="sk-SK" sz="1700" i="1" smtClean="0">
                <a:ln w="9525">
                  <a:noFill/>
                  <a:prstDash val="solid"/>
                </a:ln>
                <a:solidFill>
                  <a:srgbClr val="F79646">
                    <a:lumMod val="50000"/>
                  </a:srgbClr>
                </a:solidFill>
                <a:latin typeface="Nadianne" panose="03020902050305070206" pitchFamily="66" charset="0"/>
                <a:cs typeface="Arial" charset="0"/>
              </a:rPr>
              <a:t>Aragonite Ochtiná</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או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טירת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i="1" smtClean="0">
                <a:ln w="9525">
                  <a:noFill/>
                  <a:prstDash val="solid"/>
                </a:ln>
                <a:solidFill>
                  <a:srgbClr val="F79646">
                    <a:lumMod val="50000"/>
                  </a:srgbClr>
                </a:solidFill>
                <a:latin typeface="Nadianne" panose="03020902050305070206" pitchFamily="66" charset="0"/>
                <a:cs typeface="Arial" charset="0"/>
              </a:rPr>
              <a:t>Muráň</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נמצאים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בסביבת העיר.</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030"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6261038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a:t>
            </a: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Słowacja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Muzyka</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a:t>
            </a:r>
            <a:r>
              <a:rPr lang="sk-SK" sz="1400" i="1" dirty="0" smtClean="0">
                <a:ln w="9525">
                  <a:noFill/>
                  <a:prstDash val="solid"/>
                </a:ln>
                <a:solidFill>
                  <a:srgbClr val="F79646">
                    <a:lumMod val="50000"/>
                  </a:srgbClr>
                </a:solidFill>
                <a:latin typeface="Nadianne" panose="03020902050305070206" pitchFamily="66" charset="0"/>
                <a:cs typeface="Arial" charset="0"/>
              </a:rPr>
              <a:t>:	</a:t>
            </a:r>
            <a:r>
              <a:rPr lang="sk-SK" sz="1400" i="1" dirty="0" err="1" smtClean="0">
                <a:ln w="9525">
                  <a:noFill/>
                  <a:prstDash val="solid"/>
                </a:ln>
                <a:solidFill>
                  <a:srgbClr val="F79646">
                    <a:lumMod val="50000"/>
                  </a:srgbClr>
                </a:solidFill>
                <a:latin typeface="Nadianne" panose="03020902050305070206" pitchFamily="66" charset="0"/>
                <a:cs typeface="Arial" charset="0"/>
              </a:rPr>
              <a:t>prywatne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Skompletował</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dirty="0" err="1" smtClean="0">
                <a:ln w="9525">
                  <a:noFill/>
                  <a:prstDash val="solid"/>
                </a:ln>
                <a:solidFill>
                  <a:srgbClr val="F79646">
                    <a:lumMod val="50000"/>
                  </a:srgbClr>
                </a:solidFill>
                <a:latin typeface="Nadianne" panose="03020902050305070206" pitchFamily="66" charset="0"/>
                <a:cs typeface="Arial" charset="0"/>
              </a:rPr>
              <a:t>Steve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Rok :	</a:t>
            </a:r>
            <a:r>
              <a:rPr lang="sk-SK" sz="1400" i="1" smtClean="0">
                <a:ln w="9525">
                  <a:noFill/>
                  <a:prstDash val="solid"/>
                </a:ln>
                <a:solidFill>
                  <a:srgbClr val="F79646">
                    <a:lumMod val="50000"/>
                  </a:srgbClr>
                </a:solidFill>
                <a:latin typeface="Nadianne" panose="03020902050305070206" pitchFamily="66" charset="0"/>
                <a:cs typeface="Arial" charset="0"/>
              </a:rPr>
              <a:t>	2016</a:t>
            </a:r>
            <a:endParaRPr lang="sk-SK" sz="1400" i="1" dirty="0" smtClean="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7001189" y="3915735"/>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72382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pl-PL" i="1" smtClean="0">
                <a:ln w="9525">
                  <a:noFill/>
                  <a:prstDash val="solid"/>
                </a:ln>
                <a:solidFill>
                  <a:srgbClr val="F79646">
                    <a:lumMod val="50000"/>
                  </a:srgbClr>
                </a:solidFill>
                <a:latin typeface="Nadianne" panose="03020902050305070206" pitchFamily="66" charset="0"/>
                <a:cs typeface="Arial" charset="0"/>
              </a:rPr>
              <a:t>     </a:t>
            </a:r>
            <a:r>
              <a:rPr lang="pl-PL" sz="1700" i="1">
                <a:ln w="9525">
                  <a:noFill/>
                  <a:prstDash val="solid"/>
                </a:ln>
                <a:solidFill>
                  <a:srgbClr val="F79646">
                    <a:lumMod val="50000"/>
                  </a:srgbClr>
                </a:solidFill>
                <a:latin typeface="Nadianne" panose="03020902050305070206" pitchFamily="66" charset="0"/>
                <a:cs typeface="Arial" charset="0"/>
              </a:rPr>
              <a:t>Miasto w południowej Słowacji. Położone jest w dolinie rzeki Muráň na wysokości 318 m n.p.m. Ludności 13,5 tys.</a:t>
            </a:r>
          </a:p>
          <a:p>
            <a:pPr algn="just" fontAlgn="base">
              <a:spcBef>
                <a:spcPct val="0"/>
              </a:spcBef>
              <a:spcAft>
                <a:spcPct val="0"/>
              </a:spcAft>
              <a:defRPr/>
            </a:pPr>
            <a:r>
              <a:rPr lang="pl-PL" sz="1700" i="1" smtClean="0">
                <a:ln w="9525">
                  <a:noFill/>
                  <a:prstDash val="solid"/>
                </a:ln>
                <a:solidFill>
                  <a:srgbClr val="F79646">
                    <a:lumMod val="50000"/>
                  </a:srgbClr>
                </a:solidFill>
                <a:latin typeface="Nadianne" panose="03020902050305070206" pitchFamily="66" charset="0"/>
                <a:cs typeface="Arial" charset="0"/>
              </a:rPr>
              <a:t>     Pierwsze </a:t>
            </a:r>
            <a:r>
              <a:rPr lang="pl-PL" sz="1700" i="1">
                <a:ln w="9525">
                  <a:noFill/>
                  <a:prstDash val="solid"/>
                </a:ln>
                <a:solidFill>
                  <a:srgbClr val="F79646">
                    <a:lumMod val="50000"/>
                  </a:srgbClr>
                </a:solidFill>
                <a:latin typeface="Nadianne" panose="03020902050305070206" pitchFamily="66" charset="0"/>
                <a:cs typeface="Arial" charset="0"/>
              </a:rPr>
              <a:t>wzmianki o Revúcy pochodzą z </a:t>
            </a:r>
            <a:r>
              <a:rPr lang="pl-PL" sz="1700" i="1" smtClean="0">
                <a:ln w="9525">
                  <a:noFill/>
                  <a:prstDash val="solid"/>
                </a:ln>
                <a:solidFill>
                  <a:srgbClr val="F79646">
                    <a:lumMod val="50000"/>
                  </a:srgbClr>
                </a:solidFill>
                <a:latin typeface="Nadianne" panose="03020902050305070206" pitchFamily="66" charset="0"/>
                <a:cs typeface="Arial" charset="0"/>
              </a:rPr>
              <a:t>1427</a:t>
            </a:r>
            <a:r>
              <a:rPr lang="pl-PL" sz="1700" i="1">
                <a:ln w="9525">
                  <a:noFill/>
                  <a:prstDash val="solid"/>
                </a:ln>
                <a:solidFill>
                  <a:srgbClr val="F79646">
                    <a:lumMod val="50000"/>
                  </a:srgbClr>
                </a:solidFill>
                <a:latin typeface="Nadianne" panose="03020902050305070206" pitchFamily="66" charset="0"/>
                <a:cs typeface="Arial" charset="0"/>
              </a:rPr>
              <a:t>. Przez kilka wieków była niewielkim ośrodkiem hutnictwa i rzemiosła.</a:t>
            </a:r>
          </a:p>
          <a:p>
            <a:pPr algn="just" fontAlgn="base">
              <a:spcBef>
                <a:spcPct val="0"/>
              </a:spcBef>
              <a:spcAft>
                <a:spcPct val="0"/>
              </a:spcAft>
              <a:defRPr/>
            </a:pPr>
            <a:r>
              <a:rPr lang="pl-PL" sz="1700" i="1" smtClean="0">
                <a:ln w="9525">
                  <a:noFill/>
                  <a:prstDash val="solid"/>
                </a:ln>
                <a:solidFill>
                  <a:srgbClr val="F79646">
                    <a:lumMod val="50000"/>
                  </a:srgbClr>
                </a:solidFill>
                <a:latin typeface="Nadianne" panose="03020902050305070206" pitchFamily="66" charset="0"/>
                <a:cs typeface="Arial" charset="0"/>
              </a:rPr>
              <a:t>     W XlX </a:t>
            </a:r>
            <a:r>
              <a:rPr lang="pl-PL" sz="1700" i="1">
                <a:ln w="9525">
                  <a:noFill/>
                  <a:prstDash val="solid"/>
                </a:ln>
                <a:solidFill>
                  <a:srgbClr val="F79646">
                    <a:lumMod val="50000"/>
                  </a:srgbClr>
                </a:solidFill>
                <a:latin typeface="Nadianne" panose="03020902050305070206" pitchFamily="66" charset="0"/>
                <a:cs typeface="Arial" charset="0"/>
              </a:rPr>
              <a:t>wieku miasto odegrało ważną rolę jako ośrodek słowackiego ruchu narodowego - w 1862 otwarto tutaj Słowackie Gimnazjum Ewangelickie, które do 1918 było jedyną szkołą średnią, w której wszystkie przedmioty wykładano w języku słowackim.</a:t>
            </a:r>
          </a:p>
          <a:p>
            <a:pPr algn="just" fontAlgn="base">
              <a:spcBef>
                <a:spcPct val="0"/>
              </a:spcBef>
              <a:spcAft>
                <a:spcPct val="0"/>
              </a:spcAft>
              <a:defRPr/>
            </a:pPr>
            <a:r>
              <a:rPr lang="pl-PL" sz="1700" i="1" smtClean="0">
                <a:ln w="9525">
                  <a:noFill/>
                  <a:prstDash val="solid"/>
                </a:ln>
                <a:solidFill>
                  <a:srgbClr val="F79646">
                    <a:lumMod val="50000"/>
                  </a:srgbClr>
                </a:solidFill>
                <a:latin typeface="Nadianne" panose="03020902050305070206" pitchFamily="66" charset="0"/>
                <a:cs typeface="Arial" charset="0"/>
              </a:rPr>
              <a:t>     W </a:t>
            </a:r>
            <a:r>
              <a:rPr lang="pl-PL" sz="1700" i="1">
                <a:ln w="9525">
                  <a:noFill/>
                  <a:prstDash val="solid"/>
                </a:ln>
                <a:solidFill>
                  <a:srgbClr val="F79646">
                    <a:lumMod val="50000"/>
                  </a:srgbClr>
                </a:solidFill>
                <a:latin typeface="Nadianne" panose="03020902050305070206" pitchFamily="66" charset="0"/>
                <a:cs typeface="Arial" charset="0"/>
              </a:rPr>
              <a:t>sąsiedztwie miasta znajduje </a:t>
            </a:r>
            <a:r>
              <a:rPr lang="pl-PL" sz="1700" i="1" smtClean="0">
                <a:ln w="9525">
                  <a:noFill/>
                  <a:prstDash val="solid"/>
                </a:ln>
                <a:solidFill>
                  <a:srgbClr val="F79646">
                    <a:lumMod val="50000"/>
                  </a:srgbClr>
                </a:solidFill>
                <a:latin typeface="Nadianne" panose="03020902050305070206" pitchFamily="66" charset="0"/>
                <a:cs typeface="Arial" charset="0"/>
              </a:rPr>
              <a:t>się: </a:t>
            </a:r>
            <a:r>
              <a:rPr lang="pl-PL" sz="1700" i="1">
                <a:ln w="9525">
                  <a:noFill/>
                  <a:prstDash val="solid"/>
                </a:ln>
                <a:solidFill>
                  <a:srgbClr val="F79646">
                    <a:lumMod val="50000"/>
                  </a:srgbClr>
                </a:solidFill>
                <a:latin typeface="Nadianne" panose="03020902050305070206" pitchFamily="66" charset="0"/>
                <a:cs typeface="Arial" charset="0"/>
              </a:rPr>
              <a:t>Park Narodowy Murańska p</a:t>
            </a:r>
            <a:r>
              <a:rPr lang="pl-PL" sz="1700" i="1" smtClean="0">
                <a:ln w="9525">
                  <a:noFill/>
                  <a:prstDash val="solid"/>
                </a:ln>
                <a:solidFill>
                  <a:srgbClr val="F79646">
                    <a:lumMod val="50000"/>
                  </a:srgbClr>
                </a:solidFill>
                <a:latin typeface="Nadianne" panose="03020902050305070206" pitchFamily="66" charset="0"/>
                <a:cs typeface="Arial" charset="0"/>
              </a:rPr>
              <a:t>lanina, </a:t>
            </a:r>
            <a:r>
              <a:rPr lang="pl-PL" sz="1700" i="1">
                <a:ln w="9525">
                  <a:noFill/>
                  <a:prstDash val="solid"/>
                </a:ln>
                <a:solidFill>
                  <a:srgbClr val="F79646">
                    <a:lumMod val="50000"/>
                  </a:srgbClr>
                </a:solidFill>
                <a:latin typeface="Nadianne" panose="03020902050305070206" pitchFamily="66" charset="0"/>
                <a:cs typeface="Arial" charset="0"/>
              </a:rPr>
              <a:t>Jaskinia </a:t>
            </a:r>
            <a:r>
              <a:rPr lang="pl-PL" sz="1700" i="1" smtClean="0">
                <a:ln w="9525">
                  <a:noFill/>
                  <a:prstDash val="solid"/>
                </a:ln>
                <a:solidFill>
                  <a:srgbClr val="F79646">
                    <a:lumMod val="50000"/>
                  </a:srgbClr>
                </a:solidFill>
                <a:latin typeface="Nadianne" panose="03020902050305070206" pitchFamily="66" charset="0"/>
                <a:cs typeface="Arial" charset="0"/>
              </a:rPr>
              <a:t>Aragonitowa Ochtiná </a:t>
            </a:r>
            <a:r>
              <a:rPr lang="pl-PL" sz="1700" i="1">
                <a:ln w="9525">
                  <a:noFill/>
                  <a:prstDash val="solid"/>
                </a:ln>
                <a:solidFill>
                  <a:srgbClr val="F79646">
                    <a:lumMod val="50000"/>
                  </a:srgbClr>
                </a:solidFill>
                <a:latin typeface="Nadianne" panose="03020902050305070206" pitchFamily="66" charset="0"/>
                <a:cs typeface="Arial" charset="0"/>
              </a:rPr>
              <a:t>i pozostałości </a:t>
            </a:r>
            <a:r>
              <a:rPr lang="pl-PL" sz="1700" i="1" smtClean="0">
                <a:ln w="9525">
                  <a:noFill/>
                  <a:prstDash val="solid"/>
                </a:ln>
                <a:solidFill>
                  <a:srgbClr val="F79646">
                    <a:lumMod val="50000"/>
                  </a:srgbClr>
                </a:solidFill>
                <a:latin typeface="Nadianne" panose="03020902050305070206" pitchFamily="66" charset="0"/>
                <a:cs typeface="Arial" charset="0"/>
              </a:rPr>
              <a:t>zamku Muráň</a:t>
            </a:r>
            <a:r>
              <a:rPr lang="pl-PL" sz="1700" i="1">
                <a:ln w="9525">
                  <a:noFill/>
                  <a:prstDash val="solid"/>
                </a:ln>
                <a:solidFill>
                  <a:srgbClr val="F79646">
                    <a:lumMod val="50000"/>
                  </a:srgbClr>
                </a:solidFill>
                <a:latin typeface="Nadianne" panose="03020902050305070206" pitchFamily="66" charset="0"/>
                <a:cs typeface="Arial" charset="0"/>
              </a:rPr>
              <a: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14619017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Slovakien</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Musik :		</a:t>
            </a:r>
            <a:r>
              <a:rPr lang="sk-SK" sz="1400" i="1" smtClean="0">
                <a:ln w="9525">
                  <a:noFill/>
                  <a:prstDash val="solid"/>
                </a:ln>
                <a:solidFill>
                  <a:srgbClr val="F79646">
                    <a:lumMod val="50000"/>
                  </a:srgbClr>
                </a:solidFill>
                <a:latin typeface="Nadianne" panose="03020902050305070206" pitchFamily="66" charset="0"/>
                <a:cs typeface="Arial" charset="0"/>
              </a:rPr>
              <a:t>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a:t>
            </a:r>
            <a:r>
              <a:rPr lang="sk-SK" sz="1400" i="1">
                <a:ln w="9525">
                  <a:noFill/>
                  <a:prstDash val="solid"/>
                </a:ln>
                <a:solidFill>
                  <a:srgbClr val="F79646">
                    <a:lumMod val="50000"/>
                  </a:srgbClr>
                </a:solidFill>
                <a:latin typeface="Nadianne" panose="03020902050305070206" pitchFamily="66" charset="0"/>
                <a:cs typeface="Arial" charset="0"/>
              </a:rPr>
              <a:t>:		privatbilder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Sammanställt av :	Steve</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År :		2015</a:t>
            </a:r>
            <a:endParaRPr lang="sk-SK" sz="14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660232" y="476368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5" name="BlokTextu 14"/>
          <p:cNvSpPr txBox="1"/>
          <p:nvPr/>
        </p:nvSpPr>
        <p:spPr>
          <a:xfrm>
            <a:off x="720000" y="980728"/>
            <a:ext cx="7848600" cy="37702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v-SE" sz="1700" i="1">
                <a:ln w="9525">
                  <a:noFill/>
                  <a:prstDash val="solid"/>
                </a:ln>
                <a:solidFill>
                  <a:srgbClr val="F79646">
                    <a:lumMod val="50000"/>
                  </a:srgbClr>
                </a:solidFill>
                <a:latin typeface="Nadianne" panose="03020902050305070206" pitchFamily="66" charset="0"/>
                <a:cs typeface="Arial" charset="0"/>
              </a:rPr>
              <a:t>Revúca är ett distrikt stad med mer än 13.000 invånare. Staden ligger i centrala Slovakien i de berg Slovenské rudohorie i höjd med 318 m över havet.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sv-SE" sz="1700" i="1" smtClean="0">
                <a:ln w="9525">
                  <a:noFill/>
                  <a:prstDash val="solid"/>
                </a:ln>
                <a:solidFill>
                  <a:srgbClr val="F79646">
                    <a:lumMod val="50000"/>
                  </a:srgbClr>
                </a:solidFill>
                <a:latin typeface="Nadianne" panose="03020902050305070206" pitchFamily="66" charset="0"/>
                <a:cs typeface="Arial" charset="0"/>
              </a:rPr>
              <a:t>Den </a:t>
            </a:r>
            <a:r>
              <a:rPr lang="sv-SE" sz="1700" i="1">
                <a:ln w="9525">
                  <a:noFill/>
                  <a:prstDash val="solid"/>
                </a:ln>
                <a:solidFill>
                  <a:srgbClr val="F79646">
                    <a:lumMod val="50000"/>
                  </a:srgbClr>
                </a:solidFill>
                <a:latin typeface="Nadianne" panose="03020902050305070206" pitchFamily="66" charset="0"/>
                <a:cs typeface="Arial" charset="0"/>
              </a:rPr>
              <a:t>tidigaste skriftliga anteckningar av staden är från </a:t>
            </a:r>
            <a:r>
              <a:rPr lang="sv-SE"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sv-SE" sz="1700" i="1" smtClean="0">
                <a:ln w="9525">
                  <a:noFill/>
                  <a:prstDash val="solid"/>
                </a:ln>
                <a:solidFill>
                  <a:srgbClr val="F79646">
                    <a:lumMod val="50000"/>
                  </a:srgbClr>
                </a:solidFill>
                <a:latin typeface="Nadianne" panose="03020902050305070206" pitchFamily="66" charset="0"/>
                <a:cs typeface="Arial" charset="0"/>
              </a:rPr>
              <a:t>7</a:t>
            </a:r>
            <a:r>
              <a:rPr lang="sv-SE" sz="1700" i="1">
                <a:ln w="9525">
                  <a:noFill/>
                  <a:prstDash val="solid"/>
                </a:ln>
                <a:solidFill>
                  <a:srgbClr val="F79646">
                    <a:lumMod val="50000"/>
                  </a:srgbClr>
                </a:solidFill>
                <a:latin typeface="Nadianne" panose="03020902050305070206" pitchFamily="66" charset="0"/>
                <a:cs typeface="Arial" charset="0"/>
              </a:rPr>
              <a:t>. För mer än 500 år var Revúca mitten av järnindustrin. Under andra hälften av 20-talet, hon känt som ett centrum för magnesit industrin.</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sv-SE" sz="1700" i="1" smtClean="0">
                <a:ln w="9525">
                  <a:noFill/>
                  <a:prstDash val="solid"/>
                </a:ln>
                <a:solidFill>
                  <a:srgbClr val="F79646">
                    <a:lumMod val="50000"/>
                  </a:srgbClr>
                </a:solidFill>
                <a:latin typeface="Nadianne" panose="03020902050305070206" pitchFamily="66" charset="0"/>
                <a:cs typeface="Arial" charset="0"/>
              </a:rPr>
              <a:t>Under </a:t>
            </a:r>
            <a:r>
              <a:rPr lang="sv-SE" sz="1700" i="1">
                <a:ln w="9525">
                  <a:noFill/>
                  <a:prstDash val="solid"/>
                </a:ln>
                <a:solidFill>
                  <a:srgbClr val="F79646">
                    <a:lumMod val="50000"/>
                  </a:srgbClr>
                </a:solidFill>
                <a:latin typeface="Nadianne" panose="03020902050305070206" pitchFamily="66" charset="0"/>
                <a:cs typeface="Arial" charset="0"/>
              </a:rPr>
              <a:t>andra hälften av 19-talet blev Revúca ett centrum för den slovakiska nationella väckelsen. Den första gymnasiet i Slovakien med slovakiska undervisningsspråk grundades här år 1862.</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sv-SE" sz="1700" i="1" smtClean="0">
                <a:ln w="9525">
                  <a:noFill/>
                  <a:prstDash val="solid"/>
                </a:ln>
                <a:solidFill>
                  <a:srgbClr val="F79646">
                    <a:lumMod val="50000"/>
                  </a:srgbClr>
                </a:solidFill>
                <a:latin typeface="Nadianne" panose="03020902050305070206" pitchFamily="66" charset="0"/>
                <a:cs typeface="Arial" charset="0"/>
              </a:rPr>
              <a:t>I </a:t>
            </a:r>
            <a:r>
              <a:rPr lang="sv-SE" sz="1700" i="1">
                <a:ln w="9525">
                  <a:noFill/>
                  <a:prstDash val="solid"/>
                </a:ln>
                <a:solidFill>
                  <a:srgbClr val="F79646">
                    <a:lumMod val="50000"/>
                  </a:srgbClr>
                </a:solidFill>
                <a:latin typeface="Nadianne" panose="03020902050305070206" pitchFamily="66" charset="0"/>
                <a:cs typeface="Arial" charset="0"/>
              </a:rPr>
              <a:t>omedelbar närhet är National Park Muránska planina, aragonite grottan Ochtiná och slottet fördärvar av Muránsky hrad (byggdes i 13-talet).</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548886"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965059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a:ln w="9525">
                  <a:noFill/>
                  <a:prstDash val="solid"/>
                </a:ln>
                <a:solidFill>
                  <a:srgbClr val="F79646">
                    <a:lumMod val="50000"/>
                  </a:srgbClr>
                </a:solidFill>
                <a:latin typeface="Nadianne" panose="03020902050305070206" pitchFamily="66" charset="0"/>
                <a:cs typeface="Arial" charset="0"/>
              </a:rPr>
              <a:t> Revúca</a:t>
            </a:r>
            <a:r>
              <a:rPr lang="sk-SK" sz="2400" i="1" smtClean="0">
                <a:ln w="9525">
                  <a:solidFill>
                    <a:prstClr val="white"/>
                  </a:solidFill>
                  <a:prstDash val="solid"/>
                </a:ln>
                <a:solidFill>
                  <a:srgbClr val="F79646">
                    <a:lumMod val="50000"/>
                  </a:srgbClr>
                </a:solidFill>
                <a:latin typeface="Nadianne" panose="03020902050305070206" pitchFamily="66" charset="0"/>
                <a:cs typeface="Arial" charset="0"/>
              </a:rPr>
              <a:t> /  </a:t>
            </a:r>
            <a:r>
              <a:rPr lang="el-GR" sz="2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Σλοβακία</a:t>
            </a:r>
            <a:endParaRPr lang="sk-SK" sz="2400"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246495"/>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Μουσική</a:t>
            </a:r>
            <a:r>
              <a:rPr lang="el-GR" sz="1400" i="1">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5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Φωτογραφίες</a:t>
            </a:r>
            <a:r>
              <a:rPr lang="el-GR" sz="1400" i="1" smtClean="0">
                <a:ln w="9525">
                  <a:noFill/>
                  <a:prstDash val="solid"/>
                </a:ln>
                <a:solidFill>
                  <a:srgbClr val="F79646">
                    <a:lumMod val="50000"/>
                  </a:srgbClr>
                </a:solidFill>
                <a:latin typeface="Nadianne" panose="03020902050305070206" pitchFamily="66" charset="0"/>
                <a:cs typeface="Arial" charset="0"/>
              </a:rPr>
              <a:t> </a:t>
            </a:r>
            <a:r>
              <a:rPr lang="el-GR" sz="1400" i="1">
                <a:ln w="9525">
                  <a:no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ιδιωτικές</a:t>
            </a:r>
          </a:p>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Ηλεκτρονική Διεύθυνση </a:t>
            </a:r>
            <a:r>
              <a:rPr lang="el-GR" sz="1400" i="1">
                <a:ln w="9525">
                  <a:noFill/>
                  <a:prstDash val="solid"/>
                </a:ln>
                <a:solidFill>
                  <a:srgbClr val="F79646">
                    <a:lumMod val="50000"/>
                  </a:srgbClr>
                </a:solidFill>
                <a:latin typeface="Nadianne" panose="03020902050305070206" pitchFamily="66" charset="0"/>
                <a:cs typeface="Arial" charset="0"/>
              </a:rPr>
              <a:t>:	</a:t>
            </a:r>
            <a:r>
              <a:rPr lang="el-GR" sz="1400" i="1" smtClean="0">
                <a:ln w="9525">
                  <a:noFill/>
                  <a:prstDash val="solid"/>
                </a:ln>
                <a:solidFill>
                  <a:srgbClr val="F79646">
                    <a:lumMod val="50000"/>
                  </a:srgbClr>
                </a:solidFill>
                <a:latin typeface="Nadianne" panose="03020902050305070206" pitchFamily="66" charset="0"/>
                <a:cs typeface="Arial" charset="0"/>
              </a:rPr>
              <a:t>pista2011@gmail.com        </a:t>
            </a:r>
            <a:endParaRPr lang="el-GR"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Συλλογή</a:t>
            </a:r>
            <a:r>
              <a:rPr lang="el-GR" sz="1400" i="1">
                <a:ln w="9525">
                  <a:noFill/>
                  <a:prstDash val="solid"/>
                </a:ln>
                <a:solidFill>
                  <a:srgbClr val="F79646">
                    <a:lumMod val="50000"/>
                  </a:srgbClr>
                </a:solidFill>
                <a:latin typeface="Nadianne" panose="03020902050305070206" pitchFamily="66" charset="0"/>
                <a:cs typeface="Arial" charset="0"/>
              </a:rPr>
              <a:t> :			Steve</a:t>
            </a:r>
          </a:p>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Έτος</a:t>
            </a:r>
            <a:r>
              <a:rPr lang="el-GR" sz="1400" i="1">
                <a:ln w="9525">
                  <a:noFill/>
                  <a:prstDash val="solid"/>
                </a:ln>
                <a:solidFill>
                  <a:srgbClr val="F79646">
                    <a:lumMod val="50000"/>
                  </a:srgbClr>
                </a:solidFill>
                <a:latin typeface="Nadianne" panose="03020902050305070206" pitchFamily="66" charset="0"/>
                <a:cs typeface="Arial" charset="0"/>
              </a:rPr>
              <a:t> :			2015</a:t>
            </a:r>
          </a:p>
        </p:txBody>
      </p:sp>
      <p:sp>
        <p:nvSpPr>
          <p:cNvPr id="6" name="BlokTextu 5"/>
          <p:cNvSpPr txBox="1"/>
          <p:nvPr/>
        </p:nvSpPr>
        <p:spPr>
          <a:xfrm>
            <a:off x="6732240" y="454099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5" name="BlokTextu 14"/>
          <p:cNvSpPr txBox="1"/>
          <p:nvPr/>
        </p:nvSpPr>
        <p:spPr>
          <a:xfrm>
            <a:off x="774366" y="980728"/>
            <a:ext cx="7848600" cy="36471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i="1">
                <a:ln w="9525">
                  <a:noFill/>
                  <a:prstDash val="solid"/>
                </a:ln>
                <a:solidFill>
                  <a:srgbClr val="F79646">
                    <a:lumMod val="50000"/>
                  </a:srgbClr>
                </a:solidFill>
                <a:latin typeface="Nadianne" panose="03020902050305070206" pitchFamily="66" charset="0"/>
                <a:cs typeface="Arial" charset="0"/>
              </a:rPr>
              <a:t>Revúca</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είναι μία πόλη με πάνω από </a:t>
            </a:r>
            <a:r>
              <a:rPr lang="el-GR" i="1">
                <a:ln w="9525">
                  <a:noFill/>
                  <a:prstDash val="solid"/>
                </a:ln>
                <a:solidFill>
                  <a:srgbClr val="F79646">
                    <a:lumMod val="50000"/>
                  </a:srgbClr>
                </a:solidFill>
                <a:latin typeface="Nadianne" panose="03020902050305070206" pitchFamily="66" charset="0"/>
                <a:cs typeface="Arial" charset="0"/>
              </a:rPr>
              <a:t>13000</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κατοίκους.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Βρίσκεται στη μέση της Σλοβακίας επί της οροσειράς </a:t>
            </a:r>
            <a:r>
              <a:rPr lang="el-GR" i="1" smtClean="0">
                <a:ln w="9525">
                  <a:noFill/>
                  <a:prstDash val="solid"/>
                </a:ln>
                <a:solidFill>
                  <a:srgbClr val="F79646">
                    <a:lumMod val="50000"/>
                  </a:srgbClr>
                </a:solidFill>
                <a:latin typeface="Nadianne" panose="03020902050305070206" pitchFamily="66" charset="0"/>
                <a:cs typeface="Arial" charset="0"/>
              </a:rPr>
              <a:t>Slovenske </a:t>
            </a:r>
            <a:r>
              <a:rPr lang="sk-SK" i="1">
                <a:ln w="9525">
                  <a:noFill/>
                  <a:prstDash val="solid"/>
                </a:ln>
                <a:solidFill>
                  <a:srgbClr val="F79646">
                    <a:lumMod val="50000"/>
                  </a:srgbClr>
                </a:solidFill>
                <a:latin typeface="Nadianne" panose="03020902050305070206" pitchFamily="66" charset="0"/>
                <a:cs typeface="Arial" charset="0"/>
              </a:rPr>
              <a:t>r</a:t>
            </a:r>
            <a:r>
              <a:rPr lang="el-GR" i="1" smtClean="0">
                <a:ln w="9525">
                  <a:noFill/>
                  <a:prstDash val="solid"/>
                </a:ln>
                <a:solidFill>
                  <a:srgbClr val="F79646">
                    <a:lumMod val="50000"/>
                  </a:srgbClr>
                </a:solidFill>
                <a:latin typeface="Nadianne" panose="03020902050305070206" pitchFamily="66" charset="0"/>
                <a:cs typeface="Arial" charset="0"/>
              </a:rPr>
              <a:t>udohorie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και σε υψόμετρο </a:t>
            </a:r>
            <a:r>
              <a:rPr lang="el-GR" i="1">
                <a:ln w="9525">
                  <a:noFill/>
                  <a:prstDash val="solid"/>
                </a:ln>
                <a:solidFill>
                  <a:srgbClr val="F79646">
                    <a:lumMod val="50000"/>
                  </a:srgbClr>
                </a:solidFill>
                <a:latin typeface="Nadianne" panose="03020902050305070206" pitchFamily="66" charset="0"/>
                <a:cs typeface="Arial" charset="0"/>
              </a:rPr>
              <a:t>318 </a:t>
            </a:r>
            <a:r>
              <a:rPr lang="el-GR" i="1" smtClean="0">
                <a:ln w="9525">
                  <a:noFill/>
                  <a:prstDash val="solid"/>
                </a:ln>
                <a:solidFill>
                  <a:srgbClr val="F79646">
                    <a:lumMod val="50000"/>
                  </a:srgbClr>
                </a:solidFill>
                <a:latin typeface="Nadianne" panose="03020902050305070206" pitchFamily="66" charset="0"/>
                <a:cs typeface="Arial" charset="0"/>
              </a:rPr>
              <a:t>m</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Η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πρώτη γραπτή αναφορά της πόλης χρονολογείται από το έτος </a:t>
            </a:r>
            <a:r>
              <a:rPr lang="el-GR" i="1" smtClean="0">
                <a:ln w="9525">
                  <a:noFill/>
                  <a:prstDash val="solid"/>
                </a:ln>
                <a:solidFill>
                  <a:srgbClr val="F79646">
                    <a:lumMod val="50000"/>
                  </a:srgbClr>
                </a:solidFill>
                <a:latin typeface="Nadianne" panose="03020902050305070206" pitchFamily="66" charset="0"/>
                <a:cs typeface="Arial" charset="0"/>
              </a:rPr>
              <a:t>1</a:t>
            </a:r>
            <a:r>
              <a:rPr lang="sk-SK" i="1" smtClean="0">
                <a:ln w="9525">
                  <a:noFill/>
                  <a:prstDash val="solid"/>
                </a:ln>
                <a:solidFill>
                  <a:srgbClr val="F79646">
                    <a:lumMod val="50000"/>
                  </a:srgbClr>
                </a:solidFill>
                <a:latin typeface="Nadianne" panose="03020902050305070206" pitchFamily="66" charset="0"/>
                <a:cs typeface="Arial" charset="0"/>
              </a:rPr>
              <a:t>42</a:t>
            </a:r>
            <a:r>
              <a:rPr lang="el-GR" i="1" smtClean="0">
                <a:ln w="9525">
                  <a:noFill/>
                  <a:prstDash val="solid"/>
                </a:ln>
                <a:solidFill>
                  <a:srgbClr val="F79646">
                    <a:lumMod val="50000"/>
                  </a:srgbClr>
                </a:solidFill>
                <a:latin typeface="Nadianne" panose="03020902050305070206" pitchFamily="66" charset="0"/>
                <a:cs typeface="Arial" charset="0"/>
              </a:rPr>
              <a:t>7</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sk-SK"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Ήταν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το κέντρο βιομηχανίας σιδήρου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για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πάνω από </a:t>
            </a:r>
            <a:r>
              <a:rPr lang="el-GR" i="1">
                <a:ln w="9525">
                  <a:noFill/>
                  <a:prstDash val="solid"/>
                </a:ln>
                <a:solidFill>
                  <a:srgbClr val="F79646">
                    <a:lumMod val="50000"/>
                  </a:srgbClr>
                </a:solidFill>
                <a:latin typeface="Nadianne" panose="03020902050305070206" pitchFamily="66" charset="0"/>
                <a:cs typeface="Arial" charset="0"/>
              </a:rPr>
              <a:t>500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χρόνια, ωστόσο,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στο δεύτερο μισό του </a:t>
            </a:r>
            <a:r>
              <a:rPr lang="el-GR" i="1">
                <a:ln w="9525">
                  <a:noFill/>
                  <a:prstDash val="solid"/>
                </a:ln>
                <a:solidFill>
                  <a:srgbClr val="F79646">
                    <a:lumMod val="50000"/>
                  </a:srgbClr>
                </a:solidFill>
                <a:latin typeface="Nadianne" panose="03020902050305070206" pitchFamily="66" charset="0"/>
                <a:cs typeface="Arial" charset="0"/>
              </a:rPr>
              <a:t>20</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ου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αιώνα,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πόλη άρχισε να επικεντρώνεται στη βιομηχανία μαγνησίτη.</a:t>
            </a:r>
          </a:p>
          <a:p>
            <a:pPr algn="just" fontAlgn="base">
              <a:spcBef>
                <a:spcPct val="0"/>
              </a:spcBef>
              <a:spcAft>
                <a:spcPct val="0"/>
              </a:spcAft>
              <a:defRPr/>
            </a:pPr>
            <a:r>
              <a:rPr lang="sk-SK"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Κατά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τον </a:t>
            </a:r>
            <a:r>
              <a:rPr lang="el-GR" i="1">
                <a:ln w="9525">
                  <a:noFill/>
                  <a:prstDash val="solid"/>
                </a:ln>
                <a:solidFill>
                  <a:srgbClr val="F79646">
                    <a:lumMod val="50000"/>
                  </a:srgbClr>
                </a:solidFill>
                <a:latin typeface="Nadianne" panose="03020902050305070206" pitchFamily="66" charset="0"/>
                <a:cs typeface="Arial" charset="0"/>
              </a:rPr>
              <a:t>19</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ο αιώνα η πόλη έγινε το κέντρο της πολιτιστικής ζωής και κατά το έτος </a:t>
            </a:r>
            <a:r>
              <a:rPr lang="el-GR" i="1">
                <a:ln w="9525">
                  <a:noFill/>
                  <a:prstDash val="solid"/>
                </a:ln>
                <a:solidFill>
                  <a:srgbClr val="F79646">
                    <a:lumMod val="50000"/>
                  </a:srgbClr>
                </a:solidFill>
                <a:latin typeface="Nadianne" panose="03020902050305070206" pitchFamily="66" charset="0"/>
                <a:cs typeface="Arial" charset="0"/>
              </a:rPr>
              <a:t>1862</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ιδρύθηκε το πρώτο σχολείο δευτεροβάθμιας εκπαίδευσης Σλοβακίας με κύρια γλώσσα τη Σλοβακική.</a:t>
            </a:r>
          </a:p>
          <a:p>
            <a:pPr algn="just" fontAlgn="base">
              <a:spcBef>
                <a:spcPct val="0"/>
              </a:spcBef>
              <a:spcAft>
                <a:spcPct val="0"/>
              </a:spcAft>
              <a:defRPr/>
            </a:pPr>
            <a:r>
              <a:rPr lang="sk-SK"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Περιοχές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όμορφης εθνικής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κληρονομιάς,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όπως το Εθνικό πάρκο </a:t>
            </a:r>
            <a:r>
              <a:rPr lang="el-GR" i="1">
                <a:ln w="9525">
                  <a:noFill/>
                  <a:prstDash val="solid"/>
                </a:ln>
                <a:solidFill>
                  <a:srgbClr val="F79646">
                    <a:lumMod val="50000"/>
                  </a:srgbClr>
                </a:solidFill>
                <a:latin typeface="Nadianne" panose="03020902050305070206" pitchFamily="66" charset="0"/>
                <a:cs typeface="Arial" charset="0"/>
              </a:rPr>
              <a:t>Muranska</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i="1">
                <a:ln w="9525">
                  <a:noFill/>
                  <a:prstDash val="solid"/>
                </a:ln>
                <a:solidFill>
                  <a:srgbClr val="F79646">
                    <a:lumMod val="50000"/>
                  </a:srgbClr>
                </a:solidFill>
                <a:latin typeface="Nadianne" panose="03020902050305070206" pitchFamily="66" charset="0"/>
                <a:cs typeface="Arial" charset="0"/>
              </a:rPr>
              <a:t>p</a:t>
            </a:r>
            <a:r>
              <a:rPr lang="el-GR" i="1" smtClean="0">
                <a:ln w="9525">
                  <a:noFill/>
                  <a:prstDash val="solid"/>
                </a:ln>
                <a:solidFill>
                  <a:srgbClr val="F79646">
                    <a:lumMod val="50000"/>
                  </a:srgbClr>
                </a:solidFill>
                <a:latin typeface="Nadianne" panose="03020902050305070206" pitchFamily="66" charset="0"/>
                <a:cs typeface="Arial" charset="0"/>
              </a:rPr>
              <a:t>lanina</a:t>
            </a:r>
            <a:r>
              <a:rPr lang="el-GR" i="1">
                <a:ln w="9525">
                  <a:noFill/>
                  <a:prstDash val="solid"/>
                </a:ln>
                <a:solidFill>
                  <a:srgbClr val="F79646">
                    <a:lumMod val="50000"/>
                  </a:srgbClr>
                </a:solidFill>
                <a:latin typeface="Nadianne" panose="03020902050305070206" pitchFamily="66" charset="0"/>
                <a:cs typeface="Arial" charset="0"/>
              </a:rPr>
              <a:t>,</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το σπήλαιο </a:t>
            </a:r>
            <a:r>
              <a:rPr lang="el-GR" i="1" smtClean="0">
                <a:ln w="9525">
                  <a:noFill/>
                  <a:prstDash val="solid"/>
                </a:ln>
                <a:solidFill>
                  <a:srgbClr val="F79646">
                    <a:lumMod val="50000"/>
                  </a:srgbClr>
                </a:solidFill>
                <a:latin typeface="Nadianne" panose="03020902050305070206" pitchFamily="66" charset="0"/>
                <a:cs typeface="Arial" charset="0"/>
              </a:rPr>
              <a:t>Ochtin</a:t>
            </a:r>
            <a:r>
              <a:rPr lang="sk-SK" i="1" smtClean="0">
                <a:ln w="9525">
                  <a:noFill/>
                  <a:prstDash val="solid"/>
                </a:ln>
                <a:solidFill>
                  <a:srgbClr val="F79646">
                    <a:lumMod val="50000"/>
                  </a:srgbClr>
                </a:solidFill>
                <a:latin typeface="Nadianne" panose="03020902050305070206" pitchFamily="66" charset="0"/>
                <a:cs typeface="Arial" charset="0"/>
              </a:rPr>
              <a:t>á</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ή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το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Κάστρο </a:t>
            </a:r>
            <a:r>
              <a:rPr lang="el-GR" i="1" smtClean="0">
                <a:ln w="9525">
                  <a:noFill/>
                  <a:prstDash val="solid"/>
                </a:ln>
                <a:solidFill>
                  <a:srgbClr val="F79646">
                    <a:lumMod val="50000"/>
                  </a:srgbClr>
                </a:solidFill>
                <a:latin typeface="Nadianne" panose="03020902050305070206" pitchFamily="66" charset="0"/>
                <a:cs typeface="Arial" charset="0"/>
              </a:rPr>
              <a:t>Mur</a:t>
            </a:r>
            <a:r>
              <a:rPr lang="sk-SK" i="1" smtClean="0">
                <a:ln w="9525">
                  <a:noFill/>
                  <a:prstDash val="solid"/>
                </a:ln>
                <a:solidFill>
                  <a:srgbClr val="F79646">
                    <a:lumMod val="50000"/>
                  </a:srgbClr>
                </a:solidFill>
                <a:latin typeface="Nadianne" panose="03020902050305070206" pitchFamily="66" charset="0"/>
                <a:cs typeface="Arial" charset="0"/>
              </a:rPr>
              <a:t>áň</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ευρίσκονται στη γύρω περιοχή.</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pic>
        <p:nvPicPr>
          <p:cNvPr id="11" name="Obrázok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48886" y="129886"/>
            <a:ext cx="418064"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0459145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5"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Reduta – bývalý hostinec Kohút</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6" name="Obrázo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pic>
        <p:nvPicPr>
          <p:cNvPr id="8" name="Obrázo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0"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Reduta – former inn Kohút</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14" name="Obrázok 13">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
        <p:nvSpPr>
          <p:cNvPr id="15"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199196495"/>
      </p:ext>
    </p:extLst>
  </p:cSld>
  <p:clrMapOvr>
    <a:masterClrMapping/>
  </p:clrMapOvr>
  <mc:AlternateContent xmlns:mc="http://schemas.openxmlformats.org/markup-compatibility/2006" xmlns:p14="http://schemas.microsoft.com/office/powerpoint/2010/main">
    <mc:Choice Requires="p14">
      <p:transition spd="slow" p14:dur="3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0"/>
                                        <p:tgtEl>
                                          <p:spTgt spid="14"/>
                                        </p:tgtEl>
                                      </p:cBhvr>
                                    </p:animEffect>
                                  </p:childTnLst>
                                </p:cTn>
                              </p:par>
                            </p:childTnLst>
                          </p:cTn>
                        </p:par>
                        <p:par>
                          <p:cTn id="8" fill="hold">
                            <p:stCondLst>
                              <p:cond delay="1500"/>
                            </p:stCondLst>
                            <p:childTnLst>
                              <p:par>
                                <p:cTn id="9" presetID="6" presetClass="emph" presetSubtype="0" repeatCount="50000" accel="50000" decel="50000" autoRev="1" fill="hold" nodeType="afterEffect">
                                  <p:stCondLst>
                                    <p:cond delay="0"/>
                                  </p:stCondLst>
                                  <p:childTnLst>
                                    <p:animScale>
                                      <p:cBhvr>
                                        <p:cTn id="10" dur="1000" fill="hold"/>
                                        <p:tgtEl>
                                          <p:spTgt spid="14"/>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childTnLst>
                                </p:cTn>
                              </p:par>
                              <p:par>
                                <p:cTn id="17" presetID="10" presetClass="exit" presetSubtype="0" fill="hold" grpId="1" nodeType="withEffect">
                                  <p:stCondLst>
                                    <p:cond delay="3000"/>
                                  </p:stCondLst>
                                  <p:childTnLst>
                                    <p:animEffect transition="out" filter="fade">
                                      <p:cBhvr>
                                        <p:cTn id="18" dur="2000"/>
                                        <p:tgtEl>
                                          <p:spTgt spid="5"/>
                                        </p:tgtEl>
                                      </p:cBhvr>
                                    </p:animEffect>
                                    <p:set>
                                      <p:cBhvr>
                                        <p:cTn id="19" dur="1" fill="hold">
                                          <p:stCondLst>
                                            <p:cond delay="19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childTnLst>
                                </p:cTn>
                              </p:par>
                              <p:par>
                                <p:cTn id="26" presetID="10" presetClass="exit" presetSubtype="0" fill="hold" grpId="1" nodeType="withEffect">
                                  <p:stCondLst>
                                    <p:cond delay="3000"/>
                                  </p:stCondLst>
                                  <p:childTnLst>
                                    <p:animEffect transition="out" filter="fade">
                                      <p:cBhvr>
                                        <p:cTn id="27" dur="2000"/>
                                        <p:tgtEl>
                                          <p:spTgt spid="10"/>
                                        </p:tgtEl>
                                      </p:cBhvr>
                                    </p:animEffect>
                                    <p:set>
                                      <p:cBhvr>
                                        <p:cTn id="28" dur="1" fill="hold">
                                          <p:stCondLst>
                                            <p:cond delay="1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animBg="1"/>
      <p:bldP spid="5" grpId="1" animBg="1"/>
      <p:bldP spid="10" grpId="0" animBg="1"/>
      <p:bldP spid="10" grpId="1"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825905704"/>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348627560"/>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511157432"/>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Evanjelický kostol</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Evangelic church</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818848937"/>
      </p:ext>
    </p:extLst>
  </p:cSld>
  <p:clrMapOvr>
    <a:masterClrMapping/>
  </p:clrMapOvr>
  <mc:AlternateContent xmlns:mc="http://schemas.openxmlformats.org/markup-compatibility/2006" xmlns:p14="http://schemas.microsoft.com/office/powerpoint/2010/main">
    <mc:Choice Requires="p14">
      <p:transition spd="slow" p14:dur="3000" advClick="0" advTm="6000">
        <p14:prism isInverted="1"/>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6"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5416999"/>
      </p:ext>
    </p:extLst>
  </p:cSld>
  <p:clrMapOvr>
    <a:masterClrMapping/>
  </p:clrMapOvr>
  <mc:AlternateContent xmlns:mc="http://schemas.openxmlformats.org/markup-compatibility/2006">
    <mc:Choice xmlns:p14="http://schemas.microsoft.com/office/powerpoint/2010/main" Requires="p14">
      <p:transition spd="slow" p14:dur="3000" advClick="0" advTm="4000">
        <p14:flip dir="r"/>
      </p:transition>
    </mc:Choice>
    <mc:Fallback>
      <p:transition spd="slow" advClick="0" advTm="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Meštiacky dom - Kráľov Dom</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Townsfolk's house - Kráľov Dom</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532169386"/>
      </p:ext>
    </p:extLst>
  </p:cSld>
  <p:clrMapOvr>
    <a:masterClrMapping/>
  </p:clrMapOvr>
  <mc:AlternateContent xmlns:mc="http://schemas.openxmlformats.org/markup-compatibility/2006" xmlns:p14="http://schemas.microsoft.com/office/powerpoint/2010/main">
    <mc:Choice Requires="p14">
      <p:transition spd="slow" p14:dur="3000" advClick="0" advTm="6000">
        <p14:flip dir="r"/>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Radnica - Mestský dom</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Town Hall - Mestský dom</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3824185724"/>
      </p:ext>
    </p:extLst>
  </p:cSld>
  <p:clrMapOvr>
    <a:masterClrMapping/>
  </p:clrMapOvr>
  <mc:AlternateContent xmlns:mc="http://schemas.openxmlformats.org/markup-compatibility/2006" xmlns:p14="http://schemas.microsoft.com/office/powerpoint/2010/main">
    <mc:Choice Requires="p14">
      <p:transition spd="slow" p14:dur="3000" advClick="0" advTm="6000">
        <p14:flip dir="r"/>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591355599"/>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JELŠAVA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537161955"/>
      </p:ext>
    </p:extLst>
  </p:cSld>
  <p:clrMapOvr>
    <a:masterClrMapping/>
  </p:clrMapOvr>
  <mc:AlternateContent xmlns:mc="http://schemas.openxmlformats.org/markup-compatibility/2006">
    <mc:Choice xmlns:p14="http://schemas.microsoft.com/office/powerpoint/2010/main" Requires="p14">
      <p:transition spd="slow" p14:dur="3000" advClick="0" advTm="5000">
        <p:blinds dir="vert"/>
      </p:transition>
    </mc:Choice>
    <mc:Fallback>
      <p:transition spd="slow" advClick="0" advTm="5000">
        <p:blinds dir="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44433383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479829220"/>
      </p:ext>
    </p:extLst>
  </p:cSld>
  <p:clrMapOvr>
    <a:masterClrMapping/>
  </p:clrMapOvr>
  <mc:AlternateContent xmlns:mc="http://schemas.openxmlformats.org/markup-compatibility/2006">
    <mc:Choice xmlns:p14="http://schemas.microsoft.com/office/powerpoint/2010/main" Requires="p14">
      <p:transition spd="slow" p14:dur="3000" advClick="0" advTm="4000">
        <p:pull/>
      </p:transition>
    </mc:Choice>
    <mc:Fallback>
      <p:transition spd="slow" advClick="0" advTm="4000">
        <p:pull/>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PREDNÁ  HORA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pt-BR"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Poľovnícky zámok bývalého bulharského cára Ferdinanda Coburga</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Manor house </a:t>
            </a:r>
            <a:r>
              <a:rPr lang="en-US"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of </a:t>
            </a: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former Bulgarian Tsar Ferdinand Coburg</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853012093"/>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PREDNÁ  HORA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975679950"/>
      </p:ext>
    </p:extLst>
  </p:cSld>
  <p:clrMapOvr>
    <a:masterClrMapping/>
  </p:clrMapOvr>
  <mc:AlternateContent xmlns:mc="http://schemas.openxmlformats.org/markup-compatibility/2006">
    <mc:Choice xmlns:p14="http://schemas.microsoft.com/office/powerpoint/2010/main" Requires="p14">
      <p:transition spd="slow" p14:dur="3000" advClick="0" advTm="4000">
        <p:pull/>
      </p:transition>
    </mc:Choice>
    <mc:Fallback>
      <p:transition spd="slow" advClick="0" advTm="4000">
        <p:pull/>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799469313"/>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151304631"/>
      </p:ext>
    </p:extLst>
  </p:cSld>
  <p:clrMapOvr>
    <a:masterClrMapping/>
  </p:clrMapOvr>
  <mc:AlternateContent xmlns:mc="http://schemas.openxmlformats.org/markup-compatibility/2006">
    <mc:Choice xmlns:p14="http://schemas.microsoft.com/office/powerpoint/2010/main" Requires="p14">
      <p:transition spd="slow" p14:dur="3000" advClick="0" advTm="4000">
        <p14:flip dir="r"/>
      </p:transition>
    </mc:Choice>
    <mc:Fallback>
      <p:transition spd="slow" advClick="0" advTm="4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004048" y="316194"/>
            <a:ext cx="3816424" cy="613714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LUBENÍK</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ZDYCHAVA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929011953"/>
      </p:ext>
    </p:extLst>
  </p:cSld>
  <p:clrMapOvr>
    <a:masterClrMapping/>
  </p:clrMapOvr>
  <mc:AlternateContent xmlns:mc="http://schemas.openxmlformats.org/markup-compatibility/2006">
    <mc:Choice xmlns:p14="http://schemas.microsoft.com/office/powerpoint/2010/main" Requires="p14">
      <p:transition spd="slow" p14:dur="3000" advClick="0" advTm="5000">
        <p:blinds dir="vert"/>
      </p:transition>
    </mc:Choice>
    <mc:Fallback>
      <p:transition spd="slow" advClick="0" advTm="5000">
        <p:blinds dir="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Budova Prvého slovenského gymnázia</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building of the First Slovak Grammar School</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4059582933"/>
      </p:ext>
    </p:extLst>
  </p:cSld>
  <p:clrMapOvr>
    <a:masterClrMapping/>
  </p:clrMapOvr>
  <mc:AlternateContent xmlns:mc="http://schemas.openxmlformats.org/markup-compatibility/2006" xmlns:p14="http://schemas.microsoft.com/office/powerpoint/2010/main">
    <mc:Choice Requires="p14">
      <p:transition spd="slow" p14:dur="3000" advClick="0" advTm="6000">
        <p14:doors dir="vert"/>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264792285"/>
      </p:ext>
    </p:extLst>
  </p:cSld>
  <p:clrMapOvr>
    <a:masterClrMapping/>
  </p:clrMapOvr>
  <mc:AlternateContent xmlns:mc="http://schemas.openxmlformats.org/markup-compatibility/2006">
    <mc:Choice xmlns:p14="http://schemas.microsoft.com/office/powerpoint/2010/main" Requires="p14">
      <p:transition spd="slow" p14:dur="3000" advClick="0" advTm="4000">
        <p14:flip dir="r"/>
      </p:transition>
    </mc:Choice>
    <mc:Fallback>
      <p:transition spd="slow" advClick="0" advTm="4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335832382"/>
      </p:ext>
    </p:extLst>
  </p:cSld>
  <p:clrMapOvr>
    <a:masterClrMapping/>
  </p:clrMapOvr>
  <mc:AlternateContent xmlns:mc="http://schemas.openxmlformats.org/markup-compatibility/2006">
    <mc:Choice xmlns:p14="http://schemas.microsoft.com/office/powerpoint/2010/main" Requires="p14">
      <p:transition spd="slow" p14:dur="3000" advClick="0" advTm="4000">
        <p14:flip dir="r"/>
      </p:transition>
    </mc:Choice>
    <mc:Fallback>
      <p:transition spd="slow" advClick="0" advTm="4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Novšia budova </a:t>
            </a: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Prvého slovenského gymnázia</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n</a:t>
            </a:r>
            <a:r>
              <a:rPr lang="en-US"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ewer</a:t>
            </a: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 bulding of the</a:t>
            </a: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 First Slovak Grammar School</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425578294"/>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00493897"/>
      </p:ext>
    </p:extLst>
  </p:cSld>
  <p:clrMapOvr>
    <a:masterClrMapping/>
  </p:clrMapOvr>
  <mc:AlternateContent xmlns:mc="http://schemas.openxmlformats.org/markup-compatibility/2006">
    <mc:Choice xmlns:p14="http://schemas.microsoft.com/office/powerpoint/2010/main" Requires="p14">
      <p:transition spd="slow" p14:dur="3000" advClick="0" advTm="4000">
        <p14:flip dir="r"/>
      </p:transition>
    </mc:Choice>
    <mc:Fallback>
      <p:transition spd="slow" advClick="0" advTm="4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380936719"/>
      </p:ext>
    </p:extLst>
  </p:cSld>
  <p:clrMapOvr>
    <a:masterClrMapping/>
  </p:clrMapOvr>
  <mc:AlternateContent xmlns:mc="http://schemas.openxmlformats.org/markup-compatibility/2006">
    <mc:Choice xmlns:p14="http://schemas.microsoft.com/office/powerpoint/2010/main" Requires="p14">
      <p:transition spd="slow" p14:dur="3000" advClick="0" advTm="4000">
        <p14:flip dir="r"/>
      </p:transition>
    </mc:Choice>
    <mc:Fallback>
      <p:transition spd="slow" advClick="0" advTm="4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JELŠAVA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Mestské múzeum</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Town Museum</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2420037260"/>
      </p:ext>
    </p:extLst>
  </p:cSld>
  <p:clrMapOvr>
    <a:masterClrMapping/>
  </p:clrMapOvr>
  <mc:AlternateContent xmlns:mc="http://schemas.openxmlformats.org/markup-compatibility/2006" xmlns:p14="http://schemas.microsoft.com/office/powerpoint/2010/main">
    <mc:Choice Requires="p14">
      <p:transition spd="slow" p14:dur="3000" advClick="0" advTm="6000">
        <p14:flip dir="r"/>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638436168"/>
      </p:ext>
    </p:extLst>
  </p:cSld>
  <p:clrMapOvr>
    <a:masterClrMapping/>
  </p:clrMapOvr>
  <mc:AlternateContent xmlns:mc="http://schemas.openxmlformats.org/markup-compatibility/2006">
    <mc:Choice xmlns:p14="http://schemas.microsoft.com/office/powerpoint/2010/main" Requires="p14">
      <p:transition spd="slow" p14:dur="3000" advClick="0" advTm="5000">
        <p:blinds dir="vert"/>
      </p:transition>
    </mc:Choice>
    <mc:Fallback>
      <p:transition spd="slow" advClick="0" advTm="5000">
        <p:blinds dir="vert"/>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JELŠAVA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5209308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670573526"/>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HUTA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01116477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MURÁŇ  CASTLE</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Vstupná brána</a:t>
            </a:r>
          </a:p>
        </p:txBody>
      </p:sp>
      <p:sp>
        <p:nvSpPr>
          <p:cNvPr id="8"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Gateway</a:t>
            </a:r>
          </a:p>
        </p:txBody>
      </p:sp>
      <p:pic>
        <p:nvPicPr>
          <p:cNvPr id="9" name="Obrázo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10"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1" name="Obrázo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2"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3" name="Obrázok 12">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603509081"/>
      </p:ext>
    </p:extLst>
  </p:cSld>
  <p:clrMapOvr>
    <a:masterClrMapping/>
  </p:clrMapOvr>
  <mc:AlternateContent xmlns:mc="http://schemas.openxmlformats.org/markup-compatibility/2006" xmlns:p14="http://schemas.microsoft.com/office/powerpoint/2010/main">
    <mc:Choice Requires="p14">
      <p:transition spd="slow" p14:dur="3000" advClick="0" advTm="6000">
        <p14:prism/>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500"/>
                                        <p:tgtEl>
                                          <p:spTgt spid="13"/>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0"/>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000"/>
                                        <p:tgtEl>
                                          <p:spTgt spid="8"/>
                                        </p:tgtEl>
                                      </p:cBhvr>
                                    </p:animEffect>
                                  </p:childTnLst>
                                </p:cTn>
                              </p:par>
                              <p:par>
                                <p:cTn id="26" presetID="10" presetClass="exit" presetSubtype="0" fill="hold" grpId="1" nodeType="withEffect">
                                  <p:stCondLst>
                                    <p:cond delay="3000"/>
                                  </p:stCondLst>
                                  <p:childTnLst>
                                    <p:animEffect transition="out" filter="fade">
                                      <p:cBhvr>
                                        <p:cTn id="27" dur="2000"/>
                                        <p:tgtEl>
                                          <p:spTgt spid="8"/>
                                        </p:tgtEl>
                                      </p:cBhvr>
                                    </p:animEffect>
                                    <p:set>
                                      <p:cBhvr>
                                        <p:cTn id="28" dur="1" fill="hold">
                                          <p:stCondLst>
                                            <p:cond delay="1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6" grpId="0" animBg="1"/>
      <p:bldP spid="6" grpId="1" animBg="1"/>
      <p:bldP spid="8" grpId="0" animBg="1"/>
      <p:bldP spid="8" grpId="1"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ARAGONIT  CAVE  OCHTINÁ</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Vstupný areál jaskyne</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Entrance area of the cave</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2285093396"/>
      </p:ext>
    </p:extLst>
  </p:cSld>
  <p:clrMapOvr>
    <a:masterClrMapping/>
  </p:clrMapOvr>
  <mc:AlternateContent xmlns:mc="http://schemas.openxmlformats.org/markup-compatibility/2006" xmlns:p14="http://schemas.microsoft.com/office/powerpoint/2010/main">
    <mc:Choice Requires="p14">
      <p:transition spd="slow" p14:dur="3000" advClick="0" advTm="6000">
        <p14:prism/>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ARAGONIT  CAVE  OCHTINÁ</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Aragonitová výzdoba</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Aragonite decoration</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751928533"/>
      </p:ext>
    </p:extLst>
  </p:cSld>
  <p:clrMapOvr>
    <a:masterClrMapping/>
  </p:clrMapOvr>
  <mc:AlternateContent xmlns:mc="http://schemas.openxmlformats.org/markup-compatibility/2006" xmlns:p14="http://schemas.microsoft.com/office/powerpoint/2010/main">
    <mc:Choice Requires="p14">
      <p:transition spd="slow" p14:dur="3000" advClick="0" advTm="6000">
        <p:cover/>
      </p:transition>
    </mc:Choice>
    <mc:Fallback xmlns="">
      <p:transition spd="slow" advClick="0" advTm="6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BODNÁRKA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056773761"/>
      </p:ext>
    </p:extLst>
  </p:cSld>
  <p:clrMapOvr>
    <a:masterClrMapping/>
  </p:clrMapOvr>
  <mc:AlternateContent xmlns:mc="http://schemas.openxmlformats.org/markup-compatibility/2006" xmlns:p14="http://schemas.microsoft.com/office/powerpoint/2010/main">
    <mc:Choice Requires="p14">
      <p:transition spd="slow" p14:dur="3000" advClick="0" advTm="4000">
        <p:cover/>
      </p:transition>
    </mc:Choice>
    <mc:Fallback xmlns="">
      <p:transition spd="slow" advClick="0" advTm="4000">
        <p:cover/>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PLANINA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855276773"/>
      </p:ext>
    </p:extLst>
  </p:cSld>
  <p:clrMapOvr>
    <a:masterClrMapping/>
  </p:clrMapOvr>
  <mc:AlternateContent xmlns:mc="http://schemas.openxmlformats.org/markup-compatibility/2006" xmlns:p14="http://schemas.microsoft.com/office/powerpoint/2010/main">
    <mc:Choice Requires="p14">
      <p:transition spd="slow" p14:dur="3000" advClick="0" advTm="4000">
        <p:cover/>
      </p:transition>
    </mc:Choice>
    <mc:Fallback xmlns="">
      <p:transition spd="slow" advClick="0" advTm="4000">
        <p:cover/>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REVÚCKA  LEHOTA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Hostinec Psota</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public house Psota</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2930278828"/>
      </p:ext>
    </p:extLst>
  </p:cSld>
  <p:clrMapOvr>
    <a:masterClrMapping/>
  </p:clrMapOvr>
  <mc:AlternateContent xmlns:mc="http://schemas.openxmlformats.org/markup-compatibility/2006" xmlns:p14="http://schemas.microsoft.com/office/powerpoint/2010/main">
    <mc:Choice Requires="p14">
      <p:transition spd="slow" p14:dur="3000" advClick="0" advTm="6000">
        <p:cover/>
      </p:transition>
    </mc:Choice>
    <mc:Fallback xmlns="">
      <p:transition spd="slow" advClick="0" advTm="6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893696811"/>
      </p:ext>
    </p:extLst>
  </p:cSld>
  <p:clrMapOvr>
    <a:masterClrMapping/>
  </p:clrMapOvr>
  <mc:AlternateContent xmlns:mc="http://schemas.openxmlformats.org/markup-compatibility/2006">
    <mc:Choice xmlns:p14="http://schemas.microsoft.com/office/powerpoint/2010/main" Requires="p14">
      <p:transition spd="slow" p14:dur="3000" advClick="0" advTm="5000">
        <p:blinds dir="vert"/>
      </p:transition>
    </mc:Choice>
    <mc:Fallback>
      <p:transition spd="slow" advClick="0" advTm="5000">
        <p:blinds dir="vert"/>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VIEW  FROM  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14833239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539285711"/>
      </p:ext>
    </p:extLst>
  </p:cSld>
  <p:clrMapOvr>
    <a:masterClrMapping/>
  </p:clrMapOvr>
  <mc:AlternateContent xmlns:mc="http://schemas.openxmlformats.org/markup-compatibility/2006" xmlns:p14="http://schemas.microsoft.com/office/powerpoint/2010/main">
    <mc:Choice Requires="p14">
      <p:transition spd="slow" p14:dur="3000" advClick="0" advTm="4000">
        <p:split orient="vert"/>
      </p:transition>
    </mc:Choice>
    <mc:Fallback xmlns="">
      <p:transition spd="slow" advClick="0" advTm="4000">
        <p:split orient="vert"/>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404664"/>
            <a:ext cx="3816424" cy="6111336"/>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929271174"/>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6"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Rímsko-katolícky kostol</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Roman Catholic church</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4199757337"/>
      </p:ext>
    </p:extLst>
  </p:cSld>
  <p:clrMapOvr>
    <a:masterClrMapping/>
  </p:clrMapOvr>
  <mc:AlternateContent xmlns:mc="http://schemas.openxmlformats.org/markup-compatibility/2006" xmlns:p14="http://schemas.microsoft.com/office/powerpoint/2010/main">
    <mc:Choice Requires="p14">
      <p:transition spd="slow" p14:dur="3000" advClick="0" advTm="6000">
        <p14:doors dir="vert"/>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882309280"/>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293782629"/>
      </p:ext>
    </p:extLst>
  </p:cSld>
  <p:clrMapOvr>
    <a:masterClrMapping/>
  </p:clrMapOvr>
  <mc:AlternateContent xmlns:mc="http://schemas.openxmlformats.org/markup-compatibility/2006">
    <mc:Choice xmlns:p14="http://schemas.microsoft.com/office/powerpoint/2010/main" Requires="p14">
      <p:transition spd="slow" p14:dur="3000" advClick="0" advTm="4000">
        <p14:prism isInverted="1"/>
      </p:transition>
    </mc:Choice>
    <mc:Fallback>
      <p:transition spd="slow" advClick="0" advTm="4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908714194"/>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65849633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ZDYCHAVA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Rímsko-katolícky kostol</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Roman Catholic church</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128284522"/>
      </p:ext>
    </p:extLst>
  </p:cSld>
  <p:clrMapOvr>
    <a:masterClrMapping/>
  </p:clrMapOvr>
  <mc:AlternateContent xmlns:mc="http://schemas.openxmlformats.org/markup-compatibility/2006" xmlns:p14="http://schemas.microsoft.com/office/powerpoint/2010/main">
    <mc:Choice Requires="p14">
      <p:transition spd="slow" p14:dur="3000" advClick="0" advTm="6000">
        <p:split orient="vert"/>
      </p:transition>
    </mc:Choice>
    <mc:Fallback xmlns="">
      <p:transition spd="slow" advClick="0"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ZDYCHAVA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ZDYCHAVA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609570211"/>
      </p:ext>
    </p:extLst>
  </p:cSld>
  <p:clrMapOvr>
    <a:masterClrMapping/>
  </p:clrMapOvr>
  <mc:AlternateContent xmlns:mc="http://schemas.openxmlformats.org/markup-compatibility/2006">
    <mc:Choice xmlns:p14="http://schemas.microsoft.com/office/powerpoint/2010/main" Requires="p14">
      <p:transition spd="slow" p14:dur="3000" advClick="0" advTm="5000">
        <p:blinds dir="vert"/>
      </p:transition>
    </mc:Choice>
    <mc:Fallback>
      <p:transition spd="slow" advClick="0" advTm="5000">
        <p:blinds dir="vert"/>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6"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8153817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2558" y="542720"/>
            <a:ext cx="16257005" cy="5766599"/>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MURÁŇ</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781373576"/>
      </p:ext>
    </p:extLst>
  </p:cSld>
  <p:clrMapOvr>
    <a:masterClrMapping/>
  </p:clrMapOvr>
  <mc:AlternateContent xmlns:mc="http://schemas.openxmlformats.org/markup-compatibility/2006" xmlns:p14="http://schemas.microsoft.com/office/powerpoint/2010/main">
    <mc:Choice Requires="p14">
      <p:transition spd="slow" p14:dur="3000" advClick="0" advTm="32000">
        <p:split orient="vert"/>
      </p:transition>
    </mc:Choice>
    <mc:Fallback xmlns="">
      <p:transition spd="slow" advClick="0"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6667" decel="16667" fill="hold" nodeType="withEffect">
                                  <p:stCondLst>
                                    <p:cond delay="2000"/>
                                  </p:stCondLst>
                                  <p:childTnLst>
                                    <p:animMotion origin="layout" path="M 2.77778E-7 -4.93062E-6 L 0.88125 0.00047 " pathEditMode="relative" rAng="0" ptsTypes="AA">
                                      <p:cBhvr>
                                        <p:cTn id="6" dur="30000" fill="hold"/>
                                        <p:tgtEl>
                                          <p:spTgt spid="4"/>
                                        </p:tgtEl>
                                        <p:attrNameLst>
                                          <p:attrName>ppt_x</p:attrName>
                                          <p:attrName>ppt_y</p:attrName>
                                        </p:attrNameLst>
                                      </p:cBhvr>
                                      <p:rCtr x="4406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21" name="Obrázok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6081199" y="3958310"/>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4769813" y="4052264"/>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pic>
        <p:nvPicPr>
          <p:cNvPr id="29" name="Obrázok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76612">
            <a:off x="7999229" y="303573"/>
            <a:ext cx="720694" cy="792083"/>
          </a:xfrm>
          <a:prstGeom prst="rect">
            <a:avLst/>
          </a:prstGeom>
          <a:effectLst>
            <a:outerShdw blurRad="63500" dist="50800" dir="2700000" sx="103000" sy="103000" algn="tl" rotWithShape="0">
              <a:prstClr val="black">
                <a:alpha val="50000"/>
              </a:prstClr>
            </a:outerShdw>
          </a:effectLst>
        </p:spPr>
      </p:pic>
      <p:sp>
        <p:nvSpPr>
          <p:cNvPr id="26" name="BlokTextu 25"/>
          <p:cNvSpPr txBox="1"/>
          <p:nvPr/>
        </p:nvSpPr>
        <p:spPr>
          <a:xfrm>
            <a:off x="720000" y="514950"/>
            <a:ext cx="4229088" cy="369332"/>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Non-commercial presentation</a:t>
            </a:r>
            <a:endParaRPr lang="sk-SK">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endParaRPr>
          </a:p>
        </p:txBody>
      </p:sp>
      <p:sp>
        <p:nvSpPr>
          <p:cNvPr id="27" name="BlokTextu 26"/>
          <p:cNvSpPr txBox="1"/>
          <p:nvPr/>
        </p:nvSpPr>
        <p:spPr>
          <a:xfrm>
            <a:off x="720000" y="5872404"/>
            <a:ext cx="4229088" cy="584775"/>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6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Thank you my friends for your help</a:t>
            </a:r>
          </a:p>
          <a:p>
            <a:pPr algn="ctr"/>
            <a:r>
              <a:rPr lang="sk-SK" sz="160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w</a:t>
            </a:r>
            <a:r>
              <a:rPr lang="sk-SK" sz="16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ith the translation</a:t>
            </a:r>
            <a:endParaRPr lang="sk-SK" sz="160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endParaRPr>
          </a:p>
        </p:txBody>
      </p:sp>
      <p:sp>
        <p:nvSpPr>
          <p:cNvPr id="32" name="Obdĺžnik 31"/>
          <p:cNvSpPr/>
          <p:nvPr/>
        </p:nvSpPr>
        <p:spPr>
          <a:xfrm>
            <a:off x="7918865" y="6294645"/>
            <a:ext cx="881421" cy="33855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600" b="1" spc="5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EXIT</a:t>
            </a:r>
          </a:p>
        </p:txBody>
      </p:sp>
      <p:sp>
        <p:nvSpPr>
          <p:cNvPr id="33" name="Tlačidlo akcie: Vlastné 32">
            <a:hlinkClick r:id="" action="ppaction://hlinkshowjump?jump=endshow" highlightClick="1"/>
          </p:cNvPr>
          <p:cNvSpPr/>
          <p:nvPr/>
        </p:nvSpPr>
        <p:spPr>
          <a:xfrm>
            <a:off x="7853561" y="6093296"/>
            <a:ext cx="1012029" cy="50537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Tree>
    <p:extLst>
      <p:ext uri="{BB962C8B-B14F-4D97-AF65-F5344CB8AC3E}">
        <p14:creationId xmlns:p14="http://schemas.microsoft.com/office/powerpoint/2010/main" val="4226740190"/>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4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par>
                                <p:cTn id="21" presetID="31" presetClass="entr" presetSubtype="0" fill="hold" grpId="0" nodeType="withEffect">
                                  <p:stCondLst>
                                    <p:cond delay="4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style.rotation</p:attrName>
                                        </p:attrNameLst>
                                      </p:cBhvr>
                                      <p:tavLst>
                                        <p:tav tm="0">
                                          <p:val>
                                            <p:fltVal val="90"/>
                                          </p:val>
                                        </p:tav>
                                        <p:tav tm="100000">
                                          <p:val>
                                            <p:fltVal val="0"/>
                                          </p:val>
                                        </p:tav>
                                      </p:tavLst>
                                    </p:anim>
                                    <p:animEffect transition="in" filter="fade">
                                      <p:cBhvr>
                                        <p:cTn id="26" dur="2000"/>
                                        <p:tgtEl>
                                          <p:spTgt spid="8"/>
                                        </p:tgtEl>
                                      </p:cBhvr>
                                    </p:animEffect>
                                  </p:childTnLst>
                                </p:cTn>
                              </p:par>
                              <p:par>
                                <p:cTn id="27" presetID="31" presetClass="entr" presetSubtype="0" fill="hold" grpId="0" nodeType="withEffect">
                                  <p:stCondLst>
                                    <p:cond delay="5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style.rotation</p:attrName>
                                        </p:attrNameLst>
                                      </p:cBhvr>
                                      <p:tavLst>
                                        <p:tav tm="0">
                                          <p:val>
                                            <p:fltVal val="90"/>
                                          </p:val>
                                        </p:tav>
                                        <p:tav tm="100000">
                                          <p:val>
                                            <p:fltVal val="0"/>
                                          </p:val>
                                        </p:tav>
                                      </p:tavLst>
                                    </p:anim>
                                    <p:animEffect transition="in" filter="fade">
                                      <p:cBhvr>
                                        <p:cTn id="32" dur="2000"/>
                                        <p:tgtEl>
                                          <p:spTgt spid="9"/>
                                        </p:tgtEl>
                                      </p:cBhvr>
                                    </p:animEffect>
                                  </p:childTnLst>
                                </p:cTn>
                              </p:par>
                              <p:par>
                                <p:cTn id="33" presetID="31" presetClass="entr" presetSubtype="0" fill="hold" grpId="0" nodeType="withEffect">
                                  <p:stCondLst>
                                    <p:cond delay="5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90"/>
                                          </p:val>
                                        </p:tav>
                                        <p:tav tm="100000">
                                          <p:val>
                                            <p:fltVal val="0"/>
                                          </p:val>
                                        </p:tav>
                                      </p:tavLst>
                                    </p:anim>
                                    <p:animEffect transition="in" filter="fade">
                                      <p:cBhvr>
                                        <p:cTn id="38" dur="2000"/>
                                        <p:tgtEl>
                                          <p:spTgt spid="10"/>
                                        </p:tgtEl>
                                      </p:cBhvr>
                                    </p:animEffect>
                                  </p:childTnLst>
                                </p:cTn>
                              </p:par>
                              <p:par>
                                <p:cTn id="39" presetID="31" presetClass="entr" presetSubtype="0" fill="hold" grpId="0" nodeType="withEffect">
                                  <p:stCondLst>
                                    <p:cond delay="60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style.rotation</p:attrName>
                                        </p:attrNameLst>
                                      </p:cBhvr>
                                      <p:tavLst>
                                        <p:tav tm="0">
                                          <p:val>
                                            <p:fltVal val="90"/>
                                          </p:val>
                                        </p:tav>
                                        <p:tav tm="100000">
                                          <p:val>
                                            <p:fltVal val="0"/>
                                          </p:val>
                                        </p:tav>
                                      </p:tavLst>
                                    </p:anim>
                                    <p:animEffect transition="in" filter="fade">
                                      <p:cBhvr>
                                        <p:cTn id="44" dur="2000"/>
                                        <p:tgtEl>
                                          <p:spTgt spid="11"/>
                                        </p:tgtEl>
                                      </p:cBhvr>
                                    </p:animEffect>
                                  </p:childTnLst>
                                </p:cTn>
                              </p:par>
                              <p:par>
                                <p:cTn id="45" presetID="31" presetClass="entr" presetSubtype="0" fill="hold" grpId="0" nodeType="withEffect">
                                  <p:stCondLst>
                                    <p:cond delay="6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style.rotation</p:attrName>
                                        </p:attrNameLst>
                                      </p:cBhvr>
                                      <p:tavLst>
                                        <p:tav tm="0">
                                          <p:val>
                                            <p:fltVal val="90"/>
                                          </p:val>
                                        </p:tav>
                                        <p:tav tm="100000">
                                          <p:val>
                                            <p:fltVal val="0"/>
                                          </p:val>
                                        </p:tav>
                                      </p:tavLst>
                                    </p:anim>
                                    <p:animEffect transition="in" filter="fade">
                                      <p:cBhvr>
                                        <p:cTn id="50" dur="2000"/>
                                        <p:tgtEl>
                                          <p:spTgt spid="12"/>
                                        </p:tgtEl>
                                      </p:cBhvr>
                                    </p:animEffect>
                                  </p:childTnLst>
                                </p:cTn>
                              </p:par>
                              <p:par>
                                <p:cTn id="51" presetID="31" presetClass="entr" presetSubtype="0" fill="hold" grpId="0" nodeType="withEffect">
                                  <p:stCondLst>
                                    <p:cond delay="700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style.rotation</p:attrName>
                                        </p:attrNameLst>
                                      </p:cBhvr>
                                      <p:tavLst>
                                        <p:tav tm="0">
                                          <p:val>
                                            <p:fltVal val="90"/>
                                          </p:val>
                                        </p:tav>
                                        <p:tav tm="100000">
                                          <p:val>
                                            <p:fltVal val="0"/>
                                          </p:val>
                                        </p:tav>
                                      </p:tavLst>
                                    </p:anim>
                                    <p:animEffect transition="in" filter="fade">
                                      <p:cBhvr>
                                        <p:cTn id="56" dur="2000"/>
                                        <p:tgtEl>
                                          <p:spTgt spid="13"/>
                                        </p:tgtEl>
                                      </p:cBhvr>
                                    </p:animEffect>
                                  </p:childTnLst>
                                </p:cTn>
                              </p:par>
                              <p:par>
                                <p:cTn id="57" presetID="31" presetClass="entr" presetSubtype="0" fill="hold" grpId="0" nodeType="withEffect">
                                  <p:stCondLst>
                                    <p:cond delay="7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2000" fill="hold"/>
                                        <p:tgtEl>
                                          <p:spTgt spid="14"/>
                                        </p:tgtEl>
                                        <p:attrNameLst>
                                          <p:attrName>ppt_w</p:attrName>
                                        </p:attrNameLst>
                                      </p:cBhvr>
                                      <p:tavLst>
                                        <p:tav tm="0">
                                          <p:val>
                                            <p:fltVal val="0"/>
                                          </p:val>
                                        </p:tav>
                                        <p:tav tm="100000">
                                          <p:val>
                                            <p:strVal val="#ppt_w"/>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style.rotation</p:attrName>
                                        </p:attrNameLst>
                                      </p:cBhvr>
                                      <p:tavLst>
                                        <p:tav tm="0">
                                          <p:val>
                                            <p:fltVal val="90"/>
                                          </p:val>
                                        </p:tav>
                                        <p:tav tm="100000">
                                          <p:val>
                                            <p:fltVal val="0"/>
                                          </p:val>
                                        </p:tav>
                                      </p:tavLst>
                                    </p:anim>
                                    <p:animEffect transition="in" filter="fade">
                                      <p:cBhvr>
                                        <p:cTn id="62" dur="2000"/>
                                        <p:tgtEl>
                                          <p:spTgt spid="14"/>
                                        </p:tgtEl>
                                      </p:cBhvr>
                                    </p:animEffect>
                                  </p:childTnLst>
                                </p:cTn>
                              </p:par>
                              <p:par>
                                <p:cTn id="63" presetID="31" presetClass="entr" presetSubtype="0" fill="hold" grpId="0" nodeType="withEffect">
                                  <p:stCondLst>
                                    <p:cond delay="8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style.rotation</p:attrName>
                                        </p:attrNameLst>
                                      </p:cBhvr>
                                      <p:tavLst>
                                        <p:tav tm="0">
                                          <p:val>
                                            <p:fltVal val="90"/>
                                          </p:val>
                                        </p:tav>
                                        <p:tav tm="100000">
                                          <p:val>
                                            <p:fltVal val="0"/>
                                          </p:val>
                                        </p:tav>
                                      </p:tavLst>
                                    </p:anim>
                                    <p:animEffect transition="in" filter="fade">
                                      <p:cBhvr>
                                        <p:cTn id="68" dur="2000"/>
                                        <p:tgtEl>
                                          <p:spTgt spid="15"/>
                                        </p:tgtEl>
                                      </p:cBhvr>
                                    </p:animEffect>
                                  </p:childTnLst>
                                </p:cTn>
                              </p:par>
                              <p:par>
                                <p:cTn id="69" presetID="31" presetClass="entr" presetSubtype="0" fill="hold" grpId="0" nodeType="withEffect">
                                  <p:stCondLst>
                                    <p:cond delay="85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2000" fill="hold"/>
                                        <p:tgtEl>
                                          <p:spTgt spid="16"/>
                                        </p:tgtEl>
                                        <p:attrNameLst>
                                          <p:attrName>ppt_w</p:attrName>
                                        </p:attrNameLst>
                                      </p:cBhvr>
                                      <p:tavLst>
                                        <p:tav tm="0">
                                          <p:val>
                                            <p:fltVal val="0"/>
                                          </p:val>
                                        </p:tav>
                                        <p:tav tm="100000">
                                          <p:val>
                                            <p:strVal val="#ppt_w"/>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style.rotation</p:attrName>
                                        </p:attrNameLst>
                                      </p:cBhvr>
                                      <p:tavLst>
                                        <p:tav tm="0">
                                          <p:val>
                                            <p:fltVal val="90"/>
                                          </p:val>
                                        </p:tav>
                                        <p:tav tm="100000">
                                          <p:val>
                                            <p:fltVal val="0"/>
                                          </p:val>
                                        </p:tav>
                                      </p:tavLst>
                                    </p:anim>
                                    <p:animEffect transition="in" filter="fade">
                                      <p:cBhvr>
                                        <p:cTn id="74" dur="2000"/>
                                        <p:tgtEl>
                                          <p:spTgt spid="16"/>
                                        </p:tgtEl>
                                      </p:cBhvr>
                                    </p:animEffect>
                                  </p:childTnLst>
                                </p:cTn>
                              </p:par>
                              <p:par>
                                <p:cTn id="75" presetID="31" presetClass="entr" presetSubtype="0" fill="hold" grpId="0" nodeType="withEffect">
                                  <p:stCondLst>
                                    <p:cond delay="90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2000" fill="hold"/>
                                        <p:tgtEl>
                                          <p:spTgt spid="17"/>
                                        </p:tgtEl>
                                        <p:attrNameLst>
                                          <p:attrName>ppt_w</p:attrName>
                                        </p:attrNameLst>
                                      </p:cBhvr>
                                      <p:tavLst>
                                        <p:tav tm="0">
                                          <p:val>
                                            <p:fltVal val="0"/>
                                          </p:val>
                                        </p:tav>
                                        <p:tav tm="100000">
                                          <p:val>
                                            <p:strVal val="#ppt_w"/>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style.rotation</p:attrName>
                                        </p:attrNameLst>
                                      </p:cBhvr>
                                      <p:tavLst>
                                        <p:tav tm="0">
                                          <p:val>
                                            <p:fltVal val="90"/>
                                          </p:val>
                                        </p:tav>
                                        <p:tav tm="100000">
                                          <p:val>
                                            <p:fltVal val="0"/>
                                          </p:val>
                                        </p:tav>
                                      </p:tavLst>
                                    </p:anim>
                                    <p:animEffect transition="in" filter="fade">
                                      <p:cBhvr>
                                        <p:cTn id="80" dur="2000"/>
                                        <p:tgtEl>
                                          <p:spTgt spid="17"/>
                                        </p:tgtEl>
                                      </p:cBhvr>
                                    </p:animEffect>
                                  </p:childTnLst>
                                </p:cTn>
                              </p:par>
                              <p:par>
                                <p:cTn id="81" presetID="31" presetClass="entr" presetSubtype="0" fill="hold" grpId="0" nodeType="withEffect">
                                  <p:stCondLst>
                                    <p:cond delay="9500"/>
                                  </p:stCondLst>
                                  <p:childTnLst>
                                    <p:set>
                                      <p:cBhvr>
                                        <p:cTn id="82" dur="1" fill="hold">
                                          <p:stCondLst>
                                            <p:cond delay="0"/>
                                          </p:stCondLst>
                                        </p:cTn>
                                        <p:tgtEl>
                                          <p:spTgt spid="18"/>
                                        </p:tgtEl>
                                        <p:attrNameLst>
                                          <p:attrName>style.visibility</p:attrName>
                                        </p:attrNameLst>
                                      </p:cBhvr>
                                      <p:to>
                                        <p:strVal val="visible"/>
                                      </p:to>
                                    </p:set>
                                    <p:anim calcmode="lin" valueType="num">
                                      <p:cBhvr>
                                        <p:cTn id="83" dur="2000" fill="hold"/>
                                        <p:tgtEl>
                                          <p:spTgt spid="18"/>
                                        </p:tgtEl>
                                        <p:attrNameLst>
                                          <p:attrName>ppt_w</p:attrName>
                                        </p:attrNameLst>
                                      </p:cBhvr>
                                      <p:tavLst>
                                        <p:tav tm="0">
                                          <p:val>
                                            <p:fltVal val="0"/>
                                          </p:val>
                                        </p:tav>
                                        <p:tav tm="100000">
                                          <p:val>
                                            <p:strVal val="#ppt_w"/>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style.rotation</p:attrName>
                                        </p:attrNameLst>
                                      </p:cBhvr>
                                      <p:tavLst>
                                        <p:tav tm="0">
                                          <p:val>
                                            <p:fltVal val="90"/>
                                          </p:val>
                                        </p:tav>
                                        <p:tav tm="100000">
                                          <p:val>
                                            <p:fltVal val="0"/>
                                          </p:val>
                                        </p:tav>
                                      </p:tavLst>
                                    </p:anim>
                                    <p:animEffect transition="in" filter="fade">
                                      <p:cBhvr>
                                        <p:cTn id="86" dur="2000"/>
                                        <p:tgtEl>
                                          <p:spTgt spid="18"/>
                                        </p:tgtEl>
                                      </p:cBhvr>
                                    </p:animEffect>
                                  </p:childTnLst>
                                </p:cTn>
                              </p:par>
                              <p:par>
                                <p:cTn id="87" presetID="31" presetClass="entr" presetSubtype="0" fill="hold" grpId="0" nodeType="withEffect">
                                  <p:stCondLst>
                                    <p:cond delay="10000"/>
                                  </p:stCondLst>
                                  <p:childTnLst>
                                    <p:set>
                                      <p:cBhvr>
                                        <p:cTn id="88" dur="1" fill="hold">
                                          <p:stCondLst>
                                            <p:cond delay="0"/>
                                          </p:stCondLst>
                                        </p:cTn>
                                        <p:tgtEl>
                                          <p:spTgt spid="19"/>
                                        </p:tgtEl>
                                        <p:attrNameLst>
                                          <p:attrName>style.visibility</p:attrName>
                                        </p:attrNameLst>
                                      </p:cBhvr>
                                      <p:to>
                                        <p:strVal val="visible"/>
                                      </p:to>
                                    </p:set>
                                    <p:anim calcmode="lin" valueType="num">
                                      <p:cBhvr>
                                        <p:cTn id="89" dur="2000" fill="hold"/>
                                        <p:tgtEl>
                                          <p:spTgt spid="19"/>
                                        </p:tgtEl>
                                        <p:attrNameLst>
                                          <p:attrName>ppt_w</p:attrName>
                                        </p:attrNameLst>
                                      </p:cBhvr>
                                      <p:tavLst>
                                        <p:tav tm="0">
                                          <p:val>
                                            <p:fltVal val="0"/>
                                          </p:val>
                                        </p:tav>
                                        <p:tav tm="100000">
                                          <p:val>
                                            <p:strVal val="#ppt_w"/>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style.rotation</p:attrName>
                                        </p:attrNameLst>
                                      </p:cBhvr>
                                      <p:tavLst>
                                        <p:tav tm="0">
                                          <p:val>
                                            <p:fltVal val="90"/>
                                          </p:val>
                                        </p:tav>
                                        <p:tav tm="100000">
                                          <p:val>
                                            <p:fltVal val="0"/>
                                          </p:val>
                                        </p:tav>
                                      </p:tavLst>
                                    </p:anim>
                                    <p:animEffect transition="in" filter="fade">
                                      <p:cBhvr>
                                        <p:cTn id="92" dur="2000"/>
                                        <p:tgtEl>
                                          <p:spTgt spid="19"/>
                                        </p:tgtEl>
                                      </p:cBhvr>
                                    </p:animEffect>
                                  </p:childTnLst>
                                </p:cTn>
                              </p:par>
                              <p:par>
                                <p:cTn id="93" presetID="31" presetClass="entr" presetSubtype="0" fill="hold" grpId="0" nodeType="withEffect">
                                  <p:stCondLst>
                                    <p:cond delay="10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2000" fill="hold"/>
                                        <p:tgtEl>
                                          <p:spTgt spid="20"/>
                                        </p:tgtEl>
                                        <p:attrNameLst>
                                          <p:attrName>ppt_w</p:attrName>
                                        </p:attrNameLst>
                                      </p:cBhvr>
                                      <p:tavLst>
                                        <p:tav tm="0">
                                          <p:val>
                                            <p:fltVal val="0"/>
                                          </p:val>
                                        </p:tav>
                                        <p:tav tm="100000">
                                          <p:val>
                                            <p:strVal val="#ppt_w"/>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style.rotation</p:attrName>
                                        </p:attrNameLst>
                                      </p:cBhvr>
                                      <p:tavLst>
                                        <p:tav tm="0">
                                          <p:val>
                                            <p:fltVal val="90"/>
                                          </p:val>
                                        </p:tav>
                                        <p:tav tm="100000">
                                          <p:val>
                                            <p:fltVal val="0"/>
                                          </p:val>
                                        </p:tav>
                                      </p:tavLst>
                                    </p:anim>
                                    <p:animEffect transition="in" filter="fade">
                                      <p:cBhvr>
                                        <p:cTn id="98" dur="2000"/>
                                        <p:tgtEl>
                                          <p:spTgt spid="20"/>
                                        </p:tgtEl>
                                      </p:cBhvr>
                                    </p:animEffect>
                                  </p:childTnLst>
                                </p:cTn>
                              </p:par>
                              <p:par>
                                <p:cTn id="99" presetID="31" presetClass="entr" presetSubtype="0" fill="hold" grpId="0" nodeType="withEffect">
                                  <p:stCondLst>
                                    <p:cond delay="1100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style.rotation</p:attrName>
                                        </p:attrNameLst>
                                      </p:cBhvr>
                                      <p:tavLst>
                                        <p:tav tm="0">
                                          <p:val>
                                            <p:fltVal val="90"/>
                                          </p:val>
                                        </p:tav>
                                        <p:tav tm="100000">
                                          <p:val>
                                            <p:fltVal val="0"/>
                                          </p:val>
                                        </p:tav>
                                      </p:tavLst>
                                    </p:anim>
                                    <p:animEffect transition="in" filter="fade">
                                      <p:cBhvr>
                                        <p:cTn id="104" dur="2000"/>
                                        <p:tgtEl>
                                          <p:spTgt spid="22"/>
                                        </p:tgtEl>
                                      </p:cBhvr>
                                    </p:animEffect>
                                  </p:childTnLst>
                                </p:cTn>
                              </p:par>
                              <p:par>
                                <p:cTn id="105" presetID="31" presetClass="entr" presetSubtype="0" fill="hold" grpId="0" nodeType="withEffect">
                                  <p:stCondLst>
                                    <p:cond delay="1150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13500"/>
                            </p:stCondLst>
                            <p:childTnLst>
                              <p:par>
                                <p:cTn id="112" presetID="53" presetClass="entr" presetSubtype="16" fill="hold" nodeType="afterEffect">
                                  <p:stCondLst>
                                    <p:cond delay="50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1500" fill="hold"/>
                                        <p:tgtEl>
                                          <p:spTgt spid="29"/>
                                        </p:tgtEl>
                                        <p:attrNameLst>
                                          <p:attrName>ppt_w</p:attrName>
                                        </p:attrNameLst>
                                      </p:cBhvr>
                                      <p:tavLst>
                                        <p:tav tm="0">
                                          <p:val>
                                            <p:fltVal val="0"/>
                                          </p:val>
                                        </p:tav>
                                        <p:tav tm="100000">
                                          <p:val>
                                            <p:strVal val="#ppt_w"/>
                                          </p:val>
                                        </p:tav>
                                      </p:tavLst>
                                    </p:anim>
                                    <p:anim calcmode="lin" valueType="num">
                                      <p:cBhvr>
                                        <p:cTn id="115" dur="1500" fill="hold"/>
                                        <p:tgtEl>
                                          <p:spTgt spid="29"/>
                                        </p:tgtEl>
                                        <p:attrNameLst>
                                          <p:attrName>ppt_h</p:attrName>
                                        </p:attrNameLst>
                                      </p:cBhvr>
                                      <p:tavLst>
                                        <p:tav tm="0">
                                          <p:val>
                                            <p:fltVal val="0"/>
                                          </p:val>
                                        </p:tav>
                                        <p:tav tm="100000">
                                          <p:val>
                                            <p:strVal val="#ppt_h"/>
                                          </p:val>
                                        </p:tav>
                                      </p:tavLst>
                                    </p:anim>
                                    <p:animEffect transition="in" filter="fade">
                                      <p:cBhvr>
                                        <p:cTn id="116" dur="1500"/>
                                        <p:tgtEl>
                                          <p:spTgt spid="29"/>
                                        </p:tgtEl>
                                      </p:cBhvr>
                                    </p:animEffect>
                                  </p:childTnLst>
                                </p:cTn>
                              </p:par>
                            </p:childTnLst>
                          </p:cTn>
                        </p:par>
                        <p:par>
                          <p:cTn id="117" fill="hold">
                            <p:stCondLst>
                              <p:cond delay="15500"/>
                            </p:stCondLst>
                            <p:childTnLst>
                              <p:par>
                                <p:cTn id="118" presetID="42" presetClass="entr" presetSubtype="0" fill="hold" grpId="0" nodeType="afterEffect">
                                  <p:stCondLst>
                                    <p:cond delay="500"/>
                                  </p:stCondLst>
                                  <p:iterate type="lt">
                                    <p:tmPct val="0"/>
                                  </p:iterate>
                                  <p:childTnLst>
                                    <p:set>
                                      <p:cBhvr>
                                        <p:cTn id="119" dur="1" fill="hold">
                                          <p:stCondLst>
                                            <p:cond delay="0"/>
                                          </p:stCondLst>
                                        </p:cTn>
                                        <p:tgtEl>
                                          <p:spTgt spid="32"/>
                                        </p:tgtEl>
                                        <p:attrNameLst>
                                          <p:attrName>style.visibility</p:attrName>
                                        </p:attrNameLst>
                                      </p:cBhvr>
                                      <p:to>
                                        <p:strVal val="visible"/>
                                      </p:to>
                                    </p:set>
                                    <p:animEffect transition="in" filter="fade">
                                      <p:cBhvr>
                                        <p:cTn id="120" dur="1500"/>
                                        <p:tgtEl>
                                          <p:spTgt spid="32"/>
                                        </p:tgtEl>
                                      </p:cBhvr>
                                    </p:animEffect>
                                    <p:anim calcmode="lin" valueType="num">
                                      <p:cBhvr>
                                        <p:cTn id="121" dur="1500" fill="hold"/>
                                        <p:tgtEl>
                                          <p:spTgt spid="32"/>
                                        </p:tgtEl>
                                        <p:attrNameLst>
                                          <p:attrName>ppt_x</p:attrName>
                                        </p:attrNameLst>
                                      </p:cBhvr>
                                      <p:tavLst>
                                        <p:tav tm="0">
                                          <p:val>
                                            <p:strVal val="#ppt_x"/>
                                          </p:val>
                                        </p:tav>
                                        <p:tav tm="100000">
                                          <p:val>
                                            <p:strVal val="#ppt_x"/>
                                          </p:val>
                                        </p:tav>
                                      </p:tavLst>
                                    </p:anim>
                                    <p:anim calcmode="lin" valueType="num">
                                      <p:cBhvr>
                                        <p:cTn id="122" dur="1500" fill="hold"/>
                                        <p:tgtEl>
                                          <p:spTgt spid="32"/>
                                        </p:tgtEl>
                                        <p:attrNameLst>
                                          <p:attrName>ppt_y</p:attrName>
                                        </p:attrNameLst>
                                      </p:cBhvr>
                                      <p:tavLst>
                                        <p:tav tm="0">
                                          <p:val>
                                            <p:strVal val="#ppt_y+.1"/>
                                          </p:val>
                                        </p:tav>
                                        <p:tav tm="100000">
                                          <p:val>
                                            <p:strVal val="#ppt_y"/>
                                          </p:val>
                                        </p:tav>
                                      </p:tavLst>
                                    </p:anim>
                                  </p:childTnLst>
                                </p:cTn>
                              </p:par>
                            </p:childTnLst>
                          </p:cTn>
                        </p:par>
                        <p:par>
                          <p:cTn id="123" fill="hold">
                            <p:stCondLst>
                              <p:cond delay="17500"/>
                            </p:stCondLst>
                            <p:childTnLst>
                              <p:par>
                                <p:cTn id="124"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25" dur="1000" accel="50000" decel="50000" autoRev="1" fill="hold">
                                          <p:stCondLst>
                                            <p:cond delay="0"/>
                                          </p:stCondLst>
                                        </p:cTn>
                                        <p:tgtEl>
                                          <p:spTgt spid="32"/>
                                        </p:tgtEl>
                                        <p:attrNameLst>
                                          <p:attrName>ppt_x</p:attrName>
                                          <p:attrName>ppt_y</p:attrName>
                                        </p:attrNameLst>
                                      </p:cBhvr>
                                      <p:rCtr x="-226" y="-1134"/>
                                    </p:animMotion>
                                    <p:animRot by="1500000">
                                      <p:cBhvr>
                                        <p:cTn id="126" dur="500" fill="hold">
                                          <p:stCondLst>
                                            <p:cond delay="0"/>
                                          </p:stCondLst>
                                        </p:cTn>
                                        <p:tgtEl>
                                          <p:spTgt spid="32"/>
                                        </p:tgtEl>
                                        <p:attrNameLst>
                                          <p:attrName>r</p:attrName>
                                        </p:attrNameLst>
                                      </p:cBhvr>
                                    </p:animRot>
                                    <p:animRot by="-1500000">
                                      <p:cBhvr>
                                        <p:cTn id="127" dur="500" fill="hold">
                                          <p:stCondLst>
                                            <p:cond delay="500"/>
                                          </p:stCondLst>
                                        </p:cTn>
                                        <p:tgtEl>
                                          <p:spTgt spid="32"/>
                                        </p:tgtEl>
                                        <p:attrNameLst>
                                          <p:attrName>r</p:attrName>
                                        </p:attrNameLst>
                                      </p:cBhvr>
                                    </p:animRot>
                                    <p:animRot by="-1500000">
                                      <p:cBhvr>
                                        <p:cTn id="128" dur="500" fill="hold">
                                          <p:stCondLst>
                                            <p:cond delay="1000"/>
                                          </p:stCondLst>
                                        </p:cTn>
                                        <p:tgtEl>
                                          <p:spTgt spid="32"/>
                                        </p:tgtEl>
                                        <p:attrNameLst>
                                          <p:attrName>r</p:attrName>
                                        </p:attrNameLst>
                                      </p:cBhvr>
                                    </p:animRot>
                                    <p:animRot by="1500000">
                                      <p:cBhvr>
                                        <p:cTn id="129" dur="500" fill="hold">
                                          <p:stCondLst>
                                            <p:cond delay="1500"/>
                                          </p:stCondLst>
                                        </p:cTn>
                                        <p:tgtEl>
                                          <p:spTgt spid="3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animBg="1"/>
      <p:bldP spid="27" grpId="0" animBg="1"/>
      <p:bldP spid="32" grpId="0"/>
      <p:bldP spid="32" grpId="1"/>
    </p:bld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2391</Words>
  <Application>Microsoft Office PowerPoint</Application>
  <PresentationFormat>Prezentácia na obrazovke (4:3)</PresentationFormat>
  <Paragraphs>318</Paragraphs>
  <Slides>67</Slides>
  <Notes>0</Notes>
  <HiddenSlides>0</HiddenSlides>
  <MMClips>0</MMClips>
  <ScaleCrop>false</ScaleCrop>
  <HeadingPairs>
    <vt:vector size="6" baseType="variant">
      <vt:variant>
        <vt:lpstr>Použité písma</vt:lpstr>
      </vt:variant>
      <vt:variant>
        <vt:i4>11</vt:i4>
      </vt:variant>
      <vt:variant>
        <vt:lpstr>Motív</vt:lpstr>
      </vt:variant>
      <vt:variant>
        <vt:i4>4</vt:i4>
      </vt:variant>
      <vt:variant>
        <vt:lpstr>Nadpisy snímok</vt:lpstr>
      </vt:variant>
      <vt:variant>
        <vt:i4>67</vt:i4>
      </vt:variant>
    </vt:vector>
  </HeadingPairs>
  <TitlesOfParts>
    <vt:vector size="82" baseType="lpstr">
      <vt:lpstr>Arial</vt:lpstr>
      <vt:lpstr>Verdana</vt:lpstr>
      <vt:lpstr>Arial Black</vt:lpstr>
      <vt:lpstr>Aharoni</vt:lpstr>
      <vt:lpstr>Bertram CE</vt:lpstr>
      <vt:lpstr>Calibri</vt:lpstr>
      <vt:lpstr>Castanet</vt:lpstr>
      <vt:lpstr>Nadianne</vt:lpstr>
      <vt:lpstr>Cooper Std Black</vt:lpstr>
      <vt:lpstr>Cupertino</vt:lpstr>
      <vt:lpstr>Artistik CE</vt:lpstr>
      <vt:lpstr>Motív Office</vt:lpstr>
      <vt:lpstr>4_Motív Office</vt:lpstr>
      <vt:lpstr>3_Motív Office</vt:lpstr>
      <vt:lpstr>2_Motív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2016-04-21T08:58:24Z</dcterms:created>
  <dcterms:modified xsi:type="dcterms:W3CDTF">2016-05-17T16:56:12Z</dcterms:modified>
</cp:coreProperties>
</file>