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7" r:id="rId4"/>
    <p:sldId id="260" r:id="rId5"/>
    <p:sldId id="264" r:id="rId6"/>
    <p:sldId id="270" r:id="rId7"/>
    <p:sldId id="269" r:id="rId8"/>
    <p:sldId id="261" r:id="rId9"/>
    <p:sldId id="262" r:id="rId10"/>
    <p:sldId id="263" r:id="rId11"/>
    <p:sldId id="259" r:id="rId12"/>
    <p:sldId id="265" r:id="rId13"/>
    <p:sldId id="266" r:id="rId14"/>
    <p:sldId id="267" r:id="rId15"/>
    <p:sldId id="268" r:id="rId16"/>
    <p:sldId id="271" r:id="rId17"/>
    <p:sldId id="272" r:id="rId18"/>
  </p:sldIdLst>
  <p:sldSz cx="9144000" cy="5143500" type="screen16x9"/>
  <p:notesSz cx="6858000" cy="9144000"/>
  <p:photoAlbum/>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f5O3fYV04d5bA4FJjPcJQ==" hashData="NzQ2PVfji1oaOLmvvxeqHw3gadU="/>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3" d="100"/>
          <a:sy n="93" d="100"/>
        </p:scale>
        <p:origin x="-420" y="-102"/>
      </p:cViewPr>
      <p:guideLst>
        <p:guide orient="horz" pos="162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1597819"/>
            <a:ext cx="7772400" cy="110251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C2399FD5-50B8-4AB1-9208-7D2EF0D048CB}" type="datetimeFigureOut">
              <a:rPr lang="fr-FR" smtClean="0"/>
              <a:pPr/>
              <a:t>08/05/2016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B165C5C-5D2F-44DE-BFED-0580DD73DEA8}" type="slidenum">
              <a:rPr lang="fr-FR" smtClean="0"/>
              <a:pPr/>
              <a:t>‹N°›</a:t>
            </a:fld>
            <a:endParaRPr lang="fr-FR"/>
          </a:p>
        </p:txBody>
      </p:sp>
    </p:spTree>
  </p:cSld>
  <p:clrMapOvr>
    <a:masterClrMapping/>
  </p:clrMapOvr>
  <p:transition spd="slow">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2399FD5-50B8-4AB1-9208-7D2EF0D048CB}" type="datetimeFigureOut">
              <a:rPr lang="fr-FR" smtClean="0"/>
              <a:pPr/>
              <a:t>08/05/2016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B165C5C-5D2F-44DE-BFED-0580DD73DEA8}" type="slidenum">
              <a:rPr lang="fr-FR" smtClean="0"/>
              <a:pPr/>
              <a:t>‹N°›</a:t>
            </a:fld>
            <a:endParaRPr lang="fr-FR"/>
          </a:p>
        </p:txBody>
      </p:sp>
    </p:spTree>
  </p:cSld>
  <p:clrMapOvr>
    <a:masterClrMapping/>
  </p:clrMapOvr>
  <p:transition spd="slow">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3305176"/>
            <a:ext cx="7772400" cy="1021556"/>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C2399FD5-50B8-4AB1-9208-7D2EF0D048CB}" type="datetimeFigureOut">
              <a:rPr lang="fr-FR" smtClean="0"/>
              <a:pPr/>
              <a:t>08/05/2016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B165C5C-5D2F-44DE-BFED-0580DD73DEA8}" type="slidenum">
              <a:rPr lang="fr-FR" smtClean="0"/>
              <a:pPr/>
              <a:t>‹N°›</a:t>
            </a:fld>
            <a:endParaRPr lang="fr-FR"/>
          </a:p>
        </p:txBody>
      </p:sp>
    </p:spTree>
  </p:cSld>
  <p:clrMapOvr>
    <a:masterClrMapping/>
  </p:clrMapOvr>
  <p:transition spd="slow">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2399FD5-50B8-4AB1-9208-7D2EF0D048CB}" type="datetimeFigureOut">
              <a:rPr lang="fr-FR" smtClean="0"/>
              <a:pPr/>
              <a:t>08/05/2016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B165C5C-5D2F-44DE-BFED-0580DD73DEA8}" type="slidenum">
              <a:rPr lang="fr-FR" smtClean="0"/>
              <a:pPr/>
              <a:t>‹N°›</a:t>
            </a:fld>
            <a:endParaRPr lang="fr-FR"/>
          </a:p>
        </p:txBody>
      </p:sp>
    </p:spTree>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C2399FD5-50B8-4AB1-9208-7D2EF0D048CB}" type="datetimeFigureOut">
              <a:rPr lang="fr-FR" smtClean="0"/>
              <a:pPr/>
              <a:t>08/05/2016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FB165C5C-5D2F-44DE-BFED-0580DD73DEA8}" type="slidenum">
              <a:rPr lang="fr-FR" smtClean="0"/>
              <a:pPr/>
              <a:t>‹N°›</a:t>
            </a:fld>
            <a:endParaRPr lang="fr-FR"/>
          </a:p>
        </p:txBody>
      </p:sp>
    </p:spTree>
  </p:cSld>
  <p:clrMapOvr>
    <a:masterClrMapping/>
  </p:clrMapOvr>
  <p:transition spd="slow">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C2399FD5-50B8-4AB1-9208-7D2EF0D048CB}" type="datetimeFigureOut">
              <a:rPr lang="fr-FR" smtClean="0"/>
              <a:pPr/>
              <a:t>08/05/2016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FB165C5C-5D2F-44DE-BFED-0580DD73DEA8}" type="slidenum">
              <a:rPr lang="fr-FR" smtClean="0"/>
              <a:pPr/>
              <a:t>‹N°›</a:t>
            </a:fld>
            <a:endParaRPr lang="fr-FR"/>
          </a:p>
        </p:txBody>
      </p:sp>
    </p:spTree>
  </p:cSld>
  <p:clrMapOvr>
    <a:masterClrMapping/>
  </p:clrMapOvr>
  <p:transition spd="slow">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C2399FD5-50B8-4AB1-9208-7D2EF0D048CB}" type="datetimeFigureOut">
              <a:rPr lang="fr-FR" smtClean="0"/>
              <a:pPr/>
              <a:t>08/05/2016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FB165C5C-5D2F-44DE-BFED-0580DD73DEA8}" type="slidenum">
              <a:rPr lang="fr-FR" smtClean="0"/>
              <a:pPr/>
              <a:t>‹N°›</a:t>
            </a:fld>
            <a:endParaRPr lang="fr-FR"/>
          </a:p>
        </p:txBody>
      </p:sp>
    </p:spTree>
  </p:cSld>
  <p:clrMapOvr>
    <a:masterClrMapping/>
  </p:clrMapOvr>
  <p:transition spd="slow">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1" y="204787"/>
            <a:ext cx="3008313" cy="871538"/>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C2399FD5-50B8-4AB1-9208-7D2EF0D048CB}" type="datetimeFigureOut">
              <a:rPr lang="fr-FR" smtClean="0"/>
              <a:pPr/>
              <a:t>08/05/2016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B165C5C-5D2F-44DE-BFED-0580DD73DEA8}" type="slidenum">
              <a:rPr lang="fr-FR" smtClean="0"/>
              <a:pPr/>
              <a:t>‹N°›</a:t>
            </a:fld>
            <a:endParaRPr lang="fr-FR"/>
          </a:p>
        </p:txBody>
      </p:sp>
    </p:spTree>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3600450"/>
            <a:ext cx="5486400" cy="425054"/>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C2399FD5-50B8-4AB1-9208-7D2EF0D048CB}" type="datetimeFigureOut">
              <a:rPr lang="fr-FR" smtClean="0"/>
              <a:pPr/>
              <a:t>08/05/2016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B165C5C-5D2F-44DE-BFED-0580DD73DEA8}" type="slidenum">
              <a:rPr lang="fr-FR" smtClean="0"/>
              <a:pPr/>
              <a:t>‹N°›</a:t>
            </a:fld>
            <a:endParaRPr lang="fr-FR"/>
          </a:p>
        </p:txBody>
      </p:sp>
    </p:spTree>
  </p:cSld>
  <p:clrMapOvr>
    <a:masterClrMapping/>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2399FD5-50B8-4AB1-9208-7D2EF0D048CB}" type="datetimeFigureOut">
              <a:rPr lang="fr-FR" smtClean="0"/>
              <a:pPr/>
              <a:t>08/05/2016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B165C5C-5D2F-44DE-BFED-0580DD73DEA8}" type="slidenum">
              <a:rPr lang="fr-FR" smtClean="0"/>
              <a:pPr/>
              <a:t>‹N°›</a:t>
            </a:fld>
            <a:endParaRPr lang="fr-FR"/>
          </a:p>
        </p:txBody>
      </p:sp>
    </p:spTree>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154781"/>
            <a:ext cx="2057400" cy="3290888"/>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154781"/>
            <a:ext cx="6019800" cy="3290888"/>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2399FD5-50B8-4AB1-9208-7D2EF0D048CB}" type="datetimeFigureOut">
              <a:rPr lang="fr-FR" smtClean="0"/>
              <a:pPr/>
              <a:t>08/05/2016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B165C5C-5D2F-44DE-BFED-0580DD73DEA8}" type="slidenum">
              <a:rPr lang="fr-FR" smtClean="0"/>
              <a:pPr/>
              <a:t>‹N°›</a:t>
            </a:fld>
            <a:endParaRPr lang="fr-FR"/>
          </a:p>
        </p:txBody>
      </p:sp>
    </p:spTree>
  </p:cSld>
  <p:clrMapOvr>
    <a:masterClrMapping/>
  </p:clrMapOvr>
  <p:transition spd="slow">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C2399FD5-50B8-4AB1-9208-7D2EF0D048CB}" type="datetimeFigureOut">
              <a:rPr lang="fr-FR" smtClean="0"/>
              <a:pPr/>
              <a:t>08/05/2016</a:t>
            </a:fld>
            <a:endParaRPr lang="fr-FR"/>
          </a:p>
        </p:txBody>
      </p:sp>
      <p:sp>
        <p:nvSpPr>
          <p:cNvPr id="5" name="Espace réservé du pied de page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FB165C5C-5D2F-44DE-BFED-0580DD73DEA8}"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wip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8" Type="http://schemas.openxmlformats.org/officeDocument/2006/relationships/hyperlink" Target="mailto:marinettek1@hotmail.fr" TargetMode="External"/><Relationship Id="rId3" Type="http://schemas.openxmlformats.org/officeDocument/2006/relationships/image" Target="../media/image1.png"/><Relationship Id="rId7" Type="http://schemas.openxmlformats.org/officeDocument/2006/relationships/image" Target="../media/image6.png"/><Relationship Id="rId2" Type="http://schemas.openxmlformats.org/officeDocument/2006/relationships/image" Target="../media/image22.gif"/><Relationship Id="rId1" Type="http://schemas.openxmlformats.org/officeDocument/2006/relationships/slideLayout" Target="../slideLayouts/slideLayout7.xml"/><Relationship Id="rId6" Type="http://schemas.openxmlformats.org/officeDocument/2006/relationships/image" Target="../media/image25.gif"/><Relationship Id="rId5" Type="http://schemas.openxmlformats.org/officeDocument/2006/relationships/image" Target="../media/image24.gif"/><Relationship Id="rId4" Type="http://schemas.openxmlformats.org/officeDocument/2006/relationships/image" Target="../media/image23.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331640" y="2427734"/>
            <a:ext cx="5867128" cy="1107996"/>
          </a:xfrm>
          <a:prstGeom prst="rect">
            <a:avLst/>
          </a:prstGeom>
        </p:spPr>
        <p:txBody>
          <a:bodyPr wrap="square">
            <a:spAutoFit/>
          </a:bodyPr>
          <a:lstStyle/>
          <a:p>
            <a:r>
              <a:rPr lang="fr-FR" sz="1600" b="1" dirty="0" smtClean="0">
                <a:solidFill>
                  <a:srgbClr val="C00000"/>
                </a:solidFill>
              </a:rPr>
              <a:t>La fabrication des gondoles est un sujet passionnant qui nous en apprend sur la connaissance des menuisiers de marine vénitiens.</a:t>
            </a:r>
          </a:p>
          <a:p>
            <a:r>
              <a:rPr lang="fr-FR" sz="1600" b="1" dirty="0" smtClean="0">
                <a:solidFill>
                  <a:srgbClr val="C00000"/>
                </a:solidFill>
              </a:rPr>
              <a:t> Une gondole, on l’a bien en tête, cette longue barque noire qui circule sur les canaux de Venise</a:t>
            </a:r>
            <a:r>
              <a:rPr lang="fr-FR" dirty="0" smtClean="0">
                <a:solidFill>
                  <a:srgbClr val="C00000"/>
                </a:solidFill>
              </a:rPr>
              <a:t>. </a:t>
            </a:r>
            <a:endParaRPr lang="fr-FR" dirty="0">
              <a:solidFill>
                <a:srgbClr val="C00000"/>
              </a:solidFill>
            </a:endParaRPr>
          </a:p>
        </p:txBody>
      </p:sp>
      <p:pic>
        <p:nvPicPr>
          <p:cNvPr id="7" name="Picture 4" descr="http://img.xooimage.com/files91/7/2/0/c297d570-3c221ea.png"/>
          <p:cNvPicPr>
            <a:picLocks noChangeAspect="1" noChangeArrowheads="1"/>
          </p:cNvPicPr>
          <p:nvPr/>
        </p:nvPicPr>
        <p:blipFill>
          <a:blip r:embed="rId3" cstate="print"/>
          <a:srcRect/>
          <a:stretch>
            <a:fillRect/>
          </a:stretch>
        </p:blipFill>
        <p:spPr bwMode="auto">
          <a:xfrm rot="510521">
            <a:off x="5724908" y="2572756"/>
            <a:ext cx="3096366" cy="2187565"/>
          </a:xfrm>
          <a:prstGeom prst="rect">
            <a:avLst/>
          </a:prstGeom>
          <a:noFill/>
        </p:spPr>
      </p:pic>
      <p:pic>
        <p:nvPicPr>
          <p:cNvPr id="17410" name="Picture 2" descr="http://clineane.free.fr/generateur/stylstars/exo.php?text=Les%20gondoles%20de%20Venise&amp;size=50&amp;glitter=M28&amp;font=ABIL"/>
          <p:cNvPicPr>
            <a:picLocks noChangeAspect="1" noChangeArrowheads="1" noCrop="1"/>
          </p:cNvPicPr>
          <p:nvPr/>
        </p:nvPicPr>
        <p:blipFill>
          <a:blip r:embed="rId4" cstate="print"/>
          <a:srcRect/>
          <a:stretch>
            <a:fillRect/>
          </a:stretch>
        </p:blipFill>
        <p:spPr bwMode="auto">
          <a:xfrm>
            <a:off x="1619672" y="555526"/>
            <a:ext cx="5886450" cy="561975"/>
          </a:xfrm>
          <a:prstGeom prst="rect">
            <a:avLst/>
          </a:prstGeom>
          <a:noFill/>
        </p:spPr>
      </p:pic>
      <p:pic>
        <p:nvPicPr>
          <p:cNvPr id="17412" name="Picture 4" descr="http://clineane.free.fr/generateur/stylstars/exo.php?text=Cr%E9ation%20Marinette&amp;size=40&amp;glitter=M28&amp;font=ABIL"/>
          <p:cNvPicPr>
            <a:picLocks noChangeAspect="1" noChangeArrowheads="1" noCrop="1"/>
          </p:cNvPicPr>
          <p:nvPr/>
        </p:nvPicPr>
        <p:blipFill>
          <a:blip r:embed="rId5" cstate="print"/>
          <a:srcRect/>
          <a:stretch>
            <a:fillRect/>
          </a:stretch>
        </p:blipFill>
        <p:spPr bwMode="auto">
          <a:xfrm>
            <a:off x="2411760" y="1299714"/>
            <a:ext cx="4136901" cy="461667"/>
          </a:xfrm>
          <a:prstGeom prst="rect">
            <a:avLst/>
          </a:prstGeom>
          <a:noFill/>
        </p:spPr>
      </p:pic>
      <p:pic>
        <p:nvPicPr>
          <p:cNvPr id="17414" name="Picture 6" descr="http://clineane.free.fr/generateur/stylstars/exo.php?text=Photos%20personnelles%20&amp;size=30&amp;glitter=M28&amp;font=ABIL"/>
          <p:cNvPicPr>
            <a:picLocks noChangeAspect="1" noChangeArrowheads="1" noCrop="1"/>
          </p:cNvPicPr>
          <p:nvPr/>
        </p:nvPicPr>
        <p:blipFill>
          <a:blip r:embed="rId6" cstate="print"/>
          <a:srcRect/>
          <a:stretch>
            <a:fillRect/>
          </a:stretch>
        </p:blipFill>
        <p:spPr bwMode="auto">
          <a:xfrm>
            <a:off x="2699792" y="1923678"/>
            <a:ext cx="3400425" cy="381001"/>
          </a:xfrm>
          <a:prstGeom prst="rect">
            <a:avLst/>
          </a:prstGeom>
          <a:noFill/>
        </p:spPr>
      </p:pic>
      <p:pic>
        <p:nvPicPr>
          <p:cNvPr id="17418" name="Picture 10" descr="http://clineane.free.fr/generateur/stylstars/exo.php?text=Defilement%20manuel&amp;size=30&amp;glitter=M28&amp;font=ABIL"/>
          <p:cNvPicPr>
            <a:picLocks noChangeAspect="1" noChangeArrowheads="1" noCrop="1"/>
          </p:cNvPicPr>
          <p:nvPr/>
        </p:nvPicPr>
        <p:blipFill>
          <a:blip r:embed="rId7" cstate="print"/>
          <a:srcRect/>
          <a:stretch>
            <a:fillRect/>
          </a:stretch>
        </p:blipFill>
        <p:spPr bwMode="auto">
          <a:xfrm>
            <a:off x="2555776" y="3651870"/>
            <a:ext cx="3076575" cy="381001"/>
          </a:xfrm>
          <a:prstGeom prst="rect">
            <a:avLst/>
          </a:prstGeom>
          <a:noFill/>
        </p:spPr>
      </p:pic>
      <p:pic>
        <p:nvPicPr>
          <p:cNvPr id="9" name="Image 8" descr="800px-Venezia S_Giorgio.gif"/>
          <p:cNvPicPr>
            <a:picLocks noChangeAspect="1"/>
          </p:cNvPicPr>
          <p:nvPr/>
        </p:nvPicPr>
        <p:blipFill>
          <a:blip r:embed="rId8" cstate="print"/>
          <a:srcRect/>
          <a:stretch>
            <a:fillRect/>
          </a:stretch>
        </p:blipFill>
        <p:spPr bwMode="auto">
          <a:xfrm>
            <a:off x="0" y="0"/>
            <a:ext cx="9144000" cy="5184576"/>
          </a:xfrm>
          <a:prstGeom prst="rect">
            <a:avLst/>
          </a:prstGeom>
          <a:noFill/>
          <a:ln w="9525">
            <a:noFill/>
            <a:miter lim="800000"/>
            <a:headEnd/>
            <a:tailEnd/>
          </a:ln>
        </p:spPr>
      </p:pic>
    </p:spTree>
  </p:cSld>
  <p:clrMapOvr>
    <a:masterClrMapping/>
  </p:clrMapOvr>
  <p:transition spd="slow">
    <p:wipe/>
    <p:sndAc>
      <p:stSnd>
        <p:snd r:embed="rId2" name="Dalida, Gondolier.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_DSC8667b.jpg"/>
          <p:cNvPicPr>
            <a:picLocks noGrp="1" noChangeAspect="1"/>
          </p:cNvPicPr>
          <p:nvPr isPhoto="1"/>
        </p:nvPicPr>
        <p:blipFill>
          <a:blip r:embed="rId2" cstate="print">
            <a:lum/>
          </a:blip>
          <a:stretch>
            <a:fillRect/>
          </a:stretch>
        </p:blipFill>
        <p:spPr>
          <a:xfrm>
            <a:off x="0" y="771550"/>
            <a:ext cx="4572000" cy="3672408"/>
          </a:xfrm>
          <a:prstGeom prst="rect">
            <a:avLst/>
          </a:prstGeom>
          <a:noFill/>
          <a:ln>
            <a:noFill/>
          </a:ln>
        </p:spPr>
      </p:pic>
      <p:sp>
        <p:nvSpPr>
          <p:cNvPr id="4" name="Rectangle 3"/>
          <p:cNvSpPr/>
          <p:nvPr/>
        </p:nvSpPr>
        <p:spPr>
          <a:xfrm>
            <a:off x="4716016" y="1419622"/>
            <a:ext cx="4176464" cy="2554545"/>
          </a:xfrm>
          <a:prstGeom prst="rect">
            <a:avLst/>
          </a:prstGeom>
        </p:spPr>
        <p:txBody>
          <a:bodyPr wrap="square">
            <a:spAutoFit/>
          </a:bodyPr>
          <a:lstStyle/>
          <a:p>
            <a:r>
              <a:rPr lang="fr-FR" sz="1600" b="1" dirty="0" smtClean="0">
                <a:solidFill>
                  <a:srgbClr val="C00000"/>
                </a:solidFill>
              </a:rPr>
              <a:t>Etre gondolier est un métier qui s'apprend et prend plusieurs années de scolarité, mais qui se transmet surtout de père en fils (exceptionnellement de père en fille).</a:t>
            </a:r>
          </a:p>
          <a:p>
            <a:r>
              <a:rPr lang="fr-FR" sz="1600" b="1" dirty="0" smtClean="0">
                <a:solidFill>
                  <a:srgbClr val="C00000"/>
                </a:solidFill>
              </a:rPr>
              <a:t> Vous pouvez donc acquérir une gondole pour naviguer sur votre pièce d'eau (c'est ce que fit Louis XIV sur le grand canal de Versailles), mais vous ne pouvez naviguer à Venise sous peine de mettre hors de leurs gonds de gondolier la sérénissime et ses bateliers ! </a:t>
            </a:r>
            <a:endParaRPr lang="fr-FR" sz="1600" b="1" dirty="0">
              <a:solidFill>
                <a:srgbClr val="C00000"/>
              </a:solidFill>
            </a:endParaRPr>
          </a:p>
        </p:txBody>
      </p:sp>
    </p:spTree>
  </p:cSld>
  <p:clrMapOvr>
    <a:masterClrMapping/>
  </p:clrMapOvr>
  <p:transition spd="slow">
    <p:wip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_DSC4745.jpg"/>
          <p:cNvPicPr>
            <a:picLocks noGrp="1" noChangeAspect="1"/>
          </p:cNvPicPr>
          <p:nvPr isPhoto="1"/>
        </p:nvPicPr>
        <p:blipFill>
          <a:blip r:embed="rId2" cstate="print">
            <a:lum/>
          </a:blip>
          <a:stretch>
            <a:fillRect/>
          </a:stretch>
        </p:blipFill>
        <p:spPr>
          <a:xfrm>
            <a:off x="0" y="0"/>
            <a:ext cx="9144000" cy="4587974"/>
          </a:xfrm>
          <a:prstGeom prst="rect">
            <a:avLst/>
          </a:prstGeom>
          <a:noFill/>
          <a:ln>
            <a:noFill/>
          </a:ln>
        </p:spPr>
      </p:pic>
      <p:sp>
        <p:nvSpPr>
          <p:cNvPr id="3" name="Rectangle 2"/>
          <p:cNvSpPr/>
          <p:nvPr/>
        </p:nvSpPr>
        <p:spPr>
          <a:xfrm>
            <a:off x="0" y="4587974"/>
            <a:ext cx="9468544" cy="584775"/>
          </a:xfrm>
          <a:prstGeom prst="rect">
            <a:avLst/>
          </a:prstGeom>
        </p:spPr>
        <p:txBody>
          <a:bodyPr wrap="square">
            <a:spAutoFit/>
          </a:bodyPr>
          <a:lstStyle/>
          <a:p>
            <a:pPr fontAlgn="base"/>
            <a:r>
              <a:rPr lang="fr-FR" sz="1600" b="1" dirty="0" smtClean="0">
                <a:solidFill>
                  <a:srgbClr val="C00000"/>
                </a:solidFill>
              </a:rPr>
              <a:t>La gondole à Venise est le résultat de plusieurs siècles d’expérience de navigation, cumulant au fil du temps des trésors de savoir et d’ingéniosité.</a:t>
            </a:r>
            <a:endParaRPr lang="fr-FR" sz="1600" b="1" dirty="0">
              <a:solidFill>
                <a:srgbClr val="C00000"/>
              </a:solidFill>
            </a:endParaRPr>
          </a:p>
        </p:txBody>
      </p:sp>
    </p:spTree>
  </p:cSld>
  <p:clrMapOvr>
    <a:masterClrMapping/>
  </p:clrMapOvr>
  <p:transition spd="slow">
    <p:wip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L1070547.jpg"/>
          <p:cNvPicPr>
            <a:picLocks noGrp="1" noChangeAspect="1"/>
          </p:cNvPicPr>
          <p:nvPr isPhoto="1"/>
        </p:nvPicPr>
        <p:blipFill>
          <a:blip r:embed="rId2" cstate="print">
            <a:lum/>
          </a:blip>
          <a:stretch>
            <a:fillRect/>
          </a:stretch>
        </p:blipFill>
        <p:spPr>
          <a:xfrm>
            <a:off x="0" y="0"/>
            <a:ext cx="9144000" cy="4371950"/>
          </a:xfrm>
          <a:prstGeom prst="rect">
            <a:avLst/>
          </a:prstGeom>
          <a:noFill/>
          <a:ln>
            <a:noFill/>
          </a:ln>
        </p:spPr>
      </p:pic>
      <p:sp>
        <p:nvSpPr>
          <p:cNvPr id="3" name="Rectangle 2"/>
          <p:cNvSpPr/>
          <p:nvPr/>
        </p:nvSpPr>
        <p:spPr>
          <a:xfrm>
            <a:off x="0" y="4312503"/>
            <a:ext cx="9144000" cy="830997"/>
          </a:xfrm>
          <a:prstGeom prst="rect">
            <a:avLst/>
          </a:prstGeom>
        </p:spPr>
        <p:txBody>
          <a:bodyPr wrap="square">
            <a:spAutoFit/>
          </a:bodyPr>
          <a:lstStyle/>
          <a:p>
            <a:r>
              <a:rPr lang="fr-FR" sz="1600" b="1" dirty="0" smtClean="0">
                <a:solidFill>
                  <a:srgbClr val="C00000"/>
                </a:solidFill>
              </a:rPr>
              <a:t>Elle est entièrement enduite d’un vernis imperméable réparti sur 7 couches  successives et dont la composition demeure entièrement secrète elle est légèrement asymétrique, ce qui permet au gondolier de corriger la direction en utilisant une seule rame. </a:t>
            </a:r>
            <a:endParaRPr lang="fr-FR" sz="1600" dirty="0">
              <a:solidFill>
                <a:srgbClr val="C00000"/>
              </a:solidFill>
            </a:endParaRPr>
          </a:p>
        </p:txBody>
      </p:sp>
    </p:spTree>
  </p:cSld>
  <p:clrMapOvr>
    <a:masterClrMapping/>
  </p:clrMapOvr>
  <p:transition spd="slow">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50368.jpg"/>
          <p:cNvPicPr>
            <a:picLocks noGrp="1" noChangeAspect="1"/>
          </p:cNvPicPr>
          <p:nvPr isPhoto="1"/>
        </p:nvPicPr>
        <p:blipFill>
          <a:blip r:embed="rId2" cstate="print">
            <a:lum/>
          </a:blip>
          <a:stretch>
            <a:fillRect/>
          </a:stretch>
        </p:blipFill>
        <p:spPr>
          <a:xfrm>
            <a:off x="0" y="0"/>
            <a:ext cx="9144000" cy="4587974"/>
          </a:xfrm>
          <a:prstGeom prst="rect">
            <a:avLst/>
          </a:prstGeom>
          <a:noFill/>
          <a:ln>
            <a:noFill/>
          </a:ln>
        </p:spPr>
      </p:pic>
      <p:sp>
        <p:nvSpPr>
          <p:cNvPr id="3" name="Rectangle 2"/>
          <p:cNvSpPr/>
          <p:nvPr/>
        </p:nvSpPr>
        <p:spPr>
          <a:xfrm>
            <a:off x="0" y="4558725"/>
            <a:ext cx="9252520" cy="584775"/>
          </a:xfrm>
          <a:prstGeom prst="rect">
            <a:avLst/>
          </a:prstGeom>
        </p:spPr>
        <p:txBody>
          <a:bodyPr wrap="square">
            <a:spAutoFit/>
          </a:bodyPr>
          <a:lstStyle/>
          <a:p>
            <a:r>
              <a:rPr lang="fr-FR" sz="1600" b="1" dirty="0" smtClean="0">
                <a:solidFill>
                  <a:srgbClr val="C00000"/>
                </a:solidFill>
              </a:rPr>
              <a:t>L'un des derniers chantiers qui subsiste dans Venise est situé près de notre rio, dans le </a:t>
            </a:r>
            <a:r>
              <a:rPr lang="fr-FR" sz="1600" b="1" dirty="0" err="1" smtClean="0">
                <a:solidFill>
                  <a:srgbClr val="C00000"/>
                </a:solidFill>
              </a:rPr>
              <a:t>Dorsodouro</a:t>
            </a:r>
            <a:r>
              <a:rPr lang="fr-FR" sz="1600" b="1" dirty="0" smtClean="0">
                <a:solidFill>
                  <a:srgbClr val="C00000"/>
                </a:solidFill>
              </a:rPr>
              <a:t>, c'est le </a:t>
            </a:r>
            <a:r>
              <a:rPr lang="fr-FR" sz="1600" b="1" dirty="0" err="1" smtClean="0">
                <a:solidFill>
                  <a:srgbClr val="C00000"/>
                </a:solidFill>
              </a:rPr>
              <a:t>squeri</a:t>
            </a:r>
            <a:r>
              <a:rPr lang="fr-FR" sz="1600" b="1" dirty="0" smtClean="0">
                <a:solidFill>
                  <a:srgbClr val="C00000"/>
                </a:solidFill>
              </a:rPr>
              <a:t> de San </a:t>
            </a:r>
            <a:r>
              <a:rPr lang="fr-FR" sz="1600" b="1" dirty="0" err="1" smtClean="0">
                <a:solidFill>
                  <a:srgbClr val="C00000"/>
                </a:solidFill>
              </a:rPr>
              <a:t>Trovaso</a:t>
            </a:r>
            <a:r>
              <a:rPr lang="fr-FR" sz="1600" b="1" dirty="0" smtClean="0">
                <a:solidFill>
                  <a:srgbClr val="C00000"/>
                </a:solidFill>
              </a:rPr>
              <a:t>.</a:t>
            </a:r>
            <a:endParaRPr lang="fr-FR" sz="1600" b="1" dirty="0">
              <a:solidFill>
                <a:srgbClr val="C00000"/>
              </a:solidFill>
            </a:endParaRPr>
          </a:p>
        </p:txBody>
      </p:sp>
    </p:spTree>
  </p:cSld>
  <p:clrMapOvr>
    <a:masterClrMapping/>
  </p:clrMapOvr>
  <p:transition spd="slow">
    <p:wip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50611.jpg"/>
          <p:cNvPicPr>
            <a:picLocks noGrp="1" noChangeAspect="1"/>
          </p:cNvPicPr>
          <p:nvPr isPhoto="1"/>
        </p:nvPicPr>
        <p:blipFill>
          <a:blip r:embed="rId2" cstate="print">
            <a:lum/>
          </a:blip>
          <a:stretch>
            <a:fillRect/>
          </a:stretch>
        </p:blipFill>
        <p:spPr>
          <a:xfrm>
            <a:off x="0" y="0"/>
            <a:ext cx="9144000" cy="4299942"/>
          </a:xfrm>
          <a:prstGeom prst="rect">
            <a:avLst/>
          </a:prstGeom>
          <a:noFill/>
          <a:ln>
            <a:noFill/>
          </a:ln>
        </p:spPr>
      </p:pic>
      <p:sp>
        <p:nvSpPr>
          <p:cNvPr id="4" name="Rectangle 3"/>
          <p:cNvSpPr/>
          <p:nvPr/>
        </p:nvSpPr>
        <p:spPr>
          <a:xfrm>
            <a:off x="0" y="4281726"/>
            <a:ext cx="9612560" cy="861774"/>
          </a:xfrm>
          <a:prstGeom prst="rect">
            <a:avLst/>
          </a:prstGeom>
        </p:spPr>
        <p:txBody>
          <a:bodyPr wrap="square">
            <a:spAutoFit/>
          </a:bodyPr>
          <a:lstStyle/>
          <a:p>
            <a:r>
              <a:rPr lang="fr-FR" sz="1600" b="1" dirty="0" smtClean="0">
                <a:solidFill>
                  <a:srgbClr val="C00000"/>
                </a:solidFill>
              </a:rPr>
              <a:t> Son flanc droit est moins large de 24 cm,</a:t>
            </a:r>
          </a:p>
          <a:p>
            <a:r>
              <a:rPr lang="fr-FR" sz="1600" b="1" dirty="0" smtClean="0">
                <a:solidFill>
                  <a:srgbClr val="C00000"/>
                </a:solidFill>
              </a:rPr>
              <a:t> c'est ce qui facilite l'équilibre du batelier qui n'utilise qu'un aviron unique !</a:t>
            </a:r>
          </a:p>
          <a:p>
            <a:r>
              <a:rPr lang="fr-FR" sz="1600" b="1" dirty="0" smtClean="0">
                <a:solidFill>
                  <a:srgbClr val="C00000"/>
                </a:solidFill>
              </a:rPr>
              <a:t> La construction dure une année et nécessite 8 sortes de bois et beaucoup de savoir-faire</a:t>
            </a:r>
            <a:r>
              <a:rPr lang="fr-FR" b="1" dirty="0" smtClean="0">
                <a:solidFill>
                  <a:srgbClr val="C00000"/>
                </a:solidFill>
              </a:rPr>
              <a:t>.</a:t>
            </a:r>
            <a:endParaRPr lang="fr-FR" b="1" dirty="0">
              <a:solidFill>
                <a:srgbClr val="C00000"/>
              </a:solidFill>
            </a:endParaRPr>
          </a:p>
        </p:txBody>
      </p:sp>
    </p:spTree>
  </p:cSld>
  <p:clrMapOvr>
    <a:masterClrMapping/>
  </p:clrMapOvr>
  <p:transition spd="slow">
    <p:wip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50610.jpg"/>
          <p:cNvPicPr>
            <a:picLocks noGrp="1" noChangeAspect="1"/>
          </p:cNvPicPr>
          <p:nvPr isPhoto="1"/>
        </p:nvPicPr>
        <p:blipFill>
          <a:blip r:embed="rId2" cstate="print">
            <a:lum/>
          </a:blip>
          <a:stretch>
            <a:fillRect/>
          </a:stretch>
        </p:blipFill>
        <p:spPr>
          <a:xfrm>
            <a:off x="0" y="0"/>
            <a:ext cx="9144000" cy="4155926"/>
          </a:xfrm>
          <a:prstGeom prst="rect">
            <a:avLst/>
          </a:prstGeom>
          <a:noFill/>
          <a:ln>
            <a:noFill/>
          </a:ln>
        </p:spPr>
      </p:pic>
      <p:sp>
        <p:nvSpPr>
          <p:cNvPr id="3" name="Rectangle 2"/>
          <p:cNvSpPr/>
          <p:nvPr/>
        </p:nvSpPr>
        <p:spPr>
          <a:xfrm>
            <a:off x="0" y="3939902"/>
            <a:ext cx="9144000" cy="1323439"/>
          </a:xfrm>
          <a:prstGeom prst="rect">
            <a:avLst/>
          </a:prstGeom>
        </p:spPr>
        <p:txBody>
          <a:bodyPr wrap="square">
            <a:spAutoFit/>
          </a:bodyPr>
          <a:lstStyle/>
          <a:p>
            <a:r>
              <a:rPr lang="fr-FR" sz="1600" b="1" dirty="0" smtClean="0">
                <a:solidFill>
                  <a:srgbClr val="C00000"/>
                </a:solidFill>
              </a:rPr>
              <a:t> </a:t>
            </a:r>
          </a:p>
          <a:p>
            <a:r>
              <a:rPr lang="fr-FR" sz="1600" b="1" dirty="0" smtClean="0">
                <a:solidFill>
                  <a:srgbClr val="C00000"/>
                </a:solidFill>
              </a:rPr>
              <a:t>la Gondole, symbole de Venise, plusieurs mois d’un travail délicat sont nécessaires pour construire une gondole, qui réunit 280 pièces de bois d’une dizaine d’espèces différentes, longue de 10m85 large de 1m42 elle peut transporter jusque 6 personnes, c’est une barque à fond plat qui comporte plusieurs pièces caractéristiques:</a:t>
            </a:r>
            <a:endParaRPr lang="fr-FR" sz="1600" b="1" dirty="0">
              <a:solidFill>
                <a:srgbClr val="C00000"/>
              </a:solidFill>
            </a:endParaRPr>
          </a:p>
        </p:txBody>
      </p:sp>
    </p:spTree>
  </p:cSld>
  <p:clrMapOvr>
    <a:masterClrMapping/>
  </p:clrMapOvr>
  <p:transition spd="slow">
    <p:wip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20841.jpg"/>
          <p:cNvPicPr>
            <a:picLocks noGrp="1" noChangeAspect="1"/>
          </p:cNvPicPr>
          <p:nvPr isPhoto="1"/>
        </p:nvPicPr>
        <p:blipFill>
          <a:blip r:embed="rId2" cstate="print">
            <a:lum/>
          </a:blip>
          <a:stretch>
            <a:fillRect/>
          </a:stretch>
        </p:blipFill>
        <p:spPr>
          <a:xfrm>
            <a:off x="0" y="0"/>
            <a:ext cx="9144000" cy="5143499"/>
          </a:xfrm>
          <a:prstGeom prst="rect">
            <a:avLst/>
          </a:prstGeom>
          <a:noFill/>
          <a:ln>
            <a:noFill/>
          </a:ln>
        </p:spPr>
      </p:pic>
    </p:spTree>
  </p:cSld>
  <p:clrMapOvr>
    <a:masterClrMapping/>
  </p:clrMapOvr>
  <p:transition spd="slow">
    <p:wip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20850.jpg"/>
          <p:cNvPicPr>
            <a:picLocks noGrp="1" noChangeAspect="1"/>
          </p:cNvPicPr>
          <p:nvPr isPhoto="1"/>
        </p:nvPicPr>
        <p:blipFill>
          <a:blip r:embed="rId2" cstate="print">
            <a:lum/>
          </a:blip>
          <a:stretch>
            <a:fillRect/>
          </a:stretch>
        </p:blipFill>
        <p:spPr>
          <a:xfrm>
            <a:off x="0" y="0"/>
            <a:ext cx="9144000" cy="4803998"/>
          </a:xfrm>
          <a:prstGeom prst="rect">
            <a:avLst/>
          </a:prstGeom>
          <a:noFill/>
          <a:ln>
            <a:noFill/>
          </a:ln>
        </p:spPr>
      </p:pic>
      <p:sp>
        <p:nvSpPr>
          <p:cNvPr id="3" name="Rectangle 2"/>
          <p:cNvSpPr/>
          <p:nvPr/>
        </p:nvSpPr>
        <p:spPr>
          <a:xfrm>
            <a:off x="0" y="4804946"/>
            <a:ext cx="9144000" cy="338554"/>
          </a:xfrm>
          <a:prstGeom prst="rect">
            <a:avLst/>
          </a:prstGeom>
        </p:spPr>
        <p:txBody>
          <a:bodyPr wrap="square">
            <a:spAutoFit/>
          </a:bodyPr>
          <a:lstStyle/>
          <a:p>
            <a:r>
              <a:rPr lang="fr-FR" sz="1600" b="1" dirty="0" smtClean="0">
                <a:solidFill>
                  <a:srgbClr val="C00000"/>
                </a:solidFill>
              </a:rPr>
              <a:t>Il vous en reviendra pour une gondole en état de marche, de 11 m de long et 1,42 de large, pour 25 000€.</a:t>
            </a:r>
          </a:p>
        </p:txBody>
      </p:sp>
    </p:spTree>
  </p:cSld>
  <p:clrMapOvr>
    <a:masterClrMapping/>
  </p:clrMapOvr>
  <p:transition spd="slow">
    <p:wip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30165.jpg"/>
          <p:cNvPicPr>
            <a:picLocks noGrp="1" noChangeAspect="1"/>
          </p:cNvPicPr>
          <p:nvPr isPhoto="1"/>
        </p:nvPicPr>
        <p:blipFill>
          <a:blip r:embed="rId2" cstate="print">
            <a:lum/>
          </a:blip>
          <a:stretch>
            <a:fillRect/>
          </a:stretch>
        </p:blipFill>
        <p:spPr>
          <a:xfrm>
            <a:off x="0" y="0"/>
            <a:ext cx="9144000" cy="5143500"/>
          </a:xfrm>
          <a:prstGeom prst="rect">
            <a:avLst/>
          </a:prstGeom>
          <a:noFill/>
          <a:ln>
            <a:noFill/>
          </a:ln>
        </p:spPr>
      </p:pic>
    </p:spTree>
  </p:cSld>
  <p:clrMapOvr>
    <a:masterClrMapping/>
  </p:clrMapOvr>
  <p:transition spd="slow">
    <p:wip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016-04-23 16.37.46.jpg"/>
          <p:cNvPicPr>
            <a:picLocks noGrp="1" noChangeAspect="1"/>
          </p:cNvPicPr>
          <p:nvPr isPhoto="1"/>
        </p:nvPicPr>
        <p:blipFill>
          <a:blip r:embed="rId2" cstate="print">
            <a:lum/>
          </a:blip>
          <a:stretch>
            <a:fillRect/>
          </a:stretch>
        </p:blipFill>
        <p:spPr>
          <a:xfrm>
            <a:off x="0" y="0"/>
            <a:ext cx="9144000" cy="5143500"/>
          </a:xfrm>
          <a:prstGeom prst="rect">
            <a:avLst/>
          </a:prstGeom>
          <a:noFill/>
          <a:ln>
            <a:noFill/>
          </a:ln>
        </p:spPr>
      </p:pic>
    </p:spTree>
  </p:cSld>
  <p:clrMapOvr>
    <a:masterClrMapping/>
  </p:clrMapOvr>
  <p:transition spd="slow">
    <p:wip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50369.jpg"/>
          <p:cNvPicPr>
            <a:picLocks noGrp="1" noChangeAspect="1"/>
          </p:cNvPicPr>
          <p:nvPr isPhoto="1"/>
        </p:nvPicPr>
        <p:blipFill>
          <a:blip r:embed="rId2" cstate="print">
            <a:lum/>
          </a:blip>
          <a:stretch>
            <a:fillRect/>
          </a:stretch>
        </p:blipFill>
        <p:spPr>
          <a:xfrm>
            <a:off x="0" y="0"/>
            <a:ext cx="9144000" cy="5143500"/>
          </a:xfrm>
          <a:prstGeom prst="rect">
            <a:avLst/>
          </a:prstGeom>
          <a:noFill/>
          <a:ln>
            <a:noFill/>
          </a:ln>
        </p:spPr>
      </p:pic>
    </p:spTree>
  </p:cSld>
  <p:clrMapOvr>
    <a:masterClrMapping/>
  </p:clrMapOvr>
  <p:transition spd="slow">
    <p:wip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50385.jpg"/>
          <p:cNvPicPr>
            <a:picLocks noGrp="1" noChangeAspect="1"/>
          </p:cNvPicPr>
          <p:nvPr isPhoto="1"/>
        </p:nvPicPr>
        <p:blipFill>
          <a:blip r:embed="rId2" cstate="print">
            <a:lum/>
          </a:blip>
          <a:stretch>
            <a:fillRect/>
          </a:stretch>
        </p:blipFill>
        <p:spPr>
          <a:xfrm>
            <a:off x="0" y="0"/>
            <a:ext cx="9144000" cy="4587974"/>
          </a:xfrm>
          <a:prstGeom prst="rect">
            <a:avLst/>
          </a:prstGeom>
          <a:noFill/>
          <a:ln>
            <a:noFill/>
          </a:ln>
        </p:spPr>
      </p:pic>
      <p:sp>
        <p:nvSpPr>
          <p:cNvPr id="3" name="Rectangle 2"/>
          <p:cNvSpPr/>
          <p:nvPr/>
        </p:nvSpPr>
        <p:spPr>
          <a:xfrm>
            <a:off x="0" y="4558725"/>
            <a:ext cx="9324528" cy="584775"/>
          </a:xfrm>
          <a:prstGeom prst="rect">
            <a:avLst/>
          </a:prstGeom>
        </p:spPr>
        <p:txBody>
          <a:bodyPr wrap="square">
            <a:spAutoFit/>
          </a:bodyPr>
          <a:lstStyle/>
          <a:p>
            <a:pPr fontAlgn="base"/>
            <a:r>
              <a:rPr lang="fr-FR" sz="1600" b="1" dirty="0" smtClean="0">
                <a:solidFill>
                  <a:srgbClr val="C00000"/>
                </a:solidFill>
              </a:rPr>
              <a:t>Au XVIe siècle pas moins de 10 000 gondoles circulaient à Venise. Il s’agissait d’un moyen de transport privé utilisé par la plupart des habitants pour circuler dans la ville.</a:t>
            </a:r>
            <a:endParaRPr lang="fr-FR" sz="1600" b="1" dirty="0">
              <a:solidFill>
                <a:srgbClr val="C00000"/>
              </a:solidFill>
            </a:endParaRPr>
          </a:p>
        </p:txBody>
      </p:sp>
    </p:spTree>
  </p:cSld>
  <p:clrMapOvr>
    <a:masterClrMapping/>
  </p:clrMapOvr>
  <p:transition spd="slow">
    <p:wip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50393.jpg"/>
          <p:cNvPicPr>
            <a:picLocks noGrp="1" noChangeAspect="1"/>
          </p:cNvPicPr>
          <p:nvPr isPhoto="1"/>
        </p:nvPicPr>
        <p:blipFill>
          <a:blip r:embed="rId2" cstate="print">
            <a:lum/>
          </a:blip>
          <a:stretch>
            <a:fillRect/>
          </a:stretch>
        </p:blipFill>
        <p:spPr>
          <a:xfrm>
            <a:off x="0" y="0"/>
            <a:ext cx="9144000" cy="5143500"/>
          </a:xfrm>
          <a:prstGeom prst="rect">
            <a:avLst/>
          </a:prstGeom>
          <a:noFill/>
          <a:ln>
            <a:noFill/>
          </a:ln>
        </p:spPr>
      </p:pic>
    </p:spTree>
  </p:cSld>
  <p:clrMapOvr>
    <a:masterClrMapping/>
  </p:clrMapOvr>
  <p:transition spd="slow">
    <p:wip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50394.jpg"/>
          <p:cNvPicPr>
            <a:picLocks noGrp="1" noChangeAspect="1"/>
          </p:cNvPicPr>
          <p:nvPr isPhoto="1"/>
        </p:nvPicPr>
        <p:blipFill>
          <a:blip r:embed="rId2" cstate="print">
            <a:lum/>
          </a:blip>
          <a:stretch>
            <a:fillRect/>
          </a:stretch>
        </p:blipFill>
        <p:spPr>
          <a:xfrm>
            <a:off x="0" y="-380578"/>
            <a:ext cx="9144000" cy="4752528"/>
          </a:xfrm>
          <a:prstGeom prst="rect">
            <a:avLst/>
          </a:prstGeom>
          <a:noFill/>
          <a:ln>
            <a:noFill/>
          </a:ln>
        </p:spPr>
      </p:pic>
      <p:sp>
        <p:nvSpPr>
          <p:cNvPr id="3" name="Rectangle 2"/>
          <p:cNvSpPr/>
          <p:nvPr/>
        </p:nvSpPr>
        <p:spPr>
          <a:xfrm>
            <a:off x="0" y="4312503"/>
            <a:ext cx="9144000" cy="830997"/>
          </a:xfrm>
          <a:prstGeom prst="rect">
            <a:avLst/>
          </a:prstGeom>
        </p:spPr>
        <p:txBody>
          <a:bodyPr wrap="square">
            <a:spAutoFit/>
          </a:bodyPr>
          <a:lstStyle/>
          <a:p>
            <a:pPr fontAlgn="base"/>
            <a:r>
              <a:rPr lang="fr-FR" sz="1600" b="1" dirty="0" smtClean="0">
                <a:solidFill>
                  <a:srgbClr val="C00000"/>
                </a:solidFill>
              </a:rPr>
              <a:t>Venise </a:t>
            </a:r>
            <a:r>
              <a:rPr lang="fr-FR" sz="1600" b="1" dirty="0" smtClean="0">
                <a:solidFill>
                  <a:srgbClr val="C00000"/>
                </a:solidFill>
              </a:rPr>
              <a:t>compte à ce jour entre 400 et 500 gondoliers. L’accès à cette profession est ultra règlementé et il est très difficile d’obtenir un permis de navigation. Chaque année de nombreux Vénitiens tentent leur chance mais seulement 4 ou 5 nouveaux permis sont délivrés par la ville. </a:t>
            </a:r>
            <a:endParaRPr lang="fr-FR" sz="1600" b="1" dirty="0">
              <a:solidFill>
                <a:srgbClr val="C00000"/>
              </a:solidFill>
            </a:endParaRPr>
          </a:p>
        </p:txBody>
      </p:sp>
    </p:spTree>
  </p:cSld>
  <p:clrMapOvr>
    <a:masterClrMapping/>
  </p:clrMapOvr>
  <p:transition spd="slow">
    <p:wip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50625.jpg"/>
          <p:cNvPicPr>
            <a:picLocks noGrp="1" noChangeAspect="1"/>
          </p:cNvPicPr>
          <p:nvPr isPhoto="1"/>
        </p:nvPicPr>
        <p:blipFill>
          <a:blip r:embed="rId2" cstate="print">
            <a:lum/>
          </a:blip>
          <a:stretch>
            <a:fillRect/>
          </a:stretch>
        </p:blipFill>
        <p:spPr>
          <a:xfrm>
            <a:off x="0" y="0"/>
            <a:ext cx="9144000" cy="5143500"/>
          </a:xfrm>
          <a:prstGeom prst="rect">
            <a:avLst/>
          </a:prstGeom>
          <a:noFill/>
          <a:ln>
            <a:noFill/>
          </a:ln>
        </p:spPr>
      </p:pic>
    </p:spTree>
  </p:cSld>
  <p:clrMapOvr>
    <a:masterClrMapping/>
  </p:clrMapOvr>
  <p:transition spd="slow">
    <p:wip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OUT OF SPACE!! - 2zxDa-3yjeE - normal.gif"/>
          <p:cNvPicPr>
            <a:picLocks noChangeAspect="1"/>
          </p:cNvPicPr>
          <p:nvPr/>
        </p:nvPicPr>
        <p:blipFill>
          <a:blip r:embed="rId2" cstate="print"/>
          <a:stretch>
            <a:fillRect/>
          </a:stretch>
        </p:blipFill>
        <p:spPr>
          <a:xfrm>
            <a:off x="3563888" y="843558"/>
            <a:ext cx="3810000" cy="2971800"/>
          </a:xfrm>
          <a:prstGeom prst="rect">
            <a:avLst/>
          </a:prstGeom>
        </p:spPr>
      </p:pic>
      <p:pic>
        <p:nvPicPr>
          <p:cNvPr id="4" name="Picture 4" descr="http://img.xooimage.com/files91/7/2/0/c297d570-3c221ea.png"/>
          <p:cNvPicPr>
            <a:picLocks noChangeAspect="1" noChangeArrowheads="1"/>
          </p:cNvPicPr>
          <p:nvPr/>
        </p:nvPicPr>
        <p:blipFill>
          <a:blip r:embed="rId3" cstate="print"/>
          <a:srcRect/>
          <a:stretch>
            <a:fillRect/>
          </a:stretch>
        </p:blipFill>
        <p:spPr bwMode="auto">
          <a:xfrm rot="733367">
            <a:off x="1372108" y="1206451"/>
            <a:ext cx="4104455" cy="3542719"/>
          </a:xfrm>
          <a:prstGeom prst="rect">
            <a:avLst/>
          </a:prstGeom>
          <a:noFill/>
        </p:spPr>
      </p:pic>
      <p:pic>
        <p:nvPicPr>
          <p:cNvPr id="1026" name="Picture 2" descr="http://clineane.free.fr/generateur/stylstars/exo.php?text=Dalida,%20Gondolier&amp;size=30&amp;glitter=M28&amp;font=ABIL"/>
          <p:cNvPicPr>
            <a:picLocks noChangeAspect="1" noChangeArrowheads="1" noCrop="1"/>
          </p:cNvPicPr>
          <p:nvPr/>
        </p:nvPicPr>
        <p:blipFill>
          <a:blip r:embed="rId4" cstate="print"/>
          <a:srcRect/>
          <a:stretch>
            <a:fillRect/>
          </a:stretch>
        </p:blipFill>
        <p:spPr bwMode="auto">
          <a:xfrm>
            <a:off x="1403648" y="1059582"/>
            <a:ext cx="2104653" cy="313149"/>
          </a:xfrm>
          <a:prstGeom prst="rect">
            <a:avLst/>
          </a:prstGeom>
          <a:noFill/>
        </p:spPr>
      </p:pic>
      <p:pic>
        <p:nvPicPr>
          <p:cNvPr id="1030" name="Picture 6" descr="http://clineane.free.fr/generateur/stylstars/exo.php?text=Musique&amp;size=30&amp;glitter=M28&amp;font=ABIL"/>
          <p:cNvPicPr>
            <a:picLocks noChangeAspect="1" noChangeArrowheads="1" noCrop="1"/>
          </p:cNvPicPr>
          <p:nvPr/>
        </p:nvPicPr>
        <p:blipFill>
          <a:blip r:embed="rId5" cstate="print"/>
          <a:srcRect/>
          <a:stretch>
            <a:fillRect/>
          </a:stretch>
        </p:blipFill>
        <p:spPr bwMode="auto">
          <a:xfrm>
            <a:off x="1979712" y="555526"/>
            <a:ext cx="958602" cy="282328"/>
          </a:xfrm>
          <a:prstGeom prst="rect">
            <a:avLst/>
          </a:prstGeom>
          <a:noFill/>
        </p:spPr>
      </p:pic>
      <p:pic>
        <p:nvPicPr>
          <p:cNvPr id="7" name="Picture 21" descr="musinotes4122223234"/>
          <p:cNvPicPr>
            <a:picLocks noChangeAspect="1" noChangeArrowheads="1" noCrop="1"/>
          </p:cNvPicPr>
          <p:nvPr/>
        </p:nvPicPr>
        <p:blipFill>
          <a:blip r:embed="rId6" cstate="print"/>
          <a:srcRect/>
          <a:stretch>
            <a:fillRect/>
          </a:stretch>
        </p:blipFill>
        <p:spPr bwMode="auto">
          <a:xfrm>
            <a:off x="1403648" y="771550"/>
            <a:ext cx="2177570" cy="370334"/>
          </a:xfrm>
          <a:prstGeom prst="rect">
            <a:avLst/>
          </a:prstGeom>
          <a:noFill/>
        </p:spPr>
      </p:pic>
      <p:pic>
        <p:nvPicPr>
          <p:cNvPr id="8" name="Image 7" descr="800px-Venezia S_Giorgio.gif"/>
          <p:cNvPicPr>
            <a:picLocks noChangeAspect="1"/>
          </p:cNvPicPr>
          <p:nvPr/>
        </p:nvPicPr>
        <p:blipFill>
          <a:blip r:embed="rId7" cstate="print"/>
          <a:srcRect/>
          <a:stretch>
            <a:fillRect/>
          </a:stretch>
        </p:blipFill>
        <p:spPr bwMode="auto">
          <a:xfrm>
            <a:off x="0" y="-41076"/>
            <a:ext cx="9144000" cy="5184576"/>
          </a:xfrm>
          <a:prstGeom prst="rect">
            <a:avLst/>
          </a:prstGeom>
          <a:noFill/>
          <a:ln w="9525">
            <a:noFill/>
            <a:miter lim="800000"/>
            <a:headEnd/>
            <a:tailEnd/>
          </a:ln>
        </p:spPr>
      </p:pic>
      <p:sp>
        <p:nvSpPr>
          <p:cNvPr id="9" name="ZoneTexte 8"/>
          <p:cNvSpPr txBox="1"/>
          <p:nvPr/>
        </p:nvSpPr>
        <p:spPr>
          <a:xfrm>
            <a:off x="6588224" y="3795886"/>
            <a:ext cx="2016224" cy="307777"/>
          </a:xfrm>
          <a:prstGeom prst="rect">
            <a:avLst/>
          </a:prstGeom>
        </p:spPr>
        <p:style>
          <a:lnRef idx="0">
            <a:schemeClr val="dk1"/>
          </a:lnRef>
          <a:fillRef idx="3">
            <a:schemeClr val="dk1"/>
          </a:fillRef>
          <a:effectRef idx="3">
            <a:schemeClr val="dk1"/>
          </a:effectRef>
          <a:fontRef idx="minor">
            <a:schemeClr val="lt1"/>
          </a:fontRef>
        </p:style>
        <p:txBody>
          <a:bodyPr wrap="square" rtlCol="0">
            <a:spAutoFit/>
          </a:bodyPr>
          <a:lstStyle/>
          <a:p>
            <a:r>
              <a:rPr lang="fr-FR" sz="1400" dirty="0" smtClean="0">
                <a:hlinkClick r:id="rId8"/>
              </a:rPr>
              <a:t>marinettek1@hotmail.fr</a:t>
            </a:r>
            <a:endParaRPr lang="fr-FR" sz="1400" dirty="0"/>
          </a:p>
        </p:txBody>
      </p:sp>
    </p:spTree>
  </p:cSld>
  <p:clrMapOvr>
    <a:masterClrMapping/>
  </p:clrMapOvr>
  <p:transition spd="slow">
    <p:wipe/>
  </p:transition>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73</TotalTime>
  <Words>173</Words>
  <Application>Microsoft Office PowerPoint</Application>
  <PresentationFormat>Affichage à l'écran (16:9)</PresentationFormat>
  <Paragraphs>16</Paragraphs>
  <Slides>17</Slides>
  <Notes>0</Notes>
  <HiddenSlides>0</HiddenSlides>
  <MMClips>0</MMClips>
  <ScaleCrop>false</ScaleCrop>
  <HeadingPairs>
    <vt:vector size="4" baseType="variant">
      <vt:variant>
        <vt:lpstr>Thème</vt:lpstr>
      </vt:variant>
      <vt:variant>
        <vt:i4>1</vt:i4>
      </vt:variant>
      <vt:variant>
        <vt:lpstr>Titres des diapositives</vt:lpstr>
      </vt:variant>
      <vt:variant>
        <vt:i4>17</vt:i4>
      </vt:variant>
    </vt:vector>
  </HeadingPairs>
  <TitlesOfParts>
    <vt:vector size="18" baseType="lpstr">
      <vt:lpstr>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Album photo</dc:title>
  <dc:creator>Marinette</dc:creator>
  <cp:lastModifiedBy>Marinette</cp:lastModifiedBy>
  <cp:revision>9</cp:revision>
  <dcterms:created xsi:type="dcterms:W3CDTF">2016-05-03T18:06:56Z</dcterms:created>
  <dcterms:modified xsi:type="dcterms:W3CDTF">2016-05-08T15:10:43Z</dcterms:modified>
</cp:coreProperties>
</file>