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56" r:id="rId2"/>
    <p:sldId id="282" r:id="rId3"/>
    <p:sldId id="257" r:id="rId4"/>
    <p:sldId id="258" r:id="rId5"/>
    <p:sldId id="259" r:id="rId6"/>
    <p:sldId id="263" r:id="rId7"/>
    <p:sldId id="260" r:id="rId8"/>
    <p:sldId id="262" r:id="rId9"/>
    <p:sldId id="261" r:id="rId10"/>
    <p:sldId id="265" r:id="rId11"/>
    <p:sldId id="266" r:id="rId12"/>
    <p:sldId id="267" r:id="rId13"/>
    <p:sldId id="272" r:id="rId14"/>
    <p:sldId id="268" r:id="rId15"/>
    <p:sldId id="270" r:id="rId16"/>
    <p:sldId id="271" r:id="rId17"/>
    <p:sldId id="269" r:id="rId18"/>
    <p:sldId id="275" r:id="rId19"/>
    <p:sldId id="279" r:id="rId20"/>
    <p:sldId id="280" r:id="rId21"/>
    <p:sldId id="281" r:id="rId22"/>
    <p:sldId id="273" r:id="rId23"/>
    <p:sldId id="274" r:id="rId24"/>
    <p:sldId id="276" r:id="rId25"/>
    <p:sldId id="278" r:id="rId26"/>
    <p:sldId id="284" r:id="rId27"/>
    <p:sldId id="285" r:id="rId28"/>
    <p:sldId id="283" r:id="rId29"/>
  </p:sldIdLst>
  <p:sldSz cx="9144000" cy="6858000" type="screen4x3"/>
  <p:notesSz cx="6858000" cy="9144000"/>
  <p:embeddedFontLst>
    <p:embeddedFont>
      <p:font typeface="Cooper Black" panose="0208090404030B020404" pitchFamily="18" charset="0"/>
      <p:regular r:id="rId30"/>
    </p:embeddedFont>
    <p:embeddedFont>
      <p:font typeface="AR CENA" panose="02000000000000000000" pitchFamily="2" charset="0"/>
      <p:regular r:id="rId31"/>
    </p:embeddedFont>
    <p:embeddedFont>
      <p:font typeface="Calibri" panose="020F0502020204030204" pitchFamily="34" charset="0"/>
      <p:regular r:id="rId32"/>
      <p:bold r:id="rId33"/>
      <p:italic r:id="rId34"/>
      <p:boldItalic r:id="rId35"/>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HhACskRWnIwOgy1bW40Mg==" hashData="fxCY0nlfnRjE+dbN1OB0QCdXrg8="/>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541"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6EE6455-64B6-49FB-AFA5-D974A86E39AB}" type="datetimeFigureOut">
              <a:rPr lang="fr-FR" smtClean="0"/>
              <a:t>28/01/2016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1095617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EE6455-64B6-49FB-AFA5-D974A86E39AB}" type="datetimeFigureOut">
              <a:rPr lang="fr-FR" smtClean="0"/>
              <a:t>28/01/2016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2119485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6EE6455-64B6-49FB-AFA5-D974A86E39AB}" type="datetimeFigureOut">
              <a:rPr lang="fr-FR" smtClean="0"/>
              <a:t>28/01/2016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1738565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6EE6455-64B6-49FB-AFA5-D974A86E39AB}" type="datetimeFigureOut">
              <a:rPr lang="fr-FR" smtClean="0"/>
              <a:t>28/01/2016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1792966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6EE6455-64B6-49FB-AFA5-D974A86E39AB}" type="datetimeFigureOut">
              <a:rPr lang="fr-FR" smtClean="0"/>
              <a:t>28/01/2016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1949549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6EE6455-64B6-49FB-AFA5-D974A86E39AB}" type="datetimeFigureOut">
              <a:rPr lang="fr-FR" smtClean="0"/>
              <a:t>28/01/2016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2142637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6EE6455-64B6-49FB-AFA5-D974A86E39AB}" type="datetimeFigureOut">
              <a:rPr lang="fr-FR" smtClean="0"/>
              <a:t>28/01/2016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4213023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6EE6455-64B6-49FB-AFA5-D974A86E39AB}" type="datetimeFigureOut">
              <a:rPr lang="fr-FR" smtClean="0"/>
              <a:t>28/01/2016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1216810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6EE6455-64B6-49FB-AFA5-D974A86E39AB}" type="datetimeFigureOut">
              <a:rPr lang="fr-FR" smtClean="0"/>
              <a:t>28/01/2016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189326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EE6455-64B6-49FB-AFA5-D974A86E39AB}" type="datetimeFigureOut">
              <a:rPr lang="fr-FR" smtClean="0"/>
              <a:t>28/01/2016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2423032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EE6455-64B6-49FB-AFA5-D974A86E39AB}" type="datetimeFigureOut">
              <a:rPr lang="fr-FR" smtClean="0"/>
              <a:t>28/01/2016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3173A91-53F7-48D0-A9E4-0BED555BF1EB}" type="slidenum">
              <a:rPr lang="fr-FR" smtClean="0"/>
              <a:t>‹N°›</a:t>
            </a:fld>
            <a:endParaRPr lang="fr-FR"/>
          </a:p>
        </p:txBody>
      </p:sp>
    </p:spTree>
    <p:extLst>
      <p:ext uri="{BB962C8B-B14F-4D97-AF65-F5344CB8AC3E}">
        <p14:creationId xmlns:p14="http://schemas.microsoft.com/office/powerpoint/2010/main" val="32703843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0000"/>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EE6455-64B6-49FB-AFA5-D974A86E39AB}" type="datetimeFigureOut">
              <a:rPr lang="fr-FR" smtClean="0"/>
              <a:t>28/01/2016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173A91-53F7-48D0-A9E4-0BED555BF1EB}" type="slidenum">
              <a:rPr lang="fr-FR" smtClean="0"/>
              <a:t>‹N°›</a:t>
            </a:fld>
            <a:endParaRPr lang="fr-FR"/>
          </a:p>
        </p:txBody>
      </p:sp>
    </p:spTree>
    <p:extLst>
      <p:ext uri="{BB962C8B-B14F-4D97-AF65-F5344CB8AC3E}">
        <p14:creationId xmlns:p14="http://schemas.microsoft.com/office/powerpoint/2010/main" val="2930012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s://fr.wikipedia.org/wiki/Marseille" TargetMode="External"/><Relationship Id="rId13" Type="http://schemas.openxmlformats.org/officeDocument/2006/relationships/hyperlink" Target="https://fr.wikipedia.org/wiki/IVe_si%C3%A8cle" TargetMode="External"/><Relationship Id="rId3" Type="http://schemas.openxmlformats.org/officeDocument/2006/relationships/image" Target="../media/image10.png"/><Relationship Id="rId7" Type="http://schemas.openxmlformats.org/officeDocument/2006/relationships/hyperlink" Target="https://fr.wikipedia.org/wiki/-49" TargetMode="External"/><Relationship Id="rId12" Type="http://schemas.openxmlformats.org/officeDocument/2006/relationships/hyperlink" Target="https://fr.wikipedia.org/wiki/Tib%C3%A8re" TargetMode="External"/><Relationship Id="rId2" Type="http://schemas.openxmlformats.org/officeDocument/2006/relationships/hyperlink" Target="https://upload.wikimedia.org/wikipedia/commons/7/7a/Fr-Paris--Fr%C3%A9jus.ogg" TargetMode="External"/><Relationship Id="rId1" Type="http://schemas.openxmlformats.org/officeDocument/2006/relationships/slideLayout" Target="../slideLayouts/slideLayout7.xml"/><Relationship Id="rId6" Type="http://schemas.openxmlformats.org/officeDocument/2006/relationships/hyperlink" Target="https://fr.wikipedia.org/wiki/Rome_antique" TargetMode="External"/><Relationship Id="rId11" Type="http://schemas.openxmlformats.org/officeDocument/2006/relationships/hyperlink" Target="https://fr.wikipedia.org/wiki/-27" TargetMode="External"/><Relationship Id="rId5" Type="http://schemas.openxmlformats.org/officeDocument/2006/relationships/hyperlink" Target="https://fr.wikipedia.org/wiki/Reyran" TargetMode="External"/><Relationship Id="rId15" Type="http://schemas.openxmlformats.org/officeDocument/2006/relationships/hyperlink" Target="https://fr.wikipedia.org/wiki/Lyon" TargetMode="External"/><Relationship Id="rId10" Type="http://schemas.openxmlformats.org/officeDocument/2006/relationships/hyperlink" Target="https://fr.wikipedia.org/wiki/Auguste" TargetMode="External"/><Relationship Id="rId4" Type="http://schemas.openxmlformats.org/officeDocument/2006/relationships/hyperlink" Target="https://fr.wikipedia.org/wiki/Argens_(cours_d'eau)" TargetMode="External"/><Relationship Id="rId9" Type="http://schemas.openxmlformats.org/officeDocument/2006/relationships/hyperlink" Target="https://fr.wikipedia.org/wiki/Colonie_(Rome)" TargetMode="External"/><Relationship Id="rId14" Type="http://schemas.openxmlformats.org/officeDocument/2006/relationships/hyperlink" Target="https://fr.wikipedia.org/wiki/%C3%89v%C3%AAch%C3%A9"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12.xml.rels><?xml version="1.0" encoding="UTF-8" standalone="yes"?>
<Relationships xmlns="http://schemas.openxmlformats.org/package/2006/relationships"><Relationship Id="rId8" Type="http://schemas.openxmlformats.org/officeDocument/2006/relationships/hyperlink" Target="https://fr.wikipedia.org/wiki/C%C3%A9ramiste" TargetMode="External"/><Relationship Id="rId13" Type="http://schemas.openxmlformats.org/officeDocument/2006/relationships/hyperlink" Target="https://fr.wikipedia.org/wiki/%C3%89douard_Dermit" TargetMode="External"/><Relationship Id="rId18" Type="http://schemas.openxmlformats.org/officeDocument/2006/relationships/hyperlink" Target="https://fr.wikipedia.org/wiki/C%C3%A8ne" TargetMode="External"/><Relationship Id="rId3" Type="http://schemas.openxmlformats.org/officeDocument/2006/relationships/hyperlink" Target="https://fr.wikipedia.org/wiki/Dioc%C3%A8se_de_Fr%C3%A9jus-Toulon" TargetMode="External"/><Relationship Id="rId21" Type="http://schemas.openxmlformats.org/officeDocument/2006/relationships/hyperlink" Target="https://fr.wikipedia.org/wiki/Ordre_du_Saint-S%C3%A9pulcre" TargetMode="External"/><Relationship Id="rId7" Type="http://schemas.openxmlformats.org/officeDocument/2006/relationships/hyperlink" Target="https://fr.wikipedia.org/wiki/Jean_Cocteau" TargetMode="External"/><Relationship Id="rId12" Type="http://schemas.openxmlformats.org/officeDocument/2006/relationships/hyperlink" Target="https://fr.wikipedia.org/wiki/1963_en_France" TargetMode="External"/><Relationship Id="rId17" Type="http://schemas.openxmlformats.org/officeDocument/2006/relationships/hyperlink" Target="https://fr.wikipedia.org/wiki/Passion_du_Christ" TargetMode="External"/><Relationship Id="rId2" Type="http://schemas.openxmlformats.org/officeDocument/2006/relationships/hyperlink" Target="https://fr.wikipedia.org/wiki/Catholicisme" TargetMode="External"/><Relationship Id="rId16" Type="http://schemas.openxmlformats.org/officeDocument/2006/relationships/hyperlink" Target="https://fr.wikipedia.org/wiki/Cocteau" TargetMode="External"/><Relationship Id="rId20" Type="http://schemas.openxmlformats.org/officeDocument/2006/relationships/hyperlink" Target="https://fr.wikipedia.org/wiki/Jean_Marais" TargetMode="External"/><Relationship Id="rId1" Type="http://schemas.openxmlformats.org/officeDocument/2006/relationships/slideLayout" Target="../slideLayouts/slideLayout7.xml"/><Relationship Id="rId6" Type="http://schemas.openxmlformats.org/officeDocument/2006/relationships/hyperlink" Target="https://fr.wikipedia.org/wiki/Fr%C3%A9jus" TargetMode="External"/><Relationship Id="rId11" Type="http://schemas.openxmlformats.org/officeDocument/2006/relationships/hyperlink" Target="https://fr.wikipedia.org/wiki/Octobre_1963" TargetMode="External"/><Relationship Id="rId5" Type="http://schemas.openxmlformats.org/officeDocument/2006/relationships/hyperlink" Target="https://fr.wikipedia.org/wiki/Tour_de_Mare" TargetMode="External"/><Relationship Id="rId15" Type="http://schemas.openxmlformats.org/officeDocument/2006/relationships/hyperlink" Target="https://fr.wikipedia.org/wiki/Croquis" TargetMode="External"/><Relationship Id="rId23" Type="http://schemas.openxmlformats.org/officeDocument/2006/relationships/hyperlink" Target="https://fr.wikipedia.org/wiki/Dieu_le_veut" TargetMode="External"/><Relationship Id="rId10" Type="http://schemas.openxmlformats.org/officeDocument/2006/relationships/hyperlink" Target="https://fr.wikipedia.org/wiki/11_octobre" TargetMode="External"/><Relationship Id="rId19" Type="http://schemas.openxmlformats.org/officeDocument/2006/relationships/hyperlink" Target="https://fr.wikipedia.org/wiki/Douze_Ap%C3%B4tres" TargetMode="External"/><Relationship Id="rId4" Type="http://schemas.openxmlformats.org/officeDocument/2006/relationships/hyperlink" Target="https://fr.wikipedia.org/wiki/Nice" TargetMode="External"/><Relationship Id="rId9" Type="http://schemas.openxmlformats.org/officeDocument/2006/relationships/hyperlink" Target="https://fr.wikipedia.org/wiki/Chapelle_Notre-Dame-de-J%C3%A9rusalem_(Fr%C3%A9jus)#cite_note-1" TargetMode="External"/><Relationship Id="rId14" Type="http://schemas.openxmlformats.org/officeDocument/2006/relationships/hyperlink" Target="https://fr.wikipedia.org/wiki/Fresque" TargetMode="External"/><Relationship Id="rId22" Type="http://schemas.openxmlformats.org/officeDocument/2006/relationships/hyperlink" Target="https://fr.wikipedia.org/wiki/Chevalier_crois%C3%A9"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54.jpeg"/><Relationship Id="rId4" Type="http://schemas.openxmlformats.org/officeDocument/2006/relationships/image" Target="../media/image53.jpeg"/></Relationships>
</file>

<file path=ppt/slides/_rels/slide2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58.gif"/><Relationship Id="rId4" Type="http://schemas.openxmlformats.org/officeDocument/2006/relationships/image" Target="../media/image57.jpeg"/></Relationships>
</file>

<file path=ppt/slides/_rels/slide2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PNG"/><Relationship Id="rId1" Type="http://schemas.openxmlformats.org/officeDocument/2006/relationships/slideLayout" Target="../slideLayouts/slideLayout7.xml"/><Relationship Id="rId5" Type="http://schemas.openxmlformats.org/officeDocument/2006/relationships/image" Target="../media/image64.gif"/><Relationship Id="rId4" Type="http://schemas.openxmlformats.org/officeDocument/2006/relationships/image" Target="../media/image63.PNG"/></Relationships>
</file>

<file path=ppt/slides/_rels/slide28.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68.gif"/><Relationship Id="rId4" Type="http://schemas.openxmlformats.org/officeDocument/2006/relationships/image" Target="../media/image6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27784" y="332656"/>
            <a:ext cx="3486532" cy="3785652"/>
          </a:xfrm>
          <a:prstGeom prst="rect">
            <a:avLst/>
          </a:prstGeom>
          <a:noFill/>
        </p:spPr>
        <p:txBody>
          <a:bodyPr wrap="none" lIns="91440" tIns="45720" rIns="91440" bIns="45720">
            <a:spAutoFit/>
          </a:bodyPr>
          <a:lstStyle/>
          <a:p>
            <a:pPr algn="ctr"/>
            <a:r>
              <a:rPr lang="fr-FR" sz="8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ooper Black" panose="0208090404030B020404" pitchFamily="18" charset="0"/>
              </a:rPr>
              <a:t>Visite</a:t>
            </a:r>
          </a:p>
          <a:p>
            <a:pPr algn="ctr"/>
            <a:r>
              <a:rPr lang="fr-FR"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ooper Black" panose="0208090404030B020404" pitchFamily="18" charset="0"/>
              </a:rPr>
              <a:t>De</a:t>
            </a:r>
            <a:r>
              <a:rPr lang="fr-FR" sz="8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ooper Black" panose="0208090404030B020404" pitchFamily="18" charset="0"/>
              </a:rPr>
              <a:t> </a:t>
            </a:r>
          </a:p>
          <a:p>
            <a:pPr algn="ctr"/>
            <a:r>
              <a:rPr lang="fr-FR" sz="8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ooper Black" panose="0208090404030B020404" pitchFamily="18" charset="0"/>
              </a:rPr>
              <a:t>Fréjus</a:t>
            </a:r>
            <a:endParaRPr lang="fr-FR" sz="8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ooper Black" panose="0208090404030B020404" pitchFamily="18"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1560" y="4193103"/>
            <a:ext cx="1944216" cy="2065189"/>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50698" y="4529504"/>
            <a:ext cx="1263460" cy="1392385"/>
          </a:xfrm>
          <a:prstGeom prst="rect">
            <a:avLst/>
          </a:prstGeom>
        </p:spPr>
      </p:pic>
      <p:pic>
        <p:nvPicPr>
          <p:cNvPr id="5" name="Image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671058" y="116632"/>
            <a:ext cx="1943100" cy="32156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392056_Karaagopyan_00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67544" y="6093296"/>
            <a:ext cx="487363" cy="487363"/>
          </a:xfrm>
          <a:prstGeom prst="rect">
            <a:avLst/>
          </a:prstGeom>
        </p:spPr>
      </p:pic>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224" y="116632"/>
            <a:ext cx="2575560" cy="3063240"/>
          </a:xfrm>
          <a:prstGeom prst="rect">
            <a:avLst/>
          </a:prstGeom>
        </p:spPr>
      </p:pic>
      <p:pic>
        <p:nvPicPr>
          <p:cNvPr id="9" name="Image 8"/>
          <p:cNvPicPr>
            <a:picLocks noChangeAspect="1"/>
          </p:cNvPicPr>
          <p:nvPr/>
        </p:nvPicPr>
        <p:blipFill>
          <a:blip r:embed="rId9" cstate="print">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3203848" y="4504023"/>
            <a:ext cx="2522805" cy="2353975"/>
          </a:xfrm>
          <a:prstGeom prst="rect">
            <a:avLst/>
          </a:prstGeom>
        </p:spPr>
      </p:pic>
    </p:spTree>
    <p:extLst>
      <p:ext uri="{BB962C8B-B14F-4D97-AF65-F5344CB8AC3E}">
        <p14:creationId xmlns:p14="http://schemas.microsoft.com/office/powerpoint/2010/main" val="3459317545"/>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par>
                          <p:cTn id="7" fill="hold">
                            <p:stCondLst>
                              <p:cond delay="0"/>
                            </p:stCondLst>
                            <p:childTnLst>
                              <p:par>
                                <p:cTn id="8" presetID="38" presetClass="entr" presetSubtype="0" accel="50000" fill="hold" nodeType="afterEffect">
                                  <p:stCondLst>
                                    <p:cond delay="0"/>
                                  </p:stCondLst>
                                  <p:iterate type="lt">
                                    <p:tmPct val="50000"/>
                                  </p:iterate>
                                  <p:childTnLst>
                                    <p:set>
                                      <p:cBhvr>
                                        <p:cTn id="9" dur="1" fill="hold">
                                          <p:stCondLst>
                                            <p:cond delay="0"/>
                                          </p:stCondLst>
                                        </p:cTn>
                                        <p:tgtEl>
                                          <p:spTgt spid="4">
                                            <p:txEl>
                                              <p:pRg st="0" end="0"/>
                                            </p:txEl>
                                          </p:spTgt>
                                        </p:tgtEl>
                                        <p:attrNameLst>
                                          <p:attrName>style.visibility</p:attrName>
                                        </p:attrNameLst>
                                      </p:cBhvr>
                                      <p:to>
                                        <p:strVal val="visible"/>
                                      </p:to>
                                    </p:set>
                                    <p:set>
                                      <p:cBhvr>
                                        <p:cTn id="10" dur="910" fill="hold">
                                          <p:stCondLst>
                                            <p:cond delay="0"/>
                                          </p:stCondLst>
                                        </p:cTn>
                                        <p:tgtEl>
                                          <p:spTgt spid="4">
                                            <p:txEl>
                                              <p:pRg st="0" end="0"/>
                                            </p:txEl>
                                          </p:spTgt>
                                        </p:tgtEl>
                                        <p:attrNameLst>
                                          <p:attrName>style.rotation</p:attrName>
                                        </p:attrNameLst>
                                      </p:cBhvr>
                                      <p:to>
                                        <p:strVal val="-45.0"/>
                                      </p:to>
                                    </p:set>
                                    <p:anim calcmode="lin" valueType="num">
                                      <p:cBhvr>
                                        <p:cTn id="11" dur="910" fill="hold">
                                          <p:stCondLst>
                                            <p:cond delay="910"/>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2" dur="910"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3" dur="312" decel="50000" autoRev="1" fill="hold">
                                          <p:stCondLst>
                                            <p:cond delay="910"/>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4" dur="272" fill="hold">
                                          <p:stCondLst>
                                            <p:cond delay="1728"/>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5" fill="hold">
                            <p:stCondLst>
                              <p:cond delay="7000"/>
                            </p:stCondLst>
                            <p:childTnLst>
                              <p:par>
                                <p:cTn id="16" presetID="38" presetClass="entr" presetSubtype="0" accel="50000" fill="hold" nodeType="afterEffect">
                                  <p:stCondLst>
                                    <p:cond delay="0"/>
                                  </p:stCondLst>
                                  <p:iterate type="lt">
                                    <p:tmPct val="50000"/>
                                  </p:iterate>
                                  <p:childTnLst>
                                    <p:set>
                                      <p:cBhvr>
                                        <p:cTn id="17" dur="1" fill="hold">
                                          <p:stCondLst>
                                            <p:cond delay="0"/>
                                          </p:stCondLst>
                                        </p:cTn>
                                        <p:tgtEl>
                                          <p:spTgt spid="4">
                                            <p:txEl>
                                              <p:pRg st="1" end="1"/>
                                            </p:txEl>
                                          </p:spTgt>
                                        </p:tgtEl>
                                        <p:attrNameLst>
                                          <p:attrName>style.visibility</p:attrName>
                                        </p:attrNameLst>
                                      </p:cBhvr>
                                      <p:to>
                                        <p:strVal val="visible"/>
                                      </p:to>
                                    </p:set>
                                    <p:set>
                                      <p:cBhvr>
                                        <p:cTn id="18" dur="910" fill="hold">
                                          <p:stCondLst>
                                            <p:cond delay="0"/>
                                          </p:stCondLst>
                                        </p:cTn>
                                        <p:tgtEl>
                                          <p:spTgt spid="4">
                                            <p:txEl>
                                              <p:pRg st="1" end="1"/>
                                            </p:txEl>
                                          </p:spTgt>
                                        </p:tgtEl>
                                        <p:attrNameLst>
                                          <p:attrName>style.rotation</p:attrName>
                                        </p:attrNameLst>
                                      </p:cBhvr>
                                      <p:to>
                                        <p:strVal val="-45.0"/>
                                      </p:to>
                                    </p:set>
                                    <p:anim calcmode="lin" valueType="num">
                                      <p:cBhvr>
                                        <p:cTn id="19" dur="910" fill="hold">
                                          <p:stCondLst>
                                            <p:cond delay="910"/>
                                          </p:stCondLst>
                                        </p:cTn>
                                        <p:tgtEl>
                                          <p:spTgt spid="4">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0" dur="910" fill="hold">
                                          <p:stCondLst>
                                            <p:cond delay="0"/>
                                          </p:stCondLst>
                                        </p:cTn>
                                        <p:tgtEl>
                                          <p:spTgt spid="4">
                                            <p:txEl>
                                              <p:pRg st="1" end="1"/>
                                            </p:txEl>
                                          </p:spTgt>
                                        </p:tgtEl>
                                        <p:attrNameLst>
                                          <p:attrName>ppt_y</p:attrName>
                                        </p:attrNameLst>
                                      </p:cBhvr>
                                      <p:tavLst>
                                        <p:tav tm="0">
                                          <p:val>
                                            <p:strVal val="#ppt_y-1"/>
                                          </p:val>
                                        </p:tav>
                                        <p:tav tm="100000">
                                          <p:val>
                                            <p:strVal val="#ppt_y-(0.354*#ppt_w-0.172*#ppt_h)"/>
                                          </p:val>
                                        </p:tav>
                                      </p:tavLst>
                                    </p:anim>
                                    <p:anim calcmode="lin" valueType="num">
                                      <p:cBhvr>
                                        <p:cTn id="21" dur="312" decel="50000" autoRev="1" fill="hold">
                                          <p:stCondLst>
                                            <p:cond delay="910"/>
                                          </p:stCondLst>
                                        </p:cTn>
                                        <p:tgtEl>
                                          <p:spTgt spid="4">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2" dur="272" fill="hold">
                                          <p:stCondLst>
                                            <p:cond delay="1728"/>
                                          </p:stCondLst>
                                        </p:cTn>
                                        <p:tgtEl>
                                          <p:spTgt spid="4">
                                            <p:txEl>
                                              <p:pRg st="1" end="1"/>
                                            </p:txEl>
                                          </p:spTgt>
                                        </p:tgtEl>
                                        <p:attrNameLst>
                                          <p:attrName>ppt_y</p:attrName>
                                        </p:attrNameLst>
                                      </p:cBhvr>
                                      <p:tavLst>
                                        <p:tav tm="0">
                                          <p:val>
                                            <p:strVal val="#ppt_y-(0.354*#ppt_w-0.172*#ppt_h)"/>
                                          </p:val>
                                        </p:tav>
                                        <p:tav tm="100000">
                                          <p:val>
                                            <p:strVal val="#ppt_y"/>
                                          </p:val>
                                        </p:tav>
                                      </p:tavLst>
                                    </p:anim>
                                  </p:childTnLst>
                                </p:cTn>
                              </p:par>
                            </p:childTnLst>
                          </p:cTn>
                        </p:par>
                        <p:par>
                          <p:cTn id="23" fill="hold">
                            <p:stCondLst>
                              <p:cond delay="10000"/>
                            </p:stCondLst>
                            <p:childTnLst>
                              <p:par>
                                <p:cTn id="24" presetID="38" presetClass="entr" presetSubtype="0" accel="50000" fill="hold" nodeType="afterEffect">
                                  <p:stCondLst>
                                    <p:cond delay="0"/>
                                  </p:stCondLst>
                                  <p:iterate type="lt">
                                    <p:tmPct val="50000"/>
                                  </p:iterate>
                                  <p:childTnLst>
                                    <p:set>
                                      <p:cBhvr>
                                        <p:cTn id="25" dur="1" fill="hold">
                                          <p:stCondLst>
                                            <p:cond delay="0"/>
                                          </p:stCondLst>
                                        </p:cTn>
                                        <p:tgtEl>
                                          <p:spTgt spid="4">
                                            <p:txEl>
                                              <p:pRg st="2" end="2"/>
                                            </p:txEl>
                                          </p:spTgt>
                                        </p:tgtEl>
                                        <p:attrNameLst>
                                          <p:attrName>style.visibility</p:attrName>
                                        </p:attrNameLst>
                                      </p:cBhvr>
                                      <p:to>
                                        <p:strVal val="visible"/>
                                      </p:to>
                                    </p:set>
                                    <p:set>
                                      <p:cBhvr>
                                        <p:cTn id="26" dur="910" fill="hold">
                                          <p:stCondLst>
                                            <p:cond delay="0"/>
                                          </p:stCondLst>
                                        </p:cTn>
                                        <p:tgtEl>
                                          <p:spTgt spid="4">
                                            <p:txEl>
                                              <p:pRg st="2" end="2"/>
                                            </p:txEl>
                                          </p:spTgt>
                                        </p:tgtEl>
                                        <p:attrNameLst>
                                          <p:attrName>style.rotation</p:attrName>
                                        </p:attrNameLst>
                                      </p:cBhvr>
                                      <p:to>
                                        <p:strVal val="-45.0"/>
                                      </p:to>
                                    </p:set>
                                    <p:anim calcmode="lin" valueType="num">
                                      <p:cBhvr>
                                        <p:cTn id="27" dur="910" fill="hold">
                                          <p:stCondLst>
                                            <p:cond delay="910"/>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910"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29" dur="312" decel="50000" autoRev="1" fill="hold">
                                          <p:stCondLst>
                                            <p:cond delay="910"/>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272" fill="hold">
                                          <p:stCondLst>
                                            <p:cond delay="1728"/>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1"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2324"/>
            <a:ext cx="9136495" cy="6982647"/>
          </a:xfrm>
          <a:prstGeom prst="rect">
            <a:avLst/>
          </a:prstGeom>
        </p:spPr>
      </p:pic>
      <p:sp>
        <p:nvSpPr>
          <p:cNvPr id="4" name="Rectangle 3"/>
          <p:cNvSpPr/>
          <p:nvPr/>
        </p:nvSpPr>
        <p:spPr>
          <a:xfrm>
            <a:off x="1907704" y="5910327"/>
            <a:ext cx="6050054" cy="923330"/>
          </a:xfrm>
          <a:prstGeom prst="rect">
            <a:avLst/>
          </a:prstGeom>
          <a:noFill/>
        </p:spPr>
        <p:txBody>
          <a:bodyPr wrap="none" lIns="91440" tIns="45720" rIns="91440" bIns="45720">
            <a:spAutoFit/>
          </a:bodyPr>
          <a:lstStyle/>
          <a:p>
            <a:pPr algn="ctr"/>
            <a:r>
              <a:rPr lang="fr-FR" sz="5400" b="1" cap="none" spc="0" dirty="0" smtClean="0">
                <a:ln w="10541" cmpd="sng">
                  <a:solidFill>
                    <a:schemeClr val="accent1">
                      <a:shade val="88000"/>
                      <a:satMod val="110000"/>
                    </a:schemeClr>
                  </a:solidFill>
                  <a:prstDash val="solid"/>
                </a:ln>
                <a:solidFill>
                  <a:srgbClr val="002060"/>
                </a:solidFill>
                <a:effectLst/>
                <a:latin typeface="AR CENA" panose="02000000000000000000" pitchFamily="2" charset="0"/>
              </a:rPr>
              <a:t>Entre Maures et Estérel</a:t>
            </a:r>
            <a:endParaRPr lang="fr-FR" sz="5400" b="1" cap="none" spc="0" dirty="0">
              <a:ln w="10541" cmpd="sng">
                <a:solidFill>
                  <a:schemeClr val="accent1">
                    <a:shade val="88000"/>
                    <a:satMod val="110000"/>
                  </a:schemeClr>
                </a:solidFill>
                <a:prstDash val="solid"/>
              </a:ln>
              <a:solidFill>
                <a:srgbClr val="002060"/>
              </a:solidFill>
              <a:effectLst/>
              <a:latin typeface="AR CENA" panose="02000000000000000000" pitchFamily="2" charset="0"/>
            </a:endParaRPr>
          </a:p>
        </p:txBody>
      </p:sp>
    </p:spTree>
    <p:extLst>
      <p:ext uri="{BB962C8B-B14F-4D97-AF65-F5344CB8AC3E}">
        <p14:creationId xmlns:p14="http://schemas.microsoft.com/office/powerpoint/2010/main" val="255105398"/>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00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1000"/>
                            </p:stCondLst>
                            <p:childTnLst>
                              <p:par>
                                <p:cTn id="8" presetID="21" presetClass="entr" presetSubtype="1" fill="hold" nodeType="after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ononciation du titre dans sa version original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9713" y="-90488"/>
            <a:ext cx="104775" cy="104776"/>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0" y="1412776"/>
            <a:ext cx="8496944" cy="830997"/>
          </a:xfrm>
          <a:prstGeom prst="rect">
            <a:avLst/>
          </a:prstGeom>
          <a:noFill/>
        </p:spPr>
        <p:txBody>
          <a:bodyPr wrap="square" rtlCol="0">
            <a:spAutoFit/>
          </a:bodyPr>
          <a:lstStyle/>
          <a:p>
            <a:r>
              <a:rPr lang="fr-FR" sz="2400" dirty="0" smtClean="0">
                <a:solidFill>
                  <a:schemeClr val="accent1">
                    <a:lumMod val="50000"/>
                  </a:schemeClr>
                </a:solidFill>
                <a:latin typeface="AR CENA" panose="02000000000000000000" pitchFamily="2" charset="0"/>
              </a:rPr>
              <a:t>Commune française située dans le département du Var, sur les bords de la Méditerranée</a:t>
            </a:r>
            <a:r>
              <a:rPr lang="fr-FR" sz="2400" dirty="0" smtClean="0"/>
              <a:t> </a:t>
            </a:r>
            <a:r>
              <a:rPr lang="fr-FR" sz="2400" dirty="0">
                <a:latin typeface="AR CENA" panose="02000000000000000000" pitchFamily="2" charset="0"/>
              </a:rPr>
              <a:t>l’embouchure de l’</a:t>
            </a:r>
            <a:r>
              <a:rPr lang="fr-FR" sz="2400" dirty="0">
                <a:latin typeface="AR CENA" panose="02000000000000000000" pitchFamily="2" charset="0"/>
                <a:hlinkClick r:id="rId4" tooltip="Argens (cours d'eau)"/>
              </a:rPr>
              <a:t>Argens</a:t>
            </a:r>
            <a:r>
              <a:rPr lang="fr-FR" sz="2400" dirty="0">
                <a:latin typeface="AR CENA" panose="02000000000000000000" pitchFamily="2" charset="0"/>
              </a:rPr>
              <a:t> et du </a:t>
            </a:r>
            <a:r>
              <a:rPr lang="fr-FR" sz="2400" dirty="0">
                <a:latin typeface="AR CENA" panose="02000000000000000000" pitchFamily="2" charset="0"/>
                <a:hlinkClick r:id="rId5" tooltip="Reyran"/>
              </a:rPr>
              <a:t>Reyran</a:t>
            </a:r>
            <a:r>
              <a:rPr lang="fr-FR" sz="2400" dirty="0"/>
              <a:t>,</a:t>
            </a:r>
            <a:endParaRPr lang="fr-FR" sz="2400" dirty="0">
              <a:solidFill>
                <a:schemeClr val="accent1">
                  <a:lumMod val="50000"/>
                </a:schemeClr>
              </a:solidFill>
              <a:latin typeface="AR CENA" panose="02000000000000000000" pitchFamily="2" charset="0"/>
            </a:endParaRPr>
          </a:p>
        </p:txBody>
      </p:sp>
      <p:sp>
        <p:nvSpPr>
          <p:cNvPr id="2" name="Rectangle 1"/>
          <p:cNvSpPr>
            <a:spLocks noChangeArrowheads="1"/>
          </p:cNvSpPr>
          <p:nvPr/>
        </p:nvSpPr>
        <p:spPr bwMode="auto">
          <a:xfrm>
            <a:off x="-43739" y="2924944"/>
            <a:ext cx="9305753"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fr-FR" sz="2400" b="0" i="0" u="none" strike="noStrike" cap="none" normalizeH="0" baseline="0" dirty="0" smtClean="0">
                <a:ln>
                  <a:noFill/>
                </a:ln>
                <a:solidFill>
                  <a:schemeClr val="tx1"/>
                </a:solidFill>
                <a:effectLst/>
                <a:latin typeface="AR CENA" panose="02000000000000000000" pitchFamily="2" charset="0"/>
                <a:cs typeface="Arial" charset="0"/>
              </a:rPr>
              <a:t>À l’origine , ville </a:t>
            </a:r>
            <a:r>
              <a:rPr kumimoji="0" lang="fr-FR" altLang="fr-FR" sz="2400" b="0" i="0" u="none" strike="noStrike" cap="none" normalizeH="0" baseline="0" dirty="0" smtClean="0">
                <a:ln>
                  <a:noFill/>
                </a:ln>
                <a:solidFill>
                  <a:schemeClr val="tx1"/>
                </a:solidFill>
                <a:effectLst/>
                <a:latin typeface="AR CENA" panose="02000000000000000000" pitchFamily="2" charset="0"/>
                <a:cs typeface="Arial" charset="0"/>
                <a:hlinkClick r:id="rId6" tooltip="Rome antique"/>
              </a:rPr>
              <a:t>romaine</a:t>
            </a:r>
            <a:r>
              <a:rPr kumimoji="0" lang="fr-FR" altLang="fr-FR" sz="2400" b="0" i="0" u="none" strike="noStrike" cap="none" normalizeH="0" baseline="0" dirty="0" smtClean="0">
                <a:ln>
                  <a:noFill/>
                </a:ln>
                <a:solidFill>
                  <a:schemeClr val="tx1"/>
                </a:solidFill>
                <a:effectLst/>
                <a:latin typeface="AR CENA" panose="02000000000000000000" pitchFamily="2" charset="0"/>
                <a:cs typeface="Arial" charset="0"/>
              </a:rPr>
              <a:t> fondée en </a:t>
            </a:r>
            <a:r>
              <a:rPr kumimoji="0" lang="fr-FR" altLang="fr-FR" sz="2400" b="0" i="0" u="none" strike="noStrike" cap="none" normalizeH="0" baseline="0" dirty="0" smtClean="0">
                <a:ln>
                  <a:noFill/>
                </a:ln>
                <a:solidFill>
                  <a:schemeClr val="tx1"/>
                </a:solidFill>
                <a:effectLst/>
                <a:latin typeface="AR CENA" panose="02000000000000000000" pitchFamily="2" charset="0"/>
                <a:cs typeface="Arial" charset="0"/>
                <a:hlinkClick r:id="rId7" tooltip="-49"/>
              </a:rPr>
              <a:t>49 av. J.-C.</a:t>
            </a:r>
            <a:r>
              <a:rPr kumimoji="0" lang="fr-FR" altLang="fr-FR" sz="2400" b="0" i="0" u="none" strike="noStrike" cap="none" normalizeH="0" baseline="0" dirty="0" smtClean="0">
                <a:ln>
                  <a:noFill/>
                </a:ln>
                <a:solidFill>
                  <a:schemeClr val="tx1"/>
                </a:solidFill>
                <a:effectLst/>
                <a:latin typeface="AR CENA" panose="02000000000000000000" pitchFamily="2" charset="0"/>
                <a:cs typeface="Arial" charset="0"/>
              </a:rPr>
              <a:t> pour s’opposer à la toute-puissance </a:t>
            </a:r>
          </a:p>
          <a:p>
            <a:pPr lvl="0" fontAlgn="base">
              <a:spcBef>
                <a:spcPct val="0"/>
              </a:spcBef>
              <a:spcAft>
                <a:spcPct val="0"/>
              </a:spcAft>
            </a:pPr>
            <a:r>
              <a:rPr kumimoji="0" lang="fr-FR" altLang="fr-FR" sz="2400" b="0" i="0" u="none" strike="noStrike" cap="none" normalizeH="0" baseline="0" dirty="0" smtClean="0">
                <a:ln>
                  <a:noFill/>
                </a:ln>
                <a:solidFill>
                  <a:schemeClr val="tx1"/>
                </a:solidFill>
                <a:effectLst/>
                <a:latin typeface="AR CENA" panose="02000000000000000000" pitchFamily="2" charset="0"/>
                <a:cs typeface="Arial" charset="0"/>
              </a:rPr>
              <a:t>e </a:t>
            </a:r>
            <a:r>
              <a:rPr kumimoji="0" lang="fr-FR" altLang="fr-FR" sz="2400" b="0" i="1" u="none" strike="noStrike" cap="none" normalizeH="0" baseline="0" dirty="0" smtClean="0">
                <a:ln>
                  <a:noFill/>
                </a:ln>
                <a:solidFill>
                  <a:schemeClr val="tx1"/>
                </a:solidFill>
                <a:effectLst/>
                <a:latin typeface="AR CENA" panose="02000000000000000000" pitchFamily="2" charset="0"/>
                <a:cs typeface="Arial" charset="0"/>
                <a:hlinkClick r:id="rId8" tooltip="Marseille"/>
              </a:rPr>
              <a:t>Massilia</a:t>
            </a:r>
            <a:r>
              <a:rPr kumimoji="0" lang="fr-FR" altLang="fr-FR" sz="2400" b="0" i="0" u="none" strike="noStrike" cap="none" normalizeH="0" baseline="0" dirty="0" smtClean="0">
                <a:ln>
                  <a:noFill/>
                </a:ln>
                <a:solidFill>
                  <a:schemeClr val="tx1"/>
                </a:solidFill>
                <a:effectLst/>
                <a:latin typeface="AR CENA" panose="02000000000000000000" pitchFamily="2" charset="0"/>
                <a:cs typeface="Arial" charset="0"/>
              </a:rPr>
              <a:t>, </a:t>
            </a:r>
            <a:r>
              <a:rPr lang="fr-FR" sz="2400" dirty="0">
                <a:latin typeface="AR CENA" panose="02000000000000000000" pitchFamily="2" charset="0"/>
              </a:rPr>
              <a:t>puis </a:t>
            </a:r>
            <a:r>
              <a:rPr lang="fr-FR" sz="2400" dirty="0">
                <a:latin typeface="AR CENA" panose="02000000000000000000" pitchFamily="2" charset="0"/>
                <a:hlinkClick r:id="rId9" tooltip="Colonie (Rome)"/>
              </a:rPr>
              <a:t>colonie</a:t>
            </a:r>
            <a:r>
              <a:rPr lang="fr-FR" sz="2400" dirty="0">
                <a:latin typeface="AR CENA" panose="02000000000000000000" pitchFamily="2" charset="0"/>
              </a:rPr>
              <a:t> voulue par </a:t>
            </a:r>
            <a:r>
              <a:rPr lang="fr-FR" sz="2400" dirty="0">
                <a:latin typeface="AR CENA" panose="02000000000000000000" pitchFamily="2" charset="0"/>
                <a:hlinkClick r:id="rId10" tooltip="Auguste"/>
              </a:rPr>
              <a:t>Auguste</a:t>
            </a:r>
            <a:r>
              <a:rPr lang="fr-FR" sz="2400" dirty="0">
                <a:latin typeface="AR CENA" panose="02000000000000000000" pitchFamily="2" charset="0"/>
              </a:rPr>
              <a:t> en </a:t>
            </a:r>
            <a:r>
              <a:rPr lang="fr-FR" sz="2400" dirty="0">
                <a:latin typeface="AR CENA" panose="02000000000000000000" pitchFamily="2" charset="0"/>
                <a:hlinkClick r:id="rId11" tooltip="-27"/>
              </a:rPr>
              <a:t>27 av. J.-C.</a:t>
            </a:r>
            <a:r>
              <a:rPr lang="fr-FR" sz="2400" dirty="0">
                <a:latin typeface="AR CENA" panose="02000000000000000000" pitchFamily="2" charset="0"/>
              </a:rPr>
              <a:t> sous le nom de </a:t>
            </a:r>
            <a:r>
              <a:rPr lang="fr-FR" sz="2400" i="1" dirty="0">
                <a:latin typeface="AR CENA" panose="02000000000000000000" pitchFamily="2" charset="0"/>
              </a:rPr>
              <a:t>Colonia </a:t>
            </a:r>
            <a:endParaRPr lang="fr-FR" sz="2400" i="1" dirty="0" smtClean="0">
              <a:latin typeface="AR CENA" panose="02000000000000000000" pitchFamily="2" charset="0"/>
            </a:endParaRPr>
          </a:p>
          <a:p>
            <a:pPr lvl="0" fontAlgn="base">
              <a:spcBef>
                <a:spcPct val="0"/>
              </a:spcBef>
              <a:spcAft>
                <a:spcPct val="0"/>
              </a:spcAft>
            </a:pPr>
            <a:r>
              <a:rPr lang="fr-FR" sz="2400" i="1" dirty="0" smtClean="0">
                <a:latin typeface="AR CENA" panose="02000000000000000000" pitchFamily="2" charset="0"/>
              </a:rPr>
              <a:t>Octaviorum</a:t>
            </a:r>
            <a:r>
              <a:rPr lang="fr-FR" sz="2400" dirty="0" smtClean="0">
                <a:latin typeface="AR CENA" panose="02000000000000000000" pitchFamily="2" charset="0"/>
              </a:rPr>
              <a:t> </a:t>
            </a:r>
          </a:p>
          <a:p>
            <a:pPr lvl="0" fontAlgn="base">
              <a:spcBef>
                <a:spcPct val="0"/>
              </a:spcBef>
              <a:spcAft>
                <a:spcPct val="0"/>
              </a:spcAft>
            </a:pPr>
            <a:r>
              <a:rPr lang="fr-FR" sz="2400" dirty="0">
                <a:latin typeface="AR CENA" panose="02000000000000000000" pitchFamily="2" charset="0"/>
              </a:rPr>
              <a:t>Équipée sous </a:t>
            </a:r>
            <a:r>
              <a:rPr lang="fr-FR" sz="2400" dirty="0">
                <a:latin typeface="AR CENA" panose="02000000000000000000" pitchFamily="2" charset="0"/>
                <a:hlinkClick r:id="rId12" tooltip="Tibère"/>
              </a:rPr>
              <a:t>Tibère</a:t>
            </a:r>
            <a:r>
              <a:rPr lang="fr-FR" sz="2400" dirty="0">
                <a:latin typeface="AR CENA" panose="02000000000000000000" pitchFamily="2" charset="0"/>
              </a:rPr>
              <a:t>, elle déclina jusqu’au </a:t>
            </a:r>
            <a:r>
              <a:rPr lang="fr-FR" sz="2400" dirty="0">
                <a:latin typeface="AR CENA" panose="02000000000000000000" pitchFamily="2" charset="0"/>
                <a:hlinkClick r:id="rId13" tooltip="IVe siècle"/>
              </a:rPr>
              <a:t>IV</a:t>
            </a:r>
            <a:r>
              <a:rPr lang="fr-FR" sz="2400" baseline="30000" dirty="0">
                <a:latin typeface="AR CENA" panose="02000000000000000000" pitchFamily="2" charset="0"/>
                <a:hlinkClick r:id="rId13" tooltip="IVe siècle"/>
              </a:rPr>
              <a:t>e</a:t>
            </a:r>
            <a:r>
              <a:rPr lang="fr-FR" sz="2400" dirty="0">
                <a:latin typeface="AR CENA" panose="02000000000000000000" pitchFamily="2" charset="0"/>
                <a:hlinkClick r:id="rId13" tooltip="IVe siècle"/>
              </a:rPr>
              <a:t> </a:t>
            </a:r>
            <a:r>
              <a:rPr lang="fr-FR" sz="2400" dirty="0" smtClean="0">
                <a:latin typeface="AR CENA" panose="02000000000000000000" pitchFamily="2" charset="0"/>
                <a:hlinkClick r:id="rId13" tooltip="IVe siècle"/>
              </a:rPr>
              <a:t>siècle</a:t>
            </a:r>
            <a:r>
              <a:rPr lang="fr-FR" sz="2400" dirty="0" smtClean="0">
                <a:latin typeface="AR CENA" panose="02000000000000000000" pitchFamily="2" charset="0"/>
              </a:rPr>
              <a:t> date </a:t>
            </a:r>
            <a:r>
              <a:rPr lang="fr-FR" sz="2400" dirty="0">
                <a:latin typeface="AR CENA" panose="02000000000000000000" pitchFamily="2" charset="0"/>
              </a:rPr>
              <a:t>de la constitution </a:t>
            </a:r>
            <a:r>
              <a:rPr lang="fr-FR" sz="2400" dirty="0" smtClean="0">
                <a:latin typeface="AR CENA" panose="02000000000000000000" pitchFamily="2" charset="0"/>
              </a:rPr>
              <a:t>de</a:t>
            </a:r>
          </a:p>
          <a:p>
            <a:pPr lvl="0" fontAlgn="base">
              <a:spcBef>
                <a:spcPct val="0"/>
              </a:spcBef>
              <a:spcAft>
                <a:spcPct val="0"/>
              </a:spcAft>
            </a:pPr>
            <a:r>
              <a:rPr lang="fr-FR" sz="2400" dirty="0" smtClean="0">
                <a:latin typeface="AR CENA" panose="02000000000000000000" pitchFamily="2" charset="0"/>
              </a:rPr>
              <a:t> </a:t>
            </a:r>
            <a:r>
              <a:rPr lang="fr-FR" sz="2400" dirty="0">
                <a:latin typeface="AR CENA" panose="02000000000000000000" pitchFamily="2" charset="0"/>
              </a:rPr>
              <a:t>l’</a:t>
            </a:r>
            <a:r>
              <a:rPr lang="fr-FR" sz="2400" dirty="0">
                <a:latin typeface="AR CENA" panose="02000000000000000000" pitchFamily="2" charset="0"/>
                <a:hlinkClick r:id="rId14" tooltip="Évêché"/>
              </a:rPr>
              <a:t>évêché</a:t>
            </a:r>
            <a:r>
              <a:rPr lang="fr-FR" sz="2400" dirty="0" smtClean="0">
                <a:latin typeface="AR CENA" panose="02000000000000000000" pitchFamily="2" charset="0"/>
              </a:rPr>
              <a:t>, </a:t>
            </a:r>
            <a:r>
              <a:rPr lang="fr-FR" sz="2400" dirty="0">
                <a:latin typeface="AR CENA" panose="02000000000000000000" pitchFamily="2" charset="0"/>
              </a:rPr>
              <a:t>deuxième de France après </a:t>
            </a:r>
            <a:r>
              <a:rPr lang="fr-FR" sz="2400" dirty="0">
                <a:latin typeface="AR CENA" panose="02000000000000000000" pitchFamily="2" charset="0"/>
                <a:hlinkClick r:id="rId15" tooltip="Lyon"/>
              </a:rPr>
              <a:t>Lyon</a:t>
            </a:r>
            <a:endParaRPr kumimoji="0" lang="fr-FR" altLang="fr-FR" sz="2400" b="0" i="0" u="none" strike="noStrike" cap="none" normalizeH="0" baseline="0" dirty="0" smtClean="0">
              <a:ln>
                <a:noFill/>
              </a:ln>
              <a:solidFill>
                <a:schemeClr val="tx1"/>
              </a:solidFill>
              <a:effectLst/>
              <a:latin typeface="AR CENA" panose="02000000000000000000" pitchFamily="2" charset="0"/>
              <a:cs typeface="Arial" charset="0"/>
            </a:endParaRPr>
          </a:p>
        </p:txBody>
      </p:sp>
      <p:sp>
        <p:nvSpPr>
          <p:cNvPr id="4" name="Rectangle 2"/>
          <p:cNvSpPr>
            <a:spLocks noChangeArrowheads="1"/>
          </p:cNvSpPr>
          <p:nvPr/>
        </p:nvSpPr>
        <p:spPr bwMode="auto">
          <a:xfrm>
            <a:off x="596646" y="5589240"/>
            <a:ext cx="766267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fr-FR" sz="2400" b="0" i="0" u="none" strike="noStrike" cap="none" normalizeH="0" baseline="0" dirty="0" smtClean="0">
                <a:ln>
                  <a:noFill/>
                </a:ln>
                <a:solidFill>
                  <a:schemeClr val="tx2">
                    <a:lumMod val="75000"/>
                  </a:schemeClr>
                </a:solidFill>
                <a:effectLst/>
                <a:latin typeface="AR CENA" panose="02000000000000000000" pitchFamily="2" charset="0"/>
                <a:cs typeface="Arial" charset="0"/>
              </a:rPr>
              <a:t>Fréjus est la 4</a:t>
            </a:r>
            <a:r>
              <a:rPr kumimoji="0" lang="fr-FR" altLang="fr-FR" sz="2400" b="0" i="0" u="none" strike="noStrike" cap="none" normalizeH="0" baseline="30000" dirty="0" smtClean="0">
                <a:ln>
                  <a:noFill/>
                </a:ln>
                <a:solidFill>
                  <a:schemeClr val="tx2">
                    <a:lumMod val="75000"/>
                  </a:schemeClr>
                </a:solidFill>
                <a:effectLst/>
                <a:latin typeface="AR CENA" panose="02000000000000000000" pitchFamily="2" charset="0"/>
                <a:cs typeface="Arial" charset="0"/>
              </a:rPr>
              <a:t>e</a:t>
            </a:r>
            <a:r>
              <a:rPr kumimoji="0" lang="fr-FR" altLang="fr-FR" sz="2400" b="0" i="0" u="none" strike="noStrike" cap="none" normalizeH="0" baseline="0" dirty="0" smtClean="0">
                <a:ln>
                  <a:noFill/>
                </a:ln>
                <a:solidFill>
                  <a:schemeClr val="tx2">
                    <a:lumMod val="75000"/>
                  </a:schemeClr>
                </a:solidFill>
                <a:effectLst/>
                <a:latin typeface="AR CENA" panose="02000000000000000000" pitchFamily="2" charset="0"/>
                <a:cs typeface="Arial" charset="0"/>
              </a:rPr>
              <a:t> ville du Var avec une population de 52 532 habitants</a:t>
            </a:r>
          </a:p>
        </p:txBody>
      </p:sp>
    </p:spTree>
    <p:extLst>
      <p:ext uri="{BB962C8B-B14F-4D97-AF65-F5344CB8AC3E}">
        <p14:creationId xmlns:p14="http://schemas.microsoft.com/office/powerpoint/2010/main" val="2125864876"/>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81000"/>
            <a:ext cx="9144000" cy="6096000"/>
          </a:xfrm>
          <a:prstGeom prst="rect">
            <a:avLst/>
          </a:prstGeom>
        </p:spPr>
      </p:pic>
    </p:spTree>
    <p:extLst>
      <p:ext uri="{BB962C8B-B14F-4D97-AF65-F5344CB8AC3E}">
        <p14:creationId xmlns:p14="http://schemas.microsoft.com/office/powerpoint/2010/main" val="3874188486"/>
      </p:ext>
    </p:extLst>
  </p:cSld>
  <p:clrMapOvr>
    <a:masterClrMapping/>
  </p:clrMapOvr>
  <mc:AlternateContent xmlns:mc="http://schemas.openxmlformats.org/markup-compatibility/2006" xmlns:p14="http://schemas.microsoft.com/office/powerpoint/2010/main">
    <mc:Choice Requires="p14">
      <p:transition spd="slow" p14:dur="800" advTm="6000">
        <p:circle/>
      </p:transition>
    </mc:Choice>
    <mc:Fallback xmlns="">
      <p:transition spd="slow" advTm="6000">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4245157" cy="6367736"/>
          </a:xfrm>
          <a:prstGeom prst="rect">
            <a:avLst/>
          </a:prstGeom>
          <a:ln w="38100" cap="sq">
            <a:solidFill>
              <a:schemeClr val="accent1">
                <a:lumMod val="75000"/>
              </a:schemeClr>
            </a:solidFill>
            <a:prstDash val="solid"/>
            <a:miter lim="800000"/>
          </a:ln>
          <a:effectLst>
            <a:outerShdw blurRad="50800" dist="38100" dir="2700000" algn="tl" rotWithShape="0">
              <a:srgbClr val="000000">
                <a:alpha val="43000"/>
              </a:srgbClr>
            </a:outerShdw>
          </a:effectLst>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11738" y="2636912"/>
            <a:ext cx="4657155" cy="3106286"/>
          </a:xfrm>
          <a:prstGeom prst="rect">
            <a:avLst/>
          </a:prstGeom>
          <a:ln w="38100" cap="sq">
            <a:solidFill>
              <a:schemeClr val="accent1">
                <a:lumMod val="75000"/>
              </a:schemeClr>
            </a:solidFill>
            <a:prstDash val="solid"/>
            <a:miter lim="800000"/>
          </a:ln>
          <a:effectLst>
            <a:outerShdw blurRad="50800" dist="38100" dir="2700000" algn="tl" rotWithShape="0">
              <a:srgbClr val="000000">
                <a:alpha val="43000"/>
              </a:srgbClr>
            </a:outerShdw>
          </a:effectLst>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52120" y="116632"/>
            <a:ext cx="1524000" cy="2286000"/>
          </a:xfrm>
          <a:prstGeom prst="rect">
            <a:avLst/>
          </a:prstGeom>
          <a:ln w="38100" cap="sq">
            <a:solidFill>
              <a:schemeClr val="tx2">
                <a:lumMod val="60000"/>
                <a:lumOff val="40000"/>
              </a:schemeClr>
            </a:solidFill>
            <a:prstDash val="solid"/>
            <a:miter lim="800000"/>
          </a:ln>
          <a:effectLst>
            <a:outerShdw blurRad="50800" dist="38100" dir="2700000" algn="tl" rotWithShape="0">
              <a:srgbClr val="000000">
                <a:alpha val="43000"/>
              </a:srgbClr>
            </a:outerShdw>
          </a:effectLst>
        </p:spPr>
      </p:pic>
      <p:sp>
        <p:nvSpPr>
          <p:cNvPr id="5" name="ZoneTexte 4"/>
          <p:cNvSpPr txBox="1"/>
          <p:nvPr/>
        </p:nvSpPr>
        <p:spPr>
          <a:xfrm>
            <a:off x="194826" y="6412686"/>
            <a:ext cx="3816424" cy="461665"/>
          </a:xfrm>
          <a:prstGeom prst="rect">
            <a:avLst/>
          </a:prstGeom>
          <a:noFill/>
        </p:spPr>
        <p:txBody>
          <a:bodyPr wrap="square" rtlCol="0">
            <a:spAutoFit/>
          </a:bodyPr>
          <a:lstStyle/>
          <a:p>
            <a:pPr algn="ctr"/>
            <a:r>
              <a:rPr lang="fr-FR" sz="2400" dirty="0" smtClean="0">
                <a:solidFill>
                  <a:schemeClr val="tx2">
                    <a:lumMod val="75000"/>
                  </a:schemeClr>
                </a:solidFill>
                <a:latin typeface="AR CENA" panose="02000000000000000000" pitchFamily="2" charset="0"/>
              </a:rPr>
              <a:t>Cathédrale Sainte Léonce</a:t>
            </a:r>
            <a:endParaRPr lang="fr-FR" sz="2400" dirty="0">
              <a:solidFill>
                <a:schemeClr val="tx2">
                  <a:lumMod val="75000"/>
                </a:schemeClr>
              </a:solidFill>
              <a:latin typeface="AR CENA" panose="02000000000000000000" pitchFamily="2" charset="0"/>
            </a:endParaRPr>
          </a:p>
        </p:txBody>
      </p:sp>
      <p:sp>
        <p:nvSpPr>
          <p:cNvPr id="6" name="ZoneTexte 5"/>
          <p:cNvSpPr txBox="1"/>
          <p:nvPr/>
        </p:nvSpPr>
        <p:spPr>
          <a:xfrm>
            <a:off x="4311738" y="6237312"/>
            <a:ext cx="4832262" cy="461665"/>
          </a:xfrm>
          <a:prstGeom prst="rect">
            <a:avLst/>
          </a:prstGeom>
          <a:noFill/>
        </p:spPr>
        <p:txBody>
          <a:bodyPr wrap="square" rtlCol="0">
            <a:spAutoFit/>
          </a:bodyPr>
          <a:lstStyle/>
          <a:p>
            <a:r>
              <a:rPr lang="fr-FR" sz="2400" dirty="0" smtClean="0">
                <a:solidFill>
                  <a:schemeClr val="tx2"/>
                </a:solidFill>
                <a:latin typeface="AR CENA" panose="02000000000000000000" pitchFamily="2" charset="0"/>
              </a:rPr>
              <a:t>Les cloches s’envolent pour être rénovées</a:t>
            </a:r>
            <a:endParaRPr lang="fr-FR" sz="2400" dirty="0">
              <a:solidFill>
                <a:schemeClr val="tx2"/>
              </a:solidFill>
              <a:latin typeface="AR CENA" panose="02000000000000000000" pitchFamily="2" charset="0"/>
            </a:endParaRPr>
          </a:p>
        </p:txBody>
      </p:sp>
    </p:spTree>
    <p:extLst>
      <p:ext uri="{BB962C8B-B14F-4D97-AF65-F5344CB8AC3E}">
        <p14:creationId xmlns:p14="http://schemas.microsoft.com/office/powerpoint/2010/main" val="167627124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50" y="123605"/>
            <a:ext cx="4238218" cy="2822653"/>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122388"/>
            <a:ext cx="3743261" cy="2803833"/>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6667" y="3587619"/>
            <a:ext cx="3456384" cy="3245431"/>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28561" y="3770174"/>
            <a:ext cx="4350218" cy="2880320"/>
          </a:xfrm>
          <a:prstGeom prst="rect">
            <a:avLst/>
          </a:prstGeom>
        </p:spPr>
      </p:pic>
      <p:sp>
        <p:nvSpPr>
          <p:cNvPr id="6" name="ZoneTexte 5"/>
          <p:cNvSpPr txBox="1"/>
          <p:nvPr/>
        </p:nvSpPr>
        <p:spPr>
          <a:xfrm>
            <a:off x="1568221" y="3193091"/>
            <a:ext cx="6120680" cy="461665"/>
          </a:xfrm>
          <a:prstGeom prst="rect">
            <a:avLst/>
          </a:prstGeom>
          <a:noFill/>
        </p:spPr>
        <p:txBody>
          <a:bodyPr wrap="square" rtlCol="0">
            <a:spAutoFit/>
          </a:bodyPr>
          <a:lstStyle/>
          <a:p>
            <a:pPr algn="ctr"/>
            <a:r>
              <a:rPr lang="fr-FR" sz="2400" dirty="0" smtClean="0">
                <a:solidFill>
                  <a:schemeClr val="tx2">
                    <a:lumMod val="75000"/>
                  </a:schemeClr>
                </a:solidFill>
                <a:latin typeface="AR CENA" panose="02000000000000000000" pitchFamily="2" charset="0"/>
              </a:rPr>
              <a:t>Cloitre de la Cathédrale</a:t>
            </a:r>
            <a:endParaRPr lang="fr-FR" sz="2400" dirty="0">
              <a:solidFill>
                <a:schemeClr val="tx2">
                  <a:lumMod val="75000"/>
                </a:schemeClr>
              </a:solidFill>
              <a:latin typeface="AR CENA" panose="02000000000000000000" pitchFamily="2" charset="0"/>
            </a:endParaRPr>
          </a:p>
        </p:txBody>
      </p:sp>
    </p:spTree>
    <p:extLst>
      <p:ext uri="{BB962C8B-B14F-4D97-AF65-F5344CB8AC3E}">
        <p14:creationId xmlns:p14="http://schemas.microsoft.com/office/powerpoint/2010/main" val="132667682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1+#ppt_w/2"/>
                                          </p:val>
                                        </p:tav>
                                        <p:tav tm="100000">
                                          <p:val>
                                            <p:strVal val="#ppt_x"/>
                                          </p:val>
                                        </p:tav>
                                      </p:tavLst>
                                    </p:anim>
                                    <p:anim calcmode="lin" valueType="num">
                                      <p:cBhvr additive="base">
                                        <p:cTn id="12" dur="30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4000"/>
                            </p:stCondLst>
                            <p:childTnLst>
                              <p:par>
                                <p:cTn id="14" presetID="2" presetClass="entr" presetSubtype="12" fill="hold" nodeType="after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0-#ppt_w/2"/>
                                          </p:val>
                                        </p:tav>
                                        <p:tav tm="100000">
                                          <p:val>
                                            <p:strVal val="#ppt_x"/>
                                          </p:val>
                                        </p:tav>
                                      </p:tavLst>
                                    </p:anim>
                                    <p:anim calcmode="lin" valueType="num">
                                      <p:cBhvr additive="base">
                                        <p:cTn id="17" dur="3000" fill="hold"/>
                                        <p:tgtEl>
                                          <p:spTgt spid="4"/>
                                        </p:tgtEl>
                                        <p:attrNameLst>
                                          <p:attrName>ppt_y</p:attrName>
                                        </p:attrNameLst>
                                      </p:cBhvr>
                                      <p:tavLst>
                                        <p:tav tm="0">
                                          <p:val>
                                            <p:strVal val="1+#ppt_h/2"/>
                                          </p:val>
                                        </p:tav>
                                        <p:tav tm="100000">
                                          <p:val>
                                            <p:strVal val="#ppt_y"/>
                                          </p:val>
                                        </p:tav>
                                      </p:tavLst>
                                    </p:anim>
                                  </p:childTnLst>
                                </p:cTn>
                              </p:par>
                            </p:childTnLst>
                          </p:cTn>
                        </p:par>
                        <p:par>
                          <p:cTn id="18" fill="hold">
                            <p:stCondLst>
                              <p:cond delay="8000"/>
                            </p:stCondLst>
                            <p:childTnLst>
                              <p:par>
                                <p:cTn id="19" presetID="2" presetClass="entr" presetSubtype="6" fill="hold" nodeType="afterEffect">
                                  <p:stCondLst>
                                    <p:cond delay="10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3000" fill="hold"/>
                                        <p:tgtEl>
                                          <p:spTgt spid="5"/>
                                        </p:tgtEl>
                                        <p:attrNameLst>
                                          <p:attrName>ppt_x</p:attrName>
                                        </p:attrNameLst>
                                      </p:cBhvr>
                                      <p:tavLst>
                                        <p:tav tm="0">
                                          <p:val>
                                            <p:strVal val="1+#ppt_w/2"/>
                                          </p:val>
                                        </p:tav>
                                        <p:tav tm="100000">
                                          <p:val>
                                            <p:strVal val="#ppt_x"/>
                                          </p:val>
                                        </p:tav>
                                      </p:tavLst>
                                    </p:anim>
                                    <p:anim calcmode="lin" valueType="num">
                                      <p:cBhvr additive="base">
                                        <p:cTn id="22" dur="3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53" y="116632"/>
            <a:ext cx="4324805" cy="288032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44008" y="116632"/>
            <a:ext cx="4324805" cy="2880320"/>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501007"/>
            <a:ext cx="4312005" cy="3234003"/>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8140" y="3516829"/>
            <a:ext cx="4855860" cy="3234003"/>
          </a:xfrm>
          <a:prstGeom prst="rect">
            <a:avLst/>
          </a:prstGeom>
        </p:spPr>
      </p:pic>
      <p:sp>
        <p:nvSpPr>
          <p:cNvPr id="7" name="ZoneTexte 6"/>
          <p:cNvSpPr txBox="1"/>
          <p:nvPr/>
        </p:nvSpPr>
        <p:spPr>
          <a:xfrm>
            <a:off x="1742491" y="3080962"/>
            <a:ext cx="5688632" cy="461665"/>
          </a:xfrm>
          <a:prstGeom prst="rect">
            <a:avLst/>
          </a:prstGeom>
          <a:noFill/>
        </p:spPr>
        <p:txBody>
          <a:bodyPr wrap="square" rtlCol="0">
            <a:spAutoFit/>
          </a:bodyPr>
          <a:lstStyle/>
          <a:p>
            <a:pPr algn="ctr"/>
            <a:r>
              <a:rPr lang="fr-FR" sz="2400" dirty="0" smtClean="0">
                <a:solidFill>
                  <a:schemeClr val="tx2">
                    <a:lumMod val="75000"/>
                  </a:schemeClr>
                </a:solidFill>
                <a:latin typeface="AR CENA" panose="02000000000000000000" pitchFamily="2" charset="0"/>
              </a:rPr>
              <a:t>Centre ville</a:t>
            </a:r>
            <a:endParaRPr lang="fr-FR" sz="2400" dirty="0">
              <a:solidFill>
                <a:schemeClr val="tx2">
                  <a:lumMod val="75000"/>
                </a:schemeClr>
              </a:solidFill>
              <a:latin typeface="AR CENA" panose="02000000000000000000" pitchFamily="2" charset="0"/>
            </a:endParaRPr>
          </a:p>
        </p:txBody>
      </p:sp>
    </p:spTree>
    <p:extLst>
      <p:ext uri="{BB962C8B-B14F-4D97-AF65-F5344CB8AC3E}">
        <p14:creationId xmlns:p14="http://schemas.microsoft.com/office/powerpoint/2010/main" val="146696577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par>
                                <p:cTn id="8" presetID="16" presetClass="entr" presetSubtype="37"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barn(outVertical)">
                                      <p:cBhvr>
                                        <p:cTn id="10" dur="3000"/>
                                        <p:tgtEl>
                                          <p:spTgt spid="3"/>
                                        </p:tgtEl>
                                      </p:cBhvr>
                                    </p:animEffect>
                                  </p:childTnLst>
                                </p:cTn>
                              </p:par>
                              <p:par>
                                <p:cTn id="11" presetID="16" presetClass="entr" presetSubtype="37"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barn(outVertical)">
                                      <p:cBhvr>
                                        <p:cTn id="13" dur="3000"/>
                                        <p:tgtEl>
                                          <p:spTgt spid="5"/>
                                        </p:tgtEl>
                                      </p:cBhvr>
                                    </p:animEffect>
                                  </p:childTnLst>
                                </p:cTn>
                              </p:par>
                              <p:par>
                                <p:cTn id="14" presetID="16" presetClass="entr" presetSubtype="37"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barn(outVertical)">
                                      <p:cBhvr>
                                        <p:cTn id="16"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ZoneTexte 2"/>
          <p:cNvSpPr txBox="1"/>
          <p:nvPr/>
        </p:nvSpPr>
        <p:spPr>
          <a:xfrm>
            <a:off x="1187624" y="6237312"/>
            <a:ext cx="6120680" cy="461665"/>
          </a:xfrm>
          <a:prstGeom prst="rect">
            <a:avLst/>
          </a:prstGeom>
          <a:noFill/>
        </p:spPr>
        <p:txBody>
          <a:bodyPr wrap="square" rtlCol="0">
            <a:spAutoFit/>
          </a:bodyPr>
          <a:lstStyle/>
          <a:p>
            <a:pPr algn="ctr"/>
            <a:r>
              <a:rPr lang="fr-FR" sz="2400" dirty="0" smtClean="0">
                <a:solidFill>
                  <a:srgbClr val="FFFF00"/>
                </a:solidFill>
                <a:latin typeface="AR CENA" panose="02000000000000000000" pitchFamily="2" charset="0"/>
              </a:rPr>
              <a:t>La Gare ou j’ai débarqué en février 54</a:t>
            </a:r>
            <a:endParaRPr lang="fr-FR" sz="2400" dirty="0">
              <a:solidFill>
                <a:srgbClr val="FFFF00"/>
              </a:solidFill>
              <a:latin typeface="AR CENA" panose="02000000000000000000" pitchFamily="2" charset="0"/>
            </a:endParaRPr>
          </a:p>
        </p:txBody>
      </p:sp>
    </p:spTree>
    <p:extLst>
      <p:ext uri="{BB962C8B-B14F-4D97-AF65-F5344CB8AC3E}">
        <p14:creationId xmlns:p14="http://schemas.microsoft.com/office/powerpoint/2010/main" val="94765080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150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536" y="74410"/>
            <a:ext cx="3657600" cy="2743200"/>
          </a:xfrm>
          <a:prstGeom prst="rect">
            <a:avLst/>
          </a:prstGeom>
          <a:ln w="38100" cap="sq">
            <a:solidFill>
              <a:schemeClr val="tx2">
                <a:lumMod val="75000"/>
              </a:schemeClr>
            </a:solidFill>
            <a:prstDash val="solid"/>
            <a:miter lim="800000"/>
          </a:ln>
          <a:effectLst>
            <a:outerShdw blurRad="50800" dist="38100" dir="2700000" algn="tl" rotWithShape="0">
              <a:srgbClr val="000000">
                <a:alpha val="43000"/>
              </a:srgbClr>
            </a:outerShdw>
          </a:effectLst>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04" y="3279402"/>
            <a:ext cx="5364088" cy="3590363"/>
          </a:xfrm>
          <a:prstGeom prst="rect">
            <a:avLst/>
          </a:prstGeom>
          <a:ln w="38100" cap="sq">
            <a:solidFill>
              <a:schemeClr val="tx2">
                <a:lumMod val="75000"/>
              </a:schemeClr>
            </a:solidFill>
            <a:prstDash val="solid"/>
            <a:miter lim="800000"/>
          </a:ln>
          <a:effectLst>
            <a:outerShdw blurRad="50800" dist="38100" dir="2700000" algn="tl" rotWithShape="0">
              <a:srgbClr val="000000">
                <a:alpha val="43000"/>
              </a:srgbClr>
            </a:outerShdw>
          </a:effectLst>
        </p:spPr>
      </p:pic>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89748" y="33265"/>
            <a:ext cx="4178435" cy="2770147"/>
          </a:xfrm>
          <a:prstGeom prst="rect">
            <a:avLst/>
          </a:prstGeom>
          <a:ln w="38100" cap="sq">
            <a:solidFill>
              <a:schemeClr val="tx2">
                <a:lumMod val="75000"/>
              </a:schemeClr>
            </a:solidFill>
            <a:prstDash val="solid"/>
            <a:miter lim="800000"/>
          </a:ln>
          <a:effectLst>
            <a:outerShdw blurRad="50800" dist="38100" dir="2700000" algn="tl" rotWithShape="0">
              <a:srgbClr val="000000">
                <a:alpha val="43000"/>
              </a:srgbClr>
            </a:outerShdw>
          </a:effectLst>
        </p:spPr>
      </p:pic>
      <p:sp>
        <p:nvSpPr>
          <p:cNvPr id="7" name="ZoneTexte 6"/>
          <p:cNvSpPr txBox="1"/>
          <p:nvPr/>
        </p:nvSpPr>
        <p:spPr>
          <a:xfrm>
            <a:off x="1331640" y="2803412"/>
            <a:ext cx="6480720" cy="461665"/>
          </a:xfrm>
          <a:prstGeom prst="rect">
            <a:avLst/>
          </a:prstGeom>
          <a:noFill/>
        </p:spPr>
        <p:txBody>
          <a:bodyPr wrap="square" rtlCol="0">
            <a:spAutoFit/>
          </a:bodyPr>
          <a:lstStyle/>
          <a:p>
            <a:pPr algn="ctr"/>
            <a:r>
              <a:rPr lang="fr-FR" sz="2400" dirty="0" smtClean="0">
                <a:solidFill>
                  <a:schemeClr val="tx2">
                    <a:lumMod val="75000"/>
                  </a:schemeClr>
                </a:solidFill>
                <a:latin typeface="AR CENA" panose="02000000000000000000" pitchFamily="2" charset="0"/>
              </a:rPr>
              <a:t>Arènes de Fréjus</a:t>
            </a:r>
            <a:endParaRPr lang="fr-FR" sz="2400" dirty="0">
              <a:solidFill>
                <a:schemeClr val="tx2">
                  <a:lumMod val="75000"/>
                </a:schemeClr>
              </a:solidFill>
              <a:latin typeface="AR CENA" panose="02000000000000000000" pitchFamily="2" charset="0"/>
            </a:endParaRPr>
          </a:p>
        </p:txBody>
      </p:sp>
    </p:spTree>
    <p:extLst>
      <p:ext uri="{BB962C8B-B14F-4D97-AF65-F5344CB8AC3E}">
        <p14:creationId xmlns:p14="http://schemas.microsoft.com/office/powerpoint/2010/main" val="214732321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childTnLst>
                          </p:cTn>
                        </p:par>
                        <p:par>
                          <p:cTn id="8" fill="hold">
                            <p:stCondLst>
                              <p:cond delay="4000"/>
                            </p:stCondLst>
                            <p:childTnLst>
                              <p:par>
                                <p:cTn id="9" presetID="6" presetClass="entr" presetSubtype="16" fill="hold" nodeType="afterEffect">
                                  <p:stCondLst>
                                    <p:cond delay="150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2000"/>
                                        <p:tgtEl>
                                          <p:spTgt spid="6"/>
                                        </p:tgtEl>
                                      </p:cBhvr>
                                    </p:animEffect>
                                  </p:childTnLst>
                                </p:cTn>
                              </p:par>
                            </p:childTnLst>
                          </p:cTn>
                        </p:par>
                        <p:par>
                          <p:cTn id="12" fill="hold">
                            <p:stCondLst>
                              <p:cond delay="7500"/>
                            </p:stCondLst>
                            <p:childTnLst>
                              <p:par>
                                <p:cTn id="13" presetID="6" presetClass="entr" presetSubtype="32" fill="hold" nodeType="afterEffect">
                                  <p:stCondLst>
                                    <p:cond delay="100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939722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fficher l'image d'origine"/>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4775919" cy="35819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1777" y="3626563"/>
            <a:ext cx="4404327" cy="323143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fficher l'image d'origine"/>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11560" y="3968959"/>
            <a:ext cx="3235694" cy="2426771"/>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pic>
        <p:nvPicPr>
          <p:cNvPr id="1032" name="Picture 8" descr="Afficher l'image d'origine"/>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564700" y="163137"/>
            <a:ext cx="2718479" cy="3255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89018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100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3000" fill="hold"/>
                                        <p:tgtEl>
                                          <p:spTgt spid="1026"/>
                                        </p:tgtEl>
                                        <p:attrNameLst>
                                          <p:attrName>ppt_x</p:attrName>
                                        </p:attrNameLst>
                                      </p:cBhvr>
                                      <p:tavLst>
                                        <p:tav tm="0">
                                          <p:val>
                                            <p:strVal val="1+#ppt_w/2"/>
                                          </p:val>
                                        </p:tav>
                                        <p:tav tm="100000">
                                          <p:val>
                                            <p:strVal val="#ppt_x"/>
                                          </p:val>
                                        </p:tav>
                                      </p:tavLst>
                                    </p:anim>
                                    <p:anim calcmode="lin" valueType="num">
                                      <p:cBhvr additive="base">
                                        <p:cTn id="8" dur="3000" fill="hold"/>
                                        <p:tgtEl>
                                          <p:spTgt spid="1026"/>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1000"/>
                                  </p:stCondLst>
                                  <p:childTnLst>
                                    <p:set>
                                      <p:cBhvr>
                                        <p:cTn id="10" dur="1" fill="hold">
                                          <p:stCondLst>
                                            <p:cond delay="0"/>
                                          </p:stCondLst>
                                        </p:cTn>
                                        <p:tgtEl>
                                          <p:spTgt spid="1028"/>
                                        </p:tgtEl>
                                        <p:attrNameLst>
                                          <p:attrName>style.visibility</p:attrName>
                                        </p:attrNameLst>
                                      </p:cBhvr>
                                      <p:to>
                                        <p:strVal val="visible"/>
                                      </p:to>
                                    </p:set>
                                    <p:anim calcmode="lin" valueType="num">
                                      <p:cBhvr additive="base">
                                        <p:cTn id="11" dur="3000" fill="hold"/>
                                        <p:tgtEl>
                                          <p:spTgt spid="1028"/>
                                        </p:tgtEl>
                                        <p:attrNameLst>
                                          <p:attrName>ppt_x</p:attrName>
                                        </p:attrNameLst>
                                      </p:cBhvr>
                                      <p:tavLst>
                                        <p:tav tm="0">
                                          <p:val>
                                            <p:strVal val="0-#ppt_w/2"/>
                                          </p:val>
                                        </p:tav>
                                        <p:tav tm="100000">
                                          <p:val>
                                            <p:strVal val="#ppt_x"/>
                                          </p:val>
                                        </p:tav>
                                      </p:tavLst>
                                    </p:anim>
                                    <p:anim calcmode="lin" valueType="num">
                                      <p:cBhvr additive="base">
                                        <p:cTn id="12" dur="3000" fill="hold"/>
                                        <p:tgtEl>
                                          <p:spTgt spid="1028"/>
                                        </p:tgtEl>
                                        <p:attrNameLst>
                                          <p:attrName>ppt_y</p:attrName>
                                        </p:attrNameLst>
                                      </p:cBhvr>
                                      <p:tavLst>
                                        <p:tav tm="0">
                                          <p:val>
                                            <p:strVal val="0-#ppt_h/2"/>
                                          </p:val>
                                        </p:tav>
                                        <p:tav tm="100000">
                                          <p:val>
                                            <p:strVal val="#ppt_y"/>
                                          </p:val>
                                        </p:tav>
                                      </p:tavLst>
                                    </p:anim>
                                  </p:childTnLst>
                                </p:cTn>
                              </p:par>
                            </p:childTnLst>
                          </p:cTn>
                        </p:par>
                        <p:par>
                          <p:cTn id="13" fill="hold">
                            <p:stCondLst>
                              <p:cond delay="4000"/>
                            </p:stCondLst>
                            <p:childTnLst>
                              <p:par>
                                <p:cTn id="14" presetID="16" presetClass="entr" presetSubtype="37" fill="hold" nodeType="afterEffect">
                                  <p:stCondLst>
                                    <p:cond delay="500"/>
                                  </p:stCondLst>
                                  <p:childTnLst>
                                    <p:set>
                                      <p:cBhvr>
                                        <p:cTn id="15" dur="1" fill="hold">
                                          <p:stCondLst>
                                            <p:cond delay="0"/>
                                          </p:stCondLst>
                                        </p:cTn>
                                        <p:tgtEl>
                                          <p:spTgt spid="1032"/>
                                        </p:tgtEl>
                                        <p:attrNameLst>
                                          <p:attrName>style.visibility</p:attrName>
                                        </p:attrNameLst>
                                      </p:cBhvr>
                                      <p:to>
                                        <p:strVal val="visible"/>
                                      </p:to>
                                    </p:set>
                                    <p:animEffect transition="in" filter="barn(outVertical)">
                                      <p:cBhvr>
                                        <p:cTn id="16" dur="2000"/>
                                        <p:tgtEl>
                                          <p:spTgt spid="1032"/>
                                        </p:tgtEl>
                                      </p:cBhvr>
                                    </p:animEffect>
                                  </p:childTnLst>
                                </p:cTn>
                              </p:par>
                            </p:childTnLst>
                          </p:cTn>
                        </p:par>
                        <p:par>
                          <p:cTn id="17" fill="hold">
                            <p:stCondLst>
                              <p:cond delay="6500"/>
                            </p:stCondLst>
                            <p:childTnLst>
                              <p:par>
                                <p:cTn id="18" presetID="16" presetClass="entr" presetSubtype="37" fill="hold" nodeType="afterEffect">
                                  <p:stCondLst>
                                    <p:cond delay="500"/>
                                  </p:stCondLst>
                                  <p:childTnLst>
                                    <p:set>
                                      <p:cBhvr>
                                        <p:cTn id="19" dur="1" fill="hold">
                                          <p:stCondLst>
                                            <p:cond delay="0"/>
                                          </p:stCondLst>
                                        </p:cTn>
                                        <p:tgtEl>
                                          <p:spTgt spid="1030"/>
                                        </p:tgtEl>
                                        <p:attrNameLst>
                                          <p:attrName>style.visibility</p:attrName>
                                        </p:attrNameLst>
                                      </p:cBhvr>
                                      <p:to>
                                        <p:strVal val="visible"/>
                                      </p:to>
                                    </p:set>
                                    <p:animEffect transition="in" filter="barn(outVertical)">
                                      <p:cBhvr>
                                        <p:cTn id="20" dur="2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 y="77723"/>
            <a:ext cx="8568952" cy="830997"/>
          </a:xfrm>
          <a:prstGeom prst="rect">
            <a:avLst/>
          </a:prstGeom>
        </p:spPr>
        <p:txBody>
          <a:bodyPr wrap="square">
            <a:spAutoFit/>
          </a:bodyPr>
          <a:lstStyle/>
          <a:p>
            <a:r>
              <a:rPr lang="fr-FR" sz="2400" dirty="0">
                <a:solidFill>
                  <a:schemeClr val="tx2">
                    <a:lumMod val="50000"/>
                  </a:schemeClr>
                </a:solidFill>
                <a:latin typeface="AR CENA" panose="02000000000000000000" pitchFamily="2" charset="0"/>
              </a:rPr>
              <a:t>La chapelle </a:t>
            </a:r>
            <a:r>
              <a:rPr lang="fr-FR" sz="2400" b="1" dirty="0">
                <a:solidFill>
                  <a:schemeClr val="tx2">
                    <a:lumMod val="50000"/>
                  </a:schemeClr>
                </a:solidFill>
                <a:latin typeface="AR CENA" panose="02000000000000000000" pitchFamily="2" charset="0"/>
              </a:rPr>
              <a:t>Notre-Dame-de-Jérusalem</a:t>
            </a:r>
            <a:r>
              <a:rPr lang="fr-FR" sz="2400" dirty="0">
                <a:solidFill>
                  <a:schemeClr val="tx2">
                    <a:lumMod val="50000"/>
                  </a:schemeClr>
                </a:solidFill>
                <a:latin typeface="AR CENA" panose="02000000000000000000" pitchFamily="2" charset="0"/>
              </a:rPr>
              <a:t> est une chapelle </a:t>
            </a:r>
            <a:r>
              <a:rPr lang="fr-FR" sz="2400" dirty="0">
                <a:solidFill>
                  <a:schemeClr val="tx2">
                    <a:lumMod val="50000"/>
                  </a:schemeClr>
                </a:solidFill>
                <a:latin typeface="AR CENA" panose="02000000000000000000" pitchFamily="2" charset="0"/>
                <a:hlinkClick r:id="rId2" tooltip="Catholicisme"/>
              </a:rPr>
              <a:t>catholique</a:t>
            </a:r>
            <a:r>
              <a:rPr lang="fr-FR" sz="2400" dirty="0">
                <a:solidFill>
                  <a:schemeClr val="tx2">
                    <a:lumMod val="50000"/>
                  </a:schemeClr>
                </a:solidFill>
                <a:latin typeface="AR CENA" panose="02000000000000000000" pitchFamily="2" charset="0"/>
              </a:rPr>
              <a:t> du </a:t>
            </a:r>
            <a:r>
              <a:rPr lang="fr-FR" sz="2400" dirty="0">
                <a:solidFill>
                  <a:schemeClr val="tx2">
                    <a:lumMod val="50000"/>
                  </a:schemeClr>
                </a:solidFill>
                <a:latin typeface="AR CENA" panose="02000000000000000000" pitchFamily="2" charset="0"/>
                <a:hlinkClick r:id="rId3" tooltip="Diocèse de Fréjus-Toulon"/>
              </a:rPr>
              <a:t>diocèse de Fréjus-Toulon</a:t>
            </a:r>
            <a:r>
              <a:rPr lang="fr-FR" sz="2400" dirty="0">
                <a:solidFill>
                  <a:schemeClr val="tx2">
                    <a:lumMod val="50000"/>
                  </a:schemeClr>
                </a:solidFill>
                <a:latin typeface="AR CENA" panose="02000000000000000000" pitchFamily="2" charset="0"/>
              </a:rPr>
              <a:t>.</a:t>
            </a:r>
          </a:p>
        </p:txBody>
      </p:sp>
      <p:sp>
        <p:nvSpPr>
          <p:cNvPr id="3" name="Rectangle 2"/>
          <p:cNvSpPr/>
          <p:nvPr/>
        </p:nvSpPr>
        <p:spPr>
          <a:xfrm>
            <a:off x="59838" y="729409"/>
            <a:ext cx="8976658" cy="1569660"/>
          </a:xfrm>
          <a:prstGeom prst="rect">
            <a:avLst/>
          </a:prstGeom>
        </p:spPr>
        <p:txBody>
          <a:bodyPr wrap="square">
            <a:spAutoFit/>
          </a:bodyPr>
          <a:lstStyle/>
          <a:p>
            <a:r>
              <a:rPr lang="fr-FR" sz="2400" dirty="0">
                <a:latin typeface="AR CENA" panose="02000000000000000000" pitchFamily="2" charset="0"/>
              </a:rPr>
              <a:t>À l'origine de la chapelle on retrouve Jean Martinon, un banquier </a:t>
            </a:r>
            <a:r>
              <a:rPr lang="fr-FR" sz="2400" dirty="0">
                <a:latin typeface="AR CENA" panose="02000000000000000000" pitchFamily="2" charset="0"/>
                <a:hlinkClick r:id="rId4" tooltip="Nice"/>
              </a:rPr>
              <a:t>niçois</a:t>
            </a:r>
            <a:r>
              <a:rPr lang="fr-FR" sz="2400" dirty="0">
                <a:latin typeface="AR CENA" panose="02000000000000000000" pitchFamily="2" charset="0"/>
              </a:rPr>
              <a:t> qui souhaite une chapelle privée pour les habitants du quartier de la </a:t>
            </a:r>
            <a:r>
              <a:rPr lang="fr-FR" sz="2400" dirty="0">
                <a:latin typeface="AR CENA" panose="02000000000000000000" pitchFamily="2" charset="0"/>
                <a:hlinkClick r:id="rId5" tooltip="Tour de Mare"/>
              </a:rPr>
              <a:t>Tour de Mare</a:t>
            </a:r>
            <a:r>
              <a:rPr lang="fr-FR" sz="2400" dirty="0">
                <a:latin typeface="AR CENA" panose="02000000000000000000" pitchFamily="2" charset="0"/>
              </a:rPr>
              <a:t> de </a:t>
            </a:r>
            <a:r>
              <a:rPr lang="fr-FR" sz="2400" dirty="0">
                <a:latin typeface="AR CENA" panose="02000000000000000000" pitchFamily="2" charset="0"/>
                <a:hlinkClick r:id="rId6" tooltip="Fréjus"/>
              </a:rPr>
              <a:t>Fréjus</a:t>
            </a:r>
            <a:r>
              <a:rPr lang="fr-FR" sz="2400" dirty="0">
                <a:latin typeface="AR CENA" panose="02000000000000000000" pitchFamily="2" charset="0"/>
              </a:rPr>
              <a:t>, un quartier qu'il a imaginé comme une « cité idéale » pour abriter une population d'artistes.</a:t>
            </a:r>
          </a:p>
        </p:txBody>
      </p:sp>
      <p:sp>
        <p:nvSpPr>
          <p:cNvPr id="4" name="Rectangle 3"/>
          <p:cNvSpPr/>
          <p:nvPr/>
        </p:nvSpPr>
        <p:spPr>
          <a:xfrm>
            <a:off x="-16530" y="2132856"/>
            <a:ext cx="8909010" cy="3046988"/>
          </a:xfrm>
          <a:prstGeom prst="rect">
            <a:avLst/>
          </a:prstGeom>
        </p:spPr>
        <p:txBody>
          <a:bodyPr wrap="square">
            <a:spAutoFit/>
          </a:bodyPr>
          <a:lstStyle/>
          <a:p>
            <a:r>
              <a:rPr lang="fr-FR" sz="2400" dirty="0">
                <a:latin typeface="AR CENA" panose="02000000000000000000" pitchFamily="2" charset="0"/>
              </a:rPr>
              <a:t>Il fait appel à </a:t>
            </a:r>
            <a:r>
              <a:rPr lang="fr-FR" sz="2400" dirty="0">
                <a:latin typeface="AR CENA" panose="02000000000000000000" pitchFamily="2" charset="0"/>
                <a:hlinkClick r:id="rId7" tooltip="Jean Cocteau"/>
              </a:rPr>
              <a:t>Jean Cocteau</a:t>
            </a:r>
            <a:r>
              <a:rPr lang="fr-FR" sz="2400" dirty="0">
                <a:latin typeface="AR CENA" panose="02000000000000000000" pitchFamily="2" charset="0"/>
              </a:rPr>
              <a:t> pour concevoir les plans et surtout la décoration de la chapelle. Cocteau est assisté par l'architecte Jean Triquenot. Le peintre niçois Raymond Moretti sera également un collaborateur, de même que le </a:t>
            </a:r>
            <a:r>
              <a:rPr lang="fr-FR" sz="2400" dirty="0">
                <a:latin typeface="AR CENA" panose="02000000000000000000" pitchFamily="2" charset="0"/>
                <a:hlinkClick r:id="rId8" tooltip="Céramiste"/>
              </a:rPr>
              <a:t>céramiste</a:t>
            </a:r>
            <a:r>
              <a:rPr lang="fr-FR" sz="2400" dirty="0">
                <a:latin typeface="AR CENA" panose="02000000000000000000" pitchFamily="2" charset="0"/>
              </a:rPr>
              <a:t> Roger Pelissier</a:t>
            </a:r>
            <a:r>
              <a:rPr lang="fr-FR" sz="2400" baseline="30000" dirty="0">
                <a:latin typeface="AR CENA" panose="02000000000000000000" pitchFamily="2" charset="0"/>
                <a:hlinkClick r:id="rId9"/>
              </a:rPr>
              <a:t>1</a:t>
            </a:r>
            <a:r>
              <a:rPr lang="fr-FR" sz="2400" dirty="0">
                <a:latin typeface="AR CENA" panose="02000000000000000000" pitchFamily="2" charset="0"/>
              </a:rPr>
              <a:t>.</a:t>
            </a:r>
          </a:p>
          <a:p>
            <a:r>
              <a:rPr lang="fr-FR" sz="2400" dirty="0">
                <a:latin typeface="AR CENA" panose="02000000000000000000" pitchFamily="2" charset="0"/>
              </a:rPr>
              <a:t>La mort prématurée du poète le </a:t>
            </a:r>
            <a:r>
              <a:rPr lang="fr-FR" sz="2400" dirty="0">
                <a:latin typeface="AR CENA" panose="02000000000000000000" pitchFamily="2" charset="0"/>
                <a:hlinkClick r:id="rId10" tooltip="11 octobre"/>
              </a:rPr>
              <a:t>11</a:t>
            </a:r>
            <a:r>
              <a:rPr lang="fr-FR" sz="2400" dirty="0">
                <a:latin typeface="AR CENA" panose="02000000000000000000" pitchFamily="2" charset="0"/>
              </a:rPr>
              <a:t> </a:t>
            </a:r>
            <a:r>
              <a:rPr lang="fr-FR" sz="2400" dirty="0">
                <a:latin typeface="AR CENA" panose="02000000000000000000" pitchFamily="2" charset="0"/>
                <a:hlinkClick r:id="rId11" tooltip="Octobre 1963"/>
              </a:rPr>
              <a:t>octobre</a:t>
            </a:r>
            <a:r>
              <a:rPr lang="fr-FR" sz="2400" dirty="0">
                <a:latin typeface="AR CENA" panose="02000000000000000000" pitchFamily="2" charset="0"/>
              </a:rPr>
              <a:t> </a:t>
            </a:r>
            <a:r>
              <a:rPr lang="fr-FR" sz="2400" dirty="0">
                <a:latin typeface="AR CENA" panose="02000000000000000000" pitchFamily="2" charset="0"/>
                <a:hlinkClick r:id="rId12" tooltip="1963 en France"/>
              </a:rPr>
              <a:t>1963</a:t>
            </a:r>
            <a:r>
              <a:rPr lang="fr-FR" sz="2400" dirty="0">
                <a:latin typeface="AR CENA" panose="02000000000000000000" pitchFamily="2" charset="0"/>
              </a:rPr>
              <a:t> interrompt la réalisation de l'ouvrage (la première pierre a été posée le 24 février). Ce sera un proche de Cocteau, </a:t>
            </a:r>
            <a:r>
              <a:rPr lang="fr-FR" sz="2400" dirty="0">
                <a:latin typeface="AR CENA" panose="02000000000000000000" pitchFamily="2" charset="0"/>
                <a:hlinkClick r:id="rId13" tooltip="Édouard Dermit"/>
              </a:rPr>
              <a:t>Édouard </a:t>
            </a:r>
            <a:r>
              <a:rPr lang="fr-FR" sz="2400" dirty="0" err="1">
                <a:latin typeface="AR CENA" panose="02000000000000000000" pitchFamily="2" charset="0"/>
                <a:hlinkClick r:id="rId13" tooltip="Édouard Dermit"/>
              </a:rPr>
              <a:t>Dermit</a:t>
            </a:r>
            <a:r>
              <a:rPr lang="fr-FR" sz="2400" dirty="0">
                <a:latin typeface="AR CENA" panose="02000000000000000000" pitchFamily="2" charset="0"/>
              </a:rPr>
              <a:t>, qui réalisera les peintures et les </a:t>
            </a:r>
            <a:r>
              <a:rPr lang="fr-FR" sz="2400" dirty="0">
                <a:latin typeface="AR CENA" panose="02000000000000000000" pitchFamily="2" charset="0"/>
                <a:hlinkClick r:id="rId14" tooltip="Fresque"/>
              </a:rPr>
              <a:t>fresques</a:t>
            </a:r>
            <a:r>
              <a:rPr lang="fr-FR" sz="2400" dirty="0">
                <a:latin typeface="AR CENA" panose="02000000000000000000" pitchFamily="2" charset="0"/>
              </a:rPr>
              <a:t> d'après les </a:t>
            </a:r>
            <a:r>
              <a:rPr lang="fr-FR" sz="2400" dirty="0">
                <a:latin typeface="AR CENA" panose="02000000000000000000" pitchFamily="2" charset="0"/>
                <a:hlinkClick r:id="rId15" tooltip="Croquis"/>
              </a:rPr>
              <a:t>croquis</a:t>
            </a:r>
            <a:r>
              <a:rPr lang="fr-FR" sz="2400" dirty="0">
                <a:latin typeface="AR CENA" panose="02000000000000000000" pitchFamily="2" charset="0"/>
              </a:rPr>
              <a:t> de </a:t>
            </a:r>
            <a:r>
              <a:rPr lang="fr-FR" sz="2400" dirty="0">
                <a:latin typeface="AR CENA" panose="02000000000000000000" pitchFamily="2" charset="0"/>
                <a:hlinkClick r:id="rId16" tooltip="Cocteau"/>
              </a:rPr>
              <a:t>Cocteau</a:t>
            </a:r>
            <a:r>
              <a:rPr lang="fr-FR" sz="2400" dirty="0">
                <a:latin typeface="AR CENA" panose="02000000000000000000" pitchFamily="2" charset="0"/>
              </a:rPr>
              <a:t>.</a:t>
            </a:r>
          </a:p>
        </p:txBody>
      </p:sp>
      <p:sp>
        <p:nvSpPr>
          <p:cNvPr id="5" name="Rectangle 4"/>
          <p:cNvSpPr/>
          <p:nvPr/>
        </p:nvSpPr>
        <p:spPr>
          <a:xfrm>
            <a:off x="59838" y="4919008"/>
            <a:ext cx="8976658" cy="1938992"/>
          </a:xfrm>
          <a:prstGeom prst="rect">
            <a:avLst/>
          </a:prstGeom>
        </p:spPr>
        <p:txBody>
          <a:bodyPr wrap="square">
            <a:spAutoFit/>
          </a:bodyPr>
          <a:lstStyle/>
          <a:p>
            <a:r>
              <a:rPr lang="fr-FR" sz="2400" dirty="0">
                <a:latin typeface="AR CENA" panose="02000000000000000000" pitchFamily="2" charset="0"/>
              </a:rPr>
              <a:t>Le monument est octogonal. Les fresques représentent la </a:t>
            </a:r>
            <a:r>
              <a:rPr lang="fr-FR" sz="2400" dirty="0">
                <a:latin typeface="AR CENA" panose="02000000000000000000" pitchFamily="2" charset="0"/>
                <a:hlinkClick r:id="rId17" tooltip="Passion du Christ"/>
              </a:rPr>
              <a:t>Passion du Christ</a:t>
            </a:r>
            <a:r>
              <a:rPr lang="fr-FR" sz="2400" dirty="0">
                <a:latin typeface="AR CENA" panose="02000000000000000000" pitchFamily="2" charset="0"/>
              </a:rPr>
              <a:t>. À la table de la </a:t>
            </a:r>
            <a:r>
              <a:rPr lang="fr-FR" sz="2400" dirty="0">
                <a:latin typeface="AR CENA" panose="02000000000000000000" pitchFamily="2" charset="0"/>
                <a:hlinkClick r:id="rId18" tooltip="Cène"/>
              </a:rPr>
              <a:t>Cène</a:t>
            </a:r>
            <a:r>
              <a:rPr lang="fr-FR" sz="2400" dirty="0">
                <a:latin typeface="AR CENA" panose="02000000000000000000" pitchFamily="2" charset="0"/>
              </a:rPr>
              <a:t>, parmi les </a:t>
            </a:r>
            <a:r>
              <a:rPr lang="fr-FR" sz="2400" dirty="0">
                <a:latin typeface="AR CENA" panose="02000000000000000000" pitchFamily="2" charset="0"/>
                <a:hlinkClick r:id="rId19" tooltip="Douze Apôtres"/>
              </a:rPr>
              <a:t>apôtres</a:t>
            </a:r>
            <a:r>
              <a:rPr lang="fr-FR" sz="2400" dirty="0">
                <a:latin typeface="AR CENA" panose="02000000000000000000" pitchFamily="2" charset="0"/>
              </a:rPr>
              <a:t>, on reconnaît Cocteau et son ami </a:t>
            </a:r>
            <a:r>
              <a:rPr lang="fr-FR" sz="2400" dirty="0">
                <a:latin typeface="AR CENA" panose="02000000000000000000" pitchFamily="2" charset="0"/>
                <a:hlinkClick r:id="rId20" tooltip="Jean Marais"/>
              </a:rPr>
              <a:t>Jean Marais</a:t>
            </a:r>
            <a:r>
              <a:rPr lang="fr-FR" sz="2400" dirty="0">
                <a:latin typeface="AR CENA" panose="02000000000000000000" pitchFamily="2" charset="0"/>
              </a:rPr>
              <a:t>. On trouve également un autre thème sur les murs, celui de l'ordre de l'</a:t>
            </a:r>
            <a:r>
              <a:rPr lang="fr-FR" sz="2400" dirty="0">
                <a:latin typeface="AR CENA" panose="02000000000000000000" pitchFamily="2" charset="0"/>
                <a:hlinkClick r:id="rId21" tooltip="Ordre du Saint-Sépulcre"/>
              </a:rPr>
              <a:t>Ordre du Saint-Sépulcre</a:t>
            </a:r>
            <a:r>
              <a:rPr lang="fr-FR" sz="2400" dirty="0">
                <a:latin typeface="AR CENA" panose="02000000000000000000" pitchFamily="2" charset="0"/>
              </a:rPr>
              <a:t> ; on peut d'ailleurs lire à l'entrée de la chapelle la devise des </a:t>
            </a:r>
            <a:r>
              <a:rPr lang="fr-FR" sz="2400" dirty="0">
                <a:latin typeface="AR CENA" panose="02000000000000000000" pitchFamily="2" charset="0"/>
                <a:hlinkClick r:id="rId22" tooltip="Chevalier croisé"/>
              </a:rPr>
              <a:t>croisés</a:t>
            </a:r>
            <a:r>
              <a:rPr lang="fr-FR" sz="2400" dirty="0">
                <a:latin typeface="AR CENA" panose="02000000000000000000" pitchFamily="2" charset="0"/>
              </a:rPr>
              <a:t> : « </a:t>
            </a:r>
            <a:r>
              <a:rPr lang="fr-FR" sz="2400" dirty="0">
                <a:latin typeface="AR CENA" panose="02000000000000000000" pitchFamily="2" charset="0"/>
                <a:hlinkClick r:id="rId23" tooltip="Dieu le veut"/>
              </a:rPr>
              <a:t>Dieu le veut</a:t>
            </a:r>
            <a:r>
              <a:rPr lang="fr-FR" sz="2400" dirty="0">
                <a:latin typeface="AR CENA" panose="02000000000000000000" pitchFamily="2" charset="0"/>
              </a:rPr>
              <a:t> ».</a:t>
            </a:r>
          </a:p>
        </p:txBody>
      </p:sp>
    </p:spTree>
    <p:extLst>
      <p:ext uri="{BB962C8B-B14F-4D97-AF65-F5344CB8AC3E}">
        <p14:creationId xmlns:p14="http://schemas.microsoft.com/office/powerpoint/2010/main" val="407154653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6995247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11761" y="-12373"/>
            <a:ext cx="6096000" cy="4572000"/>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13029" y="4178707"/>
            <a:ext cx="4009876" cy="2662808"/>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4314825"/>
            <a:ext cx="3810000" cy="2543175"/>
          </a:xfrm>
          <a:prstGeom prst="rect">
            <a:avLst/>
          </a:prstGeom>
        </p:spPr>
      </p:pic>
    </p:spTree>
    <p:extLst>
      <p:ext uri="{BB962C8B-B14F-4D97-AF65-F5344CB8AC3E}">
        <p14:creationId xmlns:p14="http://schemas.microsoft.com/office/powerpoint/2010/main" val="200543788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7824" y="18222"/>
            <a:ext cx="2540000" cy="1905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3528" y="1952644"/>
            <a:ext cx="8676456" cy="4880507"/>
          </a:xfrm>
          <a:prstGeom prst="rect">
            <a:avLst/>
          </a:prstGeom>
        </p:spPr>
      </p:pic>
    </p:spTree>
    <p:extLst>
      <p:ext uri="{BB962C8B-B14F-4D97-AF65-F5344CB8AC3E}">
        <p14:creationId xmlns:p14="http://schemas.microsoft.com/office/powerpoint/2010/main" val="270545439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39" y="12576"/>
            <a:ext cx="4690298" cy="3128392"/>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27984" y="16430"/>
            <a:ext cx="4716016" cy="3136151"/>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85176" y="3152581"/>
            <a:ext cx="5485616" cy="3658863"/>
          </a:xfrm>
          <a:prstGeom prst="rect">
            <a:avLst/>
          </a:prstGeom>
        </p:spPr>
      </p:pic>
    </p:spTree>
    <p:extLst>
      <p:ext uri="{BB962C8B-B14F-4D97-AF65-F5344CB8AC3E}">
        <p14:creationId xmlns:p14="http://schemas.microsoft.com/office/powerpoint/2010/main" val="287332070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3000"/>
                                        <p:tgtEl>
                                          <p:spTgt spid="2"/>
                                        </p:tgtEl>
                                      </p:cBhvr>
                                    </p:animEffect>
                                  </p:childTnLst>
                                </p:cTn>
                              </p:par>
                              <p:par>
                                <p:cTn id="8" presetID="6" presetClass="entr" presetSubtype="16"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3000"/>
                                        <p:tgtEl>
                                          <p:spTgt spid="3"/>
                                        </p:tgtEl>
                                      </p:cBhvr>
                                    </p:animEffect>
                                  </p:childTnLst>
                                </p:cTn>
                              </p:par>
                              <p:par>
                                <p:cTn id="11" presetID="6" presetClass="entr" presetSubtype="16"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8798" y="116632"/>
            <a:ext cx="6896100" cy="494538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94598"/>
            <a:ext cx="9144000" cy="1663402"/>
          </a:xfrm>
          <a:prstGeom prst="rect">
            <a:avLst/>
          </a:prstGeom>
        </p:spPr>
      </p:pic>
    </p:spTree>
    <p:extLst>
      <p:ext uri="{BB962C8B-B14F-4D97-AF65-F5344CB8AC3E}">
        <p14:creationId xmlns:p14="http://schemas.microsoft.com/office/powerpoint/2010/main" val="3497075765"/>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0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3437" y="2034337"/>
            <a:ext cx="6804660" cy="482346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0223"/>
            <a:ext cx="4876800" cy="2430780"/>
          </a:xfrm>
          <a:prstGeom prst="rect">
            <a:avLst/>
          </a:prstGeom>
        </p:spPr>
      </p:pic>
      <p:pic>
        <p:nvPicPr>
          <p:cNvPr id="5" name="Image 4"/>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95536" y="2996952"/>
            <a:ext cx="1625600" cy="2286000"/>
          </a:xfrm>
          <a:prstGeom prst="rect">
            <a:avLst/>
          </a:prstGeom>
        </p:spPr>
      </p:pic>
    </p:spTree>
    <p:extLst>
      <p:ext uri="{BB962C8B-B14F-4D97-AF65-F5344CB8AC3E}">
        <p14:creationId xmlns:p14="http://schemas.microsoft.com/office/powerpoint/2010/main" val="83528005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1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ppt_x"/>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4500"/>
                            </p:stCondLst>
                            <p:childTnLst>
                              <p:par>
                                <p:cTn id="10" presetID="2" presetClass="entr" presetSubtype="4" fill="hold" nodeType="afterEffect">
                                  <p:stCondLst>
                                    <p:cond delay="150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0" fill="hold"/>
                                        <p:tgtEl>
                                          <p:spTgt spid="3"/>
                                        </p:tgtEl>
                                        <p:attrNameLst>
                                          <p:attrName>ppt_x</p:attrName>
                                        </p:attrNameLst>
                                      </p:cBhvr>
                                      <p:tavLst>
                                        <p:tav tm="0">
                                          <p:val>
                                            <p:strVal val="#ppt_x"/>
                                          </p:val>
                                        </p:tav>
                                        <p:tav tm="100000">
                                          <p:val>
                                            <p:strVal val="#ppt_x"/>
                                          </p:val>
                                        </p:tav>
                                      </p:tavLst>
                                    </p:anim>
                                    <p:anim calcmode="lin" valueType="num">
                                      <p:cBhvr additive="base">
                                        <p:cTn id="13" dur="5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4339701"/>
            <a:ext cx="1728192" cy="219480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05802649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150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72" y="-99392"/>
            <a:ext cx="9237552" cy="6480720"/>
          </a:xfrm>
          <a:prstGeom prst="rect">
            <a:avLst/>
          </a:prstGeom>
        </p:spPr>
      </p:pic>
    </p:spTree>
    <p:extLst>
      <p:ext uri="{BB962C8B-B14F-4D97-AF65-F5344CB8AC3E}">
        <p14:creationId xmlns:p14="http://schemas.microsoft.com/office/powerpoint/2010/main" val="421077819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after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heel(3)">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762" y="28600"/>
            <a:ext cx="9247326" cy="4463376"/>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504" y="4653136"/>
            <a:ext cx="3624064" cy="2038536"/>
          </a:xfrm>
          <a:prstGeom prst="rect">
            <a:avLst/>
          </a:prstGeom>
        </p:spPr>
      </p:pic>
      <p:sp>
        <p:nvSpPr>
          <p:cNvPr id="2" name="ZoneTexte 1"/>
          <p:cNvSpPr txBox="1"/>
          <p:nvPr/>
        </p:nvSpPr>
        <p:spPr>
          <a:xfrm>
            <a:off x="4427984" y="5085184"/>
            <a:ext cx="4176464" cy="1384995"/>
          </a:xfrm>
          <a:prstGeom prst="rect">
            <a:avLst/>
          </a:prstGeom>
          <a:noFill/>
        </p:spPr>
        <p:txBody>
          <a:bodyPr wrap="square" rtlCol="0">
            <a:spAutoFit/>
          </a:bodyPr>
          <a:lstStyle/>
          <a:p>
            <a:pPr algn="ctr"/>
            <a:r>
              <a:rPr lang="fr-FR" sz="2800" dirty="0" smtClean="0">
                <a:solidFill>
                  <a:schemeClr val="tx2">
                    <a:lumMod val="75000"/>
                  </a:schemeClr>
                </a:solidFill>
                <a:latin typeface="AR CENA" panose="02000000000000000000" pitchFamily="2" charset="0"/>
              </a:rPr>
              <a:t>Le Barrage de </a:t>
            </a:r>
            <a:r>
              <a:rPr lang="fr-FR" sz="2800" dirty="0" err="1" smtClean="0">
                <a:solidFill>
                  <a:schemeClr val="tx2">
                    <a:lumMod val="75000"/>
                  </a:schemeClr>
                </a:solidFill>
                <a:latin typeface="AR CENA" panose="02000000000000000000" pitchFamily="2" charset="0"/>
              </a:rPr>
              <a:t>Malpasset</a:t>
            </a:r>
            <a:r>
              <a:rPr lang="fr-FR" sz="2800" dirty="0" smtClean="0">
                <a:solidFill>
                  <a:schemeClr val="tx2">
                    <a:lumMod val="75000"/>
                  </a:schemeClr>
                </a:solidFill>
                <a:latin typeface="AR CENA" panose="02000000000000000000" pitchFamily="2" charset="0"/>
              </a:rPr>
              <a:t> qui a         endeuillé</a:t>
            </a:r>
          </a:p>
          <a:p>
            <a:r>
              <a:rPr lang="fr-FR" sz="2800" dirty="0" smtClean="0">
                <a:solidFill>
                  <a:schemeClr val="tx2">
                    <a:lumMod val="75000"/>
                  </a:schemeClr>
                </a:solidFill>
                <a:latin typeface="AR CENA" panose="02000000000000000000" pitchFamily="2" charset="0"/>
              </a:rPr>
              <a:t>FREJUS  le 02 décembre 1959</a:t>
            </a:r>
            <a:endParaRPr lang="fr-FR" sz="2800" dirty="0">
              <a:solidFill>
                <a:schemeClr val="tx2">
                  <a:lumMod val="75000"/>
                </a:schemeClr>
              </a:solidFill>
              <a:latin typeface="AR CENA" panose="02000000000000000000" pitchFamily="2" charset="0"/>
            </a:endParaRPr>
          </a:p>
        </p:txBody>
      </p:sp>
    </p:spTree>
    <p:extLst>
      <p:ext uri="{BB962C8B-B14F-4D97-AF65-F5344CB8AC3E}">
        <p14:creationId xmlns:p14="http://schemas.microsoft.com/office/powerpoint/2010/main" val="32390943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fficher l'image d'origin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5905500" cy="393382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fficher l'image d'origin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819775" y="2095500"/>
            <a:ext cx="3324225" cy="476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Résultat de recherche d'images pour &quot;port fréjus&quot;"/>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952917" y="512647"/>
            <a:ext cx="3086100" cy="1476375"/>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10" descr="Résultat de recherche d'images pour &quot;port fréjus&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 name="AutoShape 12" descr="Résultat de recherche d'images pour &quot;port fréjus&quo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4" name="AutoShape 14" descr="Résultat de recherche d'images pour &quot;port fréjus&quo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5" name="AutoShape 16" descr="Résultat de recherche d'images pour &quot;port fréjus&quot;"/>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6" name="AutoShape 18" descr="Résultat de recherche d'images pour &quot;port fréjus&quot;"/>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7" name="Image 6"/>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403648" y="4077072"/>
            <a:ext cx="2718321" cy="26438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89765412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1500"/>
                                  </p:stCondLst>
                                  <p:childTnLst>
                                    <p:set>
                                      <p:cBhvr>
                                        <p:cTn id="6" dur="1" fill="hold">
                                          <p:stCondLst>
                                            <p:cond delay="0"/>
                                          </p:stCondLst>
                                        </p:cTn>
                                        <p:tgtEl>
                                          <p:spTgt spid="2050"/>
                                        </p:tgtEl>
                                        <p:attrNameLst>
                                          <p:attrName>style.visibility</p:attrName>
                                        </p:attrNameLst>
                                      </p:cBhvr>
                                      <p:to>
                                        <p:strVal val="visible"/>
                                      </p:to>
                                    </p:set>
                                    <p:animEffect transition="in" filter="circle(out)">
                                      <p:cBhvr>
                                        <p:cTn id="7"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fficher l'image d'origine"/>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2666999"/>
            <a:ext cx="6638925" cy="419100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fficher l'image d'origin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16795" y="0"/>
            <a:ext cx="4762500" cy="357187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fficher l'image d'origine"/>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798045" y="3581206"/>
            <a:ext cx="2187389" cy="328612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clippss.free.fr/feudart/1%20%2818%29.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79512" y="0"/>
            <a:ext cx="3960440" cy="2640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99564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3" y="0"/>
            <a:ext cx="9188428" cy="623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2585286"/>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2000"/>
                                  </p:stCondLst>
                                  <p:childTnLst>
                                    <p:set>
                                      <p:cBhvr>
                                        <p:cTn id="6" dur="1" fill="hold">
                                          <p:stCondLst>
                                            <p:cond delay="0"/>
                                          </p:stCondLst>
                                        </p:cTn>
                                        <p:tgtEl>
                                          <p:spTgt spid="1026"/>
                                        </p:tgtEl>
                                        <p:attrNameLst>
                                          <p:attrName>style.visibility</p:attrName>
                                        </p:attrNameLst>
                                      </p:cBhvr>
                                      <p:to>
                                        <p:strVal val="visible"/>
                                      </p:to>
                                    </p:set>
                                    <p:animEffect transition="in" filter="wheel(8)">
                                      <p:cBhvr>
                                        <p:cTn id="7"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88640"/>
            <a:ext cx="8136904" cy="6555641"/>
          </a:xfrm>
          <a:prstGeom prst="rect">
            <a:avLst/>
          </a:prstGeom>
        </p:spPr>
        <p:txBody>
          <a:bodyPr wrap="square">
            <a:spAutoFit/>
          </a:bodyPr>
          <a:lstStyle/>
          <a:p>
            <a:r>
              <a:rPr lang="fr-FR" sz="2800" dirty="0">
                <a:solidFill>
                  <a:schemeClr val="tx2">
                    <a:lumMod val="50000"/>
                  </a:schemeClr>
                </a:solidFill>
                <a:latin typeface="AR CENA" panose="02000000000000000000" pitchFamily="2" charset="0"/>
              </a:rPr>
              <a:t>Dans l’antiquité, Forum </a:t>
            </a:r>
            <a:r>
              <a:rPr lang="fr-FR" sz="2800" dirty="0" err="1">
                <a:solidFill>
                  <a:schemeClr val="tx2">
                    <a:lumMod val="50000"/>
                  </a:schemeClr>
                </a:solidFill>
                <a:latin typeface="AR CENA" panose="02000000000000000000" pitchFamily="2" charset="0"/>
              </a:rPr>
              <a:t>Julli</a:t>
            </a:r>
            <a:r>
              <a:rPr lang="fr-FR" sz="2800" dirty="0">
                <a:solidFill>
                  <a:schemeClr val="tx2">
                    <a:lumMod val="50000"/>
                  </a:schemeClr>
                </a:solidFill>
                <a:latin typeface="AR CENA" panose="02000000000000000000" pitchFamily="2" charset="0"/>
              </a:rPr>
              <a:t> était un port important dont l’étendue allait jusqu’au </a:t>
            </a:r>
            <a:r>
              <a:rPr lang="fr-FR" sz="2800" dirty="0" err="1">
                <a:solidFill>
                  <a:schemeClr val="tx2">
                    <a:lumMod val="50000"/>
                  </a:schemeClr>
                </a:solidFill>
                <a:latin typeface="AR CENA" panose="02000000000000000000" pitchFamily="2" charset="0"/>
              </a:rPr>
              <a:t>coeur</a:t>
            </a:r>
            <a:r>
              <a:rPr lang="fr-FR" sz="2800" dirty="0">
                <a:solidFill>
                  <a:schemeClr val="tx2">
                    <a:lumMod val="50000"/>
                  </a:schemeClr>
                </a:solidFill>
                <a:latin typeface="AR CENA" panose="02000000000000000000" pitchFamily="2" charset="0"/>
              </a:rPr>
              <a:t> historique actuel, du côté de la Lanterne d’Auguste. Port romain réputé pour son activité maritime, les marécages auront malheureusement raison de lui au fil du temps…</a:t>
            </a:r>
            <a:br>
              <a:rPr lang="fr-FR" sz="2800" dirty="0">
                <a:solidFill>
                  <a:schemeClr val="tx2">
                    <a:lumMod val="50000"/>
                  </a:schemeClr>
                </a:solidFill>
                <a:latin typeface="AR CENA" panose="02000000000000000000" pitchFamily="2" charset="0"/>
              </a:rPr>
            </a:br>
            <a:r>
              <a:rPr lang="fr-FR" sz="2800" dirty="0">
                <a:solidFill>
                  <a:schemeClr val="tx2">
                    <a:lumMod val="50000"/>
                  </a:schemeClr>
                </a:solidFill>
                <a:latin typeface="AR CENA" panose="02000000000000000000" pitchFamily="2" charset="0"/>
              </a:rPr>
              <a:t>Cependant, en 1989, Port-Fréjus renaît de ses cendres. Le rêve peut ainsi (</a:t>
            </a:r>
            <a:r>
              <a:rPr lang="fr-FR" sz="2800" dirty="0" err="1">
                <a:solidFill>
                  <a:schemeClr val="tx2">
                    <a:lumMod val="50000"/>
                  </a:schemeClr>
                </a:solidFill>
                <a:latin typeface="AR CENA" panose="02000000000000000000" pitchFamily="2" charset="0"/>
              </a:rPr>
              <a:t>re</a:t>
            </a:r>
            <a:r>
              <a:rPr lang="fr-FR" sz="2800" dirty="0">
                <a:solidFill>
                  <a:schemeClr val="tx2">
                    <a:lumMod val="50000"/>
                  </a:schemeClr>
                </a:solidFill>
                <a:latin typeface="AR CENA" panose="02000000000000000000" pitchFamily="2" charset="0"/>
              </a:rPr>
              <a:t>)devenir une réalité.</a:t>
            </a:r>
          </a:p>
          <a:p>
            <a:r>
              <a:rPr lang="fr-FR" sz="2800" dirty="0">
                <a:solidFill>
                  <a:schemeClr val="tx2">
                    <a:lumMod val="50000"/>
                  </a:schemeClr>
                </a:solidFill>
                <a:latin typeface="AR CENA" panose="02000000000000000000" pitchFamily="2" charset="0"/>
              </a:rPr>
              <a:t>S’engager sur le chemin de l’acte II de Port-Fréjus, c’était relever un défi non moins important : celui de valoriser et enrichir un si précieux héritage. 20 ans plus tard, c’est sous un nouveau souffle et un grand dynamisme que Port-Fréjus II voit le jour. Parfaite conjugaison d’histoire et de modernité, cet immense canal de plus de 400 mètres renoue avec son passé et s’étire jusqu’aux portes du cœur historique, ce qui permet à la mer de retrouver ses terres…</a:t>
            </a:r>
            <a:endParaRPr lang="fr-FR" sz="2800" dirty="0">
              <a:solidFill>
                <a:schemeClr val="tx2">
                  <a:lumMod val="50000"/>
                </a:schemeClr>
              </a:solidFill>
              <a:effectLst/>
              <a:latin typeface="AR CENA" panose="02000000000000000000" pitchFamily="2" charset="0"/>
            </a:endParaRPr>
          </a:p>
        </p:txBody>
      </p:sp>
    </p:spTree>
    <p:extLst>
      <p:ext uri="{BB962C8B-B14F-4D97-AF65-F5344CB8AC3E}">
        <p14:creationId xmlns:p14="http://schemas.microsoft.com/office/powerpoint/2010/main" val="1433156049"/>
      </p:ext>
    </p:extLst>
  </p:cSld>
  <p:clrMapOvr>
    <a:masterClrMapping/>
  </p:clrMapOvr>
  <mc:AlternateContent xmlns:mc="http://schemas.openxmlformats.org/markup-compatibility/2006" xmlns:p14="http://schemas.microsoft.com/office/powerpoint/2010/main">
    <mc:Choice Requires="p14">
      <p:transition spd="slow" p14:dur="3900" advTm="16000">
        <p14:glitter pattern="hexagon"/>
      </p:transition>
    </mc:Choice>
    <mc:Fallback xmlns="">
      <p:transition spd="slow" advTm="1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521" y="0"/>
            <a:ext cx="9273604" cy="6858000"/>
          </a:xfrm>
          <a:prstGeom prst="rect">
            <a:avLst/>
          </a:prstGeom>
        </p:spPr>
      </p:pic>
    </p:spTree>
    <p:extLst>
      <p:ext uri="{BB962C8B-B14F-4D97-AF65-F5344CB8AC3E}">
        <p14:creationId xmlns:p14="http://schemas.microsoft.com/office/powerpoint/2010/main" val="1731235943"/>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65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051177"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453496"/>
            <a:ext cx="1835696" cy="24045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5" name="Connecteur droit avec flèche 4"/>
          <p:cNvCxnSpPr/>
          <p:nvPr/>
        </p:nvCxnSpPr>
        <p:spPr>
          <a:xfrm flipH="1">
            <a:off x="827584" y="4077072"/>
            <a:ext cx="1872208" cy="864096"/>
          </a:xfrm>
          <a:prstGeom prst="straightConnector1">
            <a:avLst/>
          </a:prstGeom>
          <a:ln w="28575">
            <a:tailEnd type="arrow"/>
          </a:ln>
        </p:spPr>
        <p:style>
          <a:lnRef idx="1">
            <a:schemeClr val="accent2"/>
          </a:lnRef>
          <a:fillRef idx="0">
            <a:schemeClr val="accent2"/>
          </a:fillRef>
          <a:effectRef idx="0">
            <a:schemeClr val="accent2"/>
          </a:effectRef>
          <a:fontRef idx="minor">
            <a:schemeClr val="tx1"/>
          </a:fontRef>
        </p:style>
      </p:cxn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48344" y="2908361"/>
            <a:ext cx="1325995" cy="1036410"/>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48344" y="149921"/>
            <a:ext cx="1257300" cy="2758440"/>
          </a:xfrm>
          <a:prstGeom prst="rect">
            <a:avLst/>
          </a:prstGeom>
        </p:spPr>
      </p:pic>
    </p:spTree>
    <p:extLst>
      <p:ext uri="{BB962C8B-B14F-4D97-AF65-F5344CB8AC3E}">
        <p14:creationId xmlns:p14="http://schemas.microsoft.com/office/powerpoint/2010/main" val="32423937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500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 y="1"/>
            <a:ext cx="9270200" cy="522919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ésultat de recherche d'images pour &quot;images mimosa&quot;"/>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194" y="5093568"/>
            <a:ext cx="2171700" cy="210502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Résultat de recherche d'images pour &quot;images mimosa&quot;"/>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9672" y="5054197"/>
            <a:ext cx="2171700" cy="21050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Résultat de recherche d'images pour &quot;images mimosa&quot;"/>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57635" y="5093568"/>
            <a:ext cx="2171700" cy="2105026"/>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29335" y="6335864"/>
            <a:ext cx="3810000" cy="472440"/>
          </a:xfrm>
          <a:prstGeom prst="rect">
            <a:avLst/>
          </a:prstGeom>
        </p:spPr>
      </p:pic>
      <p:pic>
        <p:nvPicPr>
          <p:cNvPr id="2" name="Picture 2" descr="Afficher l'image d'origine"/>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940152" y="3820709"/>
            <a:ext cx="3048000" cy="22860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9277429"/>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repeatCount="2000" fill="hold" nodeType="afterEffect">
                                  <p:stCondLst>
                                    <p:cond delay="500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443</TotalTime>
  <Words>326</Words>
  <Application>Microsoft Office PowerPoint</Application>
  <PresentationFormat>Affichage à l'écran (4:3)</PresentationFormat>
  <Paragraphs>26</Paragraphs>
  <Slides>28</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28</vt:i4>
      </vt:variant>
    </vt:vector>
  </HeadingPairs>
  <TitlesOfParts>
    <vt:vector size="33" baseType="lpstr">
      <vt:lpstr>Arial</vt:lpstr>
      <vt:lpstr>Cooper Black</vt:lpstr>
      <vt:lpstr>AR CENA</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Josette</dc:creator>
  <cp:lastModifiedBy>Josette</cp:lastModifiedBy>
  <cp:revision>44</cp:revision>
  <dcterms:created xsi:type="dcterms:W3CDTF">2016-01-25T16:11:41Z</dcterms:created>
  <dcterms:modified xsi:type="dcterms:W3CDTF">2016-01-28T14:29:24Z</dcterms:modified>
</cp:coreProperties>
</file>