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74" r:id="rId9"/>
    <p:sldId id="264" r:id="rId10"/>
    <p:sldId id="265" r:id="rId11"/>
    <p:sldId id="266" r:id="rId12"/>
    <p:sldId id="267" r:id="rId13"/>
    <p:sldId id="268" r:id="rId14"/>
    <p:sldId id="269" r:id="rId15"/>
    <p:sldId id="261" r:id="rId16"/>
    <p:sldId id="270" r:id="rId17"/>
    <p:sldId id="271" r:id="rId18"/>
    <p:sldId id="272" r:id="rId19"/>
    <p:sldId id="273" r:id="rId20"/>
    <p:sldId id="275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340B6-FCDA-40C1-8738-D0E23E272C95}" type="datetimeFigureOut">
              <a:rPr lang="fr-FR" smtClean="0"/>
              <a:t>08/05/2016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D28BD-374C-4ECA-A141-3BE0822AB0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0865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340B6-FCDA-40C1-8738-D0E23E272C95}" type="datetimeFigureOut">
              <a:rPr lang="fr-FR" smtClean="0"/>
              <a:t>08/05/2016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D28BD-374C-4ECA-A141-3BE0822AB0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945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340B6-FCDA-40C1-8738-D0E23E272C95}" type="datetimeFigureOut">
              <a:rPr lang="fr-FR" smtClean="0"/>
              <a:t>08/05/2016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D28BD-374C-4ECA-A141-3BE0822AB0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267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340B6-FCDA-40C1-8738-D0E23E272C95}" type="datetimeFigureOut">
              <a:rPr lang="fr-FR" smtClean="0"/>
              <a:t>08/05/2016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D28BD-374C-4ECA-A141-3BE0822AB0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801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340B6-FCDA-40C1-8738-D0E23E272C95}" type="datetimeFigureOut">
              <a:rPr lang="fr-FR" smtClean="0"/>
              <a:t>08/05/2016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D28BD-374C-4ECA-A141-3BE0822AB0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380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340B6-FCDA-40C1-8738-D0E23E272C95}" type="datetimeFigureOut">
              <a:rPr lang="fr-FR" smtClean="0"/>
              <a:t>08/05/2016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D28BD-374C-4ECA-A141-3BE0822AB0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7139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340B6-FCDA-40C1-8738-D0E23E272C95}" type="datetimeFigureOut">
              <a:rPr lang="fr-FR" smtClean="0"/>
              <a:t>08/05/2016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D28BD-374C-4ECA-A141-3BE0822AB0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621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340B6-FCDA-40C1-8738-D0E23E272C95}" type="datetimeFigureOut">
              <a:rPr lang="fr-FR" smtClean="0"/>
              <a:t>08/05/2016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D28BD-374C-4ECA-A141-3BE0822AB0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9792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340B6-FCDA-40C1-8738-D0E23E272C95}" type="datetimeFigureOut">
              <a:rPr lang="fr-FR" smtClean="0"/>
              <a:t>08/05/2016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D28BD-374C-4ECA-A141-3BE0822AB0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7455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340B6-FCDA-40C1-8738-D0E23E272C95}" type="datetimeFigureOut">
              <a:rPr lang="fr-FR" smtClean="0"/>
              <a:t>08/05/2016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D28BD-374C-4ECA-A141-3BE0822AB0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1735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340B6-FCDA-40C1-8738-D0E23E272C95}" type="datetimeFigureOut">
              <a:rPr lang="fr-FR" smtClean="0"/>
              <a:t>08/05/2016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D28BD-374C-4ECA-A141-3BE0822AB0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3283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1340B6-FCDA-40C1-8738-D0E23E272C95}" type="datetimeFigureOut">
              <a:rPr lang="fr-FR" smtClean="0"/>
              <a:t>08/05/2016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7D28BD-374C-4ECA-A141-3BE0822AB0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381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>
            <a:alpha val="7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520" y="40341"/>
            <a:ext cx="10058400" cy="6766560"/>
          </a:xfrm>
          <a:prstGeom prst="rect">
            <a:avLst/>
          </a:prstGeom>
        </p:spPr>
      </p:pic>
      <p:pic>
        <p:nvPicPr>
          <p:cNvPr id="2" name="La féria en musique devant l'hôtel de vill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756776" y="29493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382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  <p:sndAc>
          <p:stSnd>
            <p:snd r:embed="rId4" name="La féria en musique devant l'hôtel de ville 1.wav"/>
          </p:stSnd>
        </p:sndAc>
      </p:transition>
    </mc:Choice>
    <mc:Fallback xmlns="">
      <p:transition spd="slow" advClick="0" advTm="6000">
        <p:split orient="vert"/>
        <p:sndAc>
          <p:stSnd>
            <p:snd r:embed="rId7" name="La féria en musique devant l'hôtel de ville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72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693" y="689317"/>
            <a:ext cx="6834879" cy="453836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64975" y="5405718"/>
            <a:ext cx="80547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 pied des Cévennes la localité d’Alès organise pour l’Ascension sa Féria</a:t>
            </a: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Fête populaire qui commence par un défilé (Pégoulade) puis une Messe Provençale à la Cathédrale, suivie de danses, défilé costumé et Abrivado.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608729" y="121024"/>
            <a:ext cx="73286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Clichés personnels (jdd) et du site de la ville. Proposé par Jackdidier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37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4000">
        <p:circle/>
      </p:transition>
    </mc:Choice>
    <mc:Fallback xmlns="">
      <p:transition spd="slow" advClick="0" advTm="1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378" y="962463"/>
            <a:ext cx="6031914" cy="45239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9944" y="962463"/>
            <a:ext cx="3836084" cy="511477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/>
          <p:cNvSpPr txBox="1"/>
          <p:nvPr/>
        </p:nvSpPr>
        <p:spPr>
          <a:xfrm>
            <a:off x="7624482" y="5788497"/>
            <a:ext cx="564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jdd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143000" y="5599701"/>
            <a:ext cx="59142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 superbe Cathédrale Saint Jean-Baptiste  sert d’écrin pour la messe, puis la bénédiction des cavaliers.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6266328" y="1075765"/>
            <a:ext cx="5109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jdd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8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:blinds dir="vert"/>
      </p:transition>
    </mc:Choice>
    <mc:Fallback xmlns="">
      <p:transition spd="slow" advClick="0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684" y="108241"/>
            <a:ext cx="9955822" cy="6637215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371600" y="5970494"/>
            <a:ext cx="27969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Musiciens, choristes autour de l’autel.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242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10" y="259080"/>
            <a:ext cx="4064000" cy="3048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356" y="3425663"/>
            <a:ext cx="4064000" cy="3048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748" y="259080"/>
            <a:ext cx="4064000" cy="3048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2" name="ZoneTexte 1"/>
          <p:cNvSpPr txBox="1"/>
          <p:nvPr/>
        </p:nvSpPr>
        <p:spPr>
          <a:xfrm>
            <a:off x="7691719" y="4867836"/>
            <a:ext cx="32810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Devant le parvis, les chevaux et cavaliers attendent la bénédiction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8283388" y="3425663"/>
            <a:ext cx="1613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Clichés jdd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08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:dissolve/>
      </p:transition>
    </mc:Choice>
    <mc:Fallback xmlns="">
      <p:transition spd="slow" advClick="0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567" y="470093"/>
            <a:ext cx="5184000" cy="388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514" y="2546253"/>
            <a:ext cx="5183999" cy="388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1075765" y="4814047"/>
            <a:ext cx="42492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 son des fifres et tambourins, les danses régionales se succèdent.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454588" y="2092363"/>
            <a:ext cx="1653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Clichés jdd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28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1440" y="512297"/>
            <a:ext cx="5040000" cy="3780000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055" y="2636520"/>
            <a:ext cx="5040000" cy="3780000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6683188" y="4908176"/>
            <a:ext cx="42896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Défilé en ville avec les fanfares et, la calèche transportant les Miss locales.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168588" y="2151529"/>
            <a:ext cx="1882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rgbClr val="FFFF00"/>
                </a:solidFill>
              </a:rPr>
              <a:t>Clichés jdd</a:t>
            </a:r>
            <a:endParaRPr lang="fr-FR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900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895" y="591671"/>
            <a:ext cx="7342093" cy="550657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2985247" y="5997388"/>
            <a:ext cx="65352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 premier magistrat, Maire de la ville en tête du défilé.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911788" y="5378824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jdd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536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498" y="265332"/>
            <a:ext cx="9660402" cy="6440268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2985247" y="6078071"/>
            <a:ext cx="68714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joli sourire de Laura, Miss Alès(à gauche) et de ses dauphines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303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14:glitter pattern="hexagon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561" y="582638"/>
            <a:ext cx="5040000" cy="378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633" y="2664655"/>
            <a:ext cx="5040000" cy="378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/>
          <p:cNvSpPr txBox="1"/>
          <p:nvPr/>
        </p:nvSpPr>
        <p:spPr>
          <a:xfrm>
            <a:off x="6427694" y="4652682"/>
            <a:ext cx="41685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Musiques et costumes traditionnels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334871" y="2178424"/>
            <a:ext cx="2043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rgbClr val="FFFF00"/>
                </a:solidFill>
                <a:latin typeface="+mj-lt"/>
              </a:rPr>
              <a:t>Clichés jdd</a:t>
            </a:r>
            <a:endParaRPr lang="fr-FR" i="1" dirty="0">
              <a:solidFill>
                <a:srgbClr val="FFFF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77851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514" y="554501"/>
            <a:ext cx="5040000" cy="3780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597" y="2594317"/>
            <a:ext cx="5040000" cy="3780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1371600" y="4693024"/>
            <a:ext cx="45988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Costumes provençaux sur le trajet du défilé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508376" y="2043953"/>
            <a:ext cx="1613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Clichés jdd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359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wipe/>
      </p:transition>
    </mc:Choice>
    <mc:Fallback xmlns="">
      <p:transition spd="slow" advClick="0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8"/>
          <a:stretch/>
        </p:blipFill>
        <p:spPr>
          <a:xfrm>
            <a:off x="6288258" y="723664"/>
            <a:ext cx="4894151" cy="3960000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42" y="2606215"/>
            <a:ext cx="5040000" cy="3780000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6481482" y="4908176"/>
            <a:ext cx="44778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cavaliers de l’une des manades se présente avant  l’ Abrivado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et, une fanfare  ou pena, met l’ambiance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020671" y="2030506"/>
            <a:ext cx="1896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rgbClr val="FFFF00"/>
                </a:solidFill>
              </a:rPr>
              <a:t>Clichés jdd</a:t>
            </a:r>
            <a:endParaRPr lang="fr-FR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09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:blinds dir="vert"/>
      </p:transition>
    </mc:Choice>
    <mc:Fallback xmlns="">
      <p:transition spd="slow" advClick="0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650" y="652974"/>
            <a:ext cx="5040000" cy="3780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966" y="2542974"/>
            <a:ext cx="5040000" cy="3780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1317812" y="4800600"/>
            <a:ext cx="457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boulevards, lieux de rencontres avec les bodegas et commerçants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562165" y="2097741"/>
            <a:ext cx="1532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Clichés jdd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5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7000">
        <p15:prstTrans prst="peelOff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443" y="731520"/>
            <a:ext cx="9773840" cy="54019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2474260" y="6252882"/>
            <a:ext cx="6736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Présentation nocturne des manades le long du Gardon (rivière)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4957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576" y="470762"/>
            <a:ext cx="5130000" cy="342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342" y="2927321"/>
            <a:ext cx="5130000" cy="342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865576" y="4598894"/>
            <a:ext cx="48225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Tout commence, le soir par la Pégoulade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défilé coloré, costumes, maquillages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427694" y="2312894"/>
            <a:ext cx="39668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Grands sourires et, sorcières roses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9454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14:reveal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54" y="2968283"/>
            <a:ext cx="5400000" cy="360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499" y="450165"/>
            <a:ext cx="540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6723529" y="4894729"/>
            <a:ext cx="450476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fanfares pour l’animation musicale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(Coco fanfare – Pépère Band – Arlequins 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Fanfare du Comptoir..)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3370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125" y="436655"/>
            <a:ext cx="8560499" cy="5547286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7301752" y="5486400"/>
            <a:ext cx="33348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mascotte : Toro en peluche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353235" y="5983941"/>
            <a:ext cx="80816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défilé se termine par un feu d’artifice au bord de la rivière (Gardon)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084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434" y="1421056"/>
            <a:ext cx="8227429" cy="41075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3980328" y="5755341"/>
            <a:ext cx="56746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Animation vachettes pour les intrépides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10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wheel spokes="1"/>
      </p:transition>
    </mc:Choice>
    <mc:Fallback xmlns="">
      <p:transition spd="slow" advClick="0" advTm="6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765" y="1187078"/>
            <a:ext cx="8368316" cy="41778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2164977" y="5499847"/>
            <a:ext cx="76917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 Abrivado :  Les manadiers doivent conduire des taureaux d’un lieu à un autre, concours d’agilité perturbé par les jeunes qui tentent de faire échapper le taureau.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411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:wipe/>
      </p:transition>
    </mc:Choice>
    <mc:Fallback xmlns="">
      <p:transition spd="slow" advClick="0" advTm="8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461846" y="900333"/>
            <a:ext cx="762468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Pendant plusieurs jours, se succèdent les animations :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Bals et soirées animées dans les bodegas</a:t>
            </a: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Repas avec Paella , Gardiane de Taureau et Tripes Alésiennes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Bandidos   -    Abrivados -        Encierros           Courses de chevaux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Rodéo sur toro mécanique (gamelle assurée!)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Lâcher de vachettes (pour les jeunes).  Animations équestres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Messe Sévillane avec défilé   -   Paquito ou sit-in géant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course Camarguaise            et les Corridas.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111188" y="5781822"/>
            <a:ext cx="84716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Reportage réalisé par Jackdidier avec clichés personnels et du site de la localité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43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397</Words>
  <Application>Microsoft Office PowerPoint</Application>
  <PresentationFormat>Grand écran</PresentationFormat>
  <Paragraphs>53</Paragraphs>
  <Slides>20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Didier Myriam</cp:lastModifiedBy>
  <cp:revision>28</cp:revision>
  <dcterms:created xsi:type="dcterms:W3CDTF">2016-05-06T13:53:27Z</dcterms:created>
  <dcterms:modified xsi:type="dcterms:W3CDTF">2016-05-08T06:31:12Z</dcterms:modified>
</cp:coreProperties>
</file>