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7099300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4" autoAdjust="0"/>
    <p:restoredTop sz="94660"/>
  </p:normalViewPr>
  <p:slideViewPr>
    <p:cSldViewPr snapToGrid="0">
      <p:cViewPr>
        <p:scale>
          <a:sx n="80" d="100"/>
          <a:sy n="80" d="100"/>
        </p:scale>
        <p:origin x="-996" y="-2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A9A12B49-C2C4-4FF2-ABEF-EBB74A0ED5E5}" type="datetimeFigureOut">
              <a:rPr lang="fr-FR"/>
              <a:t>13/05/2016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247775" y="1279525"/>
            <a:ext cx="46037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709930" y="4925407"/>
            <a:ext cx="5679440" cy="4029879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4021294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E1943905-A8E4-498B-A462-DFD27DE1EFB8}" type="slidenum">
              <a:rPr lang="fr-FR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448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943905-A8E4-498B-A462-DFD27DE1EFB8}" type="slidenum">
              <a:rPr lang="fr-FR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04784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943905-A8E4-498B-A462-DFD27DE1EFB8}" type="slidenum">
              <a:rPr lang="fr-FR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9017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943905-A8E4-498B-A462-DFD27DE1EFB8}" type="slidenum">
              <a:rPr lang="fr-FR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48121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943905-A8E4-498B-A462-DFD27DE1EFB8}" type="slidenum">
              <a:rPr lang="fr-FR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3194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943905-A8E4-498B-A462-DFD27DE1EFB8}" type="slidenum">
              <a:rPr lang="fr-FR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82149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943905-A8E4-498B-A462-DFD27DE1EFB8}" type="slidenum">
              <a:rPr lang="fr-FR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6574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943905-A8E4-498B-A462-DFD27DE1EFB8}" type="slidenum">
              <a:rPr lang="fr-FR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80667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943905-A8E4-498B-A462-DFD27DE1EFB8}" type="slidenum">
              <a:rPr lang="fr-FR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84514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943905-A8E4-498B-A462-DFD27DE1EFB8}" type="slidenum">
              <a:rPr lang="fr-FR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71007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943905-A8E4-498B-A462-DFD27DE1EFB8}" type="slidenum">
              <a:rPr lang="fr-FR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2878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943905-A8E4-498B-A462-DFD27DE1EFB8}" type="slidenum">
              <a:rPr lang="fr-FR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22271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943905-A8E4-498B-A462-DFD27DE1EFB8}" type="slidenum">
              <a:rPr lang="fr-FR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54412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943905-A8E4-498B-A462-DFD27DE1EFB8}" type="slidenum">
              <a:rPr lang="fr-FR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12180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943905-A8E4-498B-A462-DFD27DE1EFB8}" type="slidenum">
              <a:rPr lang="fr-FR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42850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943905-A8E4-498B-A462-DFD27DE1EFB8}" type="slidenum">
              <a:rPr lang="fr-FR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051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5/13/2016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algn="r" eaLnBrk="1" latinLnBrk="0" hangingPunct="1"/>
            <a:fld id="{BC5217A8-0E06-4059-AC45-433E2E67A85D}" type="slidenum">
              <a:rPr kumimoji="0" lang="en-US" smtClean="0"/>
              <a:pPr algn="r" eaLnBrk="1" latinLnBrk="0" hangingPunct="1"/>
              <a:t>‹N°›</a:t>
            </a:fld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5/13/2016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latinLnBrk="0" hangingPunct="1"/>
            <a:fld id="{BC5217A8-0E06-4059-AC45-433E2E67A85D}" type="slidenum">
              <a:rPr kumimoji="0" lang="en-US" smtClean="0"/>
              <a:pPr algn="r" eaLnBrk="1" latinLnBrk="0" hangingPunct="1"/>
              <a:t>‹N°›</a:t>
            </a:fld>
            <a:endParaRPr kumimoji="0"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5/13/2016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latinLnBrk="0" hangingPunct="1"/>
            <a:fld id="{BC5217A8-0E06-4059-AC45-433E2E67A85D}" type="slidenum">
              <a:rPr kumimoji="0" lang="en-US" smtClean="0"/>
              <a:pPr algn="r" eaLnBrk="1" latinLnBrk="0" hangingPunct="1"/>
              <a:t>‹N°›</a:t>
            </a:fld>
            <a:endParaRPr kumimoji="0"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5/13/2016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latinLnBrk="0" hangingPunct="1"/>
            <a:fld id="{BC5217A8-0E06-4059-AC45-433E2E67A85D}" type="slidenum">
              <a:rPr kumimoji="0" lang="en-US" smtClean="0"/>
              <a:pPr algn="r" eaLnBrk="1" latinLnBrk="0" hangingPunct="1"/>
              <a:t>‹N°›</a:t>
            </a:fld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5/13/2016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latinLnBrk="0" hangingPunct="1"/>
            <a:fld id="{BC5217A8-0E06-4059-AC45-433E2E67A85D}" type="slidenum">
              <a:rPr kumimoji="0" lang="en-US" smtClean="0"/>
              <a:pPr algn="r" eaLnBrk="1" latinLnBrk="0" hangingPunct="1"/>
              <a:t>‹N°›</a:t>
            </a:fld>
            <a:endParaRPr kumimoji="0"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5/13/2016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latinLnBrk="0" hangingPunct="1"/>
            <a:fld id="{BC5217A8-0E06-4059-AC45-433E2E67A85D}" type="slidenum">
              <a:rPr kumimoji="0" lang="en-US" smtClean="0"/>
              <a:pPr algn="r" eaLnBrk="1" latinLnBrk="0" hangingPunct="1"/>
              <a:t>‹N°›</a:t>
            </a:fld>
            <a:endParaRPr kumimoji="0"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5/13/2016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latinLnBrk="0" hangingPunct="1"/>
            <a:fld id="{BC5217A8-0E06-4059-AC45-433E2E67A85D}" type="slidenum">
              <a:rPr kumimoji="0" lang="en-US" smtClean="0"/>
              <a:pPr algn="r" eaLnBrk="1" latinLnBrk="0" hangingPunct="1"/>
              <a:t>‹N°›</a:t>
            </a:fld>
            <a:endParaRPr kumimoji="0"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5/13/2016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latinLnBrk="0" hangingPunct="1"/>
            <a:fld id="{BC5217A8-0E06-4059-AC45-433E2E67A85D}" type="slidenum">
              <a:rPr kumimoji="0" lang="en-US" smtClean="0"/>
              <a:pPr algn="r" eaLnBrk="1" latinLnBrk="0" hangingPunct="1"/>
              <a:t>‹N°›</a:t>
            </a:fld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5/13/2016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latinLnBrk="0" hangingPunct="1"/>
            <a:fld id="{BC5217A8-0E06-4059-AC45-433E2E67A85D}" type="slidenum">
              <a:rPr kumimoji="0" lang="en-US" smtClean="0"/>
              <a:pPr algn="r" eaLnBrk="1" latinLnBrk="0" hangingPunct="1"/>
              <a:t>‹N°›</a:t>
            </a:fld>
            <a:endParaRPr kumimoji="0"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5/13/2016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latinLnBrk="0" hangingPunct="1"/>
            <a:fld id="{BC5217A8-0E06-4059-AC45-433E2E67A85D}" type="slidenum">
              <a:rPr kumimoji="0" lang="en-US" smtClean="0"/>
              <a:pPr algn="r" eaLnBrk="1" latinLnBrk="0" hangingPunct="1"/>
              <a:t>‹N°›</a:t>
            </a:fld>
            <a:endParaRPr kumimoji="0"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5/13/2016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latinLnBrk="0" hangingPunct="1"/>
            <a:fld id="{BC5217A8-0E06-4059-AC45-433E2E67A85D}" type="slidenum">
              <a:rPr kumimoji="0" lang="en-US" smtClean="0"/>
              <a:pPr algn="r" eaLnBrk="1" latinLnBrk="0" hangingPunct="1"/>
              <a:t>‹N°›</a:t>
            </a:fld>
            <a:endParaRPr kumimoji="0"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5/13/2016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pPr algn="r" eaLnBrk="1" latinLnBrk="0" hangingPunct="1"/>
            <a:fld id="{BC5217A8-0E06-4059-AC45-433E2E67A85D}" type="slidenum">
              <a:rPr kumimoji="0" lang="en-US" smtClean="0"/>
              <a:pPr algn="r" eaLnBrk="1" latinLnBrk="0" hangingPunct="1"/>
              <a:t>‹N°›</a:t>
            </a:fld>
            <a:endParaRPr kumimoji="0" lang="en-US" sz="1100" dirty="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2463" y="1811338"/>
            <a:ext cx="5308600" cy="1270679"/>
          </a:xfrm>
        </p:spPr>
        <p:txBody>
          <a:bodyPr/>
          <a:lstStyle/>
          <a:p>
            <a:r>
              <a:rPr lang="fr-FR" dirty="0">
                <a:solidFill>
                  <a:schemeClr val="tx1"/>
                </a:solidFill>
              </a:rPr>
              <a:t>Les différen</a:t>
            </a:r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ts</a:t>
            </a:r>
            <a:r>
              <a:rPr lang="fr-FR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19880" y="2980945"/>
            <a:ext cx="5308866" cy="2015444"/>
          </a:xfrm>
        </p:spPr>
        <p:txBody>
          <a:bodyPr>
            <a:normAutofit/>
          </a:bodyPr>
          <a:lstStyle/>
          <a:p>
            <a:r>
              <a:rPr lang="fr-FR" b="1" dirty="0" smtClean="0"/>
              <a:t>Qu'est ce qu'un pont ?</a:t>
            </a:r>
          </a:p>
          <a:p>
            <a:endParaRPr lang="fr-FR" dirty="0" smtClean="0"/>
          </a:p>
          <a:p>
            <a:r>
              <a:rPr lang="fr-FR" b="1" dirty="0" smtClean="0"/>
              <a:t>Un Pont est souvent utilisé pour traverser des canaux, des étangs, des vallées...</a:t>
            </a:r>
            <a:endParaRPr lang="fr-FR" b="1" dirty="0"/>
          </a:p>
        </p:txBody>
      </p:sp>
      <p:pic>
        <p:nvPicPr>
          <p:cNvPr id="1026" name="Picture 2" descr="Résultat de recherche d'images pour &quot;pont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091" y="42862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7111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43490" y="877824"/>
            <a:ext cx="7024744" cy="896112"/>
          </a:xfrm>
        </p:spPr>
        <p:txBody>
          <a:bodyPr>
            <a:normAutofit/>
          </a:bodyPr>
          <a:lstStyle/>
          <a:p>
            <a:pPr algn="ctr"/>
            <a:r>
              <a:rPr lang="fr-FR" dirty="0"/>
              <a:t>Pont aqueduc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829392" y="1920241"/>
            <a:ext cx="7473360" cy="1243584"/>
          </a:xfrm>
        </p:spPr>
        <p:txBody>
          <a:bodyPr/>
          <a:lstStyle/>
          <a:p>
            <a:pPr marL="0" indent="0">
              <a:buNone/>
            </a:pPr>
            <a:r>
              <a:rPr lang="fr-FR" dirty="0"/>
              <a:t>Un pont </a:t>
            </a:r>
            <a:r>
              <a:rPr lang="fr-FR" dirty="0" smtClean="0"/>
              <a:t>qui dure pendant des kilomètres  en transportant de l’eau dans des canalisations.</a:t>
            </a:r>
            <a:endParaRPr lang="fr-FR" dirty="0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4"/>
          </p:nvPr>
        </p:nvSpPr>
        <p:spPr>
          <a:xfrm>
            <a:off x="5321808" y="3694177"/>
            <a:ext cx="3054096" cy="2112262"/>
          </a:xfrm>
        </p:spPr>
        <p:txBody>
          <a:bodyPr/>
          <a:lstStyle/>
          <a:p>
            <a:pPr marL="68580" indent="0">
              <a:buNone/>
            </a:pPr>
            <a:r>
              <a:rPr lang="fr-FR" dirty="0" smtClean="0"/>
              <a:t>Comme l’aqueduc du pont de Gard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9391" y="3218687"/>
            <a:ext cx="4236385" cy="2926079"/>
          </a:xfrm>
          <a:prstGeom prst="rect">
            <a:avLst/>
          </a:prstGeom>
        </p:spPr>
      </p:pic>
      <p:pic>
        <p:nvPicPr>
          <p:cNvPr id="2050" name="Picture 2" descr="Résultat de recherche d'images pour &quot;pont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511" y="106878"/>
            <a:ext cx="464065" cy="46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53393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112958" cy="746272"/>
          </a:xfrm>
        </p:spPr>
        <p:txBody>
          <a:bodyPr/>
          <a:lstStyle/>
          <a:p>
            <a:pPr algn="ctr"/>
            <a:r>
              <a:rPr lang="fr-FR" dirty="0" smtClean="0"/>
              <a:t>Ponts ponceau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849566" y="2103120"/>
            <a:ext cx="7526338" cy="1117781"/>
          </a:xfrm>
        </p:spPr>
        <p:txBody>
          <a:bodyPr/>
          <a:lstStyle/>
          <a:p>
            <a:r>
              <a:rPr lang="fr-FR" dirty="0" smtClean="0"/>
              <a:t>Ponts a un seul arc</a:t>
            </a:r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sz="quarter" idx="14"/>
          </p:nvPr>
        </p:nvSpPr>
        <p:spPr>
          <a:xfrm>
            <a:off x="4515246" y="3623237"/>
            <a:ext cx="3714354" cy="2494098"/>
          </a:xfrm>
        </p:spPr>
        <p:txBody>
          <a:bodyPr/>
          <a:lstStyle/>
          <a:p>
            <a:r>
              <a:rPr lang="fr-FR" dirty="0" smtClean="0"/>
              <a:t>Comme le Ponceau </a:t>
            </a:r>
            <a:r>
              <a:rPr lang="fr-FR" dirty="0"/>
              <a:t>côté Le </a:t>
            </a:r>
            <a:r>
              <a:rPr lang="fr-FR" dirty="0" err="1"/>
              <a:t>Perray</a:t>
            </a:r>
            <a:endParaRPr lang="fr-FR" dirty="0"/>
          </a:p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566" y="3659813"/>
            <a:ext cx="3665679" cy="2442709"/>
          </a:xfrm>
          <a:prstGeom prst="rect">
            <a:avLst/>
          </a:prstGeom>
        </p:spPr>
      </p:pic>
      <p:pic>
        <p:nvPicPr>
          <p:cNvPr id="6" name="Picture 2" descr="Résultat de recherche d'images pour &quot;pont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543" y="106877"/>
            <a:ext cx="464065" cy="46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0040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43490" y="603504"/>
            <a:ext cx="7024744" cy="1005840"/>
          </a:xfrm>
        </p:spPr>
        <p:txBody>
          <a:bodyPr>
            <a:normAutofit/>
          </a:bodyPr>
          <a:lstStyle/>
          <a:p>
            <a:pPr algn="ctr"/>
            <a:r>
              <a:rPr lang="fr-FR" dirty="0"/>
              <a:t>Pont-canal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1042416" y="1938528"/>
            <a:ext cx="7260336" cy="1606093"/>
          </a:xfrm>
        </p:spPr>
        <p:txBody>
          <a:bodyPr/>
          <a:lstStyle/>
          <a:p>
            <a:pPr marL="0" indent="0">
              <a:buNone/>
            </a:pPr>
            <a:r>
              <a:rPr lang="fr-FR" dirty="0"/>
              <a:t>Un pont canal est un pont permettant </a:t>
            </a:r>
            <a:r>
              <a:rPr lang="fr-FR" dirty="0" smtClean="0"/>
              <a:t>aux bateaux  eux-mêmes de </a:t>
            </a:r>
            <a:r>
              <a:rPr lang="fr-FR" dirty="0"/>
              <a:t>franchir </a:t>
            </a:r>
            <a:r>
              <a:rPr lang="fr-FR" dirty="0" smtClean="0"/>
              <a:t>des obstacles creux</a:t>
            </a:r>
            <a:endParaRPr lang="fr-FR" dirty="0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4"/>
          </p:nvPr>
        </p:nvSpPr>
        <p:spPr>
          <a:xfrm>
            <a:off x="4645152" y="3544621"/>
            <a:ext cx="3456432" cy="2261817"/>
          </a:xfrm>
        </p:spPr>
        <p:txBody>
          <a:bodyPr/>
          <a:lstStyle/>
          <a:p>
            <a:r>
              <a:rPr lang="fr-FR" dirty="0" smtClean="0"/>
              <a:t>Comme le pont canal </a:t>
            </a:r>
            <a:r>
              <a:rPr lang="fr-FR" dirty="0" err="1"/>
              <a:t>H</a:t>
            </a:r>
            <a:r>
              <a:rPr lang="fr-FR" dirty="0" err="1" smtClean="0"/>
              <a:t>erbaut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840" y="3544621"/>
            <a:ext cx="3547872" cy="2200502"/>
          </a:xfrm>
          <a:prstGeom prst="rect">
            <a:avLst/>
          </a:prstGeom>
        </p:spPr>
      </p:pic>
      <p:pic>
        <p:nvPicPr>
          <p:cNvPr id="6" name="Picture 2" descr="Résultat de recherche d'images pour &quot;pont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171" y="106876"/>
            <a:ext cx="464065" cy="46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75070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8626" y="786384"/>
            <a:ext cx="7024744" cy="872216"/>
          </a:xfrm>
        </p:spPr>
        <p:txBody>
          <a:bodyPr/>
          <a:lstStyle/>
          <a:p>
            <a:pPr algn="ctr"/>
            <a:r>
              <a:rPr lang="fr-FR" dirty="0"/>
              <a:t>Pont levant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694943" y="2313432"/>
            <a:ext cx="7790689" cy="1435608"/>
          </a:xfrm>
        </p:spPr>
        <p:txBody>
          <a:bodyPr/>
          <a:lstStyle/>
          <a:p>
            <a:r>
              <a:rPr lang="fr-FR" dirty="0" smtClean="0"/>
              <a:t>le </a:t>
            </a:r>
            <a:r>
              <a:rPr lang="fr-FR" dirty="0"/>
              <a:t>pont levant est un pont qui </a:t>
            </a:r>
            <a:r>
              <a:rPr lang="fr-FR" dirty="0" smtClean="0"/>
              <a:t>se rétracte  des deux cotés en deux parties, afin de laisser passer a la fois les voitures et les bateaux</a:t>
            </a:r>
            <a:endParaRPr lang="fr-FR" dirty="0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4"/>
          </p:nvPr>
        </p:nvSpPr>
        <p:spPr>
          <a:xfrm>
            <a:off x="4608576" y="3883212"/>
            <a:ext cx="3456432" cy="2462723"/>
          </a:xfrm>
        </p:spPr>
        <p:txBody>
          <a:bodyPr/>
          <a:lstStyle/>
          <a:p>
            <a:r>
              <a:rPr lang="fr-FR" dirty="0" smtClean="0"/>
              <a:t>Comme le Tower Bridge a Londres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2" y="3883212"/>
            <a:ext cx="3895345" cy="2462724"/>
          </a:xfrm>
          <a:prstGeom prst="rect">
            <a:avLst/>
          </a:prstGeom>
        </p:spPr>
      </p:pic>
      <p:pic>
        <p:nvPicPr>
          <p:cNvPr id="7" name="Picture 2" descr="Résultat de recherche d'images pour &quot;pont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261" y="106876"/>
            <a:ext cx="464065" cy="46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321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764560"/>
          </a:xfrm>
        </p:spPr>
        <p:txBody>
          <a:bodyPr/>
          <a:lstStyle/>
          <a:p>
            <a:pPr algn="ctr"/>
            <a:r>
              <a:rPr lang="fr-FR" dirty="0"/>
              <a:t>Pont tournant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915607" y="2103120"/>
            <a:ext cx="7204265" cy="1389888"/>
          </a:xfrm>
        </p:spPr>
        <p:txBody>
          <a:bodyPr/>
          <a:lstStyle/>
          <a:p>
            <a:pPr marL="0" indent="0">
              <a:buNone/>
            </a:pPr>
            <a:r>
              <a:rPr lang="fr-FR" dirty="0"/>
              <a:t>Un pont tournant est un pont tournant sur une </a:t>
            </a:r>
            <a:r>
              <a:rPr lang="fr-FR" dirty="0" smtClean="0"/>
              <a:t>plateforme  faite pour  que les voitures, camions… vont dans d’autres directions</a:t>
            </a:r>
            <a:endParaRPr lang="fr-FR" dirty="0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4"/>
          </p:nvPr>
        </p:nvSpPr>
        <p:spPr>
          <a:xfrm>
            <a:off x="4700014" y="3657601"/>
            <a:ext cx="3364993" cy="2578608"/>
          </a:xfrm>
        </p:spPr>
        <p:txBody>
          <a:bodyPr/>
          <a:lstStyle/>
          <a:p>
            <a:r>
              <a:rPr lang="fr-FR" dirty="0" smtClean="0"/>
              <a:t>Comme le pont tournant de  </a:t>
            </a:r>
            <a:r>
              <a:rPr lang="fr-FR" dirty="0" err="1" smtClean="0"/>
              <a:t>Jorquenay</a:t>
            </a:r>
            <a:endParaRPr lang="fr-FR" dirty="0"/>
          </a:p>
        </p:txBody>
      </p:sp>
      <p:pic>
        <p:nvPicPr>
          <p:cNvPr id="1026" name="Picture 2" descr="Pont tournant de Jorquenay - XIXe siècle - Canal de la Marne à la Saôn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502" y="3657600"/>
            <a:ext cx="3977513" cy="2578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Résultat de recherche d'images pour &quot;pont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560" y="106875"/>
            <a:ext cx="464065" cy="46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10500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70338" y="1009376"/>
            <a:ext cx="7024744" cy="764560"/>
          </a:xfrm>
        </p:spPr>
        <p:txBody>
          <a:bodyPr/>
          <a:lstStyle/>
          <a:p>
            <a:pPr algn="ctr"/>
            <a:r>
              <a:rPr lang="fr-FR" dirty="0"/>
              <a:t>Pont levis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838518" y="2103121"/>
            <a:ext cx="7756842" cy="175564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r-FR" dirty="0" smtClean="0"/>
              <a:t>Un pont </a:t>
            </a:r>
            <a:r>
              <a:rPr lang="fr-FR" dirty="0"/>
              <a:t>levis </a:t>
            </a:r>
            <a:r>
              <a:rPr lang="fr-FR" dirty="0" smtClean="0"/>
              <a:t>est pont pouvant  faire passer des personnes quand il est ouvert et a bloquer les personnes quand il est fermé.</a:t>
            </a:r>
            <a:endParaRPr lang="fr-FR" dirty="0"/>
          </a:p>
          <a:p>
            <a:pPr marL="0" indent="0">
              <a:buNone/>
            </a:pPr>
            <a:r>
              <a:rPr lang="fr-FR" dirty="0"/>
              <a:t>Les pont levis </a:t>
            </a:r>
            <a:r>
              <a:rPr lang="fr-FR" dirty="0" smtClean="0"/>
              <a:t>étaient surtout </a:t>
            </a:r>
            <a:r>
              <a:rPr lang="fr-FR" dirty="0"/>
              <a:t>utiliser pour les </a:t>
            </a:r>
            <a:r>
              <a:rPr lang="fr-FR" dirty="0" smtClean="0"/>
              <a:t>châteaux forts.</a:t>
            </a:r>
            <a:endParaRPr lang="fr-FR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4"/>
          </p:nvPr>
        </p:nvSpPr>
        <p:spPr>
          <a:xfrm>
            <a:off x="4645152" y="4078224"/>
            <a:ext cx="3419856" cy="2340863"/>
          </a:xfrm>
        </p:spPr>
        <p:txBody>
          <a:bodyPr/>
          <a:lstStyle/>
          <a:p>
            <a:r>
              <a:rPr lang="fr-FR" dirty="0" smtClean="0"/>
              <a:t>Comme le pont levis de  </a:t>
            </a:r>
            <a:r>
              <a:rPr lang="fr-FR" dirty="0" err="1" smtClean="0"/>
              <a:t>Creminil</a:t>
            </a:r>
            <a:endParaRPr lang="fr-FR" dirty="0"/>
          </a:p>
        </p:txBody>
      </p:sp>
      <p:pic>
        <p:nvPicPr>
          <p:cNvPr id="2050" name="Picture 2" descr="http://www.echo62.com/images/artois/74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687" y="3948303"/>
            <a:ext cx="2743199" cy="2373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Résultat de recherche d'images pour &quot;pont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592" y="106875"/>
            <a:ext cx="464065" cy="46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81862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19424"/>
          </a:xfrm>
        </p:spPr>
        <p:txBody>
          <a:bodyPr/>
          <a:lstStyle/>
          <a:p>
            <a:pPr algn="ctr"/>
            <a:r>
              <a:rPr lang="fr-FR" dirty="0"/>
              <a:t>Pont a poutre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1042416" y="2313433"/>
            <a:ext cx="7388352" cy="1435608"/>
          </a:xfrm>
        </p:spPr>
        <p:txBody>
          <a:bodyPr/>
          <a:lstStyle/>
          <a:p>
            <a:r>
              <a:rPr lang="fr-FR" dirty="0"/>
              <a:t>L</a:t>
            </a:r>
            <a:r>
              <a:rPr lang="fr-FR" dirty="0" smtClean="0"/>
              <a:t>e </a:t>
            </a:r>
            <a:r>
              <a:rPr lang="fr-FR" dirty="0"/>
              <a:t>pont a poutre est un pont qui est retenu par des </a:t>
            </a:r>
            <a:r>
              <a:rPr lang="fr-FR" dirty="0" smtClean="0"/>
              <a:t>poutres </a:t>
            </a:r>
            <a:r>
              <a:rPr lang="fr-FR" dirty="0"/>
              <a:t>en bois</a:t>
            </a:r>
            <a:r>
              <a:rPr lang="fr-FR" dirty="0" smtClean="0"/>
              <a:t>, béton </a:t>
            </a:r>
            <a:r>
              <a:rPr lang="fr-FR" dirty="0"/>
              <a:t>ou </a:t>
            </a:r>
            <a:r>
              <a:rPr lang="fr-FR" dirty="0" smtClean="0"/>
              <a:t>acier souvent sur l’eau</a:t>
            </a:r>
            <a:endParaRPr lang="fr-FR" dirty="0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4"/>
          </p:nvPr>
        </p:nvSpPr>
        <p:spPr>
          <a:xfrm>
            <a:off x="4718304" y="4036759"/>
            <a:ext cx="3419856" cy="2133600"/>
          </a:xfrm>
        </p:spPr>
        <p:txBody>
          <a:bodyPr/>
          <a:lstStyle/>
          <a:p>
            <a:r>
              <a:rPr lang="fr-FR" dirty="0" smtClean="0"/>
              <a:t>Comme le pont de </a:t>
            </a:r>
            <a:r>
              <a:rPr lang="fr-FR" dirty="0"/>
              <a:t>Poitou-Charentes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686" y="4036759"/>
            <a:ext cx="3160485" cy="2133600"/>
          </a:xfrm>
          <a:prstGeom prst="rect">
            <a:avLst/>
          </a:prstGeom>
        </p:spPr>
      </p:pic>
      <p:pic>
        <p:nvPicPr>
          <p:cNvPr id="6" name="Picture 2" descr="Résultat de recherche d'images pour &quot;pont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586" y="106874"/>
            <a:ext cx="464065" cy="46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58342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965728"/>
          </a:xfrm>
        </p:spPr>
        <p:txBody>
          <a:bodyPr/>
          <a:lstStyle/>
          <a:p>
            <a:pPr algn="ctr"/>
            <a:r>
              <a:rPr lang="fr-FR" dirty="0"/>
              <a:t>Pont en biais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7040880" cy="1069848"/>
          </a:xfrm>
        </p:spPr>
        <p:txBody>
          <a:bodyPr/>
          <a:lstStyle/>
          <a:p>
            <a:r>
              <a:rPr lang="fr-FR" dirty="0" smtClean="0"/>
              <a:t>C'est </a:t>
            </a:r>
            <a:r>
              <a:rPr lang="fr-FR" dirty="0"/>
              <a:t>un pont qui n'est pas perpendiculaire </a:t>
            </a:r>
            <a:r>
              <a:rPr lang="fr-FR" dirty="0" smtClean="0"/>
              <a:t>aux  rives </a:t>
            </a:r>
            <a:r>
              <a:rPr lang="fr-FR" dirty="0"/>
              <a:t>alors il </a:t>
            </a:r>
            <a:r>
              <a:rPr lang="fr-FR" dirty="0" smtClean="0"/>
              <a:t>devient  </a:t>
            </a:r>
            <a:r>
              <a:rPr lang="fr-FR" dirty="0"/>
              <a:t>plus long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4"/>
          </p:nvPr>
        </p:nvSpPr>
        <p:spPr>
          <a:xfrm>
            <a:off x="4608576" y="4261104"/>
            <a:ext cx="3419856" cy="1024129"/>
          </a:xfrm>
        </p:spPr>
        <p:txBody>
          <a:bodyPr/>
          <a:lstStyle/>
          <a:p>
            <a:r>
              <a:rPr lang="fr-FR" dirty="0" smtClean="0"/>
              <a:t>Comme le pont Atlas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125" y="4224529"/>
            <a:ext cx="3438145" cy="2121408"/>
          </a:xfrm>
          <a:prstGeom prst="rect">
            <a:avLst/>
          </a:prstGeom>
        </p:spPr>
      </p:pic>
      <p:pic>
        <p:nvPicPr>
          <p:cNvPr id="6" name="Picture 2" descr="Résultat de recherche d'images pour &quot;pont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1618" y="106874"/>
            <a:ext cx="464065" cy="46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7043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37712"/>
          </a:xfrm>
        </p:spPr>
        <p:txBody>
          <a:bodyPr/>
          <a:lstStyle/>
          <a:p>
            <a:pPr algn="ctr"/>
            <a:r>
              <a:rPr lang="fr-FR" dirty="0"/>
              <a:t>Pont en arc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1126808" y="2459737"/>
            <a:ext cx="7022592" cy="1362456"/>
          </a:xfrm>
        </p:spPr>
        <p:txBody>
          <a:bodyPr/>
          <a:lstStyle/>
          <a:p>
            <a:r>
              <a:rPr lang="fr-FR" dirty="0">
                <a:solidFill>
                  <a:srgbClr val="222222"/>
                </a:solidFill>
                <a:latin typeface="Arial" charset="0"/>
              </a:rPr>
              <a:t>Un pont en arc est un pont dont la ligne de la partie </a:t>
            </a:r>
            <a:r>
              <a:rPr lang="fr-FR" dirty="0" smtClean="0">
                <a:solidFill>
                  <a:srgbClr val="222222"/>
                </a:solidFill>
                <a:latin typeface="Arial" charset="0"/>
              </a:rPr>
              <a:t>inférieure</a:t>
            </a:r>
            <a:r>
              <a:rPr lang="fr-FR" dirty="0">
                <a:solidFill>
                  <a:srgbClr val="222222"/>
                </a:solidFill>
                <a:latin typeface="Arial" charset="0"/>
              </a:rPr>
              <a:t> </a:t>
            </a:r>
            <a:r>
              <a:rPr lang="fr-FR" dirty="0" smtClean="0">
                <a:solidFill>
                  <a:srgbClr val="222222"/>
                </a:solidFill>
                <a:latin typeface="Arial" charset="0"/>
              </a:rPr>
              <a:t>a une forme d arc</a:t>
            </a:r>
            <a:endParaRPr lang="fr-FR" dirty="0">
              <a:solidFill>
                <a:srgbClr val="222222"/>
              </a:solidFill>
              <a:latin typeface="Arial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4"/>
          </p:nvPr>
        </p:nvSpPr>
        <p:spPr>
          <a:xfrm>
            <a:off x="4644898" y="4113402"/>
            <a:ext cx="3419856" cy="2160780"/>
          </a:xfrm>
        </p:spPr>
        <p:txBody>
          <a:bodyPr/>
          <a:lstStyle/>
          <a:p>
            <a:r>
              <a:rPr lang="fr-FR" dirty="0" smtClean="0"/>
              <a:t>Comme le pont </a:t>
            </a:r>
            <a:r>
              <a:rPr lang="fr-FR" dirty="0" err="1" smtClean="0"/>
              <a:t>Valnerina</a:t>
            </a:r>
            <a:endParaRPr lang="fr-FR" dirty="0"/>
          </a:p>
        </p:txBody>
      </p:sp>
      <p:pic>
        <p:nvPicPr>
          <p:cNvPr id="3074" name="Picture 2" descr="Pont sur la Valneri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232" y="4005072"/>
            <a:ext cx="3931666" cy="2377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Résultat de recherche d'images pour &quot;pont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375" y="106874"/>
            <a:ext cx="464065" cy="46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31412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37712"/>
          </a:xfrm>
        </p:spPr>
        <p:txBody>
          <a:bodyPr/>
          <a:lstStyle/>
          <a:p>
            <a:pPr algn="ctr"/>
            <a:r>
              <a:rPr lang="fr-FR" dirty="0" smtClean="0"/>
              <a:t>Pont </a:t>
            </a:r>
            <a:r>
              <a:rPr lang="fr-FR" dirty="0"/>
              <a:t>suspendu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706247" y="2313432"/>
            <a:ext cx="7377049" cy="1910461"/>
          </a:xfrm>
        </p:spPr>
        <p:txBody>
          <a:bodyPr/>
          <a:lstStyle/>
          <a:p>
            <a:r>
              <a:rPr lang="fr-FR" dirty="0"/>
              <a:t>U</a:t>
            </a:r>
            <a:r>
              <a:rPr lang="fr-FR" dirty="0" smtClean="0"/>
              <a:t>n </a:t>
            </a:r>
            <a:r>
              <a:rPr lang="fr-FR" dirty="0"/>
              <a:t>pont suspendu est un pont </a:t>
            </a:r>
            <a:r>
              <a:rPr lang="fr-FR" dirty="0" smtClean="0"/>
              <a:t>métallique </a:t>
            </a:r>
            <a:r>
              <a:rPr lang="fr-FR" dirty="0"/>
              <a:t>ou </a:t>
            </a:r>
            <a:r>
              <a:rPr lang="fr-FR" dirty="0" smtClean="0"/>
              <a:t>les chaines sont reliés à un culé, ce qui lui permet de ne pas s’</a:t>
            </a:r>
            <a:r>
              <a:rPr lang="fr-FR" dirty="0"/>
              <a:t>e</a:t>
            </a:r>
            <a:r>
              <a:rPr lang="fr-FR" dirty="0" smtClean="0"/>
              <a:t>ffondrer quand il y a du vent</a:t>
            </a:r>
            <a:endParaRPr lang="fr-FR" dirty="0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4"/>
          </p:nvPr>
        </p:nvSpPr>
        <p:spPr>
          <a:xfrm>
            <a:off x="4645152" y="4223892"/>
            <a:ext cx="3419856" cy="2149475"/>
          </a:xfrm>
        </p:spPr>
        <p:txBody>
          <a:bodyPr/>
          <a:lstStyle/>
          <a:p>
            <a:r>
              <a:rPr lang="fr-FR" dirty="0" smtClean="0"/>
              <a:t>Comme le Golden </a:t>
            </a:r>
            <a:r>
              <a:rPr lang="fr-FR" dirty="0" err="1" smtClean="0"/>
              <a:t>Gate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247" y="4223893"/>
            <a:ext cx="3558495" cy="2149475"/>
          </a:xfrm>
          <a:prstGeom prst="rect">
            <a:avLst/>
          </a:prstGeom>
        </p:spPr>
      </p:pic>
      <p:pic>
        <p:nvPicPr>
          <p:cNvPr id="6" name="Picture 2" descr="Résultat de recherche d'images pour &quot;pont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3759" y="106874"/>
            <a:ext cx="464065" cy="46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12315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Pont haubané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7589520" cy="1856232"/>
          </a:xfrm>
        </p:spPr>
        <p:txBody>
          <a:bodyPr>
            <a:normAutofit/>
          </a:bodyPr>
          <a:lstStyle/>
          <a:p>
            <a:r>
              <a:rPr lang="fr-FR" dirty="0" smtClean="0"/>
              <a:t>Un </a:t>
            </a:r>
            <a:r>
              <a:rPr lang="fr-FR" dirty="0"/>
              <a:t>pont haubané est un pont ressemblant au pont suspendu car le pont suspendu est en acier alors que le pont haubané est en </a:t>
            </a:r>
            <a:r>
              <a:rPr lang="fr-FR" dirty="0" smtClean="0"/>
              <a:t>pierres</a:t>
            </a:r>
            <a:endParaRPr lang="fr-FR" dirty="0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4"/>
          </p:nvPr>
        </p:nvSpPr>
        <p:spPr>
          <a:xfrm>
            <a:off x="4553712" y="4338229"/>
            <a:ext cx="3419856" cy="1897979"/>
          </a:xfrm>
        </p:spPr>
        <p:txBody>
          <a:bodyPr/>
          <a:lstStyle/>
          <a:p>
            <a:r>
              <a:rPr lang="fr-FR" dirty="0" smtClean="0"/>
              <a:t>Comme le pont du canal  Panama </a:t>
            </a:r>
            <a:endParaRPr lang="fr-FR" dirty="0"/>
          </a:p>
        </p:txBody>
      </p:sp>
      <p:pic>
        <p:nvPicPr>
          <p:cNvPr id="4098" name="Picture 2" descr="http://www.vivre-au-panama.com/wp-content/uploads/vap-actualite-vinci-construction-grands-projets-pont-canal-panama-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52" y="3942626"/>
            <a:ext cx="4005072" cy="2330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Résultat de recherche d'images pour &quot;pont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91" y="101396"/>
            <a:ext cx="464065" cy="46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46566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dirty="0"/>
              <a:t>Pont de bateau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7607808" cy="1709928"/>
          </a:xfrm>
        </p:spPr>
        <p:txBody>
          <a:bodyPr/>
          <a:lstStyle/>
          <a:p>
            <a:r>
              <a:rPr lang="fr-FR" dirty="0" smtClean="0"/>
              <a:t>Le pont </a:t>
            </a:r>
            <a:r>
              <a:rPr lang="fr-FR" dirty="0"/>
              <a:t>de bateau est un pont </a:t>
            </a:r>
            <a:r>
              <a:rPr lang="fr-FR" dirty="0" smtClean="0"/>
              <a:t>exprès </a:t>
            </a:r>
            <a:r>
              <a:rPr lang="fr-FR" dirty="0"/>
              <a:t>pour ne pas </a:t>
            </a:r>
            <a:r>
              <a:rPr lang="fr-FR" dirty="0" smtClean="0"/>
              <a:t>laisser rentrer les </a:t>
            </a:r>
            <a:r>
              <a:rPr lang="fr-FR" dirty="0"/>
              <a:t>grand </a:t>
            </a:r>
            <a:r>
              <a:rPr lang="fr-FR" dirty="0" smtClean="0"/>
              <a:t>bateaux car si le bateau tombe il y auras des dégâts sur la ville</a:t>
            </a:r>
            <a:endParaRPr lang="fr-FR" dirty="0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4"/>
          </p:nvPr>
        </p:nvSpPr>
        <p:spPr>
          <a:xfrm>
            <a:off x="4645152" y="4238706"/>
            <a:ext cx="3419856" cy="2200023"/>
          </a:xfrm>
        </p:spPr>
        <p:txBody>
          <a:bodyPr/>
          <a:lstStyle/>
          <a:p>
            <a:r>
              <a:rPr lang="fr-FR" dirty="0"/>
              <a:t>Comme le pont de Bordeaux, 77 mètres de haut et </a:t>
            </a:r>
            <a:r>
              <a:rPr lang="fr-FR" dirty="0" smtClean="0"/>
              <a:t>425 de long.</a:t>
            </a:r>
            <a:endParaRPr lang="fr-FR" dirty="0"/>
          </a:p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872" y="4238706"/>
            <a:ext cx="3582307" cy="2083207"/>
          </a:xfrm>
          <a:prstGeom prst="rect">
            <a:avLst/>
          </a:prstGeom>
        </p:spPr>
      </p:pic>
      <p:pic>
        <p:nvPicPr>
          <p:cNvPr id="6" name="Picture 2" descr="Résultat de recherche d'images pour &quot;pont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7823" y="101396"/>
            <a:ext cx="464065" cy="46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41474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FR" dirty="0"/>
              <a:t>Les </a:t>
            </a:r>
            <a:r>
              <a:rPr lang="fr-FR" dirty="0" smtClean="0"/>
              <a:t>ponts </a:t>
            </a:r>
            <a:r>
              <a:rPr lang="fr-FR" dirty="0"/>
              <a:t>que </a:t>
            </a:r>
            <a:r>
              <a:rPr lang="fr-FR" dirty="0" smtClean="0"/>
              <a:t>l'on </a:t>
            </a:r>
            <a:r>
              <a:rPr lang="fr-FR" dirty="0"/>
              <a:t>retrouve le plus souvent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76866" y="2388081"/>
            <a:ext cx="6798736" cy="3444997"/>
          </a:xfrm>
        </p:spPr>
        <p:txBody>
          <a:bodyPr>
            <a:normAutofit fontScale="92500" lnSpcReduction="20000"/>
          </a:bodyPr>
          <a:lstStyle/>
          <a:p>
            <a:r>
              <a:rPr lang="fr-FR" dirty="0"/>
              <a:t>Les pont </a:t>
            </a:r>
            <a:r>
              <a:rPr lang="fr-FR" dirty="0" smtClean="0"/>
              <a:t>haubanés</a:t>
            </a:r>
            <a:endParaRPr lang="fr-FR" dirty="0"/>
          </a:p>
          <a:p>
            <a:endParaRPr lang="fr-FR" dirty="0"/>
          </a:p>
          <a:p>
            <a:r>
              <a:rPr lang="fr-FR" dirty="0"/>
              <a:t>Les pont suspendu</a:t>
            </a:r>
          </a:p>
          <a:p>
            <a:endParaRPr lang="fr-FR" dirty="0"/>
          </a:p>
          <a:p>
            <a:r>
              <a:rPr lang="fr-FR" dirty="0"/>
              <a:t>Le pont en arc</a:t>
            </a:r>
          </a:p>
          <a:p>
            <a:endParaRPr lang="fr-FR" dirty="0"/>
          </a:p>
          <a:p>
            <a:r>
              <a:rPr lang="fr-FR" dirty="0"/>
              <a:t>Le pont en biais</a:t>
            </a:r>
          </a:p>
          <a:p>
            <a:endParaRPr lang="fr-FR" dirty="0"/>
          </a:p>
          <a:p>
            <a:r>
              <a:rPr lang="fr-FR" dirty="0"/>
              <a:t>Le pont a poutre</a:t>
            </a:r>
          </a:p>
          <a:p>
            <a:pPr marL="0" indent="0">
              <a:buNone/>
            </a:pPr>
            <a:r>
              <a:rPr lang="fr-FR" dirty="0"/>
              <a:t>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0619" y="2388856"/>
            <a:ext cx="1517650" cy="70371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18269" y="3092572"/>
            <a:ext cx="1782536" cy="86518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0419" y="3955212"/>
            <a:ext cx="1457325" cy="84114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22547" y="4796359"/>
            <a:ext cx="1947183" cy="1201738"/>
          </a:xfrm>
          <a:prstGeom prst="rect">
            <a:avLst/>
          </a:prstGeom>
        </p:spPr>
      </p:pic>
      <p:pic>
        <p:nvPicPr>
          <p:cNvPr id="8" name="Picture 2" descr="Résultat de recherche d'images pour &quot;pont&quot;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5665" y="101396"/>
            <a:ext cx="464065" cy="46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28767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6975" y="835025"/>
            <a:ext cx="5452383" cy="2813050"/>
          </a:xfrm>
        </p:spPr>
        <p:txBody>
          <a:bodyPr>
            <a:normAutofit/>
          </a:bodyPr>
          <a:lstStyle/>
          <a:p>
            <a:r>
              <a:rPr lang="fr-FR" dirty="0"/>
              <a:t>Exposé de Allan FERRAND</a:t>
            </a:r>
            <a:br>
              <a:rPr lang="fr-FR" dirty="0"/>
            </a:br>
            <a:r>
              <a:rPr lang="fr-FR" dirty="0">
                <a:solidFill>
                  <a:srgbClr val="262626"/>
                </a:solidFill>
                <a:latin typeface="Garamond"/>
              </a:rPr>
              <a:t>5eme2</a:t>
            </a:r>
          </a:p>
        </p:txBody>
      </p:sp>
      <p:pic>
        <p:nvPicPr>
          <p:cNvPr id="3" name="Picture 2" descr="Résultat de recherche d'images pour &quot;pont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7697" y="101396"/>
            <a:ext cx="464065" cy="46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11878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321</TotalTime>
  <Words>429</Words>
  <Application>Microsoft Office PowerPoint</Application>
  <PresentationFormat>Affichage à l'écran (4:3)</PresentationFormat>
  <Paragraphs>68</Paragraphs>
  <Slides>15</Slides>
  <Notes>15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6" baseType="lpstr">
      <vt:lpstr>Austin</vt:lpstr>
      <vt:lpstr>Les différents ponts</vt:lpstr>
      <vt:lpstr>Pont aqueduc</vt:lpstr>
      <vt:lpstr>Ponts ponceau</vt:lpstr>
      <vt:lpstr>Pont-canal</vt:lpstr>
      <vt:lpstr>Pont levant</vt:lpstr>
      <vt:lpstr>Pont tournant</vt:lpstr>
      <vt:lpstr>Pont levis</vt:lpstr>
      <vt:lpstr>Pont a poutre</vt:lpstr>
      <vt:lpstr>Pont en biais</vt:lpstr>
      <vt:lpstr>Pont en arc</vt:lpstr>
      <vt:lpstr>Pont suspendu</vt:lpstr>
      <vt:lpstr>Pont haubané</vt:lpstr>
      <vt:lpstr>Pont de bateau </vt:lpstr>
      <vt:lpstr>Les ponts que l'on retrouve le plus souvent </vt:lpstr>
      <vt:lpstr>Exposé de Allan FERRAND 5eme2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reno</dc:creator>
  <cp:lastModifiedBy>Marjorie Ferrand</cp:lastModifiedBy>
  <cp:revision>19</cp:revision>
  <cp:lastPrinted>2016-03-08T16:05:08Z</cp:lastPrinted>
  <dcterms:created xsi:type="dcterms:W3CDTF">2014-09-16T21:37:47Z</dcterms:created>
  <dcterms:modified xsi:type="dcterms:W3CDTF">2016-05-13T07:42:18Z</dcterms:modified>
</cp:coreProperties>
</file>