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60" r:id="rId5"/>
    <p:sldId id="263" r:id="rId6"/>
    <p:sldId id="264" r:id="rId7"/>
    <p:sldId id="265" r:id="rId8"/>
    <p:sldId id="266" r:id="rId9"/>
    <p:sldId id="267" r:id="rId10"/>
    <p:sldId id="268" r:id="rId11"/>
    <p:sldId id="274" r:id="rId12"/>
    <p:sldId id="269" r:id="rId13"/>
    <p:sldId id="270" r:id="rId14"/>
    <p:sldId id="271" r:id="rId15"/>
    <p:sldId id="273" r:id="rId16"/>
    <p:sldId id="275" r:id="rId17"/>
    <p:sldId id="276" r:id="rId18"/>
    <p:sldId id="261" r:id="rId19"/>
    <p:sldId id="294" r:id="rId20"/>
    <p:sldId id="301" r:id="rId21"/>
    <p:sldId id="302" r:id="rId22"/>
    <p:sldId id="296" r:id="rId23"/>
    <p:sldId id="298" r:id="rId24"/>
    <p:sldId id="300" r:id="rId25"/>
    <p:sldId id="299" r:id="rId26"/>
    <p:sldId id="295" r:id="rId27"/>
    <p:sldId id="293" r:id="rId28"/>
    <p:sldId id="289" r:id="rId29"/>
    <p:sldId id="277" r:id="rId30"/>
    <p:sldId id="278" r:id="rId31"/>
    <p:sldId id="279" r:id="rId32"/>
    <p:sldId id="281" r:id="rId33"/>
    <p:sldId id="291" r:id="rId34"/>
    <p:sldId id="282" r:id="rId35"/>
    <p:sldId id="283" r:id="rId36"/>
    <p:sldId id="284" r:id="rId37"/>
    <p:sldId id="285" r:id="rId38"/>
    <p:sldId id="28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0" d="100"/>
          <a:sy n="80" d="100"/>
        </p:scale>
        <p:origin x="-96" y="-57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BF226-5DFC-0649-B480-5BB42A72F29E}" type="datetimeFigureOut">
              <a:rPr lang="fr-FR"/>
              <a:pPr/>
              <a:t>5/10/2016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2E2B8F-8624-F847-8A70-23041B87225C}" type="slidenum">
              <a:rPr lang="fr-FR"/>
              <a:pPr/>
              <a:t>‹N°›</a:t>
            </a:fld>
            <a:endParaRPr lang="fr-FR"/>
          </a:p>
        </p:txBody>
      </p:sp>
    </p:spTree>
    <p:extLst>
      <p:ext uri="{BB962C8B-B14F-4D97-AF65-F5344CB8AC3E}">
        <p14:creationId xmlns:p14="http://schemas.microsoft.com/office/powerpoint/2010/main" xmlns="" val="1429073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42E2B8F-8624-F847-8A70-23041B87225C}" type="slidenum">
              <a:rPr lang="fr-FR"/>
              <a:pPr/>
              <a:t>1</a:t>
            </a:fld>
            <a:endParaRPr lang="fr-FR"/>
          </a:p>
        </p:txBody>
      </p:sp>
    </p:spTree>
    <p:extLst>
      <p:ext uri="{BB962C8B-B14F-4D97-AF65-F5344CB8AC3E}">
        <p14:creationId xmlns:p14="http://schemas.microsoft.com/office/powerpoint/2010/main" xmlns="" val="184743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42E2B8F-8624-F847-8A70-23041B87225C}" type="slidenum">
              <a:rPr lang="fr-FR"/>
              <a:pPr/>
              <a:t>2</a:t>
            </a:fld>
            <a:endParaRPr lang="fr-FR"/>
          </a:p>
        </p:txBody>
      </p:sp>
    </p:spTree>
    <p:extLst>
      <p:ext uri="{BB962C8B-B14F-4D97-AF65-F5344CB8AC3E}">
        <p14:creationId xmlns:p14="http://schemas.microsoft.com/office/powerpoint/2010/main" xmlns="" val="2936920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dirty="0"/>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5/10/2016</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dirty="0"/>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dirty="0"/>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5/10/2016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dirty="0"/>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5/10/2016</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dirty="0"/>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5/10/2016</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dirty="0"/>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Modifier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Modifier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dirty="0"/>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Modifier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Modifier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Modifier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dirty="0"/>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5/10/2016</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dirty="0"/>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Modifier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5/10/2016</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dirty="0"/>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dirty="0"/>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dirty="0"/>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pPr/>
              <a:t>5/10/2016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5/10/2016</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35182" y="649434"/>
            <a:ext cx="10520091" cy="2857500"/>
          </a:xfrm>
        </p:spPr>
        <p:txBody>
          <a:bodyPr anchor="b">
            <a:normAutofit/>
          </a:bodyPr>
          <a:lstStyle/>
          <a:p>
            <a:pPr algn="ctr" rtl="1"/>
            <a:r>
              <a:rPr lang="fr-FR" sz="5400"/>
              <a:t>ملف حول:</a:t>
            </a:r>
            <a:r>
              <a:rPr lang="fr-FR" sz="8000"/>
              <a:t/>
            </a:r>
            <a:br>
              <a:rPr lang="fr-FR" sz="8000"/>
            </a:br>
            <a:r>
              <a:rPr lang="fr-FR" sz="8000" u="sng"/>
              <a:t>الكوارث الطبيعية</a:t>
            </a:r>
            <a:r>
              <a:rPr lang="fr-FR"/>
              <a:t>  </a:t>
            </a:r>
            <a:br>
              <a:rPr lang="fr-FR"/>
            </a:br>
            <a:r>
              <a:rPr lang="fr-FR"/>
              <a:t>)الزلازل(</a:t>
            </a:r>
          </a:p>
        </p:txBody>
      </p:sp>
      <p:sp>
        <p:nvSpPr>
          <p:cNvPr id="3" name="Sous-titre 2"/>
          <p:cNvSpPr>
            <a:spLocks noGrp="1"/>
          </p:cNvSpPr>
          <p:nvPr>
            <p:ph type="subTitle" idx="1"/>
          </p:nvPr>
        </p:nvSpPr>
        <p:spPr>
          <a:xfrm>
            <a:off x="2056182" y="3506934"/>
            <a:ext cx="8797636" cy="3217749"/>
          </a:xfrm>
        </p:spPr>
        <p:txBody>
          <a:bodyPr anchor="ctr">
            <a:normAutofit/>
          </a:bodyPr>
          <a:lstStyle/>
          <a:p>
            <a:pPr lvl="2" rtl="1"/>
            <a:r>
              <a:rPr lang="fr-FR" sz="3400" i="1" dirty="0" err="1"/>
              <a:t>من</a:t>
            </a:r>
            <a:r>
              <a:rPr lang="fr-FR" sz="3400" i="1" dirty="0"/>
              <a:t> </a:t>
            </a:r>
            <a:r>
              <a:rPr lang="fr-FR" sz="3400" i="1" dirty="0" err="1"/>
              <a:t>انجاز</a:t>
            </a:r>
            <a:r>
              <a:rPr lang="fr-FR" sz="3400" i="1" dirty="0"/>
              <a:t>: </a:t>
            </a:r>
          </a:p>
          <a:p>
            <a:pPr lvl="2" rtl="1"/>
            <a:r>
              <a:rPr lang="fr-FR" sz="3400" i="1" dirty="0" err="1" smtClean="0"/>
              <a:t>أمل</a:t>
            </a:r>
            <a:r>
              <a:rPr lang="fr-FR" sz="3400" i="1" dirty="0" smtClean="0"/>
              <a:t> </a:t>
            </a:r>
            <a:r>
              <a:rPr lang="fr-FR" sz="3400" i="1" dirty="0" err="1" smtClean="0"/>
              <a:t>محرزي</a:t>
            </a:r>
            <a:endParaRPr lang="fr-FR" sz="3400" i="1" dirty="0" smtClean="0"/>
          </a:p>
          <a:p>
            <a:pPr lvl="2" rtl="1"/>
            <a:r>
              <a:rPr lang="fr-FR" sz="3400" i="1" dirty="0" err="1" smtClean="0"/>
              <a:t>نهيلة</a:t>
            </a:r>
            <a:r>
              <a:rPr lang="fr-FR" sz="3400" i="1" dirty="0" smtClean="0"/>
              <a:t> </a:t>
            </a:r>
            <a:r>
              <a:rPr lang="fr-FR" sz="3400" i="1" dirty="0" err="1"/>
              <a:t>الزبدي</a:t>
            </a:r>
            <a:r>
              <a:rPr lang="fr-FR" sz="3400" i="1" dirty="0"/>
              <a:t> </a:t>
            </a:r>
          </a:p>
          <a:p>
            <a:pPr lvl="2" rtl="1"/>
            <a:r>
              <a:rPr lang="fr-FR" sz="3400" i="1" dirty="0" err="1"/>
              <a:t>ليلى</a:t>
            </a:r>
            <a:r>
              <a:rPr lang="fr-FR" sz="3400" i="1" dirty="0"/>
              <a:t> </a:t>
            </a:r>
            <a:r>
              <a:rPr lang="fr-FR" sz="3400" i="1" dirty="0" err="1"/>
              <a:t>معروف</a:t>
            </a:r>
            <a:endParaRPr lang="fr-FR" sz="3400" i="1" dirty="0"/>
          </a:p>
          <a:p>
            <a:pPr lvl="2" rtl="1"/>
            <a:r>
              <a:rPr lang="fr-FR" sz="3400" i="1" dirty="0" err="1"/>
              <a:t>زينب</a:t>
            </a:r>
            <a:r>
              <a:rPr lang="fr-FR" sz="3400" i="1" dirty="0"/>
              <a:t> </a:t>
            </a:r>
            <a:r>
              <a:rPr lang="fr-FR" sz="3400" i="1" dirty="0" err="1"/>
              <a:t>الايسر</a:t>
            </a:r>
            <a:endParaRPr lang="fr-FR" sz="3400" i="1" dirty="0"/>
          </a:p>
          <a:p>
            <a:pPr lvl="2" rtl="1"/>
            <a:r>
              <a:rPr lang="fr-FR" sz="3400" i="1" dirty="0" err="1" smtClean="0"/>
              <a:t>سارة</a:t>
            </a:r>
            <a:r>
              <a:rPr lang="fr-FR" sz="3400" i="1" dirty="0" smtClean="0"/>
              <a:t> </a:t>
            </a:r>
            <a:r>
              <a:rPr lang="fr-FR" sz="3400" i="1" dirty="0" err="1" smtClean="0"/>
              <a:t>الشرقاوي</a:t>
            </a:r>
            <a:r>
              <a:rPr lang="fr-FR" sz="3400" i="1" dirty="0" smtClean="0"/>
              <a:t> </a:t>
            </a:r>
            <a:r>
              <a:rPr lang="fr-FR" sz="3400" i="1" dirty="0" err="1" smtClean="0"/>
              <a:t>الدقاقي</a:t>
            </a:r>
            <a:endParaRPr lang="fr-FR" sz="3400" i="1" dirty="0" smtClean="0"/>
          </a:p>
        </p:txBody>
      </p:sp>
    </p:spTree>
    <p:extLst>
      <p:ext uri="{BB962C8B-B14F-4D97-AF65-F5344CB8AC3E}">
        <p14:creationId xmlns:p14="http://schemas.microsoft.com/office/powerpoint/2010/main" xmlns="" val="7630536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67108" y="357166"/>
            <a:ext cx="8110681" cy="6858000"/>
          </a:xfrm>
        </p:spPr>
        <p:txBody>
          <a:bodyPr anchor="t"/>
          <a:lstStyle/>
          <a:p>
            <a:pPr marL="0" indent="0" algn="r" rtl="1">
              <a:buNone/>
            </a:pPr>
            <a:endParaRPr lang="fr-FR" sz="2400" dirty="0"/>
          </a:p>
          <a:p>
            <a:pPr marL="0" indent="0" algn="r" rtl="1">
              <a:buNone/>
            </a:pPr>
            <a:endParaRPr lang="fr-FR" sz="2400" dirty="0"/>
          </a:p>
          <a:p>
            <a:pPr marL="0" indent="0" algn="r" rtl="1">
              <a:buNone/>
            </a:pPr>
            <a:endParaRPr lang="fr-FR" sz="2400" dirty="0"/>
          </a:p>
          <a:p>
            <a:pPr marL="0" indent="0" algn="r" rtl="1">
              <a:buNone/>
            </a:pPr>
            <a:r>
              <a:rPr lang="fr-FR" sz="2800" dirty="0" err="1"/>
              <a:t>هيار</a:t>
            </a:r>
            <a:r>
              <a:rPr lang="fr-FR" sz="2800" dirty="0"/>
              <a:t>/</a:t>
            </a:r>
            <a:r>
              <a:rPr lang="fr-FR" sz="2800" dirty="0" err="1"/>
              <a:t>هيار</a:t>
            </a:r>
            <a:r>
              <a:rPr lang="fr-FR" sz="2800" dirty="0"/>
              <a:t> </a:t>
            </a:r>
            <a:r>
              <a:rPr lang="fr-FR" sz="2800" dirty="0" err="1"/>
              <a:t>ثلجي</a:t>
            </a:r>
            <a:r>
              <a:rPr lang="fr-FR" sz="2800" dirty="0"/>
              <a:t>:</a:t>
            </a:r>
          </a:p>
          <a:p>
            <a:pPr marL="0" indent="0" algn="r" rtl="1">
              <a:buNone/>
            </a:pPr>
            <a:r>
              <a:rPr lang="fr-FR" sz="2800" dirty="0" err="1"/>
              <a:t>هو</a:t>
            </a:r>
            <a:r>
              <a:rPr lang="fr-FR" sz="2800" dirty="0"/>
              <a:t> </a:t>
            </a:r>
            <a:r>
              <a:rPr lang="fr-FR" sz="2800" dirty="0" err="1"/>
              <a:t>انزلاق</a:t>
            </a:r>
            <a:r>
              <a:rPr lang="fr-FR" sz="2800" dirty="0"/>
              <a:t> </a:t>
            </a:r>
            <a:r>
              <a:rPr lang="fr-FR" sz="2800" dirty="0" err="1"/>
              <a:t>مفلجئ</a:t>
            </a:r>
            <a:r>
              <a:rPr lang="fr-FR" sz="2800" dirty="0"/>
              <a:t> </a:t>
            </a:r>
            <a:r>
              <a:rPr lang="fr-FR" sz="2800" dirty="0" err="1"/>
              <a:t>لكتل</a:t>
            </a:r>
            <a:r>
              <a:rPr lang="fr-FR" sz="2800" dirty="0"/>
              <a:t> </a:t>
            </a:r>
            <a:r>
              <a:rPr lang="fr-FR" sz="2800" dirty="0" err="1"/>
              <a:t>ضخمة</a:t>
            </a:r>
            <a:r>
              <a:rPr lang="fr-FR" sz="2800" dirty="0"/>
              <a:t> </a:t>
            </a:r>
            <a:r>
              <a:rPr lang="fr-FR" sz="2800" dirty="0" err="1"/>
              <a:t>من</a:t>
            </a:r>
            <a:r>
              <a:rPr lang="fr-FR" sz="2800" dirty="0"/>
              <a:t> </a:t>
            </a:r>
            <a:r>
              <a:rPr lang="fr-FR" sz="2800" dirty="0" err="1"/>
              <a:t>الثلج</a:t>
            </a:r>
            <a:r>
              <a:rPr lang="fr-FR" sz="2800" dirty="0"/>
              <a:t> </a:t>
            </a:r>
            <a:r>
              <a:rPr lang="fr-FR" sz="2800" dirty="0" err="1"/>
              <a:t>أو</a:t>
            </a:r>
            <a:r>
              <a:rPr lang="fr-FR" sz="2800" dirty="0"/>
              <a:t> </a:t>
            </a:r>
            <a:r>
              <a:rPr lang="fr-FR" sz="2800" dirty="0" err="1"/>
              <a:t>من</a:t>
            </a:r>
            <a:r>
              <a:rPr lang="fr-FR" sz="2800" dirty="0"/>
              <a:t> </a:t>
            </a:r>
            <a:r>
              <a:rPr lang="fr-FR" sz="2800" dirty="0" err="1"/>
              <a:t>الجليد</a:t>
            </a:r>
            <a:r>
              <a:rPr lang="fr-FR" sz="2800" dirty="0"/>
              <a:t>  </a:t>
            </a:r>
          </a:p>
          <a:p>
            <a:pPr marL="0" indent="0" algn="r" rtl="1">
              <a:buNone/>
            </a:pPr>
            <a:r>
              <a:rPr lang="fr-FR" sz="2800" dirty="0"/>
              <a:t> </a:t>
            </a:r>
            <a:r>
              <a:rPr lang="fr-FR" sz="2800" dirty="0" err="1"/>
              <a:t>المتراكم</a:t>
            </a:r>
            <a:r>
              <a:rPr lang="fr-FR" sz="2800" dirty="0"/>
              <a:t> ، </a:t>
            </a:r>
            <a:r>
              <a:rPr lang="fr-FR" sz="2800" dirty="0" err="1"/>
              <a:t>من</a:t>
            </a:r>
            <a:r>
              <a:rPr lang="fr-FR" sz="2800" dirty="0"/>
              <a:t> </a:t>
            </a:r>
            <a:r>
              <a:rPr lang="fr-FR" sz="2800" dirty="0" err="1"/>
              <a:t>سفوح</a:t>
            </a:r>
            <a:r>
              <a:rPr lang="fr-FR" sz="2800" dirty="0"/>
              <a:t> </a:t>
            </a:r>
            <a:r>
              <a:rPr lang="fr-FR" sz="2800" dirty="0" err="1"/>
              <a:t>الجبال</a:t>
            </a:r>
            <a:r>
              <a:rPr lang="fr-FR" sz="2800" dirty="0"/>
              <a:t>  </a:t>
            </a:r>
            <a:r>
              <a:rPr lang="fr-FR" sz="2800" dirty="0" err="1"/>
              <a:t>الى</a:t>
            </a:r>
            <a:r>
              <a:rPr lang="fr-FR" sz="2800" dirty="0"/>
              <a:t> </a:t>
            </a:r>
            <a:r>
              <a:rPr lang="fr-FR" sz="2800" dirty="0" err="1"/>
              <a:t>الاسفل</a:t>
            </a:r>
            <a:r>
              <a:rPr lang="fr-FR" sz="2800" dirty="0"/>
              <a:t>. </a:t>
            </a:r>
          </a:p>
          <a:p>
            <a:pPr marL="0" indent="0" algn="r" rtl="1">
              <a:buNone/>
            </a:pPr>
            <a:r>
              <a:rPr lang="fr-FR" sz="2800" dirty="0"/>
              <a:t>و </a:t>
            </a:r>
            <a:r>
              <a:rPr lang="fr-FR" sz="2800" dirty="0" err="1"/>
              <a:t>تقع</a:t>
            </a:r>
            <a:r>
              <a:rPr lang="fr-FR" sz="2800" dirty="0"/>
              <a:t> </a:t>
            </a:r>
            <a:r>
              <a:rPr lang="fr-FR" sz="2800" dirty="0" err="1"/>
              <a:t>في</a:t>
            </a:r>
            <a:r>
              <a:rPr lang="fr-FR" sz="2800" dirty="0"/>
              <a:t> </a:t>
            </a:r>
            <a:r>
              <a:rPr lang="fr-FR" sz="2800" dirty="0" err="1"/>
              <a:t>المناطق</a:t>
            </a:r>
            <a:r>
              <a:rPr lang="fr-FR" sz="2800" dirty="0"/>
              <a:t>  </a:t>
            </a:r>
            <a:r>
              <a:rPr lang="fr-FR" sz="2800" dirty="0" err="1"/>
              <a:t>حيث</a:t>
            </a:r>
            <a:r>
              <a:rPr lang="fr-FR" sz="2800" dirty="0"/>
              <a:t> </a:t>
            </a:r>
            <a:r>
              <a:rPr lang="fr-FR" sz="2800" dirty="0" err="1"/>
              <a:t>التساقطات</a:t>
            </a:r>
            <a:r>
              <a:rPr lang="fr-FR" sz="2800" dirty="0"/>
              <a:t> </a:t>
            </a:r>
            <a:r>
              <a:rPr lang="fr-FR" sz="2800" dirty="0" err="1"/>
              <a:t>الثلجية</a:t>
            </a:r>
            <a:r>
              <a:rPr lang="fr-FR" sz="2800" dirty="0"/>
              <a:t> </a:t>
            </a:r>
            <a:r>
              <a:rPr lang="fr-FR" sz="2800" dirty="0" err="1"/>
              <a:t>حديثة</a:t>
            </a:r>
            <a:r>
              <a:rPr lang="fr-FR" sz="2800" dirty="0"/>
              <a:t>.</a:t>
            </a:r>
          </a:p>
        </p:txBody>
      </p:sp>
      <p:pic>
        <p:nvPicPr>
          <p:cNvPr id="11" name="Image 11"/>
          <p:cNvPicPr>
            <a:picLocks noChangeAspect="1"/>
          </p:cNvPicPr>
          <p:nvPr/>
        </p:nvPicPr>
        <p:blipFill>
          <a:blip r:embed="rId2"/>
          <a:stretch>
            <a:fillRect/>
          </a:stretch>
        </p:blipFill>
        <p:spPr>
          <a:xfrm>
            <a:off x="569911" y="518584"/>
            <a:ext cx="5029634" cy="5820834"/>
          </a:xfrm>
          <a:prstGeom prst="rect">
            <a:avLst/>
          </a:prstGeom>
        </p:spPr>
      </p:pic>
    </p:spTree>
    <p:extLst>
      <p:ext uri="{BB962C8B-B14F-4D97-AF65-F5344CB8AC3E}">
        <p14:creationId xmlns:p14="http://schemas.microsoft.com/office/powerpoint/2010/main" xmlns="" val="1593720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p:spPr>
        <p:txBody>
          <a:bodyPr>
            <a:normAutofit/>
          </a:bodyPr>
          <a:lstStyle/>
          <a:p>
            <a:pPr algn="r" rtl="1"/>
            <a:endParaRPr lang="fr-FR" sz="2800"/>
          </a:p>
          <a:p>
            <a:pPr algn="r" rtl="1"/>
            <a:endParaRPr lang="fr-FR" sz="2800"/>
          </a:p>
          <a:p>
            <a:pPr marL="0" indent="0" algn="r" rtl="1">
              <a:buNone/>
            </a:pPr>
            <a:r>
              <a:rPr lang="fr-FR" sz="2800"/>
              <a:t>العواصف الثلجية</a:t>
            </a:r>
          </a:p>
          <a:p>
            <a:pPr marL="0" indent="0" algn="r" rtl="1">
              <a:buNone/>
            </a:pPr>
            <a:r>
              <a:rPr lang="fr-FR" sz="2800"/>
              <a:t>تحدث  عند تساقط الثلوج مع الرياح </a:t>
            </a:r>
          </a:p>
          <a:p>
            <a:pPr marL="0" indent="0" algn="r" rtl="1">
              <a:buNone/>
            </a:pPr>
            <a:r>
              <a:rPr lang="fr-FR" sz="2800"/>
              <a:t> بسرعة  51.50 كلم/ساعة، تحجب الرؤية </a:t>
            </a:r>
          </a:p>
          <a:p>
            <a:pPr marL="0" indent="0" algn="r" rtl="1">
              <a:buNone/>
            </a:pPr>
            <a:r>
              <a:rPr lang="fr-FR" sz="2800"/>
              <a:t>و تكون طبقة كثيفة  من الثلج.</a:t>
            </a:r>
          </a:p>
        </p:txBody>
      </p:sp>
      <p:pic>
        <p:nvPicPr>
          <p:cNvPr id="2" name="Image 3"/>
          <p:cNvPicPr>
            <a:picLocks noChangeAspect="1"/>
          </p:cNvPicPr>
          <p:nvPr/>
        </p:nvPicPr>
        <p:blipFill>
          <a:blip r:embed="rId2"/>
          <a:stretch>
            <a:fillRect/>
          </a:stretch>
        </p:blipFill>
        <p:spPr>
          <a:xfrm>
            <a:off x="677333" y="950575"/>
            <a:ext cx="5418667" cy="5418667"/>
          </a:xfrm>
          <a:prstGeom prst="rect">
            <a:avLst/>
          </a:prstGeom>
        </p:spPr>
      </p:pic>
    </p:spTree>
    <p:extLst>
      <p:ext uri="{BB962C8B-B14F-4D97-AF65-F5344CB8AC3E}">
        <p14:creationId xmlns:p14="http://schemas.microsoft.com/office/powerpoint/2010/main" xmlns="" val="611631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p:spPr>
        <p:txBody>
          <a:bodyPr>
            <a:normAutofit/>
          </a:bodyPr>
          <a:lstStyle/>
          <a:p>
            <a:pPr marL="0" indent="0" algn="r" rtl="1">
              <a:buNone/>
            </a:pPr>
            <a:endParaRPr lang="fr-FR" sz="2800"/>
          </a:p>
          <a:p>
            <a:pPr marL="0" indent="0" algn="r" rtl="1">
              <a:buNone/>
            </a:pPr>
            <a:endParaRPr lang="fr-FR" sz="2800"/>
          </a:p>
          <a:p>
            <a:pPr marL="0" indent="0" algn="r" rtl="1">
              <a:buNone/>
            </a:pPr>
            <a:endParaRPr lang="fr-FR" sz="2800"/>
          </a:p>
          <a:p>
            <a:pPr marL="0" indent="0" algn="r" rtl="1">
              <a:buNone/>
            </a:pPr>
            <a:r>
              <a:rPr lang="fr-FR" sz="2800"/>
              <a:t>الجفاف</a:t>
            </a:r>
          </a:p>
          <a:p>
            <a:pPr marL="0" indent="0" algn="r" rtl="1">
              <a:buNone/>
            </a:pPr>
            <a:r>
              <a:rPr lang="fr-FR" sz="2800"/>
              <a:t>هو قلة او انعدام التساقطات المطرية، تكون في غالب الاحيان</a:t>
            </a:r>
          </a:p>
          <a:p>
            <a:pPr marL="0" indent="0" algn="r" rtl="1">
              <a:buNone/>
            </a:pPr>
            <a:r>
              <a:rPr lang="fr-FR" sz="2800"/>
              <a:t> في المناطق  المدارية (وسط افريقيا، امريكا الجنوبية(. </a:t>
            </a:r>
          </a:p>
          <a:p>
            <a:pPr marL="0" indent="0" algn="r" rtl="1">
              <a:buNone/>
            </a:pPr>
            <a:r>
              <a:rPr lang="fr-FR" sz="2800"/>
              <a:t> و تؤدي الى  آفات اجتماعية  كالمجاعة والفقر.</a:t>
            </a:r>
          </a:p>
        </p:txBody>
      </p:sp>
      <p:pic>
        <p:nvPicPr>
          <p:cNvPr id="2" name="Image 3"/>
          <p:cNvPicPr>
            <a:picLocks noChangeAspect="1"/>
          </p:cNvPicPr>
          <p:nvPr/>
        </p:nvPicPr>
        <p:blipFill>
          <a:blip r:embed="rId2"/>
          <a:stretch>
            <a:fillRect/>
          </a:stretch>
        </p:blipFill>
        <p:spPr>
          <a:xfrm>
            <a:off x="471439" y="750456"/>
            <a:ext cx="4521970" cy="5743862"/>
          </a:xfrm>
          <a:prstGeom prst="rect">
            <a:avLst/>
          </a:prstGeom>
        </p:spPr>
      </p:pic>
    </p:spTree>
    <p:extLst>
      <p:ext uri="{BB962C8B-B14F-4D97-AF65-F5344CB8AC3E}">
        <p14:creationId xmlns:p14="http://schemas.microsoft.com/office/powerpoint/2010/main" xmlns="" val="47364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0073" y="0"/>
            <a:ext cx="12071927" cy="6858000"/>
          </a:xfrm>
        </p:spPr>
        <p:txBody>
          <a:bodyPr>
            <a:normAutofit/>
          </a:bodyPr>
          <a:lstStyle/>
          <a:p>
            <a:pPr marL="0" indent="0" algn="r" rtl="1">
              <a:buNone/>
            </a:pPr>
            <a:endParaRPr lang="fr-FR" sz="2800"/>
          </a:p>
          <a:p>
            <a:pPr marL="0" indent="0" algn="r" rtl="1">
              <a:buNone/>
            </a:pPr>
            <a:endParaRPr lang="fr-FR" sz="2800"/>
          </a:p>
          <a:p>
            <a:pPr marL="0" indent="0" algn="r" rtl="1">
              <a:buNone/>
            </a:pPr>
            <a:endParaRPr lang="fr-FR" sz="2800"/>
          </a:p>
          <a:p>
            <a:pPr marL="0" indent="0" algn="r" rtl="1">
              <a:buNone/>
            </a:pPr>
            <a:r>
              <a:rPr lang="fr-FR" sz="2800"/>
              <a:t>حرائق :</a:t>
            </a:r>
          </a:p>
          <a:p>
            <a:pPr marL="0" indent="0" algn="r" rtl="1">
              <a:buNone/>
            </a:pPr>
            <a:r>
              <a:rPr lang="fr-FR" sz="2800"/>
              <a:t>غالبا حرائق الغابات،</a:t>
            </a:r>
          </a:p>
          <a:p>
            <a:pPr marL="0" indent="0" algn="r" rtl="1">
              <a:buNone/>
            </a:pPr>
            <a:r>
              <a:rPr lang="fr-FR" sz="2800"/>
              <a:t>حيث  يبتدئ  الحريق من  نشابة  بسيطة </a:t>
            </a:r>
          </a:p>
          <a:p>
            <a:pPr marL="0" indent="0" algn="r" rtl="1">
              <a:buNone/>
            </a:pPr>
            <a:r>
              <a:rPr lang="fr-FR" sz="2800"/>
              <a:t>ثم تكبر و تنتشر لتلتهم غابة بأكملها.</a:t>
            </a:r>
          </a:p>
          <a:p>
            <a:pPr marL="0" indent="0" algn="r" rtl="1">
              <a:buNone/>
            </a:pPr>
            <a:r>
              <a:rPr lang="fr-FR" sz="2800"/>
              <a:t>قد تتسبب  نتيجة عوامل طبيعية:</a:t>
            </a:r>
          </a:p>
          <a:p>
            <a:pPr marL="0" indent="0" algn="r" rtl="1">
              <a:buNone/>
            </a:pPr>
            <a:r>
              <a:rPr lang="fr-FR" sz="2800"/>
              <a:t> ارتفاع الحرارة والصواعق.</a:t>
            </a:r>
          </a:p>
          <a:p>
            <a:pPr marL="0" indent="0" algn="r" rtl="1">
              <a:buNone/>
            </a:pPr>
            <a:r>
              <a:rPr lang="fr-FR" sz="2800"/>
              <a:t>و قد  تتسبب نتيجة عوامل انسانية : </a:t>
            </a:r>
          </a:p>
          <a:p>
            <a:pPr marL="0" indent="0" algn="r" rtl="1">
              <a:buNone/>
            </a:pPr>
            <a:r>
              <a:rPr lang="fr-FR" sz="2800"/>
              <a:t>رمي الزجاج  و السجائر في الغابات.</a:t>
            </a:r>
          </a:p>
        </p:txBody>
      </p:sp>
      <p:pic>
        <p:nvPicPr>
          <p:cNvPr id="2" name="Image 3"/>
          <p:cNvPicPr>
            <a:picLocks noChangeAspect="1"/>
          </p:cNvPicPr>
          <p:nvPr/>
        </p:nvPicPr>
        <p:blipFill>
          <a:blip r:embed="rId2"/>
          <a:stretch>
            <a:fillRect/>
          </a:stretch>
        </p:blipFill>
        <p:spPr>
          <a:xfrm>
            <a:off x="120074" y="1645227"/>
            <a:ext cx="7326744" cy="5212773"/>
          </a:xfrm>
          <a:prstGeom prst="rect">
            <a:avLst/>
          </a:prstGeom>
        </p:spPr>
      </p:pic>
    </p:spTree>
    <p:extLst>
      <p:ext uri="{BB962C8B-B14F-4D97-AF65-F5344CB8AC3E}">
        <p14:creationId xmlns:p14="http://schemas.microsoft.com/office/powerpoint/2010/main" xmlns="" val="152049348"/>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680503"/>
          </a:xfrm>
        </p:spPr>
        <p:txBody>
          <a:bodyPr/>
          <a:lstStyle/>
          <a:p>
            <a:pPr marL="0" indent="0" algn="r" rtl="1">
              <a:buNone/>
            </a:pPr>
            <a:endParaRPr lang="fr-FR"/>
          </a:p>
          <a:p>
            <a:pPr marL="0" indent="0" algn="r" rtl="1">
              <a:buNone/>
            </a:pPr>
            <a:r>
              <a:rPr lang="fr-FR" sz="2800"/>
              <a:t> </a:t>
            </a:r>
          </a:p>
          <a:p>
            <a:pPr marL="0" indent="0" algn="r" rtl="1">
              <a:buNone/>
            </a:pPr>
            <a:r>
              <a:rPr lang="fr-FR" sz="2800"/>
              <a:t>انهيال أرضي </a:t>
            </a:r>
          </a:p>
          <a:p>
            <a:pPr marL="0" indent="0" algn="r" rtl="1">
              <a:buNone/>
            </a:pPr>
            <a:r>
              <a:rPr lang="fr-FR" sz="2800"/>
              <a:t>هي حركة انحذار سريعة لكتل ضخمة من الصخور و التربة والركام.</a:t>
            </a:r>
          </a:p>
        </p:txBody>
      </p:sp>
      <p:pic>
        <p:nvPicPr>
          <p:cNvPr id="5" name="Image 5"/>
          <p:cNvPicPr>
            <a:picLocks noChangeAspect="1"/>
          </p:cNvPicPr>
          <p:nvPr/>
        </p:nvPicPr>
        <p:blipFill>
          <a:blip r:embed="rId2"/>
          <a:stretch>
            <a:fillRect/>
          </a:stretch>
        </p:blipFill>
        <p:spPr>
          <a:xfrm>
            <a:off x="1951182" y="2771314"/>
            <a:ext cx="3429000" cy="3429000"/>
          </a:xfrm>
          <a:prstGeom prst="rect">
            <a:avLst/>
          </a:prstGeom>
        </p:spPr>
      </p:pic>
      <p:pic>
        <p:nvPicPr>
          <p:cNvPr id="2" name="Image 7"/>
          <p:cNvPicPr>
            <a:picLocks noChangeAspect="1"/>
          </p:cNvPicPr>
          <p:nvPr/>
        </p:nvPicPr>
        <p:blipFill>
          <a:blip r:embed="rId3"/>
          <a:stretch>
            <a:fillRect/>
          </a:stretch>
        </p:blipFill>
        <p:spPr>
          <a:xfrm>
            <a:off x="7331363" y="2600039"/>
            <a:ext cx="3636820" cy="3771551"/>
          </a:xfrm>
          <a:prstGeom prst="rect">
            <a:avLst/>
          </a:prstGeom>
        </p:spPr>
      </p:pic>
    </p:spTree>
    <p:extLst>
      <p:ext uri="{BB962C8B-B14F-4D97-AF65-F5344CB8AC3E}">
        <p14:creationId xmlns:p14="http://schemas.microsoft.com/office/powerpoint/2010/main" xmlns="" val="776628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p:spPr>
        <p:txBody>
          <a:bodyPr>
            <a:normAutofit/>
          </a:bodyPr>
          <a:lstStyle/>
          <a:p>
            <a:pPr marL="0" indent="0" algn="r" rtl="1">
              <a:buNone/>
            </a:pPr>
            <a:endParaRPr lang="fr-FR" sz="2800"/>
          </a:p>
          <a:p>
            <a:pPr marL="0" indent="0" algn="r" rtl="1">
              <a:buNone/>
            </a:pPr>
            <a:r>
              <a:rPr lang="fr-FR" sz="2800"/>
              <a:t>و يمكن أن نجد كوارث طبيعية أخرى. و نصنف كل شيء كالتالي:</a:t>
            </a:r>
          </a:p>
          <a:p>
            <a:pPr marL="0" indent="0" algn="r" rtl="1">
              <a:buNone/>
            </a:pPr>
            <a:endParaRPr lang="fr-FR" sz="2800"/>
          </a:p>
          <a:p>
            <a:pPr marL="0" indent="0" algn="r" rtl="1">
              <a:buNone/>
            </a:pPr>
            <a:r>
              <a:rPr lang="ar-AE" sz="2000" b="1" i="0">
                <a:solidFill>
                  <a:srgbClr val="FFFFFF"/>
                </a:solidFill>
                <a:effectLst/>
                <a:latin typeface="Times New Roman" panose="020B0604020202020204" pitchFamily="34" charset="0"/>
              </a:rPr>
              <a:t>1-</a:t>
            </a:r>
            <a:r>
              <a:rPr lang="ar-AE" sz="1800" b="1" i="0">
                <a:solidFill>
                  <a:srgbClr val="FFFFFF"/>
                </a:solidFill>
                <a:effectLst/>
                <a:latin typeface="Times New Roman" panose="020B0604020202020204" pitchFamily="34" charset="0"/>
              </a:rPr>
              <a:t>         </a:t>
            </a:r>
            <a:r>
              <a:rPr lang="ar-AE" sz="2000" b="1" i="0">
                <a:solidFill>
                  <a:srgbClr val="FFFFFF"/>
                </a:solidFill>
                <a:effectLst/>
                <a:latin typeface="Times New Roman" panose="020B0604020202020204" pitchFamily="34" charset="0"/>
                <a:cs typeface="Simplified Arabic" panose="020B0604020202020204" pitchFamily="34" charset="0"/>
              </a:rPr>
              <a:t>كوارث مناخية وجيولوجية: </a:t>
            </a:r>
            <a:r>
              <a:rPr lang="ar-AE" sz="2800"/>
              <a:t>مثل الزل</a:t>
            </a:r>
            <a:r>
              <a:rPr lang="fr-FR" sz="2800"/>
              <a:t>ازل</a:t>
            </a:r>
            <a:r>
              <a:rPr lang="ar-AE" sz="2800"/>
              <a:t> – البراكين – الفيضانات</a:t>
            </a:r>
            <a:r>
              <a:rPr lang="fr-FR" sz="2800"/>
              <a:t> و السيول</a:t>
            </a:r>
            <a:r>
              <a:rPr lang="ar-AE" sz="2800"/>
              <a:t> </a:t>
            </a:r>
            <a:r>
              <a:rPr lang="fr-FR" sz="2800"/>
              <a:t> </a:t>
            </a:r>
            <a:r>
              <a:rPr lang="ar-AE" sz="2800"/>
              <a:t>– الأعاصير </a:t>
            </a:r>
            <a:r>
              <a:rPr lang="fr-FR" sz="2800"/>
              <a:t>و الزوابع </a:t>
            </a:r>
            <a:r>
              <a:rPr lang="ar-AE" sz="2800"/>
              <a:t>– العواصف</a:t>
            </a:r>
            <a:r>
              <a:rPr lang="fr-FR" sz="2800"/>
              <a:t> الثلجية </a:t>
            </a:r>
            <a:r>
              <a:rPr lang="ar-AE" sz="2800"/>
              <a:t>–</a:t>
            </a:r>
            <a:r>
              <a:rPr lang="fr-FR" sz="2800"/>
              <a:t>   العواصف الرملية </a:t>
            </a:r>
            <a:r>
              <a:rPr lang="ar-AE" sz="2800"/>
              <a:t> – التصحر – الجفاف –  حرائق الغابات</a:t>
            </a:r>
            <a:r>
              <a:rPr lang="fr-FR" sz="2800"/>
              <a:t> </a:t>
            </a:r>
            <a:r>
              <a:rPr lang="ar-AE" sz="2800"/>
              <a:t>–</a:t>
            </a:r>
            <a:r>
              <a:rPr lang="fr-FR" sz="2800"/>
              <a:t>  الاحتباس الحراري.</a:t>
            </a:r>
          </a:p>
          <a:p>
            <a:pPr marL="0" indent="0" algn="r" rtl="1">
              <a:buNone/>
            </a:pPr>
            <a:endParaRPr lang="ar-AE" sz="2800"/>
          </a:p>
          <a:p>
            <a:pPr marL="0" indent="0" algn="r" rtl="1">
              <a:buNone/>
            </a:pPr>
            <a:r>
              <a:rPr lang="ar-AE" sz="2000" b="1" i="0">
                <a:solidFill>
                  <a:srgbClr val="FFFFFF"/>
                </a:solidFill>
                <a:effectLst/>
                <a:latin typeface="Times New Roman" panose="020B0604020202020204" pitchFamily="34" charset="0"/>
              </a:rPr>
              <a:t>2-</a:t>
            </a:r>
            <a:r>
              <a:rPr lang="ar-AE" sz="1800" b="1" i="0">
                <a:solidFill>
                  <a:srgbClr val="FFFFFF"/>
                </a:solidFill>
                <a:effectLst/>
                <a:latin typeface="Times New Roman" panose="020B0604020202020204" pitchFamily="34" charset="0"/>
              </a:rPr>
              <a:t>         </a:t>
            </a:r>
            <a:r>
              <a:rPr lang="ar-AE" sz="2000" b="1" i="0">
                <a:solidFill>
                  <a:srgbClr val="FFFFFF"/>
                </a:solidFill>
                <a:effectLst/>
                <a:latin typeface="Times New Roman" panose="020B0604020202020204" pitchFamily="34" charset="0"/>
                <a:cs typeface="Simplified Arabic" panose="020B0604020202020204" pitchFamily="34" charset="0"/>
              </a:rPr>
              <a:t>كوارث بيولوجية </a:t>
            </a:r>
            <a:r>
              <a:rPr lang="fr-FR" sz="2000" b="1" i="0">
                <a:solidFill>
                  <a:srgbClr val="FFFFFF"/>
                </a:solidFill>
                <a:effectLst/>
                <a:latin typeface="Times New Roman" panose="020B0604020202020204" pitchFamily="34" charset="0"/>
                <a:cs typeface="Simplified Arabic" panose="020B0604020202020204" pitchFamily="34" charset="0"/>
              </a:rPr>
              <a:t> : </a:t>
            </a:r>
            <a:r>
              <a:rPr lang="ar-AE" sz="2800"/>
              <a:t>مثل الأوبئة – الافات الزراعية – الجراد – الحشرات البيئية</a:t>
            </a:r>
            <a:r>
              <a:rPr lang="fr-FR" sz="2800"/>
              <a:t> </a:t>
            </a:r>
            <a:r>
              <a:rPr lang="ar-AE" sz="2800"/>
              <a:t>–</a:t>
            </a:r>
            <a:r>
              <a:rPr lang="fr-FR" sz="2800"/>
              <a:t> انقراض الكائنات الحية  تعرية التربة </a:t>
            </a:r>
            <a:r>
              <a:rPr lang="ar-AE" sz="2800"/>
              <a:t>–</a:t>
            </a:r>
            <a:r>
              <a:rPr lang="fr-FR" sz="2800"/>
              <a:t> تدمير الغطاء النباتي</a:t>
            </a:r>
            <a:r>
              <a:rPr lang="ar-AE" sz="2800"/>
              <a:t>.</a:t>
            </a:r>
            <a:endParaRPr lang="fr-FR" sz="2800"/>
          </a:p>
          <a:p>
            <a:pPr marL="0" indent="0" algn="r" rtl="1">
              <a:buNone/>
            </a:pPr>
            <a:endParaRPr lang="ar-AE" sz="2800"/>
          </a:p>
          <a:p>
            <a:pPr marL="0" indent="0" algn="r" rtl="1">
              <a:buNone/>
            </a:pPr>
            <a:r>
              <a:rPr lang="ar-AE" sz="2000" b="1" i="0">
                <a:solidFill>
                  <a:srgbClr val="FFFFFF"/>
                </a:solidFill>
                <a:effectLst/>
                <a:latin typeface="Times New Roman" panose="020B0604020202020204" pitchFamily="34" charset="0"/>
              </a:rPr>
              <a:t>3-</a:t>
            </a:r>
            <a:r>
              <a:rPr lang="ar-AE" sz="1800" b="1" i="0">
                <a:solidFill>
                  <a:srgbClr val="FFFFFF"/>
                </a:solidFill>
                <a:effectLst/>
                <a:latin typeface="Times New Roman" panose="020B0604020202020204" pitchFamily="34" charset="0"/>
              </a:rPr>
              <a:t>         </a:t>
            </a:r>
            <a:r>
              <a:rPr lang="ar-AE" sz="2000" b="1" i="0">
                <a:solidFill>
                  <a:srgbClr val="FFFFFF"/>
                </a:solidFill>
                <a:effectLst/>
                <a:latin typeface="Times New Roman" panose="020B0604020202020204" pitchFamily="34" charset="0"/>
                <a:cs typeface="Simplified Arabic" panose="020B0604020202020204" pitchFamily="34" charset="0"/>
              </a:rPr>
              <a:t>كوارث كونية</a:t>
            </a:r>
            <a:r>
              <a:rPr lang="ar-AE" sz="2800"/>
              <a:t> </a:t>
            </a:r>
            <a:r>
              <a:rPr lang="fr-FR" sz="2800"/>
              <a:t>:  </a:t>
            </a:r>
            <a:r>
              <a:rPr lang="ar-AE" sz="2800"/>
              <a:t>مثل سقوط الشهب والنيازك.</a:t>
            </a:r>
            <a:endParaRPr lang="fr-FR" sz="2800"/>
          </a:p>
          <a:p>
            <a:pPr marL="0" indent="0" algn="r" rtl="1">
              <a:buNone/>
            </a:pPr>
            <a:endParaRPr lang="ar-AE" sz="2800"/>
          </a:p>
          <a:p>
            <a:pPr marL="0" indent="0" algn="r" rtl="1">
              <a:buNone/>
            </a:pPr>
            <a:r>
              <a:rPr lang="ar-AE" sz="2000" b="1" i="0">
                <a:solidFill>
                  <a:srgbClr val="FFFFFF"/>
                </a:solidFill>
                <a:effectLst/>
                <a:latin typeface="Times New Roman" panose="020B0604020202020204" pitchFamily="34" charset="0"/>
              </a:rPr>
              <a:t>4-</a:t>
            </a:r>
            <a:r>
              <a:rPr lang="ar-AE" sz="1800" b="1" i="0">
                <a:solidFill>
                  <a:srgbClr val="FFFFFF"/>
                </a:solidFill>
                <a:effectLst/>
                <a:latin typeface="Times New Roman" panose="020B0604020202020204" pitchFamily="34" charset="0"/>
              </a:rPr>
              <a:t>         </a:t>
            </a:r>
            <a:r>
              <a:rPr lang="ar-AE" sz="2000" b="1" i="0">
                <a:solidFill>
                  <a:srgbClr val="FFFFFF"/>
                </a:solidFill>
                <a:effectLst/>
                <a:latin typeface="Times New Roman" panose="020B0604020202020204" pitchFamily="34" charset="0"/>
                <a:cs typeface="Simplified Arabic" panose="020B0604020202020204" pitchFamily="34" charset="0"/>
              </a:rPr>
              <a:t>كوارث اشعاعية</a:t>
            </a:r>
            <a:r>
              <a:rPr lang="fr-FR" sz="2000" b="1" i="0">
                <a:solidFill>
                  <a:srgbClr val="FFFFFF"/>
                </a:solidFill>
                <a:effectLst/>
                <a:latin typeface="Times New Roman" panose="020B0604020202020204" pitchFamily="34" charset="0"/>
                <a:cs typeface="Simplified Arabic" panose="020B0604020202020204" pitchFamily="34" charset="0"/>
              </a:rPr>
              <a:t> </a:t>
            </a:r>
            <a:r>
              <a:rPr lang="fr-FR" sz="2800"/>
              <a:t>: مثل الكوارث النووية، (رغم تدخل الانسان فهي  تعتبر كوارث طبيعية لان  اصل المواد النووية من الطبيعة     . (</a:t>
            </a:r>
            <a:endParaRPr lang="ar-AE" sz="2800"/>
          </a:p>
          <a:p>
            <a:pPr marL="0" indent="0" algn="r" rtl="1">
              <a:buNone/>
            </a:pPr>
            <a:r>
              <a:rPr lang="fr-FR" sz="2800"/>
              <a:t> </a:t>
            </a:r>
          </a:p>
          <a:p>
            <a:pPr marL="0" indent="0" algn="r" rtl="1">
              <a:buNone/>
            </a:pPr>
            <a:endParaRPr lang="fr-FR" sz="2800"/>
          </a:p>
        </p:txBody>
      </p:sp>
    </p:spTree>
    <p:extLst>
      <p:ext uri="{BB962C8B-B14F-4D97-AF65-F5344CB8AC3E}">
        <p14:creationId xmlns:p14="http://schemas.microsoft.com/office/powerpoint/2010/main" xmlns="" val="1917652998"/>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p:spPr>
        <p:txBody>
          <a:bodyPr>
            <a:normAutofit/>
          </a:bodyPr>
          <a:lstStyle/>
          <a:p>
            <a:pPr marL="0" indent="0" algn="r" rtl="1">
              <a:buNone/>
            </a:pPr>
            <a:endParaRPr lang="fr-FR" sz="2800"/>
          </a:p>
          <a:p>
            <a:pPr marL="0" indent="0" algn="r" rtl="1">
              <a:buNone/>
            </a:pPr>
            <a:r>
              <a:rPr lang="fr-FR" sz="2800"/>
              <a:t> و  بغض النظر عن الكوارث الطبيعية نجد أيضا كوارث  من صنع الانسان  : </a:t>
            </a:r>
          </a:p>
          <a:p>
            <a:pPr marL="0" indent="0" algn="r" rtl="1">
              <a:buNone/>
            </a:pPr>
            <a:r>
              <a:rPr lang="fr-FR" sz="2800"/>
              <a:t>الكوارث الصناعية والكوارث البشرية.</a:t>
            </a:r>
          </a:p>
          <a:p>
            <a:pPr marL="0" indent="0" algn="r" rtl="1">
              <a:buNone/>
            </a:pPr>
            <a:endParaRPr lang="fr-FR" sz="2800"/>
          </a:p>
          <a:p>
            <a:pPr marL="0" indent="0" algn="r" rtl="1">
              <a:buNone/>
            </a:pPr>
            <a:r>
              <a:rPr lang="fr-FR" sz="2800"/>
              <a:t>  (3كيف يمكن لكارثة طبيعية أن تؤدي لأخرى ؟</a:t>
            </a:r>
          </a:p>
          <a:p>
            <a:pPr marL="0" indent="0" algn="r" rtl="1">
              <a:buNone/>
            </a:pPr>
            <a:r>
              <a:rPr lang="fr-FR" sz="2800"/>
              <a:t>تترابط الكوارث الطبيعية فيما بينها :</a:t>
            </a:r>
          </a:p>
          <a:p>
            <a:pPr algn="r" rtl="1"/>
            <a:r>
              <a:rPr lang="fr-FR" sz="2800"/>
              <a:t> فالبركان يسبب تحرك الصهارة في باطن الارض و يؤدي إلى زلزال.</a:t>
            </a:r>
          </a:p>
          <a:p>
            <a:pPr algn="r" rtl="1"/>
            <a:r>
              <a:rPr lang="fr-FR" sz="2800"/>
              <a:t>الزلزال يؤدي الى انهيال أرضي.</a:t>
            </a:r>
          </a:p>
          <a:p>
            <a:pPr algn="r" rtl="1"/>
            <a:r>
              <a:rPr lang="fr-FR" sz="2800"/>
              <a:t>و80% من حالات التسونامي  تكون بعد وقوع زلزال.</a:t>
            </a:r>
          </a:p>
          <a:p>
            <a:pPr algn="r" rtl="1"/>
            <a:r>
              <a:rPr lang="fr-FR" sz="2800"/>
              <a:t>والتسونامي يؤدي الى الفيضانات.</a:t>
            </a:r>
          </a:p>
          <a:p>
            <a:pPr algn="r" rtl="1"/>
            <a:r>
              <a:rPr lang="fr-FR" sz="2800"/>
              <a:t>الفيضانات تلوث المياه فتنتشر الأوبئة.</a:t>
            </a:r>
          </a:p>
          <a:p>
            <a:pPr algn="r" rtl="1"/>
            <a:r>
              <a:rPr lang="fr-FR" sz="2800"/>
              <a:t>…</a:t>
            </a:r>
          </a:p>
          <a:p>
            <a:pPr marL="0" indent="0" algn="r" rtl="1">
              <a:buNone/>
            </a:pPr>
            <a:r>
              <a:rPr lang="fr-FR" sz="2800"/>
              <a:t> إذن  ، الكوارث الطبيعية مترابطة مباشرة فيما بينها.</a:t>
            </a:r>
          </a:p>
          <a:p>
            <a:pPr algn="r" rtl="1"/>
            <a:endParaRPr lang="fr-FR" sz="2800"/>
          </a:p>
          <a:p>
            <a:pPr marL="0" indent="0" algn="r" rtl="1">
              <a:buNone/>
            </a:pPr>
            <a:endParaRPr lang="fr-FR" sz="2800"/>
          </a:p>
        </p:txBody>
      </p:sp>
    </p:spTree>
    <p:extLst>
      <p:ext uri="{BB962C8B-B14F-4D97-AF65-F5344CB8AC3E}">
        <p14:creationId xmlns:p14="http://schemas.microsoft.com/office/powerpoint/2010/main" xmlns="" val="3062602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p:spPr>
        <p:txBody>
          <a:bodyPr>
            <a:normAutofit/>
          </a:bodyPr>
          <a:lstStyle/>
          <a:p>
            <a:pPr marL="0" indent="0" algn="r" rtl="1">
              <a:buNone/>
            </a:pPr>
            <a:endParaRPr lang="fr-FR" sz="2800"/>
          </a:p>
          <a:p>
            <a:pPr marL="0" indent="0" algn="r" rtl="1">
              <a:buNone/>
            </a:pPr>
            <a:endParaRPr lang="fr-FR" sz="2800"/>
          </a:p>
          <a:p>
            <a:pPr marL="0" indent="0" algn="r" rtl="1">
              <a:buNone/>
            </a:pPr>
            <a:r>
              <a:rPr lang="fr-FR" sz="2800"/>
              <a:t>*لمذا ازدادت الكوارث الطبيعية في أيامنا الاخيرة؟*</a:t>
            </a:r>
          </a:p>
          <a:p>
            <a:pPr marL="0" indent="0" algn="r" rtl="1">
              <a:buNone/>
            </a:pPr>
            <a:r>
              <a:rPr lang="ar-AE" sz="2800" b="0" i="0">
                <a:effectLst/>
                <a:latin typeface="Georgia" panose="020B0604020202020204" pitchFamily="34" charset="0"/>
              </a:rPr>
              <a:t>يرجع ذلك بشكل كبير إلى الزيادة السكانية</a:t>
            </a:r>
            <a:r>
              <a:rPr lang="fr-FR" sz="2800" b="0" i="0">
                <a:effectLst/>
                <a:latin typeface="Georgia" panose="020B0604020202020204" pitchFamily="34" charset="0"/>
              </a:rPr>
              <a:t> ، فيتزايد النشاط الصناعي للبشر ويستهلكون كميات أكبر من ثنائي اكسيد الكربون مع تخريب البيئة و الطبيعة، فيقع احتباس حراري،و تتدهور  الانظمة المناخية  ثم تختلط الكوارث  و تتسلط على الانسان نفسه الذي  شوه محيطه بيديه.</a:t>
            </a:r>
            <a:endParaRPr lang="fr-FR" sz="2800"/>
          </a:p>
          <a:p>
            <a:pPr marL="0" indent="0" algn="r" rtl="1">
              <a:buNone/>
            </a:pPr>
            <a:r>
              <a:rPr lang="fr-FR" sz="2800" b="0" i="0">
                <a:effectLst/>
                <a:latin typeface="Georgia" panose="020B0604020202020204" pitchFamily="34" charset="0"/>
              </a:rPr>
              <a:t>آ</a:t>
            </a:r>
            <a:r>
              <a:rPr lang="ar-AE" sz="2800" b="0" i="0">
                <a:effectLst/>
                <a:latin typeface="Georgia" panose="020B0604020202020204" pitchFamily="34" charset="0"/>
              </a:rPr>
              <a:t>ثار الكوارث الطبيعية ستزداد ضخامة في المستقبل كما يتوقع الخبراء</a:t>
            </a:r>
            <a:r>
              <a:rPr lang="fr-FR" sz="2800" b="0" i="0">
                <a:effectLst/>
                <a:latin typeface="Georgia" panose="020B0604020202020204" pitchFamily="34" charset="0"/>
              </a:rPr>
              <a:t> في علم المناخ والجيولوجيا</a:t>
            </a:r>
            <a:r>
              <a:rPr lang="fr-FR" sz="2800">
                <a:latin typeface="Georgia" panose="020B0604020202020204" pitchFamily="34" charset="0"/>
              </a:rPr>
              <a:t>.</a:t>
            </a:r>
            <a:endParaRPr lang="fr-FR" sz="2800"/>
          </a:p>
        </p:txBody>
      </p:sp>
    </p:spTree>
    <p:extLst>
      <p:ext uri="{BB962C8B-B14F-4D97-AF65-F5344CB8AC3E}">
        <p14:creationId xmlns:p14="http://schemas.microsoft.com/office/powerpoint/2010/main" xmlns="" val="30228241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p:spPr>
        <p:txBody>
          <a:bodyPr anchor="ctr">
            <a:normAutofit/>
          </a:bodyPr>
          <a:lstStyle/>
          <a:p>
            <a:pPr marL="0" indent="0" algn="r" rtl="1">
              <a:buNone/>
            </a:pPr>
            <a:endParaRPr lang="fr-FR" sz="3600" b="1"/>
          </a:p>
          <a:p>
            <a:pPr marL="0" indent="0" algn="r" rtl="1">
              <a:buNone/>
            </a:pPr>
            <a:endParaRPr lang="fr-FR" sz="3600" b="1"/>
          </a:p>
          <a:p>
            <a:pPr marL="0" indent="0" algn="r" rtl="1">
              <a:buNone/>
            </a:pPr>
            <a:endParaRPr lang="fr-FR" sz="3600" b="1"/>
          </a:p>
          <a:p>
            <a:pPr marL="0" indent="0" algn="r" rtl="1">
              <a:buNone/>
            </a:pPr>
            <a:r>
              <a:rPr lang="fr-FR" sz="3600" b="1"/>
              <a:t> </a:t>
            </a:r>
          </a:p>
          <a:p>
            <a:pPr marL="0" indent="0" algn="r" rtl="1">
              <a:buNone/>
            </a:pPr>
            <a:endParaRPr lang="fr-FR" sz="3600" b="1"/>
          </a:p>
          <a:p>
            <a:pPr marL="0" indent="0" algn="r" rtl="1">
              <a:buNone/>
            </a:pPr>
            <a:r>
              <a:rPr lang="fr-FR" sz="3600" b="1"/>
              <a:t>      </a:t>
            </a:r>
          </a:p>
          <a:p>
            <a:pPr marL="0" indent="0" algn="r" rtl="1">
              <a:buNone/>
            </a:pPr>
            <a:r>
              <a:rPr lang="fr-FR" sz="3600" b="1"/>
              <a:t>(1تعريف  الزلزال</a:t>
            </a:r>
            <a:endParaRPr lang="fr-FR" sz="2800" b="1"/>
          </a:p>
          <a:p>
            <a:pPr marL="0" indent="0" algn="r" rtl="1">
              <a:buNone/>
            </a:pPr>
            <a:r>
              <a:rPr lang="fr-FR" sz="2800"/>
              <a:t>كما ذكرنا سابقا هو عبارة عن هزات أرضية متقطعة تصيب  قشرة الأرض و تنتشر بسرعة على شكل موجات  على مساحات شاسعة. </a:t>
            </a:r>
          </a:p>
          <a:p>
            <a:pPr marL="0" indent="0" algn="r" rtl="1">
              <a:buNone/>
            </a:pPr>
            <a:endParaRPr lang="fr-FR" sz="2800"/>
          </a:p>
          <a:p>
            <a:pPr marL="0" indent="0" algn="r" rtl="1">
              <a:buNone/>
            </a:pPr>
            <a:r>
              <a:rPr lang="fr-FR" sz="2800"/>
              <a:t>و تعاني القشرة الارضية بشكل مستمر من الحركات الزلزالية  . إما تكون اعتيادية وضعيفة لا يحس بها البشر،أو  متوسطة،أو قوية  يمكنها أن تدمر حيا بأكمله.</a:t>
            </a:r>
          </a:p>
          <a:p>
            <a:pPr marL="0" indent="0" algn="r" rtl="1">
              <a:buNone/>
            </a:pPr>
            <a:endParaRPr lang="fr-FR" sz="2800"/>
          </a:p>
          <a:p>
            <a:pPr marL="0" indent="0" algn="r" rtl="1">
              <a:buNone/>
            </a:pPr>
            <a:endParaRPr lang="fr-FR" sz="2800"/>
          </a:p>
          <a:p>
            <a:pPr marL="0" indent="0" algn="r" rtl="1">
              <a:buNone/>
            </a:pPr>
            <a:endParaRPr lang="fr-FR" sz="3600" b="1"/>
          </a:p>
          <a:p>
            <a:pPr marL="0" indent="0" algn="r" rtl="1">
              <a:buNone/>
            </a:pPr>
            <a:endParaRPr lang="fr-FR" sz="3600" b="1"/>
          </a:p>
          <a:p>
            <a:pPr marL="0" indent="0" algn="r" rtl="1">
              <a:buNone/>
            </a:pPr>
            <a:endParaRPr lang="fr-FR" sz="3600" b="1"/>
          </a:p>
          <a:p>
            <a:pPr marL="0" indent="0" algn="r" rtl="1">
              <a:buNone/>
            </a:pPr>
            <a:endParaRPr lang="fr-FR" sz="3600" b="1"/>
          </a:p>
          <a:p>
            <a:pPr marL="0" indent="0" algn="r" rtl="1">
              <a:buNone/>
            </a:pPr>
            <a:endParaRPr lang="fr-FR" sz="3600" b="1"/>
          </a:p>
        </p:txBody>
      </p:sp>
      <p:sp>
        <p:nvSpPr>
          <p:cNvPr id="2" name="Ruban courbé vers le bas 1"/>
          <p:cNvSpPr/>
          <p:nvPr/>
        </p:nvSpPr>
        <p:spPr>
          <a:xfrm>
            <a:off x="3420635" y="309629"/>
            <a:ext cx="5870275" cy="1298126"/>
          </a:xfrm>
          <a:prstGeom prst="ellipseRibbon">
            <a:avLst>
              <a:gd name="adj1" fmla="val 28547"/>
              <a:gd name="adj2" fmla="val 75000"/>
              <a:gd name="adj3" fmla="val 124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rtl="1">
              <a:buNone/>
            </a:pPr>
            <a:r>
              <a:rPr lang="fr-FR" sz="4000" b="1" dirty="0"/>
              <a:t> {</a:t>
            </a:r>
            <a:r>
              <a:rPr lang="fr-FR" sz="4000" b="1" dirty="0" err="1"/>
              <a:t>II</a:t>
            </a:r>
            <a:r>
              <a:rPr lang="fr-FR" sz="3600" b="1" dirty="0" err="1"/>
              <a:t>الزلازل</a:t>
            </a:r>
            <a:endParaRPr lang="fr-FR" sz="3600" dirty="0">
              <a:solidFill>
                <a:srgbClr val="FF0000"/>
              </a:solidFill>
            </a:endParaRPr>
          </a:p>
        </p:txBody>
      </p:sp>
    </p:spTree>
    <p:extLst>
      <p:ext uri="{BB962C8B-B14F-4D97-AF65-F5344CB8AC3E}">
        <p14:creationId xmlns:p14="http://schemas.microsoft.com/office/powerpoint/2010/main" xmlns="" val="247071921"/>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95868" y="-214338"/>
            <a:ext cx="7096132" cy="6858000"/>
          </a:xfrm>
        </p:spPr>
        <p:txBody>
          <a:bodyPr>
            <a:normAutofit lnSpcReduction="10000"/>
          </a:bodyPr>
          <a:lstStyle/>
          <a:p>
            <a:pPr marL="0" indent="0" algn="r" rtl="1">
              <a:buNone/>
            </a:pPr>
            <a:r>
              <a:rPr lang="fr-FR" sz="2800" dirty="0"/>
              <a:t> </a:t>
            </a:r>
          </a:p>
          <a:p>
            <a:pPr marL="0" indent="0" algn="r" rtl="1">
              <a:buNone/>
            </a:pPr>
            <a:endParaRPr lang="fr-FR" sz="2800" dirty="0"/>
          </a:p>
          <a:p>
            <a:pPr marL="0" indent="0" algn="r" rtl="1">
              <a:buNone/>
            </a:pPr>
            <a:r>
              <a:rPr lang="fr-FR" sz="2800" dirty="0"/>
              <a:t>(2</a:t>
            </a:r>
          </a:p>
          <a:p>
            <a:pPr marL="0" indent="0" algn="r" rtl="1">
              <a:buNone/>
            </a:pPr>
            <a:r>
              <a:rPr lang="fr-FR" sz="2800" dirty="0"/>
              <a:t>  </a:t>
            </a:r>
            <a:r>
              <a:rPr lang="fr-FR" sz="2800" dirty="0" err="1"/>
              <a:t>تنشأ</a:t>
            </a:r>
            <a:r>
              <a:rPr lang="fr-FR" sz="2800" dirty="0"/>
              <a:t> </a:t>
            </a:r>
            <a:r>
              <a:rPr lang="fr-FR" sz="2800" dirty="0" err="1"/>
              <a:t>الزلازل</a:t>
            </a:r>
            <a:r>
              <a:rPr lang="fr-FR" sz="2800" dirty="0"/>
              <a:t> </a:t>
            </a:r>
            <a:r>
              <a:rPr lang="fr-FR" sz="2800" dirty="0" err="1"/>
              <a:t>لسببين</a:t>
            </a:r>
            <a:r>
              <a:rPr lang="fr-FR" sz="2800" dirty="0" smtClean="0"/>
              <a:t>:</a:t>
            </a:r>
          </a:p>
          <a:p>
            <a:pPr marL="514350" indent="-514350" algn="r" rtl="1">
              <a:buFont typeface="+mj-lt"/>
              <a:buAutoNum type="arabicPeriod"/>
            </a:pPr>
            <a:r>
              <a:rPr lang="ar-MA" sz="2800" dirty="0" smtClean="0"/>
              <a:t>يحدث اضطراب في توازن طبقات </a:t>
            </a:r>
            <a:r>
              <a:rPr lang="ar-MA" sz="2800" dirty="0" err="1" smtClean="0"/>
              <a:t>الارض</a:t>
            </a:r>
            <a:r>
              <a:rPr lang="ar-MA" sz="2800" dirty="0" smtClean="0"/>
              <a:t> نتيجة انتقال كميات كبيرة من الرسوبيات. وعلى فترات طويلة من الزمن ، يزداد الثقل على تلك المنطقة التي تتدنى عن مستواها السابق وتؤدي إلى اختلال بمستوى الطبقات الأخرى، فتتحرك طبقات من القشرة الأرضية،(توجد 12 طبقة على العموم ) يحدث الزلزال</a:t>
            </a:r>
            <a:r>
              <a:rPr lang="fr-FR" sz="2800" dirty="0" smtClean="0"/>
              <a:t>) </a:t>
            </a:r>
            <a:r>
              <a:rPr lang="fr-FR" sz="2800" dirty="0"/>
              <a:t>~</a:t>
            </a:r>
            <a:r>
              <a:rPr lang="fr-FR" sz="2800" dirty="0" err="1"/>
              <a:t>تحرك</a:t>
            </a:r>
            <a:r>
              <a:rPr lang="fr-FR" sz="2800" dirty="0"/>
              <a:t> </a:t>
            </a:r>
            <a:r>
              <a:rPr lang="fr-FR" sz="2800" dirty="0" err="1"/>
              <a:t>صفائح</a:t>
            </a:r>
            <a:r>
              <a:rPr lang="fr-FR" sz="2800" dirty="0"/>
              <a:t> </a:t>
            </a:r>
            <a:r>
              <a:rPr lang="fr-FR" sz="2800" dirty="0" err="1"/>
              <a:t>القشرة</a:t>
            </a:r>
            <a:r>
              <a:rPr lang="fr-FR" sz="2800" dirty="0"/>
              <a:t> </a:t>
            </a:r>
            <a:r>
              <a:rPr lang="fr-FR" sz="2800" dirty="0" err="1"/>
              <a:t>الارضية</a:t>
            </a:r>
            <a:r>
              <a:rPr lang="fr-FR" sz="2800" dirty="0" smtClean="0"/>
              <a:t>.(</a:t>
            </a:r>
          </a:p>
          <a:p>
            <a:pPr marL="514350" indent="-514350" algn="r" rtl="1">
              <a:buFont typeface="+mj-lt"/>
              <a:buAutoNum type="arabicPeriod"/>
            </a:pPr>
            <a:endParaRPr lang="fr-FR" sz="2800" dirty="0" smtClean="0"/>
          </a:p>
          <a:p>
            <a:pPr marL="514350" indent="-514350" algn="r" rtl="1">
              <a:buFont typeface="+mj-lt"/>
              <a:buAutoNum type="arabicPeriod"/>
            </a:pPr>
            <a:r>
              <a:rPr lang="ar-MA" sz="2800" dirty="0" smtClean="0"/>
              <a:t>يحدث في باطن الأرض الكثير من العمليات </a:t>
            </a:r>
            <a:r>
              <a:rPr lang="ar-MA" sz="2800" dirty="0" err="1" smtClean="0"/>
              <a:t>الصهارية</a:t>
            </a:r>
            <a:r>
              <a:rPr lang="ar-MA" sz="2800" dirty="0" smtClean="0"/>
              <a:t> نتيجة لارتفاع درجة الحرارة في جوف الأرض، وبذلك تنصهر العديد من العناصر المكونة للطبقات الصخرية، وبالتالي تتآكل مساحات معينة من الطبقات الصخرية وتبدأ هذه الطبقات بالحركة تلقائياً، بعد ذلك يحدث الزلزال</a:t>
            </a:r>
            <a:endParaRPr lang="fr-FR" sz="2800" dirty="0"/>
          </a:p>
        </p:txBody>
      </p:sp>
      <p:pic>
        <p:nvPicPr>
          <p:cNvPr id="4" name="Image 3" descr="Screenshot_2016-03-23-23-16-27-1.png"/>
          <p:cNvPicPr>
            <a:picLocks noChangeAspect="1"/>
          </p:cNvPicPr>
          <p:nvPr/>
        </p:nvPicPr>
        <p:blipFill>
          <a:blip r:embed="rId2"/>
          <a:stretch>
            <a:fillRect/>
          </a:stretch>
        </p:blipFill>
        <p:spPr>
          <a:xfrm>
            <a:off x="738150" y="357166"/>
            <a:ext cx="4143404" cy="3023565"/>
          </a:xfrm>
          <a:prstGeom prst="rect">
            <a:avLst/>
          </a:prstGeom>
        </p:spPr>
      </p:pic>
      <p:pic>
        <p:nvPicPr>
          <p:cNvPr id="5" name="Image 4" descr="3338614.png"/>
          <p:cNvPicPr>
            <a:picLocks noChangeAspect="1"/>
          </p:cNvPicPr>
          <p:nvPr/>
        </p:nvPicPr>
        <p:blipFill>
          <a:blip r:embed="rId3"/>
          <a:srcRect l="29951" t="5143" r="2415" b="6323"/>
          <a:stretch>
            <a:fillRect/>
          </a:stretch>
        </p:blipFill>
        <p:spPr>
          <a:xfrm>
            <a:off x="666712" y="3429000"/>
            <a:ext cx="4286280" cy="3214710"/>
          </a:xfrm>
          <a:prstGeom prst="rect">
            <a:avLst/>
          </a:prstGeom>
        </p:spPr>
      </p:pic>
    </p:spTree>
    <p:extLst>
      <p:ext uri="{BB962C8B-B14F-4D97-AF65-F5344CB8AC3E}">
        <p14:creationId xmlns="" xmlns:p14="http://schemas.microsoft.com/office/powerpoint/2010/main" val="3767497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5226" y="0"/>
            <a:ext cx="5906655" cy="1645227"/>
          </a:xfrm>
        </p:spPr>
        <p:txBody>
          <a:bodyPr>
            <a:normAutofit/>
          </a:bodyPr>
          <a:lstStyle/>
          <a:p>
            <a:pPr algn="ctr"/>
            <a:r>
              <a:rPr lang="fr-FR" sz="4800" u="sng"/>
              <a:t>الفهرس</a:t>
            </a:r>
          </a:p>
        </p:txBody>
      </p:sp>
      <p:sp>
        <p:nvSpPr>
          <p:cNvPr id="3" name="Espace réservé du contenu 2"/>
          <p:cNvSpPr>
            <a:spLocks noGrp="1"/>
          </p:cNvSpPr>
          <p:nvPr>
            <p:ph sz="half" idx="1"/>
          </p:nvPr>
        </p:nvSpPr>
        <p:spPr>
          <a:xfrm>
            <a:off x="6912841" y="1222374"/>
            <a:ext cx="4182339" cy="5635626"/>
          </a:xfrm>
        </p:spPr>
        <p:txBody>
          <a:bodyPr anchor="ctr">
            <a:normAutofit fontScale="25000" lnSpcReduction="20000"/>
          </a:bodyPr>
          <a:lstStyle/>
          <a:p>
            <a:pPr marL="0" indent="0" algn="ctr" rtl="1">
              <a:buNone/>
            </a:pPr>
            <a:r>
              <a:rPr lang="fr-FR"/>
              <a:t>      </a:t>
            </a:r>
            <a:r>
              <a:rPr lang="fr-FR" sz="12800" b="1"/>
              <a:t>مقدمة</a:t>
            </a:r>
          </a:p>
          <a:p>
            <a:pPr marL="0" indent="0" algn="ctr" rtl="1">
              <a:buNone/>
            </a:pPr>
            <a:r>
              <a:rPr lang="fr-FR" sz="12800" b="1"/>
              <a:t>  { I معلومات حول الكوارث الطبيعية   عامة       </a:t>
            </a:r>
            <a:r>
              <a:rPr lang="fr-FR" sz="4600" b="1"/>
              <a:t> </a:t>
            </a:r>
            <a:endParaRPr lang="fr-FR" sz="9600"/>
          </a:p>
          <a:p>
            <a:pPr marL="0" indent="0" algn="ctr" rtl="1">
              <a:buNone/>
            </a:pPr>
            <a:r>
              <a:rPr lang="fr-FR" sz="9600"/>
              <a:t>(1تعريف الكارثة الطبيعية و أسباب وقوعها</a:t>
            </a:r>
          </a:p>
          <a:p>
            <a:pPr marL="0" indent="0" algn="ctr" rtl="1">
              <a:buNone/>
            </a:pPr>
            <a:r>
              <a:rPr lang="fr-FR" sz="9600"/>
              <a:t>(2أنواع الكوارث الطبيعية</a:t>
            </a:r>
          </a:p>
          <a:p>
            <a:pPr marL="0" indent="0" algn="ctr" rtl="1">
              <a:buNone/>
            </a:pPr>
            <a:r>
              <a:rPr lang="fr-FR" sz="9600"/>
              <a:t>(3كيف يمكن لكارثة طبيعية أن تؤدي لأخرى</a:t>
            </a:r>
          </a:p>
          <a:p>
            <a:pPr marL="0" indent="0" algn="ctr" rtl="1">
              <a:buNone/>
            </a:pPr>
            <a:r>
              <a:rPr lang="fr-FR" sz="12800" b="1"/>
              <a:t>   { II الزلازل</a:t>
            </a:r>
          </a:p>
          <a:p>
            <a:pPr marL="0" indent="0" algn="ctr" rtl="1">
              <a:buNone/>
            </a:pPr>
            <a:r>
              <a:rPr lang="fr-FR" sz="9600"/>
              <a:t>(1 تعريف الزلزال</a:t>
            </a:r>
          </a:p>
          <a:p>
            <a:pPr marL="0" indent="0" algn="ctr" rtl="1">
              <a:buNone/>
            </a:pPr>
            <a:r>
              <a:rPr lang="fr-FR" sz="9600"/>
              <a:t> (2 اسباب وكيفية نشوء زلزال</a:t>
            </a:r>
          </a:p>
          <a:p>
            <a:pPr marL="0" indent="0" algn="ctr" rtl="1">
              <a:buNone/>
            </a:pPr>
            <a:r>
              <a:rPr lang="fr-FR" sz="9600"/>
              <a:t>(3كيفية تحسس و رصد الزلازل</a:t>
            </a:r>
          </a:p>
          <a:p>
            <a:pPr marL="0" indent="0" algn="ctr" rtl="1">
              <a:buNone/>
            </a:pPr>
            <a:r>
              <a:rPr lang="fr-FR" sz="9600"/>
              <a:t>(4توزيع الزلازل في العالم</a:t>
            </a:r>
          </a:p>
          <a:p>
            <a:pPr marL="0" indent="0" algn="ctr" rtl="1">
              <a:buNone/>
            </a:pPr>
            <a:r>
              <a:rPr lang="fr-FR" sz="9600"/>
              <a:t>(5توزيع الزلازل في المغرب</a:t>
            </a:r>
          </a:p>
          <a:p>
            <a:pPr marL="0" indent="0" algn="ctr" rtl="1">
              <a:buNone/>
            </a:pPr>
            <a:endParaRPr lang="fr-FR" sz="5800" b="1"/>
          </a:p>
        </p:txBody>
      </p:sp>
      <p:sp>
        <p:nvSpPr>
          <p:cNvPr id="5" name="Espace réservé du contenu 4"/>
          <p:cNvSpPr>
            <a:spLocks noGrp="1"/>
          </p:cNvSpPr>
          <p:nvPr>
            <p:ph sz="half" idx="2"/>
          </p:nvPr>
        </p:nvSpPr>
        <p:spPr>
          <a:xfrm>
            <a:off x="0" y="1373908"/>
            <a:ext cx="6118400" cy="5484092"/>
          </a:xfrm>
        </p:spPr>
        <p:txBody>
          <a:bodyPr anchor="ctr">
            <a:normAutofit fontScale="25000" lnSpcReduction="20000"/>
          </a:bodyPr>
          <a:lstStyle/>
          <a:p>
            <a:pPr marL="0" indent="0" algn="ctr" rtl="1">
              <a:buNone/>
            </a:pPr>
            <a:endParaRPr lang="fr-FR" sz="12800" b="1" dirty="0"/>
          </a:p>
          <a:p>
            <a:pPr marL="0" indent="0" algn="ctr" rtl="1">
              <a:buNone/>
            </a:pPr>
            <a:r>
              <a:rPr lang="fr-FR" sz="12800" b="1" dirty="0"/>
              <a:t>   { III     </a:t>
            </a:r>
            <a:r>
              <a:rPr lang="fr-FR" sz="12800" b="1" dirty="0" err="1"/>
              <a:t>الخسائر</a:t>
            </a:r>
            <a:r>
              <a:rPr lang="fr-FR" sz="12800" b="1" dirty="0"/>
              <a:t> </a:t>
            </a:r>
            <a:r>
              <a:rPr lang="fr-FR" sz="12800" b="1" dirty="0" err="1"/>
              <a:t>التي</a:t>
            </a:r>
            <a:r>
              <a:rPr lang="fr-FR" sz="12800" b="1" dirty="0"/>
              <a:t> </a:t>
            </a:r>
            <a:r>
              <a:rPr lang="fr-FR" sz="12800" b="1" dirty="0" err="1"/>
              <a:t>تخلفها</a:t>
            </a:r>
            <a:r>
              <a:rPr lang="fr-FR" sz="12800" b="1" dirty="0"/>
              <a:t> </a:t>
            </a:r>
            <a:r>
              <a:rPr lang="fr-FR" sz="12800" b="1" dirty="0" err="1"/>
              <a:t>الزلازل</a:t>
            </a:r>
            <a:endParaRPr lang="fr-FR" sz="9600" dirty="0"/>
          </a:p>
          <a:p>
            <a:pPr marL="0" indent="0" algn="ctr" rtl="1">
              <a:buNone/>
            </a:pPr>
            <a:r>
              <a:rPr lang="fr-FR" sz="9600" dirty="0"/>
              <a:t>(1الخسائر </a:t>
            </a:r>
            <a:r>
              <a:rPr lang="fr-FR" sz="9600" dirty="0" err="1"/>
              <a:t>المادية</a:t>
            </a:r>
            <a:r>
              <a:rPr lang="fr-FR" sz="9600" dirty="0"/>
              <a:t> و </a:t>
            </a:r>
            <a:r>
              <a:rPr lang="fr-FR" sz="9600" dirty="0" err="1"/>
              <a:t>البشرية</a:t>
            </a:r>
            <a:endParaRPr lang="fr-FR" sz="9600" dirty="0"/>
          </a:p>
          <a:p>
            <a:pPr marL="0" indent="0" algn="ctr" rtl="1">
              <a:buNone/>
            </a:pPr>
            <a:r>
              <a:rPr lang="fr-FR" sz="9600" dirty="0"/>
              <a:t>(2امثلة </a:t>
            </a:r>
            <a:r>
              <a:rPr lang="fr-FR" sz="9600" dirty="0" err="1"/>
              <a:t>عن</a:t>
            </a:r>
            <a:r>
              <a:rPr lang="fr-FR" sz="9600" dirty="0"/>
              <a:t> </a:t>
            </a:r>
            <a:r>
              <a:rPr lang="fr-FR" sz="9600" dirty="0" err="1"/>
              <a:t>اهم</a:t>
            </a:r>
            <a:r>
              <a:rPr lang="fr-FR" sz="9600" dirty="0"/>
              <a:t> </a:t>
            </a:r>
            <a:r>
              <a:rPr lang="fr-FR" sz="9600" dirty="0" err="1"/>
              <a:t>الزلازل</a:t>
            </a:r>
            <a:r>
              <a:rPr lang="fr-FR" sz="9600" dirty="0"/>
              <a:t> </a:t>
            </a:r>
            <a:r>
              <a:rPr lang="fr-FR" sz="9600" dirty="0" err="1"/>
              <a:t>التي</a:t>
            </a:r>
            <a:r>
              <a:rPr lang="fr-FR" sz="9600" dirty="0"/>
              <a:t> </a:t>
            </a:r>
            <a:r>
              <a:rPr lang="fr-FR" sz="9600" dirty="0" err="1"/>
              <a:t>ضربت</a:t>
            </a:r>
            <a:r>
              <a:rPr lang="fr-FR" sz="9600" dirty="0"/>
              <a:t> </a:t>
            </a:r>
            <a:r>
              <a:rPr lang="fr-FR" sz="9600" dirty="0" err="1"/>
              <a:t>المغرب</a:t>
            </a:r>
            <a:endParaRPr lang="fr-FR" sz="9600" dirty="0"/>
          </a:p>
          <a:p>
            <a:pPr marL="0" indent="0" algn="ctr" rtl="1">
              <a:buNone/>
            </a:pPr>
            <a:endParaRPr lang="fr-FR" sz="12800" b="1" dirty="0"/>
          </a:p>
          <a:p>
            <a:pPr marL="0" indent="0" algn="ctr" rtl="1">
              <a:buNone/>
            </a:pPr>
            <a:r>
              <a:rPr lang="fr-FR" sz="12800" b="1" dirty="0"/>
              <a:t> { IV       </a:t>
            </a:r>
            <a:r>
              <a:rPr lang="fr-FR" sz="12800" b="1" dirty="0" err="1"/>
              <a:t>الإجراءات</a:t>
            </a:r>
            <a:r>
              <a:rPr lang="fr-FR" sz="12800" b="1" dirty="0"/>
              <a:t> </a:t>
            </a:r>
            <a:r>
              <a:rPr lang="fr-FR" sz="12800" b="1" dirty="0" err="1"/>
              <a:t>المتخذة</a:t>
            </a:r>
            <a:r>
              <a:rPr lang="fr-FR" sz="12800" b="1" dirty="0"/>
              <a:t> </a:t>
            </a:r>
            <a:r>
              <a:rPr lang="fr-FR" sz="12800" b="1" dirty="0" err="1"/>
              <a:t>للنقص</a:t>
            </a:r>
            <a:r>
              <a:rPr lang="fr-FR" sz="12800" b="1" dirty="0"/>
              <a:t> </a:t>
            </a:r>
            <a:r>
              <a:rPr lang="fr-FR" sz="12800" b="1" dirty="0" err="1"/>
              <a:t>من</a:t>
            </a:r>
            <a:r>
              <a:rPr lang="fr-FR" sz="12800" b="1" dirty="0"/>
              <a:t> </a:t>
            </a:r>
            <a:r>
              <a:rPr lang="fr-FR" sz="12800" b="1" dirty="0" err="1"/>
              <a:t>أضرار</a:t>
            </a:r>
            <a:r>
              <a:rPr lang="fr-FR" sz="12800" b="1" dirty="0"/>
              <a:t> </a:t>
            </a:r>
            <a:r>
              <a:rPr lang="fr-FR" sz="12800" b="1" dirty="0" err="1"/>
              <a:t>الزلزال</a:t>
            </a:r>
            <a:endParaRPr lang="fr-FR" sz="12800" b="1" dirty="0"/>
          </a:p>
          <a:p>
            <a:pPr marL="0" indent="0" algn="ctr" rtl="1">
              <a:buNone/>
            </a:pPr>
            <a:endParaRPr lang="fr-FR" sz="9600" dirty="0"/>
          </a:p>
          <a:p>
            <a:pPr marL="0" indent="0" algn="ctr" rtl="1">
              <a:buNone/>
            </a:pPr>
            <a:r>
              <a:rPr lang="fr-FR" sz="9600" dirty="0"/>
              <a:t>(1إجراءات </a:t>
            </a:r>
            <a:r>
              <a:rPr lang="fr-FR" sz="9600" dirty="0" err="1"/>
              <a:t>قبلية</a:t>
            </a:r>
            <a:r>
              <a:rPr lang="fr-FR" sz="9600" dirty="0"/>
              <a:t> و </a:t>
            </a:r>
            <a:r>
              <a:rPr lang="fr-FR" sz="9600" dirty="0" err="1"/>
              <a:t>احتياطات</a:t>
            </a:r>
            <a:endParaRPr lang="fr-FR" sz="9600" dirty="0"/>
          </a:p>
          <a:p>
            <a:pPr marL="0" indent="0" algn="ctr" rtl="1">
              <a:buNone/>
            </a:pPr>
            <a:r>
              <a:rPr lang="fr-FR" sz="9600" dirty="0"/>
              <a:t>(2 </a:t>
            </a:r>
            <a:r>
              <a:rPr lang="fr-FR" sz="9600" dirty="0" err="1"/>
              <a:t>الاجراءات</a:t>
            </a:r>
            <a:r>
              <a:rPr lang="fr-FR" sz="9600" dirty="0"/>
              <a:t>   </a:t>
            </a:r>
            <a:r>
              <a:rPr lang="fr-FR" sz="9600" dirty="0" err="1"/>
              <a:t>أثناء</a:t>
            </a:r>
            <a:r>
              <a:rPr lang="fr-FR" sz="9600" dirty="0"/>
              <a:t> و </a:t>
            </a:r>
            <a:r>
              <a:rPr lang="fr-FR" sz="9600" dirty="0" err="1"/>
              <a:t>بعد</a:t>
            </a:r>
            <a:r>
              <a:rPr lang="fr-FR" sz="9600" dirty="0"/>
              <a:t> </a:t>
            </a:r>
            <a:r>
              <a:rPr lang="fr-FR" sz="9600" dirty="0" err="1"/>
              <a:t>الزلزال</a:t>
            </a:r>
            <a:endParaRPr lang="fr-FR" sz="9600" dirty="0"/>
          </a:p>
          <a:p>
            <a:pPr marL="0" indent="0" algn="ctr" rtl="1">
              <a:buNone/>
            </a:pPr>
            <a:endParaRPr lang="fr-FR" sz="12800" b="1" dirty="0"/>
          </a:p>
          <a:p>
            <a:pPr marL="0" indent="0" algn="ctr" rtl="1">
              <a:buNone/>
            </a:pPr>
            <a:r>
              <a:rPr lang="fr-FR" sz="12800" b="1" dirty="0" err="1"/>
              <a:t>خاتمة</a:t>
            </a:r>
            <a:endParaRPr lang="fr-FR" sz="12800" b="1" dirty="0"/>
          </a:p>
          <a:p>
            <a:pPr algn="r"/>
            <a:endParaRPr lang="fr-FR" dirty="0"/>
          </a:p>
        </p:txBody>
      </p:sp>
    </p:spTree>
    <p:extLst>
      <p:ext uri="{BB962C8B-B14F-4D97-AF65-F5344CB8AC3E}">
        <p14:creationId xmlns:p14="http://schemas.microsoft.com/office/powerpoint/2010/main" xmlns="" val="1892646877"/>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Kilauea Volcano, Hawaii Volcanoes National Park, Hawaii.jpg"/>
          <p:cNvPicPr>
            <a:picLocks noChangeAspect="1"/>
          </p:cNvPicPr>
          <p:nvPr/>
        </p:nvPicPr>
        <p:blipFill>
          <a:blip r:embed="rId2"/>
          <a:srcRect t="19923"/>
          <a:stretch>
            <a:fillRect/>
          </a:stretch>
        </p:blipFill>
        <p:spPr>
          <a:xfrm>
            <a:off x="5310182" y="1428736"/>
            <a:ext cx="6215074" cy="3732612"/>
          </a:xfrm>
          <a:prstGeom prst="rect">
            <a:avLst/>
          </a:prstGeom>
        </p:spPr>
      </p:pic>
      <p:sp>
        <p:nvSpPr>
          <p:cNvPr id="2" name="Titre 1"/>
          <p:cNvSpPr>
            <a:spLocks noGrp="1"/>
          </p:cNvSpPr>
          <p:nvPr>
            <p:ph type="title"/>
          </p:nvPr>
        </p:nvSpPr>
        <p:spPr>
          <a:xfrm>
            <a:off x="2881290" y="357166"/>
            <a:ext cx="8610600" cy="1293028"/>
          </a:xfrm>
        </p:spPr>
        <p:txBody>
          <a:bodyPr/>
          <a:lstStyle/>
          <a:p>
            <a:r>
              <a:rPr lang="ar-MA" dirty="0" smtClean="0"/>
              <a:t>أنواع الزلازل </a:t>
            </a:r>
            <a:endParaRPr lang="fr-FR" dirty="0"/>
          </a:p>
        </p:txBody>
      </p:sp>
      <p:sp>
        <p:nvSpPr>
          <p:cNvPr id="3" name="Espace réservé du contenu 2"/>
          <p:cNvSpPr>
            <a:spLocks noGrp="1"/>
          </p:cNvSpPr>
          <p:nvPr>
            <p:ph idx="1"/>
          </p:nvPr>
        </p:nvSpPr>
        <p:spPr>
          <a:xfrm>
            <a:off x="738150" y="5357826"/>
            <a:ext cx="10820400" cy="1305878"/>
          </a:xfrm>
        </p:spPr>
        <p:txBody>
          <a:bodyPr/>
          <a:lstStyle/>
          <a:p>
            <a:pPr algn="ctr"/>
            <a:r>
              <a:rPr lang="ar-MA" dirty="0" smtClean="0"/>
              <a:t>الزلازل البركانية، حيث سميت هذه الزلازل بهذا الاسم بسبب ارتباط حدوثها بانفجار البركان الذي يصاحب حدوث الزلزال، لأن حدوث البركان يؤدي إلى إحداث خلخلة، حركة في الطبقات الصخرية ، ولأن اندفاع المادة المنصهرة “ </a:t>
            </a:r>
            <a:r>
              <a:rPr lang="ar-MA" dirty="0" err="1" smtClean="0"/>
              <a:t>الماغما</a:t>
            </a:r>
            <a:r>
              <a:rPr lang="ar-MA" dirty="0" smtClean="0"/>
              <a:t> “ من داخل الأرض إلى خارجها عبر فوهة البركان يؤدي إلى زلزلة الصخور، بالتالي حدوث الزلزال المعروف بالزلزال البركاني.</a:t>
            </a:r>
            <a:endParaRPr lang="fr-FR" dirty="0"/>
          </a:p>
        </p:txBody>
      </p:sp>
      <p:pic>
        <p:nvPicPr>
          <p:cNvPr id="6" name="Image 5" descr="1638-4.jpg"/>
          <p:cNvPicPr>
            <a:picLocks noChangeAspect="1"/>
          </p:cNvPicPr>
          <p:nvPr/>
        </p:nvPicPr>
        <p:blipFill>
          <a:blip r:embed="rId3"/>
          <a:stretch>
            <a:fillRect/>
          </a:stretch>
        </p:blipFill>
        <p:spPr>
          <a:xfrm>
            <a:off x="309522" y="2285992"/>
            <a:ext cx="4780297" cy="255745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81488" y="785794"/>
            <a:ext cx="7429552" cy="5647205"/>
          </a:xfrm>
        </p:spPr>
        <p:txBody>
          <a:bodyPr/>
          <a:lstStyle/>
          <a:p>
            <a:pPr algn="r">
              <a:buNone/>
            </a:pPr>
            <a:r>
              <a:rPr lang="ar-MA" dirty="0" smtClean="0"/>
              <a:t>الزلازل </a:t>
            </a:r>
            <a:r>
              <a:rPr lang="ar-MA" dirty="0" err="1" smtClean="0"/>
              <a:t>التكتونية</a:t>
            </a:r>
            <a:r>
              <a:rPr lang="ar-MA" dirty="0" smtClean="0"/>
              <a:t>، تحدث هذه الزلازل في المناطق المعروفة بكثرة </a:t>
            </a:r>
            <a:r>
              <a:rPr lang="ar-MA" dirty="0" err="1" smtClean="0"/>
              <a:t>الصدوع</a:t>
            </a:r>
            <a:r>
              <a:rPr lang="ar-MA" dirty="0" smtClean="0"/>
              <a:t>، </a:t>
            </a:r>
            <a:r>
              <a:rPr lang="ar-MA" dirty="0" err="1" smtClean="0"/>
              <a:t>التكسرات</a:t>
            </a:r>
            <a:r>
              <a:rPr lang="ar-MA" dirty="0" smtClean="0"/>
              <a:t> في طبقات الصخور المكونة للأرض، يعرف هذا النوع بأنه الأكثر شيوعاً، يتمركز حدوثه في الطبقات السطحية ، حتى عمق </a:t>
            </a:r>
            <a:r>
              <a:rPr lang="ar-MA" dirty="0" err="1" smtClean="0"/>
              <a:t>ال</a:t>
            </a:r>
            <a:r>
              <a:rPr lang="ar-MA" dirty="0" smtClean="0"/>
              <a:t> 70 كم.</a:t>
            </a:r>
            <a:endParaRPr lang="fr-FR" dirty="0"/>
          </a:p>
        </p:txBody>
      </p:sp>
      <p:pic>
        <p:nvPicPr>
          <p:cNvPr id="5" name="Image 4" descr="vo37.jpeg"/>
          <p:cNvPicPr>
            <a:picLocks noChangeAspect="1"/>
          </p:cNvPicPr>
          <p:nvPr/>
        </p:nvPicPr>
        <p:blipFill>
          <a:blip r:embed="rId2"/>
          <a:srcRect l="4433" t="16666" r="4433" b="7291"/>
          <a:stretch>
            <a:fillRect/>
          </a:stretch>
        </p:blipFill>
        <p:spPr>
          <a:xfrm>
            <a:off x="6238876" y="2143116"/>
            <a:ext cx="5800178" cy="4080112"/>
          </a:xfrm>
          <a:prstGeom prst="rect">
            <a:avLst/>
          </a:prstGeom>
        </p:spPr>
      </p:pic>
      <p:pic>
        <p:nvPicPr>
          <p:cNvPr id="6" name="Image 5" descr="246.jpg"/>
          <p:cNvPicPr>
            <a:picLocks noChangeAspect="1"/>
          </p:cNvPicPr>
          <p:nvPr/>
        </p:nvPicPr>
        <p:blipFill>
          <a:blip r:embed="rId3"/>
          <a:stretch>
            <a:fillRect/>
          </a:stretch>
        </p:blipFill>
        <p:spPr>
          <a:xfrm>
            <a:off x="238084" y="2214554"/>
            <a:ext cx="5715040" cy="375559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9852" y="285728"/>
            <a:ext cx="8610600" cy="1293028"/>
          </a:xfrm>
        </p:spPr>
        <p:txBody>
          <a:bodyPr>
            <a:normAutofit fontScale="90000"/>
          </a:bodyPr>
          <a:lstStyle/>
          <a:p>
            <a:r>
              <a:rPr lang="ar-SA" sz="6000" u="sng" dirty="0" smtClean="0"/>
              <a:t>3- قياس شدة الزلزال</a:t>
            </a:r>
            <a:r>
              <a:rPr lang="fr-FR" b="1" dirty="0" smtClean="0"/>
              <a:t/>
            </a:r>
            <a:br>
              <a:rPr lang="fr-FR" b="1" dirty="0" smtClean="0"/>
            </a:br>
            <a:endParaRPr lang="fr-FR" dirty="0"/>
          </a:p>
        </p:txBody>
      </p:sp>
      <p:sp>
        <p:nvSpPr>
          <p:cNvPr id="3" name="Espace réservé du contenu 2"/>
          <p:cNvSpPr>
            <a:spLocks noGrp="1"/>
          </p:cNvSpPr>
          <p:nvPr>
            <p:ph idx="1"/>
          </p:nvPr>
        </p:nvSpPr>
        <p:spPr>
          <a:xfrm>
            <a:off x="380960" y="1643050"/>
            <a:ext cx="11525288" cy="3214710"/>
          </a:xfrm>
        </p:spPr>
        <p:txBody>
          <a:bodyPr numCol="1">
            <a:normAutofit/>
          </a:bodyPr>
          <a:lstStyle/>
          <a:p>
            <a:pPr algn="ctr">
              <a:buNone/>
            </a:pPr>
            <a:r>
              <a:rPr lang="ar-MA" sz="2800" dirty="0" smtClean="0"/>
              <a:t>تقاس شدة الزلازل عادة بمقياسين مهمين؛</a:t>
            </a:r>
            <a:endParaRPr lang="fr-FR" sz="2800" dirty="0" smtClean="0"/>
          </a:p>
          <a:p>
            <a:pPr algn="ctr">
              <a:buNone/>
            </a:pPr>
            <a:r>
              <a:rPr lang="ar-MA" sz="2800" dirty="0" smtClean="0"/>
              <a:t>"شدة الزلزال"، مقياس وصفي لما يحدثه الزلزال من تأثير على الإنسان وممتلكاته، يختلف فيه إنسان عن آخر في وصف تأثير الزلزال طبقًا لاختلاف أنماط الحياة في بلدان العالم المختلفة، ولتدخّل العامل الإنساني فيه بالقصد أو المبالغة أهمها مقياس "ميركالي المعدل"، وهذا المقياس يشمل 12 درجة،</a:t>
            </a:r>
            <a:endParaRPr lang="fr-FR" sz="2800" dirty="0" smtClean="0"/>
          </a:p>
          <a:p>
            <a:pPr algn="ctr">
              <a:buNone/>
            </a:pPr>
            <a:r>
              <a:rPr lang="ar-MA" sz="2400" dirty="0" smtClean="0"/>
              <a:t> </a:t>
            </a:r>
            <a:endParaRPr lang="fr-FR" sz="2400" dirty="0"/>
          </a:p>
        </p:txBody>
      </p:sp>
      <p:sp>
        <p:nvSpPr>
          <p:cNvPr id="6" name="ZoneTexte 5"/>
          <p:cNvSpPr txBox="1"/>
          <p:nvPr/>
        </p:nvSpPr>
        <p:spPr>
          <a:xfrm>
            <a:off x="309522" y="3929066"/>
            <a:ext cx="11430080" cy="1815882"/>
          </a:xfrm>
          <a:prstGeom prst="rect">
            <a:avLst/>
          </a:prstGeom>
          <a:noFill/>
        </p:spPr>
        <p:txBody>
          <a:bodyPr wrap="square" rtlCol="0">
            <a:spAutoFit/>
          </a:bodyPr>
          <a:lstStyle/>
          <a:p>
            <a:pPr algn="ctr">
              <a:buNone/>
            </a:pPr>
            <a:r>
              <a:rPr lang="ar-MA" sz="2800" dirty="0" smtClean="0"/>
              <a:t>أما المقياس الثاني فهو مقياس "قوة الزلزال"</a:t>
            </a:r>
            <a:r>
              <a:rPr lang="fr-FR" sz="2800" dirty="0" smtClean="0"/>
              <a:t>، </a:t>
            </a:r>
            <a:r>
              <a:rPr lang="ar-MA" sz="2800" dirty="0" smtClean="0"/>
              <a:t>وقد وضعه العالم الألماني“ </a:t>
            </a:r>
            <a:r>
              <a:rPr lang="ar-MA" sz="2800" dirty="0" err="1" smtClean="0"/>
              <a:t>ريختر</a:t>
            </a:r>
            <a:r>
              <a:rPr lang="ar-MA" sz="2800" dirty="0" smtClean="0"/>
              <a:t>“وعُرف باسمه، ويعتمد أساسًا على كمية طاقة الإجهاد التي تسبّب في إحداث الزلزال، وهذا مقياس علمي تحسب قيمته من الموجات الزلزالية التي تسجلها محطات الزلازل المختلفة، وعليه.. فلا يوجد اختلاف يذكر بين قوة زلزال يحسب بواسطة مرصد حلوان بمصر أو مرصد "أبسالا" بالسويد.</a:t>
            </a:r>
            <a:endParaRPr lang="fr-FR" sz="28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95406" y="5857892"/>
            <a:ext cx="9001188" cy="1142984"/>
          </a:xfrm>
        </p:spPr>
        <p:txBody>
          <a:bodyPr>
            <a:normAutofit/>
          </a:bodyPr>
          <a:lstStyle/>
          <a:p>
            <a:pPr algn="r"/>
            <a:r>
              <a:rPr lang="ar-MA" sz="2000" dirty="0" smtClean="0"/>
              <a:t>فمثلاً.. الزلزال ذو الشدة "12" فإنه مدمِّر لا يبقي ولا يذر، ويتسبَّب في اندلاع البراكين، وخروج الحمم الملتهبة من باطن الأرض، </a:t>
            </a:r>
            <a:r>
              <a:rPr lang="ar-MA" sz="2000" dirty="0" err="1" smtClean="0"/>
              <a:t>وتهتزّ</a:t>
            </a:r>
            <a:r>
              <a:rPr lang="ar-MA" sz="2000" dirty="0" smtClean="0"/>
              <a:t> له الأرض ككل وسط المجموعة الشمسية.</a:t>
            </a:r>
            <a:endParaRPr lang="fr-FR" dirty="0"/>
          </a:p>
        </p:txBody>
      </p:sp>
      <p:pic>
        <p:nvPicPr>
          <p:cNvPr id="4" name="Image 3" descr="Untitled2222.png"/>
          <p:cNvPicPr>
            <a:picLocks noChangeAspect="1"/>
          </p:cNvPicPr>
          <p:nvPr/>
        </p:nvPicPr>
        <p:blipFill>
          <a:blip r:embed="rId2"/>
          <a:stretch>
            <a:fillRect/>
          </a:stretch>
        </p:blipFill>
        <p:spPr>
          <a:xfrm>
            <a:off x="2809852" y="428604"/>
            <a:ext cx="6886766" cy="5286412"/>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5600" y="764373"/>
            <a:ext cx="8629688" cy="664363"/>
          </a:xfrm>
        </p:spPr>
        <p:txBody>
          <a:bodyPr/>
          <a:lstStyle/>
          <a:p>
            <a:r>
              <a:rPr lang="ar-DZ" dirty="0" smtClean="0"/>
              <a:t>السيسموغراف</a:t>
            </a:r>
            <a:endParaRPr lang="fr-FR" dirty="0"/>
          </a:p>
        </p:txBody>
      </p:sp>
      <p:sp>
        <p:nvSpPr>
          <p:cNvPr id="3" name="Espace réservé du contenu 2"/>
          <p:cNvSpPr>
            <a:spLocks noGrp="1"/>
          </p:cNvSpPr>
          <p:nvPr>
            <p:ph idx="1"/>
          </p:nvPr>
        </p:nvSpPr>
        <p:spPr>
          <a:xfrm>
            <a:off x="6953256" y="1643050"/>
            <a:ext cx="4714908" cy="5929354"/>
          </a:xfrm>
        </p:spPr>
        <p:txBody>
          <a:bodyPr>
            <a:normAutofit/>
          </a:bodyPr>
          <a:lstStyle/>
          <a:p>
            <a:pPr algn="r" rtl="1">
              <a:buNone/>
            </a:pPr>
            <a:r>
              <a:rPr lang="ar-DZ" sz="3200" dirty="0" smtClean="0"/>
              <a:t>إن اختراع </a:t>
            </a:r>
            <a:r>
              <a:rPr lang="ar-DZ" sz="3200" dirty="0" err="1" smtClean="0"/>
              <a:t>ألة</a:t>
            </a:r>
            <a:r>
              <a:rPr lang="ar-DZ" sz="3200" dirty="0" smtClean="0"/>
              <a:t> تسجيل الزلازل، هي أول آلة تتيح التفرقة بين الموجات الزلزالية الأولية والثانوية، إلا أن تقدم المعارف التكنولوجية في القرون الأخيرة أدى إلى ظهور جهاز يسمى </a:t>
            </a:r>
            <a:r>
              <a:rPr lang="he-IL" sz="3200" dirty="0" smtClean="0"/>
              <a:t>״</a:t>
            </a:r>
            <a:r>
              <a:rPr lang="ar-DZ" sz="3200" dirty="0" smtClean="0"/>
              <a:t>السيسموغراف</a:t>
            </a:r>
            <a:r>
              <a:rPr lang="he-IL" sz="3200" dirty="0" smtClean="0"/>
              <a:t>״</a:t>
            </a:r>
            <a:r>
              <a:rPr lang="ar-DZ" sz="3200" dirty="0" smtClean="0"/>
              <a:t>، الذي يسجل ويلتقط كل أنواع الموجات الزلزالية ووقت حدوثها وعدد الهزات </a:t>
            </a:r>
            <a:r>
              <a:rPr lang="ar-DZ" sz="3200" dirty="0" err="1" smtClean="0"/>
              <a:t>الإرتدادية</a:t>
            </a:r>
            <a:r>
              <a:rPr lang="ar-DZ" sz="3200" dirty="0" smtClean="0"/>
              <a:t>، مداها، </a:t>
            </a:r>
            <a:r>
              <a:rPr lang="ar-DZ" sz="3200" dirty="0" err="1" smtClean="0"/>
              <a:t>إتجاهها</a:t>
            </a:r>
            <a:r>
              <a:rPr lang="ar-DZ" sz="3200" dirty="0" smtClean="0"/>
              <a:t> ومصدرها </a:t>
            </a:r>
            <a:endParaRPr lang="ar-MA" sz="3200" dirty="0" smtClean="0"/>
          </a:p>
          <a:p>
            <a:pPr algn="ctr"/>
            <a:endParaRPr lang="ar-MA" sz="3200" dirty="0" smtClean="0"/>
          </a:p>
          <a:p>
            <a:endParaRPr lang="fr-FR" dirty="0"/>
          </a:p>
        </p:txBody>
      </p:sp>
      <p:pic>
        <p:nvPicPr>
          <p:cNvPr id="7" name="Espace réservé du contenu 3" descr="maxresdefault.jpg"/>
          <p:cNvPicPr>
            <a:picLocks noChangeAspect="1"/>
          </p:cNvPicPr>
          <p:nvPr/>
        </p:nvPicPr>
        <p:blipFill>
          <a:blip r:embed="rId2"/>
          <a:srcRect t="5838" b="8954"/>
          <a:stretch>
            <a:fillRect/>
          </a:stretch>
        </p:blipFill>
        <p:spPr>
          <a:xfrm>
            <a:off x="309522" y="2000240"/>
            <a:ext cx="6572296" cy="345904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95274" y="1714488"/>
            <a:ext cx="4929222" cy="4308872"/>
          </a:xfrm>
          <a:prstGeom prst="rect">
            <a:avLst/>
          </a:prstGeom>
          <a:noFill/>
        </p:spPr>
        <p:txBody>
          <a:bodyPr wrap="square" rtlCol="0">
            <a:spAutoFit/>
          </a:bodyPr>
          <a:lstStyle/>
          <a:p>
            <a:pPr algn="ctr" rtl="1"/>
            <a:r>
              <a:rPr lang="ar-DZ" sz="3200" dirty="0" smtClean="0"/>
              <a:t>عندما يحدث الزلزال يسجل الجهاز على ورقة التي تلف حول </a:t>
            </a:r>
            <a:r>
              <a:rPr lang="ar-DZ" sz="3200" dirty="0" err="1" smtClean="0"/>
              <a:t>الإسطوانة</a:t>
            </a:r>
            <a:r>
              <a:rPr lang="ar-DZ" sz="3200" dirty="0" smtClean="0"/>
              <a:t> خطا متموجا، تختلف شدة تموجه بشدة الزلازل وقوته </a:t>
            </a:r>
            <a:r>
              <a:rPr lang="ar-DZ" sz="3200" dirty="0" err="1" smtClean="0"/>
              <a:t>و</a:t>
            </a:r>
            <a:r>
              <a:rPr lang="ar-DZ" sz="3200" dirty="0" smtClean="0"/>
              <a:t> بعده عن منطقة الهزة ويسمى هذا الخط المتموج</a:t>
            </a:r>
            <a:r>
              <a:rPr lang="he-IL" sz="3200" dirty="0" smtClean="0"/>
              <a:t>״</a:t>
            </a:r>
            <a:r>
              <a:rPr lang="ar-DZ" sz="3200" dirty="0" err="1" smtClean="0"/>
              <a:t>السيسموغرام</a:t>
            </a:r>
            <a:r>
              <a:rPr lang="he-IL" sz="3200" dirty="0" smtClean="0"/>
              <a:t>״ </a:t>
            </a:r>
            <a:r>
              <a:rPr lang="ar-DZ" sz="3200" dirty="0" err="1" smtClean="0"/>
              <a:t>أوالسجل</a:t>
            </a:r>
            <a:r>
              <a:rPr lang="ar-DZ" sz="3200" dirty="0" smtClean="0"/>
              <a:t> الزلزالي </a:t>
            </a:r>
            <a:endParaRPr lang="ar-SA" sz="3200" dirty="0" smtClean="0"/>
          </a:p>
          <a:p>
            <a:pPr algn="ctr" rtl="1"/>
            <a:r>
              <a:rPr lang="ar-SA" sz="3200" dirty="0" smtClean="0"/>
              <a:t> </a:t>
            </a:r>
          </a:p>
          <a:p>
            <a:pPr algn="ctr" rtl="1"/>
            <a:r>
              <a:rPr lang="ar-DZ" b="1" dirty="0" smtClean="0"/>
              <a:t> </a:t>
            </a:r>
            <a:endParaRPr lang="ar-SA" b="1" dirty="0"/>
          </a:p>
        </p:txBody>
      </p:sp>
      <p:pic>
        <p:nvPicPr>
          <p:cNvPr id="6" name="Image 5" descr="seismograf.jpg"/>
          <p:cNvPicPr>
            <a:picLocks noChangeAspect="1"/>
          </p:cNvPicPr>
          <p:nvPr/>
        </p:nvPicPr>
        <p:blipFill>
          <a:blip r:embed="rId2"/>
          <a:srcRect t="16666" b="12500"/>
          <a:stretch>
            <a:fillRect/>
          </a:stretch>
        </p:blipFill>
        <p:spPr>
          <a:xfrm>
            <a:off x="5810248" y="4286256"/>
            <a:ext cx="6143668" cy="2286016"/>
          </a:xfrm>
          <a:prstGeom prst="rect">
            <a:avLst/>
          </a:prstGeom>
        </p:spPr>
      </p:pic>
      <p:pic>
        <p:nvPicPr>
          <p:cNvPr id="7" name="Image 6" descr="image03.jpg"/>
          <p:cNvPicPr>
            <a:picLocks noChangeAspect="1"/>
          </p:cNvPicPr>
          <p:nvPr/>
        </p:nvPicPr>
        <p:blipFill>
          <a:blip r:embed="rId3"/>
          <a:srcRect t="11060" r="2273" b="9677"/>
          <a:stretch>
            <a:fillRect/>
          </a:stretch>
        </p:blipFill>
        <p:spPr>
          <a:xfrm>
            <a:off x="6048332" y="1214422"/>
            <a:ext cx="6143668" cy="292895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1290" y="0"/>
            <a:ext cx="8610600" cy="1293028"/>
          </a:xfrm>
        </p:spPr>
        <p:txBody>
          <a:bodyPr/>
          <a:lstStyle/>
          <a:p>
            <a:r>
              <a:rPr lang="ar-MA" dirty="0" smtClean="0"/>
              <a:t> التوزيع الجغرافي للزلازل في العالم</a:t>
            </a:r>
            <a:endParaRPr lang="fr-FR" dirty="0"/>
          </a:p>
        </p:txBody>
      </p:sp>
      <p:sp>
        <p:nvSpPr>
          <p:cNvPr id="3" name="Espace réservé du contenu 2"/>
          <p:cNvSpPr>
            <a:spLocks noGrp="1"/>
          </p:cNvSpPr>
          <p:nvPr>
            <p:ph idx="1"/>
          </p:nvPr>
        </p:nvSpPr>
        <p:spPr>
          <a:xfrm>
            <a:off x="7739074" y="1500174"/>
            <a:ext cx="4238612" cy="5214950"/>
          </a:xfrm>
        </p:spPr>
        <p:txBody>
          <a:bodyPr>
            <a:normAutofit fontScale="92500"/>
          </a:bodyPr>
          <a:lstStyle/>
          <a:p>
            <a:pPr algn="r">
              <a:buNone/>
            </a:pPr>
            <a:r>
              <a:rPr lang="ar-MA" sz="3600" dirty="0" smtClean="0"/>
              <a:t>تتمركز الزلازل في جنوب أوروبا وآسيا الوسطى وجنوب شرق آسيا وجزر المحيط الهادي والساحل الغربي للقارة الأمريكية وجبال الأطلس والريف بالمغرب العربي، ويرتبط تمركز الزلازل في المناطق السابقة الذكر بكونها خط تقارب أو تفاوت صفائح القشرة الأرضية</a:t>
            </a:r>
            <a:r>
              <a:rPr lang="ar-MA" dirty="0" smtClean="0"/>
              <a:t>.</a:t>
            </a:r>
            <a:endParaRPr lang="fr-FR" dirty="0"/>
          </a:p>
        </p:txBody>
      </p:sp>
      <p:pic>
        <p:nvPicPr>
          <p:cNvPr id="4" name="Image 3" descr="1403466_656446944390951_7720372149432961805_o.jpg"/>
          <p:cNvPicPr>
            <a:picLocks noChangeAspect="1"/>
          </p:cNvPicPr>
          <p:nvPr/>
        </p:nvPicPr>
        <p:blipFill>
          <a:blip r:embed="rId2"/>
          <a:stretch>
            <a:fillRect/>
          </a:stretch>
        </p:blipFill>
        <p:spPr>
          <a:xfrm>
            <a:off x="238084" y="1652488"/>
            <a:ext cx="7572428" cy="490783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r>
              <a:rPr lang="ar-MA" dirty="0" smtClean="0"/>
              <a:t>المغرب </a:t>
            </a:r>
            <a:r>
              <a:rPr lang="fr-FR" dirty="0" smtClean="0"/>
              <a:t> </a:t>
            </a:r>
            <a:r>
              <a:rPr lang="ar-MA" dirty="0" smtClean="0"/>
              <a:t>التوزيع الجغرافي للزلازل في</a:t>
            </a:r>
            <a:r>
              <a:rPr lang="fr-FR" dirty="0" smtClean="0"/>
              <a:t> </a:t>
            </a:r>
            <a:endParaRPr lang="fr-FR" dirty="0"/>
          </a:p>
        </p:txBody>
      </p:sp>
      <p:sp>
        <p:nvSpPr>
          <p:cNvPr id="3" name="Espace réservé du contenu 2"/>
          <p:cNvSpPr>
            <a:spLocks noGrp="1"/>
          </p:cNvSpPr>
          <p:nvPr>
            <p:ph idx="1"/>
          </p:nvPr>
        </p:nvSpPr>
        <p:spPr>
          <a:xfrm>
            <a:off x="595274" y="2285992"/>
            <a:ext cx="5553076" cy="4024125"/>
          </a:xfrm>
        </p:spPr>
        <p:txBody>
          <a:bodyPr>
            <a:normAutofit/>
          </a:bodyPr>
          <a:lstStyle/>
          <a:p>
            <a:pPr algn="r">
              <a:buNone/>
            </a:pPr>
            <a:r>
              <a:rPr lang="ar-MA" sz="3200" dirty="0" smtClean="0"/>
              <a:t>تعتبر جبال الريف أكثر مناطق المغرب عرضة للزلازل بسبب قربها من خط التقاء الصفيحة الإفريقية والصفيحة الأوروبية الأسيوية، تليها جبال الأطلس في المرتبة الثانية بسبب تكوينها الجيولوجي الحديث، وبالتالي لا تزال عرضة للحركات </a:t>
            </a:r>
            <a:r>
              <a:rPr lang="ar-MA" sz="3200" dirty="0" err="1" smtClean="0"/>
              <a:t>التكتونية</a:t>
            </a:r>
            <a:r>
              <a:rPr lang="ar-MA" sz="3200" dirty="0" smtClean="0"/>
              <a:t>.</a:t>
            </a:r>
            <a:endParaRPr lang="fr-FR" sz="3200" dirty="0"/>
          </a:p>
        </p:txBody>
      </p:sp>
      <p:pic>
        <p:nvPicPr>
          <p:cNvPr id="4" name="Image 3" descr="Screenshot_2016-03-23-23-21-57-1.png"/>
          <p:cNvPicPr>
            <a:picLocks noChangeAspect="1"/>
          </p:cNvPicPr>
          <p:nvPr/>
        </p:nvPicPr>
        <p:blipFill>
          <a:blip r:embed="rId2"/>
          <a:stretch>
            <a:fillRect/>
          </a:stretch>
        </p:blipFill>
        <p:spPr>
          <a:xfrm>
            <a:off x="6810380" y="2000240"/>
            <a:ext cx="4572000" cy="44196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095340" y="1928802"/>
            <a:ext cx="10010812" cy="2128327"/>
          </a:xfrm>
          <a:prstGeom prst="ellipseRibbon">
            <a:avLst>
              <a:gd name="adj1" fmla="val 28547"/>
              <a:gd name="adj2" fmla="val 75000"/>
              <a:gd name="adj3" fmla="val 124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rtl="1"/>
            <a:r>
              <a:rPr lang="fr-FR" sz="9600" b="1" dirty="0" smtClean="0"/>
              <a:t> </a:t>
            </a:r>
            <a:r>
              <a:rPr lang="fr-FR" sz="4900" b="1" dirty="0" smtClean="0"/>
              <a:t>{ III     </a:t>
            </a:r>
            <a:r>
              <a:rPr lang="fr-FR" sz="4900" b="1" dirty="0" err="1" smtClean="0"/>
              <a:t>الخسائر</a:t>
            </a:r>
            <a:r>
              <a:rPr lang="fr-FR" sz="4900" b="1" dirty="0" smtClean="0"/>
              <a:t> </a:t>
            </a:r>
            <a:r>
              <a:rPr lang="fr-FR" sz="4900" b="1" dirty="0" err="1" smtClean="0"/>
              <a:t>التي</a:t>
            </a:r>
            <a:r>
              <a:rPr lang="fr-FR" sz="4900" b="1" dirty="0" smtClean="0"/>
              <a:t> </a:t>
            </a:r>
            <a:r>
              <a:rPr lang="fr-FR" sz="4900" b="1" dirty="0" err="1" smtClean="0"/>
              <a:t>تخلفها</a:t>
            </a:r>
            <a:r>
              <a:rPr lang="fr-FR" sz="4900" b="1" dirty="0" smtClean="0"/>
              <a:t> </a:t>
            </a:r>
            <a:r>
              <a:rPr lang="fr-FR" sz="4900" b="1" dirty="0" err="1" smtClean="0"/>
              <a:t>الزلازل</a:t>
            </a:r>
            <a:endParaRPr lang="fr-FR" sz="4900"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sz="quarter" idx="1"/>
          </p:nvPr>
        </p:nvSpPr>
        <p:spPr>
          <a:xfrm>
            <a:off x="761963" y="4946656"/>
            <a:ext cx="10858576" cy="1911344"/>
          </a:xfrm>
        </p:spPr>
        <p:txBody>
          <a:bodyPr>
            <a:normAutofit/>
          </a:bodyPr>
          <a:lstStyle/>
          <a:p>
            <a:pPr algn="r">
              <a:buNone/>
            </a:pPr>
            <a:r>
              <a:rPr lang="ar-MA" dirty="0" smtClean="0"/>
              <a:t>تعد الزلازل واحدة من أكثر الكوارث الطبيعية فتكا وتدميرا، فبالإضافة إلي الخسائر البشرية هناك خسائر مادية تقدر بالملايين تتمثل في تدمير البنية التحتية والتأثير المباشر وغير المباشر على اقتصاد وثروات الدول، وذلك كله يتم خلال فترة قصيرة جدا </a:t>
            </a:r>
            <a:r>
              <a:rPr lang="ar-MA" dirty="0" err="1" smtClean="0"/>
              <a:t>و</a:t>
            </a:r>
            <a:r>
              <a:rPr lang="ar-MA" dirty="0" smtClean="0"/>
              <a:t> قياسية</a:t>
            </a:r>
            <a:br>
              <a:rPr lang="ar-MA" dirty="0" smtClean="0"/>
            </a:br>
            <a:r>
              <a:rPr lang="ar-MA" dirty="0" smtClean="0"/>
              <a:t>في القرن الماضي كانت حصيلة القتلى بفعل الزلازل بين 1.6 مليون – 2.2 مليون شخص وحصيلة الجرحى من 10 أضعاف القتلى</a:t>
            </a:r>
            <a:endParaRPr lang="fr-FR" dirty="0"/>
          </a:p>
        </p:txBody>
      </p:sp>
      <p:pic>
        <p:nvPicPr>
          <p:cNvPr id="5" name="Image 4" descr="carte-du-monde-tremblements-de-terre-depuis-1898.jpg"/>
          <p:cNvPicPr>
            <a:picLocks noChangeAspect="1"/>
          </p:cNvPicPr>
          <p:nvPr/>
        </p:nvPicPr>
        <p:blipFill>
          <a:blip r:embed="rId2"/>
          <a:stretch>
            <a:fillRect/>
          </a:stretch>
        </p:blipFill>
        <p:spPr>
          <a:xfrm>
            <a:off x="2024034" y="1071546"/>
            <a:ext cx="8786874" cy="3978807"/>
          </a:xfrm>
          <a:prstGeom prst="rect">
            <a:avLst/>
          </a:prstGeom>
        </p:spPr>
      </p:pic>
      <p:sp>
        <p:nvSpPr>
          <p:cNvPr id="6" name="ZoneTexte 5"/>
          <p:cNvSpPr txBox="1"/>
          <p:nvPr/>
        </p:nvSpPr>
        <p:spPr>
          <a:xfrm>
            <a:off x="6310314" y="285728"/>
            <a:ext cx="4706737" cy="707886"/>
          </a:xfrm>
          <a:prstGeom prst="rect">
            <a:avLst/>
          </a:prstGeom>
          <a:noFill/>
        </p:spPr>
        <p:txBody>
          <a:bodyPr wrap="none" rtlCol="0">
            <a:spAutoFit/>
          </a:bodyPr>
          <a:lstStyle/>
          <a:p>
            <a:pPr algn="ctr" rtl="1"/>
            <a:r>
              <a:rPr lang="fr-FR" sz="3600" dirty="0" smtClean="0"/>
              <a:t>(1</a:t>
            </a:r>
            <a:r>
              <a:rPr lang="fr-FR" sz="4000" dirty="0" smtClean="0"/>
              <a:t>الخسائر </a:t>
            </a:r>
            <a:r>
              <a:rPr lang="fr-FR" sz="4000" dirty="0" err="1" smtClean="0"/>
              <a:t>المادية</a:t>
            </a:r>
            <a:r>
              <a:rPr lang="fr-FR" sz="4000" dirty="0" smtClean="0"/>
              <a:t> و </a:t>
            </a:r>
            <a:r>
              <a:rPr lang="fr-FR" sz="4000" dirty="0" err="1" smtClean="0"/>
              <a:t>البشرية</a:t>
            </a:r>
            <a:endParaRPr lang="fr-FR" sz="4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062870" cy="6858000"/>
          </a:xfrm>
        </p:spPr>
        <p:txBody>
          <a:bodyPr anchor="t">
            <a:normAutofit/>
          </a:bodyPr>
          <a:lstStyle/>
          <a:p>
            <a:pPr marL="0" indent="0" algn="r" rtl="1">
              <a:buNone/>
            </a:pPr>
            <a:endParaRPr lang="fr-FR"/>
          </a:p>
          <a:p>
            <a:pPr marL="0" indent="0" algn="ctr" rtl="1">
              <a:buNone/>
            </a:pPr>
            <a:r>
              <a:rPr lang="fr-FR" sz="5400" b="1"/>
              <a:t>مقدمة </a:t>
            </a:r>
          </a:p>
          <a:p>
            <a:pPr marL="0" indent="0" algn="r" rtl="1">
              <a:buNone/>
            </a:pPr>
            <a:r>
              <a:rPr lang="fr-FR"/>
              <a:t>عرف العالم بأسره  ارتفاع نسب الكوارث الطبيعية  خلال القرن الأخير.و تتنوع هذه الكوارث حسب موقع ومناخ المنطقة التي وقع فيها.</a:t>
            </a:r>
          </a:p>
          <a:p>
            <a:pPr algn="r" rtl="1"/>
            <a:r>
              <a:rPr lang="fr-FR"/>
              <a:t>فما تعريف وأنواع الكوارث الطبيعية؟</a:t>
            </a:r>
          </a:p>
          <a:p>
            <a:pPr algn="r" rtl="1"/>
            <a:r>
              <a:rPr lang="fr-FR"/>
              <a:t> و ما أسبابها؟</a:t>
            </a:r>
          </a:p>
          <a:p>
            <a:pPr algn="r" rtl="1"/>
            <a:r>
              <a:rPr lang="fr-FR"/>
              <a:t>وما التدابير المتخذة  للتخفيف من خسائرها ؟</a:t>
            </a:r>
            <a:endParaRPr lang="fr-FR" sz="5400" b="1"/>
          </a:p>
          <a:p>
            <a:pPr marL="0" indent="0" algn="ctr" rtl="1">
              <a:buNone/>
            </a:pPr>
            <a:r>
              <a:rPr lang="fr-FR" sz="5400" b="1"/>
              <a:t>  </a:t>
            </a:r>
            <a:endParaRPr lang="fr-FR" sz="4000" b="1" u="sng"/>
          </a:p>
          <a:p>
            <a:pPr marL="0" indent="0" algn="r" rtl="1">
              <a:buNone/>
            </a:pPr>
            <a:endParaRPr lang="fr-FR" sz="4000" u="sng"/>
          </a:p>
          <a:p>
            <a:pPr marL="0" indent="0" algn="r" rtl="1">
              <a:buNone/>
            </a:pPr>
            <a:r>
              <a:rPr lang="fr-FR" sz="4000" u="sng"/>
              <a:t>(1تعريف الكارثة الطبيعية  وأسبابها</a:t>
            </a:r>
          </a:p>
          <a:p>
            <a:pPr marL="0" indent="0" algn="r" rtl="1">
              <a:buNone/>
            </a:pPr>
            <a:r>
              <a:rPr lang="fr-FR"/>
              <a:t>نقصد بالكارثة الطبيعية  كل الاضطرابات الطبيعية، وتخلف خسائر مادية وبشرية مهمة. بالاضافة إلى تدمير المنشآت  …</a:t>
            </a:r>
          </a:p>
          <a:p>
            <a:pPr marL="0" indent="0" algn="r" rtl="1">
              <a:buNone/>
            </a:pPr>
            <a:r>
              <a:rPr lang="fr-FR"/>
              <a:t>ترجع أسبابها إلى الطبيعة؛ أي المناخ ، و طبيعة  البنية  الصخرية ، أو تموقع  التضاريس…</a:t>
            </a:r>
          </a:p>
          <a:p>
            <a:pPr marL="0" indent="0" algn="r" rtl="1">
              <a:buNone/>
            </a:pPr>
            <a:r>
              <a:rPr lang="fr-FR"/>
              <a:t>و قد ترجع اسبابها أيضا إلى  عوامل إنسانية (تلاعب الإنسان بتوازن الطبيعة) كالتلوث المفرط  للهواء، أو عمليات الحفر و البناء في  مناطق تكتونية، القاء نفايات المصانع في البحر ثم ارتفاع مستواه.إحراق الغابات  …</a:t>
            </a:r>
          </a:p>
        </p:txBody>
      </p:sp>
      <p:sp>
        <p:nvSpPr>
          <p:cNvPr id="2" name="Ruban courbé vers le bas 1"/>
          <p:cNvSpPr/>
          <p:nvPr/>
        </p:nvSpPr>
        <p:spPr>
          <a:xfrm>
            <a:off x="1892684" y="3004263"/>
            <a:ext cx="8277501" cy="1367841"/>
          </a:xfrm>
          <a:prstGeom prst="ellipseRibbon">
            <a:avLst>
              <a:gd name="adj1" fmla="val 28547"/>
              <a:gd name="adj2" fmla="val 75000"/>
              <a:gd name="adj3" fmla="val 124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rtl="1">
              <a:buNone/>
            </a:pPr>
            <a:r>
              <a:rPr lang="fr-FR" sz="4000" b="1"/>
              <a:t> {I</a:t>
            </a:r>
            <a:r>
              <a:rPr lang="fr-FR" sz="3600" b="1"/>
              <a:t>مفاهيم حول الكوارث الطبيعية عامة</a:t>
            </a:r>
            <a:endParaRPr lang="fr-FR" sz="3600">
              <a:solidFill>
                <a:srgbClr val="FF0000"/>
              </a:solidFill>
            </a:endParaRPr>
          </a:p>
        </p:txBody>
      </p:sp>
    </p:spTree>
    <p:extLst>
      <p:ext uri="{BB962C8B-B14F-4D97-AF65-F5344CB8AC3E}">
        <p14:creationId xmlns:p14="http://schemas.microsoft.com/office/powerpoint/2010/main" xmlns="" val="365461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sz="quarter" idx="1"/>
          </p:nvPr>
        </p:nvGraphicFramePr>
        <p:xfrm>
          <a:off x="0" y="0"/>
          <a:ext cx="8678231" cy="6949440"/>
        </p:xfrm>
        <a:graphic>
          <a:graphicData uri="http://schemas.openxmlformats.org/drawingml/2006/table">
            <a:tbl>
              <a:tblPr firstRow="1" bandRow="1">
                <a:tableStyleId>{6E25E649-3F16-4E02-A733-19D2CDBF48F0}</a:tableStyleId>
              </a:tblPr>
              <a:tblGrid>
                <a:gridCol w="2169558"/>
                <a:gridCol w="2169558"/>
                <a:gridCol w="3070109"/>
                <a:gridCol w="1269006"/>
              </a:tblGrid>
              <a:tr h="342149">
                <a:tc>
                  <a:txBody>
                    <a:bodyPr/>
                    <a:lstStyle/>
                    <a:p>
                      <a:pPr algn="ctr"/>
                      <a:r>
                        <a:rPr lang="ar-MA" dirty="0" smtClean="0"/>
                        <a:t>عدد الهزات</a:t>
                      </a:r>
                      <a:endParaRPr lang="fr-FR" dirty="0"/>
                    </a:p>
                  </a:txBody>
                  <a:tcPr marL="121920" marR="121920"/>
                </a:tc>
                <a:tc>
                  <a:txBody>
                    <a:bodyPr/>
                    <a:lstStyle/>
                    <a:p>
                      <a:pPr algn="ctr"/>
                      <a:r>
                        <a:rPr lang="fr-FR" dirty="0" smtClean="0"/>
                        <a:t> </a:t>
                      </a:r>
                      <a:r>
                        <a:rPr lang="fr-FR" baseline="0" dirty="0" smtClean="0"/>
                        <a:t>     </a:t>
                      </a:r>
                      <a:r>
                        <a:rPr lang="ar-MA" dirty="0" smtClean="0"/>
                        <a:t>أعداد القتلى</a:t>
                      </a:r>
                      <a:r>
                        <a:rPr lang="fr-FR" dirty="0" smtClean="0"/>
                        <a:t> </a:t>
                      </a:r>
                      <a:r>
                        <a:rPr lang="fr-FR" baseline="0" dirty="0" smtClean="0"/>
                        <a:t> </a:t>
                      </a:r>
                    </a:p>
                  </a:txBody>
                  <a:tcPr marL="121920" marR="121920"/>
                </a:tc>
                <a:tc>
                  <a:txBody>
                    <a:bodyPr/>
                    <a:lstStyle/>
                    <a:p>
                      <a:pPr algn="ctr"/>
                      <a:r>
                        <a:rPr lang="ar-MA" dirty="0" smtClean="0"/>
                        <a:t>الدولة </a:t>
                      </a:r>
                      <a:endParaRPr lang="fr-FR" dirty="0"/>
                    </a:p>
                  </a:txBody>
                  <a:tcPr marL="121920" marR="121920"/>
                </a:tc>
                <a:tc>
                  <a:txBody>
                    <a:bodyPr/>
                    <a:lstStyle/>
                    <a:p>
                      <a:pPr algn="ctr"/>
                      <a:r>
                        <a:rPr lang="ar-MA" dirty="0"/>
                        <a:t>التسلسل</a:t>
                      </a:r>
                    </a:p>
                  </a:txBody>
                  <a:tcPr marL="121920" marR="121920" anchor="ctr"/>
                </a:tc>
              </a:tr>
              <a:tr h="342149">
                <a:tc>
                  <a:txBody>
                    <a:bodyPr/>
                    <a:lstStyle/>
                    <a:p>
                      <a:pPr algn="ctr"/>
                      <a:r>
                        <a:rPr lang="fr-FR" dirty="0" smtClean="0"/>
                        <a:t>1</a:t>
                      </a:r>
                      <a:endParaRPr lang="fr-FR" dirty="0"/>
                    </a:p>
                  </a:txBody>
                  <a:tcPr marL="121920" marR="121920"/>
                </a:tc>
                <a:tc>
                  <a:txBody>
                    <a:bodyPr/>
                    <a:lstStyle/>
                    <a:p>
                      <a:pPr algn="ctr"/>
                      <a:r>
                        <a:rPr lang="fr-FR" dirty="0" smtClean="0"/>
                        <a:t>550-950</a:t>
                      </a:r>
                      <a:endParaRPr lang="fr-FR" dirty="0"/>
                    </a:p>
                  </a:txBody>
                  <a:tcPr marL="121920" marR="121920"/>
                </a:tc>
                <a:tc>
                  <a:txBody>
                    <a:bodyPr/>
                    <a:lstStyle/>
                    <a:p>
                      <a:pPr algn="ctr"/>
                      <a:r>
                        <a:rPr lang="ar-MA" dirty="0" smtClean="0"/>
                        <a:t>الصين </a:t>
                      </a:r>
                      <a:endParaRPr lang="fr-FR" dirty="0"/>
                    </a:p>
                  </a:txBody>
                  <a:tcPr marL="121920" marR="121920"/>
                </a:tc>
                <a:tc>
                  <a:txBody>
                    <a:bodyPr/>
                    <a:lstStyle/>
                    <a:p>
                      <a:pPr algn="ctr"/>
                      <a:r>
                        <a:rPr lang="fr-FR" dirty="0" smtClean="0"/>
                        <a:t>1</a:t>
                      </a:r>
                      <a:endParaRPr lang="fr-FR" dirty="0"/>
                    </a:p>
                  </a:txBody>
                  <a:tcPr marL="121920" marR="121920"/>
                </a:tc>
              </a:tr>
              <a:tr h="342149">
                <a:tc>
                  <a:txBody>
                    <a:bodyPr/>
                    <a:lstStyle/>
                    <a:p>
                      <a:pPr algn="ctr"/>
                      <a:r>
                        <a:rPr lang="fr-FR" dirty="0" smtClean="0"/>
                        <a:t>2</a:t>
                      </a:r>
                      <a:endParaRPr lang="fr-FR" dirty="0"/>
                    </a:p>
                  </a:txBody>
                  <a:tcPr marL="121920" marR="121920"/>
                </a:tc>
                <a:tc>
                  <a:txBody>
                    <a:bodyPr/>
                    <a:lstStyle/>
                    <a:p>
                      <a:pPr algn="ctr"/>
                      <a:r>
                        <a:rPr lang="fr-FR" dirty="0" smtClean="0"/>
                        <a:t>150-165</a:t>
                      </a:r>
                      <a:endParaRPr lang="fr-FR" dirty="0"/>
                    </a:p>
                  </a:txBody>
                  <a:tcPr marL="121920" marR="121920"/>
                </a:tc>
                <a:tc>
                  <a:txBody>
                    <a:bodyPr/>
                    <a:lstStyle/>
                    <a:p>
                      <a:pPr algn="ctr"/>
                      <a:r>
                        <a:rPr lang="ar-MA" dirty="0" smtClean="0"/>
                        <a:t>اليابان </a:t>
                      </a:r>
                      <a:endParaRPr lang="fr-FR" dirty="0"/>
                    </a:p>
                  </a:txBody>
                  <a:tcPr marL="121920" marR="121920"/>
                </a:tc>
                <a:tc>
                  <a:txBody>
                    <a:bodyPr/>
                    <a:lstStyle/>
                    <a:p>
                      <a:pPr algn="ctr"/>
                      <a:r>
                        <a:rPr lang="fr-FR" dirty="0" smtClean="0"/>
                        <a:t>2</a:t>
                      </a:r>
                      <a:endParaRPr lang="fr-FR" dirty="0"/>
                    </a:p>
                  </a:txBody>
                  <a:tcPr marL="121920" marR="121920"/>
                </a:tc>
              </a:tr>
              <a:tr h="342149">
                <a:tc>
                  <a:txBody>
                    <a:bodyPr/>
                    <a:lstStyle/>
                    <a:p>
                      <a:pPr algn="ctr"/>
                      <a:r>
                        <a:rPr lang="fr-FR" dirty="0" smtClean="0"/>
                        <a:t>4</a:t>
                      </a:r>
                      <a:endParaRPr lang="fr-FR" dirty="0"/>
                    </a:p>
                  </a:txBody>
                  <a:tcPr marL="121920" marR="121920"/>
                </a:tc>
                <a:tc>
                  <a:txBody>
                    <a:bodyPr/>
                    <a:lstStyle/>
                    <a:p>
                      <a:pPr algn="ctr"/>
                      <a:r>
                        <a:rPr lang="fr-FR" dirty="0" smtClean="0"/>
                        <a:t>145-155</a:t>
                      </a:r>
                      <a:endParaRPr lang="fr-FR" dirty="0"/>
                    </a:p>
                  </a:txBody>
                  <a:tcPr marL="121920" marR="121920"/>
                </a:tc>
                <a:tc>
                  <a:txBody>
                    <a:bodyPr/>
                    <a:lstStyle/>
                    <a:p>
                      <a:pPr algn="ctr"/>
                      <a:r>
                        <a:rPr lang="ar-MA" dirty="0" smtClean="0"/>
                        <a:t>ايطاليا </a:t>
                      </a:r>
                      <a:endParaRPr lang="fr-FR" dirty="0"/>
                    </a:p>
                  </a:txBody>
                  <a:tcPr marL="121920" marR="121920"/>
                </a:tc>
                <a:tc>
                  <a:txBody>
                    <a:bodyPr/>
                    <a:lstStyle/>
                    <a:p>
                      <a:pPr algn="ctr"/>
                      <a:r>
                        <a:rPr lang="fr-FR" dirty="0" smtClean="0"/>
                        <a:t>3</a:t>
                      </a:r>
                      <a:endParaRPr lang="fr-FR" dirty="0"/>
                    </a:p>
                  </a:txBody>
                  <a:tcPr marL="121920" marR="121920"/>
                </a:tc>
              </a:tr>
              <a:tr h="342149">
                <a:tc>
                  <a:txBody>
                    <a:bodyPr/>
                    <a:lstStyle/>
                    <a:p>
                      <a:pPr algn="ctr"/>
                      <a:r>
                        <a:rPr lang="fr-FR" dirty="0" smtClean="0"/>
                        <a:t>2</a:t>
                      </a:r>
                      <a:endParaRPr lang="fr-FR" dirty="0"/>
                    </a:p>
                  </a:txBody>
                  <a:tcPr marL="121920" marR="121920"/>
                </a:tc>
                <a:tc>
                  <a:txBody>
                    <a:bodyPr/>
                    <a:lstStyle/>
                    <a:p>
                      <a:pPr algn="ctr"/>
                      <a:r>
                        <a:rPr lang="fr-FR" dirty="0" smtClean="0"/>
                        <a:t>140-160</a:t>
                      </a:r>
                      <a:endParaRPr lang="fr-FR" dirty="0"/>
                    </a:p>
                  </a:txBody>
                  <a:tcPr marL="121920" marR="121920"/>
                </a:tc>
                <a:tc>
                  <a:txBody>
                    <a:bodyPr/>
                    <a:lstStyle/>
                    <a:p>
                      <a:pPr algn="ctr"/>
                      <a:r>
                        <a:rPr lang="ar-MA" dirty="0" err="1" smtClean="0"/>
                        <a:t>ايران</a:t>
                      </a:r>
                      <a:r>
                        <a:rPr lang="ar-MA" dirty="0" smtClean="0"/>
                        <a:t> </a:t>
                      </a:r>
                      <a:endParaRPr lang="fr-FR" dirty="0"/>
                    </a:p>
                  </a:txBody>
                  <a:tcPr marL="121920" marR="121920"/>
                </a:tc>
                <a:tc>
                  <a:txBody>
                    <a:bodyPr/>
                    <a:lstStyle/>
                    <a:p>
                      <a:pPr algn="ctr"/>
                      <a:r>
                        <a:rPr lang="fr-FR" dirty="0" smtClean="0"/>
                        <a:t>4</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92-167</a:t>
                      </a:r>
                      <a:endParaRPr lang="fr-FR" dirty="0"/>
                    </a:p>
                  </a:txBody>
                  <a:tcPr marL="121920" marR="121920"/>
                </a:tc>
                <a:tc>
                  <a:txBody>
                    <a:bodyPr/>
                    <a:lstStyle/>
                    <a:p>
                      <a:pPr algn="ctr"/>
                      <a:r>
                        <a:rPr lang="ar-MA" dirty="0" smtClean="0"/>
                        <a:t>تركيا</a:t>
                      </a:r>
                      <a:endParaRPr lang="fr-FR" dirty="0"/>
                    </a:p>
                  </a:txBody>
                  <a:tcPr marL="121920" marR="121920"/>
                </a:tc>
                <a:tc>
                  <a:txBody>
                    <a:bodyPr/>
                    <a:lstStyle/>
                    <a:p>
                      <a:pPr algn="ctr"/>
                      <a:r>
                        <a:rPr lang="fr-FR" dirty="0" smtClean="0"/>
                        <a:t>5</a:t>
                      </a:r>
                      <a:endParaRPr lang="fr-FR" dirty="0"/>
                    </a:p>
                  </a:txBody>
                  <a:tcPr marL="121920" marR="121920"/>
                </a:tc>
              </a:tr>
              <a:tr h="342149">
                <a:tc>
                  <a:txBody>
                    <a:bodyPr/>
                    <a:lstStyle/>
                    <a:p>
                      <a:pPr algn="ctr"/>
                      <a:r>
                        <a:rPr lang="fr-FR" dirty="0" smtClean="0"/>
                        <a:t>3</a:t>
                      </a:r>
                      <a:endParaRPr lang="fr-FR" dirty="0"/>
                    </a:p>
                  </a:txBody>
                  <a:tcPr marL="121920" marR="121920"/>
                </a:tc>
                <a:tc>
                  <a:txBody>
                    <a:bodyPr/>
                    <a:lstStyle/>
                    <a:p>
                      <a:pPr algn="ctr"/>
                      <a:r>
                        <a:rPr lang="fr-FR" dirty="0" smtClean="0"/>
                        <a:t>72</a:t>
                      </a:r>
                      <a:endParaRPr lang="fr-FR" dirty="0"/>
                    </a:p>
                  </a:txBody>
                  <a:tcPr marL="121920" marR="121920"/>
                </a:tc>
                <a:tc>
                  <a:txBody>
                    <a:bodyPr/>
                    <a:lstStyle/>
                    <a:p>
                      <a:pPr algn="ctr"/>
                      <a:r>
                        <a:rPr lang="ar-MA" dirty="0" smtClean="0"/>
                        <a:t>باكستان </a:t>
                      </a:r>
                      <a:endParaRPr lang="fr-FR" dirty="0"/>
                    </a:p>
                  </a:txBody>
                  <a:tcPr marL="121920" marR="121920"/>
                </a:tc>
                <a:tc>
                  <a:txBody>
                    <a:bodyPr/>
                    <a:lstStyle/>
                    <a:p>
                      <a:pPr algn="ctr"/>
                      <a:r>
                        <a:rPr lang="fr-FR" dirty="0" smtClean="0"/>
                        <a:t>6</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52-60</a:t>
                      </a:r>
                      <a:endParaRPr lang="fr-FR" dirty="0"/>
                    </a:p>
                  </a:txBody>
                  <a:tcPr marL="121920" marR="121920"/>
                </a:tc>
                <a:tc>
                  <a:txBody>
                    <a:bodyPr/>
                    <a:lstStyle/>
                    <a:p>
                      <a:pPr algn="ctr"/>
                      <a:r>
                        <a:rPr lang="ar-MA" dirty="0" smtClean="0"/>
                        <a:t>الهند </a:t>
                      </a:r>
                      <a:endParaRPr lang="fr-FR" dirty="0"/>
                    </a:p>
                  </a:txBody>
                  <a:tcPr marL="121920" marR="121920"/>
                </a:tc>
                <a:tc>
                  <a:txBody>
                    <a:bodyPr/>
                    <a:lstStyle/>
                    <a:p>
                      <a:pPr algn="ctr"/>
                      <a:r>
                        <a:rPr lang="fr-FR" dirty="0" smtClean="0"/>
                        <a:t>7</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48-55</a:t>
                      </a:r>
                      <a:endParaRPr lang="fr-FR" dirty="0"/>
                    </a:p>
                  </a:txBody>
                  <a:tcPr marL="121920" marR="121920"/>
                </a:tc>
                <a:tc>
                  <a:txBody>
                    <a:bodyPr/>
                    <a:lstStyle/>
                    <a:p>
                      <a:pPr algn="ctr"/>
                      <a:r>
                        <a:rPr lang="ar-MA" dirty="0" err="1" smtClean="0"/>
                        <a:t>كرجستان</a:t>
                      </a:r>
                      <a:endParaRPr lang="fr-FR" dirty="0"/>
                    </a:p>
                  </a:txBody>
                  <a:tcPr marL="121920" marR="121920"/>
                </a:tc>
                <a:tc>
                  <a:txBody>
                    <a:bodyPr/>
                    <a:lstStyle/>
                    <a:p>
                      <a:pPr algn="ctr"/>
                      <a:r>
                        <a:rPr lang="fr-FR" dirty="0" smtClean="0"/>
                        <a:t>8</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33</a:t>
                      </a:r>
                      <a:endParaRPr lang="fr-FR" dirty="0"/>
                    </a:p>
                  </a:txBody>
                  <a:tcPr marL="121920" marR="121920"/>
                </a:tc>
                <a:tc>
                  <a:txBody>
                    <a:bodyPr/>
                    <a:lstStyle/>
                    <a:p>
                      <a:pPr algn="ctr"/>
                      <a:r>
                        <a:rPr lang="ar-MA" dirty="0" smtClean="0"/>
                        <a:t>تشيلي </a:t>
                      </a:r>
                      <a:endParaRPr lang="fr-FR" dirty="0"/>
                    </a:p>
                  </a:txBody>
                  <a:tcPr marL="121920" marR="121920"/>
                </a:tc>
                <a:tc>
                  <a:txBody>
                    <a:bodyPr/>
                    <a:lstStyle/>
                    <a:p>
                      <a:pPr algn="ctr"/>
                      <a:r>
                        <a:rPr lang="fr-FR" dirty="0" smtClean="0"/>
                        <a:t>9</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32</a:t>
                      </a:r>
                      <a:endParaRPr lang="fr-FR" dirty="0"/>
                    </a:p>
                  </a:txBody>
                  <a:tcPr marL="121920" marR="121920"/>
                </a:tc>
                <a:tc>
                  <a:txBody>
                    <a:bodyPr/>
                    <a:lstStyle/>
                    <a:p>
                      <a:pPr algn="ctr"/>
                      <a:r>
                        <a:rPr lang="ar-MA" dirty="0" err="1" smtClean="0"/>
                        <a:t>تركمنستان</a:t>
                      </a:r>
                      <a:r>
                        <a:rPr lang="ar-MA" dirty="0" smtClean="0"/>
                        <a:t> </a:t>
                      </a:r>
                      <a:endParaRPr lang="fr-FR" dirty="0"/>
                    </a:p>
                  </a:txBody>
                  <a:tcPr marL="121920" marR="121920"/>
                </a:tc>
                <a:tc>
                  <a:txBody>
                    <a:bodyPr/>
                    <a:lstStyle/>
                    <a:p>
                      <a:pPr algn="ctr"/>
                      <a:r>
                        <a:rPr lang="fr-FR" dirty="0" smtClean="0"/>
                        <a:t>10</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31</a:t>
                      </a:r>
                      <a:endParaRPr lang="fr-FR" dirty="0"/>
                    </a:p>
                  </a:txBody>
                  <a:tcPr marL="121920" marR="121920"/>
                </a:tc>
                <a:tc>
                  <a:txBody>
                    <a:bodyPr/>
                    <a:lstStyle/>
                    <a:p>
                      <a:pPr algn="ctr"/>
                      <a:r>
                        <a:rPr lang="ar-MA" dirty="0" err="1" smtClean="0"/>
                        <a:t>ارمينيا</a:t>
                      </a:r>
                      <a:endParaRPr lang="fr-FR" dirty="0"/>
                    </a:p>
                  </a:txBody>
                  <a:tcPr marL="121920" marR="121920"/>
                </a:tc>
                <a:tc>
                  <a:txBody>
                    <a:bodyPr/>
                    <a:lstStyle/>
                    <a:p>
                      <a:pPr algn="ctr"/>
                      <a:r>
                        <a:rPr lang="fr-FR" dirty="0" smtClean="0"/>
                        <a:t>11</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31</a:t>
                      </a:r>
                      <a:endParaRPr lang="fr-FR" dirty="0"/>
                    </a:p>
                  </a:txBody>
                  <a:tcPr marL="121920" marR="121920"/>
                </a:tc>
                <a:tc>
                  <a:txBody>
                    <a:bodyPr/>
                    <a:lstStyle/>
                    <a:p>
                      <a:pPr algn="ctr"/>
                      <a:r>
                        <a:rPr lang="ar-MA" dirty="0" smtClean="0"/>
                        <a:t>اندونيسيا</a:t>
                      </a:r>
                      <a:endParaRPr lang="fr-FR" dirty="0"/>
                    </a:p>
                  </a:txBody>
                  <a:tcPr marL="121920" marR="121920"/>
                </a:tc>
                <a:tc>
                  <a:txBody>
                    <a:bodyPr/>
                    <a:lstStyle/>
                    <a:p>
                      <a:pPr algn="ctr"/>
                      <a:r>
                        <a:rPr lang="fr-FR" dirty="0" smtClean="0"/>
                        <a:t>12</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30</a:t>
                      </a:r>
                      <a:endParaRPr lang="fr-FR" dirty="0"/>
                    </a:p>
                  </a:txBody>
                  <a:tcPr marL="121920" marR="121920"/>
                </a:tc>
                <a:tc>
                  <a:txBody>
                    <a:bodyPr/>
                    <a:lstStyle/>
                    <a:p>
                      <a:pPr algn="ctr"/>
                      <a:r>
                        <a:rPr lang="ar-MA" dirty="0" smtClean="0"/>
                        <a:t>أفغانستان</a:t>
                      </a:r>
                      <a:endParaRPr lang="fr-FR" dirty="0"/>
                    </a:p>
                  </a:txBody>
                  <a:tcPr marL="121920" marR="121920"/>
                </a:tc>
                <a:tc>
                  <a:txBody>
                    <a:bodyPr/>
                    <a:lstStyle/>
                    <a:p>
                      <a:pPr algn="ctr"/>
                      <a:r>
                        <a:rPr lang="fr-FR" dirty="0" smtClean="0"/>
                        <a:t>13</a:t>
                      </a:r>
                      <a:endParaRPr lang="fr-FR" dirty="0"/>
                    </a:p>
                  </a:txBody>
                  <a:tcPr marL="121920" marR="121920"/>
                </a:tc>
              </a:tr>
              <a:tr h="342149">
                <a:tc>
                  <a:txBody>
                    <a:bodyPr/>
                    <a:lstStyle/>
                    <a:p>
                      <a:pPr algn="ctr"/>
                      <a:r>
                        <a:rPr lang="fr-FR" dirty="0" smtClean="0"/>
                        <a:t>2</a:t>
                      </a:r>
                      <a:endParaRPr lang="fr-FR" dirty="0"/>
                    </a:p>
                  </a:txBody>
                  <a:tcPr marL="121920" marR="121920"/>
                </a:tc>
                <a:tc>
                  <a:txBody>
                    <a:bodyPr/>
                    <a:lstStyle/>
                    <a:p>
                      <a:pPr algn="ctr"/>
                      <a:r>
                        <a:rPr lang="fr-FR" dirty="0" smtClean="0"/>
                        <a:t>24-30</a:t>
                      </a:r>
                      <a:endParaRPr lang="fr-FR" dirty="0"/>
                    </a:p>
                  </a:txBody>
                  <a:tcPr marL="121920" marR="121920"/>
                </a:tc>
                <a:tc>
                  <a:txBody>
                    <a:bodyPr/>
                    <a:lstStyle/>
                    <a:p>
                      <a:pPr algn="ctr"/>
                      <a:r>
                        <a:rPr lang="ar-MA" dirty="0" err="1" smtClean="0"/>
                        <a:t>طازاكستان</a:t>
                      </a:r>
                      <a:endParaRPr lang="fr-FR" dirty="0"/>
                    </a:p>
                  </a:txBody>
                  <a:tcPr marL="121920" marR="121920"/>
                </a:tc>
                <a:tc>
                  <a:txBody>
                    <a:bodyPr/>
                    <a:lstStyle/>
                    <a:p>
                      <a:pPr algn="ctr"/>
                      <a:r>
                        <a:rPr lang="fr-FR" dirty="0" smtClean="0"/>
                        <a:t>14</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23-40</a:t>
                      </a:r>
                      <a:endParaRPr lang="fr-FR" dirty="0"/>
                    </a:p>
                  </a:txBody>
                  <a:tcPr marL="121920" marR="121920"/>
                </a:tc>
                <a:tc>
                  <a:txBody>
                    <a:bodyPr/>
                    <a:lstStyle/>
                    <a:p>
                      <a:pPr algn="ctr"/>
                      <a:r>
                        <a:rPr lang="ar-MA" dirty="0" smtClean="0"/>
                        <a:t>جواتيمالا</a:t>
                      </a:r>
                      <a:endParaRPr lang="fr-FR" dirty="0"/>
                    </a:p>
                  </a:txBody>
                  <a:tcPr marL="121920" marR="121920"/>
                </a:tc>
                <a:tc>
                  <a:txBody>
                    <a:bodyPr/>
                    <a:lstStyle/>
                    <a:p>
                      <a:pPr algn="ctr"/>
                      <a:r>
                        <a:rPr lang="fr-FR" dirty="0" smtClean="0"/>
                        <a:t>15</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19</a:t>
                      </a:r>
                      <a:endParaRPr lang="fr-FR" dirty="0"/>
                    </a:p>
                  </a:txBody>
                  <a:tcPr marL="121920" marR="121920"/>
                </a:tc>
                <a:tc>
                  <a:txBody>
                    <a:bodyPr/>
                    <a:lstStyle/>
                    <a:p>
                      <a:pPr algn="ctr"/>
                      <a:r>
                        <a:rPr lang="ar-MA" dirty="0" smtClean="0"/>
                        <a:t>المكسيك</a:t>
                      </a:r>
                      <a:endParaRPr lang="fr-FR" dirty="0"/>
                    </a:p>
                  </a:txBody>
                  <a:tcPr marL="121920" marR="121920"/>
                </a:tc>
                <a:tc>
                  <a:txBody>
                    <a:bodyPr/>
                    <a:lstStyle/>
                    <a:p>
                      <a:pPr algn="ctr"/>
                      <a:r>
                        <a:rPr lang="fr-FR" dirty="0" smtClean="0"/>
                        <a:t>16</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13</a:t>
                      </a:r>
                      <a:endParaRPr lang="fr-FR" dirty="0"/>
                    </a:p>
                  </a:txBody>
                  <a:tcPr marL="121920" marR="121920"/>
                </a:tc>
                <a:tc>
                  <a:txBody>
                    <a:bodyPr/>
                    <a:lstStyle/>
                    <a:p>
                      <a:pPr algn="ctr"/>
                      <a:r>
                        <a:rPr lang="ar-MA" dirty="0" smtClean="0"/>
                        <a:t>الفلبين</a:t>
                      </a:r>
                      <a:endParaRPr lang="fr-FR" dirty="0"/>
                    </a:p>
                  </a:txBody>
                  <a:tcPr marL="121920" marR="121920"/>
                </a:tc>
                <a:tc>
                  <a:txBody>
                    <a:bodyPr/>
                    <a:lstStyle/>
                    <a:p>
                      <a:pPr algn="ctr"/>
                      <a:r>
                        <a:rPr lang="fr-FR" dirty="0" smtClean="0"/>
                        <a:t>17</a:t>
                      </a:r>
                      <a:endParaRPr lang="fr-FR" dirty="0"/>
                    </a:p>
                  </a:txBody>
                  <a:tcPr marL="121920" marR="121920"/>
                </a:tc>
              </a:tr>
              <a:tr h="342149">
                <a:tc>
                  <a:txBody>
                    <a:bodyPr/>
                    <a:lstStyle/>
                    <a:p>
                      <a:pPr algn="ctr"/>
                      <a:r>
                        <a:rPr lang="fr-FR" dirty="0" smtClean="0"/>
                        <a:t>1</a:t>
                      </a:r>
                      <a:endParaRPr lang="fr-FR" dirty="0"/>
                    </a:p>
                  </a:txBody>
                  <a:tcPr marL="121920" marR="121920"/>
                </a:tc>
                <a:tc>
                  <a:txBody>
                    <a:bodyPr/>
                    <a:lstStyle/>
                    <a:p>
                      <a:pPr algn="ctr"/>
                      <a:r>
                        <a:rPr lang="fr-FR" dirty="0" smtClean="0"/>
                        <a:t>13</a:t>
                      </a:r>
                      <a:endParaRPr lang="fr-FR" dirty="0"/>
                    </a:p>
                  </a:txBody>
                  <a:tcPr marL="121920" marR="121920"/>
                </a:tc>
                <a:tc>
                  <a:txBody>
                    <a:bodyPr/>
                    <a:lstStyle/>
                    <a:p>
                      <a:pPr algn="ctr"/>
                      <a:r>
                        <a:rPr lang="ar-MA" dirty="0" smtClean="0"/>
                        <a:t>الجزائر</a:t>
                      </a:r>
                      <a:r>
                        <a:rPr lang="fr-FR" dirty="0" smtClean="0"/>
                        <a:t> - </a:t>
                      </a:r>
                      <a:r>
                        <a:rPr lang="ar-MA" dirty="0" smtClean="0"/>
                        <a:t>المغرب </a:t>
                      </a:r>
                      <a:endParaRPr lang="fr-FR" dirty="0"/>
                    </a:p>
                  </a:txBody>
                  <a:tcPr marL="121920" marR="121920"/>
                </a:tc>
                <a:tc>
                  <a:txBody>
                    <a:bodyPr/>
                    <a:lstStyle/>
                    <a:p>
                      <a:pPr algn="ctr"/>
                      <a:r>
                        <a:rPr lang="fr-FR" dirty="0" smtClean="0"/>
                        <a:t>18</a:t>
                      </a:r>
                    </a:p>
                  </a:txBody>
                  <a:tcPr marL="121920" marR="121920"/>
                </a:tc>
              </a:tr>
            </a:tbl>
          </a:graphicData>
        </a:graphic>
      </p:graphicFrame>
      <p:sp>
        <p:nvSpPr>
          <p:cNvPr id="3" name="ZoneTexte 2"/>
          <p:cNvSpPr txBox="1"/>
          <p:nvPr/>
        </p:nvSpPr>
        <p:spPr>
          <a:xfrm>
            <a:off x="8810644" y="2428868"/>
            <a:ext cx="3167042" cy="2862322"/>
          </a:xfrm>
          <a:prstGeom prst="rect">
            <a:avLst/>
          </a:prstGeom>
          <a:noFill/>
        </p:spPr>
        <p:txBody>
          <a:bodyPr wrap="square" rtlCol="0">
            <a:spAutoFit/>
          </a:bodyPr>
          <a:lstStyle/>
          <a:p>
            <a:pPr algn="ctr"/>
            <a:r>
              <a:rPr lang="ar-MA" sz="3600" dirty="0" smtClean="0"/>
              <a:t>الدول التي تعرضت للزلازل وعدد الوفيات فيها وعدد الزلازل التي سببت فيها تلك الخسائر</a:t>
            </a:r>
            <a:endParaRPr lang="fr-FR" sz="3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1290" y="142852"/>
            <a:ext cx="8610600" cy="1293028"/>
          </a:xfrm>
        </p:spPr>
        <p:txBody>
          <a:bodyPr/>
          <a:lstStyle/>
          <a:p>
            <a:r>
              <a:rPr lang="ar-MA" dirty="0" smtClean="0"/>
              <a:t>أنواع وطبيعة الخسائر الزلزالية</a:t>
            </a:r>
            <a:endParaRPr lang="fr-FR" dirty="0"/>
          </a:p>
        </p:txBody>
      </p:sp>
      <p:sp>
        <p:nvSpPr>
          <p:cNvPr id="3" name="Espace réservé du contenu 2"/>
          <p:cNvSpPr>
            <a:spLocks noGrp="1"/>
          </p:cNvSpPr>
          <p:nvPr>
            <p:ph sz="quarter" idx="1"/>
          </p:nvPr>
        </p:nvSpPr>
        <p:spPr>
          <a:xfrm>
            <a:off x="-261982" y="857232"/>
            <a:ext cx="6381752" cy="5554684"/>
          </a:xfrm>
        </p:spPr>
        <p:txBody>
          <a:bodyPr>
            <a:normAutofit lnSpcReduction="10000"/>
          </a:bodyPr>
          <a:lstStyle/>
          <a:p>
            <a:pPr algn="r">
              <a:buNone/>
            </a:pPr>
            <a:r>
              <a:rPr lang="ar-MA" b="1" dirty="0" smtClean="0"/>
              <a:t/>
            </a:r>
            <a:br>
              <a:rPr lang="ar-MA" b="1" dirty="0" smtClean="0"/>
            </a:br>
            <a:r>
              <a:rPr lang="ar-MA" dirty="0" smtClean="0"/>
              <a:t/>
            </a:r>
            <a:br>
              <a:rPr lang="ar-MA" dirty="0" smtClean="0"/>
            </a:br>
            <a:r>
              <a:rPr lang="ar-MA" dirty="0" smtClean="0"/>
              <a:t>تقسم الخسائر الزلزالية إلى ثلاثة أنواع هي : المباشرة والثانوية وغير المباشرة</a:t>
            </a:r>
            <a:br>
              <a:rPr lang="ar-MA" dirty="0" smtClean="0"/>
            </a:br>
            <a:endParaRPr lang="fr-FR" dirty="0" smtClean="0"/>
          </a:p>
          <a:p>
            <a:pPr algn="r">
              <a:buNone/>
            </a:pPr>
            <a:r>
              <a:rPr lang="ar-MA" dirty="0" smtClean="0"/>
              <a:t>المباشرة: وتتمثل في أعداد الوفيات والجرحى والتأثيرات النفسية والمادية الناتجة عن تدمير وانهيار المباني والبنية التحتية وتدمير المنشئات الصناعية وتخريب خطوط وأنابيب الغاز والكهرباء إلى غير ذلك من تدمير</a:t>
            </a:r>
            <a:br>
              <a:rPr lang="ar-MA" dirty="0" smtClean="0"/>
            </a:br>
            <a:endParaRPr lang="fr-FR" dirty="0" smtClean="0"/>
          </a:p>
          <a:p>
            <a:pPr algn="r">
              <a:buNone/>
            </a:pPr>
            <a:r>
              <a:rPr lang="ar-MA" dirty="0" smtClean="0"/>
              <a:t>الثانوية: وتتمثل في الحرائق </a:t>
            </a:r>
            <a:r>
              <a:rPr lang="ar-MA" dirty="0" err="1" smtClean="0"/>
              <a:t>و</a:t>
            </a:r>
            <a:r>
              <a:rPr lang="ar-MA" dirty="0" smtClean="0"/>
              <a:t> الفيضانات والانهيارات الأرضية التي تحدث بعد الزلزال، كذلك طغيان مياه البحر (</a:t>
            </a:r>
            <a:r>
              <a:rPr lang="ar-MA" dirty="0" err="1" smtClean="0"/>
              <a:t>سونامي</a:t>
            </a:r>
            <a:r>
              <a:rPr lang="ar-MA" dirty="0" smtClean="0"/>
              <a:t>) الذي يضرب </a:t>
            </a:r>
            <a:r>
              <a:rPr lang="ar-MA" dirty="0" err="1" smtClean="0"/>
              <a:t>الشواطيء</a:t>
            </a:r>
            <a:r>
              <a:rPr lang="ar-MA" dirty="0" smtClean="0"/>
              <a:t> و التلوث بالمواد الكيميائية أو الإشعاعية بالإضافة إلى العديد من </a:t>
            </a:r>
            <a:r>
              <a:rPr lang="ar-MA" dirty="0" err="1" smtClean="0"/>
              <a:t>الامور</a:t>
            </a:r>
            <a:r>
              <a:rPr lang="ar-MA" dirty="0" smtClean="0"/>
              <a:t> التي تحدث بعد الهزة الأرضية</a:t>
            </a:r>
            <a:br>
              <a:rPr lang="ar-MA" dirty="0" smtClean="0"/>
            </a:br>
            <a:endParaRPr lang="fr-FR" dirty="0" smtClean="0"/>
          </a:p>
          <a:p>
            <a:pPr algn="r">
              <a:buNone/>
            </a:pPr>
            <a:r>
              <a:rPr lang="ar-MA" dirty="0" smtClean="0"/>
              <a:t>الغير مباشرة: وتتجسد في ما يخلفه الزلزال من تبعات على اقتصاد الدول ومصادر دخلها وعلى حياة الناس وطرق عيشهم وعلى أنظمة الدول </a:t>
            </a:r>
            <a:r>
              <a:rPr lang="ar-MA" dirty="0" err="1" smtClean="0"/>
              <a:t>و</a:t>
            </a:r>
            <a:r>
              <a:rPr lang="ar-MA" dirty="0" smtClean="0"/>
              <a:t> أجهزتها المختلفة</a:t>
            </a:r>
          </a:p>
          <a:p>
            <a:pPr algn="r"/>
            <a:endParaRPr lang="fr-FR" dirty="0"/>
          </a:p>
        </p:txBody>
      </p:sp>
      <p:pic>
        <p:nvPicPr>
          <p:cNvPr id="4" name="Image 3" descr="maxresdefault.jpg"/>
          <p:cNvPicPr>
            <a:picLocks noChangeAspect="1"/>
          </p:cNvPicPr>
          <p:nvPr/>
        </p:nvPicPr>
        <p:blipFill>
          <a:blip r:embed="rId2"/>
          <a:stretch>
            <a:fillRect/>
          </a:stretch>
        </p:blipFill>
        <p:spPr>
          <a:xfrm>
            <a:off x="6667504" y="1142984"/>
            <a:ext cx="4929222" cy="2809656"/>
          </a:xfrm>
          <a:prstGeom prst="rect">
            <a:avLst/>
          </a:prstGeom>
        </p:spPr>
      </p:pic>
      <p:pic>
        <p:nvPicPr>
          <p:cNvPr id="5" name="Image 4" descr="tsunami-japon-chute-de-la-bourse-image-441616-article-fb.jpg"/>
          <p:cNvPicPr>
            <a:picLocks noChangeAspect="1"/>
          </p:cNvPicPr>
          <p:nvPr/>
        </p:nvPicPr>
        <p:blipFill>
          <a:blip r:embed="rId3"/>
          <a:stretch>
            <a:fillRect/>
          </a:stretch>
        </p:blipFill>
        <p:spPr>
          <a:xfrm>
            <a:off x="6524628" y="3929066"/>
            <a:ext cx="5170710" cy="271462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1026" y="428604"/>
            <a:ext cx="11010939" cy="511156"/>
          </a:xfrm>
        </p:spPr>
        <p:txBody>
          <a:bodyPr>
            <a:normAutofit fontScale="90000"/>
          </a:bodyPr>
          <a:lstStyle/>
          <a:p>
            <a:pPr marL="0" indent="0" rtl="1"/>
            <a:r>
              <a:rPr lang="fr-FR" dirty="0" smtClean="0"/>
              <a:t>(2امثلة </a:t>
            </a:r>
            <a:r>
              <a:rPr lang="fr-FR" dirty="0" err="1" smtClean="0"/>
              <a:t>عن</a:t>
            </a:r>
            <a:r>
              <a:rPr lang="fr-FR" dirty="0" smtClean="0"/>
              <a:t> </a:t>
            </a:r>
            <a:r>
              <a:rPr lang="fr-FR" dirty="0" err="1" smtClean="0"/>
              <a:t>اهم</a:t>
            </a:r>
            <a:r>
              <a:rPr lang="fr-FR" dirty="0" smtClean="0"/>
              <a:t> </a:t>
            </a:r>
            <a:r>
              <a:rPr lang="fr-FR" dirty="0" err="1" smtClean="0"/>
              <a:t>الزلازل</a:t>
            </a:r>
            <a:r>
              <a:rPr lang="fr-FR" dirty="0" smtClean="0"/>
              <a:t> </a:t>
            </a:r>
            <a:r>
              <a:rPr lang="fr-FR" dirty="0" err="1" smtClean="0"/>
              <a:t>التي</a:t>
            </a:r>
            <a:r>
              <a:rPr lang="fr-FR" dirty="0" smtClean="0"/>
              <a:t> </a:t>
            </a:r>
            <a:r>
              <a:rPr lang="fr-FR" dirty="0" err="1" smtClean="0"/>
              <a:t>ضربت</a:t>
            </a:r>
            <a:r>
              <a:rPr lang="fr-FR" dirty="0" smtClean="0"/>
              <a:t> </a:t>
            </a:r>
            <a:r>
              <a:rPr lang="fr-FR" dirty="0" err="1" smtClean="0"/>
              <a:t>المغرب</a:t>
            </a:r>
            <a:endParaRPr lang="fr-FR" dirty="0"/>
          </a:p>
        </p:txBody>
      </p:sp>
      <p:sp>
        <p:nvSpPr>
          <p:cNvPr id="3" name="Espace réservé du contenu 2"/>
          <p:cNvSpPr>
            <a:spLocks noGrp="1"/>
          </p:cNvSpPr>
          <p:nvPr>
            <p:ph sz="quarter" idx="1"/>
          </p:nvPr>
        </p:nvSpPr>
        <p:spPr>
          <a:xfrm>
            <a:off x="6381752" y="1643051"/>
            <a:ext cx="5810248" cy="4525963"/>
          </a:xfrm>
        </p:spPr>
        <p:txBody>
          <a:bodyPr>
            <a:normAutofit/>
          </a:bodyPr>
          <a:lstStyle/>
          <a:p>
            <a:pPr algn="r">
              <a:buNone/>
            </a:pPr>
            <a:r>
              <a:rPr lang="ar-MA" sz="2800" dirty="0" smtClean="0"/>
              <a:t>عرف المغرب عدة زلازل عبر التاريخ، وكان أخطرها الزلزال الذي ضرب مدينة </a:t>
            </a:r>
            <a:r>
              <a:rPr lang="ar-MA" sz="2800" dirty="0" err="1" smtClean="0"/>
              <a:t>أكادير</a:t>
            </a:r>
            <a:r>
              <a:rPr lang="ar-MA" sz="2800" dirty="0" smtClean="0"/>
              <a:t> سنة 1960 وكبدها أضرار بشرية ومادية، وكذا زلزال 1969 الذي ضرب كل البلاد وخلف عشرات القتلى و200 جريح، ثم الزلزال العنيف الذي هز مدينة </a:t>
            </a:r>
            <a:r>
              <a:rPr lang="ar-MA" sz="2800" dirty="0" err="1" smtClean="0"/>
              <a:t>الحسيمة</a:t>
            </a:r>
            <a:r>
              <a:rPr lang="ar-MA" sz="2800" dirty="0" smtClean="0"/>
              <a:t> في 24 فبراير 2004 وتسبب في مقتل وتشريد مئات السكان</a:t>
            </a:r>
            <a:endParaRPr lang="fr-FR" sz="2800" dirty="0" smtClean="0"/>
          </a:p>
          <a:p>
            <a:pPr algn="r">
              <a:buNone/>
            </a:pPr>
            <a:r>
              <a:rPr lang="ar-MA" sz="2800" dirty="0" smtClean="0"/>
              <a:t>25 يناير 2016 زلزال بقوة 6,3 درجة على سلم </a:t>
            </a:r>
            <a:r>
              <a:rPr lang="ar-MA" sz="2800" dirty="0" err="1" smtClean="0"/>
              <a:t>ريشتر</a:t>
            </a:r>
            <a:r>
              <a:rPr lang="ar-MA" sz="2800" dirty="0" smtClean="0"/>
              <a:t> يضرب الواجهة البحرية بين المغرب واسبانيا خصوصا مدن </a:t>
            </a:r>
            <a:r>
              <a:rPr lang="ar-MA" sz="2800" dirty="0" err="1" smtClean="0"/>
              <a:t>الحسيمة</a:t>
            </a:r>
            <a:r>
              <a:rPr lang="ar-MA" sz="2800" dirty="0" smtClean="0"/>
              <a:t> </a:t>
            </a:r>
            <a:r>
              <a:rPr lang="ar-MA" sz="2800" dirty="0" err="1" smtClean="0"/>
              <a:t>والناظور</a:t>
            </a:r>
            <a:r>
              <a:rPr lang="ar-MA" sz="2800" dirty="0" smtClean="0"/>
              <a:t> المغربية ومدن </a:t>
            </a:r>
            <a:r>
              <a:rPr lang="ar-MA" sz="2800" dirty="0" err="1" smtClean="0"/>
              <a:t>مليلية</a:t>
            </a:r>
            <a:r>
              <a:rPr lang="ar-MA" sz="2800" dirty="0" smtClean="0"/>
              <a:t> وملقا الاسباني</a:t>
            </a:r>
            <a:r>
              <a:rPr lang="fr-FR" sz="2800" dirty="0" smtClean="0"/>
              <a:t> </a:t>
            </a:r>
          </a:p>
          <a:p>
            <a:pPr algn="r">
              <a:buNone/>
            </a:pPr>
            <a:endParaRPr lang="fr-FR" dirty="0" smtClean="0"/>
          </a:p>
        </p:txBody>
      </p:sp>
      <p:pic>
        <p:nvPicPr>
          <p:cNvPr id="4" name="Image 3" descr="eathquaklehociema.jpg"/>
          <p:cNvPicPr>
            <a:picLocks noChangeAspect="1"/>
          </p:cNvPicPr>
          <p:nvPr/>
        </p:nvPicPr>
        <p:blipFill>
          <a:blip r:embed="rId2"/>
          <a:stretch>
            <a:fillRect/>
          </a:stretch>
        </p:blipFill>
        <p:spPr>
          <a:xfrm>
            <a:off x="285709" y="3643315"/>
            <a:ext cx="5715040" cy="3090109"/>
          </a:xfrm>
          <a:prstGeom prst="rect">
            <a:avLst/>
          </a:prstGeom>
        </p:spPr>
      </p:pic>
      <p:pic>
        <p:nvPicPr>
          <p:cNvPr id="5" name="Image 4" descr="AHEffondrement3.jpg"/>
          <p:cNvPicPr>
            <a:picLocks noChangeAspect="1"/>
          </p:cNvPicPr>
          <p:nvPr/>
        </p:nvPicPr>
        <p:blipFill>
          <a:blip r:embed="rId3"/>
          <a:stretch>
            <a:fillRect/>
          </a:stretch>
        </p:blipFill>
        <p:spPr>
          <a:xfrm>
            <a:off x="380960" y="1000108"/>
            <a:ext cx="5715040" cy="25717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381092" y="2000240"/>
            <a:ext cx="9448800" cy="1825096"/>
          </a:xfrm>
          <a:prstGeom prst="ellipseRibbon">
            <a:avLst>
              <a:gd name="adj1" fmla="val 28547"/>
              <a:gd name="adj2" fmla="val 75000"/>
              <a:gd name="adj3" fmla="val 124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rtl="1"/>
            <a:r>
              <a:rPr lang="fr-FR" sz="4000" b="1" dirty="0" smtClean="0"/>
              <a:t>{</a:t>
            </a:r>
            <a:r>
              <a:rPr lang="fr-FR" sz="4000" b="1" dirty="0" err="1" smtClean="0"/>
              <a:t>iV</a:t>
            </a:r>
            <a:r>
              <a:rPr lang="fr-FR" sz="4000" b="1" dirty="0" smtClean="0"/>
              <a:t> </a:t>
            </a:r>
            <a:r>
              <a:rPr lang="ar-MA" sz="4000" b="1" dirty="0" err="1" smtClean="0"/>
              <a:t>الاجراءات</a:t>
            </a:r>
            <a:r>
              <a:rPr lang="ar-MA" sz="4000" b="1" dirty="0" smtClean="0"/>
              <a:t> الواجب </a:t>
            </a:r>
            <a:r>
              <a:rPr lang="ar-MA" sz="4000" b="1" dirty="0" err="1" smtClean="0"/>
              <a:t>اتباعها</a:t>
            </a:r>
            <a:r>
              <a:rPr lang="ar-MA" sz="4000" b="1" dirty="0" smtClean="0"/>
              <a:t> قبل </a:t>
            </a:r>
            <a:r>
              <a:rPr lang="ar-MA" sz="4000" b="1" dirty="0" err="1" smtClean="0"/>
              <a:t>و</a:t>
            </a:r>
            <a:r>
              <a:rPr lang="ar-MA" sz="4000" b="1" dirty="0" smtClean="0"/>
              <a:t> أثناء </a:t>
            </a:r>
            <a:r>
              <a:rPr lang="ar-MA" sz="4000" b="1" dirty="0" err="1" smtClean="0"/>
              <a:t>و</a:t>
            </a:r>
            <a:r>
              <a:rPr lang="ar-MA" sz="4000" b="1" dirty="0" smtClean="0"/>
              <a:t> بعد الهزة </a:t>
            </a:r>
            <a:r>
              <a:rPr lang="ar-MA" sz="4000" b="1" dirty="0" err="1" smtClean="0"/>
              <a:t>الارضية</a:t>
            </a:r>
            <a:endParaRPr lang="fr-FR" sz="3600"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1290" y="571480"/>
            <a:ext cx="8610600" cy="1293028"/>
          </a:xfrm>
        </p:spPr>
        <p:txBody>
          <a:bodyPr/>
          <a:lstStyle/>
          <a:p>
            <a:pPr algn="ctr"/>
            <a:r>
              <a:rPr lang="ar-MA" b="1" dirty="0" smtClean="0"/>
              <a:t>قبل الهزة الأرضية</a:t>
            </a:r>
            <a:endParaRPr lang="fr-FR" dirty="0"/>
          </a:p>
        </p:txBody>
      </p:sp>
      <p:sp>
        <p:nvSpPr>
          <p:cNvPr id="3" name="Espace réservé du contenu 2"/>
          <p:cNvSpPr>
            <a:spLocks noGrp="1"/>
          </p:cNvSpPr>
          <p:nvPr>
            <p:ph sz="quarter" idx="1"/>
          </p:nvPr>
        </p:nvSpPr>
        <p:spPr>
          <a:xfrm>
            <a:off x="476211" y="1643050"/>
            <a:ext cx="11565680" cy="5829328"/>
          </a:xfrm>
        </p:spPr>
        <p:txBody>
          <a:bodyPr>
            <a:normAutofit/>
          </a:bodyPr>
          <a:lstStyle/>
          <a:p>
            <a:pPr algn="r">
              <a:buNone/>
            </a:pPr>
            <a:r>
              <a:rPr lang="ar-MA" b="1" dirty="0" smtClean="0"/>
              <a:t>• تأكد من وجود مطفأة حريق، عدة إسعافات أولية، جهاز راديو يعمل على البطارية، مصباح (فلاش) </a:t>
            </a:r>
            <a:r>
              <a:rPr lang="ar-MA" b="1" dirty="0" err="1" smtClean="0"/>
              <a:t>و</a:t>
            </a:r>
            <a:r>
              <a:rPr lang="ar-MA" b="1" dirty="0" smtClean="0"/>
              <a:t> بطاريات جافة إضافية في البيت.</a:t>
            </a:r>
            <a:br>
              <a:rPr lang="ar-MA" b="1" dirty="0" smtClean="0"/>
            </a:br>
            <a:endParaRPr lang="fr-FR" b="1" dirty="0" smtClean="0"/>
          </a:p>
          <a:p>
            <a:pPr algn="r">
              <a:buNone/>
            </a:pPr>
            <a:r>
              <a:rPr lang="ar-MA" b="1" dirty="0" smtClean="0"/>
              <a:t>• تعلم الإسعافات الأولية وتدرب على كيفية استخدام مطفأة الحريق من قسم الإطفاء المحلي في منطقتك. أن التدرب سيساعدك على البقاء هادئا وما يجب عمله في حال حدوث هزة أرضية.</a:t>
            </a:r>
            <a:br>
              <a:rPr lang="ar-MA" b="1" dirty="0" smtClean="0"/>
            </a:br>
            <a:endParaRPr lang="fr-FR" b="1" dirty="0" smtClean="0"/>
          </a:p>
          <a:p>
            <a:pPr algn="r">
              <a:buNone/>
            </a:pPr>
            <a:r>
              <a:rPr lang="ar-MA" b="1" dirty="0" smtClean="0"/>
              <a:t>• تعلم كيفية إغلاق صمامات الغاز، الماء </a:t>
            </a:r>
            <a:r>
              <a:rPr lang="ar-MA" b="1" dirty="0" err="1" smtClean="0"/>
              <a:t>و</a:t>
            </a:r>
            <a:r>
              <a:rPr lang="ar-MA" b="1" dirty="0" smtClean="0"/>
              <a:t> الكهرباء.</a:t>
            </a:r>
            <a:br>
              <a:rPr lang="ar-MA" b="1" dirty="0" smtClean="0"/>
            </a:br>
            <a:endParaRPr lang="fr-FR" b="1" dirty="0" smtClean="0"/>
          </a:p>
          <a:p>
            <a:pPr algn="r">
              <a:buNone/>
            </a:pPr>
            <a:r>
              <a:rPr lang="ar-MA" b="1" dirty="0" smtClean="0"/>
              <a:t>• لا تضع أشياء ثقيلة على الرفوف (لأنها سوف تسقط أثناء حدوث الهزة الأرضية).</a:t>
            </a:r>
            <a:br>
              <a:rPr lang="ar-MA" b="1" dirty="0" smtClean="0"/>
            </a:br>
            <a:endParaRPr lang="fr-FR" b="1" dirty="0" smtClean="0"/>
          </a:p>
          <a:p>
            <a:pPr algn="r">
              <a:buNone/>
            </a:pPr>
            <a:r>
              <a:rPr lang="ar-MA" b="1" dirty="0" smtClean="0"/>
              <a:t>• ثبت الأثاث الثقيل والخازنات والأجهزة إلى الجدران أو الأرضية.</a:t>
            </a:r>
            <a:endParaRPr lang="fr-FR" b="1" dirty="0" smtClean="0"/>
          </a:p>
          <a:p>
            <a:pPr algn="r">
              <a:buNone/>
            </a:pPr>
            <a:r>
              <a:rPr lang="ar-MA" b="1" dirty="0" smtClean="0"/>
              <a:t/>
            </a:r>
            <a:br>
              <a:rPr lang="ar-MA" b="1" dirty="0" smtClean="0"/>
            </a:br>
            <a:r>
              <a:rPr lang="ar-MA" b="1" dirty="0" smtClean="0"/>
              <a:t/>
            </a:r>
            <a:br>
              <a:rPr lang="ar-MA" b="1" dirty="0" smtClean="0"/>
            </a:br>
            <a:endParaRPr lang="fr-F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ar-MA" b="1" dirty="0" smtClean="0"/>
              <a:t>خلال الهزة الأرضية</a:t>
            </a:r>
            <a:endParaRPr lang="fr-FR" dirty="0"/>
          </a:p>
        </p:txBody>
      </p:sp>
      <p:sp>
        <p:nvSpPr>
          <p:cNvPr id="3" name="Espace réservé du contenu 2"/>
          <p:cNvSpPr>
            <a:spLocks noGrp="1"/>
          </p:cNvSpPr>
          <p:nvPr>
            <p:ph sz="quarter" idx="1"/>
          </p:nvPr>
        </p:nvSpPr>
        <p:spPr/>
        <p:txBody>
          <a:bodyPr>
            <a:normAutofit/>
          </a:bodyPr>
          <a:lstStyle/>
          <a:p>
            <a:pPr algn="r">
              <a:buNone/>
            </a:pPr>
            <a:r>
              <a:rPr lang="ar-MA" sz="3200" b="1" dirty="0" smtClean="0"/>
              <a:t>• حافظ على هدوئك. إذا كنت داخل مبنى فحاول البقاء في الداخل أما إذا كنت خارج البيت فابقي في الخارج.</a:t>
            </a:r>
            <a:br>
              <a:rPr lang="ar-MA" sz="3200" b="1" dirty="0" smtClean="0"/>
            </a:br>
            <a:endParaRPr lang="fr-FR" sz="3200" b="1" dirty="0" smtClean="0"/>
          </a:p>
          <a:p>
            <a:pPr algn="r">
              <a:buNone/>
            </a:pPr>
            <a:r>
              <a:rPr lang="ar-MA" sz="3200" b="1" dirty="0" smtClean="0"/>
              <a:t>• إذا كنت داخل بناية، قف في مواجهة جدار بالقرب من مركز البناية، أو في مدخل (باب) أو اﹺزحف تحت أثاث ثقيل (مكتب أو طاولة). اﹺبقﹶ بعيدا عن النوافذ </a:t>
            </a:r>
            <a:r>
              <a:rPr lang="ar-MA" sz="3200" b="1" dirty="0" err="1" smtClean="0"/>
              <a:t>و</a:t>
            </a:r>
            <a:r>
              <a:rPr lang="ar-MA" sz="3200" b="1" dirty="0" smtClean="0"/>
              <a:t> الأبواب الخارجية. إن محاولة مغادرة بناية أثناء حدوث هزة أرضية أمر خطير جدا لأنه من الممكن أن تسقط أشياء عليك، فالعديد من حالات الوفيات تحدث حين يحاول أشخاص الركض أو الهروب إلى خارج البنايات.•</a:t>
            </a:r>
            <a:endParaRPr lang="fr-FR" sz="3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0" y="1357298"/>
            <a:ext cx="12025354" cy="4786346"/>
          </a:xfrm>
        </p:spPr>
        <p:txBody>
          <a:bodyPr>
            <a:normAutofit/>
          </a:bodyPr>
          <a:lstStyle/>
          <a:p>
            <a:pPr algn="r">
              <a:buNone/>
            </a:pPr>
            <a:r>
              <a:rPr lang="ar-MA" b="1" dirty="0" smtClean="0"/>
              <a:t/>
            </a:r>
            <a:br>
              <a:rPr lang="ar-MA" b="1" dirty="0" smtClean="0"/>
            </a:br>
            <a:r>
              <a:rPr lang="ar-MA" b="1" dirty="0" smtClean="0"/>
              <a:t/>
            </a:r>
            <a:br>
              <a:rPr lang="ar-MA" b="1" dirty="0" smtClean="0"/>
            </a:br>
            <a:r>
              <a:rPr lang="ar-MA" b="1" dirty="0" smtClean="0"/>
              <a:t>• إذا كنت في البيت: الدخول تحت إحدى الطاولات أو تحت السرير يضمن </a:t>
            </a:r>
            <a:r>
              <a:rPr lang="ar-MA" b="1" dirty="0" err="1" smtClean="0"/>
              <a:t>لك</a:t>
            </a:r>
            <a:r>
              <a:rPr lang="ar-MA" b="1" dirty="0" smtClean="0"/>
              <a:t> الحماية من الأشياء المتساقطة كما </a:t>
            </a:r>
            <a:r>
              <a:rPr lang="ar-MA" b="1" dirty="0" err="1" smtClean="0"/>
              <a:t>ان</a:t>
            </a:r>
            <a:r>
              <a:rPr lang="ar-MA" b="1" dirty="0" smtClean="0"/>
              <a:t> الوقوف عند زوايا الغرف بعيدا عن النوافذ والجدران الخارجية سيؤمن </a:t>
            </a:r>
            <a:r>
              <a:rPr lang="ar-MA" b="1" dirty="0" err="1" smtClean="0"/>
              <a:t>لك</a:t>
            </a:r>
            <a:r>
              <a:rPr lang="ar-MA" b="1" dirty="0" smtClean="0"/>
              <a:t> الحماية</a:t>
            </a:r>
            <a:br>
              <a:rPr lang="ar-MA" b="1" dirty="0" smtClean="0"/>
            </a:br>
            <a:r>
              <a:rPr lang="ar-MA" b="1" dirty="0" smtClean="0"/>
              <a:t/>
            </a:r>
            <a:br>
              <a:rPr lang="ar-MA" b="1" dirty="0" smtClean="0"/>
            </a:br>
            <a:r>
              <a:rPr lang="ar-MA" b="1" dirty="0" smtClean="0"/>
              <a:t/>
            </a:r>
            <a:br>
              <a:rPr lang="ar-MA" b="1" dirty="0" smtClean="0"/>
            </a:br>
            <a:r>
              <a:rPr lang="ar-MA" b="1" dirty="0" smtClean="0"/>
              <a:t>• </a:t>
            </a:r>
            <a:r>
              <a:rPr lang="ar-MA" b="1" dirty="0" err="1" smtClean="0"/>
              <a:t>اذا</a:t>
            </a:r>
            <a:r>
              <a:rPr lang="ar-MA" b="1" dirty="0" smtClean="0"/>
              <a:t> كنت في الخارج، اﹺبقﹶ في المناطق المفتوحة بعيدا عن خطوط نقل الكهرباء أو عن أي شيء قد يسقط. اﹺبقﹶ بعيدا عن الأبنية (قد تسقط أشياء من البناية أو ربما تسقط وتنهار البناية عليك).</a:t>
            </a:r>
            <a:br>
              <a:rPr lang="ar-MA" b="1" dirty="0" smtClean="0"/>
            </a:br>
            <a:r>
              <a:rPr lang="ar-MA" b="1" dirty="0" smtClean="0"/>
              <a:t>• لا تستعمل أعواد الثقاب، الشموع أو أي لهب.</a:t>
            </a:r>
            <a:endParaRPr lang="fr-FR" b="1" dirty="0" smtClean="0"/>
          </a:p>
          <a:p>
            <a:pPr algn="r">
              <a:buNone/>
            </a:pPr>
            <a:r>
              <a:rPr lang="ar-MA" b="1" dirty="0" smtClean="0"/>
              <a:t/>
            </a:r>
            <a:br>
              <a:rPr lang="ar-MA" b="1" dirty="0" smtClean="0"/>
            </a:br>
            <a:r>
              <a:rPr lang="ar-MA" b="1" dirty="0" smtClean="0"/>
              <a:t>• إذا كنت تقود سيارتك: خفف السرعة واتجه إلى اليمين وأوقف السيارة في المكان المناسب. لا توقف سيارتك تحت الأسلاك الكهربائية أو الصخور المعلقة أو الصخور المتساقطة. أجلس داخل السيارة ولا تخرج منها حتى تنتهي الهزة. </a:t>
            </a:r>
            <a:br>
              <a:rPr lang="ar-MA" b="1" dirty="0" smtClean="0"/>
            </a:br>
            <a:r>
              <a:rPr lang="ar-MA" b="1" dirty="0" smtClean="0"/>
              <a:t/>
            </a:r>
            <a:br>
              <a:rPr lang="ar-MA" b="1" dirty="0" smtClean="0"/>
            </a:br>
            <a:r>
              <a:rPr lang="ar-MA" b="1" dirty="0" smtClean="0"/>
              <a:t>• لا تستخدم المصاعد (هي في الغالب تتوقف في مثل هذه الحالات).</a:t>
            </a:r>
            <a:endParaRPr lang="fr-F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ar-MA" b="1" dirty="0" smtClean="0"/>
              <a:t>بعد حدوث الهزة الأرضية</a:t>
            </a:r>
            <a:endParaRPr lang="fr-FR" dirty="0"/>
          </a:p>
        </p:txBody>
      </p:sp>
      <p:sp>
        <p:nvSpPr>
          <p:cNvPr id="3" name="Espace réservé du contenu 2"/>
          <p:cNvSpPr>
            <a:spLocks noGrp="1"/>
          </p:cNvSpPr>
          <p:nvPr>
            <p:ph sz="quarter" idx="1"/>
          </p:nvPr>
        </p:nvSpPr>
        <p:spPr>
          <a:xfrm>
            <a:off x="666712" y="1714488"/>
            <a:ext cx="11239579" cy="5329262"/>
          </a:xfrm>
        </p:spPr>
        <p:txBody>
          <a:bodyPr>
            <a:normAutofit/>
          </a:bodyPr>
          <a:lstStyle/>
          <a:p>
            <a:pPr algn="r">
              <a:buNone/>
            </a:pPr>
            <a:r>
              <a:rPr lang="ar-MA" b="1" dirty="0" smtClean="0"/>
              <a:t>• اﹺفحص نفسك </a:t>
            </a:r>
            <a:r>
              <a:rPr lang="ar-MA" b="1" dirty="0" err="1" smtClean="0"/>
              <a:t>و</a:t>
            </a:r>
            <a:r>
              <a:rPr lang="ar-MA" b="1" dirty="0" smtClean="0"/>
              <a:t> الآخرين للتأكد من وجود أي إصابات، وحاول تقديم الإسعافات الأولية لأي شخص يحتاجها.</a:t>
            </a:r>
            <a:br>
              <a:rPr lang="ar-MA" b="1" dirty="0" smtClean="0"/>
            </a:br>
            <a:endParaRPr lang="fr-FR" b="1" dirty="0" smtClean="0"/>
          </a:p>
          <a:p>
            <a:pPr algn="r">
              <a:buNone/>
            </a:pPr>
            <a:r>
              <a:rPr lang="ar-MA" b="1" dirty="0" smtClean="0"/>
              <a:t>• اﹺفحص خطوط الماء، الغاز </a:t>
            </a:r>
            <a:r>
              <a:rPr lang="ar-MA" b="1" dirty="0" err="1" smtClean="0"/>
              <a:t>و</a:t>
            </a:r>
            <a:r>
              <a:rPr lang="ar-MA" b="1" dirty="0" smtClean="0"/>
              <a:t> الكهرباء للتأكد من وجود أضرار. إذا كان أي منها متضررا أقفل الصمامات، ثم تحقق من عدم وجود رائحة الغاز. إذا وجدت رائحة غاز، افتح كل النوافذ </a:t>
            </a:r>
            <a:r>
              <a:rPr lang="ar-MA" b="1" dirty="0" err="1" smtClean="0"/>
              <a:t>و</a:t>
            </a:r>
            <a:r>
              <a:rPr lang="ar-MA" b="1" dirty="0" smtClean="0"/>
              <a:t> الأبواب </a:t>
            </a:r>
            <a:r>
              <a:rPr lang="ar-MA" b="1" dirty="0" err="1" smtClean="0"/>
              <a:t>و</a:t>
            </a:r>
            <a:r>
              <a:rPr lang="ar-MA" b="1" dirty="0" smtClean="0"/>
              <a:t> غادر حالا ثم قم بإبلاغ السلطات المختصة عن ذلك.</a:t>
            </a:r>
            <a:br>
              <a:rPr lang="ar-MA" b="1" dirty="0" smtClean="0"/>
            </a:br>
            <a:endParaRPr lang="fr-FR" b="1" dirty="0" smtClean="0"/>
          </a:p>
          <a:p>
            <a:pPr algn="r">
              <a:buNone/>
            </a:pPr>
            <a:r>
              <a:rPr lang="ar-MA" b="1" dirty="0" smtClean="0"/>
              <a:t>• استخدم الراديو لسماع الأخبار، ولا تستخدم الهاتف إلا إذا كانت الحالة طارئة.</a:t>
            </a:r>
            <a:endParaRPr lang="fr-FR" b="1" dirty="0" smtClean="0"/>
          </a:p>
          <a:p>
            <a:pPr algn="r">
              <a:buNone/>
            </a:pPr>
            <a:r>
              <a:rPr lang="ar-MA" b="1" dirty="0" smtClean="0"/>
              <a:t/>
            </a:r>
            <a:br>
              <a:rPr lang="ar-MA" b="1" dirty="0" smtClean="0"/>
            </a:br>
            <a:r>
              <a:rPr lang="ar-MA" b="1" dirty="0" smtClean="0"/>
              <a:t>• اﹺبق خارج الأبنية المتضررة.</a:t>
            </a:r>
            <a:endParaRPr lang="fr-FR" b="1" dirty="0" smtClean="0"/>
          </a:p>
          <a:p>
            <a:pPr algn="r">
              <a:buNone/>
            </a:pPr>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809588" y="1142984"/>
            <a:ext cx="10858576" cy="6357982"/>
          </a:xfrm>
        </p:spPr>
        <p:txBody>
          <a:bodyPr>
            <a:normAutofit/>
          </a:bodyPr>
          <a:lstStyle/>
          <a:p>
            <a:pPr algn="r">
              <a:buNone/>
            </a:pPr>
            <a:r>
              <a:rPr lang="ar-MA" b="1" dirty="0" smtClean="0"/>
              <a:t>• افحص منزلك للتأكد من عدم وجود أضرار في الجدران، الأرضية، الأبواب، السلالم </a:t>
            </a:r>
            <a:r>
              <a:rPr lang="ar-MA" b="1" dirty="0" err="1" smtClean="0"/>
              <a:t>و</a:t>
            </a:r>
            <a:r>
              <a:rPr lang="ar-MA" b="1" dirty="0" smtClean="0"/>
              <a:t> النوافذ للتأكد من أن البناية ليست في خطر الانهيار، ثم قم بإخراج الجميع إذا لم يكن منزلك آمنا. إن الهزات الارتدادية التي تتبع الهزات الأرضية قد تسبب أضراراً أخرى للأبنية غير المستقرة. إذا كان منزلك قد تعرض لضرر، اخرج قبل حدوث الهزات الارتدادية وابلغ السلطات المختصة.</a:t>
            </a:r>
            <a:br>
              <a:rPr lang="ar-MA" b="1" dirty="0" smtClean="0"/>
            </a:br>
            <a:endParaRPr lang="fr-FR" b="1" dirty="0" smtClean="0"/>
          </a:p>
          <a:p>
            <a:pPr algn="r">
              <a:buNone/>
            </a:pPr>
            <a:r>
              <a:rPr lang="ar-MA" b="1" dirty="0" smtClean="0"/>
              <a:t>• إذا كنت في المدرسة أو العمل، اﹺتبع إجراءات الطوارئ أو تعليمات الشخص المسئول في نطاق تواجدك.</a:t>
            </a:r>
            <a:br>
              <a:rPr lang="ar-MA" b="1" dirty="0" smtClean="0"/>
            </a:br>
            <a:endParaRPr lang="fr-FR" b="1" dirty="0" smtClean="0"/>
          </a:p>
          <a:p>
            <a:pPr algn="r">
              <a:buNone/>
            </a:pPr>
            <a:r>
              <a:rPr lang="ar-MA" b="1" dirty="0" smtClean="0"/>
              <a:t>• توقع حدوث الهزات الارتدادية. وكلما أحسست بواحدة، استلقﹺ، احتمﹺ </a:t>
            </a:r>
            <a:r>
              <a:rPr lang="ar-MA" b="1" dirty="0" err="1" smtClean="0"/>
              <a:t>و</a:t>
            </a:r>
            <a:r>
              <a:rPr lang="ar-MA" b="1" dirty="0" smtClean="0"/>
              <a:t> انتظر! الهزات الارتدادية غالبا تحدث بعد دقائق، أيام، أسابيع </a:t>
            </a:r>
            <a:r>
              <a:rPr lang="ar-MA" b="1" dirty="0" err="1" smtClean="0"/>
              <a:t>و</a:t>
            </a:r>
            <a:r>
              <a:rPr lang="ar-MA" b="1" dirty="0" smtClean="0"/>
              <a:t> حتى أشهر من الهزة الأرضية الكبيرة.</a:t>
            </a:r>
            <a:br>
              <a:rPr lang="ar-MA" b="1" dirty="0" smtClean="0"/>
            </a:br>
            <a:endParaRPr lang="fr-FR" b="1" dirty="0" smtClean="0"/>
          </a:p>
          <a:p>
            <a:pPr algn="r">
              <a:buNone/>
            </a:pPr>
            <a:r>
              <a:rPr lang="ar-MA" b="1" dirty="0" smtClean="0"/>
              <a:t>• استمع إلى ألراديو وتابع الإجراءات وتقيد بتعليمات الدفاع المدني والجهات الرسمية وابتعد عن ترديد الإشاعات أو تبادل المعلومات الخاطئة.</a:t>
            </a:r>
            <a:endParaRPr lang="fr-FR" dirty="0" smtClean="0"/>
          </a:p>
          <a:p>
            <a:pPr algn="r">
              <a:buNone/>
            </a:pPr>
            <a:endParaRPr lang="fr-FR" b="1" dirty="0" smtClean="0"/>
          </a:p>
          <a:p>
            <a:pPr algn="r">
              <a:buNone/>
            </a:pPr>
            <a:r>
              <a:rPr lang="ar-MA" b="1" dirty="0" smtClean="0"/>
              <a:t>• ابق بعيدا عن الشواطئ، فالموجات البحرية الضخمة تضرب أحيانا بعد توقف الأرض عن الاهتزاز.</a:t>
            </a:r>
            <a:br>
              <a:rPr lang="ar-MA" b="1" dirty="0" smtClean="0"/>
            </a:b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c 26"/>
          <p:cNvSpPr/>
          <p:nvPr/>
        </p:nvSpPr>
        <p:spPr>
          <a:xfrm>
            <a:off x="562841" y="1188729"/>
            <a:ext cx="10628509" cy="5823417"/>
          </a:xfrm>
          <a:prstGeom prst="arc">
            <a:avLst>
              <a:gd name="adj1" fmla="val 11726409"/>
              <a:gd name="adj2" fmla="val 1167391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rc 20"/>
          <p:cNvSpPr/>
          <p:nvPr/>
        </p:nvSpPr>
        <p:spPr>
          <a:xfrm>
            <a:off x="562841" y="1248579"/>
            <a:ext cx="10628509" cy="5163378"/>
          </a:xfrm>
          <a:prstGeom prst="arc">
            <a:avLst>
              <a:gd name="adj1" fmla="val 11726409"/>
              <a:gd name="adj2" fmla="val 11673913"/>
            </a:avLst>
          </a:prstGeom>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Arc 24"/>
          <p:cNvSpPr/>
          <p:nvPr/>
        </p:nvSpPr>
        <p:spPr>
          <a:xfrm>
            <a:off x="764885" y="1205528"/>
            <a:ext cx="10540975" cy="4900964"/>
          </a:xfrm>
          <a:prstGeom prst="arc">
            <a:avLst>
              <a:gd name="adj1" fmla="val 11726409"/>
              <a:gd name="adj2" fmla="val 11673913"/>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rc 22"/>
          <p:cNvSpPr/>
          <p:nvPr/>
        </p:nvSpPr>
        <p:spPr>
          <a:xfrm>
            <a:off x="764885" y="1136219"/>
            <a:ext cx="10426465" cy="5580168"/>
          </a:xfrm>
          <a:prstGeom prst="arc">
            <a:avLst>
              <a:gd name="adj1" fmla="val 11726409"/>
              <a:gd name="adj2" fmla="val 11673913"/>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Arc 18"/>
          <p:cNvSpPr/>
          <p:nvPr/>
        </p:nvSpPr>
        <p:spPr>
          <a:xfrm>
            <a:off x="650375" y="1136218"/>
            <a:ext cx="10489429" cy="5623220"/>
          </a:xfrm>
          <a:prstGeom prst="arc">
            <a:avLst>
              <a:gd name="adj1" fmla="val 11726409"/>
              <a:gd name="adj2" fmla="val 11673913"/>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Arc 14"/>
          <p:cNvSpPr/>
          <p:nvPr/>
        </p:nvSpPr>
        <p:spPr>
          <a:xfrm>
            <a:off x="764885" y="1153016"/>
            <a:ext cx="10390909" cy="5071163"/>
          </a:xfrm>
          <a:prstGeom prst="arc">
            <a:avLst>
              <a:gd name="adj1" fmla="val 11726409"/>
              <a:gd name="adj2" fmla="val 11673913"/>
            </a:avLst>
          </a:prstGeom>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Arc 12"/>
          <p:cNvSpPr/>
          <p:nvPr/>
        </p:nvSpPr>
        <p:spPr>
          <a:xfrm>
            <a:off x="562841" y="1010226"/>
            <a:ext cx="10778345" cy="5498523"/>
          </a:xfrm>
          <a:prstGeom prst="arc">
            <a:avLst>
              <a:gd name="adj1" fmla="val 11726409"/>
              <a:gd name="adj2" fmla="val 11673913"/>
            </a:avLst>
          </a:prstGeom>
          <a:noFill/>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Arc 15"/>
          <p:cNvSpPr/>
          <p:nvPr/>
        </p:nvSpPr>
        <p:spPr>
          <a:xfrm>
            <a:off x="650375" y="1248580"/>
            <a:ext cx="10388575" cy="4549098"/>
          </a:xfrm>
          <a:prstGeom prst="arc">
            <a:avLst>
              <a:gd name="adj1" fmla="val 11726409"/>
              <a:gd name="adj2" fmla="val 116739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Espace réservé du contenu 2"/>
          <p:cNvSpPr>
            <a:spLocks noGrp="1"/>
          </p:cNvSpPr>
          <p:nvPr>
            <p:ph idx="1"/>
          </p:nvPr>
        </p:nvSpPr>
        <p:spPr>
          <a:xfrm>
            <a:off x="-84090" y="-895979"/>
            <a:ext cx="12192000" cy="6906908"/>
          </a:xfrm>
        </p:spPr>
        <p:txBody>
          <a:bodyPr anchor="ctr"/>
          <a:lstStyle/>
          <a:p>
            <a:pPr marL="0" indent="0" algn="ctr" rtl="1">
              <a:buNone/>
            </a:pPr>
            <a:endParaRPr lang="fr-FR" sz="4000" u="sng"/>
          </a:p>
          <a:p>
            <a:pPr marL="0" indent="0" algn="ctr" rtl="1">
              <a:buNone/>
            </a:pPr>
            <a:endParaRPr lang="fr-FR" sz="4000" u="sng"/>
          </a:p>
          <a:p>
            <a:pPr marL="0" indent="0" algn="ctr" rtl="1">
              <a:buNone/>
            </a:pPr>
            <a:endParaRPr lang="fr-FR" sz="4000" u="sng"/>
          </a:p>
          <a:p>
            <a:pPr marL="0" indent="0" algn="ctr" rtl="1">
              <a:buNone/>
            </a:pPr>
            <a:r>
              <a:rPr lang="fr-FR" sz="4000" u="sng"/>
              <a:t>(2انواع الكوارث الطبيعية</a:t>
            </a:r>
          </a:p>
          <a:p>
            <a:pPr marL="0" indent="0" algn="r" rtl="1">
              <a:buNone/>
            </a:pPr>
            <a:endParaRPr lang="fr-FR"/>
          </a:p>
        </p:txBody>
      </p:sp>
      <p:sp>
        <p:nvSpPr>
          <p:cNvPr id="2" name="Plaque 1"/>
          <p:cNvSpPr/>
          <p:nvPr/>
        </p:nvSpPr>
        <p:spPr>
          <a:xfrm rot="20878919">
            <a:off x="9583385" y="1682576"/>
            <a:ext cx="2508875" cy="1222116"/>
          </a:xfrm>
          <a:prstGeom prst="bevel">
            <a:avLst>
              <a:gd name="adj" fmla="val 16651"/>
            </a:avLst>
          </a:prstGeom>
          <a:solidFill>
            <a:schemeClr val="accent5">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bg1"/>
                </a:solidFill>
              </a:rPr>
              <a:t>هيار ثلجي</a:t>
            </a:r>
            <a:r>
              <a:rPr lang="fr-FR" sz="1800" u="sng"/>
              <a:t>1</a:t>
            </a:r>
            <a:endParaRPr lang="fr-FR"/>
          </a:p>
        </p:txBody>
      </p:sp>
      <p:sp>
        <p:nvSpPr>
          <p:cNvPr id="6" name="Plaque 5"/>
          <p:cNvSpPr/>
          <p:nvPr/>
        </p:nvSpPr>
        <p:spPr>
          <a:xfrm>
            <a:off x="4493814" y="506829"/>
            <a:ext cx="2508875" cy="1222116"/>
          </a:xfrm>
          <a:prstGeom prst="bevel">
            <a:avLst>
              <a:gd name="adj" fmla="val 14862"/>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a:solidFill>
                  <a:schemeClr val="bg1"/>
                </a:solidFill>
              </a:rPr>
              <a:t>الزلازل</a:t>
            </a:r>
            <a:endParaRPr lang="fr-FR" sz="3200"/>
          </a:p>
        </p:txBody>
      </p:sp>
      <p:sp>
        <p:nvSpPr>
          <p:cNvPr id="8" name="Plaque 7"/>
          <p:cNvSpPr/>
          <p:nvPr/>
        </p:nvSpPr>
        <p:spPr>
          <a:xfrm rot="20397392">
            <a:off x="512893" y="3877266"/>
            <a:ext cx="2508875" cy="1222116"/>
          </a:xfrm>
          <a:prstGeom prst="bevel">
            <a:avLst>
              <a:gd name="adj" fmla="val 17823"/>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2800">
                <a:solidFill>
                  <a:schemeClr val="bg1"/>
                </a:solidFill>
              </a:rPr>
              <a:t>تسونامي</a:t>
            </a:r>
            <a:endParaRPr lang="fr-FR"/>
          </a:p>
        </p:txBody>
      </p:sp>
      <p:sp>
        <p:nvSpPr>
          <p:cNvPr id="10" name="Plaque 9"/>
          <p:cNvSpPr/>
          <p:nvPr/>
        </p:nvSpPr>
        <p:spPr>
          <a:xfrm>
            <a:off x="4567801" y="5399871"/>
            <a:ext cx="2508875" cy="1222116"/>
          </a:xfrm>
          <a:prstGeom prst="bevel">
            <a:avLst>
              <a:gd name="adj" fmla="val 17224"/>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t>البراكين</a:t>
            </a:r>
          </a:p>
        </p:txBody>
      </p:sp>
      <p:sp>
        <p:nvSpPr>
          <p:cNvPr id="12" name="Plaque 11"/>
          <p:cNvSpPr/>
          <p:nvPr/>
        </p:nvSpPr>
        <p:spPr>
          <a:xfrm rot="812708">
            <a:off x="9460389" y="3838428"/>
            <a:ext cx="2508875" cy="1222116"/>
          </a:xfrm>
          <a:prstGeom prst="bevel">
            <a:avLst>
              <a:gd name="adj" fmla="val 18569"/>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800">
                <a:solidFill>
                  <a:schemeClr val="bg1"/>
                </a:solidFill>
              </a:rPr>
              <a:t>فيضانات</a:t>
            </a:r>
            <a:endParaRPr lang="fr-FR"/>
          </a:p>
        </p:txBody>
      </p:sp>
      <p:sp>
        <p:nvSpPr>
          <p:cNvPr id="4" name="Étoile à 16 branches 3"/>
          <p:cNvSpPr/>
          <p:nvPr/>
        </p:nvSpPr>
        <p:spPr>
          <a:xfrm rot="672205">
            <a:off x="7178087" y="4883433"/>
            <a:ext cx="3712966" cy="1408068"/>
          </a:xfrm>
          <a:prstGeom prst="star16">
            <a:avLst/>
          </a:prstGeom>
          <a:solidFill>
            <a:schemeClr val="tx1"/>
          </a:solidFill>
          <a:ln>
            <a:solidFill>
              <a:schemeClr val="tx1">
                <a:lumMod val="5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fr-FR" sz="2800">
                <a:solidFill>
                  <a:schemeClr val="bg1"/>
                </a:solidFill>
              </a:rPr>
              <a:t>عاصفة ثلجية</a:t>
            </a:r>
          </a:p>
        </p:txBody>
      </p:sp>
      <p:sp>
        <p:nvSpPr>
          <p:cNvPr id="5" name="Étoile à 16 branches 4"/>
          <p:cNvSpPr/>
          <p:nvPr/>
        </p:nvSpPr>
        <p:spPr>
          <a:xfrm rot="963297">
            <a:off x="1752292" y="459346"/>
            <a:ext cx="2805857" cy="1344291"/>
          </a:xfrm>
          <a:prstGeom prst="star16">
            <a:avLst/>
          </a:prstGeom>
          <a:solidFill>
            <a:schemeClr val="accent1">
              <a:lumMod val="75000"/>
              <a:lumOff val="25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800">
                <a:solidFill>
                  <a:schemeClr val="bg1"/>
                </a:solidFill>
              </a:rPr>
              <a:t>حرائق</a:t>
            </a:r>
          </a:p>
        </p:txBody>
      </p:sp>
      <p:sp>
        <p:nvSpPr>
          <p:cNvPr id="7" name="Étoile à 16 branches 6"/>
          <p:cNvSpPr/>
          <p:nvPr/>
        </p:nvSpPr>
        <p:spPr>
          <a:xfrm rot="20349014">
            <a:off x="7279105" y="510920"/>
            <a:ext cx="2526768" cy="1483387"/>
          </a:xfrm>
          <a:prstGeom prst="star16">
            <a:avLst/>
          </a:prstGeom>
          <a:solidFill>
            <a:schemeClr val="accent3">
              <a:lumMod val="50000"/>
            </a:schemeClr>
          </a:solidFill>
          <a:ln>
            <a:solidFill>
              <a:schemeClr val="accent3">
                <a:lumMod val="7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fr-FR" sz="2800">
                <a:solidFill>
                  <a:schemeClr val="bg1"/>
                </a:solidFill>
              </a:rPr>
              <a:t>الجفاف</a:t>
            </a:r>
          </a:p>
        </p:txBody>
      </p:sp>
      <p:sp>
        <p:nvSpPr>
          <p:cNvPr id="9" name="Étoile à 16 branches 8"/>
          <p:cNvSpPr/>
          <p:nvPr/>
        </p:nvSpPr>
        <p:spPr>
          <a:xfrm rot="20751090">
            <a:off x="1112900" y="5051692"/>
            <a:ext cx="3369243" cy="1465664"/>
          </a:xfrm>
          <a:prstGeom prst="star16">
            <a:avLst/>
          </a:prstGeom>
          <a:solidFill>
            <a:schemeClr val="accent3">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2800">
                <a:solidFill>
                  <a:schemeClr val="bg1"/>
                </a:solidFill>
              </a:rPr>
              <a:t>هيار أرضي</a:t>
            </a:r>
          </a:p>
        </p:txBody>
      </p:sp>
      <p:sp>
        <p:nvSpPr>
          <p:cNvPr id="11" name="Plaque 10"/>
          <p:cNvSpPr/>
          <p:nvPr/>
        </p:nvSpPr>
        <p:spPr>
          <a:xfrm rot="983134">
            <a:off x="299449" y="1574145"/>
            <a:ext cx="2508875" cy="1394107"/>
          </a:xfrm>
          <a:prstGeom prst="bevel">
            <a:avLst>
              <a:gd name="adj" fmla="val 19269"/>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bg1"/>
                </a:solidFill>
              </a:rPr>
              <a:t>اعصار</a:t>
            </a:r>
          </a:p>
        </p:txBody>
      </p:sp>
    </p:spTree>
    <p:extLst>
      <p:ext uri="{BB962C8B-B14F-4D97-AF65-F5344CB8AC3E}">
        <p14:creationId xmlns:p14="http://schemas.microsoft.com/office/powerpoint/2010/main" xmlns="" val="4129961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invX="1"/>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858000"/>
          </a:xfrm>
        </p:spPr>
        <p:txBody>
          <a:bodyPr anchor="ctr">
            <a:normAutofit/>
          </a:bodyPr>
          <a:lstStyle/>
          <a:p>
            <a:pPr marL="0" indent="0" algn="r" rtl="1">
              <a:buNone/>
            </a:pPr>
            <a:r>
              <a:rPr lang="fr-FR" sz="2800" i="1"/>
              <a:t>الزلازل:</a:t>
            </a:r>
          </a:p>
          <a:p>
            <a:pPr marL="0" indent="0" algn="r" rtl="1">
              <a:buNone/>
            </a:pPr>
            <a:r>
              <a:rPr lang="fr-FR" sz="2400"/>
              <a:t>او الهزات الارضية، هي هزات و ارتجاجات</a:t>
            </a:r>
          </a:p>
          <a:p>
            <a:pPr marL="0" indent="0" algn="r" rtl="1">
              <a:buNone/>
            </a:pPr>
            <a:r>
              <a:rPr lang="fr-FR" sz="2400"/>
              <a:t> للقشرة الارضية  تؤدي الى تشققها.</a:t>
            </a:r>
          </a:p>
        </p:txBody>
      </p:sp>
      <p:pic>
        <p:nvPicPr>
          <p:cNvPr id="2" name="Image 3"/>
          <p:cNvPicPr>
            <a:picLocks noChangeAspect="1"/>
          </p:cNvPicPr>
          <p:nvPr/>
        </p:nvPicPr>
        <p:blipFill>
          <a:blip r:embed="rId2"/>
          <a:stretch>
            <a:fillRect/>
          </a:stretch>
        </p:blipFill>
        <p:spPr>
          <a:xfrm>
            <a:off x="1474330" y="1378501"/>
            <a:ext cx="3576807" cy="49330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xmlns="" val="206411759"/>
      </p:ext>
    </p:extLst>
  </p:cSld>
  <p:clrMapOvr>
    <a:masterClrMapping/>
  </p:clrMapOvr>
  <mc:AlternateContent xmlns:mc="http://schemas.openxmlformats.org/markup-compatibility/2006">
    <mc:Choice xmlns:p14="http://schemas.microsoft.com/office/powerpoint/2010/main" xmlns="" Requires="p14">
      <p:transition spd="slow" p14:dur="1600">
        <p14:prism dir="d" isContent="1" isInverted="1"/>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272" y="0"/>
            <a:ext cx="12122728" cy="6858002"/>
          </a:xfrm>
        </p:spPr>
        <p:txBody>
          <a:bodyPr>
            <a:normAutofit/>
          </a:bodyPr>
          <a:lstStyle/>
          <a:p>
            <a:pPr marL="0" indent="0" algn="r" rtl="1">
              <a:buNone/>
            </a:pPr>
            <a:endParaRPr lang="fr-FR" sz="2800"/>
          </a:p>
          <a:p>
            <a:pPr marL="0" indent="0" algn="r" rtl="1">
              <a:buNone/>
            </a:pPr>
            <a:endParaRPr lang="fr-FR" sz="2800"/>
          </a:p>
          <a:p>
            <a:pPr marL="0" indent="0" algn="r" rtl="1">
              <a:buNone/>
            </a:pPr>
            <a:endParaRPr lang="fr-FR" sz="2800"/>
          </a:p>
          <a:p>
            <a:pPr marL="0" indent="0" algn="r" rtl="1">
              <a:buNone/>
            </a:pPr>
            <a:r>
              <a:rPr lang="fr-FR" sz="2800" i="1"/>
              <a:t>البراكين:</a:t>
            </a:r>
          </a:p>
          <a:p>
            <a:pPr marL="0" indent="0" algn="r" rtl="1">
              <a:buNone/>
            </a:pPr>
            <a:r>
              <a:rPr lang="fr-FR" sz="2800"/>
              <a:t>هي اندفاع و تدفق الصهير المصطحب  بالغازات الباطنية، من باطن الارض الى الخرج عبر شقوق في القشرة الارضية. و مع الزمن  تتراكم الافة على السطح مكونة  بركانا تعلوه  فتحة .</a:t>
            </a:r>
          </a:p>
          <a:p>
            <a:pPr marL="0" indent="0" algn="r" rtl="1">
              <a:buNone/>
            </a:pPr>
            <a:endParaRPr lang="fr-FR" sz="2800"/>
          </a:p>
        </p:txBody>
      </p:sp>
      <p:pic>
        <p:nvPicPr>
          <p:cNvPr id="2" name="Image 3"/>
          <p:cNvPicPr>
            <a:picLocks noChangeAspect="1"/>
          </p:cNvPicPr>
          <p:nvPr/>
        </p:nvPicPr>
        <p:blipFill>
          <a:blip r:embed="rId2"/>
          <a:stretch>
            <a:fillRect/>
          </a:stretch>
        </p:blipFill>
        <p:spPr>
          <a:xfrm>
            <a:off x="4646929" y="3521363"/>
            <a:ext cx="7545071" cy="3336637"/>
          </a:xfrm>
          <a:prstGeom prst="rect">
            <a:avLst/>
          </a:prstGeom>
        </p:spPr>
      </p:pic>
      <p:pic>
        <p:nvPicPr>
          <p:cNvPr id="4" name="Image 4"/>
          <p:cNvPicPr>
            <a:picLocks noChangeAspect="1"/>
          </p:cNvPicPr>
          <p:nvPr/>
        </p:nvPicPr>
        <p:blipFill>
          <a:blip r:embed="rId3"/>
          <a:stretch>
            <a:fillRect/>
          </a:stretch>
        </p:blipFill>
        <p:spPr>
          <a:xfrm>
            <a:off x="0" y="3521364"/>
            <a:ext cx="4577657" cy="3336636"/>
          </a:xfrm>
          <a:prstGeom prst="rect">
            <a:avLst/>
          </a:prstGeom>
        </p:spPr>
      </p:pic>
    </p:spTree>
    <p:extLst>
      <p:ext uri="{BB962C8B-B14F-4D97-AF65-F5344CB8AC3E}">
        <p14:creationId xmlns:p14="http://schemas.microsoft.com/office/powerpoint/2010/main" xmlns="" val="2377110923"/>
      </p:ext>
    </p:extLst>
  </p:cSld>
  <p:clrMapOvr>
    <a:masterClrMapping/>
  </p:clrMapOvr>
  <mc:AlternateContent xmlns:mc="http://schemas.openxmlformats.org/markup-compatibility/2006">
    <mc:Choice xmlns:p14="http://schemas.microsoft.com/office/powerpoint/2010/main" xmlns="" Requires="p14">
      <p:transition spd="slow" p14:dur="800">
        <p14:flythroug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92000" cy="6685788"/>
          </a:xfrm>
        </p:spPr>
        <p:txBody>
          <a:bodyPr anchor="ctr">
            <a:normAutofit/>
          </a:bodyPr>
          <a:lstStyle/>
          <a:p>
            <a:pPr marL="0" indent="0" algn="r" rtl="1">
              <a:buNone/>
            </a:pPr>
            <a:endParaRPr lang="fr-FR" sz="2800"/>
          </a:p>
          <a:p>
            <a:pPr marL="0" indent="0" algn="r" rtl="1">
              <a:buNone/>
            </a:pPr>
            <a:endParaRPr lang="fr-FR" sz="2800"/>
          </a:p>
          <a:p>
            <a:pPr marL="0" indent="0" algn="r" rtl="1">
              <a:buNone/>
            </a:pPr>
            <a:endParaRPr lang="fr-FR" sz="2800"/>
          </a:p>
          <a:p>
            <a:pPr marL="0" indent="0" algn="r" rtl="1">
              <a:buNone/>
            </a:pPr>
            <a:r>
              <a:rPr lang="fr-FR" sz="2800"/>
              <a:t> </a:t>
            </a:r>
            <a:r>
              <a:rPr lang="fr-FR" sz="2800" i="1"/>
              <a:t>التسونامي:</a:t>
            </a:r>
          </a:p>
          <a:p>
            <a:pPr marL="0" indent="0" algn="r" rtl="1">
              <a:buNone/>
            </a:pPr>
            <a:r>
              <a:rPr lang="fr-FR" sz="2800"/>
              <a:t>امواج  عالية   (من 20 الى40متر) مدمرة و قوية </a:t>
            </a:r>
          </a:p>
          <a:p>
            <a:pPr marL="0" indent="0" algn="r" rtl="1">
              <a:buNone/>
            </a:pPr>
            <a:r>
              <a:rPr lang="fr-FR" sz="2800"/>
              <a:t>نظرا لسرعتها اللتي قد  تبلغ  700كلم/الساعة.</a:t>
            </a:r>
          </a:p>
          <a:p>
            <a:pPr marL="0" indent="0" algn="r" rtl="1">
              <a:buNone/>
            </a:pPr>
            <a:r>
              <a:rPr lang="fr-FR" sz="2800"/>
              <a:t> </a:t>
            </a:r>
          </a:p>
          <a:p>
            <a:pPr marL="0" indent="0" algn="r" rtl="1">
              <a:buNone/>
            </a:pPr>
            <a:r>
              <a:rPr lang="fr-FR" sz="2800"/>
              <a:t> وهو ناتج عن حدوث انزلاق عمودي في  اعماق البحر،</a:t>
            </a:r>
          </a:p>
          <a:p>
            <a:pPr marL="0" indent="0" algn="r" rtl="1">
              <a:buNone/>
            </a:pPr>
            <a:r>
              <a:rPr lang="fr-FR" sz="2800"/>
              <a:t>فتتكون موجة عملاقة متجهة نحو الشاطئ. </a:t>
            </a:r>
          </a:p>
          <a:p>
            <a:pPr marL="0" indent="0" algn="r" rtl="1">
              <a:buNone/>
            </a:pPr>
            <a:endParaRPr lang="fr-FR" sz="2800"/>
          </a:p>
          <a:p>
            <a:pPr marL="0" indent="0" algn="r" rtl="1">
              <a:buNone/>
            </a:pPr>
            <a:endParaRPr lang="fr-FR" sz="2800"/>
          </a:p>
          <a:p>
            <a:pPr marL="0" indent="0" algn="r" rtl="1">
              <a:buNone/>
            </a:pPr>
            <a:endParaRPr lang="fr-FR" sz="2800"/>
          </a:p>
          <a:p>
            <a:pPr marL="0" indent="0" algn="r" rtl="1">
              <a:buNone/>
            </a:pPr>
            <a:endParaRPr lang="fr-FR" sz="2800"/>
          </a:p>
          <a:p>
            <a:pPr marL="0" indent="0" algn="r" rtl="1">
              <a:buNone/>
            </a:pPr>
            <a:endParaRPr lang="fr-FR" sz="2800"/>
          </a:p>
          <a:p>
            <a:pPr marL="0" indent="0" algn="r" rtl="1">
              <a:buNone/>
            </a:pPr>
            <a:endParaRPr lang="fr-FR" sz="2800"/>
          </a:p>
        </p:txBody>
      </p:sp>
      <p:pic>
        <p:nvPicPr>
          <p:cNvPr id="2" name="Image 3"/>
          <p:cNvPicPr>
            <a:picLocks noChangeAspect="1"/>
          </p:cNvPicPr>
          <p:nvPr/>
        </p:nvPicPr>
        <p:blipFill>
          <a:blip r:embed="rId2"/>
          <a:stretch>
            <a:fillRect/>
          </a:stretch>
        </p:blipFill>
        <p:spPr>
          <a:xfrm>
            <a:off x="548410" y="929409"/>
            <a:ext cx="4999182" cy="4999182"/>
          </a:xfrm>
          <a:prstGeom prst="rect">
            <a:avLst/>
          </a:prstGeom>
        </p:spPr>
      </p:pic>
    </p:spTree>
    <p:extLst>
      <p:ext uri="{BB962C8B-B14F-4D97-AF65-F5344CB8AC3E}">
        <p14:creationId xmlns:p14="http://schemas.microsoft.com/office/powerpoint/2010/main" xmlns="" val="37844812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2046" y="132773"/>
            <a:ext cx="12394046" cy="6725227"/>
          </a:xfrm>
        </p:spPr>
        <p:txBody>
          <a:bodyPr anchor="t">
            <a:normAutofit/>
          </a:bodyPr>
          <a:lstStyle/>
          <a:p>
            <a:pPr marL="0" indent="0" algn="r" rtl="1">
              <a:buNone/>
            </a:pPr>
            <a:endParaRPr lang="fr-FR" sz="2400"/>
          </a:p>
          <a:p>
            <a:pPr marL="0" indent="0" algn="r" rtl="1">
              <a:buNone/>
            </a:pPr>
            <a:endParaRPr lang="fr-FR" sz="2400"/>
          </a:p>
          <a:p>
            <a:pPr marL="0" indent="0" algn="r" rtl="1">
              <a:buNone/>
            </a:pPr>
            <a:endParaRPr lang="fr-FR" sz="2400"/>
          </a:p>
          <a:p>
            <a:pPr marL="0" indent="0" algn="r" rtl="1">
              <a:buNone/>
            </a:pPr>
            <a:r>
              <a:rPr lang="fr-FR" sz="2800" i="1"/>
              <a:t>الاعصار</a:t>
            </a:r>
          </a:p>
          <a:p>
            <a:pPr marL="0" indent="0" algn="r" rtl="1">
              <a:buNone/>
            </a:pPr>
            <a:r>
              <a:rPr lang="fr-FR" sz="2400"/>
              <a:t> عاصفة هوائية حلزونية  تنزع كل شيء في طريقها</a:t>
            </a:r>
          </a:p>
          <a:p>
            <a:pPr marL="0" indent="0" algn="r" rtl="1">
              <a:buNone/>
            </a:pPr>
            <a:r>
              <a:rPr lang="fr-FR" sz="2400"/>
              <a:t>و هي أيضا منطقة ضغط منخفض.وينقسم الى نوعين:</a:t>
            </a:r>
          </a:p>
          <a:p>
            <a:pPr marL="0" indent="0" algn="r" rtl="1">
              <a:buNone/>
            </a:pPr>
            <a:r>
              <a:rPr lang="fr-FR" sz="2400"/>
              <a:t>~اعصار النطاق المعتدل: يتميز برياح ضعيفة الى متوسطة.</a:t>
            </a:r>
          </a:p>
          <a:p>
            <a:pPr marL="0" indent="0" algn="r" rtl="1">
              <a:buNone/>
            </a:pPr>
            <a:r>
              <a:rPr lang="fr-FR" sz="2400"/>
              <a:t>~اعصار مداري: يتميز  برياح  قوية وأمطار غزيرة وفيضانات.</a:t>
            </a:r>
          </a:p>
          <a:p>
            <a:pPr marL="0" indent="0" algn="r" rtl="1">
              <a:buNone/>
            </a:pPr>
            <a:endParaRPr lang="fr-FR" sz="2400"/>
          </a:p>
          <a:p>
            <a:pPr marL="0" indent="0" algn="r" rtl="1">
              <a:buNone/>
            </a:pPr>
            <a:r>
              <a:rPr lang="fr-FR" sz="2400"/>
              <a:t>ملاحظة:</a:t>
            </a:r>
          </a:p>
          <a:p>
            <a:pPr marL="0" indent="0" algn="r" rtl="1">
              <a:buNone/>
            </a:pPr>
            <a:r>
              <a:rPr lang="fr-FR" sz="2400"/>
              <a:t>العواصف تنشأ فوق المحيطات، أما الزوابع فتتشكل في اليابسة.</a:t>
            </a:r>
          </a:p>
          <a:p>
            <a:pPr marL="0" indent="0" algn="r" rtl="1">
              <a:buNone/>
            </a:pPr>
            <a:endParaRPr lang="fr-FR" sz="2400"/>
          </a:p>
        </p:txBody>
      </p:sp>
      <p:pic>
        <p:nvPicPr>
          <p:cNvPr id="2" name="Image 3"/>
          <p:cNvPicPr>
            <a:picLocks noChangeAspect="1"/>
          </p:cNvPicPr>
          <p:nvPr/>
        </p:nvPicPr>
        <p:blipFill>
          <a:blip r:embed="rId2"/>
          <a:stretch>
            <a:fillRect/>
          </a:stretch>
        </p:blipFill>
        <p:spPr>
          <a:xfrm>
            <a:off x="677796" y="719637"/>
            <a:ext cx="4905825" cy="5551497"/>
          </a:xfrm>
          <a:prstGeom prst="rect">
            <a:avLst/>
          </a:prstGeom>
        </p:spPr>
      </p:pic>
    </p:spTree>
    <p:extLst>
      <p:ext uri="{BB962C8B-B14F-4D97-AF65-F5344CB8AC3E}">
        <p14:creationId xmlns:p14="http://schemas.microsoft.com/office/powerpoint/2010/main" xmlns="" val="1903373202"/>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12151591" cy="6858000"/>
          </a:xfrm>
        </p:spPr>
        <p:txBody>
          <a:bodyPr/>
          <a:lstStyle/>
          <a:p>
            <a:pPr marL="0" indent="0" algn="r" rtl="1">
              <a:buNone/>
            </a:pPr>
            <a:endParaRPr lang="fr-FR"/>
          </a:p>
          <a:p>
            <a:pPr marL="0" indent="0" algn="r" rtl="1">
              <a:buNone/>
            </a:pPr>
            <a:endParaRPr lang="fr-FR" sz="2800"/>
          </a:p>
          <a:p>
            <a:pPr marL="0" indent="0" algn="r" rtl="1">
              <a:buNone/>
            </a:pPr>
            <a:endParaRPr lang="fr-FR" sz="2800"/>
          </a:p>
          <a:p>
            <a:pPr marL="0" indent="0" algn="r" rtl="1">
              <a:buNone/>
            </a:pPr>
            <a:endParaRPr lang="fr-FR" sz="2800"/>
          </a:p>
          <a:p>
            <a:pPr marL="0" indent="0" algn="r" rtl="1">
              <a:buNone/>
            </a:pPr>
            <a:r>
              <a:rPr lang="fr-FR" sz="2800"/>
              <a:t>الفيضانات</a:t>
            </a:r>
          </a:p>
          <a:p>
            <a:pPr marL="0" indent="0" algn="r" rtl="1">
              <a:buNone/>
            </a:pPr>
            <a:r>
              <a:rPr lang="fr-FR" sz="2800"/>
              <a:t>هو ارتفاع مستوى الوديان وامتلاء</a:t>
            </a:r>
          </a:p>
          <a:p>
            <a:pPr marL="0" indent="0" algn="r" rtl="1">
              <a:buNone/>
            </a:pPr>
            <a:r>
              <a:rPr lang="fr-FR" sz="2800"/>
              <a:t> المنخفضات بالماء بسبب تساقط امطار </a:t>
            </a:r>
          </a:p>
          <a:p>
            <a:pPr marL="0" indent="0" algn="r" rtl="1">
              <a:buNone/>
            </a:pPr>
            <a:r>
              <a:rPr lang="fr-FR" sz="2800"/>
              <a:t>غزيرة خلال مدة قصيرة.</a:t>
            </a:r>
          </a:p>
          <a:p>
            <a:pPr marL="0" indent="0" algn="r" rtl="1">
              <a:buNone/>
            </a:pPr>
            <a:endParaRPr lang="fr-FR" sz="2800"/>
          </a:p>
          <a:p>
            <a:pPr marL="0" indent="0" algn="r" rtl="1">
              <a:buNone/>
            </a:pPr>
            <a:endParaRPr lang="fr-FR"/>
          </a:p>
        </p:txBody>
      </p:sp>
      <p:pic>
        <p:nvPicPr>
          <p:cNvPr id="2" name="Image 3"/>
          <p:cNvPicPr>
            <a:picLocks noChangeAspect="1"/>
          </p:cNvPicPr>
          <p:nvPr/>
        </p:nvPicPr>
        <p:blipFill>
          <a:blip r:embed="rId2"/>
          <a:stretch>
            <a:fillRect/>
          </a:stretch>
        </p:blipFill>
        <p:spPr>
          <a:xfrm>
            <a:off x="476249" y="1190625"/>
            <a:ext cx="6667500" cy="4476750"/>
          </a:xfrm>
          <a:prstGeom prst="rect">
            <a:avLst/>
          </a:prstGeom>
        </p:spPr>
      </p:pic>
    </p:spTree>
    <p:extLst>
      <p:ext uri="{BB962C8B-B14F-4D97-AF65-F5344CB8AC3E}">
        <p14:creationId xmlns:p14="http://schemas.microsoft.com/office/powerpoint/2010/main" xmlns="" val="1453345107"/>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sld>
</file>

<file path=ppt/theme/theme1.xml><?xml version="1.0" encoding="utf-8"?>
<a:theme xmlns:a="http://schemas.openxmlformats.org/drawingml/2006/main" name="Traînée de condensation">
  <a:themeElements>
    <a:clrScheme name="Vapor Trail">
      <a:dk1>
        <a:sysClr val="windowText" lastClr="000000"/>
      </a:dk1>
      <a:lt1>
        <a:sysClr val="window" lastClr="F8F8F8"/>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ppt/theme/theme2.xml><?xml version="1.0" encoding="utf-8"?>
<a:theme xmlns:a="http://schemas.openxmlformats.org/drawingml/2006/main" name="Thème Office">
  <a:themeElements>
    <a:clrScheme name="Office">
      <a:dk1>
        <a:sysClr val="windowText" lastClr="000000"/>
      </a:dk1>
      <a:lt1>
        <a:sysClr val="window" lastClr="F8F8F8"/>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1726</Words>
  <Application>Microsoft Office PowerPoint</Application>
  <PresentationFormat>Personnalisé</PresentationFormat>
  <Paragraphs>316</Paragraphs>
  <Slides>38</Slides>
  <Notes>2</Notes>
  <HiddenSlides>0</HiddenSlides>
  <MMClips>0</MMClips>
  <ScaleCrop>false</ScaleCrop>
  <HeadingPairs>
    <vt:vector size="4" baseType="variant">
      <vt:variant>
        <vt:lpstr>Thème</vt:lpstr>
      </vt:variant>
      <vt:variant>
        <vt:i4>1</vt:i4>
      </vt:variant>
      <vt:variant>
        <vt:lpstr>Titres des diapositives</vt:lpstr>
      </vt:variant>
      <vt:variant>
        <vt:i4>38</vt:i4>
      </vt:variant>
    </vt:vector>
  </HeadingPairs>
  <TitlesOfParts>
    <vt:vector size="39" baseType="lpstr">
      <vt:lpstr>Traînée de condensation</vt:lpstr>
      <vt:lpstr>ملف حول: الكوارث الطبيعية   )الزلازل(</vt:lpstr>
      <vt:lpstr>الفهرس</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أنواع الزلازل </vt:lpstr>
      <vt:lpstr>Diapositive 21</vt:lpstr>
      <vt:lpstr>3- قياس شدة الزلزال </vt:lpstr>
      <vt:lpstr>Diapositive 23</vt:lpstr>
      <vt:lpstr>السيسموغراف</vt:lpstr>
      <vt:lpstr>Diapositive 25</vt:lpstr>
      <vt:lpstr> التوزيع الجغرافي للزلازل في العالم</vt:lpstr>
      <vt:lpstr> المغرب  التوزيع الجغرافي للزلازل في </vt:lpstr>
      <vt:lpstr> { III     الخسائر التي تخلفها الزلازل</vt:lpstr>
      <vt:lpstr>Diapositive 29</vt:lpstr>
      <vt:lpstr>Diapositive 30</vt:lpstr>
      <vt:lpstr>أنواع وطبيعة الخسائر الزلزالية</vt:lpstr>
      <vt:lpstr>(2امثلة عن اهم الزلازل التي ضربت المغرب</vt:lpstr>
      <vt:lpstr>{iV الاجراءات الواجب اتباعها قبل و أثناء و بعد الهزة الارضية</vt:lpstr>
      <vt:lpstr>قبل الهزة الأرضية</vt:lpstr>
      <vt:lpstr>خلال الهزة الأرضية</vt:lpstr>
      <vt:lpstr>Diapositive 36</vt:lpstr>
      <vt:lpstr>بعد حدوث الهزة الأرضية</vt:lpstr>
      <vt:lpstr>Diapositive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ملف حول: الكوارث الطبيعية   </dc:title>
  <cp:lastModifiedBy>ALI-Corporation</cp:lastModifiedBy>
  <cp:revision>69</cp:revision>
  <dcterms:modified xsi:type="dcterms:W3CDTF">2016-05-10T20:41:06Z</dcterms:modified>
</cp:coreProperties>
</file>