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6" r:id="rId3"/>
    <p:sldId id="285" r:id="rId4"/>
    <p:sldId id="287" r:id="rId5"/>
    <p:sldId id="286" r:id="rId6"/>
    <p:sldId id="288" r:id="rId7"/>
    <p:sldId id="289" r:id="rId8"/>
    <p:sldId id="290" r:id="rId9"/>
    <p:sldId id="291" r:id="rId10"/>
    <p:sldId id="292" r:id="rId11"/>
    <p:sldId id="275" r:id="rId12"/>
    <p:sldId id="276" r:id="rId13"/>
    <p:sldId id="277" r:id="rId14"/>
    <p:sldId id="278" r:id="rId15"/>
    <p:sldId id="279" r:id="rId16"/>
    <p:sldId id="280" r:id="rId17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EDC"/>
    <a:srgbClr val="02B6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9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44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8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01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6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3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50C4A-009C-4DFE-853A-00C834AEA826}" type="datetimeFigureOut">
              <a:rPr lang="fr-FR" smtClean="0"/>
              <a:t>06/05/2016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DE657-49F3-4166-A63E-FA0FC813803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61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1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17" Type="http://schemas.openxmlformats.org/officeDocument/2006/relationships/image" Target="../media/image41.jpeg"/><Relationship Id="rId2" Type="http://schemas.openxmlformats.org/officeDocument/2006/relationships/image" Target="../media/image14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9.jpeg"/><Relationship Id="rId10" Type="http://schemas.openxmlformats.org/officeDocument/2006/relationships/image" Target="../media/image18.png"/><Relationship Id="rId19" Type="http://schemas.openxmlformats.org/officeDocument/2006/relationships/image" Target="../media/image43.jpe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14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6.jpe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7.jpe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9.gif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0.gif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1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17" Type="http://schemas.openxmlformats.org/officeDocument/2006/relationships/image" Target="../media/image33.jpeg"/><Relationship Id="rId2" Type="http://schemas.openxmlformats.org/officeDocument/2006/relationships/image" Target="../media/image14.pn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1.jpeg"/><Relationship Id="rId10" Type="http://schemas.openxmlformats.org/officeDocument/2006/relationships/image" Target="../media/image18.png"/><Relationship Id="rId19" Type="http://schemas.openxmlformats.org/officeDocument/2006/relationships/image" Target="../media/image35.jpe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7.jp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8.jpe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8791" y="1923878"/>
            <a:ext cx="9777209" cy="16009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6000" b="1" spc="600" dirty="0" smtClean="0">
                <a:ln w="47625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glow rad="25400">
                    <a:srgbClr val="FF0000">
                      <a:alpha val="54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2400" spc="600" dirty="0" smtClean="0">
              <a:ln w="47625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rgbClr val="00B050"/>
              </a:solidFill>
              <a:effectLst>
                <a:glow rad="25400">
                  <a:srgbClr val="FF0000">
                    <a:alpha val="54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79525" y="3255916"/>
            <a:ext cx="9906000" cy="14814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i="1" dirty="0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PLANTES CARNIVORES</a:t>
            </a:r>
            <a:endParaRPr lang="fr-FR" sz="700" i="1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6982" y="4242256"/>
            <a:ext cx="3025765" cy="2014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2" y="117025"/>
            <a:ext cx="1761018" cy="17281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10" y="122268"/>
            <a:ext cx="2576721" cy="17152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47" y="122268"/>
            <a:ext cx="2621608" cy="17152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329" y="104145"/>
            <a:ext cx="2039148" cy="17281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49" y="4865027"/>
            <a:ext cx="2529626" cy="18972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86" y="4865027"/>
            <a:ext cx="2491172" cy="18972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6051" y="3763040"/>
            <a:ext cx="2023134" cy="29962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548" y="2030037"/>
            <a:ext cx="386864" cy="38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4" y="2581573"/>
            <a:ext cx="383548" cy="3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" y="3105737"/>
            <a:ext cx="386864" cy="3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39611" y="2030037"/>
            <a:ext cx="386864" cy="38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11" y="2581572"/>
            <a:ext cx="386864" cy="3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11" y="3137965"/>
            <a:ext cx="386864" cy="3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64395" y="3691933"/>
            <a:ext cx="9906000" cy="14814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b="1" dirty="0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 diaporama va commencer </a:t>
            </a:r>
            <a:r>
              <a:rPr lang="fr-FR" sz="2800" b="1" i="1" dirty="0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fr-FR" sz="700" i="1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5"/>
          <p:cNvSpPr txBox="1"/>
          <p:nvPr/>
        </p:nvSpPr>
        <p:spPr>
          <a:xfrm>
            <a:off x="793542" y="1650308"/>
            <a:ext cx="8640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Quelques plantes boliviennes originales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27" y="2436186"/>
            <a:ext cx="3118710" cy="20760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99" y="4778062"/>
            <a:ext cx="4275786" cy="21250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1285" y="2427351"/>
            <a:ext cx="2400593" cy="20736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7" y="2435434"/>
            <a:ext cx="3119840" cy="207684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6" y="4781830"/>
            <a:ext cx="3631801" cy="207617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4362789" y="4961441"/>
            <a:ext cx="1518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spc="-150" dirty="0" err="1" smtClean="0"/>
              <a:t>Hoffmannseggia</a:t>
            </a:r>
            <a:r>
              <a:rPr lang="fr-FR" sz="1400" b="1" i="1" spc="-150" dirty="0" smtClean="0"/>
              <a:t> minor</a:t>
            </a:r>
            <a:endParaRPr lang="fr-FR" sz="1400" b="1" i="1" spc="-15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187680" y="6547683"/>
            <a:ext cx="110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spc="-150" dirty="0" err="1" smtClean="0"/>
              <a:t>Salvia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cuspidata</a:t>
            </a:r>
            <a:r>
              <a:rPr lang="fr-FR" sz="1400" b="1" i="1" spc="-150" dirty="0" smtClean="0"/>
              <a:t> </a:t>
            </a:r>
            <a:endParaRPr lang="fr-FR" sz="1400" b="1" i="1" spc="-15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48423" y="4458245"/>
            <a:ext cx="2740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spc="-150" dirty="0" err="1" smtClean="0"/>
              <a:t>Frankenia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triandra</a:t>
            </a:r>
            <a:r>
              <a:rPr lang="fr-FR" sz="1400" b="1" spc="-150" dirty="0" smtClean="0"/>
              <a:t>, une plante-coussin géante</a:t>
            </a:r>
            <a:endParaRPr lang="fr-FR" sz="1400" b="1" spc="-15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3638701" y="4472801"/>
            <a:ext cx="3281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spc="-150" dirty="0" err="1" smtClean="0"/>
              <a:t>Caiophora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chuquitensis</a:t>
            </a:r>
            <a:r>
              <a:rPr lang="fr-FR" sz="1400" b="1" spc="-150" dirty="0" smtClean="0"/>
              <a:t>, des fleurs étranges &amp; urticantes</a:t>
            </a:r>
            <a:endParaRPr lang="fr-FR" sz="1400" b="1" i="1" spc="-15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7132292" y="4447669"/>
            <a:ext cx="2773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spc="-150" dirty="0" err="1" smtClean="0"/>
              <a:t>Nototriche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turritella</a:t>
            </a:r>
            <a:r>
              <a:rPr lang="fr-FR" sz="1400" b="1" spc="-150" dirty="0" smtClean="0"/>
              <a:t>, une variété rose inconnue</a:t>
            </a:r>
            <a:endParaRPr lang="fr-FR" sz="1400" b="1" i="1" spc="-150" dirty="0"/>
          </a:p>
        </p:txBody>
      </p:sp>
    </p:spTree>
    <p:extLst>
      <p:ext uri="{BB962C8B-B14F-4D97-AF65-F5344CB8AC3E}">
        <p14:creationId xmlns:p14="http://schemas.microsoft.com/office/powerpoint/2010/main" val="23988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18941" y="265390"/>
            <a:ext cx="9416603" cy="2285999"/>
          </a:xfrm>
          <a:prstGeom prst="roundRect">
            <a:avLst/>
          </a:prstGeom>
          <a:noFill/>
          <a:ln w="114300" cap="rnd" cmpd="sng">
            <a:gradFill flip="none" rotWithShape="1">
              <a:gsLst>
                <a:gs pos="0">
                  <a:schemeClr val="accent5">
                    <a:lumMod val="65000"/>
                    <a:lumOff val="35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glow rad="63500">
              <a:schemeClr val="tx1"/>
            </a:glow>
            <a:outerShdw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 w="5715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ángulo 4"/>
          <p:cNvSpPr/>
          <p:nvPr/>
        </p:nvSpPr>
        <p:spPr>
          <a:xfrm>
            <a:off x="-25758" y="72638"/>
            <a:ext cx="9906000" cy="267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u="dbl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FICHE DE CULTURE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i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SARRACENIA</a:t>
            </a:r>
            <a:endParaRPr lang="fr-FR" sz="16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7575" y="3027474"/>
            <a:ext cx="590693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LUMIERE</a:t>
            </a:r>
            <a:r>
              <a:rPr lang="fr-F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Plein soleil.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ARROSAGE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Beaucoup d’eau de pluie.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Tourbe blonde + éléments drainants.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Supportent très bien le gel.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7" y="2885090"/>
            <a:ext cx="2732468" cy="3643290"/>
          </a:xfrm>
          <a:prstGeom prst="rect">
            <a:avLst/>
          </a:prstGeom>
          <a:ln w="82550" cap="sq">
            <a:solidFill>
              <a:schemeClr val="tx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10249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18941" y="265390"/>
            <a:ext cx="9416603" cy="2285999"/>
          </a:xfrm>
          <a:prstGeom prst="roundRect">
            <a:avLst/>
          </a:prstGeom>
          <a:noFill/>
          <a:ln w="114300" cap="rnd" cmpd="sng">
            <a:gradFill flip="none" rotWithShape="1">
              <a:gsLst>
                <a:gs pos="0">
                  <a:schemeClr val="accent5">
                    <a:lumMod val="65000"/>
                    <a:lumOff val="35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glow rad="63500">
              <a:schemeClr val="tx1"/>
            </a:glow>
            <a:outerShdw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 w="5715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ángulo 4"/>
          <p:cNvSpPr/>
          <p:nvPr/>
        </p:nvSpPr>
        <p:spPr>
          <a:xfrm>
            <a:off x="-25758" y="72638"/>
            <a:ext cx="9906000" cy="267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u="dbl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FICHE DE CULTURE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i="1" dirty="0" err="1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Dionaea</a:t>
            </a:r>
            <a:endParaRPr lang="fr-FR" sz="16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6065" y="3027474"/>
            <a:ext cx="56357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LUMIERE</a:t>
            </a:r>
            <a:r>
              <a:rPr lang="fr-F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Plein soleil.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ARROSAGE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Beaucoup d’eau de pluie.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Tourbe blonde + éléments drainants.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Supportent le gel.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75" y="3324133"/>
            <a:ext cx="3793769" cy="2845326"/>
          </a:xfrm>
          <a:prstGeom prst="rect">
            <a:avLst/>
          </a:prstGeom>
          <a:ln w="82550" cap="sq">
            <a:solidFill>
              <a:schemeClr val="tx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13123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18941" y="265390"/>
            <a:ext cx="9416603" cy="2285999"/>
          </a:xfrm>
          <a:prstGeom prst="roundRect">
            <a:avLst/>
          </a:prstGeom>
          <a:noFill/>
          <a:ln w="114300" cap="rnd" cmpd="sng">
            <a:gradFill flip="none" rotWithShape="1">
              <a:gsLst>
                <a:gs pos="0">
                  <a:schemeClr val="accent5">
                    <a:lumMod val="65000"/>
                    <a:lumOff val="35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glow rad="63500">
              <a:schemeClr val="tx1"/>
            </a:glow>
            <a:outerShdw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 w="5715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ángulo 4"/>
          <p:cNvSpPr/>
          <p:nvPr/>
        </p:nvSpPr>
        <p:spPr>
          <a:xfrm>
            <a:off x="-25758" y="72638"/>
            <a:ext cx="9906000" cy="267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u="dbl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FICHE DE CULTURE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i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Drosera </a:t>
            </a:r>
            <a:r>
              <a:rPr lang="fr-FR" sz="44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rustiques</a:t>
            </a:r>
            <a:endParaRPr lang="fr-F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7575" y="3027474"/>
            <a:ext cx="590693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LUMIERE</a:t>
            </a:r>
            <a:r>
              <a:rPr lang="fr-F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Plein soleil.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ARROSAGE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Beaucoup d’eau de pluie.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Tourbe blonde ou sphaigne vivante.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Supportent très bien le gel.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32" y="3275839"/>
            <a:ext cx="3376710" cy="2532533"/>
          </a:xfrm>
          <a:prstGeom prst="rect">
            <a:avLst/>
          </a:prstGeom>
          <a:ln w="82550" cap="sq">
            <a:solidFill>
              <a:schemeClr val="tx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27677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18941" y="265390"/>
            <a:ext cx="9416603" cy="2285999"/>
          </a:xfrm>
          <a:prstGeom prst="roundRect">
            <a:avLst/>
          </a:prstGeom>
          <a:noFill/>
          <a:ln w="114300" cap="rnd" cmpd="sng">
            <a:gradFill flip="none" rotWithShape="1">
              <a:gsLst>
                <a:gs pos="0">
                  <a:schemeClr val="accent5">
                    <a:lumMod val="65000"/>
                    <a:lumOff val="35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glow rad="63500">
              <a:schemeClr val="tx1"/>
            </a:glow>
            <a:outerShdw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 w="5715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ángulo 4"/>
          <p:cNvSpPr/>
          <p:nvPr/>
        </p:nvSpPr>
        <p:spPr>
          <a:xfrm>
            <a:off x="-25758" y="72638"/>
            <a:ext cx="9906000" cy="267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u="dbl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FICHE DE CULTURE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i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Drosera </a:t>
            </a:r>
            <a:r>
              <a:rPr lang="fr-FR" sz="4400" b="1" dirty="0" err="1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sub-tropicaux</a:t>
            </a:r>
            <a:endParaRPr lang="fr-F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6212" y="3027474"/>
            <a:ext cx="61491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LUMIERE</a:t>
            </a:r>
            <a:r>
              <a:rPr lang="fr-F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Plein soleil.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ARROSAGE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Beaucoup d’eau de pluie.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Tourbe blonde + éléments drainant.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Supportent de faibles gelées.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153" y="3300166"/>
            <a:ext cx="3178365" cy="2636996"/>
          </a:xfrm>
          <a:prstGeom prst="rect">
            <a:avLst/>
          </a:prstGeom>
          <a:ln w="82550" cap="sq">
            <a:solidFill>
              <a:schemeClr val="tx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28559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18941" y="265390"/>
            <a:ext cx="9416603" cy="2285999"/>
          </a:xfrm>
          <a:prstGeom prst="roundRect">
            <a:avLst/>
          </a:prstGeom>
          <a:noFill/>
          <a:ln w="114300" cap="rnd" cmpd="sng">
            <a:gradFill flip="none" rotWithShape="1">
              <a:gsLst>
                <a:gs pos="0">
                  <a:schemeClr val="accent5">
                    <a:lumMod val="65000"/>
                    <a:lumOff val="35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glow rad="63500">
              <a:schemeClr val="tx1"/>
            </a:glow>
            <a:outerShdw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 w="5715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ángulo 4"/>
          <p:cNvSpPr/>
          <p:nvPr/>
        </p:nvSpPr>
        <p:spPr>
          <a:xfrm>
            <a:off x="-25758" y="72638"/>
            <a:ext cx="9906000" cy="2224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u="dbl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FICHE DE CULTURE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i="1" dirty="0" err="1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Pinguicula</a:t>
            </a:r>
            <a:r>
              <a:rPr lang="fr-FR" sz="4400" b="1" i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américaines</a:t>
            </a:r>
            <a:endParaRPr lang="fr-F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6212" y="3027474"/>
            <a:ext cx="61491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LUMIERE</a:t>
            </a:r>
            <a:r>
              <a:rPr lang="fr-F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Ensoleillée.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ARROSAGE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Eau de pluie jusqu’au haut du pot.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Tourbe blonde + surfaçage sphaigne.</a:t>
            </a:r>
          </a:p>
          <a:p>
            <a:pPr>
              <a:lnSpc>
                <a:spcPct val="200000"/>
              </a:lnSpc>
            </a:pPr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À tenir hors gel.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394" y="3374266"/>
            <a:ext cx="3104150" cy="2588652"/>
          </a:xfrm>
          <a:prstGeom prst="rect">
            <a:avLst/>
          </a:prstGeom>
          <a:ln w="82550" cap="sq">
            <a:solidFill>
              <a:schemeClr val="tx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25536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98686" y="265390"/>
            <a:ext cx="8680360" cy="1988413"/>
          </a:xfrm>
          <a:prstGeom prst="roundRect">
            <a:avLst/>
          </a:prstGeom>
          <a:noFill/>
          <a:ln w="114300" cap="rnd" cmpd="sng">
            <a:gradFill flip="none" rotWithShape="1">
              <a:gsLst>
                <a:gs pos="0">
                  <a:schemeClr val="accent5">
                    <a:lumMod val="65000"/>
                    <a:lumOff val="35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glow rad="63500">
              <a:schemeClr val="tx1"/>
            </a:glow>
            <a:outerShdw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 w="5715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ángulo 4"/>
          <p:cNvSpPr/>
          <p:nvPr/>
        </p:nvSpPr>
        <p:spPr>
          <a:xfrm>
            <a:off x="-25758" y="265390"/>
            <a:ext cx="9906000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48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C000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ssociation de </a:t>
            </a:r>
            <a:r>
              <a:rPr lang="fr-FR" sz="48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C000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40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otanique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8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C000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4000" b="1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B05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hambérienne</a:t>
            </a:r>
            <a:endParaRPr lang="fr-F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98" y="4543102"/>
            <a:ext cx="4791744" cy="231489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9610" y="2673359"/>
            <a:ext cx="1001851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700" b="1" i="1" dirty="0"/>
              <a:t>L’association de botanique chambérienne (ABC) est une association loi 1901 dont le but est de faire </a:t>
            </a:r>
            <a:endParaRPr lang="fr-FR" sz="1700" b="1" i="1" dirty="0" smtClean="0"/>
          </a:p>
          <a:p>
            <a:pPr algn="ctr"/>
            <a:r>
              <a:rPr lang="fr-FR" sz="1700" b="1" i="1" dirty="0" smtClean="0"/>
              <a:t>découvrir </a:t>
            </a:r>
            <a:r>
              <a:rPr lang="fr-FR" sz="1700" b="1" i="1" dirty="0"/>
              <a:t>la nature, la botanique, l’écologie et plus largement tout le spectre des sciences végétales </a:t>
            </a:r>
            <a:r>
              <a:rPr lang="fr-FR" sz="1700" b="1" i="1" dirty="0" smtClean="0"/>
              <a:t>au</a:t>
            </a:r>
          </a:p>
          <a:p>
            <a:pPr algn="ctr"/>
            <a:r>
              <a:rPr lang="fr-FR" sz="1700" b="1" i="1" dirty="0" smtClean="0"/>
              <a:t>grand </a:t>
            </a:r>
            <a:r>
              <a:rPr lang="fr-FR" sz="1700" b="1" i="1" dirty="0"/>
              <a:t>public dans une ambiance jeune, dynamique et surtout, </a:t>
            </a:r>
            <a:r>
              <a:rPr lang="fr-FR" sz="1700" b="1" i="1" dirty="0" smtClean="0"/>
              <a:t>décontractée. La </a:t>
            </a:r>
            <a:r>
              <a:rPr lang="fr-FR" sz="1700" b="1" i="1" dirty="0"/>
              <a:t>majorité de nos actions </a:t>
            </a:r>
            <a:endParaRPr lang="fr-FR" sz="1700" b="1" i="1" dirty="0" smtClean="0"/>
          </a:p>
          <a:p>
            <a:pPr algn="ctr"/>
            <a:r>
              <a:rPr lang="fr-FR" sz="1700" b="1" i="1" dirty="0" smtClean="0"/>
              <a:t>s’effectue </a:t>
            </a:r>
            <a:r>
              <a:rPr lang="fr-FR" sz="1700" b="1" i="1" dirty="0"/>
              <a:t>dans la région de Chambéry, en Savoie (73), et ses alentours (Isère, Ain, </a:t>
            </a:r>
            <a:r>
              <a:rPr lang="fr-FR" sz="1700" b="1" i="1" dirty="0" smtClean="0"/>
              <a:t>Haute-Savoie, Drôme </a:t>
            </a:r>
            <a:r>
              <a:rPr lang="fr-FR" sz="1700" b="1" i="1" dirty="0"/>
              <a:t>etc</a:t>
            </a:r>
            <a:r>
              <a:rPr lang="fr-FR" sz="1700" b="1" i="1" dirty="0" smtClean="0"/>
              <a:t>.).</a:t>
            </a:r>
          </a:p>
          <a:p>
            <a:pPr algn="ctr"/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projets </a:t>
            </a:r>
            <a:r>
              <a:rPr lang="fr-FR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Expositions, conférences, graineterie, revue, sorties et randonnées botaniques &amp; sociales…</a:t>
            </a:r>
          </a:p>
          <a:p>
            <a:endParaRPr lang="fr-FR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recherchons des personnes motivées pour nous </a:t>
            </a:r>
          </a:p>
          <a:p>
            <a:r>
              <a:rPr lang="fr-FR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ider à lancer nos actions !</a:t>
            </a:r>
          </a:p>
          <a:p>
            <a:endParaRPr lang="fr-FR" sz="1700" b="1" dirty="0" smtClean="0"/>
          </a:p>
          <a:p>
            <a:r>
              <a:rPr lang="fr-FR" sz="1700" b="1" dirty="0" smtClean="0"/>
              <a:t>Pour nous contacter :</a:t>
            </a:r>
          </a:p>
          <a:p>
            <a:endParaRPr lang="fr-FR" sz="600" b="1" dirty="0" smtClean="0"/>
          </a:p>
          <a:p>
            <a:r>
              <a:rPr lang="fr-FR" sz="1700" b="1" dirty="0" smtClean="0"/>
              <a:t>Mail :</a:t>
            </a:r>
            <a:r>
              <a:rPr lang="fr-FR" sz="1700" b="1" dirty="0" smtClean="0">
                <a:solidFill>
                  <a:srgbClr val="0070C0"/>
                </a:solidFill>
              </a:rPr>
              <a:t> </a:t>
            </a:r>
            <a:r>
              <a:rPr lang="fr-FR" sz="1700" b="1" u="sng" dirty="0" smtClean="0">
                <a:solidFill>
                  <a:srgbClr val="0070C0"/>
                </a:solidFill>
              </a:rPr>
              <a:t>assobotachambe@gmail.com</a:t>
            </a:r>
          </a:p>
          <a:p>
            <a:r>
              <a:rPr lang="fr-FR" sz="1700" b="1" dirty="0" smtClean="0"/>
              <a:t>Site : </a:t>
            </a:r>
            <a:r>
              <a:rPr lang="fr-FR" sz="1700" b="1" u="sng" dirty="0" smtClean="0">
                <a:solidFill>
                  <a:srgbClr val="0070C0"/>
                </a:solidFill>
              </a:rPr>
              <a:t>http</a:t>
            </a:r>
            <a:r>
              <a:rPr lang="fr-FR" sz="1700" b="1" u="sng" dirty="0">
                <a:solidFill>
                  <a:srgbClr val="0070C0"/>
                </a:solidFill>
              </a:rPr>
              <a:t>://</a:t>
            </a:r>
            <a:r>
              <a:rPr lang="fr-FR" sz="1700" b="1" u="sng" dirty="0" smtClean="0">
                <a:solidFill>
                  <a:srgbClr val="0070C0"/>
                </a:solidFill>
              </a:rPr>
              <a:t>chamberybotanique.unblog.fr</a:t>
            </a:r>
          </a:p>
          <a:p>
            <a:r>
              <a:rPr lang="fr-FR" sz="1700" b="1" dirty="0" smtClean="0"/>
              <a:t>Facebook </a:t>
            </a:r>
            <a:r>
              <a:rPr lang="fr-FR" sz="1700" b="1" dirty="0"/>
              <a:t>: </a:t>
            </a:r>
            <a:r>
              <a:rPr lang="fr-FR" sz="1700" b="1" u="sng" dirty="0">
                <a:solidFill>
                  <a:srgbClr val="0070C0"/>
                </a:solidFill>
              </a:rPr>
              <a:t>https://www.facebook.com/botachambery</a:t>
            </a:r>
          </a:p>
        </p:txBody>
      </p:sp>
    </p:spTree>
    <p:extLst>
      <p:ext uri="{BB962C8B-B14F-4D97-AF65-F5344CB8AC3E}">
        <p14:creationId xmlns:p14="http://schemas.microsoft.com/office/powerpoint/2010/main" val="18337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5"/>
          <p:cNvSpPr txBox="1"/>
          <p:nvPr/>
        </p:nvSpPr>
        <p:spPr>
          <a:xfrm>
            <a:off x="1209180" y="1782277"/>
            <a:ext cx="7716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Qu’est-ce qu’une plante carnivore ?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28793" y="2653048"/>
            <a:ext cx="4461721" cy="3785652"/>
          </a:xfrm>
          <a:prstGeom prst="rect">
            <a:avLst/>
          </a:prstGeom>
          <a:solidFill>
            <a:srgbClr val="00FF00">
              <a:alpha val="17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>
                <a:solidFill>
                  <a:srgbClr val="000000"/>
                </a:solidFill>
              </a:rPr>
              <a:t>Une </a:t>
            </a:r>
            <a:r>
              <a:rPr lang="fr-FR" sz="2000" b="1" dirty="0">
                <a:solidFill>
                  <a:srgbClr val="C00000"/>
                </a:solidFill>
              </a:rPr>
              <a:t>plante</a:t>
            </a:r>
            <a:r>
              <a:rPr lang="fr-FR" sz="2000" b="1" dirty="0">
                <a:solidFill>
                  <a:srgbClr val="000000"/>
                </a:solidFill>
              </a:rPr>
              <a:t> est considérée comme « </a:t>
            </a:r>
            <a:r>
              <a:rPr lang="fr-FR" sz="2000" b="1" dirty="0">
                <a:solidFill>
                  <a:srgbClr val="C00000"/>
                </a:solidFill>
              </a:rPr>
              <a:t>carnivore</a:t>
            </a:r>
            <a:r>
              <a:rPr lang="fr-FR" sz="2000" b="1" dirty="0">
                <a:solidFill>
                  <a:srgbClr val="000000"/>
                </a:solidFill>
              </a:rPr>
              <a:t> » si elle est capable </a:t>
            </a:r>
            <a:r>
              <a:rPr lang="fr-FR" sz="2000" b="1" dirty="0">
                <a:solidFill>
                  <a:srgbClr val="C00000"/>
                </a:solidFill>
              </a:rPr>
              <a:t>d’attirer</a:t>
            </a:r>
            <a:r>
              <a:rPr lang="fr-FR" sz="2000" b="1" dirty="0">
                <a:solidFill>
                  <a:srgbClr val="000000"/>
                </a:solidFill>
              </a:rPr>
              <a:t>, de </a:t>
            </a:r>
            <a:r>
              <a:rPr lang="fr-FR" sz="2000" b="1" dirty="0">
                <a:solidFill>
                  <a:srgbClr val="C00000"/>
                </a:solidFill>
              </a:rPr>
              <a:t>capturer</a:t>
            </a:r>
            <a:r>
              <a:rPr lang="fr-FR" sz="2000" b="1" dirty="0">
                <a:solidFill>
                  <a:srgbClr val="000000"/>
                </a:solidFill>
              </a:rPr>
              <a:t> et de </a:t>
            </a:r>
            <a:r>
              <a:rPr lang="fr-FR" sz="2000" b="1" dirty="0">
                <a:solidFill>
                  <a:srgbClr val="C00000"/>
                </a:solidFill>
              </a:rPr>
              <a:t>digérer ou tirer des bénéfices </a:t>
            </a:r>
            <a:r>
              <a:rPr lang="fr-FR" sz="2000" b="1" dirty="0">
                <a:solidFill>
                  <a:srgbClr val="000000"/>
                </a:solidFill>
              </a:rPr>
              <a:t>de la mort de ses proies</a:t>
            </a:r>
            <a:r>
              <a:rPr lang="fr-FR" sz="2000" b="1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fr-FR" sz="2000" b="1" dirty="0" smtClean="0">
              <a:solidFill>
                <a:srgbClr val="00000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>
                <a:solidFill>
                  <a:srgbClr val="000000"/>
                </a:solidFill>
              </a:rPr>
              <a:t>Les plants de </a:t>
            </a:r>
            <a:r>
              <a:rPr lang="fr-FR" sz="2000" b="1" dirty="0">
                <a:solidFill>
                  <a:srgbClr val="C00000"/>
                </a:solidFill>
              </a:rPr>
              <a:t>tomates</a:t>
            </a:r>
            <a:r>
              <a:rPr lang="fr-FR" sz="2000" b="1" dirty="0">
                <a:solidFill>
                  <a:srgbClr val="000000"/>
                </a:solidFill>
              </a:rPr>
              <a:t>, certains </a:t>
            </a:r>
            <a:r>
              <a:rPr lang="fr-FR" sz="2000" b="1" i="1" dirty="0" err="1">
                <a:solidFill>
                  <a:srgbClr val="C00000"/>
                </a:solidFill>
              </a:rPr>
              <a:t>Geranium</a:t>
            </a:r>
            <a:r>
              <a:rPr lang="fr-FR" sz="2000" b="1" dirty="0">
                <a:solidFill>
                  <a:srgbClr val="000000"/>
                </a:solidFill>
              </a:rPr>
              <a:t>, des </a:t>
            </a:r>
            <a:r>
              <a:rPr lang="fr-FR" sz="2000" b="1" dirty="0">
                <a:solidFill>
                  <a:srgbClr val="C00000"/>
                </a:solidFill>
              </a:rPr>
              <a:t>passiflores</a:t>
            </a:r>
            <a:r>
              <a:rPr lang="fr-FR" sz="2000" b="1" dirty="0">
                <a:solidFill>
                  <a:srgbClr val="000000"/>
                </a:solidFill>
              </a:rPr>
              <a:t> et des </a:t>
            </a:r>
            <a:r>
              <a:rPr lang="fr-FR" sz="2000" b="1" i="1" dirty="0" err="1">
                <a:solidFill>
                  <a:srgbClr val="C00000"/>
                </a:solidFill>
              </a:rPr>
              <a:t>Plumbago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000000"/>
                </a:solidFill>
              </a:rPr>
              <a:t>sont des plantes dites « </a:t>
            </a:r>
            <a:r>
              <a:rPr lang="fr-FR" sz="2000" b="1" dirty="0" err="1">
                <a:solidFill>
                  <a:srgbClr val="000000"/>
                </a:solidFill>
              </a:rPr>
              <a:t>protocarnivores</a:t>
            </a:r>
            <a:r>
              <a:rPr lang="fr-FR" sz="2000" b="1" dirty="0">
                <a:solidFill>
                  <a:srgbClr val="000000"/>
                </a:solidFill>
              </a:rPr>
              <a:t> » : elles attirent et capturent des insectes mais ne les digèrent pas</a:t>
            </a:r>
            <a:r>
              <a:rPr lang="fr-FR" sz="2000" b="1" dirty="0" smtClean="0">
                <a:solidFill>
                  <a:srgbClr val="000000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7" y="2653048"/>
            <a:ext cx="2455573" cy="18416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46" y="2653048"/>
            <a:ext cx="2455574" cy="184168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529" y="4852716"/>
            <a:ext cx="2228317" cy="1693894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4730174" y="4477310"/>
            <a:ext cx="3923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-150" dirty="0" smtClean="0"/>
              <a:t>Captures de </a:t>
            </a:r>
            <a:r>
              <a:rPr lang="fr-FR" sz="1400" b="1" i="1" spc="-150" dirty="0" smtClean="0"/>
              <a:t>Sarracenia </a:t>
            </a:r>
            <a:r>
              <a:rPr lang="fr-FR" sz="1400" b="1" i="1" spc="-150" dirty="0" err="1" smtClean="0"/>
              <a:t>leucophylla</a:t>
            </a:r>
            <a:r>
              <a:rPr lang="fr-FR" sz="1400" b="1" i="1" spc="-150" dirty="0" smtClean="0"/>
              <a:t> </a:t>
            </a:r>
            <a:r>
              <a:rPr lang="fr-FR" sz="1400" b="1" spc="-150" dirty="0" smtClean="0"/>
              <a:t>et </a:t>
            </a:r>
            <a:r>
              <a:rPr lang="fr-FR" sz="1400" b="1" i="1" spc="-150" dirty="0" err="1" smtClean="0"/>
              <a:t>Dionaea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muscipula</a:t>
            </a:r>
            <a:r>
              <a:rPr lang="fr-FR" sz="1400" b="1" i="1" spc="-150" dirty="0" smtClean="0"/>
              <a:t> </a:t>
            </a:r>
            <a:r>
              <a:rPr lang="fr-FR" sz="1400" b="1" spc="-150" dirty="0" smtClean="0"/>
              <a:t>« all </a:t>
            </a:r>
            <a:r>
              <a:rPr lang="fr-FR" sz="1400" b="1" spc="-150" dirty="0" err="1" smtClean="0"/>
              <a:t>red</a:t>
            </a:r>
            <a:r>
              <a:rPr lang="fr-FR" sz="1400" b="1" spc="-150" dirty="0" smtClean="0"/>
              <a:t> »</a:t>
            </a:r>
            <a:endParaRPr lang="fr-FR" sz="1400" b="1" spc="-150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46" y="4855377"/>
            <a:ext cx="2254978" cy="169123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4793097" y="6531678"/>
            <a:ext cx="465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spc="-150" dirty="0" err="1" smtClean="0"/>
              <a:t>Plumbago</a:t>
            </a:r>
            <a:r>
              <a:rPr lang="fr-FR" sz="1400" b="1" spc="-150" dirty="0" smtClean="0"/>
              <a:t> </a:t>
            </a:r>
            <a:r>
              <a:rPr lang="fr-FR" sz="1400" b="1" spc="-150" dirty="0" err="1" smtClean="0"/>
              <a:t>sp</a:t>
            </a:r>
            <a:r>
              <a:rPr lang="fr-FR" sz="1400" b="1" spc="-150" dirty="0" smtClean="0"/>
              <a:t>, un arbre ornemental dont les bractées capturent de petits insectes</a:t>
            </a:r>
            <a:endParaRPr lang="fr-FR" sz="1400" b="1" spc="-150" dirty="0"/>
          </a:p>
        </p:txBody>
      </p:sp>
    </p:spTree>
    <p:extLst>
      <p:ext uri="{BB962C8B-B14F-4D97-AF65-F5344CB8AC3E}">
        <p14:creationId xmlns:p14="http://schemas.microsoft.com/office/powerpoint/2010/main" val="39457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5"/>
          <p:cNvSpPr txBox="1"/>
          <p:nvPr/>
        </p:nvSpPr>
        <p:spPr>
          <a:xfrm>
            <a:off x="1577749" y="1782277"/>
            <a:ext cx="6979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Pourquoi sont-elles carnivores ?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28794" y="2653048"/>
            <a:ext cx="4250024" cy="3785652"/>
          </a:xfrm>
          <a:prstGeom prst="rect">
            <a:avLst/>
          </a:prstGeom>
          <a:solidFill>
            <a:srgbClr val="00FF00">
              <a:alpha val="17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>
                <a:solidFill>
                  <a:srgbClr val="000000"/>
                </a:solidFill>
              </a:rPr>
              <a:t>Ces </a:t>
            </a:r>
            <a:r>
              <a:rPr lang="fr-FR" sz="2000" b="1" dirty="0">
                <a:solidFill>
                  <a:srgbClr val="C00000"/>
                </a:solidFill>
              </a:rPr>
              <a:t>plantes des marais </a:t>
            </a:r>
            <a:r>
              <a:rPr lang="fr-FR" sz="2000" b="1" dirty="0">
                <a:solidFill>
                  <a:srgbClr val="000000"/>
                </a:solidFill>
              </a:rPr>
              <a:t>poussent dans un </a:t>
            </a:r>
            <a:r>
              <a:rPr lang="fr-FR" sz="2000" b="1" dirty="0">
                <a:solidFill>
                  <a:srgbClr val="C00000"/>
                </a:solidFill>
              </a:rPr>
              <a:t>substrat très pauvre </a:t>
            </a:r>
            <a:r>
              <a:rPr lang="fr-FR" sz="2000" b="1" dirty="0">
                <a:solidFill>
                  <a:srgbClr val="000000"/>
                </a:solidFill>
              </a:rPr>
              <a:t>composé majoritairement de mousse de sphaigne partiellement décomposée.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>
                <a:solidFill>
                  <a:srgbClr val="000000"/>
                </a:solidFill>
              </a:rPr>
              <a:t>Afin de subvenir à leurs besoins en </a:t>
            </a:r>
            <a:r>
              <a:rPr lang="fr-FR" sz="2000" b="1" dirty="0">
                <a:solidFill>
                  <a:srgbClr val="C00000"/>
                </a:solidFill>
              </a:rPr>
              <a:t>nutriments</a:t>
            </a:r>
            <a:r>
              <a:rPr lang="fr-FR" sz="2000" b="1" dirty="0">
                <a:solidFill>
                  <a:srgbClr val="000000"/>
                </a:solidFill>
              </a:rPr>
              <a:t>, elles se sont progressivement </a:t>
            </a:r>
            <a:r>
              <a:rPr lang="fr-FR" sz="2000" b="1" dirty="0">
                <a:solidFill>
                  <a:srgbClr val="C00000"/>
                </a:solidFill>
              </a:rPr>
              <a:t>adaptées</a:t>
            </a:r>
            <a:r>
              <a:rPr lang="fr-FR" sz="2000" b="1" dirty="0">
                <a:solidFill>
                  <a:srgbClr val="000000"/>
                </a:solidFill>
              </a:rPr>
              <a:t> à l’attraction, la capture et la </a:t>
            </a:r>
            <a:r>
              <a:rPr lang="fr-FR" sz="2000" b="1" dirty="0">
                <a:solidFill>
                  <a:srgbClr val="C00000"/>
                </a:solidFill>
              </a:rPr>
              <a:t>digestion des insectes </a:t>
            </a:r>
            <a:r>
              <a:rPr lang="fr-FR" sz="2000" b="1" dirty="0">
                <a:solidFill>
                  <a:srgbClr val="000000"/>
                </a:solidFill>
              </a:rPr>
              <a:t>qui sont abondants dans les milieux humides</a:t>
            </a:r>
            <a:r>
              <a:rPr lang="fr-FR" sz="2000" b="1" dirty="0" smtClean="0">
                <a:solidFill>
                  <a:srgbClr val="000000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https://upload.wikimedia.org/wikipedia/commons/d/dc/Sphagnum_capillifolium_131007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4326" y="2775964"/>
            <a:ext cx="3696237" cy="25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5422076" y="5329771"/>
            <a:ext cx="3805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-150" dirty="0" smtClean="0"/>
              <a:t>La sphaigne vivante (</a:t>
            </a:r>
            <a:r>
              <a:rPr lang="fr-FR" sz="1400" b="1" i="1" spc="-150" dirty="0" err="1" smtClean="0"/>
              <a:t>Sphagnum</a:t>
            </a:r>
            <a:r>
              <a:rPr lang="fr-FR" sz="1400" b="1" spc="-150" dirty="0" smtClean="0"/>
              <a:t> </a:t>
            </a:r>
            <a:r>
              <a:rPr lang="fr-FR" sz="1400" b="1" spc="-150" dirty="0" err="1" smtClean="0"/>
              <a:t>sp</a:t>
            </a:r>
            <a:r>
              <a:rPr lang="fr-FR" sz="1400" b="1" spc="-150" dirty="0" smtClean="0"/>
              <a:t>) constitue le substrat principal </a:t>
            </a:r>
          </a:p>
          <a:p>
            <a:r>
              <a:rPr lang="fr-FR" sz="1400" b="1" spc="-150" dirty="0"/>
              <a:t>d</a:t>
            </a:r>
            <a:r>
              <a:rPr lang="fr-FR" sz="1400" b="1" spc="-150" dirty="0" smtClean="0"/>
              <a:t>es plantes carnivores.</a:t>
            </a:r>
            <a:endParaRPr lang="fr-FR" sz="1400" b="1" spc="-150" dirty="0"/>
          </a:p>
        </p:txBody>
      </p:sp>
    </p:spTree>
    <p:extLst>
      <p:ext uri="{BB962C8B-B14F-4D97-AF65-F5344CB8AC3E}">
        <p14:creationId xmlns:p14="http://schemas.microsoft.com/office/powerpoint/2010/main" val="35616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8794" y="2653048"/>
            <a:ext cx="4513236" cy="4093428"/>
          </a:xfrm>
          <a:prstGeom prst="rect">
            <a:avLst/>
          </a:prstGeom>
          <a:solidFill>
            <a:srgbClr val="00FF00">
              <a:alpha val="17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Les plantes carnivores n’ont </a:t>
            </a:r>
            <a:r>
              <a:rPr lang="fr-FR" sz="2000" b="1" dirty="0" smtClean="0">
                <a:solidFill>
                  <a:srgbClr val="C00000"/>
                </a:solidFill>
              </a:rPr>
              <a:t>pas besoin d’être nourries</a:t>
            </a:r>
            <a:r>
              <a:rPr lang="fr-FR" sz="2000" b="1" dirty="0" smtClean="0">
                <a:solidFill>
                  <a:srgbClr val="000000"/>
                </a:solidFill>
              </a:rPr>
              <a:t>. Les proies capturées constitue un </a:t>
            </a:r>
            <a:r>
              <a:rPr lang="fr-FR" sz="2000" b="1" dirty="0" smtClean="0">
                <a:solidFill>
                  <a:srgbClr val="C00000"/>
                </a:solidFill>
              </a:rPr>
              <a:t>bonus énergétique</a:t>
            </a:r>
            <a:r>
              <a:rPr lang="fr-FR" sz="2000" b="1" dirty="0" smtClean="0">
                <a:solidFill>
                  <a:srgbClr val="000000"/>
                </a:solidFill>
              </a:rPr>
              <a:t> pour la plante.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Les proies vont de la </a:t>
            </a:r>
            <a:r>
              <a:rPr lang="fr-FR" sz="2000" b="1" dirty="0" smtClean="0">
                <a:solidFill>
                  <a:srgbClr val="C00000"/>
                </a:solidFill>
              </a:rPr>
              <a:t>daphnie </a:t>
            </a:r>
            <a:r>
              <a:rPr lang="fr-FR" sz="2000" b="1" dirty="0" smtClean="0">
                <a:solidFill>
                  <a:srgbClr val="000000"/>
                </a:solidFill>
              </a:rPr>
              <a:t>de quelques millimètres au </a:t>
            </a:r>
            <a:r>
              <a:rPr lang="fr-FR" sz="2000" b="1" dirty="0" smtClean="0">
                <a:solidFill>
                  <a:srgbClr val="C00000"/>
                </a:solidFill>
              </a:rPr>
              <a:t>petit mammifère</a:t>
            </a:r>
            <a:r>
              <a:rPr lang="fr-FR" sz="2000" b="1" dirty="0" smtClean="0">
                <a:solidFill>
                  <a:srgbClr val="000000"/>
                </a:solidFill>
              </a:rPr>
              <a:t> (rats, oisillons).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Le célèbre botaniste </a:t>
            </a:r>
            <a:r>
              <a:rPr lang="fr-FR" sz="2000" b="1" dirty="0" smtClean="0">
                <a:solidFill>
                  <a:srgbClr val="C00000"/>
                </a:solidFill>
              </a:rPr>
              <a:t>Charles Darwin </a:t>
            </a:r>
            <a:r>
              <a:rPr lang="fr-FR" sz="2000" b="1" dirty="0" smtClean="0">
                <a:solidFill>
                  <a:srgbClr val="000000"/>
                </a:solidFill>
              </a:rPr>
              <a:t>a effectué beaucoup d’expériences sur les mécanismes de capture et de digestion des </a:t>
            </a:r>
            <a:r>
              <a:rPr lang="fr-FR" sz="2000" b="1" i="1" dirty="0" smtClean="0">
                <a:solidFill>
                  <a:srgbClr val="C00000"/>
                </a:solidFill>
              </a:rPr>
              <a:t>Drosera</a:t>
            </a:r>
            <a:r>
              <a:rPr lang="fr-FR" sz="2000" b="1" dirty="0" smtClean="0">
                <a:solidFill>
                  <a:srgbClr val="000000"/>
                </a:solidFill>
              </a:rPr>
              <a:t>. Il les considérait comme « </a:t>
            </a:r>
            <a:r>
              <a:rPr lang="fr-FR" sz="2000" b="1" dirty="0" smtClean="0">
                <a:solidFill>
                  <a:srgbClr val="C00000"/>
                </a:solidFill>
              </a:rPr>
              <a:t>les plantes les plus merveilleuses du monde </a:t>
            </a:r>
            <a:r>
              <a:rPr lang="fr-FR" sz="2000" b="1" dirty="0" smtClean="0">
                <a:solidFill>
                  <a:srgbClr val="000000"/>
                </a:solidFill>
              </a:rPr>
              <a:t>».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2291635" y="1782277"/>
            <a:ext cx="5551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Qu’est ce que ça mange ?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2050" name="Picture 2" descr="http://i.telegraph.co.uk/multimedia/archive/03508/Darwin-1_3508146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50" y="2653048"/>
            <a:ext cx="2041860" cy="25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arwinsflowers.files.wordpress.com/2009/09/5-3-4_insectivorous_plants_drosera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01" y="2653048"/>
            <a:ext cx="2817119" cy="25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4876100" y="5353147"/>
            <a:ext cx="4671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-150" dirty="0" smtClean="0"/>
              <a:t>Charles Darwin (à gauche) a dessiné de nombreux croquis expliquant comment </a:t>
            </a:r>
          </a:p>
          <a:p>
            <a:r>
              <a:rPr lang="fr-FR" sz="1400" b="1" spc="-150" dirty="0"/>
              <a:t>f</a:t>
            </a:r>
            <a:r>
              <a:rPr lang="fr-FR" sz="1400" b="1" spc="-150" dirty="0" smtClean="0"/>
              <a:t>onctionnait le piège de </a:t>
            </a:r>
            <a:r>
              <a:rPr lang="fr-FR" sz="1400" b="1" i="1" spc="-150" dirty="0" smtClean="0"/>
              <a:t>Drosera </a:t>
            </a:r>
            <a:r>
              <a:rPr lang="fr-FR" sz="1400" b="1" i="1" spc="-150" dirty="0" err="1" smtClean="0"/>
              <a:t>rotundifolia</a:t>
            </a:r>
            <a:r>
              <a:rPr lang="fr-FR" sz="1400" b="1" i="1" spc="-150" dirty="0" smtClean="0"/>
              <a:t> </a:t>
            </a:r>
            <a:r>
              <a:rPr lang="fr-FR" sz="1400" b="1" spc="-150" dirty="0" smtClean="0"/>
              <a:t>(à droite).</a:t>
            </a:r>
            <a:endParaRPr lang="fr-FR" sz="1400" b="1" spc="-150" dirty="0"/>
          </a:p>
        </p:txBody>
      </p:sp>
    </p:spTree>
    <p:extLst>
      <p:ext uri="{BB962C8B-B14F-4D97-AF65-F5344CB8AC3E}">
        <p14:creationId xmlns:p14="http://schemas.microsoft.com/office/powerpoint/2010/main" val="38767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5"/>
          <p:cNvSpPr txBox="1"/>
          <p:nvPr/>
        </p:nvSpPr>
        <p:spPr>
          <a:xfrm>
            <a:off x="1843987" y="1782277"/>
            <a:ext cx="6446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Les différents types de pièges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TextBox 39"/>
          <p:cNvSpPr txBox="1"/>
          <p:nvPr/>
        </p:nvSpPr>
        <p:spPr>
          <a:xfrm>
            <a:off x="226680" y="2980992"/>
            <a:ext cx="3782973" cy="3354765"/>
          </a:xfrm>
          <a:prstGeom prst="rect">
            <a:avLst/>
          </a:prstGeom>
          <a:solidFill>
            <a:srgbClr val="00FF00">
              <a:alpha val="18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rgbClr val="002060"/>
                </a:solidFill>
              </a:rPr>
              <a:t>Les pièges actifs</a:t>
            </a:r>
          </a:p>
          <a:p>
            <a:endParaRPr lang="fr-FR" sz="2000" b="1" dirty="0" smtClean="0">
              <a:solidFill>
                <a:srgbClr val="00000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Ils peuvent être à </a:t>
            </a:r>
            <a:r>
              <a:rPr lang="fr-FR" sz="2000" b="1" dirty="0" smtClean="0">
                <a:solidFill>
                  <a:srgbClr val="C00000"/>
                </a:solidFill>
              </a:rPr>
              <a:t>aspiration</a:t>
            </a:r>
            <a:r>
              <a:rPr lang="fr-FR" sz="2000" b="1" dirty="0" smtClean="0">
                <a:solidFill>
                  <a:srgbClr val="000000"/>
                </a:solidFill>
              </a:rPr>
              <a:t> ou à </a:t>
            </a:r>
            <a:r>
              <a:rPr lang="fr-FR" sz="2000" b="1" dirty="0" smtClean="0">
                <a:solidFill>
                  <a:srgbClr val="C00000"/>
                </a:solidFill>
              </a:rPr>
              <a:t>trappes</a:t>
            </a:r>
            <a:r>
              <a:rPr lang="fr-FR" sz="2000" b="1" dirty="0" smtClean="0">
                <a:solidFill>
                  <a:srgbClr val="000000"/>
                </a:solidFill>
              </a:rPr>
              <a:t> et se déclenchent en une </a:t>
            </a:r>
            <a:r>
              <a:rPr lang="fr-FR" sz="2000" b="1" dirty="0" smtClean="0">
                <a:solidFill>
                  <a:srgbClr val="C00000"/>
                </a:solidFill>
              </a:rPr>
              <a:t>fraction de seconde </a:t>
            </a:r>
            <a:r>
              <a:rPr lang="fr-FR" sz="2000" b="1" dirty="0" smtClean="0">
                <a:solidFill>
                  <a:srgbClr val="000000"/>
                </a:solidFill>
              </a:rPr>
              <a:t>!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C’est le piège de la plus connue des plantes carnivores : la dionée du genre </a:t>
            </a:r>
            <a:r>
              <a:rPr lang="fr-FR" sz="2000" b="1" i="1" dirty="0" err="1" smtClean="0">
                <a:solidFill>
                  <a:srgbClr val="000000"/>
                </a:solidFill>
              </a:rPr>
              <a:t>Dionaea</a:t>
            </a:r>
            <a:r>
              <a:rPr lang="fr-FR" sz="2000" b="1" dirty="0" smtClean="0">
                <a:solidFill>
                  <a:srgbClr val="000000"/>
                </a:solidFill>
              </a:rPr>
              <a:t>, mais aussi du genre </a:t>
            </a:r>
            <a:r>
              <a:rPr lang="fr-FR" sz="2000" b="1" i="1" dirty="0" err="1" smtClean="0">
                <a:solidFill>
                  <a:srgbClr val="000000"/>
                </a:solidFill>
              </a:rPr>
              <a:t>Aldrovanda</a:t>
            </a:r>
            <a:r>
              <a:rPr lang="fr-FR" sz="2000" b="1" dirty="0" smtClean="0">
                <a:solidFill>
                  <a:srgbClr val="000000"/>
                </a:solidFill>
              </a:rPr>
              <a:t> et </a:t>
            </a:r>
            <a:r>
              <a:rPr lang="fr-FR" sz="2000" b="1" i="1" dirty="0" err="1" smtClean="0">
                <a:solidFill>
                  <a:srgbClr val="000000"/>
                </a:solidFill>
              </a:rPr>
              <a:t>Utricularia</a:t>
            </a:r>
            <a:r>
              <a:rPr lang="fr-FR" sz="2000" b="1" i="1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3" y="3048791"/>
            <a:ext cx="3490131" cy="251289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556648" y="5597093"/>
            <a:ext cx="4818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-150" dirty="0" smtClean="0"/>
              <a:t>Fonctionnement du piège actif de la </a:t>
            </a:r>
            <a:r>
              <a:rPr lang="fr-FR" sz="1400" b="1" i="1" spc="-150" dirty="0" err="1" smtClean="0"/>
              <a:t>Dionaea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muscipula</a:t>
            </a:r>
            <a:r>
              <a:rPr lang="fr-FR" sz="1400" b="1" spc="-150" dirty="0" smtClean="0"/>
              <a:t>. L’enclenchement du piège </a:t>
            </a:r>
          </a:p>
          <a:p>
            <a:r>
              <a:rPr lang="fr-FR" sz="1400" b="1" spc="-150" dirty="0"/>
              <a:t>d</a:t>
            </a:r>
            <a:r>
              <a:rPr lang="fr-FR" sz="1400" b="1" spc="-150" dirty="0" smtClean="0"/>
              <a:t>emande  beaucoup d’énergie et chaque trappe ne fonctionne que 3-4 fois, </a:t>
            </a:r>
          </a:p>
          <a:p>
            <a:r>
              <a:rPr lang="fr-FR" sz="1400" b="1" spc="-150" dirty="0" smtClean="0"/>
              <a:t>c’est pour cela qu’il </a:t>
            </a:r>
            <a:r>
              <a:rPr lang="fr-FR" sz="1400" b="1" spc="-150" dirty="0" smtClean="0">
                <a:solidFill>
                  <a:srgbClr val="C00000"/>
                </a:solidFill>
              </a:rPr>
              <a:t>NE FAUT PAS JOUER A LES REFERMER ARTIFICIELLEMENT</a:t>
            </a:r>
            <a:r>
              <a:rPr lang="fr-FR" sz="1400" b="1" spc="-150" dirty="0" smtClean="0"/>
              <a:t>.</a:t>
            </a:r>
            <a:endParaRPr lang="fr-FR" sz="1400" b="1" spc="-150" dirty="0"/>
          </a:p>
        </p:txBody>
      </p:sp>
    </p:spTree>
    <p:extLst>
      <p:ext uri="{BB962C8B-B14F-4D97-AF65-F5344CB8AC3E}">
        <p14:creationId xmlns:p14="http://schemas.microsoft.com/office/powerpoint/2010/main" val="25076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5"/>
          <p:cNvSpPr txBox="1"/>
          <p:nvPr/>
        </p:nvSpPr>
        <p:spPr>
          <a:xfrm>
            <a:off x="1843987" y="1782277"/>
            <a:ext cx="6446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Les différents types de pièges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TextBox 40"/>
          <p:cNvSpPr txBox="1"/>
          <p:nvPr/>
        </p:nvSpPr>
        <p:spPr>
          <a:xfrm>
            <a:off x="213474" y="2903041"/>
            <a:ext cx="3920644" cy="3662541"/>
          </a:xfrm>
          <a:prstGeom prst="rect">
            <a:avLst/>
          </a:prstGeom>
          <a:solidFill>
            <a:srgbClr val="00FF00">
              <a:alpha val="18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rgbClr val="002060"/>
                </a:solidFill>
              </a:rPr>
              <a:t>Les pièges lents</a:t>
            </a:r>
          </a:p>
          <a:p>
            <a:endParaRPr lang="fr-FR" sz="2000" b="1" dirty="0" smtClean="0">
              <a:solidFill>
                <a:srgbClr val="00000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Ce sont des pièges à </a:t>
            </a:r>
            <a:r>
              <a:rPr lang="fr-FR" sz="2000" b="1" dirty="0" smtClean="0">
                <a:solidFill>
                  <a:srgbClr val="C00000"/>
                </a:solidFill>
              </a:rPr>
              <a:t>glu</a:t>
            </a:r>
            <a:r>
              <a:rPr lang="fr-FR" sz="2000" b="1" dirty="0" smtClean="0">
                <a:solidFill>
                  <a:srgbClr val="000000"/>
                </a:solidFill>
              </a:rPr>
              <a:t> sécrétée par de petits poils disposés sur les feuilles qui se </a:t>
            </a:r>
            <a:r>
              <a:rPr lang="fr-FR" sz="2000" b="1" dirty="0" smtClean="0">
                <a:solidFill>
                  <a:srgbClr val="C00000"/>
                </a:solidFill>
              </a:rPr>
              <a:t>replient lentement </a:t>
            </a:r>
            <a:r>
              <a:rPr lang="fr-FR" sz="2000" b="1" dirty="0" smtClean="0">
                <a:solidFill>
                  <a:srgbClr val="000000"/>
                </a:solidFill>
              </a:rPr>
              <a:t>sur elles-mêmes lors de la capture d’une proie.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Ces pièges concernent principalement les genres </a:t>
            </a:r>
            <a:r>
              <a:rPr lang="fr-FR" sz="2000" b="1" i="1" dirty="0" smtClean="0">
                <a:solidFill>
                  <a:srgbClr val="000000"/>
                </a:solidFill>
              </a:rPr>
              <a:t>Drosera</a:t>
            </a:r>
            <a:r>
              <a:rPr lang="fr-FR" sz="2000" b="1" dirty="0" smtClean="0">
                <a:solidFill>
                  <a:srgbClr val="000000"/>
                </a:solidFill>
              </a:rPr>
              <a:t> et </a:t>
            </a:r>
            <a:r>
              <a:rPr lang="fr-FR" sz="2000" b="1" i="1" dirty="0" err="1" smtClean="0">
                <a:solidFill>
                  <a:srgbClr val="000000"/>
                </a:solidFill>
              </a:rPr>
              <a:t>Pinguicula</a:t>
            </a:r>
            <a:r>
              <a:rPr lang="fr-FR" sz="2000" b="1" dirty="0" smtClean="0">
                <a:solidFill>
                  <a:srgbClr val="000000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87" y="3019810"/>
            <a:ext cx="4842963" cy="2724167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555180" y="5743977"/>
            <a:ext cx="3884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-150" dirty="0" smtClean="0"/>
              <a:t>Fonctionnement du piège actif de la </a:t>
            </a:r>
            <a:r>
              <a:rPr lang="fr-FR" sz="1400" b="1" i="1" spc="-150" dirty="0" smtClean="0"/>
              <a:t>Drosera capensis </a:t>
            </a:r>
            <a:r>
              <a:rPr lang="fr-FR" sz="1400" b="1" spc="-150" dirty="0" smtClean="0"/>
              <a:t>en accéléré.</a:t>
            </a:r>
            <a:endParaRPr lang="fr-FR" sz="1400" b="1" spc="-150" dirty="0"/>
          </a:p>
        </p:txBody>
      </p:sp>
    </p:spTree>
    <p:extLst>
      <p:ext uri="{BB962C8B-B14F-4D97-AF65-F5344CB8AC3E}">
        <p14:creationId xmlns:p14="http://schemas.microsoft.com/office/powerpoint/2010/main" val="16299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5"/>
          <p:cNvSpPr txBox="1"/>
          <p:nvPr/>
        </p:nvSpPr>
        <p:spPr>
          <a:xfrm>
            <a:off x="1843987" y="1782277"/>
            <a:ext cx="6446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Les différents types de pièges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TextBox 41"/>
          <p:cNvSpPr txBox="1"/>
          <p:nvPr/>
        </p:nvSpPr>
        <p:spPr>
          <a:xfrm>
            <a:off x="128793" y="3031829"/>
            <a:ext cx="3906618" cy="3354765"/>
          </a:xfrm>
          <a:prstGeom prst="rect">
            <a:avLst/>
          </a:prstGeom>
          <a:solidFill>
            <a:srgbClr val="00FF00">
              <a:alpha val="16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rgbClr val="002060"/>
                </a:solidFill>
              </a:rPr>
              <a:t>Les pièges passifs</a:t>
            </a:r>
          </a:p>
          <a:p>
            <a:endParaRPr lang="fr-FR" sz="2000" b="1" dirty="0" smtClean="0">
              <a:solidFill>
                <a:srgbClr val="00000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Ils peuvent être à </a:t>
            </a:r>
            <a:r>
              <a:rPr lang="fr-FR" sz="2000" b="1" dirty="0" smtClean="0">
                <a:solidFill>
                  <a:srgbClr val="C00000"/>
                </a:solidFill>
              </a:rPr>
              <a:t>glu</a:t>
            </a:r>
            <a:r>
              <a:rPr lang="fr-FR" sz="2000" b="1" dirty="0" smtClean="0">
                <a:solidFill>
                  <a:srgbClr val="000000"/>
                </a:solidFill>
              </a:rPr>
              <a:t> ou plus généralement à </a:t>
            </a:r>
            <a:r>
              <a:rPr lang="fr-FR" sz="2000" b="1" dirty="0" smtClean="0">
                <a:solidFill>
                  <a:srgbClr val="C00000"/>
                </a:solidFill>
              </a:rPr>
              <a:t>urne</a:t>
            </a:r>
            <a:r>
              <a:rPr lang="fr-FR" sz="2000" b="1" dirty="0" smtClean="0">
                <a:solidFill>
                  <a:srgbClr val="000000"/>
                </a:solidFill>
              </a:rPr>
              <a:t> ou à </a:t>
            </a:r>
            <a:r>
              <a:rPr lang="fr-FR" sz="2000" b="1" dirty="0" smtClean="0">
                <a:solidFill>
                  <a:srgbClr val="C00000"/>
                </a:solidFill>
              </a:rPr>
              <a:t>tube</a:t>
            </a:r>
            <a:r>
              <a:rPr lang="fr-FR" sz="2000" b="1" dirty="0" smtClean="0">
                <a:solidFill>
                  <a:srgbClr val="000000"/>
                </a:solidFill>
              </a:rPr>
              <a:t>. Ces pièges n’ont absolument </a:t>
            </a:r>
            <a:r>
              <a:rPr lang="fr-FR" sz="2000" b="1" dirty="0" smtClean="0">
                <a:solidFill>
                  <a:srgbClr val="C00000"/>
                </a:solidFill>
              </a:rPr>
              <a:t>aucun mouvement</a:t>
            </a:r>
            <a:r>
              <a:rPr lang="fr-FR" sz="2000" b="1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Ils concernent la majorité des genres carnivores, par exemple les </a:t>
            </a:r>
            <a:r>
              <a:rPr lang="fr-FR" sz="2000" b="1" i="1" dirty="0" smtClean="0">
                <a:solidFill>
                  <a:srgbClr val="000000"/>
                </a:solidFill>
              </a:rPr>
              <a:t>Sarracenia</a:t>
            </a:r>
            <a:r>
              <a:rPr lang="fr-FR" sz="2000" b="1" dirty="0" smtClean="0">
                <a:solidFill>
                  <a:srgbClr val="000000"/>
                </a:solidFill>
              </a:rPr>
              <a:t>, </a:t>
            </a:r>
            <a:r>
              <a:rPr lang="fr-FR" sz="2000" b="1" i="1" dirty="0" err="1" smtClean="0">
                <a:solidFill>
                  <a:srgbClr val="000000"/>
                </a:solidFill>
              </a:rPr>
              <a:t>Nepenthes</a:t>
            </a:r>
            <a:r>
              <a:rPr lang="fr-FR" sz="2000" b="1" dirty="0" smtClean="0">
                <a:solidFill>
                  <a:srgbClr val="000000"/>
                </a:solidFill>
              </a:rPr>
              <a:t> ou encore </a:t>
            </a:r>
            <a:r>
              <a:rPr lang="fr-FR" sz="2000" b="1" i="1" dirty="0" smtClean="0">
                <a:solidFill>
                  <a:srgbClr val="000000"/>
                </a:solidFill>
              </a:rPr>
              <a:t>Drosophyllum</a:t>
            </a:r>
            <a:r>
              <a:rPr lang="fr-FR" sz="2000" b="1" dirty="0" smtClean="0">
                <a:solidFill>
                  <a:srgbClr val="000000"/>
                </a:solidFill>
              </a:rPr>
              <a:t>.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1" y="2526562"/>
            <a:ext cx="2387958" cy="17909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64" y="2526562"/>
            <a:ext cx="2387959" cy="17909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28" y="4380625"/>
            <a:ext cx="1302108" cy="17361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51" y="4380625"/>
            <a:ext cx="1302108" cy="1736144"/>
          </a:xfrm>
          <a:prstGeom prst="rect">
            <a:avLst/>
          </a:prstGeom>
        </p:spPr>
      </p:pic>
      <p:pic>
        <p:nvPicPr>
          <p:cNvPr id="9218" name="Picture 2" descr="http://www.carnivorousplants.org/cp/Genera/images/Cephalotus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74" y="4394295"/>
            <a:ext cx="1202425" cy="17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ficher l'image d'origin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14" y="4380625"/>
            <a:ext cx="1302108" cy="17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4333232" y="6116769"/>
            <a:ext cx="5464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-150" dirty="0" smtClean="0"/>
              <a:t>De haut en bas et de gauche à droite : </a:t>
            </a:r>
            <a:r>
              <a:rPr lang="fr-FR" sz="1400" b="1" i="1" spc="-150" dirty="0" err="1" smtClean="0"/>
              <a:t>Darlingtonia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californica</a:t>
            </a:r>
            <a:r>
              <a:rPr lang="fr-FR" sz="1400" b="1" i="1" spc="-150" dirty="0" smtClean="0"/>
              <a:t>, </a:t>
            </a:r>
            <a:r>
              <a:rPr lang="fr-FR" sz="1400" b="1" i="1" spc="-150" dirty="0" err="1" smtClean="0"/>
              <a:t>Nepenthes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ventricosa</a:t>
            </a:r>
            <a:r>
              <a:rPr lang="fr-FR" sz="1400" b="1" i="1" spc="-150" dirty="0" smtClean="0"/>
              <a:t>, Sarracenia</a:t>
            </a:r>
          </a:p>
          <a:p>
            <a:r>
              <a:rPr lang="fr-FR" sz="1400" b="1" i="1" spc="-150" dirty="0" err="1"/>
              <a:t>f</a:t>
            </a:r>
            <a:r>
              <a:rPr lang="fr-FR" sz="1400" b="1" i="1" spc="-150" dirty="0" err="1" smtClean="0"/>
              <a:t>lava</a:t>
            </a:r>
            <a:r>
              <a:rPr lang="fr-FR" sz="1400" b="1" i="1" spc="-150" dirty="0" smtClean="0"/>
              <a:t> var </a:t>
            </a:r>
            <a:r>
              <a:rPr lang="fr-FR" sz="1400" b="1" i="1" spc="-150" dirty="0" err="1" smtClean="0"/>
              <a:t>ornata</a:t>
            </a:r>
            <a:r>
              <a:rPr lang="fr-FR" sz="1400" b="1" i="1" spc="-150" dirty="0" smtClean="0"/>
              <a:t>, Sarracenia </a:t>
            </a:r>
            <a:r>
              <a:rPr lang="fr-FR" sz="1400" b="1" i="1" spc="-150" dirty="0" err="1" smtClean="0"/>
              <a:t>leucophylla</a:t>
            </a:r>
            <a:r>
              <a:rPr lang="fr-FR" sz="1400" b="1" i="1" spc="-150" dirty="0" smtClean="0"/>
              <a:t> var alba, </a:t>
            </a:r>
            <a:r>
              <a:rPr lang="fr-FR" sz="1400" b="1" i="1" spc="-150" dirty="0" err="1" smtClean="0"/>
              <a:t>Cephalotus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follicularis</a:t>
            </a:r>
            <a:r>
              <a:rPr lang="fr-FR" sz="1400" b="1" i="1" spc="-150" dirty="0" smtClean="0"/>
              <a:t>, </a:t>
            </a:r>
            <a:r>
              <a:rPr lang="fr-FR" sz="1400" b="1" i="1" spc="-150" dirty="0" err="1" smtClean="0"/>
              <a:t>Heliamphora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neblinae</a:t>
            </a:r>
            <a:r>
              <a:rPr lang="fr-FR" sz="1400" b="1" spc="-150" dirty="0" smtClean="0"/>
              <a:t>.</a:t>
            </a:r>
            <a:endParaRPr lang="fr-FR" sz="1400" b="1" spc="-150" dirty="0"/>
          </a:p>
        </p:txBody>
      </p:sp>
    </p:spTree>
    <p:extLst>
      <p:ext uri="{BB962C8B-B14F-4D97-AF65-F5344CB8AC3E}">
        <p14:creationId xmlns:p14="http://schemas.microsoft.com/office/powerpoint/2010/main" val="20573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5"/>
          <p:cNvSpPr txBox="1"/>
          <p:nvPr/>
        </p:nvSpPr>
        <p:spPr>
          <a:xfrm>
            <a:off x="652098" y="1782277"/>
            <a:ext cx="8830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Pour aller plus loin, le site </a:t>
            </a:r>
            <a:r>
              <a:rPr lang="fr-FR" sz="4000" b="1" u="sng" dirty="0" err="1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Phagophytos</a:t>
            </a:r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 !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TextBox 41"/>
          <p:cNvSpPr txBox="1"/>
          <p:nvPr/>
        </p:nvSpPr>
        <p:spPr>
          <a:xfrm>
            <a:off x="128793" y="2775964"/>
            <a:ext cx="4752557" cy="3539430"/>
          </a:xfrm>
          <a:prstGeom prst="rect">
            <a:avLst/>
          </a:prstGeom>
          <a:solidFill>
            <a:srgbClr val="00FF00">
              <a:alpha val="16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fr-FR" sz="2000" b="1" u="sng" dirty="0" smtClean="0">
                <a:solidFill>
                  <a:srgbClr val="000000"/>
                </a:solidFill>
              </a:rPr>
              <a:t>Site Internet personnel </a:t>
            </a:r>
            <a:r>
              <a:rPr lang="fr-FR" sz="2000" b="1" dirty="0" smtClean="0">
                <a:solidFill>
                  <a:srgbClr val="000000"/>
                </a:solidFill>
              </a:rPr>
              <a:t>regroupant mes </a:t>
            </a:r>
            <a:r>
              <a:rPr lang="fr-FR" sz="2000" b="1" dirty="0" smtClean="0">
                <a:solidFill>
                  <a:srgbClr val="C00000"/>
                </a:solidFill>
              </a:rPr>
              <a:t>photos</a:t>
            </a:r>
            <a:r>
              <a:rPr lang="fr-FR" sz="2000" b="1" dirty="0" smtClean="0">
                <a:solidFill>
                  <a:srgbClr val="000000"/>
                </a:solidFill>
              </a:rPr>
              <a:t>, </a:t>
            </a:r>
            <a:r>
              <a:rPr lang="fr-FR" sz="2000" b="1" dirty="0" smtClean="0">
                <a:solidFill>
                  <a:srgbClr val="C00000"/>
                </a:solidFill>
              </a:rPr>
              <a:t>expériences</a:t>
            </a:r>
            <a:r>
              <a:rPr lang="fr-FR" sz="2000" b="1" dirty="0" smtClean="0">
                <a:solidFill>
                  <a:srgbClr val="000000"/>
                </a:solidFill>
              </a:rPr>
              <a:t> de culture sur les </a:t>
            </a:r>
            <a:r>
              <a:rPr lang="fr-FR" sz="2000" b="1" dirty="0" smtClean="0">
                <a:solidFill>
                  <a:srgbClr val="C00000"/>
                </a:solidFill>
              </a:rPr>
              <a:t>plantes carnivores </a:t>
            </a:r>
            <a:r>
              <a:rPr lang="fr-FR" sz="2000" b="1" dirty="0" smtClean="0">
                <a:solidFill>
                  <a:srgbClr val="000000"/>
                </a:solidFill>
              </a:rPr>
              <a:t>et </a:t>
            </a:r>
            <a:r>
              <a:rPr lang="fr-FR" sz="2000" b="1" dirty="0" smtClean="0">
                <a:solidFill>
                  <a:srgbClr val="C00000"/>
                </a:solidFill>
              </a:rPr>
              <a:t>d’autres végétaux</a:t>
            </a:r>
            <a:r>
              <a:rPr lang="fr-FR" sz="2000" b="1" dirty="0" smtClean="0">
                <a:solidFill>
                  <a:srgbClr val="000000"/>
                </a:solidFill>
              </a:rPr>
              <a:t>, des </a:t>
            </a:r>
            <a:r>
              <a:rPr lang="fr-FR" sz="2000" b="1" dirty="0" smtClean="0">
                <a:solidFill>
                  <a:srgbClr val="C00000"/>
                </a:solidFill>
              </a:rPr>
              <a:t>articles documentaires</a:t>
            </a:r>
            <a:r>
              <a:rPr lang="fr-FR" sz="2000" b="1" dirty="0" smtClean="0">
                <a:solidFill>
                  <a:srgbClr val="000000"/>
                </a:solidFill>
              </a:rPr>
              <a:t> sur </a:t>
            </a:r>
            <a:r>
              <a:rPr lang="fr-FR" sz="2000" b="1" dirty="0" smtClean="0">
                <a:solidFill>
                  <a:srgbClr val="C00000"/>
                </a:solidFill>
              </a:rPr>
              <a:t>l’écologie végétale </a:t>
            </a:r>
            <a:r>
              <a:rPr lang="fr-FR" sz="2000" b="1" dirty="0" smtClean="0">
                <a:solidFill>
                  <a:srgbClr val="000000"/>
                </a:solidFill>
              </a:rPr>
              <a:t>en général, le suivi de mes </a:t>
            </a:r>
            <a:r>
              <a:rPr lang="fr-FR" sz="2000" b="1" dirty="0" smtClean="0">
                <a:solidFill>
                  <a:srgbClr val="C00000"/>
                </a:solidFill>
              </a:rPr>
              <a:t>projets personnels</a:t>
            </a:r>
            <a:r>
              <a:rPr lang="fr-FR" sz="2000" b="1" dirty="0" smtClean="0">
                <a:solidFill>
                  <a:srgbClr val="000000"/>
                </a:solidFill>
              </a:rPr>
              <a:t>, mes </a:t>
            </a:r>
            <a:r>
              <a:rPr lang="fr-FR" sz="2000" b="1" dirty="0" smtClean="0">
                <a:solidFill>
                  <a:srgbClr val="C00000"/>
                </a:solidFill>
              </a:rPr>
              <a:t>travaux de recherche </a:t>
            </a:r>
            <a:r>
              <a:rPr lang="fr-FR" sz="2000" b="1" dirty="0" smtClean="0">
                <a:solidFill>
                  <a:srgbClr val="000000"/>
                </a:solidFill>
              </a:rPr>
              <a:t>sur les </a:t>
            </a:r>
            <a:r>
              <a:rPr lang="fr-FR" sz="2000" b="1" dirty="0" smtClean="0">
                <a:solidFill>
                  <a:srgbClr val="C00000"/>
                </a:solidFill>
              </a:rPr>
              <a:t>plantes tropicales alpines d’Amérique du sud </a:t>
            </a:r>
            <a:r>
              <a:rPr lang="fr-FR" sz="2000" b="1" dirty="0" smtClean="0">
                <a:solidFill>
                  <a:srgbClr val="000000"/>
                </a:solidFill>
              </a:rPr>
              <a:t>(Bolivie), des </a:t>
            </a:r>
            <a:r>
              <a:rPr lang="fr-FR" sz="2000" b="1" dirty="0" smtClean="0">
                <a:solidFill>
                  <a:srgbClr val="C00000"/>
                </a:solidFill>
              </a:rPr>
              <a:t>conseils de cultures</a:t>
            </a:r>
            <a:r>
              <a:rPr lang="fr-FR" sz="2000" b="1" dirty="0" smtClean="0">
                <a:solidFill>
                  <a:srgbClr val="000000"/>
                </a:solidFill>
              </a:rPr>
              <a:t>, des </a:t>
            </a:r>
            <a:r>
              <a:rPr lang="fr-FR" sz="2000" b="1" dirty="0" smtClean="0">
                <a:solidFill>
                  <a:srgbClr val="C00000"/>
                </a:solidFill>
              </a:rPr>
              <a:t>plantes à vendre</a:t>
            </a:r>
            <a:r>
              <a:rPr lang="fr-FR" sz="2000" b="1" dirty="0" smtClean="0">
                <a:solidFill>
                  <a:srgbClr val="000000"/>
                </a:solidFill>
              </a:rPr>
              <a:t>…. Et plein d’autres choses !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000" b="1" u="sng" dirty="0" smtClean="0">
                <a:solidFill>
                  <a:srgbClr val="C00000"/>
                </a:solidFill>
              </a:rPr>
              <a:t>N’hésitez pas à me contacter </a:t>
            </a:r>
            <a:r>
              <a:rPr lang="fr-FR" sz="2000" b="1" dirty="0" smtClean="0">
                <a:solidFill>
                  <a:srgbClr val="000000"/>
                </a:solidFill>
              </a:rPr>
              <a:t>!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97" y="3440744"/>
            <a:ext cx="3535790" cy="220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117025"/>
            <a:ext cx="1402672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1" y="119761"/>
            <a:ext cx="2304538" cy="1373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9" y="114822"/>
            <a:ext cx="2173268" cy="13787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87" y="117021"/>
            <a:ext cx="1928411" cy="1376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8312" y="180652"/>
            <a:ext cx="1378717" cy="12492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190054" y="-387127"/>
            <a:ext cx="5565925" cy="1552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i="1" spc="300" dirty="0" err="1" smtClean="0">
                <a:ln w="6350" cap="rnd" cmpd="sng" algn="ctr">
                  <a:solidFill>
                    <a:schemeClr val="tx1">
                      <a:alpha val="76000"/>
                    </a:scheme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Phagophytos</a:t>
            </a:r>
            <a:endParaRPr lang="fr-FR" sz="800" i="1" spc="300" dirty="0" smtClean="0">
              <a:ln w="6350" cap="rnd" cmpd="sng" algn="ctr">
                <a:solidFill>
                  <a:schemeClr val="tx1">
                    <a:alpha val="76000"/>
                  </a:schemeClr>
                </a:solidFill>
                <a:prstDash val="solid"/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/>
              </a:effectLst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4292" y="192016"/>
            <a:ext cx="5565925" cy="1304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25400">
              <a:bevelT w="107950" h="133350"/>
              <a:bevelB w="95250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/>
                </a:solidFill>
              </a:rPr>
              <a:t>phagophytos.com</a:t>
            </a:r>
            <a:endParaRPr lang="fr-FR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rack.1.mshcdn.com/media/ZgkyMDEzLzA0LzE5L2FkL2ZhY2Vib29rbG9nLmU4ZDY0LmpwZwpwCXRodW1iCTk1MHg1MzQjCmUJanBn/42ca7fef/53c/facebook-logo-comparis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2030" y="1110330"/>
            <a:ext cx="239320" cy="2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lateamweb.com/wp-content/uploads/2014/11/snapchat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82" y="1103719"/>
            <a:ext cx="253620" cy="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77" y="1110330"/>
            <a:ext cx="248499" cy="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5"/>
          <p:cNvSpPr txBox="1"/>
          <p:nvPr/>
        </p:nvSpPr>
        <p:spPr>
          <a:xfrm>
            <a:off x="702921" y="1782277"/>
            <a:ext cx="8728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u="sng" dirty="0" smtClean="0">
                <a:ln w="254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innerShdw dist="50800" dir="18900000">
                    <a:srgbClr val="FFC000">
                      <a:alpha val="50000"/>
                    </a:srgbClr>
                  </a:innerShdw>
                </a:effectLst>
              </a:rPr>
              <a:t>Un résumé de mes travaux de recherche</a:t>
            </a:r>
            <a:endParaRPr lang="fr-FR" sz="4000" b="1" u="sng" dirty="0">
              <a:ln w="25400">
                <a:solidFill>
                  <a:srgbClr val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1" name="TextBox 41"/>
          <p:cNvSpPr txBox="1"/>
          <p:nvPr/>
        </p:nvSpPr>
        <p:spPr>
          <a:xfrm>
            <a:off x="128792" y="2775964"/>
            <a:ext cx="4752557" cy="4031873"/>
          </a:xfrm>
          <a:prstGeom prst="rect">
            <a:avLst/>
          </a:prstGeom>
          <a:solidFill>
            <a:srgbClr val="00FF00">
              <a:alpha val="16000"/>
            </a:srgb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Détenteur d’un Master en biodiversité végétale tropicale, je monte mon projet de thèse sur l’écologie des plantes du </a:t>
            </a:r>
            <a:r>
              <a:rPr lang="fr-FR" sz="1600" b="1" dirty="0" err="1" smtClean="0">
                <a:solidFill>
                  <a:srgbClr val="000000"/>
                </a:solidFill>
              </a:rPr>
              <a:t>Salar</a:t>
            </a:r>
            <a:r>
              <a:rPr lang="fr-FR" sz="1600" b="1" dirty="0" smtClean="0">
                <a:solidFill>
                  <a:srgbClr val="000000"/>
                </a:solidFill>
              </a:rPr>
              <a:t> d’Uyuni en Bolivie.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Cet écosystème, jamais étudié auparavant, est soumis à des conditions climatiques difficiles : altitude (3650m), manque d’oxygène, rayonnement solaire, manque d’eau (&lt;200mm de pluie), stress salin etc.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Bien que très particuliers, son fonctionnement </a:t>
            </a:r>
            <a:r>
              <a:rPr lang="fr-FR" sz="1600" b="1" dirty="0" smtClean="0">
                <a:solidFill>
                  <a:srgbClr val="000000"/>
                </a:solidFill>
              </a:rPr>
              <a:t>et les </a:t>
            </a:r>
            <a:r>
              <a:rPr lang="fr-FR" sz="1600" b="1" dirty="0" smtClean="0">
                <a:solidFill>
                  <a:srgbClr val="000000"/>
                </a:solidFill>
              </a:rPr>
              <a:t>plantes qui y poussent sont encore 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largement méconnus !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Malheureusement, le changement climatique, la culture de la Quinoa, l’intensification du tourisme (Dakar), et l’exploitation du Lithium en font un écosystème menacé qui se doit d’être étudié et protégé.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02" y="2775964"/>
            <a:ext cx="3959180" cy="2969385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324935" y="5877261"/>
            <a:ext cx="4077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pc="-150" dirty="0" smtClean="0"/>
              <a:t>Paysage du </a:t>
            </a:r>
            <a:r>
              <a:rPr lang="fr-FR" sz="1400" b="1" spc="-150" dirty="0" err="1" smtClean="0"/>
              <a:t>Salar</a:t>
            </a:r>
            <a:r>
              <a:rPr lang="fr-FR" sz="1400" b="1" spc="-150" dirty="0" smtClean="0"/>
              <a:t> d’Uyuni en Bolivie dont les îles sont dominées par un </a:t>
            </a:r>
          </a:p>
          <a:p>
            <a:r>
              <a:rPr lang="fr-FR" sz="1400" b="1" spc="-150" dirty="0"/>
              <a:t>c</a:t>
            </a:r>
            <a:r>
              <a:rPr lang="fr-FR" sz="1400" b="1" spc="-150" dirty="0" smtClean="0"/>
              <a:t>actus  géant : </a:t>
            </a:r>
            <a:r>
              <a:rPr lang="fr-FR" sz="1400" b="1" i="1" spc="-150" dirty="0" err="1" smtClean="0"/>
              <a:t>Trichocereus</a:t>
            </a:r>
            <a:r>
              <a:rPr lang="fr-FR" sz="1400" b="1" i="1" spc="-150" dirty="0" smtClean="0"/>
              <a:t> </a:t>
            </a:r>
            <a:r>
              <a:rPr lang="fr-FR" sz="1400" b="1" i="1" spc="-150" dirty="0" err="1" smtClean="0"/>
              <a:t>pasacana</a:t>
            </a:r>
            <a:r>
              <a:rPr lang="fr-FR" sz="1400" b="1" spc="-150" dirty="0" smtClean="0"/>
              <a:t>.</a:t>
            </a:r>
            <a:endParaRPr lang="fr-FR" sz="1400" b="1" spc="-150" dirty="0"/>
          </a:p>
        </p:txBody>
      </p:sp>
    </p:spTree>
    <p:extLst>
      <p:ext uri="{BB962C8B-B14F-4D97-AF65-F5344CB8AC3E}">
        <p14:creationId xmlns:p14="http://schemas.microsoft.com/office/powerpoint/2010/main" val="12912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928</Words>
  <Application>Microsoft Office PowerPoint</Application>
  <PresentationFormat>A4 (210 x 297 mm)</PresentationFormat>
  <Paragraphs>173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Segoe Print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Arthur2016</dc:creator>
  <cp:lastModifiedBy>Arthur2016</cp:lastModifiedBy>
  <cp:revision>40</cp:revision>
  <dcterms:created xsi:type="dcterms:W3CDTF">2016-04-17T18:47:05Z</dcterms:created>
  <dcterms:modified xsi:type="dcterms:W3CDTF">2016-05-06T17:31:40Z</dcterms:modified>
</cp:coreProperties>
</file>