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5"/>
  </p:notesMasterIdLst>
  <p:sldIdLst>
    <p:sldId id="256" r:id="rId3"/>
    <p:sldId id="277" r:id="rId4"/>
    <p:sldId id="275" r:id="rId5"/>
    <p:sldId id="268" r:id="rId6"/>
    <p:sldId id="261" r:id="rId7"/>
    <p:sldId id="262" r:id="rId8"/>
    <p:sldId id="271" r:id="rId9"/>
    <p:sldId id="264" r:id="rId10"/>
    <p:sldId id="269" r:id="rId11"/>
    <p:sldId id="270" r:id="rId12"/>
    <p:sldId id="272" r:id="rId13"/>
    <p:sldId id="27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dk8AbFBdaR796SE6dDhfQ==" hashData="H/dnBy7N6JTB4cfstgVrTEaUBWr5qfgNckQnPNh/uGJqhgtdXSC/wvj4ZDdAxNCHH6/F//NGzmSBXv+cyvYnN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30941" autoAdjust="0"/>
  </p:normalViewPr>
  <p:slideViewPr>
    <p:cSldViewPr>
      <p:cViewPr varScale="1">
        <p:scale>
          <a:sx n="93" d="100"/>
          <a:sy n="93" d="100"/>
        </p:scale>
        <p:origin x="134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F008A6-0A77-40F0-B269-A81DFF9D9FB4}" type="datetimeFigureOut">
              <a:rPr lang="en-US" smtClean="0"/>
              <a:pPr/>
              <a:t>4/27/2016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1DF54-782E-40B0-A1C6-F38BF203051E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605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2015151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EFB3F-38F4-46E1-A929-69B8E40CCD12}" type="datetimeFigureOut">
              <a:rPr lang="fr-FR"/>
              <a:pPr>
                <a:defRPr/>
              </a:pPr>
              <a:t>27/04/2016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65E3C5-C484-49A6-A655-C6FFFE1EF5E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38424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543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e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ngelmessager.vip-blo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/>
          <p:nvPr/>
        </p:nvSpPr>
        <p:spPr>
          <a:xfrm>
            <a:off x="1043608" y="1700808"/>
            <a:ext cx="8444086" cy="240065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n-US" sz="7500" b="1" spc="200" dirty="0" smtClean="0">
                <a:ln w="19050" cmpd="sng">
                  <a:noFill/>
                  <a:prstDash val="solid"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LE VERRE DE LAIT</a:t>
            </a:r>
            <a:endParaRPr lang="en-US" sz="7500" b="1" i="0" spc="200" dirty="0">
              <a:solidFill>
                <a:srgbClr val="FF0000"/>
              </a:solidFill>
              <a:latin typeface="Franklin Gothic Heavy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15816" y="5157192"/>
            <a:ext cx="42171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solidFill>
                  <a:schemeClr val="bg2"/>
                </a:solidFill>
                <a:latin typeface="Franklin Gothic Heavy" panose="020B0903020102020204" pitchFamily="34" charset="0"/>
              </a:rPr>
              <a:t>Version Socialos</a:t>
            </a:r>
            <a:endParaRPr lang="fr-FR" sz="4000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6376987"/>
            <a:ext cx="1438275" cy="9620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32996" y="6957392"/>
            <a:ext cx="2011004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Amazing and beautiful Asi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4129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C’est </a:t>
            </a:r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un jeune </a:t>
            </a: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gars, qui vend des articles à la sauvette ,en passant de maison en maison ,afin de payer ses études de médecine ,ce jour là ! il </a:t>
            </a:r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ne </a:t>
            </a: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lui reste que très peu d’argent </a:t>
            </a:r>
            <a:b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pour manger .</a:t>
            </a:r>
            <a:b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/>
            </a:r>
            <a:b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Il décide donc de demander un morceau de pain  à la prochaine habitation . ….</a:t>
            </a:r>
            <a:b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Une jeune fille lui ouvre la porte. </a:t>
            </a:r>
            <a:endParaRPr lang="en-US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Franklin Gothic Heavy" panose="020B0903020102020204" pitchFamily="34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647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6724364" cy="535533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27584" y="1268760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/>
              </a:rPr>
              <a:t>A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u lieu de demander du pain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….troublé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par la beauté de la jeune fille ,il demande , un verre d'eau.</a:t>
            </a:r>
            <a:b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Mais ,elle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comprend qu’il a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faim ,et lui apporte un grand verre de lait ,avec un morceau de pain . Puis une petite conversation commence entre eux </a:t>
            </a:r>
          </a:p>
          <a:p>
            <a:pPr algn="ctr"/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Elle apprend qu’il fait des études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pour être médecin et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lui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,d’entendre,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qu’elle est atteinte d’une maladie orpheline .</a:t>
            </a:r>
            <a:b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endParaRPr lang="en-US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Franklin Gothic Heavy" panose="020B0903020102020204" pitchFamily="34" charset="0"/>
            </a:endParaRPr>
          </a:p>
          <a:p>
            <a:pPr algn="ctr"/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Après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avoir bu et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mangé ,il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demande ce qu’il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doit.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/>
            </a:r>
            <a:b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«  Vous ne me devez rien du tout » répond la fille.</a:t>
            </a:r>
          </a:p>
          <a:p>
            <a:pPr algn="ctr"/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 </a:t>
            </a:r>
            <a:endParaRPr lang="en-US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16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39952" y="736892"/>
            <a:ext cx="468052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« Mes parents  nous ont appris de ne jamais accepter d'être payé pour une gentillesse ».</a:t>
            </a:r>
            <a:b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Il répond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: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« Moi ! François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 ,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je vous remercie du fond du cœur 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,mais je n’aime pas les dettes et,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je saurais m’en souvenir  »</a:t>
            </a:r>
            <a:b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Puis,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quittant la maison, François, en plus de se sentir plus fort physiquement, sent aussi un regain de Foi en son d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ieu ,lui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qui était prêt à abandonner ses études .  </a:t>
            </a:r>
            <a:b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endParaRPr lang="en-US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Franklin Gothic Heavy" panose="020B0903020102020204" pitchFamily="34" charset="0"/>
            </a:endParaRP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-14976"/>
            <a:ext cx="3888432" cy="6812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23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7864" y="116632"/>
            <a:ext cx="518457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  <a:t/>
            </a:r>
            <a:b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</a:b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Qq années plus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tard,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la maladie de la jeune fille empire et elle tombe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gravement malade.</a:t>
            </a:r>
            <a:b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Les médecins locaux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préfèrent  l'envoyer à Paris ,où de grands spécialistes pourront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se pencher sur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le cas de cette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maladie rare.</a:t>
            </a:r>
          </a:p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/>
            </a:r>
            <a:b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Le Dr.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François  fut appelé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en consultation.</a:t>
            </a:r>
            <a:b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Lorsqu‘il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entendit le nom de la ville d'où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elle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venait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,.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/>
            </a:r>
            <a:b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Immédiatement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,il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se leva et alla dans le couloir menant à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la chambre de la malade.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/>
            </a:r>
            <a:b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endParaRPr lang="fr-FR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97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44008" y="980728"/>
            <a:ext cx="40324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Vêtu de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sa blouse ,de médecin ,il entra dans la pièce de la malade , il la reconnut aussitôt ….c’était bien cette jeune fille qui qq années avant ,lui avait offert un repas .</a:t>
            </a:r>
          </a:p>
          <a:p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Il s’en retourna dans son cabinet de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consultations,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déterminé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à faire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ce qu’il pourrait sur ce cas .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/>
            </a:r>
            <a:b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Après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un long combat, la bataille fut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gagnée et elle fut sauvée.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/>
            </a:r>
            <a:b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endParaRPr lang="fr-FR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Franklin Gothic Heavy" panose="020B09030201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30" y="836712"/>
            <a:ext cx="4133850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75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836712"/>
            <a:ext cx="81369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Le Dr</a:t>
            </a: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. </a:t>
            </a:r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François, demanda à ce </a:t>
            </a: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que la facture finale lui soit envoyée pour approbation. </a:t>
            </a:r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…..</a:t>
            </a: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/>
            </a:r>
            <a:b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Il y jeta un coup d‘œil, </a:t>
            </a:r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puis il écrivit </a:t>
            </a: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une note dans la marge et envoya la facture à la chambre. </a:t>
            </a:r>
            <a:b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Lorsque la jeune dame vit la facture ,elle craignit de la </a:t>
            </a:r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déplier , n’ayant pas beaucoup de revenus .</a:t>
            </a:r>
            <a:endParaRPr lang="fr-FR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7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44008" y="476672"/>
            <a:ext cx="40324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solidFill>
                  <a:schemeClr val="bg2"/>
                </a:solidFill>
                <a:latin typeface="Franklin Gothic Heavy" panose="020B0903020102020204" pitchFamily="34" charset="0"/>
              </a:rPr>
              <a:t>Finalement </a:t>
            </a:r>
            <a: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  <a:t>e</a:t>
            </a:r>
            <a:r>
              <a:rPr lang="fr-FR" sz="2400" dirty="0" smtClean="0">
                <a:solidFill>
                  <a:schemeClr val="bg2"/>
                </a:solidFill>
                <a:latin typeface="Franklin Gothic Heavy" panose="020B0903020102020204" pitchFamily="34" charset="0"/>
              </a:rPr>
              <a:t>lle l'ouvrit . </a:t>
            </a:r>
            <a: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  <a:t/>
            </a:r>
            <a:b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</a:br>
            <a: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  <a:t>Quelque chose capta son attention sur le côté de la facture. </a:t>
            </a:r>
            <a:r>
              <a:rPr lang="fr-FR" sz="2400" dirty="0" smtClean="0">
                <a:solidFill>
                  <a:schemeClr val="bg2"/>
                </a:solidFill>
                <a:latin typeface="Franklin Gothic Heavy" panose="020B0903020102020204" pitchFamily="34" charset="0"/>
              </a:rPr>
              <a:t>Elle </a:t>
            </a:r>
            <a: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  <a:t>lut ces mots:</a:t>
            </a:r>
            <a:b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</a:br>
            <a:r>
              <a:rPr lang="fr-FR" sz="2400" dirty="0" smtClean="0">
                <a:solidFill>
                  <a:schemeClr val="bg2"/>
                </a:solidFill>
                <a:latin typeface="Franklin Gothic Heavy" panose="020B0903020102020204" pitchFamily="34" charset="0"/>
              </a:rPr>
              <a:t>« Moi François ,je vous avais dit que je saurais me souvenir et aujourd’hui ,J’ai déduis sur la facture…. le verre </a:t>
            </a:r>
            <a: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  <a:t>de </a:t>
            </a:r>
            <a:r>
              <a:rPr lang="fr-FR" sz="2400" dirty="0" smtClean="0">
                <a:solidFill>
                  <a:schemeClr val="bg2"/>
                </a:solidFill>
                <a:latin typeface="Franklin Gothic Heavy" panose="020B0903020102020204" pitchFamily="34" charset="0"/>
              </a:rPr>
              <a:t>lait et le bout de pain que vous m’aviez si gentiment proposé »</a:t>
            </a:r>
            <a: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  <a:t/>
            </a:r>
            <a:b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</a:br>
            <a:endParaRPr lang="fr-FR" sz="2400" dirty="0" smtClean="0">
              <a:solidFill>
                <a:schemeClr val="bg2"/>
              </a:solidFill>
              <a:latin typeface="Franklin Gothic Heavy" panose="020B0903020102020204" pitchFamily="34" charset="0"/>
            </a:endParaRPr>
          </a:p>
          <a:p>
            <a:r>
              <a:rPr lang="fr-FR" sz="2400" dirty="0" smtClean="0">
                <a:solidFill>
                  <a:schemeClr val="bg2"/>
                </a:solidFill>
                <a:latin typeface="Franklin Gothic Heavy" panose="020B0903020102020204" pitchFamily="34" charset="0"/>
              </a:rPr>
              <a:t>(</a:t>
            </a:r>
            <a: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  <a:t>Signé) Dr. </a:t>
            </a:r>
            <a:r>
              <a:rPr lang="fr-FR" sz="2400" dirty="0" smtClean="0">
                <a:solidFill>
                  <a:schemeClr val="bg2"/>
                </a:solidFill>
                <a:latin typeface="Franklin Gothic Heavy" panose="020B0903020102020204" pitchFamily="34" charset="0"/>
              </a:rPr>
              <a:t>François .</a:t>
            </a:r>
            <a: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  <a:t/>
            </a:r>
            <a:br>
              <a:rPr lang="fr-FR" sz="2400" dirty="0">
                <a:solidFill>
                  <a:schemeClr val="bg2"/>
                </a:solidFill>
                <a:latin typeface="Franklin Gothic Heavy" panose="020B0903020102020204" pitchFamily="34" charset="0"/>
              </a:rPr>
            </a:br>
            <a:endParaRPr lang="fr-FR" sz="2400" dirty="0">
              <a:solidFill>
                <a:schemeClr val="bg2"/>
              </a:solidFill>
              <a:latin typeface="Franklin Gothic Heavy" panose="020B0903020102020204" pitchFamily="34" charset="0"/>
            </a:endParaRPr>
          </a:p>
        </p:txBody>
      </p:sp>
      <p:pic>
        <p:nvPicPr>
          <p:cNvPr id="6146" name="Picture 2" descr="Afficher l'image d'orig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636912"/>
            <a:ext cx="72008" cy="7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Afficher l'image d'orig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922" y="3068960"/>
            <a:ext cx="72008" cy="7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Afficher l'image d'orig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922" y="3501008"/>
            <a:ext cx="72008" cy="7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Afficher l'image d'orig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922" y="3933056"/>
            <a:ext cx="72008" cy="7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Afficher l'image d'orig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922" y="4375301"/>
            <a:ext cx="72008" cy="7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Afficher l'image d'orig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922" y="4745461"/>
            <a:ext cx="72008" cy="7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65696"/>
            <a:ext cx="4166832" cy="589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95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19672" y="908720"/>
            <a:ext cx="66247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Des larmes ,inondèrent les yeux de la malade et son cœur </a:t>
            </a:r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s’emballa si bien… qu’il …n’y </a:t>
            </a: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résista  pas … </a:t>
            </a:r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et …elle </a:t>
            </a: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mourut </a:t>
            </a:r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.</a:t>
            </a:r>
          </a:p>
          <a:p>
            <a:endParaRPr lang="fr-FR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Franklin Gothic Heavy" panose="020B0903020102020204" pitchFamily="34" charset="0"/>
            </a:endParaRPr>
          </a:p>
          <a:p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/>
            </a:r>
            <a:b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</a:b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Quand </a:t>
            </a:r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au </a:t>
            </a: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D</a:t>
            </a:r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r François ! il n’a même pas pris conscience de sa façon d’ agir et continue </a:t>
            </a:r>
            <a:r>
              <a:rPr lang="fr-F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de vivre selon ses convictions </a:t>
            </a:r>
            <a:r>
              <a:rPr lang="fr-F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ranklin Gothic Heavy" panose="020B0903020102020204" pitchFamily="34" charset="0"/>
              </a:rPr>
              <a:t>,fier de ce qu’il fait .</a:t>
            </a:r>
            <a:endParaRPr lang="fr-FR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34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23528" y="260648"/>
            <a:ext cx="388843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solidFill>
                  <a:schemeClr val="bg2"/>
                </a:solidFill>
                <a:latin typeface="Franklin Gothic Heavy" panose="020B0903020102020204" pitchFamily="34" charset="0"/>
              </a:rPr>
              <a:t>La morale de cette histoire …. la voici  :</a:t>
            </a:r>
          </a:p>
          <a:p>
            <a:endParaRPr lang="fr-FR" sz="2400" dirty="0" smtClean="0">
              <a:solidFill>
                <a:schemeClr val="bg2"/>
              </a:solidFill>
              <a:latin typeface="Franklin Gothic Heavy" panose="020B0903020102020204" pitchFamily="34" charset="0"/>
            </a:endParaRPr>
          </a:p>
          <a:p>
            <a:r>
              <a:rPr lang="fr-FR" sz="2400" dirty="0" smtClean="0">
                <a:solidFill>
                  <a:schemeClr val="bg2"/>
                </a:solidFill>
                <a:latin typeface="Franklin Gothic Heavy" panose="020B0903020102020204" pitchFamily="34" charset="0"/>
              </a:rPr>
              <a:t>Quand le « Moi » est dominant  ,il n’y a rien à faire ,sinon de se rappeler qu’il est plus facile de dire :</a:t>
            </a:r>
          </a:p>
          <a:p>
            <a:endParaRPr lang="fr-FR" sz="2400" dirty="0" smtClean="0">
              <a:solidFill>
                <a:schemeClr val="bg2"/>
              </a:solidFill>
              <a:latin typeface="Franklin Gothic Heavy" panose="020B0903020102020204" pitchFamily="34" charset="0"/>
            </a:endParaRPr>
          </a:p>
          <a:p>
            <a:r>
              <a:rPr lang="fr-FR" sz="2400" dirty="0" smtClean="0">
                <a:solidFill>
                  <a:schemeClr val="bg2"/>
                </a:solidFill>
                <a:latin typeface="Franklin Gothic Heavy" panose="020B0903020102020204" pitchFamily="34" charset="0"/>
              </a:rPr>
              <a:t>« Moi je » que de le faire réellement ! cela n’engage pas celui qui le dit ,mais ceux qui croient en ce qu’il dit ! </a:t>
            </a:r>
          </a:p>
          <a:p>
            <a:endParaRPr lang="fr-FR" sz="2400" dirty="0" smtClean="0">
              <a:solidFill>
                <a:schemeClr val="bg2"/>
              </a:solidFill>
              <a:latin typeface="Franklin Gothic Heavy" panose="020B0903020102020204" pitchFamily="34" charset="0"/>
            </a:endParaRPr>
          </a:p>
          <a:p>
            <a:r>
              <a:rPr lang="fr-FR" sz="2400" dirty="0" smtClean="0">
                <a:solidFill>
                  <a:schemeClr val="bg2"/>
                </a:solidFill>
                <a:latin typeface="Franklin Gothic Heavy" panose="020B0903020102020204" pitchFamily="34" charset="0"/>
              </a:rPr>
              <a:t>Le reste est une autre histoire ….</a:t>
            </a:r>
            <a:endParaRPr lang="fr-FR" sz="2400" dirty="0">
              <a:solidFill>
                <a:schemeClr val="bg2"/>
              </a:solidFill>
              <a:latin typeface="Franklin Gothic Heavy" panose="020B0903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5" y="178872"/>
            <a:ext cx="4932040" cy="645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51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2411760" y="476672"/>
            <a:ext cx="6192688" cy="1728192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Moi ! Docteur François ,Je fais en sorte que mon comportement soit à chaque instant exemplaire. </a:t>
            </a:r>
            <a:endParaRPr lang="fr-FR" sz="2800" dirty="0"/>
          </a:p>
        </p:txBody>
      </p:sp>
      <p:sp>
        <p:nvSpPr>
          <p:cNvPr id="3" name="Rectangle à coins arrondis 2"/>
          <p:cNvSpPr/>
          <p:nvPr/>
        </p:nvSpPr>
        <p:spPr>
          <a:xfrm>
            <a:off x="2627784" y="4221088"/>
            <a:ext cx="1728192" cy="1008112"/>
          </a:xfrm>
          <a:prstGeom prst="wedgeRoundRectCallout">
            <a:avLst>
              <a:gd name="adj1" fmla="val 153357"/>
              <a:gd name="adj2" fmla="val 7625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Hé !! T’en veux ???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21472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42" y="517281"/>
            <a:ext cx="8246757" cy="5886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908" y="2457400"/>
            <a:ext cx="2590825" cy="336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32882" y="5072231"/>
            <a:ext cx="2929551" cy="84384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0" rIns="68562" bIns="34280" rtlCol="0" anchor="ctr"/>
          <a:lstStyle/>
          <a:p>
            <a:pPr algn="ctr"/>
            <a:endParaRPr lang="fr-FR" sz="1534"/>
          </a:p>
        </p:txBody>
      </p:sp>
      <p:sp>
        <p:nvSpPr>
          <p:cNvPr id="6" name="Rectangle 5"/>
          <p:cNvSpPr/>
          <p:nvPr/>
        </p:nvSpPr>
        <p:spPr>
          <a:xfrm>
            <a:off x="4543047" y="5333489"/>
            <a:ext cx="3010761" cy="3284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534" dirty="0">
                <a:hlinkClick r:id="rId4"/>
              </a:rPr>
              <a:t>http://angelmessager.vip-blog.com</a:t>
            </a:r>
            <a:r>
              <a:rPr lang="fr-FR" sz="1534" dirty="0"/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933124" y="5755412"/>
            <a:ext cx="1578189" cy="56451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1534" b="1" dirty="0">
                <a:ln/>
                <a:solidFill>
                  <a:srgbClr val="FFC000"/>
                </a:solidFill>
              </a:rPr>
              <a:t>Visitez mon blog </a:t>
            </a:r>
          </a:p>
          <a:p>
            <a:r>
              <a:rPr lang="fr-FR" sz="1534" b="1" dirty="0">
                <a:ln/>
                <a:solidFill>
                  <a:srgbClr val="FFC000"/>
                </a:solidFill>
              </a:rPr>
              <a:t>si vous le désirez</a:t>
            </a:r>
          </a:p>
        </p:txBody>
      </p:sp>
    </p:spTree>
    <p:extLst>
      <p:ext uri="{BB962C8B-B14F-4D97-AF65-F5344CB8AC3E}">
        <p14:creationId xmlns:p14="http://schemas.microsoft.com/office/powerpoint/2010/main" val="213990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rberg_TextReflection_TP10188140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08916EC-DE89-4F2E-9109-BD9AE86C1A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le verre de lait façon socialos....♥♥</Template>
  <TotalTime>0</TotalTime>
  <Words>223</Words>
  <Application>Microsoft Office PowerPoint</Application>
  <PresentationFormat>Affichage à l'écran (4:3)</PresentationFormat>
  <Paragraphs>30</Paragraphs>
  <Slides>12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Calibri</vt:lpstr>
      <vt:lpstr>Franklin Gothic Heavy</vt:lpstr>
      <vt:lpstr>Terberg_TextReflection_TP101881406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25034247</cp:keywords>
  <cp:lastModifiedBy/>
  <cp:revision>1</cp:revision>
  <dcterms:created xsi:type="dcterms:W3CDTF">2016-04-27T20:39:15Z</dcterms:created>
  <dcterms:modified xsi:type="dcterms:W3CDTF">2016-04-27T20:40:31Z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TC018814199991</vt:lpwstr>
  </property>
</Properties>
</file>