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58" r:id="rId3"/>
    <p:sldId id="257" r:id="rId4"/>
    <p:sldId id="259" r:id="rId5"/>
    <p:sldId id="260" r:id="rId6"/>
    <p:sldId id="261" r:id="rId7"/>
    <p:sldId id="262" r:id="rId8"/>
    <p:sldId id="263" r:id="rId9"/>
    <p:sldId id="265" r:id="rId10"/>
    <p:sldId id="266" r:id="rId11"/>
    <p:sldId id="264"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KoxSovk1obj27CyRu2Gug==" hashData="NDtnR+rS57OptwJMEfFAR2lQLc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15620"/>
    <p:restoredTop sz="94660"/>
  </p:normalViewPr>
  <p:slideViewPr>
    <p:cSldViewPr>
      <p:cViewPr>
        <p:scale>
          <a:sx n="10" d="100"/>
          <a:sy n="10" d="100"/>
        </p:scale>
        <p:origin x="-4434" y="-1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313003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817169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3329317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0CCCC23-4600-40C7-9539-85A851EE3525}" type="datetimeFigureOut">
              <a:rPr lang="fr-FR" smtClean="0"/>
              <a:t>13/03/2015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752864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0CCCC23-4600-40C7-9539-85A851EE3525}" type="datetimeFigureOut">
              <a:rPr lang="fr-FR" smtClean="0"/>
              <a:t>13/03/2015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483460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CCCC23-4600-40C7-9539-85A851EE3525}" type="datetimeFigureOut">
              <a:rPr lang="fr-FR" smtClean="0"/>
              <a:t>13/03/2015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2342197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0CCCC23-4600-40C7-9539-85A851EE3525}" type="datetimeFigureOut">
              <a:rPr lang="fr-FR" smtClean="0"/>
              <a:t>13/03/2015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517860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0CCCC23-4600-40C7-9539-85A851EE3525}" type="datetimeFigureOut">
              <a:rPr lang="fr-FR" smtClean="0"/>
              <a:t>13/03/2015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930046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0CCCC23-4600-40C7-9539-85A851EE3525}" type="datetimeFigureOut">
              <a:rPr lang="fr-FR" smtClean="0"/>
              <a:t>13/03/2015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4033472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3805903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D7FC3A-4F66-4BF3-BC75-74E691AAB122}" type="slidenum">
              <a:rPr lang="fr-FR" smtClean="0"/>
              <a:t>‹N°›</a:t>
            </a:fld>
            <a:endParaRPr lang="fr-FR"/>
          </a:p>
        </p:txBody>
      </p:sp>
    </p:spTree>
    <p:extLst>
      <p:ext uri="{BB962C8B-B14F-4D97-AF65-F5344CB8AC3E}">
        <p14:creationId xmlns:p14="http://schemas.microsoft.com/office/powerpoint/2010/main" val="376813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0">
              <a:schemeClr val="tx1"/>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CCC23-4600-40C7-9539-85A851EE3525}" type="datetimeFigureOut">
              <a:rPr lang="fr-FR" smtClean="0"/>
              <a:t>13/03/2015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D7FC3A-4F66-4BF3-BC75-74E691AAB122}" type="slidenum">
              <a:rPr lang="fr-FR" smtClean="0"/>
              <a:t>‹N°›</a:t>
            </a:fld>
            <a:endParaRPr lang="fr-FR"/>
          </a:p>
        </p:txBody>
      </p:sp>
    </p:spTree>
    <p:extLst>
      <p:ext uri="{BB962C8B-B14F-4D97-AF65-F5344CB8AC3E}">
        <p14:creationId xmlns:p14="http://schemas.microsoft.com/office/powerpoint/2010/main" val="2937296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lstStyle/>
          <a:p>
            <a:endParaRPr lang="fr-FR"/>
          </a:p>
        </p:txBody>
      </p:sp>
      <p:pic>
        <p:nvPicPr>
          <p:cNvPr id="8194" name="Picture 2" descr="C:\Users\m\Desktop\3086572519_1_7_e4Nkd9c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918482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m\Desktop\grafme_com_UL32ECC72B.gif"/>
          <p:cNvPicPr>
            <a:picLocks noChangeAspect="1" noChangeArrowheads="1" noCrop="1"/>
          </p:cNvPicPr>
          <p:nvPr/>
        </p:nvPicPr>
        <p:blipFill>
          <a:blip r:embed="rId5">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7583078" y="6453336"/>
            <a:ext cx="143827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 name="diaporama voitures avec musique roy jones.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
        <p:nvSpPr>
          <p:cNvPr id="8" name="Titre 1"/>
          <p:cNvSpPr>
            <a:spLocks noGrp="1"/>
          </p:cNvSpPr>
          <p:nvPr>
            <p:ph type="ctrTitle"/>
          </p:nvPr>
        </p:nvSpPr>
        <p:spPr>
          <a:xfrm>
            <a:off x="107504" y="2636912"/>
            <a:ext cx="9077318" cy="2849352"/>
          </a:xfrm>
        </p:spPr>
        <p:txBody>
          <a:bodyPr>
            <a:prstTxWarp prst="textArchUp">
              <a:avLst/>
            </a:prstTxWarp>
            <a:normAutofit/>
          </a:bodyPr>
          <a:lstStyle/>
          <a:p>
            <a: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t>Les vraies histoires</a:t>
            </a:r>
            <a:b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br>
            <a: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t> bien glauques derrière</a:t>
            </a:r>
            <a:b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br>
            <a: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t> les contes de Disney </a:t>
            </a:r>
            <a:br>
              <a:rPr lang="fr-FR"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rPr>
            </a:br>
            <a:endParaRPr lang="fr-FR"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odoni MT" panose="02070603080606020203" pitchFamily="18" charset="0"/>
            </a:endParaRPr>
          </a:p>
        </p:txBody>
      </p:sp>
    </p:spTree>
    <p:extLst>
      <p:ext uri="{BB962C8B-B14F-4D97-AF65-F5344CB8AC3E}">
        <p14:creationId xmlns:p14="http://schemas.microsoft.com/office/powerpoint/2010/main" val="153313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latin typeface="Bodoni MT" panose="02070603080606020203" pitchFamily="18" charset="0"/>
              </a:rPr>
              <a:t>La Petite Sirène</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24987" y="1412776"/>
            <a:ext cx="8229600" cy="1972816"/>
          </a:xfrm>
        </p:spPr>
        <p:txBody>
          <a:bodyPr>
            <a:normAutofit fontScale="77500" lnSpcReduction="20000"/>
          </a:bodyPr>
          <a:lstStyle/>
          <a:p>
            <a:r>
              <a:rPr lang="fr-FR" b="1" dirty="0">
                <a:solidFill>
                  <a:schemeClr val="bg1"/>
                </a:solidFill>
                <a:latin typeface="Bodoni MT" panose="02070603080606020203" pitchFamily="18" charset="0"/>
              </a:rPr>
              <a:t>L</a:t>
            </a:r>
            <a:r>
              <a:rPr lang="fr-FR" b="1" dirty="0" smtClean="0">
                <a:solidFill>
                  <a:schemeClr val="bg1"/>
                </a:solidFill>
                <a:latin typeface="Bodoni MT" panose="02070603080606020203" pitchFamily="18" charset="0"/>
              </a:rPr>
              <a:t>a </a:t>
            </a:r>
            <a:r>
              <a:rPr lang="fr-FR" b="1" dirty="0" smtClean="0">
                <a:solidFill>
                  <a:schemeClr val="bg1"/>
                </a:solidFill>
                <a:latin typeface="Bodoni MT" panose="02070603080606020203" pitchFamily="18" charset="0"/>
              </a:rPr>
              <a:t>Petite Sirène est un joli dessin-animé sur un amour impossible qui par miracle le devient. Ariel épouse son prince et tout le monde est content. Mais dans le conte de Hans Christian Andersen c'est une toute autre musique. Le prince épouse une autre zouz, Ariel veut le poignarder mais se ravise avant de se suicider.</a:t>
            </a:r>
            <a:r>
              <a:rPr lang="fr-FR" b="1" dirty="0" smtClean="0">
                <a:latin typeface="Bodoni MT" panose="02070603080606020203" pitchFamily="18" charset="0"/>
              </a:rPr>
              <a:t>.</a:t>
            </a:r>
            <a:endParaRPr lang="fr-FR" b="1" dirty="0">
              <a:latin typeface="Bodoni MT" panose="02070603080606020203" pitchFamily="18" charset="0"/>
            </a:endParaRPr>
          </a:p>
        </p:txBody>
      </p:sp>
      <p:pic>
        <p:nvPicPr>
          <p:cNvPr id="1026" name="Picture 2" descr="petite-sirène-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573015"/>
            <a:ext cx="5008719" cy="28205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3800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71400"/>
            <a:ext cx="8229600" cy="1143000"/>
          </a:xfrm>
        </p:spPr>
        <p:txBody>
          <a:bodyPr/>
          <a:lstStyle/>
          <a:p>
            <a:r>
              <a:rPr lang="fr-FR" b="1" dirty="0" smtClean="0">
                <a:solidFill>
                  <a:schemeClr val="bg1"/>
                </a:solidFill>
                <a:latin typeface="Bodoni MT" panose="02070603080606020203" pitchFamily="18" charset="0"/>
              </a:rPr>
              <a:t>Pocahontas</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534194" y="848610"/>
            <a:ext cx="8229600" cy="3024336"/>
          </a:xfrm>
        </p:spPr>
        <p:txBody>
          <a:bodyPr>
            <a:normAutofit fontScale="77500" lnSpcReduction="20000"/>
          </a:bodyPr>
          <a:lstStyle/>
          <a:p>
            <a:r>
              <a:rPr lang="fr-FR" b="1" dirty="0" smtClean="0">
                <a:solidFill>
                  <a:schemeClr val="bg1"/>
                </a:solidFill>
                <a:latin typeface="Bodoni MT" panose="02070603080606020203" pitchFamily="18" charset="0"/>
              </a:rPr>
              <a:t>A peut-être vraiment sauvé un anglais d'une mort certaine en s'interposant entre lui et le chef Powhatan (son père), l’histoire est un peu moins romantique et romanesque que celle dépeinte par le film de Disney. Faite prisonnière par les anglais en 1613, elle se convertit au catholicisme se rebaptise Rebecca. Elle épouse par la suite un producteur de tabac et meurt en Angleterre à l'âge de 22 ans sans qu'on ne sache vraiment pourquoi. On est loin d'un conte de fée.</a:t>
            </a:r>
            <a:endParaRPr lang="fr-FR" b="1" dirty="0">
              <a:solidFill>
                <a:schemeClr val="bg1"/>
              </a:solidFill>
              <a:latin typeface="Bodoni MT" panose="02070603080606020203" pitchFamily="18" charset="0"/>
            </a:endParaRPr>
          </a:p>
        </p:txBody>
      </p:sp>
      <p:pic>
        <p:nvPicPr>
          <p:cNvPr id="2050" name="Picture 2" descr="tumblr-lpojmcuofy1r1ppuro1-50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861047"/>
            <a:ext cx="4762500" cy="27432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3397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31798" y="0"/>
            <a:ext cx="8229600" cy="836712"/>
          </a:xfrm>
        </p:spPr>
        <p:txBody>
          <a:bodyPr/>
          <a:lstStyle/>
          <a:p>
            <a:r>
              <a:rPr lang="fr-FR" b="1" dirty="0" smtClean="0">
                <a:solidFill>
                  <a:schemeClr val="bg1"/>
                </a:solidFill>
                <a:latin typeface="Bodoni MT" panose="02070603080606020203" pitchFamily="18" charset="0"/>
              </a:rPr>
              <a:t>Blanche Neige</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31798" y="980728"/>
            <a:ext cx="8229600" cy="2520280"/>
          </a:xfrm>
        </p:spPr>
        <p:txBody>
          <a:bodyPr>
            <a:normAutofit fontScale="70000" lnSpcReduction="20000"/>
          </a:bodyPr>
          <a:lstStyle/>
          <a:p>
            <a:r>
              <a:rPr lang="fr-FR" b="1" dirty="0" smtClean="0">
                <a:solidFill>
                  <a:schemeClr val="bg1"/>
                </a:solidFill>
                <a:latin typeface="Bodoni MT" panose="02070603080606020203" pitchFamily="18" charset="0"/>
              </a:rPr>
              <a:t>Dans le dessin-animé, la reine jalouse demande au chasseur de lui ramener le cœur de Blanche-Neige afin d'être sûre que cette dernière est bien morte. Dans le conte des frères Grimm, ce sont les poumons et le foie que le chasseur doit ramener (il épargne Blanche-Neige et tue un jeune sanglier) et la Reine les mange pensant ainsi devenir aussi belle que </a:t>
            </a:r>
            <a:r>
              <a:rPr lang="fr-FR" b="1" i="1" dirty="0" smtClean="0">
                <a:solidFill>
                  <a:schemeClr val="bg1"/>
                </a:solidFill>
                <a:latin typeface="Bodoni MT" panose="02070603080606020203" pitchFamily="18" charset="0"/>
              </a:rPr>
              <a:t>Blanche Neige</a:t>
            </a:r>
            <a:r>
              <a:rPr lang="fr-FR" b="1" dirty="0" smtClean="0">
                <a:solidFill>
                  <a:schemeClr val="bg1"/>
                </a:solidFill>
                <a:latin typeface="Bodoni MT" panose="02070603080606020203" pitchFamily="18" charset="0"/>
              </a:rPr>
              <a:t>. </a:t>
            </a:r>
            <a:r>
              <a:rPr lang="fr-FR" b="1" dirty="0" smtClean="0">
                <a:solidFill>
                  <a:schemeClr val="bg1"/>
                </a:solidFill>
                <a:latin typeface="Bodoni MT" panose="02070603080606020203" pitchFamily="18" charset="0"/>
              </a:rPr>
              <a:t>A la fin du conte, la Reine ne tombe pas d'une falaise mais est obligée par Blanche-Neige et ses nains à danser jusqu'à la mort. C'est un peu plus long et cruel!</a:t>
            </a:r>
            <a:endParaRPr lang="fr-FR" b="1" dirty="0">
              <a:solidFill>
                <a:schemeClr val="bg1"/>
              </a:solidFill>
              <a:latin typeface="Bodoni MT" panose="02070603080606020203" pitchFamily="18" charset="0"/>
            </a:endParaRPr>
          </a:p>
        </p:txBody>
      </p:sp>
      <p:pic>
        <p:nvPicPr>
          <p:cNvPr id="3074" name="Picture 2" descr="Snow_white_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51086" y="3501008"/>
            <a:ext cx="4391025" cy="31623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3475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latin typeface="Bodoni MT" panose="02070603080606020203" pitchFamily="18" charset="0"/>
              </a:rPr>
              <a:t>Pinocchio</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57200" y="1412776"/>
            <a:ext cx="8229600" cy="2664297"/>
          </a:xfrm>
        </p:spPr>
        <p:txBody>
          <a:bodyPr>
            <a:normAutofit fontScale="77500" lnSpcReduction="20000"/>
          </a:bodyPr>
          <a:lstStyle/>
          <a:p>
            <a:r>
              <a:rPr lang="fr-FR" b="1" dirty="0" smtClean="0">
                <a:solidFill>
                  <a:schemeClr val="bg1"/>
                </a:solidFill>
                <a:latin typeface="Bodoni MT" panose="02070603080606020203" pitchFamily="18" charset="0"/>
              </a:rPr>
              <a:t>Quand Carlo Collodi publie pour la première fois son Pinocchio sous la forme d'un feuilleton dans un journal, il ne s'attend pas à un tel succès. Et c'est pour ça que la fin de l'histoire nous montre un Pinocchio pendu en place publique pour avoir un peu trop menti. A la demande de son éditeur il le ressuscitera dans de nouveaux chapitres afin de ne pas trop peiner leur jeune lectorat.</a:t>
            </a:r>
            <a:endParaRPr lang="fr-FR" b="1" dirty="0">
              <a:solidFill>
                <a:schemeClr val="bg1"/>
              </a:solidFill>
              <a:latin typeface="Bodoni MT" panose="02070603080606020203" pitchFamily="18" charset="0"/>
            </a:endParaRPr>
          </a:p>
        </p:txBody>
      </p:sp>
      <p:pic>
        <p:nvPicPr>
          <p:cNvPr id="4098" name="Picture 2" descr="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07839" y="4077072"/>
            <a:ext cx="4762500" cy="2428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5208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0"/>
            <a:ext cx="8229600" cy="1143000"/>
          </a:xfrm>
        </p:spPr>
        <p:txBody>
          <a:bodyPr/>
          <a:lstStyle/>
          <a:p>
            <a:r>
              <a:rPr lang="fr-FR" b="1" dirty="0" smtClean="0">
                <a:solidFill>
                  <a:schemeClr val="bg1"/>
                </a:solidFill>
                <a:latin typeface="Bodoni MT" panose="02070603080606020203" pitchFamily="18" charset="0"/>
              </a:rPr>
              <a:t>Bambi</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67544" y="1052736"/>
            <a:ext cx="8229600" cy="2016224"/>
          </a:xfrm>
        </p:spPr>
        <p:txBody>
          <a:bodyPr>
            <a:normAutofit fontScale="77500" lnSpcReduction="20000"/>
          </a:bodyPr>
          <a:lstStyle/>
          <a:p>
            <a:r>
              <a:rPr lang="fr-FR" b="1" dirty="0" smtClean="0">
                <a:solidFill>
                  <a:schemeClr val="bg1"/>
                </a:solidFill>
                <a:latin typeface="Bodoni MT" panose="02070603080606020203" pitchFamily="18" charset="0"/>
              </a:rPr>
              <a:t>Bambi n'est pas le dessin-animé Disney le plus gai mais sachez qu'il aurait pu être bien plus triste. Dans le roman de Felix Salten, Bambi se trouve bien une meuf et fait des gosses mais c'est pour mieux les abandonner et partir vivre tout seul dans la forêt, nostalgique et un peu dépressif. (Et Pan Pan n'existe pas.)</a:t>
            </a:r>
            <a:endParaRPr lang="fr-FR" b="1" dirty="0">
              <a:solidFill>
                <a:schemeClr val="bg1"/>
              </a:solidFill>
              <a:latin typeface="Bodoni MT" panose="02070603080606020203" pitchFamily="18" charset="0"/>
            </a:endParaRPr>
          </a:p>
        </p:txBody>
      </p:sp>
      <p:pic>
        <p:nvPicPr>
          <p:cNvPr id="5122" name="Picture 2" descr="bamb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140968"/>
            <a:ext cx="4953000" cy="35814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1815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2186" y="0"/>
            <a:ext cx="8229600" cy="971600"/>
          </a:xfrm>
        </p:spPr>
        <p:txBody>
          <a:bodyPr/>
          <a:lstStyle/>
          <a:p>
            <a:r>
              <a:rPr lang="fr-FR" b="1" dirty="0" smtClean="0">
                <a:solidFill>
                  <a:schemeClr val="bg1"/>
                </a:solidFill>
                <a:latin typeface="Bodoni MT" panose="02070603080606020203" pitchFamily="18" charset="0"/>
              </a:rPr>
              <a:t>Rox et Rouky</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62186" y="908720"/>
            <a:ext cx="8229600" cy="3456384"/>
          </a:xfrm>
        </p:spPr>
        <p:txBody>
          <a:bodyPr>
            <a:normAutofit fontScale="62500" lnSpcReduction="20000"/>
          </a:bodyPr>
          <a:lstStyle/>
          <a:p>
            <a:r>
              <a:rPr lang="fr-FR" b="1" dirty="0" smtClean="0">
                <a:solidFill>
                  <a:schemeClr val="bg1"/>
                </a:solidFill>
                <a:latin typeface="Bodoni MT" panose="02070603080606020203" pitchFamily="18" charset="0"/>
              </a:rPr>
              <a:t>Rox et Rouky est peut-être le plus bel exemple de réécriture pour un Disney. Certes, comme pour Bambi, le dessin-animé n'est pas toujours très gai, mais le roman de Daniel P. Mannix est chef d‘œuvre d'horreur. Un premier chien se fait écraser par un train à cause du renard. Le chasseur le traque avec son autre chien, tue sa petite renarde et gaze ses renardeaux. Le renard fonde une nouvelle famille, de nouveau défoncée par le vilain chasseur (qui devient alcoolique). Il place des pièges empoisonnés sans succès et finit par empoisonner un enfant, qui meurt lui aussi. Un jour le chien vieillissant épuisé à la course au renard meurt de fatigue. Le vieux chasseur alcoolique soigne son chien quasi-mort. Quelques années plus tard, forcé de se rendre à l'hospice, il abat son chien d'un coup de fusil dans la cour de sa ferme. </a:t>
            </a:r>
            <a:endParaRPr lang="fr-FR" b="1" dirty="0">
              <a:solidFill>
                <a:schemeClr val="bg1"/>
              </a:solidFill>
              <a:latin typeface="Bodoni MT" panose="02070603080606020203" pitchFamily="18" charset="0"/>
            </a:endParaRPr>
          </a:p>
        </p:txBody>
      </p:sp>
      <p:pic>
        <p:nvPicPr>
          <p:cNvPr id="6146" name="Picture 2" descr="tumblr_liiy1xYK8D1qa4w2fo1_50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98778" y="4060510"/>
            <a:ext cx="4546476" cy="268242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3941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2416" y="0"/>
            <a:ext cx="8229600" cy="850106"/>
          </a:xfrm>
        </p:spPr>
        <p:txBody>
          <a:bodyPr/>
          <a:lstStyle/>
          <a:p>
            <a:r>
              <a:rPr lang="fr-FR" b="1" dirty="0" smtClean="0">
                <a:solidFill>
                  <a:schemeClr val="bg1"/>
                </a:solidFill>
                <a:latin typeface="Bodoni MT" panose="02070603080606020203" pitchFamily="18" charset="0"/>
              </a:rPr>
              <a:t>Le Bossu de Notre-Dame</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395536" y="908720"/>
            <a:ext cx="8229600" cy="4295922"/>
          </a:xfrm>
        </p:spPr>
        <p:txBody>
          <a:bodyPr>
            <a:noAutofit/>
          </a:bodyPr>
          <a:lstStyle/>
          <a:p>
            <a:r>
              <a:rPr lang="fr-FR" sz="2400" b="1" dirty="0" smtClean="0">
                <a:solidFill>
                  <a:schemeClr val="bg1"/>
                </a:solidFill>
                <a:latin typeface="Bodoni MT" panose="02070603080606020203" pitchFamily="18" charset="0"/>
              </a:rPr>
              <a:t>Victor Hugo n'a pas écrit beaucoup de happy-end, et son Bossu de Notre-Dame le prouve. Si la version Disney nous montre Quasimodo heureux, tenant la chandelle d‘Esméralda et de son capitaine Phoebus, la vraie version est nettement plus chouette : Esméralda est accusée à tort du meurtre de Phoebus et est pendue. Ensuite Quasimodo se laisse mourir de faim sur le cadavre de la douce. Fin de l'histoire. On est loin de la comédie musicale de Disney.</a:t>
            </a:r>
            <a:endParaRPr lang="fr-FR" sz="2400" b="1" dirty="0">
              <a:solidFill>
                <a:schemeClr val="bg1"/>
              </a:solidFill>
              <a:latin typeface="Bodoni MT" panose="02070603080606020203" pitchFamily="18" charset="0"/>
            </a:endParaRPr>
          </a:p>
        </p:txBody>
      </p:sp>
      <p:pic>
        <p:nvPicPr>
          <p:cNvPr id="7170" name="Picture 2" descr="tumblr-lr8rcwxoky1qhigt0o1-500-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25959" y="4077072"/>
            <a:ext cx="4762500" cy="25431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57577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chemeClr val="bg1"/>
                </a:solidFill>
                <a:latin typeface="Bodoni MT" panose="02070603080606020203" pitchFamily="18" charset="0"/>
              </a:rPr>
              <a:t>La</a:t>
            </a:r>
            <a:r>
              <a:rPr lang="fr-FR" b="1" dirty="0" smtClean="0"/>
              <a:t> </a:t>
            </a:r>
            <a:r>
              <a:rPr lang="fr-FR" b="1" dirty="0" smtClean="0">
                <a:solidFill>
                  <a:schemeClr val="bg1"/>
                </a:solidFill>
                <a:latin typeface="Bodoni MT" panose="02070603080606020203" pitchFamily="18" charset="0"/>
              </a:rPr>
              <a:t>Belle au Bois Dormant </a:t>
            </a:r>
            <a:br>
              <a:rPr lang="fr-FR" b="1" dirty="0" smtClean="0">
                <a:solidFill>
                  <a:schemeClr val="bg1"/>
                </a:solidFill>
                <a:latin typeface="Bodoni MT" panose="02070603080606020203" pitchFamily="18" charset="0"/>
              </a:rPr>
            </a:br>
            <a:r>
              <a:rPr lang="fr-FR" b="1" dirty="0" smtClean="0">
                <a:solidFill>
                  <a:schemeClr val="bg1"/>
                </a:solidFill>
                <a:latin typeface="Bodoni MT" panose="02070603080606020203" pitchFamily="18" charset="0"/>
              </a:rPr>
              <a:t>1 ère version</a:t>
            </a:r>
            <a:endParaRPr lang="fr-FR" dirty="0">
              <a:solidFill>
                <a:schemeClr val="bg1"/>
              </a:solidFill>
              <a:latin typeface="Bodoni MT" panose="02070603080606020203" pitchFamily="18" charset="0"/>
            </a:endParaRPr>
          </a:p>
        </p:txBody>
      </p:sp>
      <p:sp>
        <p:nvSpPr>
          <p:cNvPr id="3" name="Espace réservé du contenu 2"/>
          <p:cNvSpPr>
            <a:spLocks noGrp="1"/>
          </p:cNvSpPr>
          <p:nvPr>
            <p:ph idx="1"/>
          </p:nvPr>
        </p:nvSpPr>
        <p:spPr>
          <a:xfrm>
            <a:off x="457200" y="1600201"/>
            <a:ext cx="8229600" cy="2404864"/>
          </a:xfrm>
        </p:spPr>
        <p:txBody>
          <a:bodyPr>
            <a:normAutofit fontScale="85000" lnSpcReduction="20000"/>
          </a:bodyPr>
          <a:lstStyle/>
          <a:p>
            <a:r>
              <a:rPr lang="fr-FR" b="1" dirty="0" smtClean="0">
                <a:solidFill>
                  <a:schemeClr val="bg1"/>
                </a:solidFill>
                <a:latin typeface="Bodoni MT" panose="02070603080606020203" pitchFamily="18" charset="0"/>
              </a:rPr>
              <a:t>Dans </a:t>
            </a:r>
            <a:r>
              <a:rPr lang="fr-FR" b="1" dirty="0" smtClean="0">
                <a:solidFill>
                  <a:schemeClr val="bg1"/>
                </a:solidFill>
                <a:latin typeface="Bodoni MT" panose="02070603080606020203" pitchFamily="18" charset="0"/>
              </a:rPr>
              <a:t>l’une</a:t>
            </a:r>
            <a:r>
              <a:rPr lang="fr-FR" b="1" dirty="0" smtClean="0">
                <a:solidFill>
                  <a:schemeClr val="bg1"/>
                </a:solidFill>
                <a:latin typeface="Bodoni MT" panose="02070603080606020203" pitchFamily="18" charset="0"/>
              </a:rPr>
              <a:t>, la princesse n'est pas réveillée par le prince avec un doux baiser. En réalité il la viole et elle se retrouve enceinte de deux enfants. Et c'est l'un des deux enfants qui va la réveiller en aspirant le poison de son doigt. Entre temps, le prince s'est marié et dans ses rêves, il crie le nom de la princesse et de ses enfants. Sa femme décide alors de lui cuisiner ses deux enfants.</a:t>
            </a:r>
          </a:p>
        </p:txBody>
      </p:sp>
      <p:pic>
        <p:nvPicPr>
          <p:cNvPr id="9220" name="Picture 4" descr="http://media.giphy.com/media/BnA2KYQlKqr0A/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63689" y="4201790"/>
            <a:ext cx="5956536" cy="225157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256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0"/>
            <a:ext cx="8229600" cy="1143000"/>
          </a:xfrm>
        </p:spPr>
        <p:txBody>
          <a:bodyPr>
            <a:normAutofit fontScale="90000"/>
          </a:bodyPr>
          <a:lstStyle/>
          <a:p>
            <a:r>
              <a:rPr lang="fr-FR" b="1" dirty="0" smtClean="0">
                <a:solidFill>
                  <a:schemeClr val="bg1"/>
                </a:solidFill>
                <a:latin typeface="Bodoni MT" panose="02070603080606020203" pitchFamily="18" charset="0"/>
              </a:rPr>
              <a:t>La</a:t>
            </a:r>
            <a:r>
              <a:rPr lang="fr-FR" b="1" dirty="0" smtClean="0"/>
              <a:t> </a:t>
            </a:r>
            <a:r>
              <a:rPr lang="fr-FR" b="1" dirty="0" smtClean="0">
                <a:solidFill>
                  <a:schemeClr val="bg1"/>
                </a:solidFill>
                <a:latin typeface="Bodoni MT" panose="02070603080606020203" pitchFamily="18" charset="0"/>
              </a:rPr>
              <a:t>Belle au Bois Dormant </a:t>
            </a:r>
            <a:br>
              <a:rPr lang="fr-FR" b="1" dirty="0" smtClean="0">
                <a:solidFill>
                  <a:schemeClr val="bg1"/>
                </a:solidFill>
                <a:latin typeface="Bodoni MT" panose="02070603080606020203" pitchFamily="18" charset="0"/>
              </a:rPr>
            </a:br>
            <a:r>
              <a:rPr lang="fr-FR" b="1" dirty="0" smtClean="0">
                <a:solidFill>
                  <a:schemeClr val="bg1"/>
                </a:solidFill>
                <a:latin typeface="Bodoni MT" panose="02070603080606020203" pitchFamily="18" charset="0"/>
              </a:rPr>
              <a:t>seconde version</a:t>
            </a:r>
            <a:endParaRPr lang="fr-FR" dirty="0"/>
          </a:p>
        </p:txBody>
      </p:sp>
      <p:sp>
        <p:nvSpPr>
          <p:cNvPr id="3" name="Espace réservé du contenu 2"/>
          <p:cNvSpPr>
            <a:spLocks noGrp="1"/>
          </p:cNvSpPr>
          <p:nvPr>
            <p:ph idx="1"/>
          </p:nvPr>
        </p:nvSpPr>
        <p:spPr>
          <a:xfrm>
            <a:off x="323528" y="1196752"/>
            <a:ext cx="8075240" cy="2592288"/>
          </a:xfrm>
        </p:spPr>
        <p:txBody>
          <a:bodyPr>
            <a:noAutofit/>
          </a:bodyPr>
          <a:lstStyle/>
          <a:p>
            <a:r>
              <a:rPr lang="fr-FR" sz="2400" b="1" dirty="0" smtClean="0">
                <a:solidFill>
                  <a:schemeClr val="bg1"/>
                </a:solidFill>
                <a:latin typeface="Bodoni MT" panose="02070603080606020203" pitchFamily="18" charset="0"/>
              </a:rPr>
              <a:t>Le prince part en guerre et confie sa femme et ses deux enfants à sa mère qui est une ogresse et qui adore la chair humaine. Cette dernière décide alors de faire appel à un cuisinier pour qu'il cuisine les deux enfants. Le cuisinier remplace les enfants par une chèvre et un agneau. La princesse n'étant pas dans la confidence, demande au cuisinier de lui trancher la gorge pour qu'elle rejoigne ses</a:t>
            </a:r>
            <a:endParaRPr lang="fr-FR" sz="2400" dirty="0"/>
          </a:p>
        </p:txBody>
      </p:sp>
      <p:pic>
        <p:nvPicPr>
          <p:cNvPr id="10244" name="Picture 4" descr="http://auto.img.v4.skyrock.net/1985/82111985/pics/3069278715_1_23_0TUWkz66.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962941"/>
            <a:ext cx="3024336" cy="282374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491880" y="3933056"/>
            <a:ext cx="5184576" cy="3046988"/>
          </a:xfrm>
          <a:prstGeom prst="rect">
            <a:avLst/>
          </a:prstGeom>
        </p:spPr>
        <p:txBody>
          <a:bodyPr wrap="square">
            <a:spAutoFit/>
          </a:bodyPr>
          <a:lstStyle/>
          <a:p>
            <a:r>
              <a:rPr lang="fr-FR" sz="2400" b="1" dirty="0" smtClean="0">
                <a:solidFill>
                  <a:schemeClr val="bg1"/>
                </a:solidFill>
                <a:latin typeface="Bodoni MT" panose="02070603080606020203" pitchFamily="18" charset="0"/>
              </a:rPr>
              <a:t>enfants. Mais lorsqu'il montre les enfants à la princesse, la mère du prince découvre l'imposture et décide de les jeter dans une fosse contenant des monstres. Le prince arrive à temps pour les sauver et c'est sa mère qui plonge dans la fosse.</a:t>
            </a:r>
          </a:p>
          <a:p>
            <a:endParaRPr lang="fr-FR" sz="2400" dirty="0"/>
          </a:p>
        </p:txBody>
      </p:sp>
      <p:sp>
        <p:nvSpPr>
          <p:cNvPr id="6" name="Rectangle 5"/>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0402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bg1"/>
                </a:solidFill>
                <a:latin typeface="Bodoni MT" panose="02070603080606020203" pitchFamily="18" charset="0"/>
              </a:rPr>
              <a:t>Dans l’imaginaire collectif, </a:t>
            </a:r>
            <a:endParaRPr lang="fr-FR" dirty="0">
              <a:latin typeface="Bodoni MT" panose="02070603080606020203" pitchFamily="18" charset="0"/>
            </a:endParaRPr>
          </a:p>
        </p:txBody>
      </p:sp>
      <p:sp>
        <p:nvSpPr>
          <p:cNvPr id="3" name="Espace réservé du contenu 2"/>
          <p:cNvSpPr>
            <a:spLocks noGrp="1"/>
          </p:cNvSpPr>
          <p:nvPr>
            <p:ph idx="1"/>
          </p:nvPr>
        </p:nvSpPr>
        <p:spPr/>
        <p:txBody>
          <a:bodyPr>
            <a:noAutofit/>
          </a:bodyPr>
          <a:lstStyle/>
          <a:p>
            <a:pPr marL="0" indent="0">
              <a:buNone/>
            </a:pPr>
            <a:r>
              <a:rPr lang="fr-FR" sz="2400" b="1" dirty="0" smtClean="0">
                <a:solidFill>
                  <a:schemeClr val="bg1"/>
                </a:solidFill>
                <a:latin typeface="Bodoni MT" panose="02070603080606020203" pitchFamily="18" charset="0"/>
              </a:rPr>
              <a:t>Disney c’est l’amour, la paix, l’innocence et la bonté. Mais penchons nous un peu plus attentivement sur les messages véhiculés par quelques uns des « grands classiques », bien planqués sous des tas de cœurs et de petits oiseaux… </a:t>
            </a:r>
          </a:p>
          <a:p>
            <a:endParaRPr lang="fr-FR" sz="2400" b="1" dirty="0">
              <a:solidFill>
                <a:schemeClr val="bg1"/>
              </a:solidFill>
              <a:latin typeface="Bodoni MT" panose="02070603080606020203" pitchFamily="18" charset="0"/>
            </a:endParaRPr>
          </a:p>
        </p:txBody>
      </p:sp>
      <p:pic>
        <p:nvPicPr>
          <p:cNvPr id="1029" name="Picture 5" descr="C:\Users\m\Pictures\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302952"/>
            <a:ext cx="4104456" cy="32536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96753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10"/>
                                        </p:tgtEl>
                                        <p:attrNameLst>
                                          <p:attrName>ppt_w</p:attrName>
                                        </p:attrNameLst>
                                      </p:cBhvr>
                                      <p:tavLst>
                                        <p:tav tm="0">
                                          <p:val>
                                            <p:strVal val="ppt_w"/>
                                          </p:val>
                                        </p:tav>
                                        <p:tav tm="100000">
                                          <p:val>
                                            <p:fltVal val="0"/>
                                          </p:val>
                                        </p:tav>
                                      </p:tavLst>
                                    </p:anim>
                                    <p:anim calcmode="lin" valueType="num">
                                      <p:cBhvr>
                                        <p:cTn id="7" dur="10"/>
                                        <p:tgtEl>
                                          <p:spTgt spid="10"/>
                                        </p:tgtEl>
                                        <p:attrNameLst>
                                          <p:attrName>ppt_h</p:attrName>
                                        </p:attrNameLst>
                                      </p:cBhvr>
                                      <p:tavLst>
                                        <p:tav tm="0">
                                          <p:val>
                                            <p:strVal val="ppt_h"/>
                                          </p:val>
                                        </p:tav>
                                        <p:tav tm="100000">
                                          <p:val>
                                            <p:fltVal val="0"/>
                                          </p:val>
                                        </p:tav>
                                      </p:tavLst>
                                    </p:anim>
                                    <p:animEffect transition="out" filter="fade">
                                      <p:cBhvr>
                                        <p:cTn id="8" dur="10"/>
                                        <p:tgtEl>
                                          <p:spTgt spid="10"/>
                                        </p:tgtEl>
                                      </p:cBhvr>
                                    </p:animEffect>
                                    <p:set>
                                      <p:cBhvr>
                                        <p:cTn id="9" dur="1" fill="hold">
                                          <p:stCondLst>
                                            <p:cond delay="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9000" r="-1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Rox et Rouky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normAutofit/>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T’as beau être pote avec tout le monde quand t’es petit .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Blanc ou noir une fois adulte, tu ne pourras traîner qu’avec les personnes appartenant à ton groupe ethnique...</a:t>
            </a: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8228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La Belle au Bois Dormant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a:xfrm>
            <a:off x="611560" y="1628800"/>
            <a:ext cx="8229600" cy="4525963"/>
          </a:xfrm>
        </p:spPr>
        <p:txBody>
          <a:bodyPr>
            <a:normAutofit/>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Si tu abuses d’une femme endormie et qu’en l’embrassant, tu la réveilles, tu gagnes le droit de l’épouser et de lui faire plein de gamins. Moralité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 Laisse la donc dormir et profite de la vie …</a:t>
            </a:r>
          </a:p>
          <a:p>
            <a:endParaRPr lang="fr-FR" dirty="0" smtClean="0"/>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9917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Cendrillon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normAutofit/>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Dans les familles recomposées, il est tout à fait admis qu’une des deux fratries prenne le dessus et maintienne l’autre dans une situation d’esclavage.</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 Il vaut mieux baiser que de se faire baiser</a:t>
            </a: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3522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6" name="Titre 1"/>
          <p:cNvSpPr>
            <a:spLocks noGrp="1"/>
          </p:cNvSpPr>
          <p:nvPr>
            <p:ph type="title"/>
          </p:nvPr>
        </p:nvSpPr>
        <p:spPr>
          <a:xfrm>
            <a:off x="457200" y="274638"/>
            <a:ext cx="8229600" cy="1143000"/>
          </a:xfrm>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Blanche Neige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Espace réservé du contenu 2"/>
          <p:cNvSpPr>
            <a:spLocks noGrp="1"/>
          </p:cNvSpPr>
          <p:nvPr>
            <p:ph idx="1"/>
          </p:nvPr>
        </p:nvSpPr>
        <p:spPr>
          <a:xfrm>
            <a:off x="457200" y="1600200"/>
            <a:ext cx="8229600" cy="4525963"/>
          </a:xfrm>
        </p:spPr>
        <p:txBody>
          <a:bodyPr>
            <a:normAutofit/>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Les personnes de petite taille ne sont bonnes qu’à travailler à la mine et à vivre ensemble, cachées au fond de la forêt.</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Seuls ceux qui sortent du rang sont dignes de vivre .</a:t>
            </a:r>
          </a:p>
          <a:p>
            <a:endPar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1840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Alice au Pays des Merveilles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normAutofit/>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Mange tous les champignons que tu trouves sur ton chemin, tu vivras des aventures extraordinaires avec des chats violets et des chenilles qui fument le narguilé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 La vie n’est pas un long fleuve tranquille ,mais peut le devenir en te shootant .</a:t>
            </a:r>
          </a:p>
          <a:p>
            <a:pPr marL="0" indent="0">
              <a:buNone/>
            </a:pPr>
            <a:endPar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endParaRPr>
          </a:p>
          <a:p>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0473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8000" t="-1000" r="-19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Le Livre de la Jungle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lstStyle/>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Le jazz est une musique inventée par les singes et les ours…</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a:t>
            </a:r>
          </a:p>
          <a:p>
            <a:pPr marL="0" indent="0">
              <a:buNone/>
            </a:pP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Noir c’est noir !! il n’y a pas d’espoir </a:t>
            </a: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4350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La Petite Sirène :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Quand t’as un corps de thon, seule la chirurgie esthétique peut te permettre de trouver un mec…</a:t>
            </a:r>
          </a:p>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Moralité :</a:t>
            </a:r>
          </a:p>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odoni MT" panose="02070603080606020203" pitchFamily="18" charset="0"/>
              </a:rPr>
              <a:t>Seules les belles femmes ont droit à l’amour .</a:t>
            </a:r>
          </a:p>
          <a:p>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4718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12290"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388" y="504825"/>
            <a:ext cx="7767637" cy="5846763"/>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492896"/>
            <a:ext cx="2375064" cy="334516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427984" y="5085184"/>
            <a:ext cx="3024336" cy="8640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9730815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1206</Words>
  <Application>Microsoft Office PowerPoint</Application>
  <PresentationFormat>Affichage à l'écran (4:3)</PresentationFormat>
  <Paragraphs>49</Paragraphs>
  <Slides>19</Slides>
  <Notes>0</Notes>
  <HiddenSlides>0</HiddenSlides>
  <MMClips>1</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Thème Office</vt:lpstr>
      <vt:lpstr>Les vraies histoires  bien glauques derrière  les contes de Disney  </vt:lpstr>
      <vt:lpstr>La Petite Sirène</vt:lpstr>
      <vt:lpstr>Pocahontas</vt:lpstr>
      <vt:lpstr>Blanche Neige</vt:lpstr>
      <vt:lpstr>Pinocchio</vt:lpstr>
      <vt:lpstr>Bambi</vt:lpstr>
      <vt:lpstr>Rox et Rouky</vt:lpstr>
      <vt:lpstr>Le Bossu de Notre-Dame</vt:lpstr>
      <vt:lpstr>La Belle au Bois Dormant  1 ère version</vt:lpstr>
      <vt:lpstr>La Belle au Bois Dormant  seconde version</vt:lpstr>
      <vt:lpstr>Dans l’imaginaire collectif, </vt:lpstr>
      <vt:lpstr>Rox et Rouky : </vt:lpstr>
      <vt:lpstr>La Belle au Bois Dormant : </vt:lpstr>
      <vt:lpstr>Cendrillon : </vt:lpstr>
      <vt:lpstr>Blanche Neige : </vt:lpstr>
      <vt:lpstr>Alice au Pays des Merveilles : </vt:lpstr>
      <vt:lpstr>Le Livre de la Jungle : </vt:lpstr>
      <vt:lpstr>La Petite Sirène : </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vraies histoires bien glauques derrière les Disney</dc:title>
  <dc:creator/>
  <cp:keywords>25034247</cp:keywords>
  <cp:lastModifiedBy/>
  <cp:revision>21</cp:revision>
  <dcterms:created xsi:type="dcterms:W3CDTF">2015-03-10T16:35:24Z</dcterms:created>
  <dcterms:modified xsi:type="dcterms:W3CDTF">2015-03-13T19:39:19Z</dcterms:modified>
</cp:coreProperties>
</file>