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1" r:id="rId3"/>
    <p:sldId id="292" r:id="rId4"/>
    <p:sldId id="257" r:id="rId5"/>
    <p:sldId id="258" r:id="rId6"/>
    <p:sldId id="259" r:id="rId7"/>
    <p:sldId id="260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JSqyCuN/v6qlo13vDx9Eg==" hashData="BpXnzSmgx/JRkicCX+txe9An2X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668" y="-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925BD-2C9C-427A-B8D5-ECE46A56FA55}" type="datetimeFigureOut">
              <a:rPr lang="fr-FR" smtClean="0"/>
              <a:t>21/02/2016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D2CE7-6F9D-4282-9F35-7D7B082E75A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15864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925BD-2C9C-427A-B8D5-ECE46A56FA55}" type="datetimeFigureOut">
              <a:rPr lang="fr-FR" smtClean="0"/>
              <a:t>21/02/2016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D2CE7-6F9D-4282-9F35-7D7B082E75A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63576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925BD-2C9C-427A-B8D5-ECE46A56FA55}" type="datetimeFigureOut">
              <a:rPr lang="fr-FR" smtClean="0"/>
              <a:t>21/02/2016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D2CE7-6F9D-4282-9F35-7D7B082E75A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75300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925BD-2C9C-427A-B8D5-ECE46A56FA55}" type="datetimeFigureOut">
              <a:rPr lang="fr-FR" smtClean="0"/>
              <a:t>21/02/2016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D2CE7-6F9D-4282-9F35-7D7B082E75A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27122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925BD-2C9C-427A-B8D5-ECE46A56FA55}" type="datetimeFigureOut">
              <a:rPr lang="fr-FR" smtClean="0"/>
              <a:t>21/02/2016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D2CE7-6F9D-4282-9F35-7D7B082E75A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25690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925BD-2C9C-427A-B8D5-ECE46A56FA55}" type="datetimeFigureOut">
              <a:rPr lang="fr-FR" smtClean="0"/>
              <a:t>21/02/2016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D2CE7-6F9D-4282-9F35-7D7B082E75A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75688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925BD-2C9C-427A-B8D5-ECE46A56FA55}" type="datetimeFigureOut">
              <a:rPr lang="fr-FR" smtClean="0"/>
              <a:t>21/02/2016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D2CE7-6F9D-4282-9F35-7D7B082E75A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83454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925BD-2C9C-427A-B8D5-ECE46A56FA55}" type="datetimeFigureOut">
              <a:rPr lang="fr-FR" smtClean="0"/>
              <a:t>21/02/2016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D2CE7-6F9D-4282-9F35-7D7B082E75A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83519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925BD-2C9C-427A-B8D5-ECE46A56FA55}" type="datetimeFigureOut">
              <a:rPr lang="fr-FR" smtClean="0"/>
              <a:t>21/02/2016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D2CE7-6F9D-4282-9F35-7D7B082E75A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353672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925BD-2C9C-427A-B8D5-ECE46A56FA55}" type="datetimeFigureOut">
              <a:rPr lang="fr-FR" smtClean="0"/>
              <a:t>21/02/2016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D2CE7-6F9D-4282-9F35-7D7B082E75A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29498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925BD-2C9C-427A-B8D5-ECE46A56FA55}" type="datetimeFigureOut">
              <a:rPr lang="fr-FR" smtClean="0"/>
              <a:t>21/02/2016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D2CE7-6F9D-4282-9F35-7D7B082E75A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73183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7925BD-2C9C-427A-B8D5-ECE46A56FA55}" type="datetimeFigureOut">
              <a:rPr lang="fr-FR" smtClean="0"/>
              <a:t>21/02/2016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FD2CE7-6F9D-4282-9F35-7D7B082E75A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749387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uèd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9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49089" y="6305293"/>
            <a:ext cx="90341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De la Laponie aux îles de la mer Baltique, en passant par Stockholm, découvrez la Suède du Nord au Sud. </a:t>
            </a:r>
            <a:r>
              <a:rPr lang="fr-FR" sz="1400" dirty="0" smtClean="0"/>
              <a:t>A l'image, des </a:t>
            </a:r>
          </a:p>
          <a:p>
            <a:r>
              <a:rPr lang="fr-FR" sz="1400" dirty="0" smtClean="0"/>
              <a:t>maisons typiques au bord de l'eau, construites en bois et peintes en rouge avec des contours blancs...Tout un symbole ! </a:t>
            </a:r>
            <a:endParaRPr lang="fr-FR" sz="1400" dirty="0"/>
          </a:p>
        </p:txBody>
      </p:sp>
      <p:sp>
        <p:nvSpPr>
          <p:cNvPr id="2" name="ZoneTexte 1"/>
          <p:cNvSpPr txBox="1"/>
          <p:nvPr/>
        </p:nvSpPr>
        <p:spPr>
          <a:xfrm>
            <a:off x="1670174" y="4509119"/>
            <a:ext cx="5791970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fr-FR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Escapade en Suède</a:t>
            </a:r>
            <a:endParaRPr lang="fr-FR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3" name="Jon Henrik Fjällgren - Daniels Jojk (Joey Jonassi Remix)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548664" y="2819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492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urores boré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411" y="373306"/>
            <a:ext cx="9144000" cy="5751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0" y="3974"/>
            <a:ext cx="2905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Aurores boréales en Laponie</a:t>
            </a:r>
            <a:endParaRPr lang="fr-FR" b="1" dirty="0"/>
          </a:p>
        </p:txBody>
      </p:sp>
      <p:sp>
        <p:nvSpPr>
          <p:cNvPr id="3" name="ZoneTexte 2"/>
          <p:cNvSpPr txBox="1"/>
          <p:nvPr/>
        </p:nvSpPr>
        <p:spPr>
          <a:xfrm>
            <a:off x="0" y="6124425"/>
            <a:ext cx="899810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Absolument féeriques, les </a:t>
            </a:r>
            <a:r>
              <a:rPr lang="fr-FR" sz="1400" b="1" dirty="0" smtClean="0"/>
              <a:t>aurores boréales</a:t>
            </a:r>
            <a:r>
              <a:rPr lang="fr-FR" sz="1400" dirty="0" smtClean="0"/>
              <a:t> se manifestent dans les régions polaires comme le nord de la Suède. Liés au </a:t>
            </a:r>
          </a:p>
          <a:p>
            <a:r>
              <a:rPr lang="fr-FR" sz="1400" dirty="0" smtClean="0"/>
              <a:t>magnétisme de la Terre, ces orages solaires naissent de la rencontre des particules du soleil et de l'air de l'atmosphère. </a:t>
            </a:r>
          </a:p>
          <a:p>
            <a:r>
              <a:rPr lang="fr-FR" sz="1400" dirty="0" smtClean="0"/>
              <a:t>Or, plusieurs légendes scandinaves leur prêtent d'autres significations... A voir pendant la saison hivernale. 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187355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4000">
        <p14:prism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cehot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07" y="421279"/>
            <a:ext cx="9144000" cy="591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5481" y="0"/>
            <a:ext cx="3290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L'Icehotel, pour une nuit glaciale</a:t>
            </a:r>
            <a:endParaRPr lang="fr-FR" b="1" dirty="0"/>
          </a:p>
        </p:txBody>
      </p:sp>
      <p:sp>
        <p:nvSpPr>
          <p:cNvPr id="3" name="ZoneTexte 2"/>
          <p:cNvSpPr txBox="1"/>
          <p:nvPr/>
        </p:nvSpPr>
        <p:spPr>
          <a:xfrm>
            <a:off x="-10507" y="6334780"/>
            <a:ext cx="91704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Pour vivre une expérience inoubliable en Laponie, rien de tel qu'une nuit à l'</a:t>
            </a:r>
            <a:r>
              <a:rPr lang="fr-FR" sz="1400" b="1" dirty="0" smtClean="0"/>
              <a:t>Icehotel</a:t>
            </a:r>
            <a:r>
              <a:rPr lang="fr-FR" sz="1400" dirty="0" smtClean="0"/>
              <a:t>. Ici, tout est fait en glace, des murs au </a:t>
            </a:r>
          </a:p>
          <a:p>
            <a:r>
              <a:rPr lang="fr-FR" sz="1400" dirty="0" smtClean="0"/>
              <a:t>mobilier. Heureusement, des peaux de rennes et autres draps douillets sont prévus pour passer la nuit au chaud. 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3724548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apon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" y="404665"/>
            <a:ext cx="9144000" cy="5530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412" y="32343"/>
            <a:ext cx="25811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Dans la Laponie suédoise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1412" y="5934876"/>
            <a:ext cx="937577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A cheval entre la Norvège, la Suède et la Finlande, la </a:t>
            </a:r>
            <a:r>
              <a:rPr lang="fr-FR" sz="1400" b="1" dirty="0" smtClean="0"/>
              <a:t>Laponie</a:t>
            </a:r>
            <a:r>
              <a:rPr lang="fr-FR" sz="1400" dirty="0" smtClean="0"/>
              <a:t> est une terre sauvage de 9 400 km². Territoire originel du </a:t>
            </a:r>
          </a:p>
          <a:p>
            <a:r>
              <a:rPr lang="fr-FR" sz="1400" dirty="0" smtClean="0"/>
              <a:t>peuple Saami, elle a été inscrite au patrimoine mondial par l'Unesco en 1996 ; autant pour ses paysages que pour sa valeur </a:t>
            </a:r>
          </a:p>
          <a:p>
            <a:r>
              <a:rPr lang="fr-FR" sz="1400" dirty="0" smtClean="0"/>
              <a:t>culturelle. Sa partie suédoise s'étend de Jokkmokk à Gällivare. Vastes vallées, massifs montagneux ou encore lacs et rivières </a:t>
            </a:r>
          </a:p>
          <a:p>
            <a:r>
              <a:rPr lang="fr-FR" sz="1400" dirty="0" smtClean="0"/>
              <a:t>composent ses paysages. 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820635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5000">
        <p14:prism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arc national d'Abisk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9280"/>
            <a:ext cx="9144000" cy="5726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4873" y="17011"/>
            <a:ext cx="25724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Le parc national d'Abisko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14873" y="6125949"/>
            <a:ext cx="916103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Au nord de la Laponie suédoise, le </a:t>
            </a:r>
            <a:r>
              <a:rPr lang="fr-FR" sz="1400" b="1" dirty="0" smtClean="0"/>
              <a:t>parc national d'Abisko</a:t>
            </a:r>
            <a:r>
              <a:rPr lang="fr-FR" sz="1400" dirty="0" smtClean="0"/>
              <a:t> affiche une nature préservée. L'été, vous pourrez y randonner, </a:t>
            </a:r>
          </a:p>
          <a:p>
            <a:r>
              <a:rPr lang="fr-FR" sz="1400" dirty="0" smtClean="0"/>
              <a:t>apprécier les paysages qui s'offrent à vous 24h/24. L'hiver, vous serez subjugué par ses immenses vallées blanches et aurez </a:t>
            </a:r>
          </a:p>
          <a:p>
            <a:r>
              <a:rPr lang="fr-FR" sz="1400" dirty="0" smtClean="0"/>
              <a:t>peut-être la chance d'observer des aurores boréales. 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2195859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4000">
        <p14:prism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oleil de minui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3" y="386965"/>
            <a:ext cx="9144000" cy="574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4873" y="22329"/>
            <a:ext cx="3867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Le soleil de minuit au nord de la Suède</a:t>
            </a:r>
            <a:endParaRPr lang="fr-FR" b="1" dirty="0"/>
          </a:p>
        </p:txBody>
      </p:sp>
      <p:sp>
        <p:nvSpPr>
          <p:cNvPr id="3" name="ZoneTexte 2"/>
          <p:cNvSpPr txBox="1"/>
          <p:nvPr/>
        </p:nvSpPr>
        <p:spPr>
          <a:xfrm>
            <a:off x="14873" y="6134440"/>
            <a:ext cx="973888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Imaginez un coucher de soleil interminable poursuivi par un lever de soleil... En été, </a:t>
            </a:r>
            <a:r>
              <a:rPr lang="fr-FR" sz="1400" b="1" dirty="0" smtClean="0"/>
              <a:t>les journées sont extrêmement longues </a:t>
            </a:r>
          </a:p>
          <a:p>
            <a:r>
              <a:rPr lang="fr-FR" sz="1400" b="1" dirty="0" smtClean="0"/>
              <a:t>en Suède</a:t>
            </a:r>
            <a:r>
              <a:rPr lang="fr-FR" sz="1400" dirty="0" smtClean="0"/>
              <a:t>, à condition d'approcher le cercle polaire au nord. C'est à cette période de l'année que l'on peut observer le fameux </a:t>
            </a:r>
          </a:p>
          <a:p>
            <a:r>
              <a:rPr lang="fr-FR" sz="1400" b="1" dirty="0" smtClean="0"/>
              <a:t>soleil de minuit</a:t>
            </a:r>
            <a:r>
              <a:rPr lang="fr-FR" sz="1400" dirty="0" smtClean="0"/>
              <a:t>. 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1947938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4000">
        <p14:prism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Lapo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5"/>
            <a:ext cx="9144000" cy="5714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5870" y="0"/>
            <a:ext cx="29701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Les Lapons, premiers Suédois</a:t>
            </a:r>
            <a:endParaRPr lang="fr-FR" b="1" dirty="0"/>
          </a:p>
        </p:txBody>
      </p:sp>
      <p:sp>
        <p:nvSpPr>
          <p:cNvPr id="3" name="ZoneTexte 2"/>
          <p:cNvSpPr txBox="1"/>
          <p:nvPr/>
        </p:nvSpPr>
        <p:spPr>
          <a:xfrm>
            <a:off x="0" y="6119336"/>
            <a:ext cx="907844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Une fois l'hiver venu, la Laponie offre un tout autre visage. Les Lapons, ou </a:t>
            </a:r>
            <a:r>
              <a:rPr lang="fr-FR" sz="1400" b="1" dirty="0" smtClean="0"/>
              <a:t>peuple Saami</a:t>
            </a:r>
            <a:r>
              <a:rPr lang="fr-FR" sz="1400" dirty="0" smtClean="0"/>
              <a:t>, ont été les premiers à peupler la </a:t>
            </a:r>
          </a:p>
          <a:p>
            <a:r>
              <a:rPr lang="fr-FR" sz="1400" dirty="0" smtClean="0"/>
              <a:t>Suède et plus largement la Scandinavie. Aujourd'hui encore, ils vivent au delà du cercle polaire en petites communautés. </a:t>
            </a:r>
          </a:p>
          <a:p>
            <a:r>
              <a:rPr lang="fr-FR" sz="1400" dirty="0" smtClean="0"/>
              <a:t>Le gouvernement suédois leur a accordé une certaine autonomie, en créant un Parlement Saami. 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1612298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4000">
        <p14:prism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Mont Kebnekai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59" y="476673"/>
            <a:ext cx="9144000" cy="5642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0" y="31360"/>
            <a:ext cx="37412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Randonnée près du mont Kebnekaise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22183" y="6119336"/>
            <a:ext cx="907671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Plus haut sommet de Suède avec 2 127 mètres d'altitude, le </a:t>
            </a:r>
            <a:r>
              <a:rPr lang="fr-FR" sz="1400" b="1" dirty="0" smtClean="0"/>
              <a:t>mont Kebnekaise</a:t>
            </a:r>
            <a:r>
              <a:rPr lang="fr-FR" sz="1400" dirty="0" smtClean="0"/>
              <a:t> s'élève en Laponie. La région est très </a:t>
            </a:r>
          </a:p>
          <a:p>
            <a:r>
              <a:rPr lang="fr-FR" sz="1400" dirty="0" smtClean="0"/>
              <a:t>appréciée des randonneurs. D'ailleurs, la "Piste Royale", l'un des trekkings les plus connus des Suédois, passe justement </a:t>
            </a:r>
          </a:p>
          <a:p>
            <a:r>
              <a:rPr lang="fr-FR" sz="1400" dirty="0" smtClean="0"/>
              <a:t>entre Abisko et le mont Kebnekaise. 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65157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4000">
        <p14:prism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arc national de Sare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9331"/>
            <a:ext cx="9144000" cy="5965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1212" y="0"/>
            <a:ext cx="2576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Le parc national de Sarek</a:t>
            </a:r>
            <a:endParaRPr lang="fr-FR" b="1" dirty="0"/>
          </a:p>
        </p:txBody>
      </p:sp>
      <p:sp>
        <p:nvSpPr>
          <p:cNvPr id="3" name="ZoneTexte 2"/>
          <p:cNvSpPr txBox="1"/>
          <p:nvPr/>
        </p:nvSpPr>
        <p:spPr>
          <a:xfrm>
            <a:off x="15498" y="6334780"/>
            <a:ext cx="87510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Réputé difficile d'accès en Laponie suédoise, le </a:t>
            </a:r>
            <a:r>
              <a:rPr lang="fr-FR" sz="1400" b="1" dirty="0" smtClean="0"/>
              <a:t>parc national de Sarek </a:t>
            </a:r>
            <a:r>
              <a:rPr lang="fr-FR" sz="1400" dirty="0" smtClean="0"/>
              <a:t>s'étend sur 2 000 km² de nature intacte. Hauts </a:t>
            </a:r>
          </a:p>
          <a:p>
            <a:r>
              <a:rPr lang="fr-FR" sz="1400" dirty="0" smtClean="0"/>
              <a:t>sommets, glaciers, vallées... l'endroit réserve bien des surprises aux randonneurs chevronnés qui s'y aventurent. 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2948572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l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3867"/>
            <a:ext cx="9144000" cy="5980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0" y="-15465"/>
            <a:ext cx="30948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L'élan, roi des forêts suédoises</a:t>
            </a:r>
            <a:endParaRPr lang="fr-FR" b="1" dirty="0"/>
          </a:p>
        </p:txBody>
      </p:sp>
      <p:sp>
        <p:nvSpPr>
          <p:cNvPr id="3" name="ZoneTexte 2"/>
          <p:cNvSpPr txBox="1"/>
          <p:nvPr/>
        </p:nvSpPr>
        <p:spPr>
          <a:xfrm>
            <a:off x="0" y="6334780"/>
            <a:ext cx="89595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La Suède est le royaume des </a:t>
            </a:r>
            <a:r>
              <a:rPr lang="fr-FR" sz="1400" b="1" dirty="0" smtClean="0"/>
              <a:t>élans</a:t>
            </a:r>
            <a:r>
              <a:rPr lang="fr-FR" sz="1400" dirty="0" smtClean="0"/>
              <a:t>. 350 000 individus peupleraient les forêts du pays, grâce à des mesures de protection </a:t>
            </a:r>
          </a:p>
          <a:p>
            <a:r>
              <a:rPr lang="fr-FR" sz="1400" dirty="0" smtClean="0"/>
              <a:t>mises en place il y a longtemps. 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91072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iver Suè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97" y="404665"/>
            <a:ext cx="9144000" cy="5930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0" y="0"/>
            <a:ext cx="12485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Ciel d'hiver</a:t>
            </a:r>
            <a:endParaRPr lang="fr-FR" b="1" dirty="0"/>
          </a:p>
        </p:txBody>
      </p:sp>
      <p:sp>
        <p:nvSpPr>
          <p:cNvPr id="3" name="ZoneTexte 2"/>
          <p:cNvSpPr txBox="1"/>
          <p:nvPr/>
        </p:nvSpPr>
        <p:spPr>
          <a:xfrm>
            <a:off x="-3022" y="6334780"/>
            <a:ext cx="95721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En Suède et plus largement en approchant du cercle polaire arctique, les ciels sont saturés en couleurs. L'hiver,</a:t>
            </a:r>
            <a:r>
              <a:rPr lang="fr-FR" sz="1400" b="1" dirty="0" smtClean="0"/>
              <a:t> les journées </a:t>
            </a:r>
          </a:p>
          <a:p>
            <a:r>
              <a:rPr lang="fr-FR" sz="1400" b="1" dirty="0" smtClean="0"/>
              <a:t>sont courtes et les nuits très longues</a:t>
            </a:r>
            <a:r>
              <a:rPr lang="fr-FR" sz="1400" dirty="0" smtClean="0"/>
              <a:t> ; ce qui n'empêche pas d'assister à de superbes crépuscules comme celui-ci. 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2503293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Renne en Lapon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3306"/>
            <a:ext cx="9144000" cy="609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0" y="3974"/>
            <a:ext cx="2756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Un jeune renne en Laponie</a:t>
            </a:r>
            <a:endParaRPr lang="fr-FR" b="1" dirty="0"/>
          </a:p>
        </p:txBody>
      </p:sp>
      <p:sp>
        <p:nvSpPr>
          <p:cNvPr id="3" name="ZoneTexte 2"/>
          <p:cNvSpPr txBox="1"/>
          <p:nvPr/>
        </p:nvSpPr>
        <p:spPr>
          <a:xfrm>
            <a:off x="0" y="6550223"/>
            <a:ext cx="82080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Les</a:t>
            </a:r>
            <a:r>
              <a:rPr lang="fr-FR" sz="1400" b="1" dirty="0" smtClean="0"/>
              <a:t> rennes</a:t>
            </a:r>
            <a:r>
              <a:rPr lang="fr-FR" sz="1400" dirty="0" smtClean="0"/>
              <a:t> font également partie de la faune suédoise. Le peuple Saami en fait toujours l'élevage aujourd'hui. 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3001554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Midsomm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5"/>
            <a:ext cx="9144000" cy="5930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0" y="35332"/>
            <a:ext cx="2807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Midsommar, la fête de l'été</a:t>
            </a:r>
            <a:endParaRPr lang="fr-FR" b="1" dirty="0"/>
          </a:p>
        </p:txBody>
      </p:sp>
      <p:sp>
        <p:nvSpPr>
          <p:cNvPr id="3" name="ZoneTexte 2"/>
          <p:cNvSpPr txBox="1"/>
          <p:nvPr/>
        </p:nvSpPr>
        <p:spPr>
          <a:xfrm>
            <a:off x="30996" y="6334780"/>
            <a:ext cx="96414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Midsommar</a:t>
            </a:r>
            <a:r>
              <a:rPr lang="fr-FR" sz="1400" dirty="0" smtClean="0"/>
              <a:t> est l'équivalent de notre fête de la Saint-Jean mais en Suède. Il s'agit d'un événement majeur, à tel point que ce </a:t>
            </a:r>
          </a:p>
          <a:p>
            <a:r>
              <a:rPr lang="fr-FR" sz="1400" dirty="0" smtClean="0"/>
              <a:t>jour est férié. Festins et danses folkloriques rythment cette fête traditionnelle. 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2936528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Jokkmok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5"/>
            <a:ext cx="9144000" cy="5930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0" y="35332"/>
            <a:ext cx="27165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Village lapon de Jokkmokk</a:t>
            </a:r>
            <a:endParaRPr lang="fr-FR" b="1" dirty="0"/>
          </a:p>
        </p:txBody>
      </p:sp>
      <p:sp>
        <p:nvSpPr>
          <p:cNvPr id="3" name="ZoneTexte 2"/>
          <p:cNvSpPr txBox="1"/>
          <p:nvPr/>
        </p:nvSpPr>
        <p:spPr>
          <a:xfrm>
            <a:off x="30997" y="6334780"/>
            <a:ext cx="93035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Au sud de la Laponie suédoise, </a:t>
            </a:r>
            <a:r>
              <a:rPr lang="fr-FR" sz="1400" b="1" dirty="0" smtClean="0"/>
              <a:t>Jokkmokk</a:t>
            </a:r>
            <a:r>
              <a:rPr lang="fr-FR" sz="1400" dirty="0" smtClean="0"/>
              <a:t> est un petit village à proximité du cercle polaire. C'est un bon point de départ pour </a:t>
            </a:r>
          </a:p>
          <a:p>
            <a:r>
              <a:rPr lang="fr-FR" sz="1400" dirty="0" smtClean="0"/>
              <a:t>randonner dans la région. 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3644246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ampagne suédoi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901" y="403286"/>
            <a:ext cx="9144000" cy="5901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2969" y="0"/>
            <a:ext cx="348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Au coeur de la campagne </a:t>
            </a:r>
            <a:r>
              <a:rPr lang="fr-FR" b="1" dirty="0" smtClean="0"/>
              <a:t>suédoise</a:t>
            </a:r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25313" y="6305117"/>
            <a:ext cx="93319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/>
              <a:t>Presque aussi grande que la </a:t>
            </a:r>
            <a:r>
              <a:rPr lang="fr-FR" sz="1400" b="1" dirty="0" smtClean="0"/>
              <a:t>France, </a:t>
            </a:r>
            <a:r>
              <a:rPr lang="fr-FR" sz="1400" b="1" dirty="0"/>
              <a:t>la Suède est en comparaison beaucoup moins peuplée</a:t>
            </a:r>
            <a:r>
              <a:rPr lang="fr-FR" sz="1400" dirty="0"/>
              <a:t>. La plupart de ses habitants est </a:t>
            </a:r>
            <a:endParaRPr lang="fr-FR" sz="1400" dirty="0" smtClean="0"/>
          </a:p>
          <a:p>
            <a:r>
              <a:rPr lang="fr-FR" sz="1400" dirty="0" smtClean="0"/>
              <a:t>concentré </a:t>
            </a:r>
            <a:r>
              <a:rPr lang="fr-FR" sz="1400" dirty="0"/>
              <a:t>dans la partie Sud, notamment en raison des conditions climatiques extrêmes du nord. </a:t>
            </a:r>
          </a:p>
        </p:txBody>
      </p:sp>
    </p:spTree>
    <p:extLst>
      <p:ext uri="{BB962C8B-B14F-4D97-AF65-F5344CB8AC3E}">
        <p14:creationId xmlns:p14="http://schemas.microsoft.com/office/powerpoint/2010/main" val="1294819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Lac Silj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1235"/>
            <a:ext cx="9144000" cy="5943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0" y="6830"/>
            <a:ext cx="3392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Le lac Siljan au centre de la Suède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0" y="6334780"/>
            <a:ext cx="9499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/>
              <a:t>Au centre de la </a:t>
            </a:r>
            <a:r>
              <a:rPr lang="fr-FR" sz="1400" dirty="0" smtClean="0"/>
              <a:t>Suède, </a:t>
            </a:r>
            <a:r>
              <a:rPr lang="fr-FR" sz="1400" dirty="0"/>
              <a:t>le </a:t>
            </a:r>
            <a:r>
              <a:rPr lang="fr-FR" sz="1400" b="1" dirty="0"/>
              <a:t>lac Siljan</a:t>
            </a:r>
            <a:r>
              <a:rPr lang="fr-FR" sz="1400" dirty="0"/>
              <a:t> s'étire sur 340 km² dans la jolie province de Dalécarlie. Il est entouré de forêts peuplées </a:t>
            </a:r>
            <a:endParaRPr lang="fr-FR" sz="1400" dirty="0" smtClean="0"/>
          </a:p>
          <a:p>
            <a:r>
              <a:rPr lang="fr-FR" sz="1400" dirty="0" smtClean="0"/>
              <a:t>d'élans </a:t>
            </a:r>
            <a:r>
              <a:rPr lang="fr-FR" sz="1400" dirty="0"/>
              <a:t>et parsemées de maisons typiques. </a:t>
            </a:r>
          </a:p>
        </p:txBody>
      </p:sp>
    </p:spTree>
    <p:extLst>
      <p:ext uri="{BB962C8B-B14F-4D97-AF65-F5344CB8AC3E}">
        <p14:creationId xmlns:p14="http://schemas.microsoft.com/office/powerpoint/2010/main" val="233287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Stockhol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29"/>
            <a:ext cx="9144000" cy="5929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0" y="3974"/>
            <a:ext cx="3265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Stockholm, la Venise scandinave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-15498" y="6334780"/>
            <a:ext cx="92940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/>
              <a:t>Bâtie sur 14 îles, au croisement du lac Mälaren et de la mer Baltique, </a:t>
            </a:r>
            <a:r>
              <a:rPr lang="fr-FR" sz="1400" dirty="0" smtClean="0"/>
              <a:t>Stockholm</a:t>
            </a:r>
            <a:r>
              <a:rPr lang="fr-FR" sz="1400" b="1" dirty="0" smtClean="0"/>
              <a:t> </a:t>
            </a:r>
            <a:r>
              <a:rPr lang="fr-FR" sz="1400" dirty="0"/>
              <a:t>est littéralement posée sur l'eau. Entre </a:t>
            </a:r>
            <a:endParaRPr lang="fr-FR" sz="1400" dirty="0" smtClean="0"/>
          </a:p>
          <a:p>
            <a:r>
              <a:rPr lang="fr-FR" sz="1400" dirty="0" smtClean="0"/>
              <a:t>quartier </a:t>
            </a:r>
            <a:r>
              <a:rPr lang="fr-FR" sz="1400" dirty="0"/>
              <a:t>médiéval, palais royaux et ville moderne, la capitale suédoise offre de nombreuses facettes de la vie scandinave. </a:t>
            </a:r>
          </a:p>
        </p:txBody>
      </p:sp>
    </p:spTree>
    <p:extLst>
      <p:ext uri="{BB962C8B-B14F-4D97-AF65-F5344CB8AC3E}">
        <p14:creationId xmlns:p14="http://schemas.microsoft.com/office/powerpoint/2010/main" val="3452914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Gamla St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7" y="399871"/>
            <a:ext cx="9144000" cy="5731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0" y="3974"/>
            <a:ext cx="38943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Le quartier de Gamla Stan à Stockholm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-1" y="6131628"/>
            <a:ext cx="907222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/>
              <a:t>Fondé au XIIIe siècle, </a:t>
            </a:r>
            <a:r>
              <a:rPr lang="fr-FR" sz="1400" b="1" dirty="0"/>
              <a:t>Gamla Stan</a:t>
            </a:r>
            <a:r>
              <a:rPr lang="fr-FR" sz="1400" dirty="0"/>
              <a:t> est le cœur historique de </a:t>
            </a:r>
            <a:r>
              <a:rPr lang="fr-FR" sz="1400" dirty="0" smtClean="0"/>
              <a:t>Stockholm. </a:t>
            </a:r>
            <a:r>
              <a:rPr lang="fr-FR" sz="1400" dirty="0"/>
              <a:t>C'est dans cette partie de la ville que l'on trouve le </a:t>
            </a:r>
            <a:endParaRPr lang="fr-FR" sz="1400" dirty="0" smtClean="0"/>
          </a:p>
          <a:p>
            <a:r>
              <a:rPr lang="fr-FR" sz="1400" dirty="0" smtClean="0"/>
              <a:t>palais </a:t>
            </a:r>
            <a:r>
              <a:rPr lang="fr-FR" sz="1400" dirty="0"/>
              <a:t>royal, la cathédrale ou encore le musée Nobel. Le quartier est tout simplement charmant. Flâner dans ses étroites </a:t>
            </a:r>
            <a:endParaRPr lang="fr-FR" sz="1400" dirty="0" smtClean="0"/>
          </a:p>
          <a:p>
            <a:r>
              <a:rPr lang="fr-FR" sz="1400" dirty="0" smtClean="0"/>
              <a:t>ruelles </a:t>
            </a:r>
            <a:r>
              <a:rPr lang="fr-FR" sz="1400" dirty="0"/>
              <a:t>pavées entourées de hautes maisons colorées vous plonge dans une ambiance hors du temps. </a:t>
            </a:r>
          </a:p>
        </p:txBody>
      </p:sp>
    </p:spTree>
    <p:extLst>
      <p:ext uri="{BB962C8B-B14F-4D97-AF65-F5344CB8AC3E}">
        <p14:creationId xmlns:p14="http://schemas.microsoft.com/office/powerpoint/2010/main" val="1369328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4000">
        <p14:prism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Palais roy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9126"/>
            <a:ext cx="9144000" cy="5800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0" y="-30207"/>
            <a:ext cx="2887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Le palais royal de Stockholm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0" y="6139923"/>
            <a:ext cx="950164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/>
              <a:t>La </a:t>
            </a:r>
            <a:r>
              <a:rPr lang="fr-FR" sz="1400" dirty="0" smtClean="0"/>
              <a:t>Suède </a:t>
            </a:r>
            <a:r>
              <a:rPr lang="fr-FR" sz="1400" dirty="0"/>
              <a:t>est une monarchie constitutionnelle. Son roi est actuellement Carl XVI Gustaf. Le </a:t>
            </a:r>
            <a:r>
              <a:rPr lang="fr-FR" sz="1400" b="1" dirty="0"/>
              <a:t>palais royal de Stockholm </a:t>
            </a:r>
            <a:r>
              <a:rPr lang="fr-FR" sz="1400" dirty="0"/>
              <a:t>est la </a:t>
            </a:r>
            <a:endParaRPr lang="fr-FR" sz="1400" dirty="0" smtClean="0"/>
          </a:p>
          <a:p>
            <a:r>
              <a:rPr lang="fr-FR" sz="1400" dirty="0" smtClean="0"/>
              <a:t>résidence </a:t>
            </a:r>
            <a:r>
              <a:rPr lang="fr-FR" sz="1400" dirty="0"/>
              <a:t>officielle du roi de Suède bien que la famille royale réside au palais de Drottningholm. Il se compose d'un bâtiment </a:t>
            </a:r>
            <a:endParaRPr lang="fr-FR" sz="1400" dirty="0" smtClean="0"/>
          </a:p>
          <a:p>
            <a:r>
              <a:rPr lang="fr-FR" sz="1400" dirty="0" smtClean="0"/>
              <a:t>principal </a:t>
            </a:r>
            <a:r>
              <a:rPr lang="fr-FR" sz="1400" dirty="0"/>
              <a:t>auquel s'ajoutent quatre ailes, le tout comptant plus de 550 pièces.</a:t>
            </a:r>
          </a:p>
        </p:txBody>
      </p:sp>
    </p:spTree>
    <p:extLst>
      <p:ext uri="{BB962C8B-B14F-4D97-AF65-F5344CB8AC3E}">
        <p14:creationId xmlns:p14="http://schemas.microsoft.com/office/powerpoint/2010/main" val="204079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4000">
        <p14:prism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Relève de la gar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641"/>
            <a:ext cx="9144000" cy="609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0372" y="3974"/>
            <a:ext cx="35675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La relève de la garde au palais royal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30372" y="6499436"/>
            <a:ext cx="75700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/>
              <a:t>Une partie du palais est accessible au public et la </a:t>
            </a:r>
            <a:r>
              <a:rPr lang="fr-FR" sz="1400" b="1" dirty="0"/>
              <a:t>relève de la garde royale</a:t>
            </a:r>
            <a:r>
              <a:rPr lang="fr-FR" sz="1400" dirty="0"/>
              <a:t> fait partie des attractions. </a:t>
            </a:r>
          </a:p>
        </p:txBody>
      </p:sp>
    </p:spTree>
    <p:extLst>
      <p:ext uri="{BB962C8B-B14F-4D97-AF65-F5344CB8AC3E}">
        <p14:creationId xmlns:p14="http://schemas.microsoft.com/office/powerpoint/2010/main" val="828221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Strandvä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7520"/>
            <a:ext cx="9144000" cy="5726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0" y="38188"/>
            <a:ext cx="47250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Strandvägen, la plus belle avenue de Stockholm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15497" y="6134189"/>
            <a:ext cx="916616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/>
              <a:t>Entre immeubles Art Nouveau et port de plaisance, </a:t>
            </a:r>
            <a:r>
              <a:rPr lang="fr-FR" sz="1400" b="1" dirty="0"/>
              <a:t>Strandvägen</a:t>
            </a:r>
            <a:r>
              <a:rPr lang="fr-FR" sz="1400" dirty="0"/>
              <a:t> est considérée comme la plus belle avenue de </a:t>
            </a:r>
            <a:r>
              <a:rPr lang="fr-FR" sz="1400" dirty="0" smtClean="0"/>
              <a:t>Stockholm. </a:t>
            </a:r>
          </a:p>
          <a:p>
            <a:r>
              <a:rPr lang="fr-FR" sz="1400" dirty="0" smtClean="0"/>
              <a:t>A </a:t>
            </a:r>
            <a:r>
              <a:rPr lang="fr-FR" sz="1400" dirty="0"/>
              <a:t>son extrémité Est, on peut rejoindre l'entrée Nord de Djurgarden, un vaste parc où plusieurs musées côtoient un parc </a:t>
            </a:r>
            <a:endParaRPr lang="fr-FR" sz="1400" dirty="0" smtClean="0"/>
          </a:p>
          <a:p>
            <a:r>
              <a:rPr lang="fr-FR" sz="1400" dirty="0" smtClean="0"/>
              <a:t>d'attractions </a:t>
            </a:r>
            <a:r>
              <a:rPr lang="fr-FR" sz="1400" dirty="0"/>
              <a:t>très populaire. </a:t>
            </a:r>
          </a:p>
        </p:txBody>
      </p:sp>
    </p:spTree>
    <p:extLst>
      <p:ext uri="{BB962C8B-B14F-4D97-AF65-F5344CB8AC3E}">
        <p14:creationId xmlns:p14="http://schemas.microsoft.com/office/powerpoint/2010/main" val="1845873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4000">
        <p14:prism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Gröna L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1225"/>
            <a:ext cx="9144000" cy="5943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0" y="20819"/>
            <a:ext cx="50839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Gröna Lund, un parc d'attraction au cœur de la ville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0" y="6334780"/>
            <a:ext cx="91458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/>
              <a:t>Djurgarden</a:t>
            </a:r>
            <a:r>
              <a:rPr lang="fr-FR" sz="1400" dirty="0"/>
              <a:t> est un peu l'île des distractions. Au cœur d'un vaste parc arboré se retrouvent plusieurs musées de la ville ainsi </a:t>
            </a:r>
            <a:endParaRPr lang="fr-FR" sz="1400" dirty="0" smtClean="0"/>
          </a:p>
          <a:p>
            <a:r>
              <a:rPr lang="fr-FR" sz="1400" dirty="0" smtClean="0"/>
              <a:t>qu'un </a:t>
            </a:r>
            <a:r>
              <a:rPr lang="fr-FR" sz="1400" dirty="0"/>
              <a:t>parc d'attractions particulièrement apprécié des Suédois, le </a:t>
            </a:r>
            <a:r>
              <a:rPr lang="fr-FR" sz="1400" b="1" dirty="0"/>
              <a:t>Gröna </a:t>
            </a:r>
            <a:r>
              <a:rPr lang="fr-FR" sz="1400" b="1" dirty="0" smtClean="0"/>
              <a:t>Lund</a:t>
            </a:r>
            <a:r>
              <a:rPr lang="fr-FR" sz="1400" dirty="0" smtClean="0"/>
              <a:t>. 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3046168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Gastronomie suédoi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9" y="417175"/>
            <a:ext cx="9144000" cy="5917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0" y="47842"/>
            <a:ext cx="25381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La gastronomie suédoise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7118" y="6334780"/>
            <a:ext cx="91807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/>
              <a:t>Les boulettes de viande servies avec de la confiture d'airelles font partie des grands classiques de la </a:t>
            </a:r>
            <a:r>
              <a:rPr lang="fr-FR" sz="1400" b="1" dirty="0"/>
              <a:t>gastronomie suédoise</a:t>
            </a:r>
            <a:r>
              <a:rPr lang="fr-FR" sz="1400" dirty="0"/>
              <a:t>, </a:t>
            </a:r>
            <a:endParaRPr lang="fr-FR" sz="1400" dirty="0" smtClean="0"/>
          </a:p>
          <a:p>
            <a:r>
              <a:rPr lang="fr-FR" sz="1400" dirty="0" smtClean="0"/>
              <a:t>au </a:t>
            </a:r>
            <a:r>
              <a:rPr lang="fr-FR" sz="1400" dirty="0"/>
              <a:t>même titre que le hareng, la viande d'élan fumée ou encore les petits pains à la cannelle. </a:t>
            </a:r>
          </a:p>
        </p:txBody>
      </p:sp>
    </p:spTree>
    <p:extLst>
      <p:ext uri="{BB962C8B-B14F-4D97-AF65-F5344CB8AC3E}">
        <p14:creationId xmlns:p14="http://schemas.microsoft.com/office/powerpoint/2010/main" val="2201855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hâteau de Gripshol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96" y="374654"/>
            <a:ext cx="9144000" cy="5560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-4696" y="5321"/>
            <a:ext cx="25462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Le château de Gripsholm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0" y="5903893"/>
            <a:ext cx="91712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/>
              <a:t>A l'ouest de </a:t>
            </a:r>
            <a:r>
              <a:rPr lang="fr-FR" sz="1400" dirty="0" smtClean="0"/>
              <a:t>Stockholm </a:t>
            </a:r>
            <a:r>
              <a:rPr lang="fr-FR" sz="1400" dirty="0"/>
              <a:t>et à proximité de la petite ville de Mariefred, le </a:t>
            </a:r>
            <a:r>
              <a:rPr lang="fr-FR" sz="1400" b="1" dirty="0"/>
              <a:t>château de Gripsholm </a:t>
            </a:r>
            <a:r>
              <a:rPr lang="fr-FR" sz="1400" dirty="0"/>
              <a:t>est considéré comme le </a:t>
            </a:r>
            <a:endParaRPr lang="fr-FR" sz="1400" dirty="0" smtClean="0"/>
          </a:p>
          <a:p>
            <a:r>
              <a:rPr lang="fr-FR" sz="1400" dirty="0" smtClean="0"/>
              <a:t>monument </a:t>
            </a:r>
            <a:r>
              <a:rPr lang="fr-FR" sz="1400" dirty="0"/>
              <a:t>le plus remarquable de Suède. Une première forteresse médiévale a été construite au XIVe siècle avant d'être </a:t>
            </a:r>
            <a:endParaRPr lang="fr-FR" sz="1400" dirty="0" smtClean="0"/>
          </a:p>
          <a:p>
            <a:r>
              <a:rPr lang="fr-FR" sz="1400" dirty="0" smtClean="0"/>
              <a:t>détruite </a:t>
            </a:r>
            <a:r>
              <a:rPr lang="fr-FR" sz="1400" dirty="0"/>
              <a:t>et remplacée par une construction plus moderne par le roi Gustave Ier Vasa, au XVIe siècle. Il a également été </a:t>
            </a:r>
            <a:endParaRPr lang="fr-FR" sz="1400" dirty="0" smtClean="0"/>
          </a:p>
          <a:p>
            <a:r>
              <a:rPr lang="fr-FR" sz="1400" dirty="0" smtClean="0"/>
              <a:t>restauré </a:t>
            </a:r>
            <a:r>
              <a:rPr lang="fr-FR" sz="1400" dirty="0"/>
              <a:t>au XIXe siècle, d'où son parfait état actuel. </a:t>
            </a:r>
          </a:p>
        </p:txBody>
      </p:sp>
    </p:spTree>
    <p:extLst>
      <p:ext uri="{BB962C8B-B14F-4D97-AF65-F5344CB8AC3E}">
        <p14:creationId xmlns:p14="http://schemas.microsoft.com/office/powerpoint/2010/main" val="485644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6000">
        <p14:prism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hâteau d'Öreb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9333"/>
            <a:ext cx="9144000" cy="596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0" y="0"/>
            <a:ext cx="21187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Le château d'Örebro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-61993" y="6334780"/>
            <a:ext cx="90755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/>
              <a:t>A 130 km vers l'ouest se trouve le</a:t>
            </a:r>
            <a:r>
              <a:rPr lang="fr-FR" sz="1400" b="1" dirty="0"/>
              <a:t> château d'Örebro</a:t>
            </a:r>
            <a:r>
              <a:rPr lang="fr-FR" sz="1400" dirty="0"/>
              <a:t>, palais royal que l'on doit également aux rois Vasa. L'actuel château a </a:t>
            </a:r>
            <a:endParaRPr lang="fr-FR" sz="1400" dirty="0" smtClean="0"/>
          </a:p>
          <a:p>
            <a:r>
              <a:rPr lang="fr-FR" sz="1400" dirty="0" smtClean="0"/>
              <a:t>été </a:t>
            </a:r>
            <a:r>
              <a:rPr lang="fr-FR" sz="1400" dirty="0"/>
              <a:t>restauré par Charles IX de </a:t>
            </a:r>
            <a:r>
              <a:rPr lang="fr-FR" sz="1400" dirty="0" smtClean="0"/>
              <a:t>Suède </a:t>
            </a:r>
            <a:r>
              <a:rPr lang="fr-FR" sz="1400" dirty="0"/>
              <a:t>entre le XVIe et le XVIIe siècle, à partir d'une ancienne construction médiévale.</a:t>
            </a:r>
          </a:p>
        </p:txBody>
      </p:sp>
    </p:spTree>
    <p:extLst>
      <p:ext uri="{BB962C8B-B14F-4D97-AF65-F5344CB8AC3E}">
        <p14:creationId xmlns:p14="http://schemas.microsoft.com/office/powerpoint/2010/main" val="231120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Gotl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21" y="369333"/>
            <a:ext cx="9144000" cy="596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0" y="0"/>
            <a:ext cx="20041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Sur l'île de Gotland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0" y="6334780"/>
            <a:ext cx="89014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/>
              <a:t>Baignée par la mer Baltique au sud de </a:t>
            </a:r>
            <a:r>
              <a:rPr lang="fr-FR" sz="1400" dirty="0" smtClean="0"/>
              <a:t>Stockholm, </a:t>
            </a:r>
            <a:r>
              <a:rPr lang="fr-FR" sz="1400" b="1" dirty="0"/>
              <a:t>Gotland</a:t>
            </a:r>
            <a:r>
              <a:rPr lang="fr-FR" sz="1400" dirty="0"/>
              <a:t> est la plus grande île de la Suède. Dotée d'une flore et d'une </a:t>
            </a:r>
            <a:endParaRPr lang="fr-FR" sz="1400" dirty="0" smtClean="0"/>
          </a:p>
          <a:p>
            <a:r>
              <a:rPr lang="fr-FR" sz="1400" dirty="0" smtClean="0"/>
              <a:t>faune </a:t>
            </a:r>
            <a:r>
              <a:rPr lang="fr-FR" sz="1400" dirty="0"/>
              <a:t>riches, ses 3 000 m² se découvrent idéalement à vélo. </a:t>
            </a:r>
          </a:p>
        </p:txBody>
      </p:sp>
    </p:spTree>
    <p:extLst>
      <p:ext uri="{BB962C8B-B14F-4D97-AF65-F5344CB8AC3E}">
        <p14:creationId xmlns:p14="http://schemas.microsoft.com/office/powerpoint/2010/main" val="3184570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Visb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47" y="389166"/>
            <a:ext cx="9144000" cy="5919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0" y="0"/>
            <a:ext cx="28363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Visby, une ville hanséatique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-61993" y="6308797"/>
            <a:ext cx="90568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Visby </a:t>
            </a:r>
            <a:r>
              <a:rPr lang="fr-FR" sz="1400" dirty="0" smtClean="0"/>
              <a:t>est </a:t>
            </a:r>
            <a:r>
              <a:rPr lang="fr-FR" sz="1400" dirty="0"/>
              <a:t>la plus grande ville de Gotland mais aussi la plus riche en histoire. Membre de la Hanse au Moyen-âge, elle a su </a:t>
            </a:r>
            <a:endParaRPr lang="fr-FR" sz="1400" dirty="0" smtClean="0"/>
          </a:p>
          <a:p>
            <a:r>
              <a:rPr lang="fr-FR" sz="1400" dirty="0" smtClean="0"/>
              <a:t>préserver </a:t>
            </a:r>
            <a:r>
              <a:rPr lang="fr-FR" sz="1400" dirty="0"/>
              <a:t>ses remparts ; ce qui lui a valu d'être inscrite sur la liste du patrimoine mondial par l'Unesco. </a:t>
            </a:r>
          </a:p>
        </p:txBody>
      </p:sp>
    </p:spTree>
    <p:extLst>
      <p:ext uri="{BB962C8B-B14F-4D97-AF65-F5344CB8AC3E}">
        <p14:creationId xmlns:p14="http://schemas.microsoft.com/office/powerpoint/2010/main" val="1178786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Moulin sur l'île de Gotl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9144000" cy="609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0" y="0"/>
            <a:ext cx="2723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Moulin sur l'île de Gotland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0" y="6500665"/>
            <a:ext cx="87278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/>
              <a:t>Toujours sur l'île de Gotland, on peut découvrir des </a:t>
            </a:r>
            <a:r>
              <a:rPr lang="fr-FR" sz="1400" b="1" dirty="0"/>
              <a:t>paysages champêtres</a:t>
            </a:r>
            <a:r>
              <a:rPr lang="fr-FR" sz="1400" dirty="0"/>
              <a:t> agrémentés de moulins à vent et de bétail. </a:t>
            </a:r>
          </a:p>
        </p:txBody>
      </p:sp>
    </p:spTree>
    <p:extLst>
      <p:ext uri="{BB962C8B-B14F-4D97-AF65-F5344CB8AC3E}">
        <p14:creationId xmlns:p14="http://schemas.microsoft.com/office/powerpoint/2010/main" val="3707867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Langvikssk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9333"/>
            <a:ext cx="9144000" cy="596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0" y="0"/>
            <a:ext cx="27052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La réserve de Långviksskär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9523" y="6334780"/>
            <a:ext cx="90301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/>
              <a:t>L'</a:t>
            </a:r>
            <a:r>
              <a:rPr lang="fr-FR" sz="1400" b="1" dirty="0"/>
              <a:t>archipel de Långviksskär </a:t>
            </a:r>
            <a:r>
              <a:rPr lang="fr-FR" sz="1400" dirty="0"/>
              <a:t>regroupe 300 îles, dont la plus grande du même nom. Celle-ci abrite une réserve naturelle </a:t>
            </a:r>
            <a:endParaRPr lang="fr-FR" sz="1400" dirty="0" smtClean="0"/>
          </a:p>
          <a:p>
            <a:r>
              <a:rPr lang="fr-FR" sz="1400" dirty="0" smtClean="0"/>
              <a:t>ornithologique</a:t>
            </a:r>
            <a:r>
              <a:rPr lang="fr-FR" sz="1400" dirty="0"/>
              <a:t>. Perdues dans la mer Baltique, au sud-est de </a:t>
            </a:r>
            <a:r>
              <a:rPr lang="fr-FR" sz="1400" dirty="0" smtClean="0"/>
              <a:t>Stockholm, </a:t>
            </a:r>
            <a:r>
              <a:rPr lang="fr-FR" sz="1400" dirty="0"/>
              <a:t>ces îles offrent des paysages spectaculaires. </a:t>
            </a:r>
          </a:p>
        </p:txBody>
      </p:sp>
    </p:spTree>
    <p:extLst>
      <p:ext uri="{BB962C8B-B14F-4D97-AF65-F5344CB8AC3E}">
        <p14:creationId xmlns:p14="http://schemas.microsoft.com/office/powerpoint/2010/main" val="713728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Götebor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9333"/>
            <a:ext cx="9144000" cy="5750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4873" y="0"/>
            <a:ext cx="36022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Göteborg, une vie culturelle intense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0" y="6119336"/>
            <a:ext cx="956287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Göteborg  </a:t>
            </a:r>
            <a:r>
              <a:rPr lang="fr-FR" sz="1400" dirty="0" smtClean="0"/>
              <a:t>est </a:t>
            </a:r>
            <a:r>
              <a:rPr lang="fr-FR" sz="1400" dirty="0"/>
              <a:t>la seconde plus grande agglomération de la Suède. La ville est située au </a:t>
            </a:r>
            <a:r>
              <a:rPr lang="fr-FR" sz="1400" b="1" dirty="0"/>
              <a:t>sud-ouest de la Suède</a:t>
            </a:r>
            <a:r>
              <a:rPr lang="fr-FR" sz="1400" dirty="0"/>
              <a:t>, face à la pointe </a:t>
            </a:r>
            <a:endParaRPr lang="fr-FR" sz="1400" dirty="0" smtClean="0"/>
          </a:p>
          <a:p>
            <a:r>
              <a:rPr lang="fr-FR" sz="1400" dirty="0" smtClean="0"/>
              <a:t>nord </a:t>
            </a:r>
            <a:r>
              <a:rPr lang="fr-FR" sz="1400" dirty="0"/>
              <a:t>du </a:t>
            </a:r>
            <a:r>
              <a:rPr lang="fr-FR" sz="1400" dirty="0" smtClean="0"/>
              <a:t>Danemark, </a:t>
            </a:r>
            <a:r>
              <a:rPr lang="fr-FR" sz="1400" dirty="0"/>
              <a:t>sur le fleuve Göta älv. Abritant des institutions culturelles importantes comme l'opéra ou le théâtre </a:t>
            </a:r>
            <a:endParaRPr lang="fr-FR" sz="1400" dirty="0" smtClean="0"/>
          </a:p>
          <a:p>
            <a:r>
              <a:rPr lang="fr-FR" sz="1400" dirty="0" smtClean="0"/>
              <a:t>municipal</a:t>
            </a:r>
            <a:r>
              <a:rPr lang="fr-FR" sz="1400" dirty="0"/>
              <a:t>, Göteborg a une vie culturelle mouvementée, en plus d'être une ville "verte". </a:t>
            </a:r>
          </a:p>
        </p:txBody>
      </p:sp>
    </p:spTree>
    <p:extLst>
      <p:ext uri="{BB962C8B-B14F-4D97-AF65-F5344CB8AC3E}">
        <p14:creationId xmlns:p14="http://schemas.microsoft.com/office/powerpoint/2010/main" val="473926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4000">
        <p14:prism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Archipel de Götebor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3617"/>
            <a:ext cx="9144000" cy="5951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0" y="3974"/>
            <a:ext cx="38243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Les archipels de Göteborg et Bohuslän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0" y="6334780"/>
            <a:ext cx="93968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/>
              <a:t>Les </a:t>
            </a:r>
            <a:r>
              <a:rPr lang="fr-FR" sz="1400" b="1" dirty="0"/>
              <a:t>archipels </a:t>
            </a:r>
            <a:r>
              <a:rPr lang="fr-FR" sz="1400" b="1" dirty="0" smtClean="0"/>
              <a:t>de Göteborg </a:t>
            </a:r>
            <a:r>
              <a:rPr lang="fr-FR" sz="1400" b="1" dirty="0"/>
              <a:t>et de Bohuslän</a:t>
            </a:r>
            <a:r>
              <a:rPr lang="fr-FR" sz="1400" dirty="0"/>
              <a:t> dévoilent des îles au relief rocheux et dénué de végétation. De villages en ports </a:t>
            </a:r>
            <a:endParaRPr lang="fr-FR" sz="1400" dirty="0" smtClean="0"/>
          </a:p>
          <a:p>
            <a:r>
              <a:rPr lang="fr-FR" sz="1400" dirty="0" smtClean="0"/>
              <a:t>de </a:t>
            </a:r>
            <a:r>
              <a:rPr lang="fr-FR" sz="1400" dirty="0"/>
              <a:t>pêche, ces petits coins de nature sont accessibles depuis Göteborg. </a:t>
            </a:r>
          </a:p>
        </p:txBody>
      </p:sp>
    </p:spTree>
    <p:extLst>
      <p:ext uri="{BB962C8B-B14F-4D97-AF65-F5344CB8AC3E}">
        <p14:creationId xmlns:p14="http://schemas.microsoft.com/office/powerpoint/2010/main" val="4144499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Pêch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942"/>
            <a:ext cx="9144000" cy="5957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3332" y="3974"/>
            <a:ext cx="37075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La pêche, un sport national en Suède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0" y="6339869"/>
            <a:ext cx="90179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/>
              <a:t>Que ce soit dans les rivières de Laponie ou en bordure de la mer Baltique,</a:t>
            </a:r>
            <a:r>
              <a:rPr lang="fr-FR" sz="1400" b="1" dirty="0"/>
              <a:t> </a:t>
            </a:r>
            <a:r>
              <a:rPr lang="fr-FR" sz="1400" dirty="0"/>
              <a:t>la </a:t>
            </a:r>
            <a:r>
              <a:rPr lang="fr-FR" sz="1400" b="1" dirty="0"/>
              <a:t>pêche</a:t>
            </a:r>
            <a:r>
              <a:rPr lang="fr-FR" sz="1400" dirty="0"/>
              <a:t> est très pratiquée en </a:t>
            </a:r>
            <a:r>
              <a:rPr lang="fr-FR" sz="1400" dirty="0" smtClean="0"/>
              <a:t>Suède. </a:t>
            </a:r>
            <a:r>
              <a:rPr lang="fr-FR" sz="1400" dirty="0"/>
              <a:t>Saumon, </a:t>
            </a:r>
            <a:endParaRPr lang="fr-FR" sz="1400" dirty="0" smtClean="0"/>
          </a:p>
          <a:p>
            <a:r>
              <a:rPr lang="fr-FR" sz="1400" dirty="0" smtClean="0"/>
              <a:t>truite</a:t>
            </a:r>
            <a:r>
              <a:rPr lang="fr-FR" sz="1400" dirty="0"/>
              <a:t>, brochet... Les poissons ne manquent pas. </a:t>
            </a:r>
          </a:p>
        </p:txBody>
      </p:sp>
    </p:spTree>
    <p:extLst>
      <p:ext uri="{BB962C8B-B14F-4D97-AF65-F5344CB8AC3E}">
        <p14:creationId xmlns:p14="http://schemas.microsoft.com/office/powerpoint/2010/main" val="91801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Malmö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4" y="369333"/>
            <a:ext cx="9144000" cy="5945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0" y="0"/>
            <a:ext cx="46156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Le pont Öresund, entre Malmö et Copenhague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-62150" y="6314356"/>
            <a:ext cx="94554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/>
              <a:t>A la pointe sud de la </a:t>
            </a:r>
            <a:r>
              <a:rPr lang="fr-FR" sz="1400" dirty="0" smtClean="0"/>
              <a:t>Suède, </a:t>
            </a:r>
            <a:r>
              <a:rPr lang="fr-FR" sz="1400" b="1" dirty="0"/>
              <a:t>Malmö </a:t>
            </a:r>
            <a:r>
              <a:rPr lang="fr-FR" sz="1400" dirty="0"/>
              <a:t>est toute proche de Copenhague. La ville est reliée à la capitale suédoise par le pont à </a:t>
            </a:r>
            <a:endParaRPr lang="fr-FR" sz="1400" dirty="0" smtClean="0"/>
          </a:p>
          <a:p>
            <a:r>
              <a:rPr lang="fr-FR" sz="1400" dirty="0" smtClean="0"/>
              <a:t>Haubans </a:t>
            </a:r>
            <a:r>
              <a:rPr lang="fr-FR" sz="1400" dirty="0"/>
              <a:t>Öresund, long de près de 8 km. Une petite visite de la ville vaudra bien une escapade d'une journée au Danemark. </a:t>
            </a:r>
          </a:p>
        </p:txBody>
      </p:sp>
    </p:spTree>
    <p:extLst>
      <p:ext uri="{BB962C8B-B14F-4D97-AF65-F5344CB8AC3E}">
        <p14:creationId xmlns:p14="http://schemas.microsoft.com/office/powerpoint/2010/main" val="1576628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Turning Tors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2" y="404665"/>
            <a:ext cx="9108000" cy="5930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1212" y="789"/>
            <a:ext cx="2370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Turning Torso à Malmö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21212" y="6334780"/>
            <a:ext cx="88332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/>
              <a:t>Au même titre que les autres pays scandinaves, la </a:t>
            </a:r>
            <a:r>
              <a:rPr lang="fr-FR" sz="1400" dirty="0" smtClean="0"/>
              <a:t>Suède </a:t>
            </a:r>
            <a:r>
              <a:rPr lang="fr-FR" sz="1400" dirty="0"/>
              <a:t>est réputée pour son design et son architecture audacieuse. </a:t>
            </a:r>
            <a:endParaRPr lang="fr-FR" sz="1400" dirty="0" smtClean="0"/>
          </a:p>
          <a:p>
            <a:r>
              <a:rPr lang="fr-FR" sz="1400" dirty="0" smtClean="0"/>
              <a:t>A </a:t>
            </a:r>
            <a:r>
              <a:rPr lang="fr-FR" sz="1400" dirty="0"/>
              <a:t>l'image, </a:t>
            </a:r>
            <a:r>
              <a:rPr lang="fr-FR" sz="1400" b="1" dirty="0"/>
              <a:t>Turning Torso</a:t>
            </a:r>
            <a:r>
              <a:rPr lang="fr-FR" sz="1400" dirty="0"/>
              <a:t> à Malmö, l'une des plus hautes tours d'habitation d'Europe. 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5869247" y="5791728"/>
            <a:ext cx="3368230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fr-FR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Palatino Linotype" panose="02040502050505030304" pitchFamily="18" charset="0"/>
              </a:rPr>
              <a:t>Création A.Pancho</a:t>
            </a:r>
            <a:endParaRPr lang="fr-FR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3941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1575</Words>
  <Application>Microsoft Office PowerPoint</Application>
  <PresentationFormat>Affichage à l'écran (4:3)</PresentationFormat>
  <Paragraphs>113</Paragraphs>
  <Slides>34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35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Escapade en Suede</dc:title>
  <dc:creator>A.Pancho</dc:creator>
  <cp:keywords>195019002014</cp:keywords>
  <cp:lastModifiedBy>A_Pancho</cp:lastModifiedBy>
  <cp:revision>14</cp:revision>
  <dcterms:created xsi:type="dcterms:W3CDTF">2015-12-23T16:44:55Z</dcterms:created>
  <dcterms:modified xsi:type="dcterms:W3CDTF">2016-02-21T17:58:28Z</dcterms:modified>
</cp:coreProperties>
</file>