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50" r:id="rId2"/>
  </p:sldMasterIdLst>
  <p:notesMasterIdLst>
    <p:notesMasterId r:id="rId27"/>
  </p:notesMasterIdLst>
  <p:sldIdLst>
    <p:sldId id="256" r:id="rId3"/>
    <p:sldId id="257" r:id="rId4"/>
    <p:sldId id="272" r:id="rId5"/>
    <p:sldId id="258" r:id="rId6"/>
    <p:sldId id="259" r:id="rId7"/>
    <p:sldId id="260" r:id="rId8"/>
    <p:sldId id="261" r:id="rId9"/>
    <p:sldId id="271" r:id="rId10"/>
    <p:sldId id="262" r:id="rId11"/>
    <p:sldId id="273" r:id="rId12"/>
    <p:sldId id="263" r:id="rId13"/>
    <p:sldId id="274" r:id="rId14"/>
    <p:sldId id="264" r:id="rId15"/>
    <p:sldId id="270" r:id="rId16"/>
    <p:sldId id="265" r:id="rId17"/>
    <p:sldId id="266" r:id="rId18"/>
    <p:sldId id="267" r:id="rId19"/>
    <p:sldId id="268" r:id="rId20"/>
    <p:sldId id="269" r:id="rId21"/>
    <p:sldId id="278" r:id="rId22"/>
    <p:sldId id="275" r:id="rId23"/>
    <p:sldId id="276" r:id="rId24"/>
    <p:sldId id="277" r:id="rId25"/>
    <p:sldId id="279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jjBDTZrbOfQ3Hz2CMVRiw==" hashData="YXMzYAHSJ2EskMYoeDkXrVlGe5ivMRFJ6BhdmoopGFmOuMiuz/bkuE0hQZpaWLD/j9QQ0h89vRPdJkryuKIiY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45691" autoAdjust="0"/>
  </p:normalViewPr>
  <p:slideViewPr>
    <p:cSldViewPr>
      <p:cViewPr varScale="1">
        <p:scale>
          <a:sx n="93" d="100"/>
          <a:sy n="93" d="100"/>
        </p:scale>
        <p:origin x="768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CC4229-C7B7-43D4-B696-0EAAB17D9108}" type="datetimeFigureOut">
              <a:rPr lang="en-US" smtClean="0"/>
              <a:t>4/12/2016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F65F90-AE9A-43E5-8925-053787B6C227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1248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2" spcCol="182880">
            <a:noAutofit/>
          </a:bodyPr>
          <a:lstStyle/>
          <a:p>
            <a:endParaRPr 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/>
      </p:sp>
    </p:spTree>
    <p:extLst>
      <p:ext uri="{BB962C8B-B14F-4D97-AF65-F5344CB8AC3E}">
        <p14:creationId xmlns:p14="http://schemas.microsoft.com/office/powerpoint/2010/main" val="3333901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4/12/2016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159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4/12/2016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976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4/12/2016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164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4/12/2016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732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4/12/2016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92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4/12/2016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264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4/12/2016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203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4/12/2016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948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4/12/2016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159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4/12/2016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418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4/12/2016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25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4/12/2016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302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g"/><Relationship Id="rId5" Type="http://schemas.openxmlformats.org/officeDocument/2006/relationships/image" Target="../media/image1.gif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ngelmessager.vip-blog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chemeClr val="tx1">
                <a:lumMod val="95000"/>
                <a:lumOff val="5000"/>
              </a:schemeClr>
            </a:gs>
            <a:gs pos="94000">
              <a:schemeClr val="tx2">
                <a:lumMod val="60000"/>
                <a:lumOff val="4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43808" y="1509799"/>
            <a:ext cx="7200898" cy="2800767"/>
          </a:xfrm>
          <a:prstGeom prst="rect">
            <a:avLst/>
          </a:prstGeom>
          <a:noFill/>
          <a:scene3d>
            <a:camera prst="perspectiveContrastingLeftFacing" fov="3600000">
              <a:rot lat="0" lon="2400000" rev="0"/>
            </a:camera>
            <a:lightRig rig="threePt" dir="t"/>
          </a:scene3d>
          <a:sp3d/>
        </p:spPr>
        <p:txBody>
          <a:bodyPr wrap="square" rtlCol="0">
            <a:spAutoFit/>
          </a:bodyPr>
          <a:lstStyle/>
          <a:p>
            <a:r>
              <a:rPr lang="fr-FR" sz="4400" i="1" dirty="0" smtClean="0">
                <a:solidFill>
                  <a:srgbClr val="1F497D">
                    <a:lumMod val="20000"/>
                    <a:lumOff val="80000"/>
                  </a:srgbClr>
                </a:solidFill>
                <a:latin typeface="Candara" pitchFamily="34" charset="0"/>
              </a:rPr>
              <a:t>RENDONS à LA FEMME</a:t>
            </a:r>
          </a:p>
          <a:p>
            <a:r>
              <a:rPr lang="fr-FR" sz="4400" i="1" dirty="0" smtClean="0">
                <a:solidFill>
                  <a:srgbClr val="1F497D">
                    <a:lumMod val="20000"/>
                    <a:lumOff val="80000"/>
                  </a:srgbClr>
                </a:solidFill>
                <a:latin typeface="Candara" pitchFamily="34" charset="0"/>
              </a:rPr>
              <a:t>SES  inventions  </a:t>
            </a:r>
          </a:p>
          <a:p>
            <a:r>
              <a:rPr lang="fr-FR" sz="4400" i="1" dirty="0" smtClean="0">
                <a:solidFill>
                  <a:srgbClr val="1F497D">
                    <a:lumMod val="20000"/>
                    <a:lumOff val="80000"/>
                  </a:srgbClr>
                </a:solidFill>
                <a:latin typeface="Candara" pitchFamily="34" charset="0"/>
              </a:rPr>
              <a:t>QUI </a:t>
            </a:r>
            <a:r>
              <a:rPr lang="fr-FR" sz="4400" i="1" dirty="0" smtClean="0">
                <a:solidFill>
                  <a:srgbClr val="1F497D">
                    <a:lumMod val="20000"/>
                    <a:lumOff val="80000"/>
                  </a:srgbClr>
                </a:solidFill>
                <a:latin typeface="Candara" pitchFamily="34" charset="0"/>
              </a:rPr>
              <a:t>ONT PARTICIPÉES À </a:t>
            </a:r>
          </a:p>
          <a:p>
            <a:r>
              <a:rPr lang="fr-FR" sz="4400" b="1" dirty="0" smtClean="0">
                <a:solidFill>
                  <a:srgbClr val="FF0000"/>
                </a:solidFill>
              </a:rPr>
              <a:t>CHANGER </a:t>
            </a:r>
            <a:r>
              <a:rPr lang="fr-FR" sz="4400" b="1" dirty="0" smtClean="0">
                <a:solidFill>
                  <a:srgbClr val="FF0000"/>
                </a:solidFill>
              </a:rPr>
              <a:t>LE MONDE !</a:t>
            </a:r>
          </a:p>
        </p:txBody>
      </p:sp>
      <p:grpSp>
        <p:nvGrpSpPr>
          <p:cNvPr id="1105" name="Group 1104"/>
          <p:cNvGrpSpPr/>
          <p:nvPr/>
        </p:nvGrpSpPr>
        <p:grpSpPr>
          <a:xfrm>
            <a:off x="755576" y="1527271"/>
            <a:ext cx="2808312" cy="2765825"/>
            <a:chOff x="1143000" y="2133600"/>
            <a:chExt cx="1828800" cy="2285231"/>
          </a:xfrm>
          <a:scene3d>
            <a:camera prst="perspectiveRight"/>
            <a:lightRig rig="threePt" dir="t"/>
          </a:scene3d>
        </p:grpSpPr>
        <p:sp>
          <p:nvSpPr>
            <p:cNvPr id="6" name="Rectangle 5"/>
            <p:cNvSpPr/>
            <p:nvPr/>
          </p:nvSpPr>
          <p:spPr>
            <a:xfrm>
              <a:off x="1143000" y="2133600"/>
              <a:ext cx="1828800" cy="2285231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50000">
                  <a:srgbClr val="3A6BA5"/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/>
            </a:bodyPr>
            <a:lstStyle/>
            <a:p>
              <a:pPr algn="ctr"/>
              <a:endParaRPr lang="fr-FR">
                <a:solidFill>
                  <a:prstClr val="white"/>
                </a:solidFill>
              </a:endParaRPr>
            </a:p>
          </p:txBody>
        </p:sp>
        <p:sp>
          <p:nvSpPr>
            <p:cNvPr id="1065" name="Freeform 108"/>
            <p:cNvSpPr>
              <a:spLocks/>
            </p:cNvSpPr>
            <p:nvPr/>
          </p:nvSpPr>
          <p:spPr bwMode="auto">
            <a:xfrm>
              <a:off x="1234440" y="2628900"/>
              <a:ext cx="1645920" cy="1727200"/>
            </a:xfrm>
            <a:custGeom>
              <a:avLst/>
              <a:gdLst>
                <a:gd name="T0" fmla="*/ 528 w 2336"/>
                <a:gd name="T1" fmla="*/ 347 h 2176"/>
                <a:gd name="T2" fmla="*/ 592 w 2336"/>
                <a:gd name="T3" fmla="*/ 214 h 2176"/>
                <a:gd name="T4" fmla="*/ 678 w 2336"/>
                <a:gd name="T5" fmla="*/ 139 h 2176"/>
                <a:gd name="T6" fmla="*/ 816 w 2336"/>
                <a:gd name="T7" fmla="*/ 81 h 2176"/>
                <a:gd name="T8" fmla="*/ 913 w 2336"/>
                <a:gd name="T9" fmla="*/ 6 h 2176"/>
                <a:gd name="T10" fmla="*/ 1126 w 2336"/>
                <a:gd name="T11" fmla="*/ 12 h 2176"/>
                <a:gd name="T12" fmla="*/ 1279 w 2336"/>
                <a:gd name="T13" fmla="*/ 22 h 2176"/>
                <a:gd name="T14" fmla="*/ 1301 w 2336"/>
                <a:gd name="T15" fmla="*/ 0 h 2176"/>
                <a:gd name="T16" fmla="*/ 1419 w 2336"/>
                <a:gd name="T17" fmla="*/ 70 h 2176"/>
                <a:gd name="T18" fmla="*/ 1557 w 2336"/>
                <a:gd name="T19" fmla="*/ 107 h 2176"/>
                <a:gd name="T20" fmla="*/ 1738 w 2336"/>
                <a:gd name="T21" fmla="*/ 225 h 2176"/>
                <a:gd name="T22" fmla="*/ 1781 w 2336"/>
                <a:gd name="T23" fmla="*/ 358 h 2176"/>
                <a:gd name="T24" fmla="*/ 1866 w 2336"/>
                <a:gd name="T25" fmla="*/ 647 h 2176"/>
                <a:gd name="T26" fmla="*/ 1835 w 2336"/>
                <a:gd name="T27" fmla="*/ 838 h 2176"/>
                <a:gd name="T28" fmla="*/ 1835 w 2336"/>
                <a:gd name="T29" fmla="*/ 913 h 2176"/>
                <a:gd name="T30" fmla="*/ 1861 w 2336"/>
                <a:gd name="T31" fmla="*/ 935 h 2176"/>
                <a:gd name="T32" fmla="*/ 1877 w 2336"/>
                <a:gd name="T33" fmla="*/ 1094 h 2176"/>
                <a:gd name="T34" fmla="*/ 1839 w 2336"/>
                <a:gd name="T35" fmla="*/ 1206 h 2176"/>
                <a:gd name="T36" fmla="*/ 1744 w 2336"/>
                <a:gd name="T37" fmla="*/ 1295 h 2176"/>
                <a:gd name="T38" fmla="*/ 1642 w 2336"/>
                <a:gd name="T39" fmla="*/ 1435 h 2176"/>
                <a:gd name="T40" fmla="*/ 1610 w 2336"/>
                <a:gd name="T41" fmla="*/ 1435 h 2176"/>
                <a:gd name="T42" fmla="*/ 1626 w 2336"/>
                <a:gd name="T43" fmla="*/ 1531 h 2176"/>
                <a:gd name="T44" fmla="*/ 1626 w 2336"/>
                <a:gd name="T45" fmla="*/ 1579 h 2176"/>
                <a:gd name="T46" fmla="*/ 1711 w 2336"/>
                <a:gd name="T47" fmla="*/ 1717 h 2176"/>
                <a:gd name="T48" fmla="*/ 1776 w 2336"/>
                <a:gd name="T49" fmla="*/ 1851 h 2176"/>
                <a:gd name="T50" fmla="*/ 1835 w 2336"/>
                <a:gd name="T51" fmla="*/ 1920 h 2176"/>
                <a:gd name="T52" fmla="*/ 2069 w 2336"/>
                <a:gd name="T53" fmla="*/ 1995 h 2176"/>
                <a:gd name="T54" fmla="*/ 2251 w 2336"/>
                <a:gd name="T55" fmla="*/ 2070 h 2176"/>
                <a:gd name="T56" fmla="*/ 2336 w 2336"/>
                <a:gd name="T57" fmla="*/ 2149 h 2176"/>
                <a:gd name="T58" fmla="*/ 2336 w 2336"/>
                <a:gd name="T59" fmla="*/ 2176 h 2176"/>
                <a:gd name="T60" fmla="*/ 0 w 2336"/>
                <a:gd name="T61" fmla="*/ 2176 h 2176"/>
                <a:gd name="T62" fmla="*/ 0 w 2336"/>
                <a:gd name="T63" fmla="*/ 2107 h 2176"/>
                <a:gd name="T64" fmla="*/ 267 w 2336"/>
                <a:gd name="T65" fmla="*/ 1963 h 2176"/>
                <a:gd name="T66" fmla="*/ 475 w 2336"/>
                <a:gd name="T67" fmla="*/ 1857 h 2176"/>
                <a:gd name="T68" fmla="*/ 613 w 2336"/>
                <a:gd name="T69" fmla="*/ 1691 h 2176"/>
                <a:gd name="T70" fmla="*/ 651 w 2336"/>
                <a:gd name="T71" fmla="*/ 1627 h 2176"/>
                <a:gd name="T72" fmla="*/ 672 w 2336"/>
                <a:gd name="T73" fmla="*/ 1520 h 2176"/>
                <a:gd name="T74" fmla="*/ 715 w 2336"/>
                <a:gd name="T75" fmla="*/ 1498 h 2176"/>
                <a:gd name="T76" fmla="*/ 715 w 2336"/>
                <a:gd name="T77" fmla="*/ 1435 h 2176"/>
                <a:gd name="T78" fmla="*/ 645 w 2336"/>
                <a:gd name="T79" fmla="*/ 1387 h 2176"/>
                <a:gd name="T80" fmla="*/ 570 w 2336"/>
                <a:gd name="T81" fmla="*/ 1253 h 2176"/>
                <a:gd name="T82" fmla="*/ 485 w 2336"/>
                <a:gd name="T83" fmla="*/ 1206 h 2176"/>
                <a:gd name="T84" fmla="*/ 459 w 2336"/>
                <a:gd name="T85" fmla="*/ 1066 h 2176"/>
                <a:gd name="T86" fmla="*/ 481 w 2336"/>
                <a:gd name="T87" fmla="*/ 945 h 2176"/>
                <a:gd name="T88" fmla="*/ 513 w 2336"/>
                <a:gd name="T89" fmla="*/ 907 h 2176"/>
                <a:gd name="T90" fmla="*/ 475 w 2336"/>
                <a:gd name="T91" fmla="*/ 710 h 2176"/>
                <a:gd name="T92" fmla="*/ 469 w 2336"/>
                <a:gd name="T93" fmla="*/ 539 h 2176"/>
                <a:gd name="T94" fmla="*/ 517 w 2336"/>
                <a:gd name="T95" fmla="*/ 406 h 2176"/>
                <a:gd name="T96" fmla="*/ 544 w 2336"/>
                <a:gd name="T97" fmla="*/ 363 h 2176"/>
                <a:gd name="T98" fmla="*/ 528 w 2336"/>
                <a:gd name="T99" fmla="*/ 347 h 2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36" h="2176">
                  <a:moveTo>
                    <a:pt x="528" y="347"/>
                  </a:moveTo>
                  <a:lnTo>
                    <a:pt x="592" y="214"/>
                  </a:lnTo>
                  <a:lnTo>
                    <a:pt x="678" y="139"/>
                  </a:lnTo>
                  <a:lnTo>
                    <a:pt x="816" y="81"/>
                  </a:lnTo>
                  <a:lnTo>
                    <a:pt x="913" y="6"/>
                  </a:lnTo>
                  <a:lnTo>
                    <a:pt x="1126" y="12"/>
                  </a:lnTo>
                  <a:lnTo>
                    <a:pt x="1279" y="22"/>
                  </a:lnTo>
                  <a:lnTo>
                    <a:pt x="1301" y="0"/>
                  </a:lnTo>
                  <a:lnTo>
                    <a:pt x="1419" y="70"/>
                  </a:lnTo>
                  <a:lnTo>
                    <a:pt x="1557" y="107"/>
                  </a:lnTo>
                  <a:lnTo>
                    <a:pt x="1738" y="225"/>
                  </a:lnTo>
                  <a:lnTo>
                    <a:pt x="1781" y="358"/>
                  </a:lnTo>
                  <a:lnTo>
                    <a:pt x="1866" y="647"/>
                  </a:lnTo>
                  <a:lnTo>
                    <a:pt x="1835" y="838"/>
                  </a:lnTo>
                  <a:lnTo>
                    <a:pt x="1835" y="913"/>
                  </a:lnTo>
                  <a:lnTo>
                    <a:pt x="1861" y="935"/>
                  </a:lnTo>
                  <a:lnTo>
                    <a:pt x="1877" y="1094"/>
                  </a:lnTo>
                  <a:lnTo>
                    <a:pt x="1839" y="1206"/>
                  </a:lnTo>
                  <a:lnTo>
                    <a:pt x="1744" y="1295"/>
                  </a:lnTo>
                  <a:lnTo>
                    <a:pt x="1642" y="1435"/>
                  </a:lnTo>
                  <a:lnTo>
                    <a:pt x="1610" y="1435"/>
                  </a:lnTo>
                  <a:lnTo>
                    <a:pt x="1626" y="1531"/>
                  </a:lnTo>
                  <a:lnTo>
                    <a:pt x="1626" y="1579"/>
                  </a:lnTo>
                  <a:lnTo>
                    <a:pt x="1711" y="1717"/>
                  </a:lnTo>
                  <a:lnTo>
                    <a:pt x="1776" y="1851"/>
                  </a:lnTo>
                  <a:lnTo>
                    <a:pt x="1835" y="1920"/>
                  </a:lnTo>
                  <a:lnTo>
                    <a:pt x="2069" y="1995"/>
                  </a:lnTo>
                  <a:lnTo>
                    <a:pt x="2251" y="2070"/>
                  </a:lnTo>
                  <a:lnTo>
                    <a:pt x="2336" y="2149"/>
                  </a:lnTo>
                  <a:lnTo>
                    <a:pt x="2336" y="2176"/>
                  </a:lnTo>
                  <a:lnTo>
                    <a:pt x="0" y="2176"/>
                  </a:lnTo>
                  <a:lnTo>
                    <a:pt x="0" y="2107"/>
                  </a:lnTo>
                  <a:lnTo>
                    <a:pt x="267" y="1963"/>
                  </a:lnTo>
                  <a:lnTo>
                    <a:pt x="475" y="1857"/>
                  </a:lnTo>
                  <a:lnTo>
                    <a:pt x="613" y="1691"/>
                  </a:lnTo>
                  <a:lnTo>
                    <a:pt x="651" y="1627"/>
                  </a:lnTo>
                  <a:lnTo>
                    <a:pt x="672" y="1520"/>
                  </a:lnTo>
                  <a:lnTo>
                    <a:pt x="715" y="1498"/>
                  </a:lnTo>
                  <a:lnTo>
                    <a:pt x="715" y="1435"/>
                  </a:lnTo>
                  <a:lnTo>
                    <a:pt x="645" y="1387"/>
                  </a:lnTo>
                  <a:lnTo>
                    <a:pt x="570" y="1253"/>
                  </a:lnTo>
                  <a:lnTo>
                    <a:pt x="485" y="1206"/>
                  </a:lnTo>
                  <a:lnTo>
                    <a:pt x="459" y="1066"/>
                  </a:lnTo>
                  <a:lnTo>
                    <a:pt x="481" y="945"/>
                  </a:lnTo>
                  <a:lnTo>
                    <a:pt x="513" y="907"/>
                  </a:lnTo>
                  <a:lnTo>
                    <a:pt x="475" y="710"/>
                  </a:lnTo>
                  <a:lnTo>
                    <a:pt x="469" y="539"/>
                  </a:lnTo>
                  <a:lnTo>
                    <a:pt x="517" y="406"/>
                  </a:lnTo>
                  <a:lnTo>
                    <a:pt x="544" y="363"/>
                  </a:lnTo>
                  <a:lnTo>
                    <a:pt x="528" y="347"/>
                  </a:lnTo>
                  <a:close/>
                </a:path>
              </a:pathLst>
            </a:custGeom>
            <a:solidFill>
              <a:schemeClr val="tx1">
                <a:alpha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585" y="6376987"/>
            <a:ext cx="1438275" cy="9620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236296" y="6957392"/>
            <a:ext cx="1907704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422" y="1639886"/>
            <a:ext cx="2395165" cy="2595993"/>
          </a:xfrm>
          <a:prstGeom prst="rect">
            <a:avLst/>
          </a:prstGeom>
        </p:spPr>
      </p:pic>
      <p:pic>
        <p:nvPicPr>
          <p:cNvPr id="11" name="- California Blue- - Ricky King, German Guitarist (instrumental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83968" y="314096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03738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5661248"/>
            <a:ext cx="8136904" cy="1015663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fr-FR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Margaret </a:t>
            </a:r>
            <a:r>
              <a:rPr lang="fr-FR" sz="24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A.Wilcox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r>
              <a:rPr lang="fr-FR" dirty="0" smtClean="0">
                <a:solidFill>
                  <a:schemeClr val="bg2"/>
                </a:solidFill>
              </a:rPr>
              <a:t>A </a:t>
            </a:r>
            <a:r>
              <a:rPr lang="fr-FR" dirty="0">
                <a:solidFill>
                  <a:schemeClr val="bg2"/>
                </a:solidFill>
              </a:rPr>
              <a:t>inventé </a:t>
            </a:r>
            <a:r>
              <a:rPr lang="fr-FR" dirty="0" smtClean="0">
                <a:solidFill>
                  <a:schemeClr val="bg2"/>
                </a:solidFill>
              </a:rPr>
              <a:t>le </a:t>
            </a:r>
            <a:r>
              <a:rPr lang="fr-FR" dirty="0">
                <a:solidFill>
                  <a:schemeClr val="bg2"/>
                </a:solidFill>
              </a:rPr>
              <a:t>chauffage pour </a:t>
            </a:r>
            <a:r>
              <a:rPr lang="fr-FR" dirty="0" smtClean="0">
                <a:solidFill>
                  <a:schemeClr val="bg2"/>
                </a:solidFill>
              </a:rPr>
              <a:t>voiture! en </a:t>
            </a:r>
            <a:r>
              <a:rPr lang="fr-FR" dirty="0">
                <a:solidFill>
                  <a:schemeClr val="bg2"/>
                </a:solidFill>
              </a:rPr>
              <a:t>1893. Elle a également inventé une machine qui lavait le linge et la vaisselle</a:t>
            </a:r>
            <a:r>
              <a:rPr lang="fr-FR" dirty="0" smtClean="0">
                <a:solidFill>
                  <a:schemeClr val="bg2"/>
                </a:solidFill>
              </a:rPr>
              <a:t>!</a:t>
            </a:r>
            <a:endParaRPr lang="fr-FR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18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80112" y="548680"/>
            <a:ext cx="3419872" cy="6001643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Margaret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Knight </a:t>
            </a:r>
            <a:endParaRPr lang="fr-FR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r>
              <a:rPr lang="fr-FR" sz="2000" dirty="0" smtClean="0">
                <a:solidFill>
                  <a:schemeClr val="bg2"/>
                </a:solidFill>
              </a:rPr>
              <a:t>A obtenu </a:t>
            </a:r>
            <a:r>
              <a:rPr lang="fr-FR" sz="2000" dirty="0">
                <a:solidFill>
                  <a:schemeClr val="bg2"/>
                </a:solidFill>
              </a:rPr>
              <a:t>le brevet pour une machine qui pouvait faire des sacs à fonds carrés en 1871, après une longue bataille juridique avec un confrère machiniste, Charles </a:t>
            </a:r>
            <a:r>
              <a:rPr lang="fr-FR" sz="2000" dirty="0" err="1">
                <a:solidFill>
                  <a:schemeClr val="bg2"/>
                </a:solidFill>
              </a:rPr>
              <a:t>Anan</a:t>
            </a:r>
            <a:r>
              <a:rPr lang="fr-FR" sz="2000" dirty="0">
                <a:solidFill>
                  <a:schemeClr val="bg2"/>
                </a:solidFill>
              </a:rPr>
              <a:t>. Il avait tenté de lui voler son travail, faisant valoir qu’une invention aussi brillante ne pouvait pas être l’œuvre d’une femme. Ce gentleman a heureusement été oublié par l’histoire. Par ailleurs, à douze ans, Margaret Knight avait inventé un dispositif de sécurité pour les filatures de coton qui est encore utilisé de nos jours.</a:t>
            </a:r>
          </a:p>
        </p:txBody>
      </p:sp>
    </p:spTree>
    <p:extLst>
      <p:ext uri="{BB962C8B-B14F-4D97-AF65-F5344CB8AC3E}">
        <p14:creationId xmlns:p14="http://schemas.microsoft.com/office/powerpoint/2010/main" val="351594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5661248"/>
            <a:ext cx="8136904" cy="1015663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Nancy Johnson </a:t>
            </a:r>
            <a:endParaRPr lang="fr-FR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r>
              <a:rPr lang="fr-FR" dirty="0" smtClean="0">
                <a:solidFill>
                  <a:schemeClr val="bg2"/>
                </a:solidFill>
              </a:rPr>
              <a:t>A </a:t>
            </a:r>
            <a:r>
              <a:rPr lang="fr-FR" dirty="0">
                <a:solidFill>
                  <a:schemeClr val="bg2"/>
                </a:solidFill>
              </a:rPr>
              <a:t>inventé la sorbetière qui est restée  à nos jours la plus utilisée dans le monde! C’était en 1843.</a:t>
            </a:r>
          </a:p>
        </p:txBody>
      </p:sp>
    </p:spTree>
    <p:extLst>
      <p:ext uri="{BB962C8B-B14F-4D97-AF65-F5344CB8AC3E}">
        <p14:creationId xmlns:p14="http://schemas.microsoft.com/office/powerpoint/2010/main" val="4290639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5805264"/>
            <a:ext cx="7992888" cy="738664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Florence </a:t>
            </a:r>
            <a:r>
              <a:rPr lang="fr-FR" sz="2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Parpart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fr-FR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r>
              <a:rPr lang="fr-FR" dirty="0" smtClean="0">
                <a:solidFill>
                  <a:schemeClr val="bg2"/>
                </a:solidFill>
              </a:rPr>
              <a:t>            A inventé </a:t>
            </a:r>
            <a:r>
              <a:rPr lang="fr-FR" dirty="0">
                <a:solidFill>
                  <a:schemeClr val="bg2"/>
                </a:solidFill>
              </a:rPr>
              <a:t>le réfrigérateur électrique moderne! Et oui, c’était en 1914!</a:t>
            </a:r>
          </a:p>
        </p:txBody>
      </p:sp>
    </p:spTree>
    <p:extLst>
      <p:ext uri="{BB962C8B-B14F-4D97-AF65-F5344CB8AC3E}">
        <p14:creationId xmlns:p14="http://schemas.microsoft.com/office/powerpoint/2010/main" val="114681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15616" y="5805264"/>
            <a:ext cx="6912768" cy="738664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Maria </a:t>
            </a:r>
            <a:r>
              <a:rPr lang="fr-FR" sz="2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Beasley</a:t>
            </a:r>
            <a:endParaRPr lang="fr-FR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r>
              <a:rPr lang="fr-FR" dirty="0" smtClean="0">
                <a:solidFill>
                  <a:schemeClr val="bg2"/>
                </a:solidFill>
              </a:rPr>
              <a:t>                         A </a:t>
            </a:r>
            <a:r>
              <a:rPr lang="fr-FR" dirty="0">
                <a:solidFill>
                  <a:schemeClr val="bg2"/>
                </a:solidFill>
              </a:rPr>
              <a:t>créé </a:t>
            </a:r>
            <a:r>
              <a:rPr lang="fr-FR" dirty="0" smtClean="0">
                <a:solidFill>
                  <a:schemeClr val="bg2"/>
                </a:solidFill>
              </a:rPr>
              <a:t>Le </a:t>
            </a:r>
            <a:r>
              <a:rPr lang="fr-FR" dirty="0">
                <a:solidFill>
                  <a:schemeClr val="bg2"/>
                </a:solidFill>
              </a:rPr>
              <a:t>radeau de sauvetage </a:t>
            </a:r>
            <a:r>
              <a:rPr lang="fr-FR" dirty="0" smtClean="0">
                <a:solidFill>
                  <a:schemeClr val="bg2"/>
                </a:solidFill>
              </a:rPr>
              <a:t>en </a:t>
            </a:r>
            <a:r>
              <a:rPr lang="fr-FR" dirty="0">
                <a:solidFill>
                  <a:schemeClr val="bg2"/>
                </a:solidFill>
              </a:rPr>
              <a:t>1882</a:t>
            </a:r>
            <a:r>
              <a:rPr lang="fr-FR" dirty="0" smtClean="0">
                <a:solidFill>
                  <a:schemeClr val="bg2"/>
                </a:solidFill>
              </a:rPr>
              <a:t>. </a:t>
            </a:r>
            <a:endParaRPr lang="fr-FR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81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5589240"/>
            <a:ext cx="7920880" cy="1015663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Anna </a:t>
            </a:r>
            <a:r>
              <a:rPr lang="fr-FR" sz="24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Connelly</a:t>
            </a:r>
            <a:endParaRPr lang="fr-FR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r>
              <a:rPr lang="fr-FR" dirty="0" smtClean="0">
                <a:solidFill>
                  <a:schemeClr val="bg2"/>
                </a:solidFill>
              </a:rPr>
              <a:t>Inventa l’escalier </a:t>
            </a:r>
            <a:r>
              <a:rPr lang="fr-FR" dirty="0">
                <a:solidFill>
                  <a:schemeClr val="bg2"/>
                </a:solidFill>
              </a:rPr>
              <a:t>de secours </a:t>
            </a:r>
            <a:r>
              <a:rPr lang="fr-FR" dirty="0" smtClean="0">
                <a:solidFill>
                  <a:schemeClr val="bg2"/>
                </a:solidFill>
              </a:rPr>
              <a:t>,une </a:t>
            </a:r>
            <a:r>
              <a:rPr lang="fr-FR" dirty="0">
                <a:solidFill>
                  <a:schemeClr val="bg2"/>
                </a:solidFill>
              </a:rPr>
              <a:t>invention des plus intéressantes à cette époque! C’était en </a:t>
            </a:r>
            <a:r>
              <a:rPr lang="fr-FR" dirty="0" smtClean="0">
                <a:solidFill>
                  <a:schemeClr val="bg2"/>
                </a:solidFill>
              </a:rPr>
              <a:t>1887!</a:t>
            </a:r>
            <a:endParaRPr lang="fr-FR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20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2636912"/>
            <a:ext cx="4248472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Hedy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fr-FR" sz="24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Lamarr</a:t>
            </a:r>
            <a:endParaRPr lang="fr-FR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r>
              <a:rPr lang="fr-FR" b="1" dirty="0" smtClean="0"/>
              <a:t>Technologie </a:t>
            </a:r>
            <a:r>
              <a:rPr lang="fr-FR" b="1" dirty="0"/>
              <a:t>de la transmission sans </a:t>
            </a:r>
            <a:r>
              <a:rPr lang="fr-FR" b="1" dirty="0" smtClean="0"/>
              <a:t>fil</a:t>
            </a:r>
          </a:p>
          <a:p>
            <a:r>
              <a:rPr lang="fr-FR" dirty="0" smtClean="0"/>
              <a:t>, </a:t>
            </a:r>
            <a:r>
              <a:rPr lang="fr-FR" dirty="0"/>
              <a:t>d’un système </a:t>
            </a:r>
            <a:endParaRPr lang="fr-FR" dirty="0" smtClean="0"/>
          </a:p>
          <a:p>
            <a:r>
              <a:rPr lang="fr-FR" dirty="0" smtClean="0"/>
              <a:t>de </a:t>
            </a:r>
            <a:r>
              <a:rPr lang="fr-FR" dirty="0"/>
              <a:t>communications secrètes utilisé pendant la Seconde Guerre mondiale </a:t>
            </a:r>
            <a:endParaRPr lang="fr-FR" dirty="0" smtClean="0"/>
          </a:p>
          <a:p>
            <a:r>
              <a:rPr lang="fr-FR" dirty="0" smtClean="0"/>
              <a:t>pour </a:t>
            </a:r>
            <a:r>
              <a:rPr lang="fr-FR" dirty="0"/>
              <a:t>les torpilles radiocommandées, employait la technologie de « saut de fréquence </a:t>
            </a:r>
            <a:r>
              <a:rPr lang="fr-FR" dirty="0" smtClean="0"/>
              <a:t>».</a:t>
            </a:r>
          </a:p>
          <a:p>
            <a:r>
              <a:rPr lang="fr-FR" dirty="0" smtClean="0"/>
              <a:t> </a:t>
            </a:r>
            <a:r>
              <a:rPr lang="fr-FR" dirty="0"/>
              <a:t>Elle a jeté les bases de tout un pan technologique, allant du Wi-Fi au GPS</a:t>
            </a:r>
            <a:r>
              <a:rPr lang="fr-FR" dirty="0" smtClean="0"/>
              <a:t>.</a:t>
            </a:r>
          </a:p>
          <a:p>
            <a:r>
              <a:rPr lang="fr-FR" dirty="0" smtClean="0"/>
              <a:t> Elle était </a:t>
            </a:r>
            <a:r>
              <a:rPr lang="fr-FR" dirty="0"/>
              <a:t>également une vedette </a:t>
            </a:r>
            <a:endParaRPr lang="fr-FR" dirty="0" smtClean="0"/>
          </a:p>
          <a:p>
            <a:r>
              <a:rPr lang="fr-FR" dirty="0" smtClean="0"/>
              <a:t>de </a:t>
            </a:r>
            <a:r>
              <a:rPr lang="fr-FR" dirty="0"/>
              <a:t>cinéma connue dans le monde entier.</a:t>
            </a:r>
          </a:p>
        </p:txBody>
      </p:sp>
    </p:spTree>
    <p:extLst>
      <p:ext uri="{BB962C8B-B14F-4D97-AF65-F5344CB8AC3E}">
        <p14:creationId xmlns:p14="http://schemas.microsoft.com/office/powerpoint/2010/main" val="2798536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5733256"/>
            <a:ext cx="7992888" cy="738664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Maria </a:t>
            </a:r>
            <a:r>
              <a:rPr lang="fr-FR" sz="24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Telkes</a:t>
            </a:r>
            <a:endParaRPr lang="fr-FR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r>
              <a:rPr lang="fr-FR" dirty="0" smtClean="0">
                <a:solidFill>
                  <a:schemeClr val="bg2"/>
                </a:solidFill>
              </a:rPr>
              <a:t>               Inventa le </a:t>
            </a:r>
            <a:r>
              <a:rPr lang="fr-FR" dirty="0">
                <a:solidFill>
                  <a:schemeClr val="bg2"/>
                </a:solidFill>
              </a:rPr>
              <a:t>chauffage solaire </a:t>
            </a:r>
            <a:r>
              <a:rPr lang="fr-FR" dirty="0" smtClean="0">
                <a:solidFill>
                  <a:schemeClr val="bg2"/>
                </a:solidFill>
              </a:rPr>
              <a:t>domestique. </a:t>
            </a:r>
            <a:r>
              <a:rPr lang="fr-FR" dirty="0">
                <a:solidFill>
                  <a:schemeClr val="bg2"/>
                </a:solidFill>
              </a:rPr>
              <a:t>C’était en 1947.</a:t>
            </a:r>
          </a:p>
        </p:txBody>
      </p:sp>
    </p:spTree>
    <p:extLst>
      <p:ext uri="{BB962C8B-B14F-4D97-AF65-F5344CB8AC3E}">
        <p14:creationId xmlns:p14="http://schemas.microsoft.com/office/powerpoint/2010/main" val="2175886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702469" y="1196752"/>
            <a:ext cx="3419872" cy="4462760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Alice 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Parker</a:t>
            </a:r>
          </a:p>
          <a:p>
            <a:r>
              <a:rPr lang="fr-FR" sz="2000" dirty="0" smtClean="0">
                <a:solidFill>
                  <a:schemeClr val="bg2"/>
                </a:solidFill>
              </a:rPr>
              <a:t>Inventa le Chauffage central </a:t>
            </a:r>
          </a:p>
          <a:p>
            <a:r>
              <a:rPr lang="fr-FR" sz="2000" dirty="0" smtClean="0">
                <a:solidFill>
                  <a:schemeClr val="bg2"/>
                </a:solidFill>
              </a:rPr>
              <a:t>Si </a:t>
            </a:r>
            <a:r>
              <a:rPr lang="fr-FR" sz="2000" dirty="0">
                <a:solidFill>
                  <a:schemeClr val="bg2"/>
                </a:solidFill>
              </a:rPr>
              <a:t>vous avez chaud l’hiver, c’est grâce </a:t>
            </a:r>
            <a:r>
              <a:rPr lang="fr-FR" sz="2000" dirty="0" smtClean="0">
                <a:solidFill>
                  <a:schemeClr val="bg2"/>
                </a:solidFill>
              </a:rPr>
              <a:t>à cette femme , </a:t>
            </a:r>
            <a:r>
              <a:rPr lang="fr-FR" sz="2000" dirty="0">
                <a:solidFill>
                  <a:schemeClr val="bg2"/>
                </a:solidFill>
              </a:rPr>
              <a:t>qui a inventé un système de chauffage central au gaz en 1919. Bien que son projet n’ait jamais été réalisé, c’était la première fois qu’un inventeur pensait à utiliser le gaz naturel pour chauffer une maison individuelle, et cela a inspiré les systèmes de chauffage central modernes.</a:t>
            </a:r>
          </a:p>
        </p:txBody>
      </p:sp>
    </p:spTree>
    <p:extLst>
      <p:ext uri="{BB962C8B-B14F-4D97-AF65-F5344CB8AC3E}">
        <p14:creationId xmlns:p14="http://schemas.microsoft.com/office/powerpoint/2010/main" val="360408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4734342"/>
            <a:ext cx="8712968" cy="1846659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Elizabeth 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Magie</a:t>
            </a:r>
          </a:p>
          <a:p>
            <a:r>
              <a:rPr lang="fr-FR" dirty="0" smtClean="0">
                <a:solidFill>
                  <a:schemeClr val="bg2"/>
                </a:solidFill>
              </a:rPr>
              <a:t>En </a:t>
            </a:r>
            <a:r>
              <a:rPr lang="fr-FR" dirty="0">
                <a:solidFill>
                  <a:schemeClr val="bg2"/>
                </a:solidFill>
              </a:rPr>
              <a:t>1904, </a:t>
            </a:r>
            <a:r>
              <a:rPr lang="fr-FR" dirty="0" smtClean="0">
                <a:solidFill>
                  <a:schemeClr val="bg2"/>
                </a:solidFill>
              </a:rPr>
              <a:t>cette </a:t>
            </a:r>
            <a:r>
              <a:rPr lang="fr-FR" dirty="0">
                <a:solidFill>
                  <a:schemeClr val="bg2"/>
                </a:solidFill>
              </a:rPr>
              <a:t>femme </a:t>
            </a:r>
            <a:r>
              <a:rPr lang="fr-FR" dirty="0" smtClean="0">
                <a:solidFill>
                  <a:schemeClr val="bg2"/>
                </a:solidFill>
              </a:rPr>
              <a:t>a </a:t>
            </a:r>
            <a:r>
              <a:rPr lang="fr-FR" dirty="0">
                <a:solidFill>
                  <a:schemeClr val="bg2"/>
                </a:solidFill>
              </a:rPr>
              <a:t>obtenu un brevet pour un jeu de société qu’elle a inventé et appelé « Jeu du propriétaire. </a:t>
            </a:r>
            <a:r>
              <a:rPr lang="fr-FR" dirty="0" smtClean="0">
                <a:solidFill>
                  <a:schemeClr val="bg2"/>
                </a:solidFill>
              </a:rPr>
              <a:t>The </a:t>
            </a:r>
            <a:r>
              <a:rPr lang="fr-FR" dirty="0" err="1" smtClean="0">
                <a:solidFill>
                  <a:schemeClr val="bg2"/>
                </a:solidFill>
              </a:rPr>
              <a:t>Landlord’s</a:t>
            </a:r>
            <a:r>
              <a:rPr lang="fr-FR" dirty="0" smtClean="0">
                <a:solidFill>
                  <a:schemeClr val="bg2"/>
                </a:solidFill>
              </a:rPr>
              <a:t> Game » </a:t>
            </a:r>
            <a:r>
              <a:rPr lang="fr-FR" dirty="0">
                <a:solidFill>
                  <a:schemeClr val="bg2"/>
                </a:solidFill>
              </a:rPr>
              <a:t>Magie visait avec son jeu d’informer et alerter les gens sur les dangers économiques et la nature antisociale du monopole.</a:t>
            </a:r>
          </a:p>
          <a:p>
            <a:r>
              <a:rPr lang="fr-FR" dirty="0">
                <a:solidFill>
                  <a:schemeClr val="bg2"/>
                </a:solidFill>
              </a:rPr>
              <a:t>Charles </a:t>
            </a:r>
            <a:r>
              <a:rPr lang="fr-FR" dirty="0" err="1">
                <a:solidFill>
                  <a:schemeClr val="bg2"/>
                </a:solidFill>
              </a:rPr>
              <a:t>Darrow</a:t>
            </a:r>
            <a:r>
              <a:rPr lang="fr-FR" dirty="0">
                <a:solidFill>
                  <a:schemeClr val="bg2"/>
                </a:solidFill>
              </a:rPr>
              <a:t>, l’a amélioré et l’a nommé Monopoly en 1931. Ce jeu est ensuite devenu le jeu de société le plus célèbre dans le monde entier</a:t>
            </a:r>
            <a:r>
              <a:rPr lang="fr-FR" dirty="0" smtClean="0">
                <a:solidFill>
                  <a:schemeClr val="bg2"/>
                </a:solidFill>
              </a:rPr>
              <a:t>. </a:t>
            </a:r>
            <a:endParaRPr lang="fr-FR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81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5157192"/>
            <a:ext cx="8496944" cy="1569660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Jane </a:t>
            </a:r>
            <a:r>
              <a:rPr lang="fr-FR" sz="2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Peyton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fr-FR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r>
              <a:rPr lang="fr-FR" dirty="0" smtClean="0">
                <a:solidFill>
                  <a:schemeClr val="bg2"/>
                </a:solidFill>
              </a:rPr>
              <a:t>La </a:t>
            </a:r>
            <a:r>
              <a:rPr lang="fr-FR" dirty="0">
                <a:solidFill>
                  <a:schemeClr val="bg2"/>
                </a:solidFill>
              </a:rPr>
              <a:t>bière est en fait une boisson de </a:t>
            </a:r>
            <a:r>
              <a:rPr lang="fr-FR" dirty="0" smtClean="0">
                <a:solidFill>
                  <a:schemeClr val="bg2"/>
                </a:solidFill>
              </a:rPr>
              <a:t>femmes ,</a:t>
            </a:r>
            <a:r>
              <a:rPr lang="fr-FR" dirty="0">
                <a:solidFill>
                  <a:schemeClr val="bg1"/>
                </a:solidFill>
              </a:rPr>
              <a:t> la boisson </a:t>
            </a:r>
            <a:r>
              <a:rPr lang="fr-FR" dirty="0" smtClean="0">
                <a:solidFill>
                  <a:schemeClr val="bg1"/>
                </a:solidFill>
              </a:rPr>
              <a:t>nourrissante </a:t>
            </a:r>
            <a:r>
              <a:rPr lang="fr-FR" dirty="0">
                <a:solidFill>
                  <a:schemeClr val="bg1"/>
                </a:solidFill>
              </a:rPr>
              <a:t>de </a:t>
            </a:r>
            <a:r>
              <a:rPr lang="fr-FR" dirty="0" smtClean="0">
                <a:solidFill>
                  <a:schemeClr val="bg1"/>
                </a:solidFill>
              </a:rPr>
              <a:t>l'époque ,un </a:t>
            </a:r>
            <a:r>
              <a:rPr lang="fr-FR" dirty="0">
                <a:solidFill>
                  <a:schemeClr val="bg1"/>
                </a:solidFill>
              </a:rPr>
              <a:t>symbole féminin </a:t>
            </a:r>
            <a:r>
              <a:rPr lang="fr-FR" dirty="0" smtClean="0">
                <a:solidFill>
                  <a:schemeClr val="bg2"/>
                </a:solidFill>
              </a:rPr>
              <a:t>o</a:t>
            </a:r>
            <a:r>
              <a:rPr lang="fr-FR" dirty="0" smtClean="0">
                <a:solidFill>
                  <a:schemeClr val="bg1"/>
                </a:solidFill>
              </a:rPr>
              <a:t>fferte </a:t>
            </a:r>
            <a:r>
              <a:rPr lang="fr-FR" dirty="0">
                <a:solidFill>
                  <a:schemeClr val="bg1"/>
                </a:solidFill>
              </a:rPr>
              <a:t>aux déesses de la fertilité et fécondité </a:t>
            </a:r>
            <a:r>
              <a:rPr lang="fr-FR" dirty="0" smtClean="0">
                <a:solidFill>
                  <a:schemeClr val="bg1"/>
                </a:solidFill>
              </a:rPr>
              <a:t>.</a:t>
            </a:r>
            <a:r>
              <a:rPr lang="fr-FR" dirty="0" smtClean="0">
                <a:solidFill>
                  <a:schemeClr val="bg2"/>
                </a:solidFill>
              </a:rPr>
              <a:t>L’historienne </a:t>
            </a:r>
            <a:r>
              <a:rPr lang="fr-FR" dirty="0">
                <a:solidFill>
                  <a:schemeClr val="bg2"/>
                </a:solidFill>
              </a:rPr>
              <a:t>de la bière </a:t>
            </a:r>
            <a:r>
              <a:rPr lang="fr-FR" dirty="0" smtClean="0">
                <a:solidFill>
                  <a:schemeClr val="bg2"/>
                </a:solidFill>
              </a:rPr>
              <a:t>affirme </a:t>
            </a:r>
            <a:r>
              <a:rPr lang="fr-FR" dirty="0">
                <a:solidFill>
                  <a:schemeClr val="bg2"/>
                </a:solidFill>
              </a:rPr>
              <a:t>que les femmes de l’ancienne Mésopotamie ont été les premières à </a:t>
            </a:r>
            <a:r>
              <a:rPr lang="fr-FR" dirty="0" smtClean="0">
                <a:solidFill>
                  <a:schemeClr val="bg2"/>
                </a:solidFill>
              </a:rPr>
              <a:t>en fabriquer</a:t>
            </a:r>
            <a:r>
              <a:rPr lang="fr-FR" dirty="0">
                <a:solidFill>
                  <a:schemeClr val="bg2"/>
                </a:solidFill>
              </a:rPr>
              <a:t>, vendre et boire de la bière</a:t>
            </a:r>
            <a:r>
              <a:rPr lang="fr-FR" dirty="0" smtClean="0">
                <a:solidFill>
                  <a:schemeClr val="bg2"/>
                </a:solidFill>
              </a:rPr>
              <a:t>.</a:t>
            </a:r>
            <a:r>
              <a:rPr lang="fr-FR" dirty="0" smtClean="0">
                <a:solidFill>
                  <a:schemeClr val="bg1"/>
                </a:solidFill>
              </a:rPr>
              <a:t>.</a:t>
            </a:r>
            <a:r>
              <a:rPr lang="fr-FR" dirty="0" smtClean="0">
                <a:solidFill>
                  <a:schemeClr val="bg1"/>
                </a:solidFill>
              </a:rPr>
              <a:t> 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60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5661248"/>
            <a:ext cx="8667426" cy="1015663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fr-FR" sz="2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Letitia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fr-FR" sz="2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Geer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fr-FR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r>
              <a:rPr lang="fr-FR" b="1" dirty="0" smtClean="0">
                <a:solidFill>
                  <a:schemeClr val="bg2"/>
                </a:solidFill>
              </a:rPr>
              <a:t>A qui on </a:t>
            </a:r>
            <a:r>
              <a:rPr lang="fr-FR" b="1" dirty="0">
                <a:solidFill>
                  <a:schemeClr val="bg2"/>
                </a:solidFill>
              </a:rPr>
              <a:t>attribue à </a:t>
            </a:r>
            <a:r>
              <a:rPr lang="fr-FR" b="1" dirty="0" smtClean="0">
                <a:solidFill>
                  <a:schemeClr val="bg2"/>
                </a:solidFill>
              </a:rPr>
              <a:t>l'invention </a:t>
            </a:r>
            <a:r>
              <a:rPr lang="fr-FR" b="1" dirty="0">
                <a:solidFill>
                  <a:schemeClr val="bg2"/>
                </a:solidFill>
              </a:rPr>
              <a:t>de la seringue médicale utilisable d'une seule main en 1899</a:t>
            </a:r>
            <a:endParaRPr lang="fr-FR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7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4725144"/>
            <a:ext cx="8640960" cy="1846659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Shirley Jackson </a:t>
            </a:r>
            <a:endParaRPr lang="fr-FR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r>
              <a:rPr lang="fr-FR" b="1" dirty="0" smtClean="0">
                <a:solidFill>
                  <a:schemeClr val="bg2"/>
                </a:solidFill>
              </a:rPr>
              <a:t>Fit des inventions </a:t>
            </a:r>
            <a:r>
              <a:rPr lang="fr-FR" b="1" dirty="0">
                <a:solidFill>
                  <a:schemeClr val="bg2"/>
                </a:solidFill>
              </a:rPr>
              <a:t>à la pelle dans la </a:t>
            </a:r>
            <a:r>
              <a:rPr lang="fr-FR" b="1" dirty="0" smtClean="0">
                <a:solidFill>
                  <a:schemeClr val="bg2"/>
                </a:solidFill>
              </a:rPr>
              <a:t>télécommunication l</a:t>
            </a:r>
            <a:r>
              <a:rPr lang="fr-FR" dirty="0" smtClean="0">
                <a:solidFill>
                  <a:schemeClr val="bg2"/>
                </a:solidFill>
              </a:rPr>
              <a:t>a </a:t>
            </a:r>
            <a:r>
              <a:rPr lang="fr-FR" dirty="0">
                <a:solidFill>
                  <a:schemeClr val="bg2"/>
                </a:solidFill>
              </a:rPr>
              <a:t>physicienne </a:t>
            </a:r>
            <a:r>
              <a:rPr lang="fr-FR" dirty="0" smtClean="0">
                <a:solidFill>
                  <a:schemeClr val="bg2"/>
                </a:solidFill>
              </a:rPr>
              <a:t>a </a:t>
            </a:r>
            <a:r>
              <a:rPr lang="fr-FR" dirty="0">
                <a:solidFill>
                  <a:schemeClr val="bg2"/>
                </a:solidFill>
              </a:rPr>
              <a:t>été la première femme noire à obtenir un doctorat du MIT en 1973. Alors qu’elle travaillait pour les laboratoires Bell, elle a contribué à l’invention du téléphone à touches, des panneaux photovoltaïques, des câbles à fibres optiques, au développement du fax et de la technologie permettant l’identification des appels entrants et des appels en attente</a:t>
            </a:r>
            <a:r>
              <a:rPr lang="fr-FR" dirty="0" smtClean="0">
                <a:solidFill>
                  <a:schemeClr val="bg2"/>
                </a:solidFill>
              </a:rPr>
              <a:t>.</a:t>
            </a:r>
            <a:endParaRPr lang="fr-FR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637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5517232"/>
            <a:ext cx="8136904" cy="1015663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fr-FR" sz="2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Stephanie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Louise </a:t>
            </a:r>
            <a:r>
              <a:rPr lang="fr-FR" sz="2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Kwolek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fr-FR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r>
              <a:rPr lang="fr-FR" b="1" dirty="0" smtClean="0">
                <a:solidFill>
                  <a:schemeClr val="bg2"/>
                </a:solidFill>
              </a:rPr>
              <a:t>Chimiste </a:t>
            </a:r>
            <a:r>
              <a:rPr lang="fr-FR" b="1" dirty="0">
                <a:solidFill>
                  <a:schemeClr val="bg2"/>
                </a:solidFill>
              </a:rPr>
              <a:t>américaine </a:t>
            </a:r>
            <a:r>
              <a:rPr lang="fr-FR" b="1" dirty="0" smtClean="0">
                <a:solidFill>
                  <a:schemeClr val="bg2"/>
                </a:solidFill>
              </a:rPr>
              <a:t>qui </a:t>
            </a:r>
            <a:r>
              <a:rPr lang="fr-FR" b="1" dirty="0">
                <a:solidFill>
                  <a:schemeClr val="bg2"/>
                </a:solidFill>
              </a:rPr>
              <a:t>a inventé le kevlar, ce polymère </a:t>
            </a:r>
            <a:r>
              <a:rPr lang="fr-FR" b="1" dirty="0" smtClean="0">
                <a:solidFill>
                  <a:schemeClr val="bg2"/>
                </a:solidFill>
              </a:rPr>
              <a:t>ultrarésistant </a:t>
            </a:r>
            <a:r>
              <a:rPr lang="fr-FR" b="1" dirty="0">
                <a:solidFill>
                  <a:schemeClr val="bg2"/>
                </a:solidFill>
              </a:rPr>
              <a:t>qui sert notamment à fabriquer des gilets pare-balles</a:t>
            </a:r>
            <a:endParaRPr lang="fr-FR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788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5934670"/>
            <a:ext cx="8352928" cy="738664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Joséphine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Garis Cochrane </a:t>
            </a:r>
            <a:endParaRPr lang="fr-FR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r>
              <a:rPr lang="fr-FR" b="1" dirty="0" smtClean="0">
                <a:solidFill>
                  <a:schemeClr val="bg2"/>
                </a:solidFill>
              </a:rPr>
              <a:t>Est </a:t>
            </a:r>
            <a:r>
              <a:rPr lang="fr-FR" b="1" dirty="0">
                <a:solidFill>
                  <a:schemeClr val="bg2"/>
                </a:solidFill>
              </a:rPr>
              <a:t>considérée comme l'inventrice du premier lave-vaisselle en 1886</a:t>
            </a:r>
            <a:endParaRPr lang="fr-FR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19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5661248"/>
            <a:ext cx="7992888" cy="1015663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Grace Murray Hopper </a:t>
            </a:r>
            <a:endParaRPr lang="fr-FR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r>
              <a:rPr lang="fr-FR" b="1" dirty="0" smtClean="0">
                <a:solidFill>
                  <a:schemeClr val="bg2"/>
                </a:solidFill>
              </a:rPr>
              <a:t>Contre-amiral </a:t>
            </a:r>
            <a:r>
              <a:rPr lang="fr-FR" b="1" dirty="0">
                <a:solidFill>
                  <a:schemeClr val="bg2"/>
                </a:solidFill>
              </a:rPr>
              <a:t>de l'US </a:t>
            </a:r>
            <a:r>
              <a:rPr lang="fr-FR" b="1" dirty="0" err="1">
                <a:solidFill>
                  <a:schemeClr val="bg2"/>
                </a:solidFill>
              </a:rPr>
              <a:t>Navy</a:t>
            </a:r>
            <a:r>
              <a:rPr lang="fr-FR" b="1" dirty="0">
                <a:solidFill>
                  <a:schemeClr val="bg2"/>
                </a:solidFill>
              </a:rPr>
              <a:t>, </a:t>
            </a:r>
            <a:r>
              <a:rPr lang="fr-FR" b="1" dirty="0" smtClean="0">
                <a:solidFill>
                  <a:schemeClr val="bg2"/>
                </a:solidFill>
              </a:rPr>
              <a:t>est </a:t>
            </a:r>
            <a:r>
              <a:rPr lang="fr-FR" b="1" dirty="0">
                <a:solidFill>
                  <a:schemeClr val="bg2"/>
                </a:solidFill>
              </a:rPr>
              <a:t>la conceptrice du premier compilateur en 1951 (A-0 System) et du langage COBOL en 1959</a:t>
            </a:r>
            <a:endParaRPr lang="fr-FR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06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4077072"/>
            <a:ext cx="4032448" cy="1938992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Marie Van Brittan </a:t>
            </a:r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Brown</a:t>
            </a:r>
          </a:p>
          <a:p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fr-FR" b="1" dirty="0" smtClean="0">
                <a:solidFill>
                  <a:schemeClr val="bg2"/>
                </a:solidFill>
              </a:rPr>
              <a:t>Est </a:t>
            </a:r>
            <a:r>
              <a:rPr lang="fr-FR" b="1" dirty="0">
                <a:solidFill>
                  <a:schemeClr val="bg2"/>
                </a:solidFill>
              </a:rPr>
              <a:t>la mère de la vidéosurveillance ; mis au point en 1969, son système de sécurité reposant sur un dispositif de surveillance fermé sert de fondement à la plupart des systèmes actuels</a:t>
            </a:r>
            <a:endParaRPr lang="fr-FR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279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4293096"/>
            <a:ext cx="8208912" cy="2123658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Ada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Lovelace</a:t>
            </a:r>
            <a:r>
              <a:rPr lang="fr-FR" dirty="0">
                <a:solidFill>
                  <a:schemeClr val="bg2"/>
                </a:solidFill>
              </a:rPr>
              <a:t>, </a:t>
            </a:r>
            <a:endParaRPr lang="fr-FR" dirty="0" smtClean="0">
              <a:solidFill>
                <a:schemeClr val="bg2"/>
              </a:solidFill>
            </a:endParaRPr>
          </a:p>
          <a:p>
            <a:r>
              <a:rPr lang="fr-FR" dirty="0" smtClean="0">
                <a:solidFill>
                  <a:schemeClr val="bg2"/>
                </a:solidFill>
              </a:rPr>
              <a:t>Fille </a:t>
            </a:r>
            <a:r>
              <a:rPr lang="fr-FR" dirty="0">
                <a:solidFill>
                  <a:schemeClr val="bg2"/>
                </a:solidFill>
              </a:rPr>
              <a:t>de Lord Byron, </a:t>
            </a:r>
            <a:r>
              <a:rPr lang="fr-FR" dirty="0" smtClean="0">
                <a:solidFill>
                  <a:schemeClr val="bg2"/>
                </a:solidFill>
              </a:rPr>
              <a:t>a </a:t>
            </a:r>
            <a:r>
              <a:rPr lang="fr-FR" dirty="0">
                <a:solidFill>
                  <a:schemeClr val="bg2"/>
                </a:solidFill>
              </a:rPr>
              <a:t>très tôt été encouragée par sa mère, une </a:t>
            </a:r>
            <a:r>
              <a:rPr lang="fr-FR" dirty="0" smtClean="0">
                <a:solidFill>
                  <a:schemeClr val="bg2"/>
                </a:solidFill>
              </a:rPr>
              <a:t>scientifique, à </a:t>
            </a:r>
            <a:r>
              <a:rPr lang="fr-FR" dirty="0">
                <a:solidFill>
                  <a:schemeClr val="bg2"/>
                </a:solidFill>
              </a:rPr>
              <a:t>devenir championne en maths. À l’université de Londres</a:t>
            </a:r>
            <a:r>
              <a:rPr lang="fr-FR" dirty="0" smtClean="0">
                <a:solidFill>
                  <a:schemeClr val="bg2"/>
                </a:solidFill>
              </a:rPr>
              <a:t>,</a:t>
            </a:r>
          </a:p>
          <a:p>
            <a:r>
              <a:rPr lang="fr-FR" dirty="0" smtClean="0">
                <a:solidFill>
                  <a:schemeClr val="bg2"/>
                </a:solidFill>
              </a:rPr>
              <a:t> </a:t>
            </a:r>
            <a:r>
              <a:rPr lang="fr-FR" dirty="0">
                <a:solidFill>
                  <a:schemeClr val="bg2"/>
                </a:solidFill>
              </a:rPr>
              <a:t>Lovelace a ensuite travaillé avec Charles Babbage sur les plans </a:t>
            </a:r>
            <a:r>
              <a:rPr lang="fr-FR" dirty="0" smtClean="0">
                <a:solidFill>
                  <a:schemeClr val="bg2"/>
                </a:solidFill>
              </a:rPr>
              <a:t>d’une </a:t>
            </a:r>
            <a:r>
              <a:rPr lang="fr-FR" dirty="0">
                <a:solidFill>
                  <a:schemeClr val="bg2"/>
                </a:solidFill>
              </a:rPr>
              <a:t>« machine analytique » (l’ancêtre de l’ordinateur) </a:t>
            </a:r>
            <a:r>
              <a:rPr lang="fr-FR" dirty="0" smtClean="0">
                <a:solidFill>
                  <a:schemeClr val="bg2"/>
                </a:solidFill>
              </a:rPr>
              <a:t>afin de </a:t>
            </a:r>
            <a:r>
              <a:rPr lang="fr-FR" dirty="0">
                <a:solidFill>
                  <a:schemeClr val="bg2"/>
                </a:solidFill>
              </a:rPr>
              <a:t>développer des méthodes de programmation grâce </a:t>
            </a:r>
            <a:r>
              <a:rPr lang="fr-FR" dirty="0" smtClean="0">
                <a:solidFill>
                  <a:schemeClr val="bg2"/>
                </a:solidFill>
              </a:rPr>
              <a:t>aux </a:t>
            </a:r>
            <a:r>
              <a:rPr lang="fr-FR" dirty="0">
                <a:solidFill>
                  <a:schemeClr val="bg2"/>
                </a:solidFill>
              </a:rPr>
              <a:t>algorithmes mathématiques. </a:t>
            </a:r>
            <a:endParaRPr lang="fr-FR" dirty="0" smtClean="0">
              <a:solidFill>
                <a:schemeClr val="bg2"/>
              </a:solidFill>
            </a:endParaRPr>
          </a:p>
          <a:p>
            <a:r>
              <a:rPr lang="fr-FR" dirty="0" smtClean="0">
                <a:solidFill>
                  <a:schemeClr val="bg2"/>
                </a:solidFill>
              </a:rPr>
              <a:t>Elle </a:t>
            </a:r>
            <a:r>
              <a:rPr lang="fr-FR" dirty="0">
                <a:solidFill>
                  <a:schemeClr val="bg2"/>
                </a:solidFill>
              </a:rPr>
              <a:t>devint ainsi « la première programmatrice d’ordinateur ».</a:t>
            </a:r>
          </a:p>
        </p:txBody>
      </p:sp>
    </p:spTree>
    <p:extLst>
      <p:ext uri="{BB962C8B-B14F-4D97-AF65-F5344CB8AC3E}">
        <p14:creationId xmlns:p14="http://schemas.microsoft.com/office/powerpoint/2010/main" val="211050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11960" y="3501008"/>
            <a:ext cx="4572000" cy="1569660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Marie 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Curie </a:t>
            </a:r>
            <a:r>
              <a:rPr lang="fr-FR" dirty="0">
                <a:solidFill>
                  <a:schemeClr val="bg1"/>
                </a:solidFill>
              </a:rPr>
              <a:t>(1867-1934) </a:t>
            </a:r>
            <a:endParaRPr lang="fr-FR" dirty="0" smtClean="0">
              <a:solidFill>
                <a:schemeClr val="bg1"/>
              </a:solidFill>
            </a:endParaRPr>
          </a:p>
          <a:p>
            <a:r>
              <a:rPr lang="fr-FR" dirty="0">
                <a:solidFill>
                  <a:schemeClr val="bg1"/>
                </a:solidFill>
              </a:rPr>
              <a:t>E</a:t>
            </a:r>
            <a:r>
              <a:rPr lang="fr-FR" dirty="0" smtClean="0">
                <a:solidFill>
                  <a:schemeClr val="bg1"/>
                </a:solidFill>
              </a:rPr>
              <a:t>st </a:t>
            </a:r>
            <a:r>
              <a:rPr lang="fr-FR" dirty="0">
                <a:solidFill>
                  <a:schemeClr val="bg1"/>
                </a:solidFill>
              </a:rPr>
              <a:t>très connue, notamment pour la découverte de la radioactivité et ses deux prix Nobel (prix Nobel de physique en 1903 et prix Nobel de chimie en 1911),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86929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16016" y="3501008"/>
            <a:ext cx="4572000" cy="2400657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r>
              <a:rPr lang="fr-F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Irène </a:t>
            </a:r>
            <a:r>
              <a:rPr lang="fr-FR" sz="2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Juliot-Curie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fr-FR" dirty="0">
                <a:solidFill>
                  <a:schemeClr val="bg1"/>
                </a:solidFill>
              </a:rPr>
              <a:t>(1897-1956</a:t>
            </a:r>
            <a:r>
              <a:rPr lang="fr-FR" dirty="0">
                <a:solidFill>
                  <a:schemeClr val="bg1"/>
                </a:solidFill>
              </a:rPr>
              <a:t>) </a:t>
            </a:r>
            <a:endParaRPr lang="fr-FR" dirty="0" smtClean="0">
              <a:solidFill>
                <a:schemeClr val="bg1"/>
              </a:solidFill>
            </a:endParaRPr>
          </a:p>
          <a:p>
            <a:r>
              <a:rPr lang="fr-FR" dirty="0" smtClean="0">
                <a:solidFill>
                  <a:schemeClr val="bg1"/>
                </a:solidFill>
              </a:rPr>
              <a:t>Sa </a:t>
            </a:r>
            <a:r>
              <a:rPr lang="fr-FR" dirty="0">
                <a:solidFill>
                  <a:schemeClr val="bg1"/>
                </a:solidFill>
              </a:rPr>
              <a:t>fille,  </a:t>
            </a:r>
            <a:r>
              <a:rPr lang="fr-FR" dirty="0">
                <a:solidFill>
                  <a:schemeClr val="bg1"/>
                </a:solidFill>
              </a:rPr>
              <a:t>l’est beaucoup moins. Et pourtant, la fille de Pierre et Marie Curie a elle aussi décroché le prix Nobel de chimie (1935) pour ses découvertes sur la</a:t>
            </a:r>
            <a:r>
              <a:rPr lang="fr-FR" b="1" dirty="0">
                <a:solidFill>
                  <a:schemeClr val="bg1"/>
                </a:solidFill>
              </a:rPr>
              <a:t> radioactivité artificielle</a:t>
            </a:r>
            <a:r>
              <a:rPr lang="fr-FR" dirty="0">
                <a:solidFill>
                  <a:schemeClr val="bg1"/>
                </a:solidFill>
              </a:rPr>
              <a:t>. Ses travaux permettront de faire de grandes avancées sur les techniques d’imagerie médicale. </a:t>
            </a:r>
            <a:endParaRPr lang="fr-FR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05003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92193" y="1412776"/>
            <a:ext cx="4372295" cy="3323987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Marie-Anne Pierrette </a:t>
            </a:r>
            <a:r>
              <a:rPr lang="fr-FR" sz="2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Paulze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Lavoisier </a:t>
            </a:r>
            <a:r>
              <a:rPr lang="fr-FR" dirty="0">
                <a:solidFill>
                  <a:schemeClr val="bg1"/>
                </a:solidFill>
              </a:rPr>
              <a:t>(1758-1836</a:t>
            </a:r>
            <a:r>
              <a:rPr lang="fr-FR" dirty="0" smtClean="0">
                <a:solidFill>
                  <a:schemeClr val="bg1"/>
                </a:solidFill>
              </a:rPr>
              <a:t>),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 Femme </a:t>
            </a:r>
            <a:r>
              <a:rPr lang="fr-FR" dirty="0">
                <a:solidFill>
                  <a:schemeClr val="bg1"/>
                </a:solidFill>
              </a:rPr>
              <a:t>de science, artiste-peintre, illustratrice, mais aussi épouse et précieuse collaboratrice du célèbre Antoine Lavoisier (1743-1794) père de la </a:t>
            </a:r>
            <a:r>
              <a:rPr lang="fr-FR" b="1" dirty="0">
                <a:solidFill>
                  <a:schemeClr val="bg1"/>
                </a:solidFill>
              </a:rPr>
              <a:t>chimie moderne</a:t>
            </a:r>
            <a:r>
              <a:rPr lang="fr-FR" dirty="0">
                <a:solidFill>
                  <a:schemeClr val="bg1"/>
                </a:solidFill>
              </a:rPr>
              <a:t> est l’écho même de la femme de l’ombre.</a:t>
            </a:r>
            <a:br>
              <a:rPr lang="fr-FR" dirty="0">
                <a:solidFill>
                  <a:schemeClr val="bg1"/>
                </a:solidFill>
              </a:rPr>
            </a:br>
            <a:r>
              <a:rPr lang="fr-FR" dirty="0">
                <a:solidFill>
                  <a:schemeClr val="bg1"/>
                </a:solidFill>
              </a:rPr>
              <a:t>La contribution de Marie-Anne aux travaux de son mari passera notamment par la réalisation des planches du « Traité élémentaire de chimie </a:t>
            </a:r>
            <a:r>
              <a:rPr lang="fr-FR" dirty="0" smtClean="0">
                <a:solidFill>
                  <a:schemeClr val="bg1"/>
                </a:solidFill>
              </a:rPr>
              <a:t> »</a:t>
            </a:r>
            <a:endParaRPr lang="fr-FR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1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55976" y="836712"/>
            <a:ext cx="4032448" cy="4893647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Rosalind </a:t>
            </a:r>
            <a:r>
              <a:rPr lang="fr-FR" sz="2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Elsie</a:t>
            </a:r>
            <a:r>
              <a:rPr lang="fr-F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Franklin </a:t>
            </a:r>
            <a:r>
              <a:rPr lang="fr-FR" dirty="0">
                <a:solidFill>
                  <a:schemeClr val="bg1"/>
                </a:solidFill>
              </a:rPr>
              <a:t>(1920-1958), </a:t>
            </a:r>
            <a:r>
              <a:rPr lang="fr-FR" dirty="0" smtClean="0">
                <a:solidFill>
                  <a:schemeClr val="bg1"/>
                </a:solidFill>
              </a:rPr>
              <a:t>Biologiste </a:t>
            </a:r>
            <a:r>
              <a:rPr lang="fr-FR" dirty="0">
                <a:solidFill>
                  <a:schemeClr val="bg1"/>
                </a:solidFill>
              </a:rPr>
              <a:t>moléculaire britannique a grandement pris part à la </a:t>
            </a:r>
            <a:r>
              <a:rPr lang="fr-FR" b="1" dirty="0">
                <a:solidFill>
                  <a:schemeClr val="bg1"/>
                </a:solidFill>
              </a:rPr>
              <a:t>découverte de la structure de l’ADN</a:t>
            </a:r>
            <a:r>
              <a:rPr lang="fr-FR" dirty="0">
                <a:solidFill>
                  <a:schemeClr val="bg1"/>
                </a:solidFill>
              </a:rPr>
              <a:t>. C’est notamment grâce aux techniques de diffractométrie de rayons X, qu’elle a pu étudier en France de 1947 à 1950 au Laboratoire central des services chimiques de l’État et à ses clichés que la découverte de la structure de notre ADN sera rendue possible.</a:t>
            </a:r>
            <a:br>
              <a:rPr lang="fr-FR" dirty="0">
                <a:solidFill>
                  <a:schemeClr val="bg1"/>
                </a:solidFill>
              </a:rPr>
            </a:br>
            <a:r>
              <a:rPr lang="fr-FR" dirty="0">
                <a:solidFill>
                  <a:schemeClr val="bg1"/>
                </a:solidFill>
              </a:rPr>
              <a:t>Rosalind aurait pu recevoir le prix Nobel de Médecine en 1962 à l’instar de ses collaborateurs Maurice Wilkins, James Watson et Francis Crick, malheureusement, celle-ci décédera quatre ans trop tôt pour </a:t>
            </a:r>
            <a:r>
              <a:rPr lang="fr-FR" dirty="0" smtClean="0">
                <a:solidFill>
                  <a:schemeClr val="bg1"/>
                </a:solidFill>
              </a:rPr>
              <a:t>cela.</a:t>
            </a:r>
            <a:endParaRPr lang="fr-FR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8320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C:\Users\m\Desktop\a1 - Copie (1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42" y="517281"/>
            <a:ext cx="8246757" cy="5886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\Desktop\grafme-com-ul31413673-219395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908" y="2457400"/>
            <a:ext cx="2590825" cy="3368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32882" y="5072231"/>
            <a:ext cx="2929551" cy="84384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0" rIns="68562" bIns="34280" rtlCol="0" anchor="ctr"/>
          <a:lstStyle/>
          <a:p>
            <a:pPr algn="ctr"/>
            <a:endParaRPr lang="fr-FR" sz="1534"/>
          </a:p>
        </p:txBody>
      </p:sp>
      <p:sp>
        <p:nvSpPr>
          <p:cNvPr id="6" name="Rectangle 5"/>
          <p:cNvSpPr/>
          <p:nvPr/>
        </p:nvSpPr>
        <p:spPr>
          <a:xfrm>
            <a:off x="4543047" y="5333489"/>
            <a:ext cx="3010761" cy="3284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534" dirty="0">
                <a:hlinkClick r:id="rId4"/>
              </a:rPr>
              <a:t>http://angelmessager.vip-blog.com</a:t>
            </a:r>
            <a:r>
              <a:rPr lang="fr-FR" sz="1534" dirty="0"/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933124" y="5755412"/>
            <a:ext cx="1578189" cy="56451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sz="1534" b="1" dirty="0">
                <a:ln/>
                <a:solidFill>
                  <a:srgbClr val="FFC000"/>
                </a:solidFill>
              </a:rPr>
              <a:t>Visitez mon blog </a:t>
            </a:r>
          </a:p>
          <a:p>
            <a:r>
              <a:rPr lang="fr-FR" sz="1534" b="1" dirty="0">
                <a:ln/>
                <a:solidFill>
                  <a:srgbClr val="FFC000"/>
                </a:solidFill>
              </a:rPr>
              <a:t>si vous le désirez</a:t>
            </a:r>
          </a:p>
        </p:txBody>
      </p:sp>
    </p:spTree>
    <p:extLst>
      <p:ext uri="{BB962C8B-B14F-4D97-AF65-F5344CB8AC3E}">
        <p14:creationId xmlns:p14="http://schemas.microsoft.com/office/powerpoint/2010/main" val="416496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873BB6C-79A2-4226-8327-632D086BF1E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Silhouette et citation avec perspective</Template>
  <TotalTime>0</TotalTime>
  <Words>881</Words>
  <Application>Microsoft Office PowerPoint</Application>
  <PresentationFormat>Affichage à l'écran (4:3)</PresentationFormat>
  <Paragraphs>60</Paragraphs>
  <Slides>24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Candara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keywords>25034247</cp:keywords>
  <cp:lastModifiedBy/>
  <cp:revision>17</cp:revision>
  <dcterms:created xsi:type="dcterms:W3CDTF">2016-04-11T13:56:00Z</dcterms:created>
  <dcterms:modified xsi:type="dcterms:W3CDTF">2016-04-12T06:17:05Z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TC019648179991</vt:lpwstr>
  </property>
</Properties>
</file>