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  <p:sldMasterId id="2147483708" r:id="rId3"/>
    <p:sldMasterId id="2147483732" r:id="rId4"/>
    <p:sldMasterId id="2147483744" r:id="rId5"/>
  </p:sldMasterIdLst>
  <p:sldIdLst>
    <p:sldId id="915" r:id="rId6"/>
    <p:sldId id="916" r:id="rId7"/>
    <p:sldId id="914" r:id="rId8"/>
    <p:sldId id="289" r:id="rId9"/>
    <p:sldId id="290" r:id="rId10"/>
    <p:sldId id="291" r:id="rId11"/>
    <p:sldId id="292" r:id="rId12"/>
    <p:sldId id="293" r:id="rId13"/>
    <p:sldId id="294" r:id="rId14"/>
    <p:sldId id="435" r:id="rId15"/>
    <p:sldId id="295" r:id="rId16"/>
    <p:sldId id="437" r:id="rId17"/>
    <p:sldId id="438" r:id="rId18"/>
    <p:sldId id="439" r:id="rId19"/>
    <p:sldId id="443" r:id="rId20"/>
    <p:sldId id="442" r:id="rId21"/>
    <p:sldId id="444" r:id="rId22"/>
    <p:sldId id="717" r:id="rId23"/>
    <p:sldId id="845" r:id="rId24"/>
    <p:sldId id="917" r:id="rId25"/>
    <p:sldId id="918" r:id="rId26"/>
    <p:sldId id="922" r:id="rId27"/>
    <p:sldId id="921" r:id="rId28"/>
    <p:sldId id="920" r:id="rId29"/>
    <p:sldId id="919" r:id="rId30"/>
    <p:sldId id="526" r:id="rId31"/>
  </p:sldIdLst>
  <p:sldSz cx="9144000" cy="6858000" type="screen4x3"/>
  <p:notesSz cx="6858000" cy="9144000"/>
  <p:embeddedFontLst>
    <p:embeddedFont>
      <p:font typeface="Cupertino" panose="020B0604020202020204"/>
      <p:regular r:id="rId32"/>
      <p:italic r:id="rId33"/>
    </p:embeddedFont>
    <p:embeddedFont>
      <p:font typeface="Verdana" panose="020B0604030504040204" pitchFamily="34" charset="0"/>
      <p:regular r:id="rId34"/>
      <p:bold r:id="rId35"/>
      <p:italic r:id="rId36"/>
      <p:boldItalic r:id="rId37"/>
    </p:embeddedFont>
    <p:embeddedFont>
      <p:font typeface="Bertram CE" panose="04020905020D02060204" pitchFamily="82" charset="0"/>
      <p:regular r:id="rId38"/>
    </p:embeddedFont>
    <p:embeddedFont>
      <p:font typeface="Arial Black" panose="020B0A04020102020204" pitchFamily="34" charset="0"/>
      <p:bold r:id="rId39"/>
    </p:embeddedFont>
    <p:embeddedFont>
      <p:font typeface="Nadianne" panose="03020902050305070206" pitchFamily="66" charset="0"/>
      <p:bold r:id="rId40"/>
    </p:embeddedFont>
    <p:embeddedFont>
      <p:font typeface="Aharoni" panose="02010803020104030203" pitchFamily="2" charset="-79"/>
      <p:bold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LmTvDeHPfRdkdmpCm5yA==" hashData="gHHlh/9r94CoV5Lo0uqEvOz8fm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15" autoAdjust="0"/>
    <p:restoredTop sz="94660"/>
  </p:normalViewPr>
  <p:slideViewPr>
    <p:cSldViewPr>
      <p:cViewPr>
        <p:scale>
          <a:sx n="100" d="100"/>
          <a:sy n="100" d="100"/>
        </p:scale>
        <p:origin x="-1068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font" Target="fonts/font5.fntdata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font" Target="fonts/font13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8239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3262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0068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960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0620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014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9072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366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4786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630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1465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98117"/>
      </p:ext>
    </p:extLst>
  </p:cSld>
  <p:clrMapOvr>
    <a:masterClrMapping/>
  </p:clrMapOvr>
  <p:transition spd="med" advClick="0" advTm="5000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788217"/>
      </p:ext>
    </p:extLst>
  </p:cSld>
  <p:clrMapOvr>
    <a:masterClrMapping/>
  </p:clrMapOvr>
  <p:transition spd="med" advClick="0" advTm="5000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870893"/>
      </p:ext>
    </p:extLst>
  </p:cSld>
  <p:clrMapOvr>
    <a:masterClrMapping/>
  </p:clrMapOvr>
  <p:transition spd="med" advClick="0" advTm="5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41777"/>
      </p:ext>
    </p:extLst>
  </p:cSld>
  <p:clrMapOvr>
    <a:masterClrMapping/>
  </p:clrMapOvr>
  <p:transition spd="med" advClick="0" advTm="5000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796383"/>
      </p:ext>
    </p:extLst>
  </p:cSld>
  <p:clrMapOvr>
    <a:masterClrMapping/>
  </p:clrMapOvr>
  <p:transition spd="med" advClick="0" advTm="5000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000076"/>
      </p:ext>
    </p:extLst>
  </p:cSld>
  <p:clrMapOvr>
    <a:masterClrMapping/>
  </p:clrMapOvr>
  <p:transition spd="med" advClick="0" advTm="5000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38083"/>
      </p:ext>
    </p:extLst>
  </p:cSld>
  <p:clrMapOvr>
    <a:masterClrMapping/>
  </p:clrMapOvr>
  <p:transition spd="med" advClick="0" advTm="5000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584698"/>
      </p:ext>
    </p:extLst>
  </p:cSld>
  <p:clrMapOvr>
    <a:masterClrMapping/>
  </p:clrMapOvr>
  <p:transition spd="med" advClick="0" advTm="5000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194099"/>
      </p:ext>
    </p:extLst>
  </p:cSld>
  <p:clrMapOvr>
    <a:masterClrMapping/>
  </p:clrMapOvr>
  <p:transition spd="med" advClick="0" advTm="5000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755298"/>
      </p:ext>
    </p:extLst>
  </p:cSld>
  <p:clrMapOvr>
    <a:masterClrMapping/>
  </p:clrMapOvr>
  <p:transition spd="med" advClick="0" advTm="5000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6432"/>
      </p:ext>
    </p:extLst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41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18. 3. 2016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80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microsoft.com/office/2007/relationships/hdphoto" Target="../media/hdphoto1.wdp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3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gif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32.gif"/><Relationship Id="rId18" Type="http://schemas.openxmlformats.org/officeDocument/2006/relationships/slide" Target="slide15.xml"/><Relationship Id="rId26" Type="http://schemas.openxmlformats.org/officeDocument/2006/relationships/slide" Target="slide16.xml"/><Relationship Id="rId39" Type="http://schemas.openxmlformats.org/officeDocument/2006/relationships/image" Target="../media/image45.gif"/><Relationship Id="rId3" Type="http://schemas.openxmlformats.org/officeDocument/2006/relationships/image" Target="../media/image25.png"/><Relationship Id="rId21" Type="http://schemas.openxmlformats.org/officeDocument/2006/relationships/image" Target="../media/image36.gif"/><Relationship Id="rId34" Type="http://schemas.openxmlformats.org/officeDocument/2006/relationships/slide" Target="slide14.xml"/><Relationship Id="rId7" Type="http://schemas.openxmlformats.org/officeDocument/2006/relationships/image" Target="../media/image29.png"/><Relationship Id="rId12" Type="http://schemas.openxmlformats.org/officeDocument/2006/relationships/slide" Target="slide6.xml"/><Relationship Id="rId17" Type="http://schemas.openxmlformats.org/officeDocument/2006/relationships/image" Target="../media/image34.gif"/><Relationship Id="rId25" Type="http://schemas.openxmlformats.org/officeDocument/2006/relationships/image" Target="../media/image38.gif"/><Relationship Id="rId33" Type="http://schemas.openxmlformats.org/officeDocument/2006/relationships/image" Target="../media/image42.gif"/><Relationship Id="rId38" Type="http://schemas.openxmlformats.org/officeDocument/2006/relationships/slide" Target="slide19.xml"/><Relationship Id="rId2" Type="http://schemas.openxmlformats.org/officeDocument/2006/relationships/image" Target="../media/image24.jpg"/><Relationship Id="rId16" Type="http://schemas.openxmlformats.org/officeDocument/2006/relationships/slide" Target="slide8.xml"/><Relationship Id="rId20" Type="http://schemas.openxmlformats.org/officeDocument/2006/relationships/slide" Target="slide17.xml"/><Relationship Id="rId29" Type="http://schemas.openxmlformats.org/officeDocument/2006/relationships/image" Target="../media/image40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11" Type="http://schemas.openxmlformats.org/officeDocument/2006/relationships/image" Target="../media/image31.gif"/><Relationship Id="rId24" Type="http://schemas.openxmlformats.org/officeDocument/2006/relationships/slide" Target="slide11.xml"/><Relationship Id="rId32" Type="http://schemas.openxmlformats.org/officeDocument/2006/relationships/slide" Target="slide9.xml"/><Relationship Id="rId37" Type="http://schemas.openxmlformats.org/officeDocument/2006/relationships/image" Target="../media/image44.gif"/><Relationship Id="rId5" Type="http://schemas.openxmlformats.org/officeDocument/2006/relationships/image" Target="../media/image27.png"/><Relationship Id="rId15" Type="http://schemas.openxmlformats.org/officeDocument/2006/relationships/image" Target="../media/image33.gif"/><Relationship Id="rId23" Type="http://schemas.openxmlformats.org/officeDocument/2006/relationships/image" Target="../media/image37.gif"/><Relationship Id="rId28" Type="http://schemas.openxmlformats.org/officeDocument/2006/relationships/slide" Target="slide12.xml"/><Relationship Id="rId36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image" Target="../media/image35.gif"/><Relationship Id="rId31" Type="http://schemas.openxmlformats.org/officeDocument/2006/relationships/image" Target="../media/image41.gif"/><Relationship Id="rId4" Type="http://schemas.openxmlformats.org/officeDocument/2006/relationships/image" Target="../media/image26.jpg"/><Relationship Id="rId9" Type="http://schemas.openxmlformats.org/officeDocument/2006/relationships/image" Target="../media/image30.gif"/><Relationship Id="rId14" Type="http://schemas.openxmlformats.org/officeDocument/2006/relationships/slide" Target="slide7.xml"/><Relationship Id="rId22" Type="http://schemas.openxmlformats.org/officeDocument/2006/relationships/slide" Target="slide10.xml"/><Relationship Id="rId27" Type="http://schemas.openxmlformats.org/officeDocument/2006/relationships/image" Target="../media/image39.gif"/><Relationship Id="rId30" Type="http://schemas.openxmlformats.org/officeDocument/2006/relationships/slide" Target="slide13.xml"/><Relationship Id="rId35" Type="http://schemas.openxmlformats.org/officeDocument/2006/relationships/image" Target="../media/image4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" Target="slide3.xml"/><Relationship Id="rId7" Type="http://schemas.openxmlformats.org/officeDocument/2006/relationships/image" Target="../media/image4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microsoft.com/office/2007/relationships/hdphoto" Target="../media/hdphoto2.wdp"/><Relationship Id="rId10" Type="http://schemas.openxmlformats.org/officeDocument/2006/relationships/image" Target="../media/image44.gif"/><Relationship Id="rId4" Type="http://schemas.openxmlformats.org/officeDocument/2006/relationships/image" Target="../media/image46.png"/><Relationship Id="rId9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" Target="slide3.xml"/><Relationship Id="rId7" Type="http://schemas.openxmlformats.org/officeDocument/2006/relationships/image" Target="../media/image4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openxmlformats.org/officeDocument/2006/relationships/image" Target="../media/image62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4.JPG"/><Relationship Id="rId7" Type="http://schemas.openxmlformats.org/officeDocument/2006/relationships/image" Target="../media/image67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6.jpg"/><Relationship Id="rId5" Type="http://schemas.openxmlformats.org/officeDocument/2006/relationships/image" Target="../media/image65.JPG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7" Type="http://schemas.openxmlformats.org/officeDocument/2006/relationships/image" Target="../media/image68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g"/><Relationship Id="rId3" Type="http://schemas.openxmlformats.org/officeDocument/2006/relationships/image" Target="../media/image75.JPG"/><Relationship Id="rId7" Type="http://schemas.openxmlformats.org/officeDocument/2006/relationships/image" Target="../media/image79.jp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JPG"/><Relationship Id="rId5" Type="http://schemas.openxmlformats.org/officeDocument/2006/relationships/image" Target="../media/image77.JPG"/><Relationship Id="rId10" Type="http://schemas.openxmlformats.org/officeDocument/2006/relationships/image" Target="../media/image68.png"/><Relationship Id="rId4" Type="http://schemas.openxmlformats.org/officeDocument/2006/relationships/image" Target="../media/image76.JPG"/><Relationship Id="rId9" Type="http://schemas.openxmlformats.org/officeDocument/2006/relationships/image" Target="../media/image81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G"/><Relationship Id="rId3" Type="http://schemas.openxmlformats.org/officeDocument/2006/relationships/image" Target="../media/image83.jpg"/><Relationship Id="rId7" Type="http://schemas.openxmlformats.org/officeDocument/2006/relationships/image" Target="../media/image87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Relationship Id="rId9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G"/><Relationship Id="rId13" Type="http://schemas.openxmlformats.org/officeDocument/2006/relationships/image" Target="../media/image68.png"/><Relationship Id="rId3" Type="http://schemas.openxmlformats.org/officeDocument/2006/relationships/image" Target="../media/image90.JPG"/><Relationship Id="rId7" Type="http://schemas.openxmlformats.org/officeDocument/2006/relationships/image" Target="../media/image94.JPG"/><Relationship Id="rId12" Type="http://schemas.openxmlformats.org/officeDocument/2006/relationships/image" Target="../media/image99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jpg"/><Relationship Id="rId11" Type="http://schemas.openxmlformats.org/officeDocument/2006/relationships/image" Target="../media/image98.JPG"/><Relationship Id="rId5" Type="http://schemas.openxmlformats.org/officeDocument/2006/relationships/image" Target="../media/image92.jpg"/><Relationship Id="rId10" Type="http://schemas.openxmlformats.org/officeDocument/2006/relationships/image" Target="../media/image97.JPG"/><Relationship Id="rId4" Type="http://schemas.openxmlformats.org/officeDocument/2006/relationships/image" Target="../media/image91.JPG"/><Relationship Id="rId9" Type="http://schemas.openxmlformats.org/officeDocument/2006/relationships/image" Target="../media/image96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g"/><Relationship Id="rId13" Type="http://schemas.openxmlformats.org/officeDocument/2006/relationships/image" Target="../media/image68.png"/><Relationship Id="rId3" Type="http://schemas.openxmlformats.org/officeDocument/2006/relationships/image" Target="../media/image101.png"/><Relationship Id="rId7" Type="http://schemas.openxmlformats.org/officeDocument/2006/relationships/image" Target="../media/image105.JPG"/><Relationship Id="rId12" Type="http://schemas.openxmlformats.org/officeDocument/2006/relationships/image" Target="../media/image110.JP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gif"/><Relationship Id="rId11" Type="http://schemas.openxmlformats.org/officeDocument/2006/relationships/image" Target="../media/image109.JPG"/><Relationship Id="rId5" Type="http://schemas.openxmlformats.org/officeDocument/2006/relationships/image" Target="../media/image103.png"/><Relationship Id="rId10" Type="http://schemas.openxmlformats.org/officeDocument/2006/relationships/image" Target="../media/image108.JPG"/><Relationship Id="rId4" Type="http://schemas.openxmlformats.org/officeDocument/2006/relationships/image" Target="../media/image102.png"/><Relationship Id="rId9" Type="http://schemas.openxmlformats.org/officeDocument/2006/relationships/image" Target="../media/image107.JPG"/><Relationship Id="rId14" Type="http://schemas.openxmlformats.org/officeDocument/2006/relationships/image" Target="../media/image1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3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331642" y="-99392"/>
            <a:ext cx="6552728" cy="12961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KRÁSNA HôRKA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398441" y="1268760"/>
            <a:ext cx="23471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CASTLE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7" name="Obdĺžnik 6"/>
          <p:cNvSpPr/>
          <p:nvPr/>
        </p:nvSpPr>
        <p:spPr>
          <a:xfrm>
            <a:off x="395536" y="6221343"/>
            <a:ext cx="1478290" cy="400110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non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2000" b="1" i="1" spc="5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2000" b="1" i="1" cap="none" spc="50" dirty="0">
              <a:ln w="31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2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audio1.wav"/>
          </p:stSnd>
        </p:sndAc>
      </p:transition>
    </mc:Choice>
    <mc:Fallback xmlns="">
      <p:transition advClick="0" advTm="8000">
        <p:sndAc>
          <p:stSnd loop="1">
            <p:snd r:embed="rId5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524328" y="451735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774744" y="4024300"/>
                <a:ext cx="1236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Замок </a:t>
                </a:r>
                <a:r>
                  <a:rPr lang="sk-SK" sz="600" i="1" u="sng" smtClean="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Krásna Hôrka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758746" y="4016606"/>
                <a:ext cx="1252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Castillo Krásna Hôrka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1988975" y="41498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07466" y="5318025"/>
            <a:ext cx="1388672" cy="900000"/>
            <a:chOff x="5924429" y="1305083"/>
            <a:chExt cx="1388672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24429" y="1305083"/>
              <a:ext cx="1388672" cy="900000"/>
              <a:chOff x="1658612" y="3501008"/>
              <a:chExt cx="1388672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658612" y="4003822"/>
                <a:ext cx="13886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Castello di Krásna Hôrka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717439" y="4016606"/>
                <a:ext cx="129342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Kasteel Krásna Hôrka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1949468" y="415394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64100" y="4016606"/>
                <a:ext cx="114676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Krasznahorka vára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58094" y="414583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1875685" y="4016606"/>
                <a:ext cx="113518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Slott Krásna Hôrka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049698" y="415161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824122" y="4016607"/>
                <a:ext cx="11867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Kalesi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1991765" y="41492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1897242" y="4016606"/>
                <a:ext cx="111362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טירה </a:t>
                </a:r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058204" y="415516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22208" y="5147075"/>
            <a:ext cx="1376837" cy="900000"/>
            <a:chOff x="5934921" y="2335642"/>
            <a:chExt cx="1376837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34921" y="2335642"/>
              <a:ext cx="1376837" cy="900000"/>
              <a:chOff x="1663895" y="3501008"/>
              <a:chExt cx="1376837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663895" y="4028935"/>
                <a:ext cx="137683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Le Château de Krásna Hôrka</a:t>
                </a:r>
                <a:endParaRPr lang="sk-SK" sz="6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1944465" y="414979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Κάστρο </a:t>
                </a:r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Krásna Hôrka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832353" y="4016606"/>
                <a:ext cx="117851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Burg Krásna Hôrka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40125" y="414906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731428" y="4016608"/>
                <a:ext cx="127944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Castelul Krásna Hôrka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1978694" y="414373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782799" y="4016606"/>
                <a:ext cx="12280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Castle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1996009" y="414446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738617" y="4016608"/>
                <a:ext cx="12722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Castelo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64602" y="4153639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0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842439" y="4000618"/>
                <a:ext cx="116460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Zamek Krásna Hôrka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097212" y="4140665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2" action="ppaction://hlinksldjump"/>
            </p:cNvPr>
            <p:cNvPicPr>
              <a:picLocks noChangeAspect="1"/>
            </p:cNvPicPr>
            <p:nvPr/>
          </p:nvPicPr>
          <p:blipFill>
            <a:blip r:embed="rId2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1331642" y="-99392"/>
            <a:ext cx="6552728" cy="12961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KRÁSNA HôRKA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9" name="Obdĺžnik 128"/>
          <p:cNvSpPr/>
          <p:nvPr/>
        </p:nvSpPr>
        <p:spPr>
          <a:xfrm>
            <a:off x="3398441" y="1268760"/>
            <a:ext cx="23471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CASTLE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7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8 -0.6368 L 0.00226 0.01389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23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9" name="Obrázok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3203848" y="4953167"/>
            <a:ext cx="4032448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 smtClean="0">
                <a:ln w="1905">
                  <a:solidFill>
                    <a:srgbClr val="336600"/>
                  </a:solidFill>
                </a:ln>
                <a:solidFill>
                  <a:prstClr val="white">
                    <a:lumMod val="85000"/>
                  </a:prst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Krásna Hôrka Castle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388000" y="885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388000" y="3009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388860" y="461046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388000" y="1735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388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388000" y="3859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388000" y="42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388000" y="1310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388000" y="3434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388000" y="2584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388000" y="5558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388000" y="5133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388000" y="4708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388000" y="3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386709" cy="41760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4" y="2611070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4084878" y="5558400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rgbClr val="008000"/>
                </a:solidFill>
              </a:rPr>
              <a:t>GPS   </a:t>
            </a:r>
            <a:r>
              <a:rPr lang="sk-SK" sz="1200" b="1" i="1" smtClean="0">
                <a:solidFill>
                  <a:srgbClr val="008000"/>
                </a:solidFill>
              </a:rPr>
              <a:t>N 48°39‘30‘‘   </a:t>
            </a:r>
            <a:r>
              <a:rPr lang="sk-SK" sz="1200" b="1" i="1">
                <a:solidFill>
                  <a:srgbClr val="008000"/>
                </a:solidFill>
              </a:rPr>
              <a:t>E </a:t>
            </a:r>
            <a:r>
              <a:rPr lang="sk-SK" sz="1200" b="1" i="1" smtClean="0">
                <a:solidFill>
                  <a:srgbClr val="008000"/>
                </a:solidFill>
              </a:rPr>
              <a:t>20°36‘01‘‘</a:t>
            </a:r>
            <a:endParaRPr lang="sk-SK" sz="1200" b="1" i="1" dirty="0">
              <a:solidFill>
                <a:srgbClr val="00800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737440" y="5086063"/>
            <a:ext cx="1892734" cy="1399228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 smtClean="0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200" b="1">
              <a:ln w="1905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809" y="53999"/>
            <a:ext cx="297940" cy="298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BlokTextu 70"/>
          <p:cNvSpPr txBox="1"/>
          <p:nvPr/>
        </p:nvSpPr>
        <p:spPr>
          <a:xfrm>
            <a:off x="7775975" y="6467500"/>
            <a:ext cx="554021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smtClean="0">
                <a:solidFill>
                  <a:srgbClr val="F79646">
                    <a:lumMod val="50000"/>
                  </a:srgbClr>
                </a:solidFill>
              </a:rPr>
              <a:t>TEXT</a:t>
            </a:r>
            <a:endParaRPr lang="sk-SK" sz="1200" b="1" i="1" dirty="0">
              <a:solidFill>
                <a:srgbClr val="F79646">
                  <a:lumMod val="50000"/>
                </a:srgbClr>
              </a:solidFill>
            </a:endParaRPr>
          </a:p>
        </p:txBody>
      </p:sp>
      <p:pic>
        <p:nvPicPr>
          <p:cNvPr id="50" name="Obrázok 4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9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51504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939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1364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1789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2638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063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3488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913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43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4762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5187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5612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9" name="Obdĺžnik 68"/>
          <p:cNvSpPr/>
          <p:nvPr/>
        </p:nvSpPr>
        <p:spPr>
          <a:xfrm>
            <a:off x="8388000" y="5983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70" name="Obrázok 69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6037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6" name="Obdĺžnik 65"/>
          <p:cNvSpPr/>
          <p:nvPr/>
        </p:nvSpPr>
        <p:spPr>
          <a:xfrm>
            <a:off x="8388000" y="640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8" name="Obrázok 7">
            <a:hlinkClick r:id="rId38" action="ppaction://hlinksldjump"/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6462000"/>
            <a:ext cx="432001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696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425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8500"/>
                            </p:stCondLst>
                            <p:childTnLst>
                              <p:par>
                                <p:cTn id="185" presetID="42" presetClass="path" presetSubtype="0" repeatCount="30000" accel="16667" decel="1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32223E-7 L -0.00104 0.9003 " pathEditMode="relative" rAng="0" ptsTypes="AA">
                                      <p:cBhvr>
                                        <p:cTn id="18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450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1" grpId="0" animBg="1"/>
      <p:bldP spid="68" grpId="0"/>
      <p:bldP spid="5" grpId="0"/>
      <p:bldP spid="71" grpId="0"/>
      <p:bldP spid="69" grpId="0" animBg="1"/>
      <p:bldP spid="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Apaches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42899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980728"/>
            <a:ext cx="7848600" cy="218521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Hrad Krásna Hôrka pochádza zo 14. storočia a leží v blízkosti mesta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Prvá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písomná zmienka o hrade je z roku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Hrad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bol postavený na obchodnej ceste z Transylvánie do dnešného Poľska.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Majiteľmi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hradu boli známe rody – Máriássyovcov, Bebekovcov a Andrássyovcov.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V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marci 2012 bola veľká časť hradu zničená požiarom.</a:t>
            </a:r>
          </a:p>
        </p:txBody>
      </p:sp>
      <p:pic>
        <p:nvPicPr>
          <p:cNvPr id="16" name="Obrázok 15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Obrázok 12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2" y="-18542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Castle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8534" y="341045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8521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is a castle from the 14th century near to town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first recorded mention of the castle was in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castle was built on a trade route from Transylvania to today‘s Poland.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Well-known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families - Máriássy, Bebek and Andrássy were the owners of the castle.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On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March 2012 the castle was damaged by fire.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6796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origen del Castillo Krásna Hôrka pone data del siglo 14 y el primer recuerdo escrito procede de los aňos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está situado cerca de la ciudad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fue construido en el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camino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comercio de Transylvania a Polonia contemporánea.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Los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propietarios del Castillo eran dinastías conocidas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–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Máriá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Bebek, Andrássy.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marzo del aňo 2012 una gran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del Castillo devastó el incendio.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Château de Krásna Hôrka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68395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Château Krásna Hôrka date du 14eme siècle et se situe près de la ville Rožňava en Slovaquie.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première  mention écrite du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château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date de l'année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château fut construit sur la route commerciale menant de la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Transsilvanie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vers la présente Pologne.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Les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propriétaires du château étaient les grandes familles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nobiliaires,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telles que Mariassy, Bebek et Andrassy.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En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mars 2012, une grande partie du château fut détruite par  l‘incendie.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09708" y="364502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Burg Krásna Hôrka stammt aus dem 14. Jahrhundert und befindet  sich in der Nähe der Stadt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wird zum ersten Mal im Jahre 1333 erwähnt.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liegt an der damaligen Handelsstraße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von Transsilvanien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bis nach dem heutigen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Bekannte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Adelsfamilien - Máriássy, Bebek und Andrássy zählten zu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Besitzern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Burg.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März 2012 wurde die Burg von einer Feuersbrunst stark beschädigt.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Castelo</a:t>
            </a:r>
            <a:r>
              <a:rPr lang="pt-BR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BlokTextu 12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é um castelo do século 14, próximo à cidade de Rožňava.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primeira menção registrada do castelo foi em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 castelo foi construído em uma rota de comércio da Transilvânia à atual Polônia.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Famílias conhecidas - Máriássy, Bebek e Andrássy foram as proprietárias do castelo.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Em março de 2012, o castelo foi danificado por um incêndio.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Castello di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7142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sna H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ô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rka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è un castello del 14imo secolo, vicino alla città di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žň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ava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it-IT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prime notizie del castello risalgono al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1333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it-IT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castello fu costruito su una via commerciale che va dalla Transilvania alla attuale Polonia.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Nel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corso della storia, famiglie famose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quali 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ed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Andr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furono i proprietari del castello.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Nel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Marzo del 2012 il castello subì notevoli danni a causa di  un incendio.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Krasznahorka vára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1179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Krasznahorkai vár, amely nem messze Rozsnyótól fekszik a 14. században épült.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Az első írásos feljegyzés a várról 1333-ból maradt fenn.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Erdélyt és a mai Lengyelországot összekötő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 kereskedelmi út-vonal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mentén épült fel.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jól ismert Máriássy, Bebek és Andrássy családok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tulajdoná-ban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volt.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2012 márciusában a vár nagyobb része tűzvész következtében leégett.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 Krásna Hôrka</a:t>
            </a: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45782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5" name="Obrázok 14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BlokTextu 13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este un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din secolul al 14-lea în apropiere de oraş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Prima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mentionare a înregistrat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castelului a fost în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fost construit pe o rută comercială din Transilvania în Polonia astăzi.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Familii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bine-cunoscute -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şi Andrássy au fost proprietarii castelului.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Martie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2012, castelul a fost deteriorat de foc.</a:t>
            </a:r>
          </a:p>
        </p:txBody>
      </p:sp>
      <p:pic>
        <p:nvPicPr>
          <p:cNvPr id="17" name="Obrázok 16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Kasteel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80289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is een kasteel uit de 14e eeuw in de buurt van de stad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 eerste geregistreerde vermelding van het kasteel was in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kasteel werd gebouwd op een handelsroute van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Trans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sylvanië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aan de hedendaagse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Bekende families - Máriássy, Bebek en Andrássy waren de eigenaars van het kasteel.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Op maart 2012 werd het kasteel beschadigd door brand.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Kalesi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4398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Hôrka,  Rožňava kasabasının yakınında 14. yüzyıldan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ka-lan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bir kaledir.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Kalenin ilk defa 1333 yılında kaydına rastlanmıştır.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Kale Transilvanya’dan bugünkü Polonya’ya uzanan ticaret yolu üzerinde inşa edilmiştir.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Çok tanınmış Máriássy, Bebek ve Andrássy aileleri kalenin sahipleri olmuştur.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Mart 2012’de çıkan yangında hasar görmüştür.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</a:t>
            </a:r>
            <a:r>
              <a:rPr lang="sk-SK" sz="2400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az-Cyrl-AZ" sz="2400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344020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1003327"/>
            <a:ext cx="7848600" cy="23083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от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14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века лежит недалеко от города Рожнява.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Первое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письменное упоминание о нём датируется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1333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годом.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Построен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на торговой дороге из Трансильвании 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Семиградье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ны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нешнюю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Польшу.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Владельцами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были известные династии Марьяши,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Бебек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и Андраши.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марте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2012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года большая часть замка была уничтожена вследствие пожара.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טירה </a:t>
            </a:r>
            <a:r>
              <a:rPr lang="sk-SK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Hôrka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2771800" y="4861673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2119828" y="292494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665224" y="1028403"/>
            <a:ext cx="7848600" cy="1477328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טירה מהמאה ה -14 ליד העיר .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Rožňava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האזכור המתועד הראשון של הטירה היה ב 1333.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הטירה נבנתה על נתיב הסחר מטרנסילבניה לפולין של היום.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הבעלים של הטירה היו המשפחות הידועות -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Máriássy, Bebek, Andrássy.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במרס 2012 הטירה ניזוקה בשריפה</a:t>
            </a:r>
            <a:r>
              <a:rPr lang="he-IL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he-IL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0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Zamek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2016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660232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– gotycki zamek na Słowacji, górujący nad miejscowością Krásnohorské  Podhradie, w pobliżu Rożniawy.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Po raz pierwszy wzmiankowany w 1333 roku. Krásna Hôrka jest narodowym pomnikiem kultury.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Zamek zbudował ród Mariássych ok. 1320 roku. Pełnił funkcję ochronną na szlaku handlowym wiodącego z północy. W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XVl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wieku pełnił rolę warowni na pograniczu tureckim.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10 marca 2012 roku zamek częściowo spłonął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pl-PL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Slott Krásna Hôrka  /  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Musik :		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Foto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	privatbilder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Sammanställt av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År :		2015</a:t>
            </a:r>
            <a:endParaRPr lang="sk-SK" sz="1400" i="1" dirty="0" err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343652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är ett slott från den 14: e århundradet i närheten av staden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Den första registrerade omnämnandet av slottet var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Slottet byggdes på en handelsrutt från Transsylvanien till dagens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Ägarna av slottet var de stora adliga familjer -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och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Andr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 mars 2012, en stor del av slottet förstördes av brand.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0" name="Obrázok 9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66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2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Κάστρο</a:t>
            </a:r>
            <a:r>
              <a:rPr lang="el-GR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Krásna Hôrka </a:t>
            </a:r>
            <a:r>
              <a:rPr lang="sk-SK" sz="2400" i="1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el-GR" sz="2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Σλοβακία</a:t>
            </a:r>
            <a:endParaRPr lang="sk-SK" sz="2400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24649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Μουσική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Φωτογραφίες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ιδιωτικές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Ηλεκτρονική Διεύθυνση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pista2011@gmail.com        </a:t>
            </a:r>
            <a:endParaRPr lang="el-GR" sz="1400" i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Συλλογή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Έτος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87662" y="34304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Το κάστρο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Krásna Hôrka 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είναι του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14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ου αιώνα και βρίσκεται κοντά στη πόλη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Η πρώτη καταγεγραμμένη αναφορά υπάρξεως του κάστρου ήταν το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Το κάστρο χτίστηκε σε μια εμπορική διαδρομή από τη Τρανσυλβανία έως τη σημερινή Πολωνία.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Ιδιοκτήτες του κάστρου ήταν οι πασίγνωστες οικογένειες των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Máriássy,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Bebek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και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Andrássy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Το Μάρτιο του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2012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το κάστρο καταστράφηκε από πυρκαγιά.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18064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979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Foto 0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Foto 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" name="Foto 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Foto 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Foto 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Foto 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" name="Foto 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Foto 0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Foto 0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Foto 0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" name="Foto 0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5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1000">
        <p14:doors dir="vert"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Foto 0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4000"/>
            <a:ext cx="8496944" cy="6192688"/>
          </a:xfrm>
          <a:prstGeom prst="rect">
            <a:avLst/>
          </a:prstGeom>
        </p:spPr>
      </p:pic>
      <p:pic>
        <p:nvPicPr>
          <p:cNvPr id="10" name="Foto 0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4" name="Foto 0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1" name="Foto 0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5" name="Foto 0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2" name="Foto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6" name="Foto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1" name="Foto 1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8568000" cy="6264000"/>
          </a:xfrm>
          <a:prstGeom prst="rect">
            <a:avLst/>
          </a:prstGeom>
        </p:spPr>
      </p:pic>
      <p:pic>
        <p:nvPicPr>
          <p:cNvPr id="57" name="Foto 1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8568000" cy="6264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6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1000">
        <p:cover/>
      </p:transition>
    </mc:Choice>
    <mc:Fallback xmlns="">
      <p:transition spd="slow" advClick="0" advTm="31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Foto 1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9" name="Foto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3" name="Foto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0" name="Foto 1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4" name="Foto 1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7" name="Foto 1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1" name="Foto 1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8" name="Foto 16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2" name="Foto 16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9" name="Foto 17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3" name="Foto 17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0" name="Foto 18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4" name="Foto 18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1" name="Foto 19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5" name="Foto 19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8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2000">
        <p:cover/>
      </p:transition>
    </mc:Choice>
    <mc:Fallback xmlns="">
      <p:transition spd="slow" advClick="0" advTm="52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Foto 2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3" name="Foto 2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7" name="Foto 2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4" name="Foto 2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8" name="Foto 2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5" name="Foto 2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9" name="Foto 2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6" name="Foto 24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0" name="Foto 24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1" name="Foto 2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5" name="Foto 2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2" name="Foto 26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6" name="Foto 26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000">
        <p:cover/>
      </p:transition>
    </mc:Choice>
    <mc:Fallback xmlns="">
      <p:transition spd="slow" advClick="0" advTm="4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Foto 2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4" name="Foto 2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8" name="Foto 2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5" name="Foto 2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9" name="Foto 2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2" name="Foto 3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6" name="Foto 3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3" name="Foto 3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7" name="Foto 3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4" name="Foto 3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8" name="Foto 3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5" name="Foto 33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9" name="Foto 33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0" name="Foto 34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0" name="Foto 34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1" name="Foto 3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1" name="Foto 3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2" name="Foto 36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2" name="Foto 36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3" name="Foto 37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3" name="Foto 37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6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3000">
        <p:cover/>
      </p:transition>
    </mc:Choice>
    <mc:Fallback xmlns="">
      <p:transition spd="slow" advClick="0" advTm="73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9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6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3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Foto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Dvojka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00" y="709838"/>
            <a:ext cx="406913" cy="403175"/>
          </a:xfrm>
          <a:prstGeom prst="rect">
            <a:avLst/>
          </a:prstGeom>
        </p:spPr>
      </p:pic>
      <p:pic>
        <p:nvPicPr>
          <p:cNvPr id="5" name="Nul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32" y="692696"/>
            <a:ext cx="433641" cy="437459"/>
          </a:xfrm>
          <a:prstGeom prst="rect">
            <a:avLst/>
          </a:prstGeom>
        </p:spPr>
      </p:pic>
      <p:pic>
        <p:nvPicPr>
          <p:cNvPr id="6" name="Jednotk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863" y="716981"/>
            <a:ext cx="387228" cy="388889"/>
          </a:xfrm>
          <a:prstGeom prst="rect">
            <a:avLst/>
          </a:prstGeom>
        </p:spPr>
      </p:pic>
      <p:pic>
        <p:nvPicPr>
          <p:cNvPr id="20" name="Dvojka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223" y="709838"/>
            <a:ext cx="406913" cy="403175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9" y="751608"/>
            <a:ext cx="1423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Foto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5" name="Foto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Foto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6" name="Foto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" name="Foto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7" name="Foto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Foto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8" name="Foto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" name="Foto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9" name="Foto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Foto 4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0" name="Foto 4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" name="Fotil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17" y="6499651"/>
            <a:ext cx="1080120" cy="29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6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8000">
        <p:cover/>
      </p:transition>
    </mc:Choice>
    <mc:Fallback xmlns="">
      <p:transition spd="slow" advClick="0" advTm="4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00"/>
                            </p:stCondLst>
                            <p:childTnLst>
                              <p:par>
                                <p:cTn id="38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3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3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500"/>
                            </p:stCondLst>
                            <p:childTnLst>
                              <p:par>
                                <p:cTn id="71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03573"/>
            <a:ext cx="720694" cy="79208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26" name="BlokTextu 25"/>
          <p:cNvSpPr txBox="1"/>
          <p:nvPr/>
        </p:nvSpPr>
        <p:spPr>
          <a:xfrm>
            <a:off x="720000" y="514950"/>
            <a:ext cx="4229088" cy="36933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  <a:endParaRPr lang="sk-SK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7" name="BlokTextu 26"/>
          <p:cNvSpPr txBox="1"/>
          <p:nvPr/>
        </p:nvSpPr>
        <p:spPr>
          <a:xfrm>
            <a:off x="720000" y="5872404"/>
            <a:ext cx="4229088" cy="58477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friends for your help</a:t>
            </a:r>
          </a:p>
          <a:p>
            <a:pPr algn="ctr"/>
            <a:r>
              <a:rPr lang="sk-SK" sz="160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w</a:t>
            </a:r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ith the translation</a:t>
            </a:r>
            <a:endParaRPr lang="sk-SK" sz="1600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32" name="Obdĺžnik 31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600" b="1" spc="5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33" name="Tlačidlo akcie: Vlastné 32">
            <a:hlinkClick r:id="" action="ppaction://hlinkshowjump?jump=endshow" highlightClick="1"/>
          </p:cNvPr>
          <p:cNvSpPr/>
          <p:nvPr/>
        </p:nvSpPr>
        <p:spPr>
          <a:xfrm>
            <a:off x="7853561" y="6093296"/>
            <a:ext cx="1012029" cy="50537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6" grpId="0" animBg="1"/>
      <p:bldP spid="27" grpId="0" animBg="1"/>
      <p:bldP spid="32" grpId="0"/>
      <p:bldP spid="32" grpId="1"/>
    </p:bldLst>
  </p:timing>
</p:sld>
</file>

<file path=ppt/theme/theme1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1389</Words>
  <Application>Microsoft Office PowerPoint</Application>
  <PresentationFormat>Prezentácia na obrazovke (4:3)</PresentationFormat>
  <Paragraphs>252</Paragraphs>
  <Slides>26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26</vt:i4>
      </vt:variant>
    </vt:vector>
  </HeadingPairs>
  <TitlesOfParts>
    <vt:vector size="40" baseType="lpstr">
      <vt:lpstr>Arial</vt:lpstr>
      <vt:lpstr>Cupertino</vt:lpstr>
      <vt:lpstr>Verdana</vt:lpstr>
      <vt:lpstr>Bertram CE</vt:lpstr>
      <vt:lpstr>Arial Black</vt:lpstr>
      <vt:lpstr>Cooper Std Black</vt:lpstr>
      <vt:lpstr>Nadianne</vt:lpstr>
      <vt:lpstr>Aharoni</vt:lpstr>
      <vt:lpstr>Calibri</vt:lpstr>
      <vt:lpstr>2_Motív Office</vt:lpstr>
      <vt:lpstr>3_Motív Office</vt:lpstr>
      <vt:lpstr>5_Motív Office</vt:lpstr>
      <vt:lpstr>4_Motív Office</vt:lpstr>
      <vt:lpstr>6_Motív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2016-03-18T19:14:22Z</dcterms:modified>
</cp:coreProperties>
</file>