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72" r:id="rId4"/>
    <p:sldId id="271" r:id="rId5"/>
    <p:sldId id="270" r:id="rId6"/>
    <p:sldId id="269" r:id="rId7"/>
    <p:sldId id="268" r:id="rId8"/>
    <p:sldId id="267" r:id="rId9"/>
    <p:sldId id="266" r:id="rId10"/>
    <p:sldId id="265" r:id="rId11"/>
    <p:sldId id="264" r:id="rId12"/>
    <p:sldId id="263" r:id="rId13"/>
    <p:sldId id="261" r:id="rId14"/>
    <p:sldId id="275" r:id="rId15"/>
    <p:sldId id="274" r:id="rId16"/>
    <p:sldId id="273" r:id="rId17"/>
    <p:sldId id="280" r:id="rId18"/>
    <p:sldId id="260" r:id="rId19"/>
    <p:sldId id="279" r:id="rId20"/>
    <p:sldId id="278" r:id="rId21"/>
    <p:sldId id="277" r:id="rId22"/>
    <p:sldId id="282" r:id="rId23"/>
    <p:sldId id="276" r:id="rId24"/>
    <p:sldId id="285" r:id="rId25"/>
    <p:sldId id="281" r:id="rId26"/>
    <p:sldId id="284" r:id="rId27"/>
    <p:sldId id="283" r:id="rId28"/>
    <p:sldId id="258" r:id="rId29"/>
    <p:sldId id="286" r:id="rId3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fVKtcTP41nJEy9gPslyrw==" hashData="NYkKRyRYIhX2Ef29XahuQg+hHe0="/>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23" autoAdjust="0"/>
  </p:normalViewPr>
  <p:slideViewPr>
    <p:cSldViewPr>
      <p:cViewPr varScale="1">
        <p:scale>
          <a:sx n="84" d="100"/>
          <a:sy n="84" d="100"/>
        </p:scale>
        <p:origin x="-45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6BC363-4DC2-45D0-ADB9-CB080D9F03BE}" type="datetimeFigureOut">
              <a:rPr lang="fr-FR" smtClean="0"/>
              <a:pPr/>
              <a:t>25/06/2013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F4A058E-BBE2-4D0F-A1EE-F867BD6EB8B1}" type="slidenum">
              <a:rPr lang="fr-FR" smtClean="0"/>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6BC363-4DC2-45D0-ADB9-CB080D9F03BE}" type="datetimeFigureOut">
              <a:rPr lang="fr-FR" smtClean="0"/>
              <a:pPr/>
              <a:t>25/06/2013</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4A058E-BBE2-4D0F-A1EE-F867BD6EB8B1}"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upload.wikimedia.org/wikipedia/commons/2/2c/Transistorer_(croped).jpg" TargetMode="External"/><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hyperlink" Target="http://www.linternaute.com/sante/coeur-cardiologie/vivre-avec/pace-maker/pace-maker.shtm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hyperlink" Target="http://www.linternaute.com/sante/genital-urinaire/conseils/pilule/pilule.shtml"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www.linternaute.com/actualite/magazine/dossier/les-inventions-qui-ont-change-le-xxe-siecle/l-imagerie-par-resonance-magnetique.shtml" TargetMode="External"/><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hyperlink" Target="http://www.linternaute.com/actualite/magazine/dossier/les-inventions-qui-ont-change-le-xxe-siecle/la-carte-a-puce.shtml" TargetMode="External"/><Relationship Id="rId2" Type="http://schemas.openxmlformats.org/officeDocument/2006/relationships/image" Target="../media/image2.gif"/><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gif"/><Relationship Id="rId1" Type="http://schemas.openxmlformats.org/officeDocument/2006/relationships/slideLayout" Target="../slideLayouts/slideLayout1.xml"/><Relationship Id="rId4" Type="http://schemas.openxmlformats.org/officeDocument/2006/relationships/hyperlink" Target="http://www.linternaute.com/savoir/societe/classement/les-plus-grands-genies-du-siecle/1e-ex-aequo-tim-berners-lee.shtml"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OUVENIR_SOUVENIR.wav">
            <a:hlinkClick r:id="" action="ppaction://media"/>
          </p:cNvPr>
          <p:cNvPicPr>
            <a:picLocks noRot="1" noChangeAspect="1"/>
          </p:cNvPicPr>
          <p:nvPr>
            <a:wavAudioFile r:embed="rId1" name="SOUVENIR_SOUVENIR.wav"/>
          </p:nvPr>
        </p:nvPicPr>
        <p:blipFill>
          <a:blip r:embed="rId3" cstate="print"/>
          <a:stretch>
            <a:fillRect/>
          </a:stretch>
        </p:blipFill>
        <p:spPr>
          <a:xfrm>
            <a:off x="4419600" y="3276600"/>
            <a:ext cx="304800" cy="304800"/>
          </a:xfrm>
          <a:prstGeom prst="rect">
            <a:avLst/>
          </a:prstGeom>
        </p:spPr>
      </p:pic>
      <p:sp>
        <p:nvSpPr>
          <p:cNvPr id="8" name="Bouton d'action : Personnalisé 7">
            <a:hlinkClick r:id="" action="ppaction://hlinkshowjump?jump=nextslide" highlightClick="1"/>
          </p:cNvPr>
          <p:cNvSpPr/>
          <p:nvPr/>
        </p:nvSpPr>
        <p:spPr>
          <a:xfrm>
            <a:off x="7596336" y="5805264"/>
            <a:ext cx="1368152" cy="792088"/>
          </a:xfrm>
          <a:prstGeom prst="actionButtonBlank">
            <a:avLst/>
          </a:prstGeom>
          <a:blipFill>
            <a:blip r:embed="rId4"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2750507" y="188640"/>
            <a:ext cx="3642985" cy="369332"/>
          </a:xfrm>
          <a:prstGeom prst="rect">
            <a:avLst/>
          </a:prstGeom>
        </p:spPr>
        <p:txBody>
          <a:bodyPr wrap="square">
            <a:spAutoFit/>
          </a:bodyPr>
          <a:lstStyle/>
          <a:p>
            <a:r>
              <a:rPr lang="fr-FR" b="1" dirty="0" smtClean="0"/>
              <a:t>Les grandes inventions du XXe siècle</a:t>
            </a:r>
            <a:endParaRPr lang="fr-FR" b="1" dirty="0"/>
          </a:p>
        </p:txBody>
      </p:sp>
      <p:sp>
        <p:nvSpPr>
          <p:cNvPr id="9" name="Rectangle 8"/>
          <p:cNvSpPr/>
          <p:nvPr/>
        </p:nvSpPr>
        <p:spPr>
          <a:xfrm>
            <a:off x="2286000" y="3789040"/>
            <a:ext cx="4572000" cy="2585323"/>
          </a:xfrm>
          <a:prstGeom prst="rect">
            <a:avLst/>
          </a:prstGeom>
        </p:spPr>
        <p:txBody>
          <a:bodyPr wrap="square">
            <a:spAutoFit/>
          </a:bodyPr>
          <a:lstStyle/>
          <a:p>
            <a:r>
              <a:rPr lang="fr-FR" b="1" i="1" dirty="0" smtClean="0"/>
              <a:t>CD, rasoir à deux lames, pilule contraceptive, GPS ,Centrales atomiques velcro, IRM, Bombe atomique, Web... Le XXe siècle a été riche en inventions. Elles ont bouleversé nos habitudes et amélioré notre quotidien. Révolutionnaires, indispensables, aujourd'hui ordinaires... Comment sont-elles nées ? Qui en sont les auteurs ? Découvrez l'histoire de 25 des plus grandes inventions du XXe siècle.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56" presetClass="entr" presetSubtype="0" fill="hold" nodeType="withEffect">
                                  <p:stCondLst>
                                    <p:cond delay="0"/>
                                  </p:stCondLst>
                                  <p:iterate type="lt">
                                    <p:tmPct val="10000"/>
                                  </p:iterate>
                                  <p:childTnLst>
                                    <p:set>
                                      <p:cBhvr>
                                        <p:cTn id="8" dur="1" fill="hold">
                                          <p:stCondLst>
                                            <p:cond delay="0"/>
                                          </p:stCondLst>
                                        </p:cTn>
                                        <p:tgtEl>
                                          <p:spTgt spid="6">
                                            <p:txEl>
                                              <p:pRg st="0" end="0"/>
                                            </p:txEl>
                                          </p:spTgt>
                                        </p:tgtEl>
                                        <p:attrNameLst>
                                          <p:attrName>style.visibility</p:attrName>
                                        </p:attrNameLst>
                                      </p:cBhvr>
                                      <p:to>
                                        <p:strVal val="visible"/>
                                      </p:to>
                                    </p:set>
                                    <p:anim by="(-#ppt_w*2)" calcmode="lin" valueType="num">
                                      <p:cBhvr rctx="PPT">
                                        <p:cTn id="9" dur="500" autoRev="1" fill="hold">
                                          <p:stCondLst>
                                            <p:cond delay="0"/>
                                          </p:stCondLst>
                                        </p:cTn>
                                        <p:tgtEl>
                                          <p:spTgt spid="6">
                                            <p:txEl>
                                              <p:pRg st="0" end="0"/>
                                            </p:txEl>
                                          </p:spTgt>
                                        </p:tgtEl>
                                        <p:attrNameLst>
                                          <p:attrName>ppt_w</p:attrName>
                                        </p:attrNameLst>
                                      </p:cBhvr>
                                    </p:anim>
                                    <p:anim by="(#ppt_w*0.50)" calcmode="lin" valueType="num">
                                      <p:cBhvr>
                                        <p:cTn id="10" dur="500" decel="50000" autoRev="1" fill="hold">
                                          <p:stCondLst>
                                            <p:cond delay="0"/>
                                          </p:stCondLst>
                                        </p:cTn>
                                        <p:tgtEl>
                                          <p:spTgt spid="6">
                                            <p:txEl>
                                              <p:pRg st="0" end="0"/>
                                            </p:txEl>
                                          </p:spTgt>
                                        </p:tgtEl>
                                        <p:attrNameLst>
                                          <p:attrName>ppt_x</p:attrName>
                                        </p:attrNameLst>
                                      </p:cBhvr>
                                    </p:anim>
                                    <p:anim from="(-#ppt_h/2)" to="(#ppt_y)" calcmode="lin" valueType="num">
                                      <p:cBhvr>
                                        <p:cTn id="11" dur="1000" fill="hold">
                                          <p:stCondLst>
                                            <p:cond delay="0"/>
                                          </p:stCondLst>
                                        </p:cTn>
                                        <p:tgtEl>
                                          <p:spTgt spid="6">
                                            <p:txEl>
                                              <p:pRg st="0" end="0"/>
                                            </p:txEl>
                                          </p:spTgt>
                                        </p:tgtEl>
                                        <p:attrNameLst>
                                          <p:attrName>ppt_y</p:attrName>
                                        </p:attrNameLst>
                                      </p:cBhvr>
                                    </p:anim>
                                    <p:animRot by="21600000">
                                      <p:cBhvr>
                                        <p:cTn id="12" dur="1000" fill="hold">
                                          <p:stCondLst>
                                            <p:cond delay="0"/>
                                          </p:stCondLst>
                                        </p:cTn>
                                        <p:tgtEl>
                                          <p:spTgt spid="6">
                                            <p:txEl>
                                              <p:pRg st="0" end="0"/>
                                            </p:txEl>
                                          </p:spTgt>
                                        </p:tgtEl>
                                        <p:attrNameLst>
                                          <p:attrName>r</p:attrName>
                                        </p:attrNameLst>
                                      </p:cBhvr>
                                    </p:animRot>
                                  </p:childTnLst>
                                </p:cTn>
                              </p:par>
                            </p:childTnLst>
                          </p:cTn>
                        </p:par>
                        <p:par>
                          <p:cTn id="13" fill="hold">
                            <p:stCondLst>
                              <p:cond delay="4000"/>
                            </p:stCondLst>
                            <p:childTnLst>
                              <p:par>
                                <p:cTn id="14" presetID="26" presetClass="entr" presetSubtype="0" fill="hold" nodeType="afterEffect">
                                  <p:stCondLst>
                                    <p:cond delay="0"/>
                                  </p:stCondLst>
                                  <p:iterate type="wd">
                                    <p:tmPct val="10000"/>
                                  </p:iterate>
                                  <p:childTnLst>
                                    <p:set>
                                      <p:cBhvr>
                                        <p:cTn id="15" dur="1" fill="hold">
                                          <p:stCondLst>
                                            <p:cond delay="0"/>
                                          </p:stCondLst>
                                        </p:cTn>
                                        <p:tgtEl>
                                          <p:spTgt spid="9">
                                            <p:txEl>
                                              <p:pRg st="0" end="0"/>
                                            </p:txEl>
                                          </p:spTgt>
                                        </p:tgtEl>
                                        <p:attrNameLst>
                                          <p:attrName>style.visibility</p:attrName>
                                        </p:attrNameLst>
                                      </p:cBhvr>
                                      <p:to>
                                        <p:strVal val="visible"/>
                                      </p:to>
                                    </p:set>
                                    <p:animEffect transition="in" filter="wipe(down)">
                                      <p:cBhvr>
                                        <p:cTn id="16" dur="580">
                                          <p:stCondLst>
                                            <p:cond delay="0"/>
                                          </p:stCondLst>
                                        </p:cTn>
                                        <p:tgtEl>
                                          <p:spTgt spid="9">
                                            <p:txEl>
                                              <p:pRg st="0" end="0"/>
                                            </p:txEl>
                                          </p:spTgt>
                                        </p:tgtEl>
                                      </p:cBhvr>
                                    </p:animEffect>
                                    <p:anim calcmode="lin" valueType="num">
                                      <p:cBhvr>
                                        <p:cTn id="17" dur="1822" tmFilter="0,0; 0.14,0.36; 0.43,0.73; 0.71,0.91; 1.0,1.0">
                                          <p:stCondLst>
                                            <p:cond delay="0"/>
                                          </p:stCondLst>
                                        </p:cTn>
                                        <p:tgtEl>
                                          <p:spTgt spid="9">
                                            <p:txEl>
                                              <p:pRg st="0" end="0"/>
                                            </p:txEl>
                                          </p:spTgt>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9">
                                            <p:txEl>
                                              <p:pRg st="0" end="0"/>
                                            </p:txEl>
                                          </p:spTgt>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9">
                                            <p:txEl>
                                              <p:pRg st="0" end="0"/>
                                            </p:txEl>
                                          </p:spTgt>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9">
                                            <p:txEl>
                                              <p:pRg st="0" end="0"/>
                                            </p:txEl>
                                          </p:spTgt>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9">
                                            <p:txEl>
                                              <p:pRg st="0" end="0"/>
                                            </p:txEl>
                                          </p:spTgt>
                                        </p:tgtEl>
                                        <p:attrNameLst>
                                          <p:attrName>ppt_y</p:attrName>
                                        </p:attrNameLst>
                                      </p:cBhvr>
                                      <p:tavLst>
                                        <p:tav tm="0" fmla="#ppt_y-sin(pi*$)/81">
                                          <p:val>
                                            <p:fltVal val="0"/>
                                          </p:val>
                                        </p:tav>
                                        <p:tav tm="100000">
                                          <p:val>
                                            <p:fltVal val="1"/>
                                          </p:val>
                                        </p:tav>
                                      </p:tavLst>
                                    </p:anim>
                                    <p:animScale>
                                      <p:cBhvr>
                                        <p:cTn id="22" dur="26">
                                          <p:stCondLst>
                                            <p:cond delay="650"/>
                                          </p:stCondLst>
                                        </p:cTn>
                                        <p:tgtEl>
                                          <p:spTgt spid="9">
                                            <p:txEl>
                                              <p:pRg st="0" end="0"/>
                                            </p:txEl>
                                          </p:spTgt>
                                        </p:tgtEl>
                                      </p:cBhvr>
                                      <p:to x="100000" y="60000"/>
                                    </p:animScale>
                                    <p:animScale>
                                      <p:cBhvr>
                                        <p:cTn id="23" dur="166" decel="50000">
                                          <p:stCondLst>
                                            <p:cond delay="676"/>
                                          </p:stCondLst>
                                        </p:cTn>
                                        <p:tgtEl>
                                          <p:spTgt spid="9">
                                            <p:txEl>
                                              <p:pRg st="0" end="0"/>
                                            </p:txEl>
                                          </p:spTgt>
                                        </p:tgtEl>
                                      </p:cBhvr>
                                      <p:to x="100000" y="100000"/>
                                    </p:animScale>
                                    <p:animScale>
                                      <p:cBhvr>
                                        <p:cTn id="24" dur="26">
                                          <p:stCondLst>
                                            <p:cond delay="1312"/>
                                          </p:stCondLst>
                                        </p:cTn>
                                        <p:tgtEl>
                                          <p:spTgt spid="9">
                                            <p:txEl>
                                              <p:pRg st="0" end="0"/>
                                            </p:txEl>
                                          </p:spTgt>
                                        </p:tgtEl>
                                      </p:cBhvr>
                                      <p:to x="100000" y="80000"/>
                                    </p:animScale>
                                    <p:animScale>
                                      <p:cBhvr>
                                        <p:cTn id="25" dur="166" decel="50000">
                                          <p:stCondLst>
                                            <p:cond delay="1338"/>
                                          </p:stCondLst>
                                        </p:cTn>
                                        <p:tgtEl>
                                          <p:spTgt spid="9">
                                            <p:txEl>
                                              <p:pRg st="0" end="0"/>
                                            </p:txEl>
                                          </p:spTgt>
                                        </p:tgtEl>
                                      </p:cBhvr>
                                      <p:to x="100000" y="100000"/>
                                    </p:animScale>
                                    <p:animScale>
                                      <p:cBhvr>
                                        <p:cTn id="26" dur="26">
                                          <p:stCondLst>
                                            <p:cond delay="1642"/>
                                          </p:stCondLst>
                                        </p:cTn>
                                        <p:tgtEl>
                                          <p:spTgt spid="9">
                                            <p:txEl>
                                              <p:pRg st="0" end="0"/>
                                            </p:txEl>
                                          </p:spTgt>
                                        </p:tgtEl>
                                      </p:cBhvr>
                                      <p:to x="100000" y="90000"/>
                                    </p:animScale>
                                    <p:animScale>
                                      <p:cBhvr>
                                        <p:cTn id="27" dur="166" decel="50000">
                                          <p:stCondLst>
                                            <p:cond delay="1668"/>
                                          </p:stCondLst>
                                        </p:cTn>
                                        <p:tgtEl>
                                          <p:spTgt spid="9">
                                            <p:txEl>
                                              <p:pRg st="0" end="0"/>
                                            </p:txEl>
                                          </p:spTgt>
                                        </p:tgtEl>
                                      </p:cBhvr>
                                      <p:to x="100000" y="100000"/>
                                    </p:animScale>
                                    <p:animScale>
                                      <p:cBhvr>
                                        <p:cTn id="28" dur="26">
                                          <p:stCondLst>
                                            <p:cond delay="1808"/>
                                          </p:stCondLst>
                                        </p:cTn>
                                        <p:tgtEl>
                                          <p:spTgt spid="9">
                                            <p:txEl>
                                              <p:pRg st="0" end="0"/>
                                            </p:txEl>
                                          </p:spTgt>
                                        </p:tgtEl>
                                      </p:cBhvr>
                                      <p:to x="100000" y="95000"/>
                                    </p:animScale>
                                    <p:animScale>
                                      <p:cBhvr>
                                        <p:cTn id="29" dur="166" decel="50000">
                                          <p:stCondLst>
                                            <p:cond delay="1834"/>
                                          </p:stCondLst>
                                        </p:cTn>
                                        <p:tgtEl>
                                          <p:spTgt spid="9">
                                            <p:txEl>
                                              <p:pRg st="0" end="0"/>
                                            </p:txEl>
                                          </p:spTgt>
                                        </p:tgtEl>
                                      </p:cBhvr>
                                      <p:to x="100000" y="100000"/>
                                    </p:animScale>
                                  </p:childTnLst>
                                </p:cTn>
                              </p:par>
                            </p:childTnLst>
                          </p:cTn>
                        </p:par>
                        <p:par>
                          <p:cTn id="30" fill="hold">
                            <p:stCondLst>
                              <p:cond delay="20000"/>
                            </p:stCondLst>
                            <p:childTnLst>
                              <p:par>
                                <p:cTn id="31" presetID="22" presetClass="entr" presetSubtype="8"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34"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8" name="Rectangle 7"/>
          <p:cNvSpPr/>
          <p:nvPr/>
        </p:nvSpPr>
        <p:spPr>
          <a:xfrm>
            <a:off x="1" y="0"/>
            <a:ext cx="971600" cy="369332"/>
          </a:xfrm>
          <a:prstGeom prst="rect">
            <a:avLst/>
          </a:prstGeom>
        </p:spPr>
        <p:txBody>
          <a:bodyPr wrap="square">
            <a:spAutoFit/>
          </a:bodyPr>
          <a:lstStyle/>
          <a:p>
            <a:r>
              <a:rPr lang="fr-FR" b="1" dirty="0" smtClean="0"/>
              <a:t>L'avion</a:t>
            </a:r>
            <a:endParaRPr lang="fr-FR" b="1" dirty="0"/>
          </a:p>
        </p:txBody>
      </p:sp>
      <p:sp>
        <p:nvSpPr>
          <p:cNvPr id="9" name="Rectangle 8"/>
          <p:cNvSpPr/>
          <p:nvPr/>
        </p:nvSpPr>
        <p:spPr>
          <a:xfrm>
            <a:off x="2286000" y="0"/>
            <a:ext cx="4572000" cy="923330"/>
          </a:xfrm>
          <a:prstGeom prst="rect">
            <a:avLst/>
          </a:prstGeom>
        </p:spPr>
        <p:txBody>
          <a:bodyPr wrap="square">
            <a:spAutoFit/>
          </a:bodyPr>
          <a:lstStyle/>
          <a:p>
            <a:r>
              <a:rPr lang="fr-FR" b="1" dirty="0" smtClean="0"/>
              <a:t>Inventeurs : Orville et Wilbur Wright</a:t>
            </a:r>
            <a:endParaRPr lang="fr-FR" dirty="0" smtClean="0"/>
          </a:p>
          <a:p>
            <a:r>
              <a:rPr lang="fr-FR" b="1" dirty="0" smtClean="0"/>
              <a:t>Principe : transporter les hommes dans les airs</a:t>
            </a:r>
            <a:endParaRPr lang="fr-FR" dirty="0"/>
          </a:p>
        </p:txBody>
      </p:sp>
      <p:sp>
        <p:nvSpPr>
          <p:cNvPr id="10" name="Rectangle 9"/>
          <p:cNvSpPr/>
          <p:nvPr/>
        </p:nvSpPr>
        <p:spPr>
          <a:xfrm>
            <a:off x="5004048" y="692696"/>
            <a:ext cx="3744416" cy="4801314"/>
          </a:xfrm>
          <a:prstGeom prst="rect">
            <a:avLst/>
          </a:prstGeom>
        </p:spPr>
        <p:txBody>
          <a:bodyPr wrap="square">
            <a:spAutoFit/>
          </a:bodyPr>
          <a:lstStyle/>
          <a:p>
            <a:r>
              <a:rPr lang="fr-FR" dirty="0" smtClean="0"/>
              <a:t>Dès la fin du XIXe siècle, des hommes ont déjà volé avec des planeurs. Mais c'est le 17 décembre 1903 que l'avion tel qu'on le connaît aujourd'hui a été inventé. Les frères Wright, réutilisant les découvertes précédentes, ont adapté un moteur à explosion sur un planeur : l'avion était né. Le Flyer I, </a:t>
            </a:r>
            <a:r>
              <a:rPr lang="fr-FR" b="1" dirty="0" smtClean="0"/>
              <a:t>leur premier modèle, a parcouru une distance de 39 mètres pour un vol qui dura 12 secondes</a:t>
            </a:r>
            <a:r>
              <a:rPr lang="fr-FR" dirty="0" smtClean="0"/>
              <a:t>. Le Flyer II, conçu l'année suivante, réussit à parcourir une distance 5 kilomètres. Il a fallu attendre le 8 février 1933 pour que le premier avion de ligne ne soit inventé. Ce Boeing, d'United Airlines, entra en service un mois plus tard.</a:t>
            </a:r>
            <a:endParaRPr lang="fr-FR" dirty="0"/>
          </a:p>
        </p:txBody>
      </p:sp>
      <p:pic>
        <p:nvPicPr>
          <p:cNvPr id="11" name="Image 10" descr="2013-05-26_182256.jpg"/>
          <p:cNvPicPr>
            <a:picLocks noChangeAspect="1"/>
          </p:cNvPicPr>
          <p:nvPr/>
        </p:nvPicPr>
        <p:blipFill>
          <a:blip r:embed="rId3" cstate="print"/>
          <a:stretch>
            <a:fillRect/>
          </a:stretch>
        </p:blipFill>
        <p:spPr>
          <a:xfrm>
            <a:off x="683568" y="1772816"/>
            <a:ext cx="3384376" cy="367768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par>
                          <p:cTn id="11" fill="hold">
                            <p:stCondLst>
                              <p:cond delay="2000"/>
                            </p:stCondLst>
                            <p:childTnLst>
                              <p:par>
                                <p:cTn id="12" presetID="7" presetClass="entr" presetSubtype="8" fill="hold" nodeType="afterEffect">
                                  <p:stCondLst>
                                    <p:cond delay="0"/>
                                  </p:stCondLst>
                                  <p:iterate type="wd">
                                    <p:tmPct val="10000"/>
                                  </p:iterate>
                                  <p:childTnLst>
                                    <p:set>
                                      <p:cBhvr>
                                        <p:cTn id="13" dur="1" fill="hold">
                                          <p:stCondLst>
                                            <p:cond delay="0"/>
                                          </p:stCondLst>
                                        </p:cTn>
                                        <p:tgtEl>
                                          <p:spTgt spid="9">
                                            <p:txEl>
                                              <p:pRg st="0" end="0"/>
                                            </p:txEl>
                                          </p:spTgt>
                                        </p:tgtEl>
                                        <p:attrNameLst>
                                          <p:attrName>style.visibility</p:attrName>
                                        </p:attrNameLst>
                                      </p:cBhvr>
                                      <p:to>
                                        <p:strVal val="visible"/>
                                      </p:to>
                                    </p:set>
                                    <p:anim calcmode="lin" valueType="num">
                                      <p:cBhvr additive="base">
                                        <p:cTn id="14" dur="20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15" dur="20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par>
                          <p:cTn id="16" fill="hold">
                            <p:stCondLst>
                              <p:cond delay="5000"/>
                            </p:stCondLst>
                            <p:childTnLst>
                              <p:par>
                                <p:cTn id="17" presetID="7" presetClass="entr" presetSubtype="8" fill="hold" nodeType="afterEffect">
                                  <p:stCondLst>
                                    <p:cond delay="0"/>
                                  </p:stCondLst>
                                  <p:iterate type="wd">
                                    <p:tmPct val="10000"/>
                                  </p:iterate>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20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par>
                          <p:cTn id="21" fill="hold">
                            <p:stCondLst>
                              <p:cond delay="84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2000"/>
                                        <p:tgtEl>
                                          <p:spTgt spid="11"/>
                                        </p:tgtEl>
                                      </p:cBhvr>
                                    </p:animEffect>
                                  </p:childTnLst>
                                </p:cTn>
                              </p:par>
                            </p:childTnLst>
                          </p:cTn>
                        </p:par>
                        <p:par>
                          <p:cTn id="25" fill="hold">
                            <p:stCondLst>
                              <p:cond delay="10400"/>
                            </p:stCondLst>
                            <p:childTnLst>
                              <p:par>
                                <p:cTn id="26" presetID="10" presetClass="entr" presetSubtype="0" fill="hold" grpId="0" nodeType="afterEffect">
                                  <p:stCondLst>
                                    <p:cond delay="0"/>
                                  </p:stCondLst>
                                  <p:iterate type="wd">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17250"/>
                            </p:stCondLst>
                            <p:childTnLst>
                              <p:par>
                                <p:cTn id="30" presetID="10" presetClass="entr" presetSubtype="0"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026" name="Picture 2" descr="le sonar "/>
          <p:cNvPicPr>
            <a:picLocks noChangeAspect="1" noChangeArrowheads="1"/>
          </p:cNvPicPr>
          <p:nvPr/>
        </p:nvPicPr>
        <p:blipFill>
          <a:blip r:embed="rId3" cstate="print"/>
          <a:srcRect/>
          <a:stretch>
            <a:fillRect/>
          </a:stretch>
        </p:blipFill>
        <p:spPr bwMode="auto">
          <a:xfrm>
            <a:off x="683568" y="1916832"/>
            <a:ext cx="2857500" cy="2857500"/>
          </a:xfrm>
          <a:prstGeom prst="rect">
            <a:avLst/>
          </a:prstGeom>
          <a:noFill/>
        </p:spPr>
      </p:pic>
      <p:sp>
        <p:nvSpPr>
          <p:cNvPr id="4" name="Rectangle 3"/>
          <p:cNvSpPr/>
          <p:nvPr/>
        </p:nvSpPr>
        <p:spPr>
          <a:xfrm>
            <a:off x="1" y="0"/>
            <a:ext cx="1043607" cy="369332"/>
          </a:xfrm>
          <a:prstGeom prst="rect">
            <a:avLst/>
          </a:prstGeom>
        </p:spPr>
        <p:txBody>
          <a:bodyPr wrap="square">
            <a:spAutoFit/>
          </a:bodyPr>
          <a:lstStyle/>
          <a:p>
            <a:r>
              <a:rPr lang="fr-FR" b="1" dirty="0" smtClean="0"/>
              <a:t>Le sonar</a:t>
            </a:r>
            <a:endParaRPr lang="fr-FR" b="1" dirty="0"/>
          </a:p>
        </p:txBody>
      </p:sp>
      <p:sp>
        <p:nvSpPr>
          <p:cNvPr id="5" name="Rectangle 4"/>
          <p:cNvSpPr/>
          <p:nvPr/>
        </p:nvSpPr>
        <p:spPr>
          <a:xfrm>
            <a:off x="2286000" y="0"/>
            <a:ext cx="4572000" cy="923330"/>
          </a:xfrm>
          <a:prstGeom prst="rect">
            <a:avLst/>
          </a:prstGeom>
        </p:spPr>
        <p:txBody>
          <a:bodyPr wrap="square">
            <a:spAutoFit/>
          </a:bodyPr>
          <a:lstStyle/>
          <a:p>
            <a:r>
              <a:rPr lang="fr-FR" b="1" dirty="0" smtClean="0"/>
              <a:t>Inventeur : Lewis Nixon</a:t>
            </a:r>
            <a:endParaRPr lang="fr-FR" dirty="0" smtClean="0"/>
          </a:p>
          <a:p>
            <a:r>
              <a:rPr lang="fr-FR" b="1" dirty="0" smtClean="0"/>
              <a:t>Principe : un appareil de détection sous-marine</a:t>
            </a:r>
            <a:endParaRPr lang="fr-FR" dirty="0"/>
          </a:p>
        </p:txBody>
      </p:sp>
      <p:sp>
        <p:nvSpPr>
          <p:cNvPr id="6" name="Rectangle 5"/>
          <p:cNvSpPr/>
          <p:nvPr/>
        </p:nvSpPr>
        <p:spPr>
          <a:xfrm>
            <a:off x="4499992" y="1166843"/>
            <a:ext cx="4644008" cy="4524315"/>
          </a:xfrm>
          <a:prstGeom prst="rect">
            <a:avLst/>
          </a:prstGeom>
        </p:spPr>
        <p:txBody>
          <a:bodyPr wrap="square">
            <a:spAutoFit/>
          </a:bodyPr>
          <a:lstStyle/>
          <a:p>
            <a:r>
              <a:rPr lang="fr-FR" dirty="0" smtClean="0"/>
              <a:t>Appareil courant dans les bateaux et les sous-marins, le sonar, a été inventé en 1906 par Lewis Nixon, ingénieur naval américain. A l'époque, il travaillait sur un outil de détection des icebergs, responsables de nombreux naufrages. </a:t>
            </a:r>
            <a:r>
              <a:rPr lang="fr-FR" b="1" dirty="0" smtClean="0"/>
              <a:t>Son invention repose sur les ondes transmises et reflétées dans l'eau pour déterminer la présence et la distance d'objets</a:t>
            </a:r>
            <a:r>
              <a:rPr lang="fr-FR" dirty="0" smtClean="0"/>
              <a:t>. Baptisé sonar, pour "sound and navigation ranging", il émet un son, retransmis par un haut-parleur ou sur un écran. Le sonar a connu des améliorations : en 1915, le physicien français Paul Langevin invente le premier sonar capable de détecter des sous-marins.</a:t>
            </a:r>
          </a:p>
          <a:p>
            <a:r>
              <a:rPr lang="fr-FR" dirty="0" smtClean="0"/>
              <a:t/>
            </a:r>
            <a:br>
              <a:rPr lang="fr-FR" dirty="0" smtClean="0"/>
            </a:b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56" presetClass="entr" presetSubtype="0" fill="hold" grpId="0" nodeType="afterEffect">
                                  <p:stCondLst>
                                    <p:cond delay="0"/>
                                  </p:stCondLst>
                                  <p:iterate type="wd">
                                    <p:tmPct val="10000"/>
                                  </p:iterate>
                                  <p:childTnLst>
                                    <p:set>
                                      <p:cBhvr>
                                        <p:cTn id="10" dur="1" fill="hold">
                                          <p:stCondLst>
                                            <p:cond delay="0"/>
                                          </p:stCondLst>
                                        </p:cTn>
                                        <p:tgtEl>
                                          <p:spTgt spid="4"/>
                                        </p:tgtEl>
                                        <p:attrNameLst>
                                          <p:attrName>style.visibility</p:attrName>
                                        </p:attrNameLst>
                                      </p:cBhvr>
                                      <p:to>
                                        <p:strVal val="visible"/>
                                      </p:to>
                                    </p:set>
                                    <p:anim by="(-#ppt_w*2)" calcmode="lin" valueType="num">
                                      <p:cBhvr rctx="PPT">
                                        <p:cTn id="11" dur="500" autoRev="1" fill="hold">
                                          <p:stCondLst>
                                            <p:cond delay="0"/>
                                          </p:stCondLst>
                                        </p:cTn>
                                        <p:tgtEl>
                                          <p:spTgt spid="4"/>
                                        </p:tgtEl>
                                        <p:attrNameLst>
                                          <p:attrName>ppt_w</p:attrName>
                                        </p:attrNameLst>
                                      </p:cBhvr>
                                    </p:anim>
                                    <p:anim by="(#ppt_w*0.50)" calcmode="lin" valueType="num">
                                      <p:cBhvr>
                                        <p:cTn id="12" dur="500" decel="50000" autoRev="1" fill="hold">
                                          <p:stCondLst>
                                            <p:cond delay="0"/>
                                          </p:stCondLst>
                                        </p:cTn>
                                        <p:tgtEl>
                                          <p:spTgt spid="4"/>
                                        </p:tgtEl>
                                        <p:attrNameLst>
                                          <p:attrName>ppt_x</p:attrName>
                                        </p:attrNameLst>
                                      </p:cBhvr>
                                    </p:anim>
                                    <p:anim from="(-#ppt_h/2)" to="(#ppt_y)" calcmode="lin" valueType="num">
                                      <p:cBhvr>
                                        <p:cTn id="13" dur="1000" fill="hold">
                                          <p:stCondLst>
                                            <p:cond delay="0"/>
                                          </p:stCondLst>
                                        </p:cTn>
                                        <p:tgtEl>
                                          <p:spTgt spid="4"/>
                                        </p:tgtEl>
                                        <p:attrNameLst>
                                          <p:attrName>ppt_y</p:attrName>
                                        </p:attrNameLst>
                                      </p:cBhvr>
                                    </p:anim>
                                    <p:animRot by="21600000">
                                      <p:cBhvr>
                                        <p:cTn id="14" dur="1000" fill="hold">
                                          <p:stCondLst>
                                            <p:cond delay="0"/>
                                          </p:stCondLst>
                                        </p:cTn>
                                        <p:tgtEl>
                                          <p:spTgt spid="4"/>
                                        </p:tgtEl>
                                        <p:attrNameLst>
                                          <p:attrName>r</p:attrName>
                                        </p:attrNameLst>
                                      </p:cBhvr>
                                    </p:animRot>
                                  </p:childTnLst>
                                </p:cTn>
                              </p:par>
                            </p:childTnLst>
                          </p:cTn>
                        </p:par>
                        <p:par>
                          <p:cTn id="15" fill="hold">
                            <p:stCondLst>
                              <p:cond delay="3100"/>
                            </p:stCondLst>
                            <p:childTnLst>
                              <p:par>
                                <p:cTn id="16" presetID="48" presetClass="entr" presetSubtype="0" accel="50000" fill="hold" grpId="0" nodeType="afterEffect">
                                  <p:stCondLst>
                                    <p:cond delay="0"/>
                                  </p:stCondLst>
                                  <p:iterate type="wd">
                                    <p:tmPct val="10000"/>
                                  </p:iterate>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 dur="1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animEffect transition="in" filter="fade">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50" name="Picture 2" descr="le néon "/>
          <p:cNvPicPr>
            <a:picLocks noChangeAspect="1" noChangeArrowheads="1"/>
          </p:cNvPicPr>
          <p:nvPr/>
        </p:nvPicPr>
        <p:blipFill>
          <a:blip r:embed="rId3" cstate="print"/>
          <a:srcRect/>
          <a:stretch>
            <a:fillRect/>
          </a:stretch>
        </p:blipFill>
        <p:spPr bwMode="auto">
          <a:xfrm>
            <a:off x="611560" y="1988840"/>
            <a:ext cx="2857500" cy="2857500"/>
          </a:xfrm>
          <a:prstGeom prst="rect">
            <a:avLst/>
          </a:prstGeom>
          <a:noFill/>
        </p:spPr>
      </p:pic>
      <p:sp>
        <p:nvSpPr>
          <p:cNvPr id="4" name="Rectangle 3"/>
          <p:cNvSpPr/>
          <p:nvPr/>
        </p:nvSpPr>
        <p:spPr>
          <a:xfrm>
            <a:off x="1" y="0"/>
            <a:ext cx="1331640" cy="369332"/>
          </a:xfrm>
          <a:prstGeom prst="rect">
            <a:avLst/>
          </a:prstGeom>
        </p:spPr>
        <p:txBody>
          <a:bodyPr wrap="square">
            <a:spAutoFit/>
          </a:bodyPr>
          <a:lstStyle/>
          <a:p>
            <a:r>
              <a:rPr lang="fr-FR" b="1" dirty="0" smtClean="0"/>
              <a:t>Le néon</a:t>
            </a:r>
            <a:endParaRPr lang="fr-FR" b="1" dirty="0"/>
          </a:p>
        </p:txBody>
      </p:sp>
      <p:sp>
        <p:nvSpPr>
          <p:cNvPr id="5" name="Rectangle 4"/>
          <p:cNvSpPr/>
          <p:nvPr/>
        </p:nvSpPr>
        <p:spPr>
          <a:xfrm>
            <a:off x="2286000" y="1"/>
            <a:ext cx="4572000" cy="646331"/>
          </a:xfrm>
          <a:prstGeom prst="rect">
            <a:avLst/>
          </a:prstGeom>
        </p:spPr>
        <p:txBody>
          <a:bodyPr wrap="square">
            <a:spAutoFit/>
          </a:bodyPr>
          <a:lstStyle/>
          <a:p>
            <a:r>
              <a:rPr lang="fr-FR" b="1" dirty="0" smtClean="0"/>
              <a:t>Inventeur : George Claude</a:t>
            </a:r>
            <a:endParaRPr lang="fr-FR" dirty="0" smtClean="0"/>
          </a:p>
          <a:p>
            <a:r>
              <a:rPr lang="fr-FR" b="1" dirty="0" smtClean="0"/>
              <a:t>Principe : une lampe fluorescente</a:t>
            </a:r>
            <a:endParaRPr lang="fr-FR" dirty="0"/>
          </a:p>
        </p:txBody>
      </p:sp>
      <p:sp>
        <p:nvSpPr>
          <p:cNvPr id="6" name="Rectangle 5"/>
          <p:cNvSpPr/>
          <p:nvPr/>
        </p:nvSpPr>
        <p:spPr>
          <a:xfrm>
            <a:off x="4211960" y="1166843"/>
            <a:ext cx="4932040" cy="4524315"/>
          </a:xfrm>
          <a:prstGeom prst="rect">
            <a:avLst/>
          </a:prstGeom>
        </p:spPr>
        <p:txBody>
          <a:bodyPr wrap="square">
            <a:spAutoFit/>
          </a:bodyPr>
          <a:lstStyle/>
          <a:p>
            <a:r>
              <a:rPr lang="fr-FR" dirty="0" smtClean="0"/>
              <a:t>Invention française, le tube au néon ou tube fluorescent date de 1910. George Claude, physicien et chimiste, travaille sur les gaz rares lorsqu'il met au point le premier tube au néon. L'objet renferme un ou plusieurs gaz et sa surface est recouverte d'une poudre fluorescente. Lorsqu'un courant électrique le parcourt, la poudre fluorescente se transforme en lumière. </a:t>
            </a:r>
            <a:r>
              <a:rPr lang="fr-FR" b="1" dirty="0" smtClean="0"/>
              <a:t>Présentée à l'Exposition universelle de la même année, l'invention fait sensation. Enseignes commerciales, panneaux publicitaires...</a:t>
            </a:r>
            <a:r>
              <a:rPr lang="fr-FR" dirty="0" smtClean="0"/>
              <a:t> Le néon trouve rapidement de larges utilisations. Aujourd'hui, il en existe sans gaz comme les tubes néon flexibles ou encore des tubes dits écologiques avec des Leeds à l'intérieur pour consommer moins d'énergie.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par>
                          <p:cTn id="11" fill="hold">
                            <p:stCondLst>
                              <p:cond delay="35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par>
                          <p:cTn id="18" fill="hold">
                            <p:stCondLst>
                              <p:cond delay="7000"/>
                            </p:stCondLst>
                            <p:childTnLst>
                              <p:par>
                                <p:cTn id="19" presetID="10" presetClass="entr" presetSubtype="0" fill="hold" nodeType="after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fade">
                                      <p:cBhvr>
                                        <p:cTn id="21" dur="2000"/>
                                        <p:tgtEl>
                                          <p:spTgt spid="2050"/>
                                        </p:tgtEl>
                                      </p:cBhvr>
                                    </p:animEffect>
                                  </p:childTnLst>
                                </p:cTn>
                              </p:par>
                            </p:childTnLst>
                          </p:cTn>
                        </p:par>
                        <p:par>
                          <p:cTn id="22" fill="hold">
                            <p:stCondLst>
                              <p:cond delay="9000"/>
                            </p:stCondLst>
                            <p:childTnLst>
                              <p:par>
                                <p:cTn id="23" presetID="10" presetClass="entr" presetSubtype="0" fill="hold" grpId="0" nodeType="afterEffect">
                                  <p:stCondLst>
                                    <p:cond delay="0"/>
                                  </p:stCondLst>
                                  <p:iterate type="wd">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1545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074" name="Picture 2" descr="la congélation des aliments "/>
          <p:cNvPicPr>
            <a:picLocks noChangeAspect="1" noChangeArrowheads="1"/>
          </p:cNvPicPr>
          <p:nvPr/>
        </p:nvPicPr>
        <p:blipFill>
          <a:blip r:embed="rId3" cstate="print"/>
          <a:srcRect/>
          <a:stretch>
            <a:fillRect/>
          </a:stretch>
        </p:blipFill>
        <p:spPr bwMode="auto">
          <a:xfrm>
            <a:off x="539552" y="1844824"/>
            <a:ext cx="2857500" cy="2857500"/>
          </a:xfrm>
          <a:prstGeom prst="rect">
            <a:avLst/>
          </a:prstGeom>
          <a:noFill/>
        </p:spPr>
      </p:pic>
      <p:sp>
        <p:nvSpPr>
          <p:cNvPr id="4" name="Rectangle 3"/>
          <p:cNvSpPr/>
          <p:nvPr/>
        </p:nvSpPr>
        <p:spPr>
          <a:xfrm>
            <a:off x="1" y="0"/>
            <a:ext cx="2915816" cy="369332"/>
          </a:xfrm>
          <a:prstGeom prst="rect">
            <a:avLst/>
          </a:prstGeom>
        </p:spPr>
        <p:txBody>
          <a:bodyPr wrap="square">
            <a:spAutoFit/>
          </a:bodyPr>
          <a:lstStyle/>
          <a:p>
            <a:r>
              <a:rPr lang="fr-FR" b="1" dirty="0" smtClean="0"/>
              <a:t>La congélation des aliments</a:t>
            </a:r>
            <a:endParaRPr lang="fr-FR" b="1" dirty="0"/>
          </a:p>
        </p:txBody>
      </p:sp>
      <p:sp>
        <p:nvSpPr>
          <p:cNvPr id="5" name="Rectangle 4"/>
          <p:cNvSpPr/>
          <p:nvPr/>
        </p:nvSpPr>
        <p:spPr>
          <a:xfrm>
            <a:off x="3779912" y="0"/>
            <a:ext cx="4572000" cy="646331"/>
          </a:xfrm>
          <a:prstGeom prst="rect">
            <a:avLst/>
          </a:prstGeom>
        </p:spPr>
        <p:txBody>
          <a:bodyPr wrap="square">
            <a:spAutoFit/>
          </a:bodyPr>
          <a:lstStyle/>
          <a:p>
            <a:r>
              <a:rPr lang="fr-FR" b="1" dirty="0" smtClean="0"/>
              <a:t>Inventeur : Clarence Birdseye</a:t>
            </a:r>
            <a:endParaRPr lang="fr-FR" dirty="0" smtClean="0"/>
          </a:p>
          <a:p>
            <a:r>
              <a:rPr lang="fr-FR" b="1" dirty="0" smtClean="0"/>
              <a:t>Principe : conserver à long terme des aliments</a:t>
            </a:r>
            <a:endParaRPr lang="fr-FR" dirty="0"/>
          </a:p>
        </p:txBody>
      </p:sp>
      <p:sp>
        <p:nvSpPr>
          <p:cNvPr id="6" name="Rectangle 5"/>
          <p:cNvSpPr/>
          <p:nvPr/>
        </p:nvSpPr>
        <p:spPr>
          <a:xfrm>
            <a:off x="3779912" y="1166843"/>
            <a:ext cx="4896544" cy="3970318"/>
          </a:xfrm>
          <a:prstGeom prst="rect">
            <a:avLst/>
          </a:prstGeom>
        </p:spPr>
        <p:txBody>
          <a:bodyPr wrap="square">
            <a:spAutoFit/>
          </a:bodyPr>
          <a:lstStyle/>
          <a:p>
            <a:r>
              <a:rPr lang="fr-FR" dirty="0" smtClean="0"/>
              <a:t>Pratique et utile, la conservation des aliments par le froid est une invention du XXe siècle. En 1915, le canadien Clarence Birdeye se rend compte que</a:t>
            </a:r>
            <a:r>
              <a:rPr lang="fr-FR" b="1" dirty="0" smtClean="0"/>
              <a:t> le poisson recouvert d'une solution salée et plongé dans le froid se conserve très bien. Il perfectionne son invention et en 1923, il met au point le procédé de la congélation des aliments</a:t>
            </a:r>
            <a:r>
              <a:rPr lang="fr-FR" dirty="0" smtClean="0"/>
              <a:t>. Il fonde sa société, la Birdseye Seafoods Inc. et vend des poissons congelés. Quelques années plus tard, il améliore la technique et réussit à congeler des légumes et de la viande. Les produits, vendus au grand public à partir de 1930, remportent un grand succès. Le procédé est maintenant un classique pour l'industrie agro-alimentaire.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 by="(-#ppt_w*2)" calcmode="lin" valueType="num">
                                      <p:cBhvr rctx="PPT">
                                        <p:cTn id="11" dur="500" autoRev="1" fill="hold">
                                          <p:stCondLst>
                                            <p:cond delay="0"/>
                                          </p:stCondLst>
                                        </p:cTn>
                                        <p:tgtEl>
                                          <p:spTgt spid="4"/>
                                        </p:tgtEl>
                                        <p:attrNameLst>
                                          <p:attrName>ppt_w</p:attrName>
                                        </p:attrNameLst>
                                      </p:cBhvr>
                                    </p:anim>
                                    <p:anim by="(#ppt_w*0.50)" calcmode="lin" valueType="num">
                                      <p:cBhvr>
                                        <p:cTn id="12" dur="500" decel="50000" autoRev="1" fill="hold">
                                          <p:stCondLst>
                                            <p:cond delay="0"/>
                                          </p:stCondLst>
                                        </p:cTn>
                                        <p:tgtEl>
                                          <p:spTgt spid="4"/>
                                        </p:tgtEl>
                                        <p:attrNameLst>
                                          <p:attrName>ppt_x</p:attrName>
                                        </p:attrNameLst>
                                      </p:cBhvr>
                                    </p:anim>
                                    <p:anim from="(-#ppt_h/2)" to="(#ppt_y)" calcmode="lin" valueType="num">
                                      <p:cBhvr>
                                        <p:cTn id="13" dur="1000" fill="hold">
                                          <p:stCondLst>
                                            <p:cond delay="0"/>
                                          </p:stCondLst>
                                        </p:cTn>
                                        <p:tgtEl>
                                          <p:spTgt spid="4"/>
                                        </p:tgtEl>
                                        <p:attrNameLst>
                                          <p:attrName>ppt_y</p:attrName>
                                        </p:attrNameLst>
                                      </p:cBhvr>
                                    </p:anim>
                                    <p:animRot by="21600000">
                                      <p:cBhvr>
                                        <p:cTn id="14" dur="1000" fill="hold">
                                          <p:stCondLst>
                                            <p:cond delay="0"/>
                                          </p:stCondLst>
                                        </p:cTn>
                                        <p:tgtEl>
                                          <p:spTgt spid="4"/>
                                        </p:tgtEl>
                                        <p:attrNameLst>
                                          <p:attrName>r</p:attrName>
                                        </p:attrNameLst>
                                      </p:cBhvr>
                                    </p:animRot>
                                  </p:childTnLst>
                                </p:cTn>
                              </p:par>
                            </p:childTnLst>
                          </p:cTn>
                        </p:par>
                        <p:par>
                          <p:cTn id="15" fill="hold">
                            <p:stCondLst>
                              <p:cond delay="5300"/>
                            </p:stCondLst>
                            <p:childTnLst>
                              <p:par>
                                <p:cTn id="16" presetID="26" presetClass="entr" presetSubtype="0" fill="hold" nodeType="afterEffect">
                                  <p:stCondLst>
                                    <p:cond delay="0"/>
                                  </p:stCondLst>
                                  <p:iterate type="lt">
                                    <p:tmPct val="10000"/>
                                  </p:iterate>
                                  <p:childTnLst>
                                    <p:set>
                                      <p:cBhvr>
                                        <p:cTn id="17" dur="1" fill="hold">
                                          <p:stCondLst>
                                            <p:cond delay="0"/>
                                          </p:stCondLst>
                                        </p:cTn>
                                        <p:tgtEl>
                                          <p:spTgt spid="5">
                                            <p:txEl>
                                              <p:pRg st="0" end="0"/>
                                            </p:txEl>
                                          </p:spTgt>
                                        </p:tgtEl>
                                        <p:attrNameLst>
                                          <p:attrName>style.visibility</p:attrName>
                                        </p:attrNameLst>
                                      </p:cBhvr>
                                      <p:to>
                                        <p:strVal val="visible"/>
                                      </p:to>
                                    </p:set>
                                    <p:animEffect transition="in" filter="wipe(down)">
                                      <p:cBhvr>
                                        <p:cTn id="18" dur="580">
                                          <p:stCondLst>
                                            <p:cond delay="0"/>
                                          </p:stCondLst>
                                        </p:cTn>
                                        <p:tgtEl>
                                          <p:spTgt spid="5">
                                            <p:txEl>
                                              <p:pRg st="0" end="0"/>
                                            </p:txEl>
                                          </p:spTgt>
                                        </p:tgtEl>
                                      </p:cBhvr>
                                    </p:animEffect>
                                    <p:anim calcmode="lin" valueType="num">
                                      <p:cBhvr>
                                        <p:cTn id="19"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xEl>
                                              <p:pRg st="0" end="0"/>
                                            </p:txEl>
                                          </p:spTgt>
                                        </p:tgtEl>
                                      </p:cBhvr>
                                      <p:to x="100000" y="60000"/>
                                    </p:animScale>
                                    <p:animScale>
                                      <p:cBhvr>
                                        <p:cTn id="25" dur="166" decel="50000">
                                          <p:stCondLst>
                                            <p:cond delay="676"/>
                                          </p:stCondLst>
                                        </p:cTn>
                                        <p:tgtEl>
                                          <p:spTgt spid="5">
                                            <p:txEl>
                                              <p:pRg st="0" end="0"/>
                                            </p:txEl>
                                          </p:spTgt>
                                        </p:tgtEl>
                                      </p:cBhvr>
                                      <p:to x="100000" y="100000"/>
                                    </p:animScale>
                                    <p:animScale>
                                      <p:cBhvr>
                                        <p:cTn id="26" dur="26">
                                          <p:stCondLst>
                                            <p:cond delay="1312"/>
                                          </p:stCondLst>
                                        </p:cTn>
                                        <p:tgtEl>
                                          <p:spTgt spid="5">
                                            <p:txEl>
                                              <p:pRg st="0" end="0"/>
                                            </p:txEl>
                                          </p:spTgt>
                                        </p:tgtEl>
                                      </p:cBhvr>
                                      <p:to x="100000" y="80000"/>
                                    </p:animScale>
                                    <p:animScale>
                                      <p:cBhvr>
                                        <p:cTn id="27" dur="166" decel="50000">
                                          <p:stCondLst>
                                            <p:cond delay="1338"/>
                                          </p:stCondLst>
                                        </p:cTn>
                                        <p:tgtEl>
                                          <p:spTgt spid="5">
                                            <p:txEl>
                                              <p:pRg st="0" end="0"/>
                                            </p:txEl>
                                          </p:spTgt>
                                        </p:tgtEl>
                                      </p:cBhvr>
                                      <p:to x="100000" y="100000"/>
                                    </p:animScale>
                                    <p:animScale>
                                      <p:cBhvr>
                                        <p:cTn id="28" dur="26">
                                          <p:stCondLst>
                                            <p:cond delay="1642"/>
                                          </p:stCondLst>
                                        </p:cTn>
                                        <p:tgtEl>
                                          <p:spTgt spid="5">
                                            <p:txEl>
                                              <p:pRg st="0" end="0"/>
                                            </p:txEl>
                                          </p:spTgt>
                                        </p:tgtEl>
                                      </p:cBhvr>
                                      <p:to x="100000" y="90000"/>
                                    </p:animScale>
                                    <p:animScale>
                                      <p:cBhvr>
                                        <p:cTn id="29" dur="166" decel="50000">
                                          <p:stCondLst>
                                            <p:cond delay="1668"/>
                                          </p:stCondLst>
                                        </p:cTn>
                                        <p:tgtEl>
                                          <p:spTgt spid="5">
                                            <p:txEl>
                                              <p:pRg st="0" end="0"/>
                                            </p:txEl>
                                          </p:spTgt>
                                        </p:tgtEl>
                                      </p:cBhvr>
                                      <p:to x="100000" y="100000"/>
                                    </p:animScale>
                                    <p:animScale>
                                      <p:cBhvr>
                                        <p:cTn id="30" dur="26">
                                          <p:stCondLst>
                                            <p:cond delay="1808"/>
                                          </p:stCondLst>
                                        </p:cTn>
                                        <p:tgtEl>
                                          <p:spTgt spid="5">
                                            <p:txEl>
                                              <p:pRg st="0" end="0"/>
                                            </p:txEl>
                                          </p:spTgt>
                                        </p:tgtEl>
                                      </p:cBhvr>
                                      <p:to x="100000" y="95000"/>
                                    </p:animScale>
                                    <p:animScale>
                                      <p:cBhvr>
                                        <p:cTn id="31" dur="166" decel="50000">
                                          <p:stCondLst>
                                            <p:cond delay="1834"/>
                                          </p:stCondLst>
                                        </p:cTn>
                                        <p:tgtEl>
                                          <p:spTgt spid="5">
                                            <p:txEl>
                                              <p:pRg st="0" end="0"/>
                                            </p:txEl>
                                          </p:spTgt>
                                        </p:tgtEl>
                                      </p:cBhvr>
                                      <p:to x="100000" y="100000"/>
                                    </p:animScale>
                                  </p:childTnLst>
                                </p:cTn>
                              </p:par>
                            </p:childTnLst>
                          </p:cTn>
                        </p:par>
                        <p:par>
                          <p:cTn id="32" fill="hold">
                            <p:stCondLst>
                              <p:cond delay="12300"/>
                            </p:stCondLst>
                            <p:childTnLst>
                              <p:par>
                                <p:cTn id="33" presetID="26" presetClass="entr" presetSubtype="0" fill="hold" nodeType="afterEffect">
                                  <p:stCondLst>
                                    <p:cond delay="0"/>
                                  </p:stCondLst>
                                  <p:iterate type="lt">
                                    <p:tmPct val="10000"/>
                                  </p:iterate>
                                  <p:childTnLst>
                                    <p:set>
                                      <p:cBhvr>
                                        <p:cTn id="34" dur="1" fill="hold">
                                          <p:stCondLst>
                                            <p:cond delay="0"/>
                                          </p:stCondLst>
                                        </p:cTn>
                                        <p:tgtEl>
                                          <p:spTgt spid="5">
                                            <p:txEl>
                                              <p:pRg st="1" end="1"/>
                                            </p:txEl>
                                          </p:spTgt>
                                        </p:tgtEl>
                                        <p:attrNameLst>
                                          <p:attrName>style.visibility</p:attrName>
                                        </p:attrNameLst>
                                      </p:cBhvr>
                                      <p:to>
                                        <p:strVal val="visible"/>
                                      </p:to>
                                    </p:set>
                                    <p:animEffect transition="in" filter="wipe(down)">
                                      <p:cBhvr>
                                        <p:cTn id="35" dur="580">
                                          <p:stCondLst>
                                            <p:cond delay="0"/>
                                          </p:stCondLst>
                                        </p:cTn>
                                        <p:tgtEl>
                                          <p:spTgt spid="5">
                                            <p:txEl>
                                              <p:pRg st="1" end="1"/>
                                            </p:txEl>
                                          </p:spTgt>
                                        </p:tgtEl>
                                      </p:cBhvr>
                                    </p:animEffect>
                                    <p:anim calcmode="lin" valueType="num">
                                      <p:cBhvr>
                                        <p:cTn id="36" dur="1822"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5">
                                            <p:txEl>
                                              <p:pRg st="1" end="1"/>
                                            </p:txEl>
                                          </p:spTgt>
                                        </p:tgtEl>
                                        <p:attrNameLst>
                                          <p:attrName>ppt_y</p:attrName>
                                        </p:attrNameLst>
                                      </p:cBhvr>
                                      <p:tavLst>
                                        <p:tav tm="0" fmla="#ppt_y-sin(pi*$)/81">
                                          <p:val>
                                            <p:fltVal val="0"/>
                                          </p:val>
                                        </p:tav>
                                        <p:tav tm="100000">
                                          <p:val>
                                            <p:fltVal val="1"/>
                                          </p:val>
                                        </p:tav>
                                      </p:tavLst>
                                    </p:anim>
                                    <p:animScale>
                                      <p:cBhvr>
                                        <p:cTn id="41" dur="26">
                                          <p:stCondLst>
                                            <p:cond delay="650"/>
                                          </p:stCondLst>
                                        </p:cTn>
                                        <p:tgtEl>
                                          <p:spTgt spid="5">
                                            <p:txEl>
                                              <p:pRg st="1" end="1"/>
                                            </p:txEl>
                                          </p:spTgt>
                                        </p:tgtEl>
                                      </p:cBhvr>
                                      <p:to x="100000" y="60000"/>
                                    </p:animScale>
                                    <p:animScale>
                                      <p:cBhvr>
                                        <p:cTn id="42" dur="166" decel="50000">
                                          <p:stCondLst>
                                            <p:cond delay="676"/>
                                          </p:stCondLst>
                                        </p:cTn>
                                        <p:tgtEl>
                                          <p:spTgt spid="5">
                                            <p:txEl>
                                              <p:pRg st="1" end="1"/>
                                            </p:txEl>
                                          </p:spTgt>
                                        </p:tgtEl>
                                      </p:cBhvr>
                                      <p:to x="100000" y="100000"/>
                                    </p:animScale>
                                    <p:animScale>
                                      <p:cBhvr>
                                        <p:cTn id="43" dur="26">
                                          <p:stCondLst>
                                            <p:cond delay="1312"/>
                                          </p:stCondLst>
                                        </p:cTn>
                                        <p:tgtEl>
                                          <p:spTgt spid="5">
                                            <p:txEl>
                                              <p:pRg st="1" end="1"/>
                                            </p:txEl>
                                          </p:spTgt>
                                        </p:tgtEl>
                                      </p:cBhvr>
                                      <p:to x="100000" y="80000"/>
                                    </p:animScale>
                                    <p:animScale>
                                      <p:cBhvr>
                                        <p:cTn id="44" dur="166" decel="50000">
                                          <p:stCondLst>
                                            <p:cond delay="1338"/>
                                          </p:stCondLst>
                                        </p:cTn>
                                        <p:tgtEl>
                                          <p:spTgt spid="5">
                                            <p:txEl>
                                              <p:pRg st="1" end="1"/>
                                            </p:txEl>
                                          </p:spTgt>
                                        </p:tgtEl>
                                      </p:cBhvr>
                                      <p:to x="100000" y="100000"/>
                                    </p:animScale>
                                    <p:animScale>
                                      <p:cBhvr>
                                        <p:cTn id="45" dur="26">
                                          <p:stCondLst>
                                            <p:cond delay="1642"/>
                                          </p:stCondLst>
                                        </p:cTn>
                                        <p:tgtEl>
                                          <p:spTgt spid="5">
                                            <p:txEl>
                                              <p:pRg st="1" end="1"/>
                                            </p:txEl>
                                          </p:spTgt>
                                        </p:tgtEl>
                                      </p:cBhvr>
                                      <p:to x="100000" y="90000"/>
                                    </p:animScale>
                                    <p:animScale>
                                      <p:cBhvr>
                                        <p:cTn id="46" dur="166" decel="50000">
                                          <p:stCondLst>
                                            <p:cond delay="1668"/>
                                          </p:stCondLst>
                                        </p:cTn>
                                        <p:tgtEl>
                                          <p:spTgt spid="5">
                                            <p:txEl>
                                              <p:pRg st="1" end="1"/>
                                            </p:txEl>
                                          </p:spTgt>
                                        </p:tgtEl>
                                      </p:cBhvr>
                                      <p:to x="100000" y="100000"/>
                                    </p:animScale>
                                    <p:animScale>
                                      <p:cBhvr>
                                        <p:cTn id="47" dur="26">
                                          <p:stCondLst>
                                            <p:cond delay="1808"/>
                                          </p:stCondLst>
                                        </p:cTn>
                                        <p:tgtEl>
                                          <p:spTgt spid="5">
                                            <p:txEl>
                                              <p:pRg st="1" end="1"/>
                                            </p:txEl>
                                          </p:spTgt>
                                        </p:tgtEl>
                                      </p:cBhvr>
                                      <p:to x="100000" y="95000"/>
                                    </p:animScale>
                                    <p:animScale>
                                      <p:cBhvr>
                                        <p:cTn id="48" dur="166" decel="50000">
                                          <p:stCondLst>
                                            <p:cond delay="1834"/>
                                          </p:stCondLst>
                                        </p:cTn>
                                        <p:tgtEl>
                                          <p:spTgt spid="5">
                                            <p:txEl>
                                              <p:pRg st="1" end="1"/>
                                            </p:txEl>
                                          </p:spTgt>
                                        </p:tgtEl>
                                      </p:cBhvr>
                                      <p:to x="100000" y="100000"/>
                                    </p:animScale>
                                  </p:childTnLst>
                                </p:cTn>
                              </p:par>
                            </p:childTnLst>
                          </p:cTn>
                        </p:par>
                        <p:par>
                          <p:cTn id="49" fill="hold">
                            <p:stCondLst>
                              <p:cond delay="21900"/>
                            </p:stCondLst>
                            <p:childTnLst>
                              <p:par>
                                <p:cTn id="50" presetID="10" presetClass="entr" presetSubtype="0" fill="hold" grpId="0" nodeType="afterEffect">
                                  <p:stCondLst>
                                    <p:cond delay="0"/>
                                  </p:stCondLst>
                                  <p:iterate type="wd">
                                    <p:tmPct val="10000"/>
                                  </p:iterate>
                                  <p:childTnLst>
                                    <p:set>
                                      <p:cBhvr>
                                        <p:cTn id="51" dur="1" fill="hold">
                                          <p:stCondLst>
                                            <p:cond delay="0"/>
                                          </p:stCondLst>
                                        </p:cTn>
                                        <p:tgtEl>
                                          <p:spTgt spid="6"/>
                                        </p:tgtEl>
                                        <p:attrNameLst>
                                          <p:attrName>style.visibility</p:attrName>
                                        </p:attrNameLst>
                                      </p:cBhvr>
                                      <p:to>
                                        <p:strVal val="visible"/>
                                      </p:to>
                                    </p:set>
                                    <p:animEffect transition="in" filter="fade">
                                      <p:cBhvr>
                                        <p:cTn id="5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4098" name="Picture 2" descr="les mouchoirs en papier "/>
          <p:cNvPicPr>
            <a:picLocks noChangeAspect="1" noChangeArrowheads="1"/>
          </p:cNvPicPr>
          <p:nvPr/>
        </p:nvPicPr>
        <p:blipFill>
          <a:blip r:embed="rId3" cstate="print"/>
          <a:srcRect/>
          <a:stretch>
            <a:fillRect/>
          </a:stretch>
        </p:blipFill>
        <p:spPr bwMode="auto">
          <a:xfrm>
            <a:off x="539552" y="1844824"/>
            <a:ext cx="2857500" cy="2857500"/>
          </a:xfrm>
          <a:prstGeom prst="rect">
            <a:avLst/>
          </a:prstGeom>
          <a:noFill/>
        </p:spPr>
      </p:pic>
      <p:sp>
        <p:nvSpPr>
          <p:cNvPr id="4" name="Rectangle 3"/>
          <p:cNvSpPr/>
          <p:nvPr/>
        </p:nvSpPr>
        <p:spPr>
          <a:xfrm>
            <a:off x="0" y="0"/>
            <a:ext cx="2555776" cy="369332"/>
          </a:xfrm>
          <a:prstGeom prst="rect">
            <a:avLst/>
          </a:prstGeom>
        </p:spPr>
        <p:txBody>
          <a:bodyPr wrap="square">
            <a:spAutoFit/>
          </a:bodyPr>
          <a:lstStyle/>
          <a:p>
            <a:r>
              <a:rPr lang="fr-FR" b="1" dirty="0" smtClean="0"/>
              <a:t>Les mouchoirs en papier</a:t>
            </a:r>
            <a:endParaRPr lang="fr-FR" b="1" dirty="0"/>
          </a:p>
        </p:txBody>
      </p:sp>
      <p:sp>
        <p:nvSpPr>
          <p:cNvPr id="5" name="Rectangle 4"/>
          <p:cNvSpPr/>
          <p:nvPr/>
        </p:nvSpPr>
        <p:spPr>
          <a:xfrm>
            <a:off x="3347864" y="0"/>
            <a:ext cx="4464496" cy="646331"/>
          </a:xfrm>
          <a:prstGeom prst="rect">
            <a:avLst/>
          </a:prstGeom>
        </p:spPr>
        <p:txBody>
          <a:bodyPr wrap="square">
            <a:spAutoFit/>
          </a:bodyPr>
          <a:lstStyle/>
          <a:p>
            <a:r>
              <a:rPr lang="fr-FR" b="1" dirty="0" smtClean="0"/>
              <a:t>Inventeur : Kimberly-Clark</a:t>
            </a:r>
            <a:endParaRPr lang="fr-FR" dirty="0" smtClean="0"/>
          </a:p>
          <a:p>
            <a:r>
              <a:rPr lang="fr-FR" b="1" dirty="0" smtClean="0"/>
              <a:t>Principe : des mouchoirs jetables</a:t>
            </a:r>
            <a:endParaRPr lang="fr-FR" dirty="0"/>
          </a:p>
        </p:txBody>
      </p:sp>
      <p:sp>
        <p:nvSpPr>
          <p:cNvPr id="6" name="Rectangle 5"/>
          <p:cNvSpPr/>
          <p:nvPr/>
        </p:nvSpPr>
        <p:spPr>
          <a:xfrm>
            <a:off x="3923928" y="1305342"/>
            <a:ext cx="4968552" cy="3970318"/>
          </a:xfrm>
          <a:prstGeom prst="rect">
            <a:avLst/>
          </a:prstGeom>
        </p:spPr>
        <p:txBody>
          <a:bodyPr wrap="square">
            <a:spAutoFit/>
          </a:bodyPr>
          <a:lstStyle/>
          <a:p>
            <a:r>
              <a:rPr lang="fr-FR" dirty="0" smtClean="0"/>
              <a:t>Nés en 1924, les mouchoirs en papier ont été inventés à l'origine pour être des lingettes démaquillantes. Enduits de cold cream, ils étaient utilisés notamment par les stars d'Hollywood. </a:t>
            </a:r>
            <a:r>
              <a:rPr lang="fr-FR" b="1" dirty="0" smtClean="0"/>
              <a:t>En 1929, Ernst Mahler, dirigeant de Kimberly-Clark, se mouche dans une lingette et découvre un nouvel usage à son invention</a:t>
            </a:r>
            <a:r>
              <a:rPr lang="fr-FR" dirty="0" smtClean="0"/>
              <a:t>. Il relance le produit en le présentant comme un mouchoir que l'on peut jeter, à destination de tous, et plus spécifiquement des femmes. Le succès du Kleenex ne s'est jamais démenti : la marque est toujours numéro un des mouchoirs en papier dans le monde. Il faut attendre 1960 pour que la marque Kleenex arrive en France.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fade">
                                      <p:cBhvr>
                                        <p:cTn id="13" dur="2000"/>
                                        <p:tgtEl>
                                          <p:spTgt spid="4098"/>
                                        </p:tgtEl>
                                      </p:cBhvr>
                                    </p:animEffect>
                                  </p:childTnLst>
                                </p:cTn>
                              </p:par>
                            </p:childTnLst>
                          </p:cTn>
                        </p:par>
                        <p:par>
                          <p:cTn id="14" fill="hold">
                            <p:stCondLst>
                              <p:cond delay="4900"/>
                            </p:stCondLst>
                            <p:childTnLst>
                              <p:par>
                                <p:cTn id="15" presetID="48" presetClass="entr" presetSubtype="0" accel="5000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 dur="5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9" dur="500" fill="hold"/>
                                        <p:tgtEl>
                                          <p:spTgt spid="5"/>
                                        </p:tgtEl>
                                        <p:attrNameLst>
                                          <p:attrName>ppt_y</p:attrName>
                                        </p:attrNameLst>
                                      </p:cBhvr>
                                      <p:tavLst>
                                        <p:tav tm="0">
                                          <p:val>
                                            <p:strVal val="#ppt_y"/>
                                          </p:val>
                                        </p:tav>
                                        <p:tav tm="100000">
                                          <p:val>
                                            <p:strVal val="#ppt_y"/>
                                          </p:val>
                                        </p:tav>
                                      </p:tavLst>
                                    </p:anim>
                                    <p:animEffect transition="in" filter="fade">
                                      <p:cBhvr>
                                        <p:cTn id="20" dur="500"/>
                                        <p:tgtEl>
                                          <p:spTgt spid="5"/>
                                        </p:tgtEl>
                                      </p:cBhvr>
                                    </p:animEffect>
                                  </p:childTnLst>
                                </p:cTn>
                              </p:par>
                            </p:childTnLst>
                          </p:cTn>
                        </p:par>
                        <p:par>
                          <p:cTn id="21" fill="hold">
                            <p:stCondLst>
                              <p:cond delay="80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par>
                          <p:cTn id="25" fill="hold">
                            <p:stCondLst>
                              <p:cond delay="14400"/>
                            </p:stCondLst>
                            <p:childTnLst>
                              <p:par>
                                <p:cTn id="26" presetID="10" presetClass="entr" presetSubtype="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122" name="Picture 2" descr="l'aérosol "/>
          <p:cNvPicPr>
            <a:picLocks noChangeAspect="1" noChangeArrowheads="1"/>
          </p:cNvPicPr>
          <p:nvPr/>
        </p:nvPicPr>
        <p:blipFill>
          <a:blip r:embed="rId3" cstate="print"/>
          <a:srcRect/>
          <a:stretch>
            <a:fillRect/>
          </a:stretch>
        </p:blipFill>
        <p:spPr bwMode="auto">
          <a:xfrm>
            <a:off x="395536" y="2060848"/>
            <a:ext cx="2857500" cy="2857500"/>
          </a:xfrm>
          <a:prstGeom prst="rect">
            <a:avLst/>
          </a:prstGeom>
          <a:noFill/>
        </p:spPr>
      </p:pic>
      <p:sp>
        <p:nvSpPr>
          <p:cNvPr id="4" name="Rectangle 3"/>
          <p:cNvSpPr/>
          <p:nvPr/>
        </p:nvSpPr>
        <p:spPr>
          <a:xfrm>
            <a:off x="0" y="0"/>
            <a:ext cx="1187624" cy="369332"/>
          </a:xfrm>
          <a:prstGeom prst="rect">
            <a:avLst/>
          </a:prstGeom>
        </p:spPr>
        <p:txBody>
          <a:bodyPr wrap="square">
            <a:spAutoFit/>
          </a:bodyPr>
          <a:lstStyle/>
          <a:p>
            <a:r>
              <a:rPr lang="fr-FR" b="1" dirty="0" smtClean="0"/>
              <a:t>L'aérosol</a:t>
            </a:r>
            <a:endParaRPr lang="fr-FR" b="1" dirty="0"/>
          </a:p>
        </p:txBody>
      </p:sp>
      <p:sp>
        <p:nvSpPr>
          <p:cNvPr id="5" name="Rectangle 4"/>
          <p:cNvSpPr/>
          <p:nvPr/>
        </p:nvSpPr>
        <p:spPr>
          <a:xfrm>
            <a:off x="2286000" y="0"/>
            <a:ext cx="4572000" cy="923330"/>
          </a:xfrm>
          <a:prstGeom prst="rect">
            <a:avLst/>
          </a:prstGeom>
        </p:spPr>
        <p:txBody>
          <a:bodyPr wrap="square">
            <a:spAutoFit/>
          </a:bodyPr>
          <a:lstStyle/>
          <a:p>
            <a:r>
              <a:rPr lang="fr-FR" b="1" dirty="0" smtClean="0"/>
              <a:t>Inventeur : Eric Rotheim</a:t>
            </a:r>
            <a:endParaRPr lang="fr-FR" dirty="0" smtClean="0"/>
          </a:p>
          <a:p>
            <a:r>
              <a:rPr lang="fr-FR" b="1" dirty="0" smtClean="0"/>
              <a:t>Principe : pulvériser un liquide ou un solvant qui se trouve dans un flacon</a:t>
            </a:r>
            <a:endParaRPr lang="fr-FR" dirty="0"/>
          </a:p>
        </p:txBody>
      </p:sp>
      <p:sp>
        <p:nvSpPr>
          <p:cNvPr id="6" name="Rectangle 5"/>
          <p:cNvSpPr/>
          <p:nvPr/>
        </p:nvSpPr>
        <p:spPr>
          <a:xfrm>
            <a:off x="3851920" y="1166843"/>
            <a:ext cx="4824536" cy="4247317"/>
          </a:xfrm>
          <a:prstGeom prst="rect">
            <a:avLst/>
          </a:prstGeom>
        </p:spPr>
        <p:txBody>
          <a:bodyPr wrap="square">
            <a:spAutoFit/>
          </a:bodyPr>
          <a:lstStyle/>
          <a:p>
            <a:r>
              <a:rPr lang="fr-FR" dirty="0" smtClean="0"/>
              <a:t>Cosmétiques, produits d'entretien, peinture. Les aérosols sont désormais courants. Le 9 février 1926, le chimiste norvégien Eric Rotheim réussit à pulvériser un liquide, contenu dans un flacon métallique, car le liquide sous pression est expulsé au moyen d'un gaz. Utilisée pendant la Seconde guerre mondiale pour protéger les soldats des moustiques,</a:t>
            </a:r>
            <a:r>
              <a:rPr lang="fr-FR" b="1" dirty="0" smtClean="0"/>
              <a:t> il faudra attendre les années 1950 pour que cette invention soit industrialisée</a:t>
            </a:r>
            <a:r>
              <a:rPr lang="fr-FR" dirty="0" smtClean="0"/>
              <a:t>. Dans les années 1970, la communauté scientifique s'est inquiétée des dommages sur la couche d'ozone des gaz CFC contenus dans les aérosols. D'autres gaz, liquiéfiés ou comprimés, moins ou pas nocifs, sont désormais utilisés.</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childTnLst>
                          </p:cTn>
                        </p:par>
                        <p:par>
                          <p:cTn id="11" fill="hold">
                            <p:stCondLst>
                              <p:cond delay="2900"/>
                            </p:stCondLst>
                            <p:childTnLst>
                              <p:par>
                                <p:cTn id="12" presetID="7" presetClass="entr" presetSubtype="2" fill="hold" grpId="0" nodeType="afterEffect">
                                  <p:stCondLst>
                                    <p:cond delay="0"/>
                                  </p:stCondLst>
                                  <p:iterate type="wd">
                                    <p:tmPct val="10000"/>
                                  </p:iterate>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4250"/>
                            </p:stCondLst>
                            <p:childTnLst>
                              <p:par>
                                <p:cTn id="17" presetID="10" presetClass="entr" presetSubtype="0" fill="hold" nodeType="afterEffect">
                                  <p:stCondLst>
                                    <p:cond delay="0"/>
                                  </p:stCondLst>
                                  <p:childTnLst>
                                    <p:set>
                                      <p:cBhvr>
                                        <p:cTn id="18" dur="1" fill="hold">
                                          <p:stCondLst>
                                            <p:cond delay="0"/>
                                          </p:stCondLst>
                                        </p:cTn>
                                        <p:tgtEl>
                                          <p:spTgt spid="5122"/>
                                        </p:tgtEl>
                                        <p:attrNameLst>
                                          <p:attrName>style.visibility</p:attrName>
                                        </p:attrNameLst>
                                      </p:cBhvr>
                                      <p:to>
                                        <p:strVal val="visible"/>
                                      </p:to>
                                    </p:set>
                                    <p:animEffect transition="in" filter="fade">
                                      <p:cBhvr>
                                        <p:cTn id="19" dur="2000"/>
                                        <p:tgtEl>
                                          <p:spTgt spid="5122"/>
                                        </p:tgtEl>
                                      </p:cBhvr>
                                    </p:animEffect>
                                  </p:childTnLst>
                                </p:cTn>
                              </p:par>
                            </p:childTnLst>
                          </p:cTn>
                        </p:par>
                        <p:par>
                          <p:cTn id="20" fill="hold">
                            <p:stCondLst>
                              <p:cond delay="625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12350"/>
                            </p:stCondLst>
                            <p:childTnLst>
                              <p:par>
                                <p:cTn id="25" presetID="10"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146" name="Picture 2" descr="la télévision "/>
          <p:cNvPicPr>
            <a:picLocks noChangeAspect="1" noChangeArrowheads="1"/>
          </p:cNvPicPr>
          <p:nvPr/>
        </p:nvPicPr>
        <p:blipFill>
          <a:blip r:embed="rId3" cstate="print"/>
          <a:srcRect/>
          <a:stretch>
            <a:fillRect/>
          </a:stretch>
        </p:blipFill>
        <p:spPr bwMode="auto">
          <a:xfrm>
            <a:off x="395536" y="1844824"/>
            <a:ext cx="2857500" cy="2857500"/>
          </a:xfrm>
          <a:prstGeom prst="rect">
            <a:avLst/>
          </a:prstGeom>
          <a:noFill/>
        </p:spPr>
      </p:pic>
      <p:sp>
        <p:nvSpPr>
          <p:cNvPr id="4" name="Rectangle 3"/>
          <p:cNvSpPr/>
          <p:nvPr/>
        </p:nvSpPr>
        <p:spPr>
          <a:xfrm>
            <a:off x="1" y="0"/>
            <a:ext cx="1547664" cy="369332"/>
          </a:xfrm>
          <a:prstGeom prst="rect">
            <a:avLst/>
          </a:prstGeom>
        </p:spPr>
        <p:txBody>
          <a:bodyPr wrap="square">
            <a:spAutoFit/>
          </a:bodyPr>
          <a:lstStyle/>
          <a:p>
            <a:r>
              <a:rPr lang="fr-FR" b="1" dirty="0" smtClean="0"/>
              <a:t>La télévision</a:t>
            </a:r>
            <a:endParaRPr lang="fr-FR" b="1" dirty="0"/>
          </a:p>
        </p:txBody>
      </p:sp>
      <p:sp>
        <p:nvSpPr>
          <p:cNvPr id="5" name="Rectangle 4"/>
          <p:cNvSpPr/>
          <p:nvPr/>
        </p:nvSpPr>
        <p:spPr>
          <a:xfrm>
            <a:off x="3563888" y="0"/>
            <a:ext cx="4572000" cy="923330"/>
          </a:xfrm>
          <a:prstGeom prst="rect">
            <a:avLst/>
          </a:prstGeom>
        </p:spPr>
        <p:txBody>
          <a:bodyPr wrap="square">
            <a:spAutoFit/>
          </a:bodyPr>
          <a:lstStyle/>
          <a:p>
            <a:r>
              <a:rPr lang="fr-FR" b="1" dirty="0" smtClean="0"/>
              <a:t>Inventeur : John Logie Baird</a:t>
            </a:r>
            <a:endParaRPr lang="fr-FR" dirty="0" smtClean="0"/>
          </a:p>
          <a:p>
            <a:r>
              <a:rPr lang="fr-FR" b="1" dirty="0" smtClean="0"/>
              <a:t>Principe : un écran reproduit une image en mouvement</a:t>
            </a:r>
            <a:endParaRPr lang="fr-FR" dirty="0"/>
          </a:p>
        </p:txBody>
      </p:sp>
      <p:sp>
        <p:nvSpPr>
          <p:cNvPr id="6" name="Rectangle 5"/>
          <p:cNvSpPr/>
          <p:nvPr/>
        </p:nvSpPr>
        <p:spPr>
          <a:xfrm>
            <a:off x="3995936" y="1052736"/>
            <a:ext cx="4572000" cy="4247317"/>
          </a:xfrm>
          <a:prstGeom prst="rect">
            <a:avLst/>
          </a:prstGeom>
        </p:spPr>
        <p:txBody>
          <a:bodyPr>
            <a:spAutoFit/>
          </a:bodyPr>
          <a:lstStyle/>
          <a:p>
            <a:r>
              <a:rPr lang="fr-FR" dirty="0" smtClean="0"/>
              <a:t>Fruit de dizaines d'autres inventions, la télévision d'aujourd'hui a été inventée au cours du siècle dernier.</a:t>
            </a:r>
            <a:r>
              <a:rPr lang="fr-FR" b="1" dirty="0" smtClean="0"/>
              <a:t> En janvier 1926, l'ingénieur écossais John Logie Baird est le premier à inventer un système mécanique pour reproduire, sur un écran, une image en mouvement</a:t>
            </a:r>
            <a:r>
              <a:rPr lang="fr-FR" dirty="0" smtClean="0"/>
              <a:t>. Il nomme son invention : téléviseur. La première image représentait les visages de deux ventriloques. En 1930, il commercialise l'objet. Mais un autre système de diffusion plus performant, amélioré par un ingénieur italien Guglielmo Marconi a été mondialement repris, d'abord par la BBC à partir de 1937, puis par les chaînes de télévision.</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56" presetClass="entr" presetSubtype="0" fill="hold" grpId="0" nodeType="withEffect">
                                  <p:stCondLst>
                                    <p:cond delay="0"/>
                                  </p:stCondLst>
                                  <p:iterate type="lt">
                                    <p:tmPct val="10000"/>
                                  </p:iterate>
                                  <p:childTnLst>
                                    <p:set>
                                      <p:cBhvr>
                                        <p:cTn id="9" dur="1" fill="hold">
                                          <p:stCondLst>
                                            <p:cond delay="0"/>
                                          </p:stCondLst>
                                        </p:cTn>
                                        <p:tgtEl>
                                          <p:spTgt spid="4"/>
                                        </p:tgtEl>
                                        <p:attrNameLst>
                                          <p:attrName>style.visibility</p:attrName>
                                        </p:attrNameLst>
                                      </p:cBhvr>
                                      <p:to>
                                        <p:strVal val="visible"/>
                                      </p:to>
                                    </p:set>
                                    <p:anim by="(-#ppt_w*2)" calcmode="lin" valueType="num">
                                      <p:cBhvr rctx="PPT">
                                        <p:cTn id="10" dur="500" autoRev="1" fill="hold">
                                          <p:stCondLst>
                                            <p:cond delay="0"/>
                                          </p:stCondLst>
                                        </p:cTn>
                                        <p:tgtEl>
                                          <p:spTgt spid="4"/>
                                        </p:tgtEl>
                                        <p:attrNameLst>
                                          <p:attrName>ppt_w</p:attrName>
                                        </p:attrNameLst>
                                      </p:cBhvr>
                                    </p:anim>
                                    <p:anim by="(#ppt_w*0.50)" calcmode="lin" valueType="num">
                                      <p:cBhvr>
                                        <p:cTn id="11" dur="500" decel="50000" autoRev="1" fill="hold">
                                          <p:stCondLst>
                                            <p:cond delay="0"/>
                                          </p:stCondLst>
                                        </p:cTn>
                                        <p:tgtEl>
                                          <p:spTgt spid="4"/>
                                        </p:tgtEl>
                                        <p:attrNameLst>
                                          <p:attrName>ppt_x</p:attrName>
                                        </p:attrNameLst>
                                      </p:cBhvr>
                                    </p:anim>
                                    <p:anim from="(-#ppt_h/2)" to="(#ppt_y)" calcmode="lin" valueType="num">
                                      <p:cBhvr>
                                        <p:cTn id="12" dur="1000" fill="hold">
                                          <p:stCondLst>
                                            <p:cond delay="0"/>
                                          </p:stCondLst>
                                        </p:cTn>
                                        <p:tgtEl>
                                          <p:spTgt spid="4"/>
                                        </p:tgtEl>
                                        <p:attrNameLst>
                                          <p:attrName>ppt_y</p:attrName>
                                        </p:attrNameLst>
                                      </p:cBhvr>
                                    </p:anim>
                                    <p:animRot by="21600000">
                                      <p:cBhvr>
                                        <p:cTn id="13" dur="1000" fill="hold">
                                          <p:stCondLst>
                                            <p:cond delay="0"/>
                                          </p:stCondLst>
                                        </p:cTn>
                                        <p:tgtEl>
                                          <p:spTgt spid="4"/>
                                        </p:tgtEl>
                                        <p:attrNameLst>
                                          <p:attrName>r</p:attrName>
                                        </p:attrNameLst>
                                      </p:cBhvr>
                                    </p:animRot>
                                  </p:childTnLst>
                                </p:cTn>
                              </p:par>
                            </p:childTnLst>
                          </p:cTn>
                        </p:par>
                        <p:par>
                          <p:cTn id="14" fill="hold">
                            <p:stCondLst>
                              <p:cond delay="2100"/>
                            </p:stCondLst>
                            <p:childTnLst>
                              <p:par>
                                <p:cTn id="15" presetID="10" presetClass="entr" presetSubtype="0" fill="hold" nodeType="afterEffect">
                                  <p:stCondLst>
                                    <p:cond delay="0"/>
                                  </p:stCondLst>
                                  <p:childTnLst>
                                    <p:set>
                                      <p:cBhvr>
                                        <p:cTn id="16" dur="1" fill="hold">
                                          <p:stCondLst>
                                            <p:cond delay="0"/>
                                          </p:stCondLst>
                                        </p:cTn>
                                        <p:tgtEl>
                                          <p:spTgt spid="6146"/>
                                        </p:tgtEl>
                                        <p:attrNameLst>
                                          <p:attrName>style.visibility</p:attrName>
                                        </p:attrNameLst>
                                      </p:cBhvr>
                                      <p:to>
                                        <p:strVal val="visible"/>
                                      </p:to>
                                    </p:set>
                                    <p:animEffect transition="in" filter="fade">
                                      <p:cBhvr>
                                        <p:cTn id="17" dur="2000"/>
                                        <p:tgtEl>
                                          <p:spTgt spid="6146"/>
                                        </p:tgtEl>
                                      </p:cBhvr>
                                    </p:animEffect>
                                  </p:childTnLst>
                                </p:cTn>
                              </p:par>
                            </p:childTnLst>
                          </p:cTn>
                        </p:par>
                        <p:par>
                          <p:cTn id="18" fill="hold">
                            <p:stCondLst>
                              <p:cond delay="4100"/>
                            </p:stCondLst>
                            <p:childTnLst>
                              <p:par>
                                <p:cTn id="19" presetID="7" presetClass="entr" presetSubtype="1" fill="hold" grpId="0" nodeType="afterEffect">
                                  <p:stCondLst>
                                    <p:cond delay="0"/>
                                  </p:stCondLst>
                                  <p:iterate type="wd">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0-#ppt_h/2"/>
                                          </p:val>
                                        </p:tav>
                                        <p:tav tm="100000">
                                          <p:val>
                                            <p:strVal val="#ppt_y"/>
                                          </p:val>
                                        </p:tav>
                                      </p:tavLst>
                                    </p:anim>
                                  </p:childTnLst>
                                </p:cTn>
                              </p:par>
                            </p:childTnLst>
                          </p:cTn>
                        </p:par>
                        <p:par>
                          <p:cTn id="23" fill="hold">
                            <p:stCondLst>
                              <p:cond delay="5250"/>
                            </p:stCondLst>
                            <p:childTnLst>
                              <p:par>
                                <p:cTn id="24" presetID="10" presetClass="entr" presetSubtype="0"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Rectangle 3"/>
          <p:cNvSpPr/>
          <p:nvPr/>
        </p:nvSpPr>
        <p:spPr>
          <a:xfrm>
            <a:off x="1" y="0"/>
            <a:ext cx="2123728" cy="369332"/>
          </a:xfrm>
          <a:prstGeom prst="rect">
            <a:avLst/>
          </a:prstGeom>
        </p:spPr>
        <p:txBody>
          <a:bodyPr wrap="square">
            <a:spAutoFit/>
          </a:bodyPr>
          <a:lstStyle/>
          <a:p>
            <a:r>
              <a:rPr lang="fr-FR" b="1" dirty="0" smtClean="0"/>
              <a:t>La montre à quartz</a:t>
            </a:r>
            <a:endParaRPr lang="fr-FR" b="1" dirty="0"/>
          </a:p>
        </p:txBody>
      </p:sp>
      <p:sp>
        <p:nvSpPr>
          <p:cNvPr id="5" name="Rectangle 4"/>
          <p:cNvSpPr/>
          <p:nvPr/>
        </p:nvSpPr>
        <p:spPr>
          <a:xfrm>
            <a:off x="4067944" y="0"/>
            <a:ext cx="4572000" cy="923330"/>
          </a:xfrm>
          <a:prstGeom prst="rect">
            <a:avLst/>
          </a:prstGeom>
        </p:spPr>
        <p:txBody>
          <a:bodyPr wrap="square">
            <a:spAutoFit/>
          </a:bodyPr>
          <a:lstStyle/>
          <a:p>
            <a:r>
              <a:rPr lang="fr-FR" b="1" dirty="0" smtClean="0"/>
              <a:t>Inventeur : Warren Morrison</a:t>
            </a:r>
            <a:endParaRPr lang="fr-FR" dirty="0" smtClean="0"/>
          </a:p>
          <a:p>
            <a:r>
              <a:rPr lang="fr-FR" b="1" dirty="0" smtClean="0"/>
              <a:t>Principe : une montre fiable</a:t>
            </a:r>
            <a:endParaRPr lang="fr-FR" dirty="0" smtClean="0"/>
          </a:p>
          <a:p>
            <a:r>
              <a:rPr lang="fr-FR" dirty="0" smtClean="0"/>
              <a:t> </a:t>
            </a:r>
            <a:endParaRPr lang="fr-FR" dirty="0"/>
          </a:p>
        </p:txBody>
      </p:sp>
      <p:sp>
        <p:nvSpPr>
          <p:cNvPr id="6" name="Rectangle 5"/>
          <p:cNvSpPr/>
          <p:nvPr/>
        </p:nvSpPr>
        <p:spPr>
          <a:xfrm>
            <a:off x="4283968" y="1772816"/>
            <a:ext cx="4572000" cy="2862322"/>
          </a:xfrm>
          <a:prstGeom prst="rect">
            <a:avLst/>
          </a:prstGeom>
        </p:spPr>
        <p:txBody>
          <a:bodyPr>
            <a:spAutoFit/>
          </a:bodyPr>
          <a:lstStyle/>
          <a:p>
            <a:r>
              <a:rPr lang="fr-FR" dirty="0" smtClean="0"/>
              <a:t>Objet incontournable, la montre n'aurait pas été si populaire sans l'invention de Warren Morrison. Cet</a:t>
            </a:r>
            <a:r>
              <a:rPr lang="fr-FR" b="1" dirty="0" smtClean="0"/>
              <a:t> ingénieur canadien invente en 1927 la montre à quartz. Il construit une horloge qui contient une fine lamelle de cristal de quartz</a:t>
            </a:r>
            <a:r>
              <a:rPr lang="fr-FR" dirty="0" smtClean="0"/>
              <a:t>. Or les cristaux de quartz, associée à une pile électrique, ont la particularité de vibrer très régulièrement. Utilisé dans l'horlogerie, ce principe a permis d'inventer une montre fiable.</a:t>
            </a:r>
            <a:endParaRPr lang="fr-FR" dirty="0"/>
          </a:p>
        </p:txBody>
      </p:sp>
      <p:pic>
        <p:nvPicPr>
          <p:cNvPr id="7172" name="Picture 4" descr="http://pmcdn.priceminister.com/photo/montre-casio-f91-multifonction-quartz-digitale-alarme-chrono-861643365_ML.jpg"/>
          <p:cNvPicPr>
            <a:picLocks noChangeAspect="1" noChangeArrowheads="1"/>
          </p:cNvPicPr>
          <p:nvPr/>
        </p:nvPicPr>
        <p:blipFill>
          <a:blip r:embed="rId3" cstate="print"/>
          <a:srcRect/>
          <a:stretch>
            <a:fillRect/>
          </a:stretch>
        </p:blipFill>
        <p:spPr bwMode="auto">
          <a:xfrm>
            <a:off x="179512" y="1268760"/>
            <a:ext cx="3888432" cy="38884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p:stCondLst>
                              <p:cond delay="2400"/>
                            </p:stCondLst>
                            <p:childTnLst>
                              <p:par>
                                <p:cTn id="12" presetID="10" presetClass="entr" presetSubtype="0" fill="hold" nodeType="afterEffect">
                                  <p:stCondLst>
                                    <p:cond delay="0"/>
                                  </p:stCondLst>
                                  <p:childTnLst>
                                    <p:set>
                                      <p:cBhvr>
                                        <p:cTn id="13" dur="1" fill="hold">
                                          <p:stCondLst>
                                            <p:cond delay="0"/>
                                          </p:stCondLst>
                                        </p:cTn>
                                        <p:tgtEl>
                                          <p:spTgt spid="7172"/>
                                        </p:tgtEl>
                                        <p:attrNameLst>
                                          <p:attrName>style.visibility</p:attrName>
                                        </p:attrNameLst>
                                      </p:cBhvr>
                                      <p:to>
                                        <p:strVal val="visible"/>
                                      </p:to>
                                    </p:set>
                                    <p:animEffect transition="in" filter="fade">
                                      <p:cBhvr>
                                        <p:cTn id="14" dur="2000"/>
                                        <p:tgtEl>
                                          <p:spTgt spid="7172"/>
                                        </p:tgtEl>
                                      </p:cBhvr>
                                    </p:animEffect>
                                  </p:childTnLst>
                                </p:cTn>
                              </p:par>
                            </p:childTnLst>
                          </p:cTn>
                        </p:par>
                        <p:par>
                          <p:cTn id="15" fill="hold">
                            <p:stCondLst>
                              <p:cond delay="4400"/>
                            </p:stCondLst>
                            <p:childTnLst>
                              <p:par>
                                <p:cTn id="16" presetID="2" presetClass="entr" presetSubtype="3"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0-#ppt_h/2"/>
                                          </p:val>
                                        </p:tav>
                                        <p:tav tm="100000">
                                          <p:val>
                                            <p:strVal val="#ppt_y"/>
                                          </p:val>
                                        </p:tav>
                                      </p:tavLst>
                                    </p:anim>
                                  </p:childTnLst>
                                </p:cTn>
                              </p:par>
                            </p:childTnLst>
                          </p:cTn>
                        </p:par>
                        <p:par>
                          <p:cTn id="20" fill="hold">
                            <p:stCondLst>
                              <p:cond delay="7250"/>
                            </p:stCondLst>
                            <p:childTnLst>
                              <p:par>
                                <p:cTn id="21" presetID="10" presetClass="entr" presetSubtype="0" fill="hold" grpId="0" nodeType="afterEffect">
                                  <p:stCondLst>
                                    <p:cond delay="2000"/>
                                  </p:stCondLst>
                                  <p:iterate type="wd">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13400"/>
                            </p:stCondLst>
                            <p:childTnLst>
                              <p:par>
                                <p:cTn id="25" presetID="10"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194" name="Picture 2" descr="le ruban adhésif "/>
          <p:cNvPicPr>
            <a:picLocks noChangeAspect="1" noChangeArrowheads="1"/>
          </p:cNvPicPr>
          <p:nvPr/>
        </p:nvPicPr>
        <p:blipFill>
          <a:blip r:embed="rId3" cstate="print"/>
          <a:srcRect/>
          <a:stretch>
            <a:fillRect/>
          </a:stretch>
        </p:blipFill>
        <p:spPr bwMode="auto">
          <a:xfrm>
            <a:off x="539552" y="1844824"/>
            <a:ext cx="2857500" cy="2857500"/>
          </a:xfrm>
          <a:prstGeom prst="rect">
            <a:avLst/>
          </a:prstGeom>
          <a:noFill/>
        </p:spPr>
      </p:pic>
      <p:sp>
        <p:nvSpPr>
          <p:cNvPr id="4" name="Rectangle 3"/>
          <p:cNvSpPr/>
          <p:nvPr/>
        </p:nvSpPr>
        <p:spPr>
          <a:xfrm>
            <a:off x="1" y="0"/>
            <a:ext cx="1979712" cy="369332"/>
          </a:xfrm>
          <a:prstGeom prst="rect">
            <a:avLst/>
          </a:prstGeom>
        </p:spPr>
        <p:txBody>
          <a:bodyPr wrap="square">
            <a:spAutoFit/>
          </a:bodyPr>
          <a:lstStyle/>
          <a:p>
            <a:r>
              <a:rPr lang="fr-FR" b="1" dirty="0" smtClean="0"/>
              <a:t>Le ruban adhésif</a:t>
            </a:r>
            <a:endParaRPr lang="fr-FR" b="1" dirty="0"/>
          </a:p>
        </p:txBody>
      </p:sp>
      <p:sp>
        <p:nvSpPr>
          <p:cNvPr id="5" name="Rectangle 4"/>
          <p:cNvSpPr/>
          <p:nvPr/>
        </p:nvSpPr>
        <p:spPr>
          <a:xfrm>
            <a:off x="4067944" y="0"/>
            <a:ext cx="4572000" cy="923330"/>
          </a:xfrm>
          <a:prstGeom prst="rect">
            <a:avLst/>
          </a:prstGeom>
        </p:spPr>
        <p:txBody>
          <a:bodyPr>
            <a:spAutoFit/>
          </a:bodyPr>
          <a:lstStyle/>
          <a:p>
            <a:r>
              <a:rPr lang="fr-FR" b="1" dirty="0" smtClean="0"/>
              <a:t>Inventeur : Richard Drew</a:t>
            </a:r>
            <a:endParaRPr lang="fr-FR" dirty="0" smtClean="0"/>
          </a:p>
          <a:p>
            <a:r>
              <a:rPr lang="fr-FR" b="1" dirty="0" smtClean="0"/>
              <a:t>Principe : ruban de plastique pour coller deux parties entre-elles </a:t>
            </a:r>
            <a:endParaRPr lang="fr-FR" dirty="0"/>
          </a:p>
        </p:txBody>
      </p:sp>
      <p:sp>
        <p:nvSpPr>
          <p:cNvPr id="6" name="Rectangle 5"/>
          <p:cNvSpPr/>
          <p:nvPr/>
        </p:nvSpPr>
        <p:spPr>
          <a:xfrm>
            <a:off x="3563888" y="1196752"/>
            <a:ext cx="5580112" cy="4247317"/>
          </a:xfrm>
          <a:prstGeom prst="rect">
            <a:avLst/>
          </a:prstGeom>
        </p:spPr>
        <p:txBody>
          <a:bodyPr wrap="square">
            <a:spAutoFit/>
          </a:bodyPr>
          <a:lstStyle/>
          <a:p>
            <a:r>
              <a:rPr lang="fr-FR" dirty="0" smtClean="0"/>
              <a:t>A l'origine, le ruban adhésif n'avait pas l'usage d'aujourd'hui. Richard Drew, en 1925, inventa un ruban masquant adhésif, baptisé Scotch Tape, pour que les peintres automobiles ne débordent pas lors de leurs travaux. Au fil des années, la technologie autour du ruban adhésif s'améliora et son usage aussi. L'ingénieur créa en 1930 le ruban adhésif tel qu'on le connaît aujourd'hui : un outil pour coller deux feuilles de papier entre elles par exemple. </a:t>
            </a:r>
            <a:r>
              <a:rPr lang="fr-FR" b="1" dirty="0" smtClean="0"/>
              <a:t>Commercialisé dans les années 1930, le Scotch est très vite devenu populaire ; à tel point que son seul nom désigne le produit</a:t>
            </a:r>
            <a:r>
              <a:rPr lang="fr-FR" dirty="0" smtClean="0"/>
              <a:t>. La société 3M en a inventé de toutes sortes et pour tous les usages : transparents, de couleurs, double-face...  En 2005, cette invention, présente dans tous les foyers, bureaux et écoles du monde entier, a fêté ses 75 ans.</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p:stCondLst>
                              <p:cond delay="4300"/>
                            </p:stCondLst>
                            <p:childTnLst>
                              <p:par>
                                <p:cTn id="12" presetID="10" presetClass="entr" presetSubtype="0" fill="hold" nodeType="afterEffect">
                                  <p:stCondLst>
                                    <p:cond delay="0"/>
                                  </p:stCondLst>
                                  <p:childTnLst>
                                    <p:set>
                                      <p:cBhvr>
                                        <p:cTn id="13" dur="1" fill="hold">
                                          <p:stCondLst>
                                            <p:cond delay="0"/>
                                          </p:stCondLst>
                                        </p:cTn>
                                        <p:tgtEl>
                                          <p:spTgt spid="8194"/>
                                        </p:tgtEl>
                                        <p:attrNameLst>
                                          <p:attrName>style.visibility</p:attrName>
                                        </p:attrNameLst>
                                      </p:cBhvr>
                                      <p:to>
                                        <p:strVal val="visible"/>
                                      </p:to>
                                    </p:set>
                                    <p:animEffect transition="in" filter="fade">
                                      <p:cBhvr>
                                        <p:cTn id="14" dur="2000"/>
                                        <p:tgtEl>
                                          <p:spTgt spid="8194"/>
                                        </p:tgtEl>
                                      </p:cBhvr>
                                    </p:animEffect>
                                  </p:childTnLst>
                                </p:cTn>
                              </p:par>
                            </p:childTnLst>
                          </p:cTn>
                        </p:par>
                        <p:par>
                          <p:cTn id="15" fill="hold">
                            <p:stCondLst>
                              <p:cond delay="6300"/>
                            </p:stCondLst>
                            <p:childTnLst>
                              <p:par>
                                <p:cTn id="16" presetID="2" presetClass="entr" presetSubtype="4" fill="hold" nodeType="afterEffect">
                                  <p:stCondLst>
                                    <p:cond delay="0"/>
                                  </p:stCondLst>
                                  <p:iterate type="wd">
                                    <p:tmPct val="10000"/>
                                  </p:iterate>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6950"/>
                            </p:stCondLst>
                            <p:childTnLst>
                              <p:par>
                                <p:cTn id="21" presetID="2" presetClass="entr" presetSubtype="4" fill="hold" nodeType="afterEffect">
                                  <p:stCondLst>
                                    <p:cond delay="0"/>
                                  </p:stCondLst>
                                  <p:iterate type="wd">
                                    <p:tmPct val="10000"/>
                                  </p:iterate>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par>
                          <p:cTn id="25" fill="hold">
                            <p:stCondLst>
                              <p:cond delay="7900"/>
                            </p:stCondLst>
                            <p:childTnLst>
                              <p:par>
                                <p:cTn id="26" presetID="10" presetClass="entr" presetSubtype="0" fill="hold" grpId="0" nodeType="afterEffect">
                                  <p:stCondLst>
                                    <p:cond delay="0"/>
                                  </p:stCondLst>
                                  <p:iterate type="wd">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16100"/>
                            </p:stCondLst>
                            <p:childTnLst>
                              <p:par>
                                <p:cTn id="30" presetID="10" presetClass="entr" presetSubtype="0" fill="hold" grpId="0"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218" name="Picture 2" descr="la fibre nylon "/>
          <p:cNvPicPr>
            <a:picLocks noChangeAspect="1" noChangeArrowheads="1"/>
          </p:cNvPicPr>
          <p:nvPr/>
        </p:nvPicPr>
        <p:blipFill>
          <a:blip r:embed="rId3" cstate="print"/>
          <a:srcRect/>
          <a:stretch>
            <a:fillRect/>
          </a:stretch>
        </p:blipFill>
        <p:spPr bwMode="auto">
          <a:xfrm>
            <a:off x="467544" y="2132856"/>
            <a:ext cx="2857500" cy="2857500"/>
          </a:xfrm>
          <a:prstGeom prst="rect">
            <a:avLst/>
          </a:prstGeom>
          <a:noFill/>
        </p:spPr>
      </p:pic>
      <p:sp>
        <p:nvSpPr>
          <p:cNvPr id="4" name="Rectangle 3"/>
          <p:cNvSpPr/>
          <p:nvPr/>
        </p:nvSpPr>
        <p:spPr>
          <a:xfrm>
            <a:off x="1" y="0"/>
            <a:ext cx="1547664" cy="369332"/>
          </a:xfrm>
          <a:prstGeom prst="rect">
            <a:avLst/>
          </a:prstGeom>
        </p:spPr>
        <p:txBody>
          <a:bodyPr wrap="square">
            <a:spAutoFit/>
          </a:bodyPr>
          <a:lstStyle/>
          <a:p>
            <a:r>
              <a:rPr lang="fr-FR" b="1" dirty="0" smtClean="0"/>
              <a:t>La fibre nylon</a:t>
            </a:r>
            <a:endParaRPr lang="fr-FR" b="1" dirty="0"/>
          </a:p>
        </p:txBody>
      </p:sp>
      <p:sp>
        <p:nvSpPr>
          <p:cNvPr id="5" name="Rectangle 4"/>
          <p:cNvSpPr/>
          <p:nvPr/>
        </p:nvSpPr>
        <p:spPr>
          <a:xfrm>
            <a:off x="4067944" y="0"/>
            <a:ext cx="4572000" cy="646331"/>
          </a:xfrm>
          <a:prstGeom prst="rect">
            <a:avLst/>
          </a:prstGeom>
        </p:spPr>
        <p:txBody>
          <a:bodyPr>
            <a:spAutoFit/>
          </a:bodyPr>
          <a:lstStyle/>
          <a:p>
            <a:r>
              <a:rPr lang="fr-FR" b="1" dirty="0" smtClean="0"/>
              <a:t>Inventeur : Wallace Hume</a:t>
            </a:r>
            <a:r>
              <a:rPr lang="fr-FR" dirty="0" smtClean="0"/>
              <a:t> </a:t>
            </a:r>
            <a:r>
              <a:rPr lang="fr-FR" b="1" dirty="0" smtClean="0"/>
              <a:t>Carothers</a:t>
            </a:r>
            <a:endParaRPr lang="fr-FR" dirty="0" smtClean="0"/>
          </a:p>
          <a:p>
            <a:r>
              <a:rPr lang="fr-FR" b="1" dirty="0" smtClean="0"/>
              <a:t>Principe : une fibre textile synthétique</a:t>
            </a:r>
            <a:endParaRPr lang="fr-FR" dirty="0"/>
          </a:p>
        </p:txBody>
      </p:sp>
      <p:sp>
        <p:nvSpPr>
          <p:cNvPr id="6" name="Rectangle 5"/>
          <p:cNvSpPr/>
          <p:nvPr/>
        </p:nvSpPr>
        <p:spPr>
          <a:xfrm>
            <a:off x="3707904" y="1443841"/>
            <a:ext cx="5184576" cy="3693319"/>
          </a:xfrm>
          <a:prstGeom prst="rect">
            <a:avLst/>
          </a:prstGeom>
        </p:spPr>
        <p:txBody>
          <a:bodyPr wrap="square">
            <a:spAutoFit/>
          </a:bodyPr>
          <a:lstStyle/>
          <a:p>
            <a:r>
              <a:rPr lang="fr-FR" dirty="0" smtClean="0"/>
              <a:t>La fibre nylon a révolutionné le quotidien des femmes. En 1935, le chimiste américain Wallace Hume Carothers, qui travaille au sein de la société Dupont, crée en laboratoire une fibre résistante et pratique pour la vie quotidienne : ce sera le nylon. </a:t>
            </a:r>
            <a:r>
              <a:rPr lang="fr-FR" b="1" dirty="0" smtClean="0"/>
              <a:t>Commercialisée à partir de 1938, notamment dans le toile de parachute et le matériel militaire, cette fibre trouve véritablement son envol lorsqu'elle sert à confectionner des bas</a:t>
            </a:r>
            <a:r>
              <a:rPr lang="fr-FR" dirty="0" smtClean="0"/>
              <a:t>. Les femmes découvrent en 1940 les bas nylons : extrêmement résistants, ils ne filent quasiment plus. Aujourd'hui, la fibre est également présente dans de nombreux vêtements.</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p:stCondLst>
                              <p:cond delay="4100"/>
                            </p:stCondLst>
                            <p:childTnLst>
                              <p:par>
                                <p:cTn id="12" presetID="2" presetClass="entr" presetSubtype="12"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9218"/>
                                        </p:tgtEl>
                                        <p:attrNameLst>
                                          <p:attrName>style.visibility</p:attrName>
                                        </p:attrNameLst>
                                      </p:cBhvr>
                                      <p:to>
                                        <p:strVal val="visible"/>
                                      </p:to>
                                    </p:set>
                                    <p:animEffect transition="in" filter="fade">
                                      <p:cBhvr>
                                        <p:cTn id="18" dur="2000"/>
                                        <p:tgtEl>
                                          <p:spTgt spid="9218"/>
                                        </p:tgtEl>
                                      </p:cBhvr>
                                    </p:animEffect>
                                  </p:childTnLst>
                                </p:cTn>
                              </p:par>
                            </p:childTnLst>
                          </p:cTn>
                        </p:par>
                        <p:par>
                          <p:cTn id="19" fill="hold">
                            <p:stCondLst>
                              <p:cond delay="7800"/>
                            </p:stCondLst>
                            <p:childTnLst>
                              <p:par>
                                <p:cTn id="20" presetID="10" presetClass="entr" presetSubtype="0" fill="hold" nodeType="afterEffect">
                                  <p:stCondLst>
                                    <p:cond delay="0"/>
                                  </p:stCondLst>
                                  <p:iterate type="wd">
                                    <p:tmPct val="10000"/>
                                  </p:iterate>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par>
                          <p:cTn id="23" fill="hold">
                            <p:stCondLst>
                              <p:cond delay="13600"/>
                            </p:stCondLst>
                            <p:childTnLst>
                              <p:par>
                                <p:cTn id="24" presetID="10" presetClass="entr" presetSubtype="0"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0242" name="Picture 2" descr="le stylo-bille "/>
          <p:cNvPicPr>
            <a:picLocks noChangeAspect="1" noChangeArrowheads="1"/>
          </p:cNvPicPr>
          <p:nvPr/>
        </p:nvPicPr>
        <p:blipFill>
          <a:blip r:embed="rId3" cstate="print"/>
          <a:srcRect/>
          <a:stretch>
            <a:fillRect/>
          </a:stretch>
        </p:blipFill>
        <p:spPr bwMode="auto">
          <a:xfrm>
            <a:off x="323528" y="1988840"/>
            <a:ext cx="2857500" cy="2857500"/>
          </a:xfrm>
          <a:prstGeom prst="rect">
            <a:avLst/>
          </a:prstGeom>
          <a:noFill/>
        </p:spPr>
      </p:pic>
      <p:sp>
        <p:nvSpPr>
          <p:cNvPr id="4" name="Rectangle 3"/>
          <p:cNvSpPr/>
          <p:nvPr/>
        </p:nvSpPr>
        <p:spPr>
          <a:xfrm>
            <a:off x="1" y="0"/>
            <a:ext cx="1835695" cy="369332"/>
          </a:xfrm>
          <a:prstGeom prst="rect">
            <a:avLst/>
          </a:prstGeom>
        </p:spPr>
        <p:txBody>
          <a:bodyPr wrap="square">
            <a:spAutoFit/>
          </a:bodyPr>
          <a:lstStyle/>
          <a:p>
            <a:r>
              <a:rPr lang="fr-FR" b="1" dirty="0" smtClean="0"/>
              <a:t>Le stylobille</a:t>
            </a:r>
            <a:endParaRPr lang="fr-FR" b="1" dirty="0"/>
          </a:p>
        </p:txBody>
      </p:sp>
      <p:sp>
        <p:nvSpPr>
          <p:cNvPr id="5" name="Rectangle 4"/>
          <p:cNvSpPr/>
          <p:nvPr/>
        </p:nvSpPr>
        <p:spPr>
          <a:xfrm>
            <a:off x="4283968" y="0"/>
            <a:ext cx="4572000" cy="923330"/>
          </a:xfrm>
          <a:prstGeom prst="rect">
            <a:avLst/>
          </a:prstGeom>
        </p:spPr>
        <p:txBody>
          <a:bodyPr>
            <a:spAutoFit/>
          </a:bodyPr>
          <a:lstStyle/>
          <a:p>
            <a:r>
              <a:rPr lang="fr-FR" b="1" dirty="0" smtClean="0"/>
              <a:t>Inventeur : Laszlo Biro</a:t>
            </a:r>
            <a:endParaRPr lang="fr-FR" dirty="0" smtClean="0"/>
          </a:p>
          <a:p>
            <a:endParaRPr lang="fr-FR" b="1" dirty="0" smtClean="0"/>
          </a:p>
          <a:p>
            <a:r>
              <a:rPr lang="fr-FR" b="1" dirty="0" smtClean="0"/>
              <a:t>Principe : un stylo jetable</a:t>
            </a:r>
            <a:endParaRPr lang="fr-FR" dirty="0"/>
          </a:p>
        </p:txBody>
      </p:sp>
      <p:sp>
        <p:nvSpPr>
          <p:cNvPr id="6" name="Rectangle 5"/>
          <p:cNvSpPr/>
          <p:nvPr/>
        </p:nvSpPr>
        <p:spPr>
          <a:xfrm>
            <a:off x="3491880" y="1166843"/>
            <a:ext cx="5472608" cy="3693319"/>
          </a:xfrm>
          <a:prstGeom prst="rect">
            <a:avLst/>
          </a:prstGeom>
        </p:spPr>
        <p:txBody>
          <a:bodyPr wrap="square">
            <a:spAutoFit/>
          </a:bodyPr>
          <a:lstStyle/>
          <a:p>
            <a:r>
              <a:rPr lang="fr-FR" dirty="0" smtClean="0"/>
              <a:t>Objet familier de millions d'écoliers et de professionnels, le stylobille est lui-aussi une invention du XXe siècle. Son inventeur est le journaliste hongrois Laszlo Biro. Il crée un stylo qui utilise une encre identique à celle des journaux et fabrique un système de bille pour diffuser l'encre. A l'époque, son stylo est capable d'écrire un an sans être rechargé. </a:t>
            </a:r>
            <a:r>
              <a:rPr lang="fr-FR" b="1" dirty="0" smtClean="0"/>
              <a:t>Brevetée en 1938, son invention révolutionnaire concurrence désormais les stylos à encre classiques</a:t>
            </a:r>
            <a:r>
              <a:rPr lang="fr-FR" dirty="0" smtClean="0"/>
              <a:t>. En 1950, le baron français Marcel Bichs fonde la société Bic et commercialise les stylos Bic qui utilisent l'invention de Laszlo Biro. Son Bic Crystal est devenu le stylo à bille numéro un dans le monde.</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10242"/>
                                        </p:tgtEl>
                                        <p:attrNameLst>
                                          <p:attrName>style.visibility</p:attrName>
                                        </p:attrNameLst>
                                      </p:cBhvr>
                                      <p:to>
                                        <p:strVal val="visible"/>
                                      </p:to>
                                    </p:set>
                                    <p:animEffect transition="in" filter="fade">
                                      <p:cBhvr>
                                        <p:cTn id="13" dur="2000"/>
                                        <p:tgtEl>
                                          <p:spTgt spid="10242"/>
                                        </p:tgtEl>
                                      </p:cBhvr>
                                    </p:animEffect>
                                  </p:childTnLst>
                                </p:cTn>
                              </p:par>
                            </p:childTnLst>
                          </p:cTn>
                        </p:par>
                        <p:par>
                          <p:cTn id="14" fill="hold">
                            <p:stCondLst>
                              <p:cond delay="2100"/>
                            </p:stCondLst>
                            <p:childTnLst>
                              <p:par>
                                <p:cTn id="15" presetID="34" presetClass="emph" presetSubtype="0" fill="hold" grpId="0" nodeType="afterEffect">
                                  <p:stCondLst>
                                    <p:cond delay="0"/>
                                  </p:stCondLst>
                                  <p:iterate type="lt">
                                    <p:tmPct val="10000"/>
                                  </p:iterate>
                                  <p:childTnLst>
                                    <p:animMotion origin="layout" path="M 0.0 0.0 L 0.0 -0.07213" pathEditMode="relative" ptsTypes="">
                                      <p:cBhvr>
                                        <p:cTn id="16" dur="250" accel="50000" decel="50000" autoRev="1" fill="hold">
                                          <p:stCondLst>
                                            <p:cond delay="0"/>
                                          </p:stCondLst>
                                        </p:cTn>
                                        <p:tgtEl>
                                          <p:spTgt spid="5"/>
                                        </p:tgtEl>
                                        <p:attrNameLst>
                                          <p:attrName>ppt_x</p:attrName>
                                          <p:attrName>ppt_y</p:attrName>
                                        </p:attrNameLst>
                                      </p:cBhvr>
                                    </p:animMotion>
                                    <p:animRot by="1500000">
                                      <p:cBhvr>
                                        <p:cTn id="17" dur="125" fill="hold">
                                          <p:stCondLst>
                                            <p:cond delay="0"/>
                                          </p:stCondLst>
                                        </p:cTn>
                                        <p:tgtEl>
                                          <p:spTgt spid="5"/>
                                        </p:tgtEl>
                                        <p:attrNameLst>
                                          <p:attrName>r</p:attrName>
                                        </p:attrNameLst>
                                      </p:cBhvr>
                                    </p:animRot>
                                    <p:animRot by="-1500000">
                                      <p:cBhvr>
                                        <p:cTn id="18" dur="125" fill="hold">
                                          <p:stCondLst>
                                            <p:cond delay="125"/>
                                          </p:stCondLst>
                                        </p:cTn>
                                        <p:tgtEl>
                                          <p:spTgt spid="5"/>
                                        </p:tgtEl>
                                        <p:attrNameLst>
                                          <p:attrName>r</p:attrName>
                                        </p:attrNameLst>
                                      </p:cBhvr>
                                    </p:animRot>
                                    <p:animRot by="-1500000">
                                      <p:cBhvr>
                                        <p:cTn id="19" dur="125" fill="hold">
                                          <p:stCondLst>
                                            <p:cond delay="250"/>
                                          </p:stCondLst>
                                        </p:cTn>
                                        <p:tgtEl>
                                          <p:spTgt spid="5"/>
                                        </p:tgtEl>
                                        <p:attrNameLst>
                                          <p:attrName>r</p:attrName>
                                        </p:attrNameLst>
                                      </p:cBhvr>
                                    </p:animRot>
                                    <p:animRot by="1500000">
                                      <p:cBhvr>
                                        <p:cTn id="20" dur="125" fill="hold">
                                          <p:stCondLst>
                                            <p:cond delay="375"/>
                                          </p:stCondLst>
                                        </p:cTn>
                                        <p:tgtEl>
                                          <p:spTgt spid="5"/>
                                        </p:tgtEl>
                                        <p:attrNameLst>
                                          <p:attrName>r</p:attrName>
                                        </p:attrNameLst>
                                      </p:cBhvr>
                                    </p:animRot>
                                  </p:childTnLst>
                                </p:cTn>
                              </p:par>
                            </p:childTnLst>
                          </p:cTn>
                        </p:par>
                        <p:par>
                          <p:cTn id="21" fill="hold">
                            <p:stCondLst>
                              <p:cond delay="47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par>
                          <p:cTn id="25" fill="hold">
                            <p:stCondLst>
                              <p:cond delay="11100"/>
                            </p:stCondLst>
                            <p:childTnLst>
                              <p:par>
                                <p:cTn id="26" presetID="10" presetClass="entr" presetSubtype="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290" name="Picture 2" descr="le micro-ondes "/>
          <p:cNvPicPr>
            <a:picLocks noChangeAspect="1" noChangeArrowheads="1"/>
          </p:cNvPicPr>
          <p:nvPr/>
        </p:nvPicPr>
        <p:blipFill>
          <a:blip r:embed="rId3" cstate="print"/>
          <a:srcRect/>
          <a:stretch>
            <a:fillRect/>
          </a:stretch>
        </p:blipFill>
        <p:spPr bwMode="auto">
          <a:xfrm>
            <a:off x="467544" y="1556792"/>
            <a:ext cx="2857500" cy="2857500"/>
          </a:xfrm>
          <a:prstGeom prst="rect">
            <a:avLst/>
          </a:prstGeom>
          <a:noFill/>
        </p:spPr>
      </p:pic>
      <p:sp>
        <p:nvSpPr>
          <p:cNvPr id="4" name="Rectangle 3"/>
          <p:cNvSpPr/>
          <p:nvPr/>
        </p:nvSpPr>
        <p:spPr>
          <a:xfrm>
            <a:off x="1" y="0"/>
            <a:ext cx="1907703" cy="369332"/>
          </a:xfrm>
          <a:prstGeom prst="rect">
            <a:avLst/>
          </a:prstGeom>
        </p:spPr>
        <p:txBody>
          <a:bodyPr wrap="square">
            <a:spAutoFit/>
          </a:bodyPr>
          <a:lstStyle/>
          <a:p>
            <a:r>
              <a:rPr lang="fr-FR" b="1" dirty="0" smtClean="0"/>
              <a:t>Le micro-ondes</a:t>
            </a:r>
            <a:endParaRPr lang="fr-FR" b="1" dirty="0"/>
          </a:p>
        </p:txBody>
      </p:sp>
      <p:sp>
        <p:nvSpPr>
          <p:cNvPr id="5" name="Rectangle 4"/>
          <p:cNvSpPr/>
          <p:nvPr/>
        </p:nvSpPr>
        <p:spPr>
          <a:xfrm>
            <a:off x="4283968" y="0"/>
            <a:ext cx="4572000" cy="923330"/>
          </a:xfrm>
          <a:prstGeom prst="rect">
            <a:avLst/>
          </a:prstGeom>
        </p:spPr>
        <p:txBody>
          <a:bodyPr>
            <a:spAutoFit/>
          </a:bodyPr>
          <a:lstStyle/>
          <a:p>
            <a:r>
              <a:rPr lang="fr-FR" b="1" dirty="0" smtClean="0"/>
              <a:t>Inventeur : Percy Spencer</a:t>
            </a:r>
            <a:endParaRPr lang="fr-FR" dirty="0" smtClean="0"/>
          </a:p>
          <a:p>
            <a:r>
              <a:rPr lang="fr-FR" b="1" dirty="0" smtClean="0"/>
              <a:t>Principe : cuire artificiellement des aliments</a:t>
            </a:r>
            <a:endParaRPr lang="fr-FR" dirty="0" smtClean="0"/>
          </a:p>
          <a:p>
            <a:r>
              <a:rPr lang="fr-FR" dirty="0" smtClean="0"/>
              <a:t> </a:t>
            </a:r>
            <a:endParaRPr lang="fr-FR" dirty="0"/>
          </a:p>
        </p:txBody>
      </p:sp>
      <p:sp>
        <p:nvSpPr>
          <p:cNvPr id="6" name="Rectangle 5"/>
          <p:cNvSpPr/>
          <p:nvPr/>
        </p:nvSpPr>
        <p:spPr>
          <a:xfrm>
            <a:off x="4355976" y="1556792"/>
            <a:ext cx="4572000" cy="3416320"/>
          </a:xfrm>
          <a:prstGeom prst="rect">
            <a:avLst/>
          </a:prstGeom>
        </p:spPr>
        <p:txBody>
          <a:bodyPr>
            <a:spAutoFit/>
          </a:bodyPr>
          <a:lstStyle/>
          <a:p>
            <a:r>
              <a:rPr lang="fr-FR" dirty="0" smtClean="0"/>
              <a:t>Répandu dans les cuisines du monde entier, le four micro-ondes est une invention récente. Percy Spencer, chercheur américain, travaillait en 1945 sur l'amélioration du radar lorsqu'</a:t>
            </a:r>
            <a:r>
              <a:rPr lang="fr-FR" b="1" dirty="0" smtClean="0"/>
              <a:t>il découvrit par hasard que les ondes électromagnétiques pouvait réchauffer un aliment comme du pop-corn ou un œuf</a:t>
            </a:r>
            <a:r>
              <a:rPr lang="fr-FR" dirty="0" smtClean="0"/>
              <a:t>. Réutilisant ce principe, il inventa un four qui produirait ces ondes : le micro-ondes. Cette invention est commercialisée dans les années 1960 et rencontre toujours un grand succès.</a:t>
            </a:r>
            <a:br>
              <a:rPr lang="fr-FR" dirty="0" smtClean="0"/>
            </a:b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p:stCondLst>
                              <p:cond delay="2200"/>
                            </p:stCondLst>
                            <p:childTnLst>
                              <p:par>
                                <p:cTn id="12" presetID="10" presetClass="entr" presetSubtype="0" fill="hold" nodeType="afterEffect">
                                  <p:stCondLst>
                                    <p:cond delay="0"/>
                                  </p:stCondLst>
                                  <p:childTnLst>
                                    <p:set>
                                      <p:cBhvr>
                                        <p:cTn id="13" dur="1" fill="hold">
                                          <p:stCondLst>
                                            <p:cond delay="0"/>
                                          </p:stCondLst>
                                        </p:cTn>
                                        <p:tgtEl>
                                          <p:spTgt spid="12290"/>
                                        </p:tgtEl>
                                        <p:attrNameLst>
                                          <p:attrName>style.visibility</p:attrName>
                                        </p:attrNameLst>
                                      </p:cBhvr>
                                      <p:to>
                                        <p:strVal val="visible"/>
                                      </p:to>
                                    </p:set>
                                    <p:animEffect transition="in" filter="fade">
                                      <p:cBhvr>
                                        <p:cTn id="14" dur="2000"/>
                                        <p:tgtEl>
                                          <p:spTgt spid="12290"/>
                                        </p:tgtEl>
                                      </p:cBhvr>
                                    </p:animEffect>
                                  </p:childTnLst>
                                </p:cTn>
                              </p:par>
                            </p:childTnLst>
                          </p:cTn>
                        </p:par>
                        <p:par>
                          <p:cTn id="15" fill="hold">
                            <p:stCondLst>
                              <p:cond delay="4200"/>
                            </p:stCondLst>
                            <p:childTnLst>
                              <p:par>
                                <p:cTn id="16" presetID="10" presetClass="entr" presetSubtype="0" fill="hold" grpId="0" nodeType="afterEffect">
                                  <p:stCondLst>
                                    <p:cond delay="0"/>
                                  </p:stCondLst>
                                  <p:iterate type="wd">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childTnLst>
                                </p:cTn>
                              </p:par>
                            </p:childTnLst>
                          </p:cTn>
                        </p:par>
                        <p:par>
                          <p:cTn id="19" fill="hold">
                            <p:stCondLst>
                              <p:cond delay="8000"/>
                            </p:stCondLst>
                            <p:childTnLst>
                              <p:par>
                                <p:cTn id="20" presetID="10" presetClass="entr" presetSubtype="0" fill="hold" grpId="0" nodeType="afterEffect">
                                  <p:stCondLst>
                                    <p:cond delay="0"/>
                                  </p:stCondLst>
                                  <p:iterate type="wd">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12400"/>
                            </p:stCondLst>
                            <p:childTnLst>
                              <p:par>
                                <p:cTn id="24" presetID="10" presetClass="entr" presetSubtype="0"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Rectangle 3"/>
          <p:cNvSpPr/>
          <p:nvPr/>
        </p:nvSpPr>
        <p:spPr>
          <a:xfrm>
            <a:off x="0" y="0"/>
            <a:ext cx="1619672" cy="369332"/>
          </a:xfrm>
          <a:prstGeom prst="rect">
            <a:avLst/>
          </a:prstGeom>
        </p:spPr>
        <p:txBody>
          <a:bodyPr wrap="square">
            <a:spAutoFit/>
          </a:bodyPr>
          <a:lstStyle/>
          <a:p>
            <a:r>
              <a:rPr lang="fr-FR" b="1" dirty="0" smtClean="0"/>
              <a:t>Le transistor</a:t>
            </a:r>
            <a:endParaRPr lang="fr-FR" b="1" dirty="0"/>
          </a:p>
        </p:txBody>
      </p:sp>
      <p:sp>
        <p:nvSpPr>
          <p:cNvPr id="5" name="Rectangle 4"/>
          <p:cNvSpPr/>
          <p:nvPr/>
        </p:nvSpPr>
        <p:spPr>
          <a:xfrm>
            <a:off x="4139952" y="0"/>
            <a:ext cx="4572000" cy="1200329"/>
          </a:xfrm>
          <a:prstGeom prst="rect">
            <a:avLst/>
          </a:prstGeom>
        </p:spPr>
        <p:txBody>
          <a:bodyPr>
            <a:spAutoFit/>
          </a:bodyPr>
          <a:lstStyle/>
          <a:p>
            <a:r>
              <a:rPr lang="fr-FR" b="1" dirty="0" smtClean="0"/>
              <a:t>Inventeurs : John Bardeen, Walter Brattain, William Shockley</a:t>
            </a:r>
            <a:endParaRPr lang="fr-FR" dirty="0" smtClean="0"/>
          </a:p>
          <a:p>
            <a:r>
              <a:rPr lang="fr-FR" b="1" u="sng" dirty="0" smtClean="0"/>
              <a:t>Principe </a:t>
            </a:r>
            <a:r>
              <a:rPr lang="fr-FR" b="1" dirty="0" smtClean="0"/>
              <a:t>: composant électronique utilisé comme amplificateur et interrupteur </a:t>
            </a:r>
            <a:endParaRPr lang="fr-FR" dirty="0"/>
          </a:p>
        </p:txBody>
      </p:sp>
      <p:sp>
        <p:nvSpPr>
          <p:cNvPr id="6" name="Rectangle 5"/>
          <p:cNvSpPr/>
          <p:nvPr/>
        </p:nvSpPr>
        <p:spPr>
          <a:xfrm>
            <a:off x="4139952" y="1305342"/>
            <a:ext cx="4608512" cy="4247317"/>
          </a:xfrm>
          <a:prstGeom prst="rect">
            <a:avLst/>
          </a:prstGeom>
        </p:spPr>
        <p:txBody>
          <a:bodyPr wrap="square">
            <a:spAutoFit/>
          </a:bodyPr>
          <a:lstStyle/>
          <a:p>
            <a:r>
              <a:rPr lang="fr-FR" dirty="0" smtClean="0"/>
              <a:t>Le transistor est un composant électronique indispensable dans les principaux objets d'aujourd'hui. Le 23 décembre 1947, trois chercheurs américains des laboratoires Bell (John Bardeen, Walter Brattain et William Shockley) inventent le transistor. </a:t>
            </a:r>
            <a:r>
              <a:rPr lang="fr-FR" b="1" dirty="0" smtClean="0"/>
              <a:t>Composé de trois électrodes, il sert d'interrupteur mais aussi pour stabiliser et moduler, un courant électrique</a:t>
            </a:r>
            <a:r>
              <a:rPr lang="fr-FR" dirty="0" smtClean="0"/>
              <a:t>. Placé dans des circuits intégrés, il a permis le développement de nombreux objets électroniques et informatiques. Aujourd'hui, certains composants possèdent plusieurs millions de transistors. Les trois scientifiques ont reçu en 1956 le prix Nobel de physique pour leur invention.</a:t>
            </a:r>
            <a:endParaRPr lang="fr-FR" dirty="0"/>
          </a:p>
        </p:txBody>
      </p:sp>
      <p:sp>
        <p:nvSpPr>
          <p:cNvPr id="29698" name="AutoShape 2" descr="data:image/jpeg;base64,/9j/4AAQSkZJRgABAQAAAQABAAD/2wCEAAkGBxQSEhUUEhQUFRQVFRQUFBQVFxQUFRQVFBcWFxUUFRQYHSkgGBwlHBUUITEhJikrLi4uFx80ODQsNygtLisBCgoKDg0OGhAQGiwkHyYsNCwsLCwsLCwsNCwvLC8sLSwsLCwsLCwsLSwsNCwsLCwsLCwsLCwsLCssLCwsLDQ0LP/AABEIAJ0AsAMBIgACEQEDEQH/xAAcAAABBQEBAQAAAAAAAAAAAAACAAEDBAYFBwj/xABBEAACAQIEAwUEBwYFBAMAAAABAhEAAwQSITEFQVEGEyJhcQcygZEzQmJyobHBFCNSstHwJIKDkuFTc5OiFkNE/8QAGQEAAwEBAQAAAAAAAAAAAAAAAAEDAgQF/8QAKREAAgICAQMDAgcAAAAAAAAAAAECEQMxEhMhQVGh8ASBFCIyYXHR4f/aAAwDAQACEQMRAD8AoEUIWpSKUV7p5xHFICjilloADLSy1JFIigCMClFQ3sUBoozHy2+dUrzXG3kf30rLYy+11RuQKQvr1rlDBnnJ/CpBhfKlbA6YuDqKciuWLBG01Ktwjf8ApQmBfpRQWrsid/Tf5VIpB1BkGtWA0U0VJFDQABFKiIpUADTEUZpqAAilFFSApAWyKYipCtNFaERxSijilFMQMVEz79NR6nyqzbtFiFG50qHGYc95kUEwcoABJJ6ACss0isp/hHl6VIU0nMJ6Qas4vhd6yqNdtugecuYQdN5HLeq1ZTvQwclHBEa/hRKYG2v9mhL0xAvbg0BtelSk1NgcM124qKJZjA1A/E0gOdlIMgQfwPr1qdBu6D76dT/fOtvxzsQ6WxctMshF71CcoLgasrHQz0MbecDF23O43G/QjnWITU1aNuLjsIGnpKQdRz/OnIqiMARSiiimpgDFMRRxTEUABFPTgUopAXiKWWpAtLLWhERWmipCKaKYi5wNf36etVMZcKX2ZfeW5mGsaqZFXeC/Tp61S4usXrg+21YezSNF2q4xbv2cotujDKyyxYHfNI2iI+dZrGWQgWBvO86RtRYnGM6IrfUBE8zPWm4iuo06789qjx4tRX7lbtNlNm05fI1Jh7akw7EfdWf1o8LhXusFtrmeCcoIBMfeIqzf4NetFe+Q251GeBMEAxyOpXbqK02l2v3Ek34IhhrRMLcaftJpoCdwfKhGEtkfT2viGii4Hbuft9owjWWlHDby0iVkQDIGuu7dafH97ccs9vKzScqplAjQAKKnGUnJr+huKSX+lzH8LxBtl3JdFXMJYt4R/CpnSK4loa/A16ExFm05uNlQ2jCyPExWAAp3JmvPcPv6L+lbxybuxSVCwnP1qc1Dg+dT1VGGDFNRUqYgKajoSKBAxSiipRSGX6cGlFOBWxDEU0U5pUCLfB/pk9aq8eX/ABF3/uNVrhf0qfeqHtAP8Td++aw9jRzWGldDtBaysANd9PgKgsYXvCFBUE6LmJEk8hoelTdpeF31uC+t23kJCNauXFRW5jIXiH9CZ0rnyzUZIvji2mB2fukYlLYzZoYiGHLz6EzpOusbVoe3eZXw6loHdsSGOcTmjxHWdCYP2jUPZTDWc6b9+WJZGVM6A6MrMNY8O22+9W/acf31mP8Apv8AzCoQankX3KSuMDH4i/lysAZGYArrz1ypqZ8U+WtVbTsQA7XHI8Ja6XNzQHLmzcoB1Gm3Wh4ljbNru++dkzC4VgMZiJ25+6Pj0mpLLhlDLmhlDDNMgHcCdhodDrV13nV6J3+Ww72rSdTpqdaCwNT6Gjub0Njc+hq5IHB8/X9KskVXwfP++VWjTQmDTU5FKmIGmoqUUAARSiiIpRQB0IpAU9KmIErSiiNCaYFnhv0qfeqPtGP8Td+9R8P+lT7wqTjt3JjHaFaGBysJU6agjzrD2NHOsYhrZzKYPwP4H40HadDjrapeuG0bbEqbaBkeQJzIdiIEEHmaI2NoMiNDudufnVniduMpHPpygD+tc+bHGckmWxyaTaOX2U4YbeJT945JQpJJmJEem5rWdu8ELL2QJ1ttMydQw/rXA4bi0s3EdwYUyfEon/dAG3X4VZ7d9ojinstYRiqo4uALLAlgQASCNhvB3rnlkx4ciWiyxzyQtdzJdqMF36/uluO9piigMigZlQnMpHUN9bYqdK6mAwjWsPYD6PlMqYJAB8PiBIII/WocHi/Ec6MuYKGkEElSchHhgEAuDpEN5AVNf4kGJZw466SFA2HhJgCCPgaeKcHkbv3+fEKcJKOiYWi05QTG8AmPUjahsIZMDk34b13uFcWRMLdsAeK+4GdvAACFGoMMR4TyjWufcvW1uFFfMqpcUHkXceIgdJgT5CuuM7uiDjRzsGsEz1/SrUVDZcEsZ3I/KrBqi0YYEUxFFFNTEDFNRU1ADGlFKlFAFnG4tbS5nmPsia5R7VYflnP+WPzNdHio8HxFYni/DsnjQeDmP4T/AErE5SWhpGgu9rrI2S4f9v8AWoj2vTlaf4stYxqU1LqyDibSx2xysCLUxr7/AE+FXO1XaT/EsVthpVGnNA1X09awQeInnpUouvcuhBqSyoJgkloCgToN6y8rRpRs7lztQ+sW025lq63GOOFbSHwaFsys4DAwpHgmSKzHF+A4qyrs9k5Efu2dGV1DxOSQZmKLifEbTInd3BKh9JIYaLEg68qk8rbTsqo0nZZfjly4I7u2y6EjxNoPjXY4jcwZN02u6QJazpBvQzZ4KznBPTQSD5VjreMYESwbadpHlP8AzUq4tx7rEDTYnltUs0OpTZrHk6dpHQHFlOhF5euW9m/9XGlLFcTDhT3lwQIGdFcGOsH9K5l7Ek6TIgD3U2H+Waia4zQvhI5DKZ84g1P8Ni9Pc2vqcnr8+x6Rw7h3eM2ZnLC34YIBL5fACT5xWJ4dcZCWk94FYEHrBDT8RWz4X2iTD3bc2ibcjvb7eNsoG1m2NF1jUyT5VgbV853OUjMXyk6DUkzHPerxkkTmrO3xTEg4YRoXcEDplM1Hw3tE6aXP3i8j9cfHnWfv4zQAzI+rOw50dXWTv2ItM9EweLS6JtsG6jmPUcqmNeb2bzKcysVPIjQ1pOG9p+V8f51H8yj9Kssi8mTRxTEUrVxWGZSGU7EGR86ciqCBilTxT0AScU+jPqK45HI6jmKr4/tjYZSFW4TpyA2rjP2pHK2fiahLPjXk2oS9CLi/DjaMr7hMD7J6H+tcsV0rvaeRDWQVOhBbcdKq3cKNHtmbbbE7qeaN9ofj86jyg/0sdNbIYnQ61Y4auW/aCD/7bcyT4jnEEmPD00FVlFWuF64m1/3rX860pJbHF9zX9qOO4iy2MtPbUZ8UtwgOGW2RbAjNoWBBB261iOI8TFz3rcH4fOtP7VLLDH4ggErKkmDlBy8ztXN7ScMsKqFFRSVk5TEwqxoDHWoSi/Ba/UypqfNIBgfDy8qK1YVjGcL5k6VYewgVvGCRERqG1119JqEotD2isDU1jE5TIUk+pqCfWpGCjSTBGwoj/JktXOJsdYiBHiaR6wedRYLO7ghgT4jzjRTvXS4XxPB2bqXWsu2RgwUHQkEHxZ2M+lcw8WHeM4GhLkCRpnkfryqqryxtPwE+F1liSemw+VGXqv8AtjP7qE9Ylvyqa3g8S3u4e6fS1dP6VVZILRPhJ7CmmLVbw/ZriFz3MHiD6WmH51dsdguLPtg7w+93afzMKfXiHSZRwOPuWjNtsvUbqfVTvWq4d2kt3IFyLbdfqH/N9X4/Oufb9l/F2OtgL5tfw/5K5NDxv2bY7C2HxF1rLImXMqXGdwGIEwFAgSCddqa+prSDpM1tNWf7E4zPYa2d7TRr/A4JX4SHrQ12wlyipIjJU6PJqjB9amc1ExAGleKdZE9WMHdObLmIDeE/GYJ+NViafPGvTb4axQnTGF3jRMnad/wr0J/ZrlKZseoNxQ6RZuEsCJBHi0PrFYXGKFuuBtmkeh8Q/Aive+x2K73AYVzqRaCE+dslD/KK3HvsDBjsBZKzcx91lMMSttiD9GJMk/8AUTfrUlr2c4I7X8WdculgGWHehgJWRrZbca5liZFenijBPnWqQ7POk9nGCAkrjXA/h7oE6WzIE9Lg/wBrdKvWvZ3ghM4bGNG2a8on6TTwHT3E/wDIJiDW6Bow1FIRjf8A4DgQ6KMDcYMoZnfE3QEMqGRwG94AzpvB6VPhuxmHAUnhdiCbeYtdNzKCT3moYyVEHoZ3q72342+DwjXbcBs6WwzCVTOYztAMAehqGx2Wum0rJjbpxDIrreOYqXZQVaGOcKZGkx9mkM6ljsvgUMrg8MP9FCT5eIGpLPDSqrktYMOB4stkKpbWCsAEA+Hfzql2J7QnG4ctcUJfsu1nEIIgXF+sv2THzmtGtAHLt4wrBNwRm1Aw7mQMwZQQOWmo0mN5oxibmkvipzqSRbyLBAWCNoBEx5nrVvEYHO057iyAPAxQ6T9Yajfl0B0Ipxwe2fe7xt9C7QNEGgGgEIum2/U0AVLrXBuMU5Vu6LM1u0XWbn7wage8FEiNCp0E0OyKWDgsIUd+qFgCGVpBC73GU/eXkNOnY4XaQRBGZkJJe4CzLBXxTJ1AP/GlPas2GTKAjpqQrHvBroYDE9PTU0gKHCsJbugl7YMZdVvNcXMR4hGbyGuu3I1fxfB7d2xdsRC3kdDqSJYGG9ZIPnA6UQx9hdA9sSSTlK6mYJgc509asYTHW3nJcVssSQdBmBIIbYgwdfKmB80dlMSbGKKXPBnDW3B+rcQnQ+hVhW+NZX2t8K/Z+I3oELdK316fvPejr41b51w+F8dvWdmzJ/A0kfA7iujBn4riyOSFu0c1jpUKMBPpUp2qIkR61xFSMEU2k080hQBZxTA5D1RZPUr4T/KK9b9lWNL4F0XKWs3zAbQFboVyJG3u3IPWvIXaba/ZZl5fWysPPfP+FdTs52pvYHvO4Fv96EDZ1LDwZspEMNfEa0nTA9yY4o7LhV8y91gNG5BV55dAdp1psXevoFJuJJzghbFy6CQcyRlMg5fDqYJAryG57TeIHZ7S/dsof5pqs3tC4kf/ANRH3bdhfyStckM9kS5ekr31wkCfDhl2JmFckAkCQPhzpzhsSxEXMZAUrItYdCGjS4DmIMa7giY25+MXe2mOYAftmJ8/HA9IAqjc4/im97E4k/6139GpckKz6EvcL/aMO9jELdy3AytnZC4DHMINvTwkgD7nxrN4CzxbBoLKvgsRbQBLV69cFl0UCFzLPiA5bnSvFbmPut7126fW45/M1UvXSx8RJ9aXILPoDshgrWAtXO/xVh8Rfum9iLguJlZ9YCkwcozMdt2PlU3Fe0WDeY4lZtSjIct0kzMhgEcAEa66k6DaZ+dYHSnDetHIZ7/ju3XDO8Zv291JMlbaYlliCCFIWBqZ05/CKd32i8NRCO/xt3Pb7tiLZbNt44ukAHTkBOYzO48Nmkwo5Aezj2o8ORle3YxjspkF+7WSJ1aXMkzqdzAmQKp3vapgwAFwF0wMq578ZQBCgZToAJA6AxtXki/8080rYWeqH2wgRk4fY8PulnJy7bQn2V+QqmPa/iEzm1hsKheJ8Nx/dGUaZhAA2ArzgCmothZoe1Pa7EcRdHxHd5kUovdpk8JIMHUzrt6nrVC9dQ5MilYtor7Q1xZzOOgOnyqggNTW6cbMsK6tQlKuMoIPzqq9FICN1iIMg9RBoRRzTq1KhgGmipg/5kfKmZyaKQEDCmFSmnA0+NFACtFFPabUev50Q1FFCbByVGya1YYxUTPrRSEiPJ60QT1pyaIPrFPsMALUjlYEamd9vQUQ/v8ACgc/iP606ASr/fnSikGijmmIjy0ik0TGKcmgYlHyqW0tRo2tOzQdKYj/2Q=="/>
          <p:cNvSpPr>
            <a:spLocks noChangeAspect="1" noChangeArrowheads="1"/>
          </p:cNvSpPr>
          <p:nvPr/>
        </p:nvSpPr>
        <p:spPr bwMode="auto">
          <a:xfrm>
            <a:off x="63500" y="-715963"/>
            <a:ext cx="1676400" cy="1495426"/>
          </a:xfrm>
          <a:prstGeom prst="rect">
            <a:avLst/>
          </a:prstGeom>
          <a:noFill/>
        </p:spPr>
        <p:txBody>
          <a:bodyPr vert="horz" wrap="square" lIns="91440" tIns="45720" rIns="91440" bIns="45720" numCol="1" anchor="t" anchorCtr="0" compatLnSpc="1">
            <a:prstTxWarp prst="textNoShape">
              <a:avLst/>
            </a:prstTxWarp>
          </a:bodyPr>
          <a:lstStyle/>
          <a:p>
            <a:endParaRPr lang="fr-FR" dirty="0"/>
          </a:p>
        </p:txBody>
      </p:sp>
      <p:pic>
        <p:nvPicPr>
          <p:cNvPr id="29700" name="Picture 4" descr="File:Transistorer (croped).jpg">
            <a:hlinkClick r:id="rId3"/>
          </p:cNvPr>
          <p:cNvPicPr>
            <a:picLocks noChangeAspect="1" noChangeArrowheads="1"/>
          </p:cNvPicPr>
          <p:nvPr/>
        </p:nvPicPr>
        <p:blipFill>
          <a:blip r:embed="rId4" cstate="print"/>
          <a:srcRect/>
          <a:stretch>
            <a:fillRect/>
          </a:stretch>
        </p:blipFill>
        <p:spPr bwMode="auto">
          <a:xfrm>
            <a:off x="251520" y="908720"/>
            <a:ext cx="3371850" cy="45243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p:stCondLst>
                              <p:cond delay="4100"/>
                            </p:stCondLst>
                            <p:childTnLst>
                              <p:par>
                                <p:cTn id="12" presetID="10" presetClass="entr" presetSubtype="0" fill="hold" nodeType="afterEffect">
                                  <p:stCondLst>
                                    <p:cond delay="0"/>
                                  </p:stCondLst>
                                  <p:childTnLst>
                                    <p:set>
                                      <p:cBhvr>
                                        <p:cTn id="13" dur="1" fill="hold">
                                          <p:stCondLst>
                                            <p:cond delay="0"/>
                                          </p:stCondLst>
                                        </p:cTn>
                                        <p:tgtEl>
                                          <p:spTgt spid="29700"/>
                                        </p:tgtEl>
                                        <p:attrNameLst>
                                          <p:attrName>style.visibility</p:attrName>
                                        </p:attrNameLst>
                                      </p:cBhvr>
                                      <p:to>
                                        <p:strVal val="visible"/>
                                      </p:to>
                                    </p:set>
                                    <p:animEffect transition="in" filter="fade">
                                      <p:cBhvr>
                                        <p:cTn id="14" dur="2000"/>
                                        <p:tgtEl>
                                          <p:spTgt spid="29700"/>
                                        </p:tgtEl>
                                      </p:cBhvr>
                                    </p:animEffect>
                                  </p:childTnLst>
                                </p:cTn>
                              </p:par>
                            </p:childTnLst>
                          </p:cTn>
                        </p:par>
                        <p:par>
                          <p:cTn id="15" fill="hold">
                            <p:stCondLst>
                              <p:cond delay="6100"/>
                            </p:stCondLst>
                            <p:childTnLst>
                              <p:par>
                                <p:cTn id="16" presetID="21" presetClass="entr" presetSubtype="4" fill="hold" nodeType="after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wheel(4)">
                                      <p:cBhvr>
                                        <p:cTn id="18" dur="2000"/>
                                        <p:tgtEl>
                                          <p:spTgt spid="5">
                                            <p:txEl>
                                              <p:pRg st="0" end="0"/>
                                            </p:txEl>
                                          </p:spTgt>
                                        </p:tgtEl>
                                      </p:cBhvr>
                                    </p:animEffect>
                                  </p:childTnLst>
                                </p:cTn>
                              </p:par>
                              <p:par>
                                <p:cTn id="19" presetID="21" presetClass="entr" presetSubtype="4" fill="hold" nodeType="with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Effect transition="in" filter="wheel(4)">
                                      <p:cBhvr>
                                        <p:cTn id="21" dur="2000"/>
                                        <p:tgtEl>
                                          <p:spTgt spid="5">
                                            <p:txEl>
                                              <p:pRg st="1" end="1"/>
                                            </p:txEl>
                                          </p:spTgt>
                                        </p:tgtEl>
                                      </p:cBhvr>
                                    </p:animEffect>
                                  </p:childTnLst>
                                </p:cTn>
                              </p:par>
                            </p:childTnLst>
                          </p:cTn>
                        </p:par>
                        <p:par>
                          <p:cTn id="22" fill="hold">
                            <p:stCondLst>
                              <p:cond delay="8100"/>
                            </p:stCondLst>
                            <p:childTnLst>
                              <p:par>
                                <p:cTn id="23" presetID="10" presetClass="entr" presetSubtype="0" fill="hold" grpId="0" nodeType="afterEffect">
                                  <p:stCondLst>
                                    <p:cond delay="0"/>
                                  </p:stCondLst>
                                  <p:iterate type="wd">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par>
                          <p:cTn id="26" fill="hold">
                            <p:stCondLst>
                              <p:cond delay="13600"/>
                            </p:stCondLst>
                            <p:childTnLst>
                              <p:par>
                                <p:cTn id="27" presetID="10" presetClass="entr" presetSubtype="0"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Rectangle 3"/>
          <p:cNvSpPr/>
          <p:nvPr/>
        </p:nvSpPr>
        <p:spPr>
          <a:xfrm>
            <a:off x="1" y="0"/>
            <a:ext cx="1115615" cy="369332"/>
          </a:xfrm>
          <a:prstGeom prst="rect">
            <a:avLst/>
          </a:prstGeom>
        </p:spPr>
        <p:txBody>
          <a:bodyPr wrap="square">
            <a:spAutoFit/>
          </a:bodyPr>
          <a:lstStyle/>
          <a:p>
            <a:r>
              <a:rPr lang="fr-FR" b="1" dirty="0" smtClean="0"/>
              <a:t>Le velcro</a:t>
            </a:r>
            <a:endParaRPr lang="fr-FR" b="1" dirty="0"/>
          </a:p>
        </p:txBody>
      </p:sp>
      <p:sp>
        <p:nvSpPr>
          <p:cNvPr id="5" name="Rectangle 4"/>
          <p:cNvSpPr/>
          <p:nvPr/>
        </p:nvSpPr>
        <p:spPr>
          <a:xfrm>
            <a:off x="3851920" y="0"/>
            <a:ext cx="4572000" cy="923330"/>
          </a:xfrm>
          <a:prstGeom prst="rect">
            <a:avLst/>
          </a:prstGeom>
        </p:spPr>
        <p:txBody>
          <a:bodyPr>
            <a:spAutoFit/>
          </a:bodyPr>
          <a:lstStyle/>
          <a:p>
            <a:r>
              <a:rPr lang="fr-FR" b="1" dirty="0" smtClean="0"/>
              <a:t>Inventeur : George de Mestral</a:t>
            </a:r>
            <a:endParaRPr lang="fr-FR" dirty="0" smtClean="0"/>
          </a:p>
          <a:p>
            <a:r>
              <a:rPr lang="fr-FR" b="1" dirty="0" smtClean="0"/>
              <a:t>Principe : une bande auto-agrippante </a:t>
            </a:r>
            <a:endParaRPr lang="fr-FR" dirty="0" smtClean="0"/>
          </a:p>
          <a:p>
            <a:r>
              <a:rPr lang="fr-FR" dirty="0" smtClean="0"/>
              <a:t> </a:t>
            </a:r>
            <a:endParaRPr lang="fr-FR" dirty="0"/>
          </a:p>
        </p:txBody>
      </p:sp>
      <p:sp>
        <p:nvSpPr>
          <p:cNvPr id="6" name="Rectangle 5"/>
          <p:cNvSpPr/>
          <p:nvPr/>
        </p:nvSpPr>
        <p:spPr>
          <a:xfrm>
            <a:off x="4211960" y="1268760"/>
            <a:ext cx="4572000" cy="3693319"/>
          </a:xfrm>
          <a:prstGeom prst="rect">
            <a:avLst/>
          </a:prstGeom>
        </p:spPr>
        <p:txBody>
          <a:bodyPr>
            <a:spAutoFit/>
          </a:bodyPr>
          <a:lstStyle/>
          <a:p>
            <a:r>
              <a:rPr lang="fr-FR" dirty="0" smtClean="0"/>
              <a:t>Elle est aussi objet de tous les jours, la bande velcro est une invention récente. En 1948, le Suisse George de Mestral remarque que des chardons se sont collés aux poils de son chien. Après les avoir observés au microscope, il se rend compte que les chardons tiennent sur une surface car ils possèdent des piques. </a:t>
            </a:r>
            <a:r>
              <a:rPr lang="fr-FR" b="1" dirty="0" smtClean="0"/>
              <a:t>Il s'en inspire et invente le velcro pour tenir deux parties entre-elles, notamment des parties tissus sur les vêtements.</a:t>
            </a:r>
            <a:r>
              <a:rPr lang="fr-FR" dirty="0" smtClean="0"/>
              <a:t> Breveté en 1956, le velcro est une des inventions les plus lucratives du siècle. Il s'en vend des millions de mètres tous les ans.</a:t>
            </a:r>
            <a:endParaRPr lang="fr-FR" dirty="0"/>
          </a:p>
        </p:txBody>
      </p:sp>
      <p:pic>
        <p:nvPicPr>
          <p:cNvPr id="30722" name="Picture 2" descr="http://www.stecker.be/SHOP/contents/media/velcro1.jpg"/>
          <p:cNvPicPr>
            <a:picLocks noChangeAspect="1" noChangeArrowheads="1"/>
          </p:cNvPicPr>
          <p:nvPr/>
        </p:nvPicPr>
        <p:blipFill>
          <a:blip r:embed="rId3" cstate="print"/>
          <a:srcRect/>
          <a:stretch>
            <a:fillRect/>
          </a:stretch>
        </p:blipFill>
        <p:spPr bwMode="auto">
          <a:xfrm>
            <a:off x="0" y="1484784"/>
            <a:ext cx="3881806" cy="251023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par>
                          <p:cTn id="11" fill="hold">
                            <p:stCondLst>
                              <p:cond delay="3700"/>
                            </p:stCondLst>
                            <p:childTnLst>
                              <p:par>
                                <p:cTn id="12" presetID="10" presetClass="entr" presetSubtype="0" fill="hold" grpId="0" nodeType="afterEffect">
                                  <p:stCondLst>
                                    <p:cond delay="0"/>
                                  </p:stCondLst>
                                  <p:iterate type="wd">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par>
                          <p:cTn id="15" fill="hold">
                            <p:stCondLst>
                              <p:cond delay="4650"/>
                            </p:stCondLst>
                            <p:childTnLst>
                              <p:par>
                                <p:cTn id="16" presetID="10" presetClass="entr" presetSubtype="0" fill="hold" nodeType="afterEffect">
                                  <p:stCondLst>
                                    <p:cond delay="0"/>
                                  </p:stCondLst>
                                  <p:childTnLst>
                                    <p:set>
                                      <p:cBhvr>
                                        <p:cTn id="17" dur="1" fill="hold">
                                          <p:stCondLst>
                                            <p:cond delay="0"/>
                                          </p:stCondLst>
                                        </p:cTn>
                                        <p:tgtEl>
                                          <p:spTgt spid="30722"/>
                                        </p:tgtEl>
                                        <p:attrNameLst>
                                          <p:attrName>style.visibility</p:attrName>
                                        </p:attrNameLst>
                                      </p:cBhvr>
                                      <p:to>
                                        <p:strVal val="visible"/>
                                      </p:to>
                                    </p:set>
                                    <p:animEffect transition="in" filter="fade">
                                      <p:cBhvr>
                                        <p:cTn id="18" dur="2000"/>
                                        <p:tgtEl>
                                          <p:spTgt spid="30722"/>
                                        </p:tgtEl>
                                      </p:cBhvr>
                                    </p:animEffect>
                                  </p:childTnLst>
                                </p:cTn>
                              </p:par>
                            </p:childTnLst>
                          </p:cTn>
                        </p:par>
                        <p:par>
                          <p:cTn id="19" fill="hold">
                            <p:stCondLst>
                              <p:cond delay="6650"/>
                            </p:stCondLst>
                            <p:childTnLst>
                              <p:par>
                                <p:cTn id="20" presetID="10" presetClass="entr" presetSubtype="0" fill="hold" nodeType="afterEffect">
                                  <p:stCondLst>
                                    <p:cond delay="2000"/>
                                  </p:stCondLst>
                                  <p:iterate type="wd">
                                    <p:tmPct val="10000"/>
                                  </p:iterate>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par>
                          <p:cTn id="23" fill="hold">
                            <p:stCondLst>
                              <p:cond delay="14600"/>
                            </p:stCondLst>
                            <p:childTnLst>
                              <p:par>
                                <p:cTn id="24" presetID="10" presetClass="entr" presetSubtype="0"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1746" name="Picture 2" descr="le code-barres "/>
          <p:cNvPicPr>
            <a:picLocks noChangeAspect="1" noChangeArrowheads="1"/>
          </p:cNvPicPr>
          <p:nvPr/>
        </p:nvPicPr>
        <p:blipFill>
          <a:blip r:embed="rId3" cstate="print"/>
          <a:srcRect/>
          <a:stretch>
            <a:fillRect/>
          </a:stretch>
        </p:blipFill>
        <p:spPr bwMode="auto">
          <a:xfrm>
            <a:off x="323528" y="1700808"/>
            <a:ext cx="2857500" cy="2857500"/>
          </a:xfrm>
          <a:prstGeom prst="rect">
            <a:avLst/>
          </a:prstGeom>
          <a:noFill/>
        </p:spPr>
      </p:pic>
      <p:sp>
        <p:nvSpPr>
          <p:cNvPr id="4" name="Rectangle 3"/>
          <p:cNvSpPr/>
          <p:nvPr/>
        </p:nvSpPr>
        <p:spPr>
          <a:xfrm>
            <a:off x="1" y="0"/>
            <a:ext cx="1763688" cy="369332"/>
          </a:xfrm>
          <a:prstGeom prst="rect">
            <a:avLst/>
          </a:prstGeom>
        </p:spPr>
        <p:txBody>
          <a:bodyPr wrap="square">
            <a:spAutoFit/>
          </a:bodyPr>
          <a:lstStyle/>
          <a:p>
            <a:r>
              <a:rPr lang="fr-FR" b="1" dirty="0" smtClean="0"/>
              <a:t>Le code-barres</a:t>
            </a:r>
            <a:endParaRPr lang="fr-FR" b="1" dirty="0"/>
          </a:p>
        </p:txBody>
      </p:sp>
      <p:sp>
        <p:nvSpPr>
          <p:cNvPr id="5" name="Rectangle 4"/>
          <p:cNvSpPr/>
          <p:nvPr/>
        </p:nvSpPr>
        <p:spPr>
          <a:xfrm>
            <a:off x="3923928" y="0"/>
            <a:ext cx="4572000" cy="1200329"/>
          </a:xfrm>
          <a:prstGeom prst="rect">
            <a:avLst/>
          </a:prstGeom>
        </p:spPr>
        <p:txBody>
          <a:bodyPr>
            <a:spAutoFit/>
          </a:bodyPr>
          <a:lstStyle/>
          <a:p>
            <a:r>
              <a:rPr lang="fr-FR" b="1" dirty="0" smtClean="0"/>
              <a:t>Inventeurs : Joseph Woodland et Bernard Silver</a:t>
            </a:r>
            <a:endParaRPr lang="fr-FR" dirty="0" smtClean="0"/>
          </a:p>
          <a:p>
            <a:r>
              <a:rPr lang="fr-FR" b="1" dirty="0" smtClean="0"/>
              <a:t>Principe : identifier automatiquement des produits</a:t>
            </a:r>
            <a:endParaRPr lang="fr-FR" dirty="0"/>
          </a:p>
        </p:txBody>
      </p:sp>
      <p:sp>
        <p:nvSpPr>
          <p:cNvPr id="6" name="Rectangle 5"/>
          <p:cNvSpPr/>
          <p:nvPr/>
        </p:nvSpPr>
        <p:spPr>
          <a:xfrm>
            <a:off x="3563888" y="1628800"/>
            <a:ext cx="5400600" cy="3693319"/>
          </a:xfrm>
          <a:prstGeom prst="rect">
            <a:avLst/>
          </a:prstGeom>
        </p:spPr>
        <p:txBody>
          <a:bodyPr wrap="square">
            <a:spAutoFit/>
          </a:bodyPr>
          <a:lstStyle/>
          <a:p>
            <a:r>
              <a:rPr lang="fr-FR" dirty="0" smtClean="0"/>
              <a:t>Le code-barres a révolutionné la gestion des stocks dans les magasins. Représenté par des petits traits verticaux appliqués sur un produit ou un emballage, le code-barres contient des informations : prix, identité et nombre d'articles... Après la lecture optique du code, le magasin peut savoir automatiquement, par exemple, combien d'articles de ce type il reste en stock. </a:t>
            </a:r>
            <a:r>
              <a:rPr lang="fr-FR" b="1" dirty="0" smtClean="0"/>
              <a:t>Le premier brevet de code-barres fut déposé le 20 octobre 1949</a:t>
            </a:r>
            <a:r>
              <a:rPr lang="fr-FR" dirty="0" smtClean="0"/>
              <a:t> par les américains Joseph Woodland et Bernard Silver. En 1970, le code universel des produits, pour standardiser le système entre les pays, fut mis au point par George Lauer. C'est ce type de code-barres, à 13 chiffres (EAN 13), qui est aujourd'hui utilisé.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Effect transition="in" filter="fade">
                                      <p:cBhvr>
                                        <p:cTn id="13" dur="2000"/>
                                        <p:tgtEl>
                                          <p:spTgt spid="31746"/>
                                        </p:tgtEl>
                                      </p:cBhvr>
                                    </p:animEffect>
                                  </p:childTnLst>
                                </p:cTn>
                              </p:par>
                            </p:childTnLst>
                          </p:cTn>
                        </p:par>
                        <p:par>
                          <p:cTn id="14" fill="hold">
                            <p:stCondLst>
                              <p:cond delay="2200"/>
                            </p:stCondLst>
                            <p:childTnLst>
                              <p:par>
                                <p:cTn id="15" presetID="2" presetClass="entr" presetSubtype="3" fill="hold" nodeType="afterEffect">
                                  <p:stCondLst>
                                    <p:cond delay="0"/>
                                  </p:stCondLst>
                                  <p:iterate type="lt">
                                    <p:tmPct val="10000"/>
                                  </p:iterate>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0-#ppt_h/2"/>
                                          </p:val>
                                        </p:tav>
                                        <p:tav tm="100000">
                                          <p:val>
                                            <p:strVal val="#ppt_y"/>
                                          </p:val>
                                        </p:tav>
                                      </p:tavLst>
                                    </p:anim>
                                  </p:childTnLst>
                                </p:cTn>
                              </p:par>
                            </p:childTnLst>
                          </p:cTn>
                        </p:par>
                        <p:par>
                          <p:cTn id="19" fill="hold">
                            <p:stCondLst>
                              <p:cond delay="4650"/>
                            </p:stCondLst>
                            <p:childTnLst>
                              <p:par>
                                <p:cTn id="20" presetID="2" presetClass="entr" presetSubtype="3" fill="hold" nodeType="afterEffect">
                                  <p:stCondLst>
                                    <p:cond delay="0"/>
                                  </p:stCondLst>
                                  <p:iterate type="lt">
                                    <p:tmPct val="10000"/>
                                  </p:iterate>
                                  <p:childTnLst>
                                    <p:set>
                                      <p:cBhvr>
                                        <p:cTn id="21" dur="1" fill="hold">
                                          <p:stCondLst>
                                            <p:cond delay="0"/>
                                          </p:stCondLst>
                                        </p:cTn>
                                        <p:tgtEl>
                                          <p:spTgt spid="5">
                                            <p:txEl>
                                              <p:pRg st="1" end="1"/>
                                            </p:txEl>
                                          </p:spTgt>
                                        </p:tgtEl>
                                        <p:attrNameLst>
                                          <p:attrName>style.visibility</p:attrName>
                                        </p:attrNameLst>
                                      </p:cBhvr>
                                      <p:to>
                                        <p:strVal val="visible"/>
                                      </p:to>
                                    </p:set>
                                    <p:anim calcmode="lin" valueType="num">
                                      <p:cBhvr additive="base">
                                        <p:cTn id="22" dur="500" fill="hold"/>
                                        <p:tgtEl>
                                          <p:spTgt spid="5">
                                            <p:txEl>
                                              <p:pRg st="1" end="1"/>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5">
                                            <p:txEl>
                                              <p:pRg st="1" end="1"/>
                                            </p:txEl>
                                          </p:spTgt>
                                        </p:tgtEl>
                                        <p:attrNameLst>
                                          <p:attrName>ppt_y</p:attrName>
                                        </p:attrNameLst>
                                      </p:cBhvr>
                                      <p:tavLst>
                                        <p:tav tm="0">
                                          <p:val>
                                            <p:strVal val="0-#ppt_h/2"/>
                                          </p:val>
                                        </p:tav>
                                        <p:tav tm="100000">
                                          <p:val>
                                            <p:strVal val="#ppt_y"/>
                                          </p:val>
                                        </p:tav>
                                      </p:tavLst>
                                    </p:anim>
                                  </p:childTnLst>
                                </p:cTn>
                              </p:par>
                            </p:childTnLst>
                          </p:cTn>
                        </p:par>
                        <p:par>
                          <p:cTn id="24" fill="hold">
                            <p:stCondLst>
                              <p:cond delay="7350"/>
                            </p:stCondLst>
                            <p:childTnLst>
                              <p:par>
                                <p:cTn id="25" presetID="10" presetClass="entr" presetSubtype="0" fill="hold" grpId="0" nodeType="afterEffect">
                                  <p:stCondLst>
                                    <p:cond delay="3000"/>
                                  </p:stCondLst>
                                  <p:iterate type="wd">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17200"/>
                            </p:stCondLst>
                            <p:childTnLst>
                              <p:par>
                                <p:cTn id="29" presetID="10" presetClass="entr" presetSubtype="0"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3794" name="Picture 2" descr="le pacemaker "/>
          <p:cNvPicPr>
            <a:picLocks noChangeAspect="1" noChangeArrowheads="1"/>
          </p:cNvPicPr>
          <p:nvPr/>
        </p:nvPicPr>
        <p:blipFill>
          <a:blip r:embed="rId3" cstate="print"/>
          <a:srcRect/>
          <a:stretch>
            <a:fillRect/>
          </a:stretch>
        </p:blipFill>
        <p:spPr bwMode="auto">
          <a:xfrm>
            <a:off x="251520" y="2132856"/>
            <a:ext cx="2857500" cy="2857500"/>
          </a:xfrm>
          <a:prstGeom prst="rect">
            <a:avLst/>
          </a:prstGeom>
          <a:noFill/>
        </p:spPr>
      </p:pic>
      <p:sp>
        <p:nvSpPr>
          <p:cNvPr id="4" name="Rectangle 3"/>
          <p:cNvSpPr/>
          <p:nvPr/>
        </p:nvSpPr>
        <p:spPr>
          <a:xfrm>
            <a:off x="0" y="0"/>
            <a:ext cx="1502463" cy="369332"/>
          </a:xfrm>
          <a:prstGeom prst="rect">
            <a:avLst/>
          </a:prstGeom>
        </p:spPr>
        <p:txBody>
          <a:bodyPr wrap="none">
            <a:spAutoFit/>
          </a:bodyPr>
          <a:lstStyle/>
          <a:p>
            <a:r>
              <a:rPr lang="fr-FR" b="1" dirty="0" smtClean="0"/>
              <a:t>Le pacemaker</a:t>
            </a:r>
            <a:endParaRPr lang="fr-FR" b="1" dirty="0"/>
          </a:p>
        </p:txBody>
      </p:sp>
      <p:sp>
        <p:nvSpPr>
          <p:cNvPr id="5" name="Rectangle 4"/>
          <p:cNvSpPr/>
          <p:nvPr/>
        </p:nvSpPr>
        <p:spPr>
          <a:xfrm>
            <a:off x="4211960" y="0"/>
            <a:ext cx="4572000" cy="923330"/>
          </a:xfrm>
          <a:prstGeom prst="rect">
            <a:avLst/>
          </a:prstGeom>
        </p:spPr>
        <p:txBody>
          <a:bodyPr>
            <a:spAutoFit/>
          </a:bodyPr>
          <a:lstStyle/>
          <a:p>
            <a:r>
              <a:rPr lang="fr-FR" b="1" dirty="0" smtClean="0"/>
              <a:t>Inventeur : John Hopps</a:t>
            </a:r>
            <a:endParaRPr lang="fr-FR" dirty="0" smtClean="0"/>
          </a:p>
          <a:p>
            <a:r>
              <a:rPr lang="fr-FR" b="1" dirty="0" smtClean="0"/>
              <a:t>Principe : une pile stimule le cœur</a:t>
            </a:r>
            <a:endParaRPr lang="fr-FR" dirty="0" smtClean="0"/>
          </a:p>
          <a:p>
            <a:r>
              <a:rPr lang="fr-FR" dirty="0" smtClean="0"/>
              <a:t> </a:t>
            </a:r>
            <a:endParaRPr lang="fr-FR" dirty="0"/>
          </a:p>
        </p:txBody>
      </p:sp>
      <p:sp>
        <p:nvSpPr>
          <p:cNvPr id="6" name="Rectangle 5"/>
          <p:cNvSpPr/>
          <p:nvPr/>
        </p:nvSpPr>
        <p:spPr>
          <a:xfrm>
            <a:off x="4139952" y="1443841"/>
            <a:ext cx="4536504" cy="3970318"/>
          </a:xfrm>
          <a:prstGeom prst="rect">
            <a:avLst/>
          </a:prstGeom>
        </p:spPr>
        <p:txBody>
          <a:bodyPr wrap="square">
            <a:spAutoFit/>
          </a:bodyPr>
          <a:lstStyle/>
          <a:p>
            <a:r>
              <a:rPr lang="fr-FR" dirty="0" smtClean="0"/>
              <a:t>Il a sauvé des milliers de vies. Le pacemaker est une des grandes inventions du XXe siècle. </a:t>
            </a:r>
            <a:r>
              <a:rPr lang="fr-FR" b="1" dirty="0" smtClean="0"/>
              <a:t>Il a été inventé en 1950 par l'ingénieur canadien John Hopps. Il réussit à stimuler un cœur par une impulsion électrique délivrée par un petit appareil de 30 cm de long, muni d'une pile.</a:t>
            </a:r>
            <a:r>
              <a:rPr lang="fr-FR" dirty="0" smtClean="0"/>
              <a:t> Il a fallu attendre 1958 pour que le </a:t>
            </a:r>
            <a:r>
              <a:rPr lang="fr-FR" u="sng" dirty="0" smtClean="0">
                <a:hlinkClick r:id="rId4"/>
              </a:rPr>
              <a:t>pacemaker </a:t>
            </a:r>
            <a:r>
              <a:rPr lang="fr-FR" dirty="0" smtClean="0"/>
              <a:t>soit implanté dans le corps d'un malade. Les stimulateurs cardiaques, dont la technologie s'est améliorée* au fil du temps, sont devenus plus performants et surtout plus petits. La durée de vie de la pile d'un pacemaker est aujourd'hui comprise entre 7 et 12 ans.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33794"/>
                                        </p:tgtEl>
                                        <p:attrNameLst>
                                          <p:attrName>style.visibility</p:attrName>
                                        </p:attrNameLst>
                                      </p:cBhvr>
                                      <p:to>
                                        <p:strVal val="visible"/>
                                      </p:to>
                                    </p:set>
                                    <p:animEffect transition="in" filter="fade">
                                      <p:cBhvr>
                                        <p:cTn id="13" dur="2000"/>
                                        <p:tgtEl>
                                          <p:spTgt spid="33794"/>
                                        </p:tgtEl>
                                      </p:cBhvr>
                                    </p:animEffect>
                                  </p:childTnLst>
                                </p:cTn>
                              </p:par>
                            </p:childTnLst>
                          </p:cTn>
                        </p:par>
                        <p:par>
                          <p:cTn id="14" fill="hold">
                            <p:stCondLst>
                              <p:cond delay="2000"/>
                            </p:stCondLst>
                            <p:childTnLst>
                              <p:par>
                                <p:cTn id="15" presetID="56" presetClass="entr" presetSubtype="0" fill="hold" nodeType="afterEffect">
                                  <p:stCondLst>
                                    <p:cond delay="0"/>
                                  </p:stCondLst>
                                  <p:iterate type="lt">
                                    <p:tmPct val="10000"/>
                                  </p:iterate>
                                  <p:childTnLst>
                                    <p:set>
                                      <p:cBhvr>
                                        <p:cTn id="16" dur="1" fill="hold">
                                          <p:stCondLst>
                                            <p:cond delay="0"/>
                                          </p:stCondLst>
                                        </p:cTn>
                                        <p:tgtEl>
                                          <p:spTgt spid="5">
                                            <p:txEl>
                                              <p:pRg st="0" end="0"/>
                                            </p:txEl>
                                          </p:spTgt>
                                        </p:tgtEl>
                                        <p:attrNameLst>
                                          <p:attrName>style.visibility</p:attrName>
                                        </p:attrNameLst>
                                      </p:cBhvr>
                                      <p:to>
                                        <p:strVal val="visible"/>
                                      </p:to>
                                    </p:set>
                                    <p:anim by="(-#ppt_w*2)" calcmode="lin" valueType="num">
                                      <p:cBhvr rctx="PPT">
                                        <p:cTn id="17" dur="500" autoRev="1" fill="hold">
                                          <p:stCondLst>
                                            <p:cond delay="0"/>
                                          </p:stCondLst>
                                        </p:cTn>
                                        <p:tgtEl>
                                          <p:spTgt spid="5">
                                            <p:txEl>
                                              <p:pRg st="0" end="0"/>
                                            </p:txEl>
                                          </p:spTgt>
                                        </p:tgtEl>
                                        <p:attrNameLst>
                                          <p:attrName>ppt_w</p:attrName>
                                        </p:attrNameLst>
                                      </p:cBhvr>
                                    </p:anim>
                                    <p:anim by="(#ppt_w*0.50)" calcmode="lin" valueType="num">
                                      <p:cBhvr>
                                        <p:cTn id="18" dur="500" decel="50000" autoRev="1" fill="hold">
                                          <p:stCondLst>
                                            <p:cond delay="0"/>
                                          </p:stCondLst>
                                        </p:cTn>
                                        <p:tgtEl>
                                          <p:spTgt spid="5">
                                            <p:txEl>
                                              <p:pRg st="0" end="0"/>
                                            </p:txEl>
                                          </p:spTgt>
                                        </p:tgtEl>
                                        <p:attrNameLst>
                                          <p:attrName>ppt_x</p:attrName>
                                        </p:attrNameLst>
                                      </p:cBhvr>
                                    </p:anim>
                                    <p:anim from="(-#ppt_h/2)" to="(#ppt_y)" calcmode="lin" valueType="num">
                                      <p:cBhvr>
                                        <p:cTn id="19" dur="1000" fill="hold">
                                          <p:stCondLst>
                                            <p:cond delay="0"/>
                                          </p:stCondLst>
                                        </p:cTn>
                                        <p:tgtEl>
                                          <p:spTgt spid="5">
                                            <p:txEl>
                                              <p:pRg st="0" end="0"/>
                                            </p:txEl>
                                          </p:spTgt>
                                        </p:tgtEl>
                                        <p:attrNameLst>
                                          <p:attrName>ppt_y</p:attrName>
                                        </p:attrNameLst>
                                      </p:cBhvr>
                                    </p:anim>
                                    <p:animRot by="21600000">
                                      <p:cBhvr>
                                        <p:cTn id="20" dur="1000" fill="hold">
                                          <p:stCondLst>
                                            <p:cond delay="0"/>
                                          </p:stCondLst>
                                        </p:cTn>
                                        <p:tgtEl>
                                          <p:spTgt spid="5">
                                            <p:txEl>
                                              <p:pRg st="0" end="0"/>
                                            </p:txEl>
                                          </p:spTgt>
                                        </p:tgtEl>
                                        <p:attrNameLst>
                                          <p:attrName>r</p:attrName>
                                        </p:attrNameLst>
                                      </p:cBhvr>
                                    </p:animRot>
                                  </p:childTnLst>
                                </p:cTn>
                              </p:par>
                              <p:par>
                                <p:cTn id="21" presetID="56" presetClass="entr" presetSubtype="0" fill="hold" nodeType="withEffect">
                                  <p:stCondLst>
                                    <p:cond delay="0"/>
                                  </p:stCondLst>
                                  <p:iterate type="lt">
                                    <p:tmPct val="10000"/>
                                  </p:iterate>
                                  <p:childTnLst>
                                    <p:set>
                                      <p:cBhvr>
                                        <p:cTn id="22" dur="1" fill="hold">
                                          <p:stCondLst>
                                            <p:cond delay="0"/>
                                          </p:stCondLst>
                                        </p:cTn>
                                        <p:tgtEl>
                                          <p:spTgt spid="5">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1" end="1"/>
                                            </p:txEl>
                                          </p:spTgt>
                                        </p:tgtEl>
                                        <p:attrNameLst>
                                          <p:attrName>ppt_w</p:attrName>
                                        </p:attrNameLst>
                                      </p:cBhvr>
                                    </p:anim>
                                    <p:anim by="(#ppt_w*0.50)" calcmode="lin" valueType="num">
                                      <p:cBhvr>
                                        <p:cTn id="24" dur="500" decel="50000" autoRev="1" fill="hold">
                                          <p:stCondLst>
                                            <p:cond delay="0"/>
                                          </p:stCondLst>
                                        </p:cTn>
                                        <p:tgtEl>
                                          <p:spTgt spid="5">
                                            <p:txEl>
                                              <p:pRg st="1" end="1"/>
                                            </p:txEl>
                                          </p:spTgt>
                                        </p:tgtEl>
                                        <p:attrNameLst>
                                          <p:attrName>ppt_x</p:attrName>
                                        </p:attrNameLst>
                                      </p:cBhvr>
                                    </p:anim>
                                    <p:anim from="(-#ppt_h/2)" to="(#ppt_y)" calcmode="lin" valueType="num">
                                      <p:cBhvr>
                                        <p:cTn id="25" dur="1000" fill="hold">
                                          <p:stCondLst>
                                            <p:cond delay="0"/>
                                          </p:stCondLst>
                                        </p:cTn>
                                        <p:tgtEl>
                                          <p:spTgt spid="5">
                                            <p:txEl>
                                              <p:pRg st="1" end="1"/>
                                            </p:txEl>
                                          </p:spTgt>
                                        </p:tgtEl>
                                        <p:attrNameLst>
                                          <p:attrName>ppt_y</p:attrName>
                                        </p:attrNameLst>
                                      </p:cBhvr>
                                    </p:anim>
                                    <p:animRot by="21600000">
                                      <p:cBhvr>
                                        <p:cTn id="26" dur="1000" fill="hold">
                                          <p:stCondLst>
                                            <p:cond delay="0"/>
                                          </p:stCondLst>
                                        </p:cTn>
                                        <p:tgtEl>
                                          <p:spTgt spid="5">
                                            <p:txEl>
                                              <p:pRg st="1" end="1"/>
                                            </p:txEl>
                                          </p:spTgt>
                                        </p:tgtEl>
                                        <p:attrNameLst>
                                          <p:attrName>r</p:attrName>
                                        </p:attrNameLst>
                                      </p:cBhvr>
                                    </p:animRot>
                                  </p:childTnLst>
                                </p:cTn>
                              </p:par>
                            </p:childTnLst>
                          </p:cTn>
                        </p:par>
                        <p:par>
                          <p:cTn id="27" fill="hold">
                            <p:stCondLst>
                              <p:cond delay="5800"/>
                            </p:stCondLst>
                            <p:childTnLst>
                              <p:par>
                                <p:cTn id="28" presetID="10" presetClass="entr" presetSubtype="0" fill="hold" grpId="0" nodeType="afterEffect">
                                  <p:stCondLst>
                                    <p:cond delay="2000"/>
                                  </p:stCondLst>
                                  <p:iterate type="wd">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par>
                          <p:cTn id="31" fill="hold">
                            <p:stCondLst>
                              <p:cond delay="14000"/>
                            </p:stCondLst>
                            <p:childTnLst>
                              <p:par>
                                <p:cTn id="32" presetID="10" presetClass="entr" presetSubtype="0"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3314" name="Picture 2" descr="la pilule contraceptive "/>
          <p:cNvPicPr>
            <a:picLocks noChangeAspect="1" noChangeArrowheads="1"/>
          </p:cNvPicPr>
          <p:nvPr/>
        </p:nvPicPr>
        <p:blipFill>
          <a:blip r:embed="rId3" cstate="print"/>
          <a:srcRect/>
          <a:stretch>
            <a:fillRect/>
          </a:stretch>
        </p:blipFill>
        <p:spPr bwMode="auto">
          <a:xfrm>
            <a:off x="395536" y="1916832"/>
            <a:ext cx="2857500" cy="2857500"/>
          </a:xfrm>
          <a:prstGeom prst="rect">
            <a:avLst/>
          </a:prstGeom>
          <a:noFill/>
        </p:spPr>
      </p:pic>
      <p:sp>
        <p:nvSpPr>
          <p:cNvPr id="4" name="Rectangle 3"/>
          <p:cNvSpPr/>
          <p:nvPr/>
        </p:nvSpPr>
        <p:spPr>
          <a:xfrm>
            <a:off x="0" y="0"/>
            <a:ext cx="2339752" cy="369332"/>
          </a:xfrm>
          <a:prstGeom prst="rect">
            <a:avLst/>
          </a:prstGeom>
        </p:spPr>
        <p:txBody>
          <a:bodyPr wrap="square">
            <a:spAutoFit/>
          </a:bodyPr>
          <a:lstStyle/>
          <a:p>
            <a:r>
              <a:rPr lang="fr-FR" b="1" dirty="0" smtClean="0"/>
              <a:t>La pilule contraceptive</a:t>
            </a:r>
            <a:endParaRPr lang="fr-FR" b="1" dirty="0"/>
          </a:p>
        </p:txBody>
      </p:sp>
      <p:sp>
        <p:nvSpPr>
          <p:cNvPr id="5" name="Rectangle 4"/>
          <p:cNvSpPr/>
          <p:nvPr/>
        </p:nvSpPr>
        <p:spPr>
          <a:xfrm>
            <a:off x="4139952" y="0"/>
            <a:ext cx="4572000" cy="646331"/>
          </a:xfrm>
          <a:prstGeom prst="rect">
            <a:avLst/>
          </a:prstGeom>
        </p:spPr>
        <p:txBody>
          <a:bodyPr>
            <a:spAutoFit/>
          </a:bodyPr>
          <a:lstStyle/>
          <a:p>
            <a:r>
              <a:rPr lang="fr-FR" b="1" dirty="0" smtClean="0"/>
              <a:t>Inventeurs : Gregory Pincus et John Rock</a:t>
            </a:r>
            <a:endParaRPr lang="fr-FR" dirty="0" smtClean="0"/>
          </a:p>
          <a:p>
            <a:r>
              <a:rPr lang="fr-FR" b="1" dirty="0" smtClean="0"/>
              <a:t>Principe : un contraceptif oral</a:t>
            </a:r>
            <a:endParaRPr lang="fr-FR" dirty="0"/>
          </a:p>
        </p:txBody>
      </p:sp>
      <p:sp>
        <p:nvSpPr>
          <p:cNvPr id="6" name="Rectangle 5"/>
          <p:cNvSpPr/>
          <p:nvPr/>
        </p:nvSpPr>
        <p:spPr>
          <a:xfrm>
            <a:off x="4211960" y="1028343"/>
            <a:ext cx="4464496" cy="5078313"/>
          </a:xfrm>
          <a:prstGeom prst="rect">
            <a:avLst/>
          </a:prstGeom>
        </p:spPr>
        <p:txBody>
          <a:bodyPr wrap="square">
            <a:spAutoFit/>
          </a:bodyPr>
          <a:lstStyle/>
          <a:p>
            <a:r>
              <a:rPr lang="fr-FR" dirty="0" smtClean="0"/>
              <a:t>Plus connu sous le terme "pilule", ce contraceptif oral est une invention du XXe siècle largement répandue puisqu'au début des années 2000, environ 60% des françaises l'utilisent. En 1956, après des dizaines d'années de recherches et d'expérimentations, les scientifiques américains Gregory Pincus et John Rock mettent au point la formule efficace pour empêcher l'ovulation chez la femme. </a:t>
            </a:r>
            <a:r>
              <a:rPr lang="fr-FR" b="1" dirty="0" smtClean="0"/>
              <a:t>La </a:t>
            </a:r>
            <a:r>
              <a:rPr lang="fr-FR" b="1" u="sng" dirty="0" smtClean="0">
                <a:hlinkClick r:id="rId4"/>
              </a:rPr>
              <a:t>pilule</a:t>
            </a:r>
            <a:r>
              <a:rPr lang="fr-FR" b="1" dirty="0" smtClean="0"/>
              <a:t>, qui se présente sous forme de comprimés à avaler tous les jours, contient une juste dose d'hormones qui empêche l'ovulation</a:t>
            </a:r>
            <a:r>
              <a:rPr lang="fr-FR" dirty="0" smtClean="0"/>
              <a:t>. Leur invention, testée sur des patientes, est commercialisée aux Etats-Unis le 23 juin 1960. En France, la pilule est légalisée le 28 décembre 1967 par la loi Neuwirth.</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56" presetClass="entr" presetSubtype="0" fill="hold" grpId="0" nodeType="withEffect">
                                  <p:stCondLst>
                                    <p:cond delay="0"/>
                                  </p:stCondLst>
                                  <p:iterate type="lt">
                                    <p:tmPct val="10000"/>
                                  </p:iterate>
                                  <p:childTnLst>
                                    <p:set>
                                      <p:cBhvr>
                                        <p:cTn id="9" dur="1" fill="hold">
                                          <p:stCondLst>
                                            <p:cond delay="0"/>
                                          </p:stCondLst>
                                        </p:cTn>
                                        <p:tgtEl>
                                          <p:spTgt spid="5"/>
                                        </p:tgtEl>
                                        <p:attrNameLst>
                                          <p:attrName>style.visibility</p:attrName>
                                        </p:attrNameLst>
                                      </p:cBhvr>
                                      <p:to>
                                        <p:strVal val="visible"/>
                                      </p:to>
                                    </p:set>
                                    <p:anim by="(-#ppt_w*2)" calcmode="lin" valueType="num">
                                      <p:cBhvr rctx="PPT">
                                        <p:cTn id="10" dur="500" autoRev="1" fill="hold">
                                          <p:stCondLst>
                                            <p:cond delay="0"/>
                                          </p:stCondLst>
                                        </p:cTn>
                                        <p:tgtEl>
                                          <p:spTgt spid="5"/>
                                        </p:tgtEl>
                                        <p:attrNameLst>
                                          <p:attrName>ppt_w</p:attrName>
                                        </p:attrNameLst>
                                      </p:cBhvr>
                                    </p:anim>
                                    <p:anim by="(#ppt_w*0.50)" calcmode="lin" valueType="num">
                                      <p:cBhvr>
                                        <p:cTn id="11" dur="500" decel="50000" autoRev="1" fill="hold">
                                          <p:stCondLst>
                                            <p:cond delay="0"/>
                                          </p:stCondLst>
                                        </p:cTn>
                                        <p:tgtEl>
                                          <p:spTgt spid="5"/>
                                        </p:tgtEl>
                                        <p:attrNameLst>
                                          <p:attrName>ppt_x</p:attrName>
                                        </p:attrNameLst>
                                      </p:cBhvr>
                                    </p:anim>
                                    <p:anim from="(-#ppt_h/2)" to="(#ppt_y)" calcmode="lin" valueType="num">
                                      <p:cBhvr>
                                        <p:cTn id="12" dur="1000" fill="hold">
                                          <p:stCondLst>
                                            <p:cond delay="0"/>
                                          </p:stCondLst>
                                        </p:cTn>
                                        <p:tgtEl>
                                          <p:spTgt spid="5"/>
                                        </p:tgtEl>
                                        <p:attrNameLst>
                                          <p:attrName>ppt_y</p:attrName>
                                        </p:attrNameLst>
                                      </p:cBhvr>
                                    </p:anim>
                                    <p:animRot by="21600000">
                                      <p:cBhvr>
                                        <p:cTn id="13" dur="1000" fill="hold">
                                          <p:stCondLst>
                                            <p:cond delay="0"/>
                                          </p:stCondLst>
                                        </p:cTn>
                                        <p:tgtEl>
                                          <p:spTgt spid="5"/>
                                        </p:tgtEl>
                                        <p:attrNameLst>
                                          <p:attrName>r</p:attrName>
                                        </p:attrNameLst>
                                      </p:cBhvr>
                                    </p:animRot>
                                  </p:childTnLst>
                                </p:cTn>
                              </p:par>
                              <p:par>
                                <p:cTn id="14" presetID="10" presetClass="entr" presetSubtype="0" fill="hold" nodeType="withEffect">
                                  <p:stCondLst>
                                    <p:cond delay="0"/>
                                  </p:stCondLst>
                                  <p:childTnLst>
                                    <p:set>
                                      <p:cBhvr>
                                        <p:cTn id="15" dur="1" fill="hold">
                                          <p:stCondLst>
                                            <p:cond delay="0"/>
                                          </p:stCondLst>
                                        </p:cTn>
                                        <p:tgtEl>
                                          <p:spTgt spid="13314"/>
                                        </p:tgtEl>
                                        <p:attrNameLst>
                                          <p:attrName>style.visibility</p:attrName>
                                        </p:attrNameLst>
                                      </p:cBhvr>
                                      <p:to>
                                        <p:strVal val="visible"/>
                                      </p:to>
                                    </p:set>
                                    <p:animEffect transition="in" filter="fade">
                                      <p:cBhvr>
                                        <p:cTn id="16" dur="1000"/>
                                        <p:tgtEl>
                                          <p:spTgt spid="13314"/>
                                        </p:tgtEl>
                                      </p:cBhvr>
                                    </p:animEffect>
                                  </p:childTnLst>
                                </p:cTn>
                              </p:par>
                            </p:childTnLst>
                          </p:cTn>
                        </p:par>
                        <p:par>
                          <p:cTn id="17" fill="hold">
                            <p:stCondLst>
                              <p:cond delay="7000"/>
                            </p:stCondLst>
                            <p:childTnLst>
                              <p:par>
                                <p:cTn id="18" presetID="10" presetClass="entr" presetSubtype="0" fill="hold" grpId="0" nodeType="afterEffect">
                                  <p:stCondLst>
                                    <p:cond delay="0"/>
                                  </p:stCondLst>
                                  <p:iterate type="wd">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4818" name="Picture 2" descr="la mini-jupe "/>
          <p:cNvPicPr>
            <a:picLocks noChangeAspect="1" noChangeArrowheads="1"/>
          </p:cNvPicPr>
          <p:nvPr/>
        </p:nvPicPr>
        <p:blipFill>
          <a:blip r:embed="rId3" cstate="print"/>
          <a:srcRect/>
          <a:stretch>
            <a:fillRect/>
          </a:stretch>
        </p:blipFill>
        <p:spPr bwMode="auto">
          <a:xfrm>
            <a:off x="395536" y="1700808"/>
            <a:ext cx="2857500" cy="2857500"/>
          </a:xfrm>
          <a:prstGeom prst="rect">
            <a:avLst/>
          </a:prstGeom>
          <a:noFill/>
        </p:spPr>
      </p:pic>
      <p:sp>
        <p:nvSpPr>
          <p:cNvPr id="4" name="Rectangle 3"/>
          <p:cNvSpPr/>
          <p:nvPr/>
        </p:nvSpPr>
        <p:spPr>
          <a:xfrm>
            <a:off x="0" y="0"/>
            <a:ext cx="1475656" cy="369332"/>
          </a:xfrm>
          <a:prstGeom prst="rect">
            <a:avLst/>
          </a:prstGeom>
        </p:spPr>
        <p:txBody>
          <a:bodyPr wrap="square">
            <a:spAutoFit/>
          </a:bodyPr>
          <a:lstStyle/>
          <a:p>
            <a:r>
              <a:rPr lang="fr-FR" b="1" dirty="0" smtClean="0"/>
              <a:t>La mini-jupe</a:t>
            </a:r>
            <a:endParaRPr lang="fr-FR" b="1" dirty="0"/>
          </a:p>
        </p:txBody>
      </p:sp>
      <p:sp>
        <p:nvSpPr>
          <p:cNvPr id="5" name="Rectangle 4"/>
          <p:cNvSpPr/>
          <p:nvPr/>
        </p:nvSpPr>
        <p:spPr>
          <a:xfrm>
            <a:off x="3779912" y="0"/>
            <a:ext cx="4572000" cy="646331"/>
          </a:xfrm>
          <a:prstGeom prst="rect">
            <a:avLst/>
          </a:prstGeom>
        </p:spPr>
        <p:txBody>
          <a:bodyPr>
            <a:spAutoFit/>
          </a:bodyPr>
          <a:lstStyle/>
          <a:p>
            <a:r>
              <a:rPr lang="fr-FR" b="1" dirty="0" smtClean="0"/>
              <a:t>Inventrice : Mary Quant</a:t>
            </a:r>
            <a:endParaRPr lang="fr-FR" dirty="0" smtClean="0"/>
          </a:p>
          <a:p>
            <a:r>
              <a:rPr lang="fr-FR" b="1" dirty="0" smtClean="0"/>
              <a:t>Principe : une jupe très courte</a:t>
            </a:r>
            <a:endParaRPr lang="fr-FR" dirty="0"/>
          </a:p>
        </p:txBody>
      </p:sp>
      <p:sp>
        <p:nvSpPr>
          <p:cNvPr id="6" name="Rectangle 5"/>
          <p:cNvSpPr/>
          <p:nvPr/>
        </p:nvSpPr>
        <p:spPr>
          <a:xfrm>
            <a:off x="4283968" y="1196752"/>
            <a:ext cx="4572000" cy="3693319"/>
          </a:xfrm>
          <a:prstGeom prst="rect">
            <a:avLst/>
          </a:prstGeom>
        </p:spPr>
        <p:txBody>
          <a:bodyPr>
            <a:spAutoFit/>
          </a:bodyPr>
          <a:lstStyle/>
          <a:p>
            <a:r>
              <a:rPr lang="fr-FR" dirty="0" smtClean="0"/>
              <a:t>Synonyme de la libération de la femme, la mini-jupe a été inventée par une anglaise : la créatrice de mode Mary Quant. </a:t>
            </a:r>
            <a:r>
              <a:rPr lang="fr-FR" b="1" dirty="0" smtClean="0"/>
              <a:t>Au début des années 1960, elle ose pour la première fois fabriquer et vendre une jupe dont l'ourlet est 20 cm au-dessus du genou</a:t>
            </a:r>
            <a:r>
              <a:rPr lang="fr-FR" dirty="0" smtClean="0"/>
              <a:t>. Cette invention choqua d'abord puis a connu un retentissement très important car elle révèle pour la première fois aux hommes les jambes des femmes. En France, le couturier André Courrèges a été le premier à l'utiliser dans ses défilés dès 1962. Associée au collant, la mini-jupe traverse les modes jusqu'à aujourd'hui.</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par>
                          <p:cTn id="11" fill="hold">
                            <p:stCondLst>
                              <p:cond delay="4000"/>
                            </p:stCondLst>
                            <p:childTnLst>
                              <p:par>
                                <p:cTn id="12" presetID="56" presetClass="entr" presetSubtype="0" fill="hold" nodeType="afterEffect">
                                  <p:stCondLst>
                                    <p:cond delay="0"/>
                                  </p:stCondLst>
                                  <p:iterate type="lt">
                                    <p:tmPct val="10000"/>
                                  </p:iterate>
                                  <p:childTnLst>
                                    <p:set>
                                      <p:cBhvr>
                                        <p:cTn id="13" dur="1" fill="hold">
                                          <p:stCondLst>
                                            <p:cond delay="0"/>
                                          </p:stCondLst>
                                        </p:cTn>
                                        <p:tgtEl>
                                          <p:spTgt spid="5">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5">
                                            <p:txEl>
                                              <p:pRg st="0" end="0"/>
                                            </p:txEl>
                                          </p:spTgt>
                                        </p:tgtEl>
                                        <p:attrNameLst>
                                          <p:attrName>ppt_w</p:attrName>
                                        </p:attrNameLst>
                                      </p:cBhvr>
                                    </p:anim>
                                    <p:anim by="(#ppt_w*0.50)" calcmode="lin" valueType="num">
                                      <p:cBhvr>
                                        <p:cTn id="15" dur="500" decel="50000" autoRev="1" fill="hold">
                                          <p:stCondLst>
                                            <p:cond delay="0"/>
                                          </p:stCondLst>
                                        </p:cTn>
                                        <p:tgtEl>
                                          <p:spTgt spid="5">
                                            <p:txEl>
                                              <p:pRg st="0" end="0"/>
                                            </p:txEl>
                                          </p:spTgt>
                                        </p:tgtEl>
                                        <p:attrNameLst>
                                          <p:attrName>ppt_x</p:attrName>
                                        </p:attrNameLst>
                                      </p:cBhvr>
                                    </p:anim>
                                    <p:anim from="(-#ppt_h/2)" to="(#ppt_y)" calcmode="lin" valueType="num">
                                      <p:cBhvr>
                                        <p:cTn id="16" dur="1000" fill="hold">
                                          <p:stCondLst>
                                            <p:cond delay="0"/>
                                          </p:stCondLst>
                                        </p:cTn>
                                        <p:tgtEl>
                                          <p:spTgt spid="5">
                                            <p:txEl>
                                              <p:pRg st="0" end="0"/>
                                            </p:txEl>
                                          </p:spTgt>
                                        </p:tgtEl>
                                        <p:attrNameLst>
                                          <p:attrName>ppt_y</p:attrName>
                                        </p:attrNameLst>
                                      </p:cBhvr>
                                    </p:anim>
                                    <p:animRot by="21600000">
                                      <p:cBhvr>
                                        <p:cTn id="17" dur="1000" fill="hold">
                                          <p:stCondLst>
                                            <p:cond delay="0"/>
                                          </p:stCondLst>
                                        </p:cTn>
                                        <p:tgtEl>
                                          <p:spTgt spid="5">
                                            <p:txEl>
                                              <p:pRg st="0" end="0"/>
                                            </p:txEl>
                                          </p:spTgt>
                                        </p:tgtEl>
                                        <p:attrNameLst>
                                          <p:attrName>r</p:attrName>
                                        </p:attrNameLst>
                                      </p:cBhvr>
                                    </p:animRot>
                                  </p:childTnLst>
                                </p:cTn>
                              </p:par>
                              <p:par>
                                <p:cTn id="18" presetID="10" presetClass="entr" presetSubtype="0" fill="hold" nodeType="withEffect">
                                  <p:stCondLst>
                                    <p:cond delay="0"/>
                                  </p:stCondLst>
                                  <p:childTnLst>
                                    <p:set>
                                      <p:cBhvr>
                                        <p:cTn id="19" dur="1" fill="hold">
                                          <p:stCondLst>
                                            <p:cond delay="0"/>
                                          </p:stCondLst>
                                        </p:cTn>
                                        <p:tgtEl>
                                          <p:spTgt spid="34818"/>
                                        </p:tgtEl>
                                        <p:attrNameLst>
                                          <p:attrName>style.visibility</p:attrName>
                                        </p:attrNameLst>
                                      </p:cBhvr>
                                      <p:to>
                                        <p:strVal val="visible"/>
                                      </p:to>
                                    </p:set>
                                    <p:animEffect transition="in" filter="fade">
                                      <p:cBhvr>
                                        <p:cTn id="20" dur="2000"/>
                                        <p:tgtEl>
                                          <p:spTgt spid="34818"/>
                                        </p:tgtEl>
                                      </p:cBhvr>
                                    </p:animEffect>
                                  </p:childTnLst>
                                </p:cTn>
                              </p:par>
                            </p:childTnLst>
                          </p:cTn>
                        </p:par>
                        <p:par>
                          <p:cTn id="21" fill="hold">
                            <p:stCondLst>
                              <p:cond delay="69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par>
                          <p:cTn id="25" fill="hold">
                            <p:stCondLst>
                              <p:cond delay="12650"/>
                            </p:stCondLst>
                            <p:childTnLst>
                              <p:par>
                                <p:cTn id="26" presetID="10" presetClass="entr" presetSubtype="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5842" name="Picture 2" descr="le laser "/>
          <p:cNvPicPr>
            <a:picLocks noChangeAspect="1" noChangeArrowheads="1"/>
          </p:cNvPicPr>
          <p:nvPr/>
        </p:nvPicPr>
        <p:blipFill>
          <a:blip r:embed="rId3" cstate="print"/>
          <a:srcRect/>
          <a:stretch>
            <a:fillRect/>
          </a:stretch>
        </p:blipFill>
        <p:spPr bwMode="auto">
          <a:xfrm>
            <a:off x="467544" y="1988840"/>
            <a:ext cx="2857500" cy="2857500"/>
          </a:xfrm>
          <a:prstGeom prst="rect">
            <a:avLst/>
          </a:prstGeom>
          <a:noFill/>
        </p:spPr>
      </p:pic>
      <p:sp>
        <p:nvSpPr>
          <p:cNvPr id="4" name="Rectangle 3"/>
          <p:cNvSpPr/>
          <p:nvPr/>
        </p:nvSpPr>
        <p:spPr>
          <a:xfrm>
            <a:off x="1" y="0"/>
            <a:ext cx="1043608" cy="369332"/>
          </a:xfrm>
          <a:prstGeom prst="rect">
            <a:avLst/>
          </a:prstGeom>
        </p:spPr>
        <p:txBody>
          <a:bodyPr wrap="square">
            <a:spAutoFit/>
          </a:bodyPr>
          <a:lstStyle/>
          <a:p>
            <a:r>
              <a:rPr lang="fr-FR" b="1" dirty="0" smtClean="0"/>
              <a:t>Le laser</a:t>
            </a:r>
            <a:endParaRPr lang="fr-FR" b="1" dirty="0"/>
          </a:p>
        </p:txBody>
      </p:sp>
      <p:sp>
        <p:nvSpPr>
          <p:cNvPr id="5" name="Rectangle 4"/>
          <p:cNvSpPr/>
          <p:nvPr/>
        </p:nvSpPr>
        <p:spPr>
          <a:xfrm>
            <a:off x="4139952" y="0"/>
            <a:ext cx="4572000" cy="923330"/>
          </a:xfrm>
          <a:prstGeom prst="rect">
            <a:avLst/>
          </a:prstGeom>
        </p:spPr>
        <p:txBody>
          <a:bodyPr>
            <a:spAutoFit/>
          </a:bodyPr>
          <a:lstStyle/>
          <a:p>
            <a:r>
              <a:rPr lang="fr-FR" b="1" dirty="0" smtClean="0"/>
              <a:t>Inventeur : Theodore</a:t>
            </a:r>
            <a:r>
              <a:rPr lang="fr-FR" dirty="0" smtClean="0"/>
              <a:t> </a:t>
            </a:r>
            <a:r>
              <a:rPr lang="fr-FR" b="1" dirty="0" smtClean="0"/>
              <a:t>Maiman</a:t>
            </a:r>
            <a:endParaRPr lang="fr-FR" dirty="0" smtClean="0"/>
          </a:p>
          <a:p>
            <a:r>
              <a:rPr lang="fr-FR" b="1" dirty="0" smtClean="0"/>
              <a:t>Principe : une lumière artificielle ultra puissante</a:t>
            </a:r>
            <a:endParaRPr lang="fr-FR" dirty="0"/>
          </a:p>
        </p:txBody>
      </p:sp>
      <p:sp>
        <p:nvSpPr>
          <p:cNvPr id="6" name="Rectangle 5"/>
          <p:cNvSpPr/>
          <p:nvPr/>
        </p:nvSpPr>
        <p:spPr>
          <a:xfrm>
            <a:off x="4283968" y="908720"/>
            <a:ext cx="4572000" cy="4524315"/>
          </a:xfrm>
          <a:prstGeom prst="rect">
            <a:avLst/>
          </a:prstGeom>
        </p:spPr>
        <p:txBody>
          <a:bodyPr>
            <a:spAutoFit/>
          </a:bodyPr>
          <a:lstStyle/>
          <a:p>
            <a:r>
              <a:rPr lang="fr-FR" dirty="0" smtClean="0"/>
              <a:t>Le laser, qui signifie "amplification de la lumière par émission stimulée de rayonnement" est un appareil émettant une lumière très puissante. En 1954, deux scientifiques américains, Charles Townes et Arthur Schawlow, inventent le maser, l'ancêtre du laser, mais invisible. Grâce à lui, l'</a:t>
            </a:r>
            <a:r>
              <a:rPr lang="fr-FR" b="1" dirty="0" smtClean="0"/>
              <a:t>américain Théodore Maiman invente en 1960 le laser optique : celui-ci est visible</a:t>
            </a:r>
            <a:r>
              <a:rPr lang="fr-FR" dirty="0" smtClean="0"/>
              <a:t> et identifié par sa lumière rouge. Très vite, cette invention trouve des débouchés : principalement dans l'industrie, pour découper des matériaux comme de l'acier inoxydable et dans la médecine pour opérer les yeux ou enlever des tâches sur la peau.</a:t>
            </a:r>
            <a:br>
              <a:rPr lang="fr-FR" dirty="0" smtClean="0"/>
            </a:b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par>
                                <p:cTn id="11" presetID="56" presetClass="entr" presetSubtype="0" fill="hold" nodeType="withEffect">
                                  <p:stCondLst>
                                    <p:cond delay="0"/>
                                  </p:stCondLst>
                                  <p:iterate type="lt">
                                    <p:tmPct val="10000"/>
                                  </p:iterate>
                                  <p:childTnLst>
                                    <p:set>
                                      <p:cBhvr>
                                        <p:cTn id="12" dur="1" fill="hold">
                                          <p:stCondLst>
                                            <p:cond delay="0"/>
                                          </p:stCondLst>
                                        </p:cTn>
                                        <p:tgtEl>
                                          <p:spTgt spid="5">
                                            <p:txEl>
                                              <p:pRg st="0" end="0"/>
                                            </p:txEl>
                                          </p:spTgt>
                                        </p:tgtEl>
                                        <p:attrNameLst>
                                          <p:attrName>style.visibility</p:attrName>
                                        </p:attrNameLst>
                                      </p:cBhvr>
                                      <p:to>
                                        <p:strVal val="visible"/>
                                      </p:to>
                                    </p:set>
                                    <p:anim by="(-#ppt_w*2)" calcmode="lin" valueType="num">
                                      <p:cBhvr rctx="PPT">
                                        <p:cTn id="13" dur="500" autoRev="1" fill="hold">
                                          <p:stCondLst>
                                            <p:cond delay="0"/>
                                          </p:stCondLst>
                                        </p:cTn>
                                        <p:tgtEl>
                                          <p:spTgt spid="5">
                                            <p:txEl>
                                              <p:pRg st="0" end="0"/>
                                            </p:txEl>
                                          </p:spTgt>
                                        </p:tgtEl>
                                        <p:attrNameLst>
                                          <p:attrName>ppt_w</p:attrName>
                                        </p:attrNameLst>
                                      </p:cBhvr>
                                    </p:anim>
                                    <p:anim by="(#ppt_w*0.50)" calcmode="lin" valueType="num">
                                      <p:cBhvr>
                                        <p:cTn id="14" dur="500" decel="50000" autoRev="1" fill="hold">
                                          <p:stCondLst>
                                            <p:cond delay="0"/>
                                          </p:stCondLst>
                                        </p:cTn>
                                        <p:tgtEl>
                                          <p:spTgt spid="5">
                                            <p:txEl>
                                              <p:pRg st="0" end="0"/>
                                            </p:txEl>
                                          </p:spTgt>
                                        </p:tgtEl>
                                        <p:attrNameLst>
                                          <p:attrName>ppt_x</p:attrName>
                                        </p:attrNameLst>
                                      </p:cBhvr>
                                    </p:anim>
                                    <p:anim from="(-#ppt_h/2)" to="(#ppt_y)" calcmode="lin" valueType="num">
                                      <p:cBhvr>
                                        <p:cTn id="15" dur="1000" fill="hold">
                                          <p:stCondLst>
                                            <p:cond delay="0"/>
                                          </p:stCondLst>
                                        </p:cTn>
                                        <p:tgtEl>
                                          <p:spTgt spid="5">
                                            <p:txEl>
                                              <p:pRg st="0" end="0"/>
                                            </p:txEl>
                                          </p:spTgt>
                                        </p:tgtEl>
                                        <p:attrNameLst>
                                          <p:attrName>ppt_y</p:attrName>
                                        </p:attrNameLst>
                                      </p:cBhvr>
                                    </p:anim>
                                    <p:animRot by="21600000">
                                      <p:cBhvr>
                                        <p:cTn id="16" dur="1000" fill="hold">
                                          <p:stCondLst>
                                            <p:cond delay="0"/>
                                          </p:stCondLst>
                                        </p:cTn>
                                        <p:tgtEl>
                                          <p:spTgt spid="5">
                                            <p:txEl>
                                              <p:pRg st="0" end="0"/>
                                            </p:txEl>
                                          </p:spTgt>
                                        </p:tgtEl>
                                        <p:attrNameLst>
                                          <p:attrName>r</p:attrName>
                                        </p:attrNameLst>
                                      </p:cBhvr>
                                    </p:animRot>
                                  </p:childTnLst>
                                </p:cTn>
                              </p:par>
                              <p:par>
                                <p:cTn id="17" presetID="56" presetClass="entr" presetSubtype="0" fill="hold" nodeType="withEffect">
                                  <p:stCondLst>
                                    <p:cond delay="0"/>
                                  </p:stCondLst>
                                  <p:iterate type="lt">
                                    <p:tmPct val="10000"/>
                                  </p:iterate>
                                  <p:childTnLst>
                                    <p:set>
                                      <p:cBhvr>
                                        <p:cTn id="18" dur="1" fill="hold">
                                          <p:stCondLst>
                                            <p:cond delay="0"/>
                                          </p:stCondLst>
                                        </p:cTn>
                                        <p:tgtEl>
                                          <p:spTgt spid="5">
                                            <p:txEl>
                                              <p:pRg st="1" end="1"/>
                                            </p:txEl>
                                          </p:spTgt>
                                        </p:tgtEl>
                                        <p:attrNameLst>
                                          <p:attrName>style.visibility</p:attrName>
                                        </p:attrNameLst>
                                      </p:cBhvr>
                                      <p:to>
                                        <p:strVal val="visible"/>
                                      </p:to>
                                    </p:set>
                                    <p:anim by="(-#ppt_w*2)" calcmode="lin" valueType="num">
                                      <p:cBhvr rctx="PPT">
                                        <p:cTn id="19" dur="500" autoRev="1" fill="hold">
                                          <p:stCondLst>
                                            <p:cond delay="0"/>
                                          </p:stCondLst>
                                        </p:cTn>
                                        <p:tgtEl>
                                          <p:spTgt spid="5">
                                            <p:txEl>
                                              <p:pRg st="1" end="1"/>
                                            </p:txEl>
                                          </p:spTgt>
                                        </p:tgtEl>
                                        <p:attrNameLst>
                                          <p:attrName>ppt_w</p:attrName>
                                        </p:attrNameLst>
                                      </p:cBhvr>
                                    </p:anim>
                                    <p:anim by="(#ppt_w*0.50)" calcmode="lin" valueType="num">
                                      <p:cBhvr>
                                        <p:cTn id="20" dur="500" decel="50000" autoRev="1" fill="hold">
                                          <p:stCondLst>
                                            <p:cond delay="0"/>
                                          </p:stCondLst>
                                        </p:cTn>
                                        <p:tgtEl>
                                          <p:spTgt spid="5">
                                            <p:txEl>
                                              <p:pRg st="1" end="1"/>
                                            </p:txEl>
                                          </p:spTgt>
                                        </p:tgtEl>
                                        <p:attrNameLst>
                                          <p:attrName>ppt_x</p:attrName>
                                        </p:attrNameLst>
                                      </p:cBhvr>
                                    </p:anim>
                                    <p:anim from="(-#ppt_h/2)" to="(#ppt_y)" calcmode="lin" valueType="num">
                                      <p:cBhvr>
                                        <p:cTn id="21" dur="1000" fill="hold">
                                          <p:stCondLst>
                                            <p:cond delay="0"/>
                                          </p:stCondLst>
                                        </p:cTn>
                                        <p:tgtEl>
                                          <p:spTgt spid="5">
                                            <p:txEl>
                                              <p:pRg st="1" end="1"/>
                                            </p:txEl>
                                          </p:spTgt>
                                        </p:tgtEl>
                                        <p:attrNameLst>
                                          <p:attrName>ppt_y</p:attrName>
                                        </p:attrNameLst>
                                      </p:cBhvr>
                                    </p:anim>
                                    <p:animRot by="21600000">
                                      <p:cBhvr>
                                        <p:cTn id="22" dur="1000" fill="hold">
                                          <p:stCondLst>
                                            <p:cond delay="0"/>
                                          </p:stCondLst>
                                        </p:cTn>
                                        <p:tgtEl>
                                          <p:spTgt spid="5">
                                            <p:txEl>
                                              <p:pRg st="1" end="1"/>
                                            </p:txEl>
                                          </p:spTgt>
                                        </p:tgtEl>
                                        <p:attrNameLst>
                                          <p:attrName>r</p:attrName>
                                        </p:attrNameLst>
                                      </p:cBhvr>
                                    </p:animRot>
                                  </p:childTnLst>
                                </p:cTn>
                              </p:par>
                              <p:par>
                                <p:cTn id="23" presetID="10" presetClass="entr" presetSubtype="0" fill="hold" nodeType="withEffect">
                                  <p:stCondLst>
                                    <p:cond delay="0"/>
                                  </p:stCondLst>
                                  <p:childTnLst>
                                    <p:set>
                                      <p:cBhvr>
                                        <p:cTn id="24" dur="1" fill="hold">
                                          <p:stCondLst>
                                            <p:cond delay="0"/>
                                          </p:stCondLst>
                                        </p:cTn>
                                        <p:tgtEl>
                                          <p:spTgt spid="35842"/>
                                        </p:tgtEl>
                                        <p:attrNameLst>
                                          <p:attrName>style.visibility</p:attrName>
                                        </p:attrNameLst>
                                      </p:cBhvr>
                                      <p:to>
                                        <p:strVal val="visible"/>
                                      </p:to>
                                    </p:set>
                                    <p:animEffect transition="in" filter="fade">
                                      <p:cBhvr>
                                        <p:cTn id="25" dur="2000"/>
                                        <p:tgtEl>
                                          <p:spTgt spid="35842"/>
                                        </p:tgtEl>
                                      </p:cBhvr>
                                    </p:animEffect>
                                  </p:childTnLst>
                                </p:cTn>
                              </p:par>
                            </p:childTnLst>
                          </p:cTn>
                        </p:par>
                        <p:par>
                          <p:cTn id="26" fill="hold">
                            <p:stCondLst>
                              <p:cond delay="5400"/>
                            </p:stCondLst>
                            <p:childTnLst>
                              <p:par>
                                <p:cTn id="27" presetID="10" presetClass="entr" presetSubtype="0" fill="hold" grpId="0" nodeType="afterEffect">
                                  <p:stCondLst>
                                    <p:cond delay="0"/>
                                  </p:stCondLst>
                                  <p:iterate type="wd">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11350"/>
                            </p:stCondLst>
                            <p:childTnLst>
                              <p:par>
                                <p:cTn id="31" presetID="10" presetClass="entr" presetSubtype="0"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6866" name="Picture 2" descr="le microprocesseur "/>
          <p:cNvPicPr>
            <a:picLocks noChangeAspect="1" noChangeArrowheads="1"/>
          </p:cNvPicPr>
          <p:nvPr/>
        </p:nvPicPr>
        <p:blipFill>
          <a:blip r:embed="rId3" cstate="print"/>
          <a:srcRect/>
          <a:stretch>
            <a:fillRect/>
          </a:stretch>
        </p:blipFill>
        <p:spPr bwMode="auto">
          <a:xfrm>
            <a:off x="323528" y="1988840"/>
            <a:ext cx="2857500" cy="2857500"/>
          </a:xfrm>
          <a:prstGeom prst="rect">
            <a:avLst/>
          </a:prstGeom>
          <a:noFill/>
        </p:spPr>
      </p:pic>
      <p:sp>
        <p:nvSpPr>
          <p:cNvPr id="4" name="Rectangle 3"/>
          <p:cNvSpPr/>
          <p:nvPr/>
        </p:nvSpPr>
        <p:spPr>
          <a:xfrm>
            <a:off x="1" y="0"/>
            <a:ext cx="2267744" cy="369332"/>
          </a:xfrm>
          <a:prstGeom prst="rect">
            <a:avLst/>
          </a:prstGeom>
        </p:spPr>
        <p:txBody>
          <a:bodyPr wrap="square">
            <a:spAutoFit/>
          </a:bodyPr>
          <a:lstStyle/>
          <a:p>
            <a:r>
              <a:rPr lang="fr-FR" b="1" dirty="0" smtClean="0"/>
              <a:t>Le microprocesseur</a:t>
            </a:r>
            <a:endParaRPr lang="fr-FR" b="1" dirty="0"/>
          </a:p>
        </p:txBody>
      </p:sp>
      <p:sp>
        <p:nvSpPr>
          <p:cNvPr id="5" name="Rectangle 4"/>
          <p:cNvSpPr/>
          <p:nvPr/>
        </p:nvSpPr>
        <p:spPr>
          <a:xfrm>
            <a:off x="4067944" y="0"/>
            <a:ext cx="4572000" cy="646331"/>
          </a:xfrm>
          <a:prstGeom prst="rect">
            <a:avLst/>
          </a:prstGeom>
        </p:spPr>
        <p:txBody>
          <a:bodyPr>
            <a:spAutoFit/>
          </a:bodyPr>
          <a:lstStyle/>
          <a:p>
            <a:r>
              <a:rPr lang="fr-FR" b="1" dirty="0" smtClean="0"/>
              <a:t>Inventeur : Marcian Hoff et Gilbert Hyatt</a:t>
            </a:r>
            <a:endParaRPr lang="fr-FR" dirty="0" smtClean="0"/>
          </a:p>
          <a:p>
            <a:r>
              <a:rPr lang="fr-FR" b="1" dirty="0" smtClean="0"/>
              <a:t>Principe : un processeur miniature</a:t>
            </a:r>
            <a:endParaRPr lang="fr-FR" dirty="0"/>
          </a:p>
        </p:txBody>
      </p:sp>
      <p:sp>
        <p:nvSpPr>
          <p:cNvPr id="6" name="Rectangle 5"/>
          <p:cNvSpPr/>
          <p:nvPr/>
        </p:nvSpPr>
        <p:spPr>
          <a:xfrm>
            <a:off x="4283968" y="889844"/>
            <a:ext cx="4860032" cy="5078313"/>
          </a:xfrm>
          <a:prstGeom prst="rect">
            <a:avLst/>
          </a:prstGeom>
        </p:spPr>
        <p:txBody>
          <a:bodyPr wrap="square">
            <a:spAutoFit/>
          </a:bodyPr>
          <a:lstStyle/>
          <a:p>
            <a:r>
              <a:rPr lang="fr-FR" dirty="0" smtClean="0"/>
              <a:t>Cet objet a permis le développement de l'informatique moderne. En 1971, Marcian Hoff alors ingénieur chez Intel, invente le microprocesseur. </a:t>
            </a:r>
            <a:r>
              <a:rPr lang="fr-FR" b="1" dirty="0" smtClean="0"/>
              <a:t>Sur une puce, miniature, sont regroupés plusieurs circuits intégrés, jusque-là séparés, nécessaires pour faire fonctionner un ordinateur.</a:t>
            </a:r>
            <a:r>
              <a:rPr lang="fr-FR" dirty="0" smtClean="0"/>
              <a:t> Ce modèle, baptisé Intel 4004, lancé le 15 novembre 1971 est le premier d'une longue série. En 1990, un autre ingénieur Gilbert Hyatt revendique la paternité de cette invention mais celle-ci, accordée, lui sera enlevée en 1995. Les microprocesseurs, toujours plus performants, suivent l'évolution de la technologie selon la loi de Moore. Le nombre de transistors double sur une puce tous les deux ans environ. Ainsi, les nouveaux microprocesseurs sont toujours plus puissants.</a:t>
            </a:r>
            <a:br>
              <a:rPr lang="fr-FR" dirty="0" smtClean="0"/>
            </a:b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56" presetClass="entr" presetSubtype="0" fill="hold" nodeType="withEffect">
                                  <p:stCondLst>
                                    <p:cond delay="0"/>
                                  </p:stCondLst>
                                  <p:iterate type="lt">
                                    <p:tmPct val="10000"/>
                                  </p:iterate>
                                  <p:childTnLst>
                                    <p:set>
                                      <p:cBhvr>
                                        <p:cTn id="9" dur="1" fill="hold">
                                          <p:stCondLst>
                                            <p:cond delay="0"/>
                                          </p:stCondLst>
                                        </p:cTn>
                                        <p:tgtEl>
                                          <p:spTgt spid="5">
                                            <p:txEl>
                                              <p:pRg st="0" end="0"/>
                                            </p:txEl>
                                          </p:spTgt>
                                        </p:tgtEl>
                                        <p:attrNameLst>
                                          <p:attrName>style.visibility</p:attrName>
                                        </p:attrNameLst>
                                      </p:cBhvr>
                                      <p:to>
                                        <p:strVal val="visible"/>
                                      </p:to>
                                    </p:set>
                                    <p:anim by="(-#ppt_w*2)" calcmode="lin" valueType="num">
                                      <p:cBhvr rctx="PPT">
                                        <p:cTn id="10" dur="500" autoRev="1" fill="hold">
                                          <p:stCondLst>
                                            <p:cond delay="0"/>
                                          </p:stCondLst>
                                        </p:cTn>
                                        <p:tgtEl>
                                          <p:spTgt spid="5">
                                            <p:txEl>
                                              <p:pRg st="0" end="0"/>
                                            </p:txEl>
                                          </p:spTgt>
                                        </p:tgtEl>
                                        <p:attrNameLst>
                                          <p:attrName>ppt_w</p:attrName>
                                        </p:attrNameLst>
                                      </p:cBhvr>
                                    </p:anim>
                                    <p:anim by="(#ppt_w*0.50)" calcmode="lin" valueType="num">
                                      <p:cBhvr>
                                        <p:cTn id="11" dur="500" decel="50000" autoRev="1" fill="hold">
                                          <p:stCondLst>
                                            <p:cond delay="0"/>
                                          </p:stCondLst>
                                        </p:cTn>
                                        <p:tgtEl>
                                          <p:spTgt spid="5">
                                            <p:txEl>
                                              <p:pRg st="0" end="0"/>
                                            </p:txEl>
                                          </p:spTgt>
                                        </p:tgtEl>
                                        <p:attrNameLst>
                                          <p:attrName>ppt_x</p:attrName>
                                        </p:attrNameLst>
                                      </p:cBhvr>
                                    </p:anim>
                                    <p:anim from="(-#ppt_h/2)" to="(#ppt_y)" calcmode="lin" valueType="num">
                                      <p:cBhvr>
                                        <p:cTn id="12" dur="1000" fill="hold">
                                          <p:stCondLst>
                                            <p:cond delay="0"/>
                                          </p:stCondLst>
                                        </p:cTn>
                                        <p:tgtEl>
                                          <p:spTgt spid="5">
                                            <p:txEl>
                                              <p:pRg st="0" end="0"/>
                                            </p:txEl>
                                          </p:spTgt>
                                        </p:tgtEl>
                                        <p:attrNameLst>
                                          <p:attrName>ppt_y</p:attrName>
                                        </p:attrNameLst>
                                      </p:cBhvr>
                                    </p:anim>
                                    <p:animRot by="21600000">
                                      <p:cBhvr>
                                        <p:cTn id="13" dur="1000" fill="hold">
                                          <p:stCondLst>
                                            <p:cond delay="0"/>
                                          </p:stCondLst>
                                        </p:cTn>
                                        <p:tgtEl>
                                          <p:spTgt spid="5">
                                            <p:txEl>
                                              <p:pRg st="0" end="0"/>
                                            </p:txEl>
                                          </p:spTgt>
                                        </p:tgtEl>
                                        <p:attrNameLst>
                                          <p:attrName>r</p:attrName>
                                        </p:attrNameLst>
                                      </p:cBhvr>
                                    </p:animRot>
                                  </p:childTnLst>
                                </p:cTn>
                              </p:par>
                              <p:par>
                                <p:cTn id="14" presetID="56" presetClass="entr" presetSubtype="0" fill="hold" nodeType="withEffect">
                                  <p:stCondLst>
                                    <p:cond delay="0"/>
                                  </p:stCondLst>
                                  <p:iterate type="lt">
                                    <p:tmPct val="10000"/>
                                  </p:iterate>
                                  <p:childTnLst>
                                    <p:set>
                                      <p:cBhvr>
                                        <p:cTn id="15" dur="1" fill="hold">
                                          <p:stCondLst>
                                            <p:cond delay="0"/>
                                          </p:stCondLst>
                                        </p:cTn>
                                        <p:tgtEl>
                                          <p:spTgt spid="5">
                                            <p:txEl>
                                              <p:pRg st="1" end="1"/>
                                            </p:txEl>
                                          </p:spTgt>
                                        </p:tgtEl>
                                        <p:attrNameLst>
                                          <p:attrName>style.visibility</p:attrName>
                                        </p:attrNameLst>
                                      </p:cBhvr>
                                      <p:to>
                                        <p:strVal val="visible"/>
                                      </p:to>
                                    </p:set>
                                    <p:anim by="(-#ppt_w*2)" calcmode="lin" valueType="num">
                                      <p:cBhvr rctx="PPT">
                                        <p:cTn id="16" dur="500" autoRev="1" fill="hold">
                                          <p:stCondLst>
                                            <p:cond delay="0"/>
                                          </p:stCondLst>
                                        </p:cTn>
                                        <p:tgtEl>
                                          <p:spTgt spid="5">
                                            <p:txEl>
                                              <p:pRg st="1" end="1"/>
                                            </p:txEl>
                                          </p:spTgt>
                                        </p:tgtEl>
                                        <p:attrNameLst>
                                          <p:attrName>ppt_w</p:attrName>
                                        </p:attrNameLst>
                                      </p:cBhvr>
                                    </p:anim>
                                    <p:anim by="(#ppt_w*0.50)" calcmode="lin" valueType="num">
                                      <p:cBhvr>
                                        <p:cTn id="17" dur="500" decel="50000" autoRev="1" fill="hold">
                                          <p:stCondLst>
                                            <p:cond delay="0"/>
                                          </p:stCondLst>
                                        </p:cTn>
                                        <p:tgtEl>
                                          <p:spTgt spid="5">
                                            <p:txEl>
                                              <p:pRg st="1" end="1"/>
                                            </p:txEl>
                                          </p:spTgt>
                                        </p:tgtEl>
                                        <p:attrNameLst>
                                          <p:attrName>ppt_x</p:attrName>
                                        </p:attrNameLst>
                                      </p:cBhvr>
                                    </p:anim>
                                    <p:anim from="(-#ppt_h/2)" to="(#ppt_y)" calcmode="lin" valueType="num">
                                      <p:cBhvr>
                                        <p:cTn id="18" dur="1000" fill="hold">
                                          <p:stCondLst>
                                            <p:cond delay="0"/>
                                          </p:stCondLst>
                                        </p:cTn>
                                        <p:tgtEl>
                                          <p:spTgt spid="5">
                                            <p:txEl>
                                              <p:pRg st="1" end="1"/>
                                            </p:txEl>
                                          </p:spTgt>
                                        </p:tgtEl>
                                        <p:attrNameLst>
                                          <p:attrName>ppt_y</p:attrName>
                                        </p:attrNameLst>
                                      </p:cBhvr>
                                    </p:anim>
                                    <p:animRot by="21600000">
                                      <p:cBhvr>
                                        <p:cTn id="19" dur="1000" fill="hold">
                                          <p:stCondLst>
                                            <p:cond delay="0"/>
                                          </p:stCondLst>
                                        </p:cTn>
                                        <p:tgtEl>
                                          <p:spTgt spid="5">
                                            <p:txEl>
                                              <p:pRg st="1" end="1"/>
                                            </p:txEl>
                                          </p:spTgt>
                                        </p:tgtEl>
                                        <p:attrNameLst>
                                          <p:attrName>r</p:attrName>
                                        </p:attrNameLst>
                                      </p:cBhvr>
                                    </p:animRot>
                                  </p:childTnLst>
                                </p:cTn>
                              </p:par>
                              <p:par>
                                <p:cTn id="20" presetID="10" presetClass="entr" presetSubtype="0" fill="hold" nodeType="withEffect">
                                  <p:stCondLst>
                                    <p:cond delay="0"/>
                                  </p:stCondLst>
                                  <p:childTnLst>
                                    <p:set>
                                      <p:cBhvr>
                                        <p:cTn id="21" dur="1" fill="hold">
                                          <p:stCondLst>
                                            <p:cond delay="0"/>
                                          </p:stCondLst>
                                        </p:cTn>
                                        <p:tgtEl>
                                          <p:spTgt spid="36866"/>
                                        </p:tgtEl>
                                        <p:attrNameLst>
                                          <p:attrName>style.visibility</p:attrName>
                                        </p:attrNameLst>
                                      </p:cBhvr>
                                      <p:to>
                                        <p:strVal val="visible"/>
                                      </p:to>
                                    </p:set>
                                    <p:animEffect transition="in" filter="fade">
                                      <p:cBhvr>
                                        <p:cTn id="22" dur="2000"/>
                                        <p:tgtEl>
                                          <p:spTgt spid="36866"/>
                                        </p:tgtEl>
                                      </p:cBhvr>
                                    </p:animEffect>
                                  </p:childTnLst>
                                </p:cTn>
                              </p:par>
                            </p:childTnLst>
                          </p:cTn>
                        </p:par>
                        <p:par>
                          <p:cTn id="23" fill="hold">
                            <p:stCondLst>
                              <p:cond delay="4400"/>
                            </p:stCondLst>
                            <p:childTnLst>
                              <p:par>
                                <p:cTn id="24" presetID="10" presetClass="entr" presetSubtype="0"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11450"/>
                            </p:stCondLst>
                            <p:childTnLst>
                              <p:par>
                                <p:cTn id="28" presetID="10" presetClass="entr" presetSubtype="0"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Rectangle 3"/>
          <p:cNvSpPr/>
          <p:nvPr/>
        </p:nvSpPr>
        <p:spPr>
          <a:xfrm>
            <a:off x="0" y="0"/>
            <a:ext cx="3779912" cy="369332"/>
          </a:xfrm>
          <a:prstGeom prst="rect">
            <a:avLst/>
          </a:prstGeom>
        </p:spPr>
        <p:txBody>
          <a:bodyPr wrap="square">
            <a:spAutoFit/>
          </a:bodyPr>
          <a:lstStyle/>
          <a:p>
            <a:r>
              <a:rPr lang="fr-FR" b="1" dirty="0" smtClean="0"/>
              <a:t>L'imagerie par résonance magnétique</a:t>
            </a:r>
            <a:endParaRPr lang="fr-FR" b="1" dirty="0"/>
          </a:p>
        </p:txBody>
      </p:sp>
      <p:sp>
        <p:nvSpPr>
          <p:cNvPr id="5" name="Rectangle 4"/>
          <p:cNvSpPr/>
          <p:nvPr/>
        </p:nvSpPr>
        <p:spPr>
          <a:xfrm>
            <a:off x="4211960" y="0"/>
            <a:ext cx="4572000" cy="923330"/>
          </a:xfrm>
          <a:prstGeom prst="rect">
            <a:avLst/>
          </a:prstGeom>
        </p:spPr>
        <p:txBody>
          <a:bodyPr wrap="square">
            <a:spAutoFit/>
          </a:bodyPr>
          <a:lstStyle/>
          <a:p>
            <a:r>
              <a:rPr lang="fr-FR" b="1" dirty="0" smtClean="0"/>
              <a:t>Inventeurs : Paul Lauterbur et Peter Mansfield</a:t>
            </a:r>
            <a:r>
              <a:rPr lang="fr-FR" dirty="0" smtClean="0"/>
              <a:t> </a:t>
            </a:r>
          </a:p>
          <a:p>
            <a:r>
              <a:rPr lang="fr-FR" b="1" dirty="0" smtClean="0"/>
              <a:t>Principe : obtenir des images virtuelles du corps humain</a:t>
            </a:r>
            <a:endParaRPr lang="fr-FR" dirty="0"/>
          </a:p>
        </p:txBody>
      </p:sp>
      <p:sp>
        <p:nvSpPr>
          <p:cNvPr id="6" name="Rectangle 5"/>
          <p:cNvSpPr/>
          <p:nvPr/>
        </p:nvSpPr>
        <p:spPr>
          <a:xfrm>
            <a:off x="4572000" y="1124744"/>
            <a:ext cx="4572000" cy="5078313"/>
          </a:xfrm>
          <a:prstGeom prst="rect">
            <a:avLst/>
          </a:prstGeom>
        </p:spPr>
        <p:txBody>
          <a:bodyPr wrap="square">
            <a:spAutoFit/>
          </a:bodyPr>
          <a:lstStyle/>
          <a:p>
            <a:r>
              <a:rPr lang="fr-FR" dirty="0" smtClean="0"/>
              <a:t>Grâce à cette invention, les médecins ont pu déceler des maladies, en étudier d'autres ou encore mieux soigner leurs patients. La technique de l'imagerie par résonance magnétique est le fruit des recherches de deux scientifiques. Le premier, Paul Laubertur trouve, en 1973, l'idée d'utiliser l'intensité du champ magnétique pour créer une image bidimensionnelle. Le deuxième, l'anglais Peter Mansfield, invente le traitement mathématique et informatique adéquat pour utiliser l'invention. </a:t>
            </a:r>
            <a:r>
              <a:rPr lang="fr-FR" b="1" dirty="0" smtClean="0"/>
              <a:t>Dès 1977, les premières du corps humain en entier sont réalisées. L'IRM est utilisée par exemple pour détecter entre autres les maladies cardiaques</a:t>
            </a:r>
            <a:r>
              <a:rPr lang="fr-FR" dirty="0" smtClean="0"/>
              <a:t>, du cerveau ou encore des lésions sur les articulations. </a:t>
            </a:r>
          </a:p>
          <a:p>
            <a:r>
              <a:rPr lang="fr-FR" dirty="0" smtClean="0"/>
              <a:t/>
            </a:r>
            <a:br>
              <a:rPr lang="fr-FR" dirty="0" smtClean="0"/>
            </a:br>
            <a:endParaRPr lang="fr-FR" dirty="0"/>
          </a:p>
        </p:txBody>
      </p:sp>
      <p:pic>
        <p:nvPicPr>
          <p:cNvPr id="38914" name="Picture 2" descr="irm">
            <a:hlinkClick r:id="rId3"/>
          </p:cNvPr>
          <p:cNvPicPr>
            <a:picLocks noChangeAspect="1" noChangeArrowheads="1"/>
          </p:cNvPicPr>
          <p:nvPr/>
        </p:nvPicPr>
        <p:blipFill>
          <a:blip r:embed="rId4" cstate="print"/>
          <a:srcRect/>
          <a:stretch>
            <a:fillRect/>
          </a:stretch>
        </p:blipFill>
        <p:spPr bwMode="auto">
          <a:xfrm>
            <a:off x="467544" y="1844824"/>
            <a:ext cx="3348372"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7890" name="Picture 2" descr="la carte à puce">
            <a:hlinkClick r:id="rId3"/>
          </p:cNvPr>
          <p:cNvPicPr>
            <a:picLocks noChangeAspect="1" noChangeArrowheads="1"/>
          </p:cNvPicPr>
          <p:nvPr/>
        </p:nvPicPr>
        <p:blipFill>
          <a:blip r:embed="rId4" cstate="print"/>
          <a:srcRect/>
          <a:stretch>
            <a:fillRect/>
          </a:stretch>
        </p:blipFill>
        <p:spPr bwMode="auto">
          <a:xfrm>
            <a:off x="611560" y="2132856"/>
            <a:ext cx="3348372" cy="2232248"/>
          </a:xfrm>
          <a:prstGeom prst="rect">
            <a:avLst/>
          </a:prstGeom>
          <a:noFill/>
        </p:spPr>
      </p:pic>
      <p:sp>
        <p:nvSpPr>
          <p:cNvPr id="4" name="Rectangle 3"/>
          <p:cNvSpPr/>
          <p:nvPr/>
        </p:nvSpPr>
        <p:spPr>
          <a:xfrm>
            <a:off x="1" y="0"/>
            <a:ext cx="1835695" cy="369332"/>
          </a:xfrm>
          <a:prstGeom prst="rect">
            <a:avLst/>
          </a:prstGeom>
        </p:spPr>
        <p:txBody>
          <a:bodyPr wrap="square">
            <a:spAutoFit/>
          </a:bodyPr>
          <a:lstStyle/>
          <a:p>
            <a:r>
              <a:rPr lang="fr-FR" b="1" dirty="0" smtClean="0"/>
              <a:t>La carte à puce</a:t>
            </a:r>
            <a:endParaRPr lang="fr-FR" b="1" dirty="0"/>
          </a:p>
        </p:txBody>
      </p:sp>
      <p:sp>
        <p:nvSpPr>
          <p:cNvPr id="5" name="Rectangle 4"/>
          <p:cNvSpPr/>
          <p:nvPr/>
        </p:nvSpPr>
        <p:spPr>
          <a:xfrm>
            <a:off x="3923928" y="0"/>
            <a:ext cx="4572000" cy="923330"/>
          </a:xfrm>
          <a:prstGeom prst="rect">
            <a:avLst/>
          </a:prstGeom>
        </p:spPr>
        <p:txBody>
          <a:bodyPr>
            <a:spAutoFit/>
          </a:bodyPr>
          <a:lstStyle/>
          <a:p>
            <a:r>
              <a:rPr lang="fr-FR" b="1" dirty="0" smtClean="0"/>
              <a:t> Inventeurs : Roland Moreno</a:t>
            </a:r>
            <a:endParaRPr lang="fr-FR" dirty="0" smtClean="0"/>
          </a:p>
          <a:p>
            <a:r>
              <a:rPr lang="fr-FR" b="1" dirty="0" smtClean="0"/>
              <a:t>Principe : stocker des données et effectuer des paiements</a:t>
            </a:r>
            <a:endParaRPr lang="fr-FR" dirty="0"/>
          </a:p>
        </p:txBody>
      </p:sp>
      <p:sp>
        <p:nvSpPr>
          <p:cNvPr id="6" name="Rectangle 5"/>
          <p:cNvSpPr/>
          <p:nvPr/>
        </p:nvSpPr>
        <p:spPr>
          <a:xfrm>
            <a:off x="4355976" y="1412776"/>
            <a:ext cx="4572000" cy="3970318"/>
          </a:xfrm>
          <a:prstGeom prst="rect">
            <a:avLst/>
          </a:prstGeom>
        </p:spPr>
        <p:txBody>
          <a:bodyPr>
            <a:spAutoFit/>
          </a:bodyPr>
          <a:lstStyle/>
          <a:p>
            <a:r>
              <a:rPr lang="fr-FR" dirty="0" smtClean="0"/>
              <a:t>Objet incontournable du quotidien, la carte à puce sert aussi bien de moyen de paiement que de moyen d'identification (Sécurité sociale, badge, carte SIM etc.). Elle a été inventée par le français Roland Moreno en 1974. </a:t>
            </a:r>
            <a:r>
              <a:rPr lang="fr-FR" b="1" dirty="0" smtClean="0"/>
              <a:t>La carte, qui contient un microprocesseur, possède des informations sur son propriétaire qui sont lues par un appareil électronique.</a:t>
            </a:r>
            <a:r>
              <a:rPr lang="fr-FR" dirty="0" smtClean="0"/>
              <a:t> Réputé inviolable et infaillible, le système de protection de la carte à puce n'a jamais été brisé. En 1994, le brevet de l'inventeur est tombé dans le domaine public. Des milliards de cartes sont en circulation partout dans le monde. </a:t>
            </a:r>
            <a:endParaRPr lang="fr-FR" dirty="0"/>
          </a:p>
        </p:txBody>
      </p:sp>
      <p:pic>
        <p:nvPicPr>
          <p:cNvPr id="6146" name="Picture 2" descr="http://www.luxuo.fr/wp-content/uploads/diamant-carte-visa.jpg"/>
          <p:cNvPicPr>
            <a:picLocks noChangeAspect="1" noChangeArrowheads="1"/>
          </p:cNvPicPr>
          <p:nvPr/>
        </p:nvPicPr>
        <p:blipFill>
          <a:blip r:embed="rId5" cstate="print"/>
          <a:srcRect/>
          <a:stretch>
            <a:fillRect/>
          </a:stretch>
        </p:blipFill>
        <p:spPr bwMode="auto">
          <a:xfrm>
            <a:off x="251520" y="2924944"/>
            <a:ext cx="3960440" cy="279607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 by="(-#ppt_w*2)" calcmode="lin" valueType="num">
                                      <p:cBhvr rctx="PPT">
                                        <p:cTn id="13" dur="250" autoRev="1" fill="hold">
                                          <p:stCondLst>
                                            <p:cond delay="0"/>
                                          </p:stCondLst>
                                        </p:cTn>
                                        <p:tgtEl>
                                          <p:spTgt spid="5"/>
                                        </p:tgtEl>
                                        <p:attrNameLst>
                                          <p:attrName>ppt_w</p:attrName>
                                        </p:attrNameLst>
                                      </p:cBhvr>
                                    </p:anim>
                                    <p:anim by="(#ppt_w*0.50)" calcmode="lin" valueType="num">
                                      <p:cBhvr>
                                        <p:cTn id="14" dur="250" decel="50000" autoRev="1" fill="hold">
                                          <p:stCondLst>
                                            <p:cond delay="0"/>
                                          </p:stCondLst>
                                        </p:cTn>
                                        <p:tgtEl>
                                          <p:spTgt spid="5"/>
                                        </p:tgtEl>
                                        <p:attrNameLst>
                                          <p:attrName>ppt_x</p:attrName>
                                        </p:attrNameLst>
                                      </p:cBhvr>
                                    </p:anim>
                                    <p:anim from="(-#ppt_h/2)" to="(#ppt_y)" calcmode="lin" valueType="num">
                                      <p:cBhvr>
                                        <p:cTn id="15" dur="500" fill="hold">
                                          <p:stCondLst>
                                            <p:cond delay="0"/>
                                          </p:stCondLst>
                                        </p:cTn>
                                        <p:tgtEl>
                                          <p:spTgt spid="5"/>
                                        </p:tgtEl>
                                        <p:attrNameLst>
                                          <p:attrName>ppt_y</p:attrName>
                                        </p:attrNameLst>
                                      </p:cBhvr>
                                    </p:anim>
                                    <p:animRot by="21600000">
                                      <p:cBhvr>
                                        <p:cTn id="16" dur="500" fill="hold">
                                          <p:stCondLst>
                                            <p:cond delay="0"/>
                                          </p:stCondLst>
                                        </p:cTn>
                                        <p:tgtEl>
                                          <p:spTgt spid="5"/>
                                        </p:tgtEl>
                                        <p:attrNameLst>
                                          <p:attrName>r</p:attrName>
                                        </p:attrNameLst>
                                      </p:cBhvr>
                                    </p:animRot>
                                  </p:childTnLst>
                                </p:cTn>
                              </p:par>
                              <p:par>
                                <p:cTn id="17" presetID="10" presetClass="entr" presetSubtype="0" fill="hold" nodeType="withEffect">
                                  <p:stCondLst>
                                    <p:cond delay="0"/>
                                  </p:stCondLst>
                                  <p:childTnLst>
                                    <p:set>
                                      <p:cBhvr>
                                        <p:cTn id="18" dur="1" fill="hold">
                                          <p:stCondLst>
                                            <p:cond delay="0"/>
                                          </p:stCondLst>
                                        </p:cTn>
                                        <p:tgtEl>
                                          <p:spTgt spid="37890"/>
                                        </p:tgtEl>
                                        <p:attrNameLst>
                                          <p:attrName>style.visibility</p:attrName>
                                        </p:attrNameLst>
                                      </p:cBhvr>
                                      <p:to>
                                        <p:strVal val="visible"/>
                                      </p:to>
                                    </p:set>
                                    <p:animEffect transition="in" filter="fade">
                                      <p:cBhvr>
                                        <p:cTn id="19" dur="2000"/>
                                        <p:tgtEl>
                                          <p:spTgt spid="37890"/>
                                        </p:tgtEl>
                                      </p:cBhvr>
                                    </p:animEffect>
                                  </p:childTnLst>
                                </p:cTn>
                              </p:par>
                              <p:par>
                                <p:cTn id="20" presetID="10" presetClass="entr" presetSubtype="0" fill="hold" nodeType="withEffect">
                                  <p:stCondLst>
                                    <p:cond delay="0"/>
                                  </p:stCondLst>
                                  <p:childTnLst>
                                    <p:set>
                                      <p:cBhvr>
                                        <p:cTn id="21" dur="1" fill="hold">
                                          <p:stCondLst>
                                            <p:cond delay="0"/>
                                          </p:stCondLst>
                                        </p:cTn>
                                        <p:tgtEl>
                                          <p:spTgt spid="6146"/>
                                        </p:tgtEl>
                                        <p:attrNameLst>
                                          <p:attrName>style.visibility</p:attrName>
                                        </p:attrNameLst>
                                      </p:cBhvr>
                                      <p:to>
                                        <p:strVal val="visible"/>
                                      </p:to>
                                    </p:set>
                                    <p:animEffect transition="in" filter="fade">
                                      <p:cBhvr>
                                        <p:cTn id="22" dur="2000"/>
                                        <p:tgtEl>
                                          <p:spTgt spid="6146"/>
                                        </p:tgtEl>
                                      </p:cBhvr>
                                    </p:animEffect>
                                  </p:childTnLst>
                                </p:cTn>
                              </p:par>
                            </p:childTnLst>
                          </p:cTn>
                        </p:par>
                        <p:par>
                          <p:cTn id="23" fill="hold">
                            <p:stCondLst>
                              <p:cond delay="4050"/>
                            </p:stCondLst>
                            <p:childTnLst>
                              <p:par>
                                <p:cTn id="24" presetID="10" presetClass="entr" presetSubtype="0" fill="hold" grpId="0" nodeType="afterEffect">
                                  <p:stCondLst>
                                    <p:cond delay="0"/>
                                  </p:stCondLst>
                                  <p:iterate type="wd">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9950"/>
                            </p:stCondLst>
                            <p:childTnLst>
                              <p:par>
                                <p:cTn id="28" presetID="10" presetClass="entr" presetSubtype="0"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40962" name="Picture 2" descr="le gps "/>
          <p:cNvPicPr>
            <a:picLocks noChangeAspect="1" noChangeArrowheads="1"/>
          </p:cNvPicPr>
          <p:nvPr/>
        </p:nvPicPr>
        <p:blipFill>
          <a:blip r:embed="rId3" cstate="print"/>
          <a:srcRect/>
          <a:stretch>
            <a:fillRect/>
          </a:stretch>
        </p:blipFill>
        <p:spPr bwMode="auto">
          <a:xfrm>
            <a:off x="395536" y="1772816"/>
            <a:ext cx="2857500" cy="2857500"/>
          </a:xfrm>
          <a:prstGeom prst="rect">
            <a:avLst/>
          </a:prstGeom>
          <a:noFill/>
        </p:spPr>
      </p:pic>
      <p:sp>
        <p:nvSpPr>
          <p:cNvPr id="4" name="Rectangle 3"/>
          <p:cNvSpPr/>
          <p:nvPr/>
        </p:nvSpPr>
        <p:spPr>
          <a:xfrm>
            <a:off x="1" y="0"/>
            <a:ext cx="971599" cy="369332"/>
          </a:xfrm>
          <a:prstGeom prst="rect">
            <a:avLst/>
          </a:prstGeom>
        </p:spPr>
        <p:txBody>
          <a:bodyPr wrap="square">
            <a:spAutoFit/>
          </a:bodyPr>
          <a:lstStyle/>
          <a:p>
            <a:r>
              <a:rPr lang="fr-FR" b="1" dirty="0" smtClean="0"/>
              <a:t>Le GPS</a:t>
            </a:r>
            <a:endParaRPr lang="fr-FR" b="1" dirty="0"/>
          </a:p>
        </p:txBody>
      </p:sp>
      <p:sp>
        <p:nvSpPr>
          <p:cNvPr id="6" name="Rectangle 5"/>
          <p:cNvSpPr/>
          <p:nvPr/>
        </p:nvSpPr>
        <p:spPr>
          <a:xfrm>
            <a:off x="4211960" y="0"/>
            <a:ext cx="4572000" cy="923330"/>
          </a:xfrm>
          <a:prstGeom prst="rect">
            <a:avLst/>
          </a:prstGeom>
        </p:spPr>
        <p:txBody>
          <a:bodyPr>
            <a:spAutoFit/>
          </a:bodyPr>
          <a:lstStyle/>
          <a:p>
            <a:r>
              <a:rPr lang="fr-FR" b="1" dirty="0" smtClean="0"/>
              <a:t> Inventeur : Département de la Défense des Etats-Unis</a:t>
            </a:r>
            <a:endParaRPr lang="fr-FR" dirty="0" smtClean="0"/>
          </a:p>
          <a:p>
            <a:r>
              <a:rPr lang="fr-FR" b="1" dirty="0" smtClean="0"/>
              <a:t>Principe : se repérer grâce aux satellites</a:t>
            </a:r>
            <a:endParaRPr lang="fr-FR" dirty="0"/>
          </a:p>
        </p:txBody>
      </p:sp>
      <p:sp>
        <p:nvSpPr>
          <p:cNvPr id="7" name="Rectangle 6"/>
          <p:cNvSpPr/>
          <p:nvPr/>
        </p:nvSpPr>
        <p:spPr>
          <a:xfrm>
            <a:off x="3563888" y="1124744"/>
            <a:ext cx="5454352" cy="3970318"/>
          </a:xfrm>
          <a:prstGeom prst="rect">
            <a:avLst/>
          </a:prstGeom>
        </p:spPr>
        <p:txBody>
          <a:bodyPr wrap="square">
            <a:spAutoFit/>
          </a:bodyPr>
          <a:lstStyle/>
          <a:p>
            <a:r>
              <a:rPr lang="fr-FR" dirty="0" smtClean="0"/>
              <a:t>Fini le temps du compas et de la boussole, du soleil et des étoiles, désormais tout le monde peut se repérer facilement, en mer, dans les airs ou sur terre grâce au GPS. Fruit des recherches du Département de la Défense américaine, </a:t>
            </a:r>
            <a:r>
              <a:rPr lang="fr-FR" b="1" dirty="0" smtClean="0"/>
              <a:t>le Global Positioning System est un procédé inventé en 1978</a:t>
            </a:r>
            <a:r>
              <a:rPr lang="fr-FR" dirty="0" smtClean="0"/>
              <a:t>. Grâce à une constellation de satellites en orbite autour de la Terre, le récepteur GPS reçoit un signal. Les satellites à proximité lui renvoient des informations lui permettant de calculer les coordonnées précises du lieu. Ce calcul, en temps réel, permet d'utiliser le GPS en se déplaçant, sachant que la précision va de 20 à 100 mètres. Aujourd'hui, le système comprend 31 satellites. L'Europe doit lancer son système de positionnement, Galiléo, en 2013.</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by="(-#ppt_w*2)" calcmode="lin" valueType="num">
                                      <p:cBhvr rctx="PPT">
                                        <p:cTn id="13" dur="250" autoRev="1" fill="hold">
                                          <p:stCondLst>
                                            <p:cond delay="0"/>
                                          </p:stCondLst>
                                        </p:cTn>
                                        <p:tgtEl>
                                          <p:spTgt spid="6"/>
                                        </p:tgtEl>
                                        <p:attrNameLst>
                                          <p:attrName>ppt_w</p:attrName>
                                        </p:attrNameLst>
                                      </p:cBhvr>
                                    </p:anim>
                                    <p:anim by="(#ppt_w*0.50)" calcmode="lin" valueType="num">
                                      <p:cBhvr>
                                        <p:cTn id="14" dur="250" decel="50000" autoRev="1" fill="hold">
                                          <p:stCondLst>
                                            <p:cond delay="0"/>
                                          </p:stCondLst>
                                        </p:cTn>
                                        <p:tgtEl>
                                          <p:spTgt spid="6"/>
                                        </p:tgtEl>
                                        <p:attrNameLst>
                                          <p:attrName>ppt_x</p:attrName>
                                        </p:attrNameLst>
                                      </p:cBhvr>
                                    </p:anim>
                                    <p:anim from="(-#ppt_h/2)" to="(#ppt_y)" calcmode="lin" valueType="num">
                                      <p:cBhvr>
                                        <p:cTn id="15" dur="500" fill="hold">
                                          <p:stCondLst>
                                            <p:cond delay="0"/>
                                          </p:stCondLst>
                                        </p:cTn>
                                        <p:tgtEl>
                                          <p:spTgt spid="6"/>
                                        </p:tgtEl>
                                        <p:attrNameLst>
                                          <p:attrName>ppt_y</p:attrName>
                                        </p:attrNameLst>
                                      </p:cBhvr>
                                    </p:anim>
                                    <p:animRot by="21600000">
                                      <p:cBhvr>
                                        <p:cTn id="16" dur="500" fill="hold">
                                          <p:stCondLst>
                                            <p:cond delay="0"/>
                                          </p:stCondLst>
                                        </p:cTn>
                                        <p:tgtEl>
                                          <p:spTgt spid="6"/>
                                        </p:tgtEl>
                                        <p:attrNameLst>
                                          <p:attrName>r</p:attrName>
                                        </p:attrNameLst>
                                      </p:cBhvr>
                                    </p:animRot>
                                  </p:childTnLst>
                                </p:cTn>
                              </p:par>
                              <p:par>
                                <p:cTn id="17" presetID="10" presetClass="entr" presetSubtype="0" fill="hold" nodeType="withEffect">
                                  <p:stCondLst>
                                    <p:cond delay="0"/>
                                  </p:stCondLst>
                                  <p:childTnLst>
                                    <p:set>
                                      <p:cBhvr>
                                        <p:cTn id="18" dur="1" fill="hold">
                                          <p:stCondLst>
                                            <p:cond delay="0"/>
                                          </p:stCondLst>
                                        </p:cTn>
                                        <p:tgtEl>
                                          <p:spTgt spid="40962"/>
                                        </p:tgtEl>
                                        <p:attrNameLst>
                                          <p:attrName>style.visibility</p:attrName>
                                        </p:attrNameLst>
                                      </p:cBhvr>
                                      <p:to>
                                        <p:strVal val="visible"/>
                                      </p:to>
                                    </p:set>
                                    <p:animEffect transition="in" filter="fade">
                                      <p:cBhvr>
                                        <p:cTn id="19" dur="500"/>
                                        <p:tgtEl>
                                          <p:spTgt spid="40962"/>
                                        </p:tgtEl>
                                      </p:cBhvr>
                                    </p:animEffect>
                                  </p:childTnLst>
                                </p:cTn>
                              </p:par>
                            </p:childTnLst>
                          </p:cTn>
                        </p:par>
                        <p:par>
                          <p:cTn id="20" fill="hold">
                            <p:stCondLst>
                              <p:cond delay="4500"/>
                            </p:stCondLst>
                            <p:childTnLst>
                              <p:par>
                                <p:cTn id="21" presetID="10" presetClass="entr" presetSubtype="0" fill="hold" nodeType="afterEffect">
                                  <p:stCondLst>
                                    <p:cond delay="0"/>
                                  </p:stCondLst>
                                  <p:iterate type="wd">
                                    <p:tmPct val="10000"/>
                                  </p:iterate>
                                  <p:childTnLst>
                                    <p:set>
                                      <p:cBhvr>
                                        <p:cTn id="22" dur="1" fill="hold">
                                          <p:stCondLst>
                                            <p:cond delay="0"/>
                                          </p:stCondLst>
                                        </p:cTn>
                                        <p:tgtEl>
                                          <p:spTgt spid="7">
                                            <p:txEl>
                                              <p:pRg st="0" end="0"/>
                                            </p:txEl>
                                          </p:spTgt>
                                        </p:tgtEl>
                                        <p:attrNameLst>
                                          <p:attrName>style.visibility</p:attrName>
                                        </p:attrNameLst>
                                      </p:cBhvr>
                                      <p:to>
                                        <p:strVal val="visible"/>
                                      </p:to>
                                    </p:set>
                                    <p:animEffect transition="in" filter="fade">
                                      <p:cBhvr>
                                        <p:cTn id="23" dur="500"/>
                                        <p:tgtEl>
                                          <p:spTgt spid="7">
                                            <p:txEl>
                                              <p:pRg st="0" end="0"/>
                                            </p:txEl>
                                          </p:spTgt>
                                        </p:tgtEl>
                                      </p:cBhvr>
                                    </p:animEffect>
                                  </p:childTnLst>
                                </p:cTn>
                              </p:par>
                            </p:childTnLst>
                          </p:cTn>
                        </p:par>
                        <p:par>
                          <p:cTn id="24" fill="hold">
                            <p:stCondLst>
                              <p:cond delay="12150"/>
                            </p:stCondLst>
                            <p:childTnLst>
                              <p:par>
                                <p:cTn id="25" presetID="10"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9938" name="Picture 2" descr="disque compact "/>
          <p:cNvPicPr>
            <a:picLocks noChangeAspect="1" noChangeArrowheads="1"/>
          </p:cNvPicPr>
          <p:nvPr/>
        </p:nvPicPr>
        <p:blipFill>
          <a:blip r:embed="rId3" cstate="print"/>
          <a:srcRect/>
          <a:stretch>
            <a:fillRect/>
          </a:stretch>
        </p:blipFill>
        <p:spPr bwMode="auto">
          <a:xfrm>
            <a:off x="467544" y="1916832"/>
            <a:ext cx="2857500" cy="2857500"/>
          </a:xfrm>
          <a:prstGeom prst="rect">
            <a:avLst/>
          </a:prstGeom>
          <a:noFill/>
        </p:spPr>
      </p:pic>
      <p:sp>
        <p:nvSpPr>
          <p:cNvPr id="4" name="Rectangle 3"/>
          <p:cNvSpPr/>
          <p:nvPr/>
        </p:nvSpPr>
        <p:spPr>
          <a:xfrm>
            <a:off x="0" y="0"/>
            <a:ext cx="2771800" cy="369332"/>
          </a:xfrm>
          <a:prstGeom prst="rect">
            <a:avLst/>
          </a:prstGeom>
        </p:spPr>
        <p:txBody>
          <a:bodyPr wrap="square">
            <a:spAutoFit/>
          </a:bodyPr>
          <a:lstStyle/>
          <a:p>
            <a:r>
              <a:rPr lang="fr-FR" b="1" dirty="0" smtClean="0"/>
              <a:t>Le disque compact ou CD</a:t>
            </a:r>
            <a:endParaRPr lang="fr-FR" b="1" dirty="0"/>
          </a:p>
        </p:txBody>
      </p:sp>
      <p:sp>
        <p:nvSpPr>
          <p:cNvPr id="5" name="Rectangle 4"/>
          <p:cNvSpPr/>
          <p:nvPr/>
        </p:nvSpPr>
        <p:spPr>
          <a:xfrm>
            <a:off x="3851920" y="0"/>
            <a:ext cx="4572000" cy="646331"/>
          </a:xfrm>
          <a:prstGeom prst="rect">
            <a:avLst/>
          </a:prstGeom>
        </p:spPr>
        <p:txBody>
          <a:bodyPr>
            <a:spAutoFit/>
          </a:bodyPr>
          <a:lstStyle/>
          <a:p>
            <a:r>
              <a:rPr lang="fr-FR" b="1" dirty="0" smtClean="0"/>
              <a:t>Inventeurs : Sony et Philips</a:t>
            </a:r>
            <a:endParaRPr lang="fr-FR" dirty="0" smtClean="0"/>
          </a:p>
          <a:p>
            <a:r>
              <a:rPr lang="fr-FR" b="1" dirty="0" smtClean="0"/>
              <a:t>Principe : stocker des données audio</a:t>
            </a:r>
            <a:endParaRPr lang="fr-FR" dirty="0"/>
          </a:p>
        </p:txBody>
      </p:sp>
      <p:sp>
        <p:nvSpPr>
          <p:cNvPr id="6" name="Rectangle 5"/>
          <p:cNvSpPr/>
          <p:nvPr/>
        </p:nvSpPr>
        <p:spPr>
          <a:xfrm>
            <a:off x="3635896" y="889844"/>
            <a:ext cx="5508104" cy="4524315"/>
          </a:xfrm>
          <a:prstGeom prst="rect">
            <a:avLst/>
          </a:prstGeom>
        </p:spPr>
        <p:txBody>
          <a:bodyPr wrap="square">
            <a:spAutoFit/>
          </a:bodyPr>
          <a:lstStyle/>
          <a:p>
            <a:r>
              <a:rPr lang="fr-FR" dirty="0" smtClean="0"/>
              <a:t>En 1978 et 1979, les sociétés Sony et Philips travaillent chacune de leur côté sur l'invention qui a changé le monde de la musique : le CD. Elles s'entendent pour concevoir un système standard qui transforme le son analogique en signal numérique au moyen d'un code binaire (suite de 1 et de 0). Le CD de 12 cm de diamètre ainsi que les lecteurs équipés d'une lentille pour le lire sont commercialisés à l'été 1982. </a:t>
            </a:r>
            <a:r>
              <a:rPr lang="fr-FR" b="1" dirty="0" smtClean="0"/>
              <a:t>74 minutes de musique sur un seul CD, grande qualité du son, pas d'usure en lecture...</a:t>
            </a:r>
            <a:r>
              <a:rPr lang="fr-FR" dirty="0" smtClean="0"/>
              <a:t> Le succès de ce nouveau support est tel qu'il remplace à la fin des années 1980 les disques vinyles. Depuis, plusieurs autres types de CD ont été fabriqués : réinscriptibles avec le CD-RW, lisible par ordinateur avec le CD-ROM et en 1995, le DVD qui est capable de stocker des données vidéo comme un film</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200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childTnLst>
                          </p:cTn>
                        </p:par>
                        <p:par>
                          <p:cTn id="11" fill="hold">
                            <p:stCondLst>
                              <p:cond delay="3400"/>
                            </p:stCondLst>
                            <p:childTnLst>
                              <p:par>
                                <p:cTn id="12" presetID="10" presetClass="entr" presetSubtype="0" fill="hold" nodeType="afterEffect">
                                  <p:stCondLst>
                                    <p:cond delay="0"/>
                                  </p:stCondLst>
                                  <p:childTnLst>
                                    <p:set>
                                      <p:cBhvr>
                                        <p:cTn id="13" dur="1" fill="hold">
                                          <p:stCondLst>
                                            <p:cond delay="0"/>
                                          </p:stCondLst>
                                        </p:cTn>
                                        <p:tgtEl>
                                          <p:spTgt spid="39938"/>
                                        </p:tgtEl>
                                        <p:attrNameLst>
                                          <p:attrName>style.visibility</p:attrName>
                                        </p:attrNameLst>
                                      </p:cBhvr>
                                      <p:to>
                                        <p:strVal val="visible"/>
                                      </p:to>
                                    </p:set>
                                    <p:animEffect transition="in" filter="fade">
                                      <p:cBhvr>
                                        <p:cTn id="14" dur="500"/>
                                        <p:tgtEl>
                                          <p:spTgt spid="39938"/>
                                        </p:tgtEl>
                                      </p:cBhvr>
                                    </p:animEffect>
                                  </p:childTnLst>
                                </p:cTn>
                              </p:par>
                            </p:childTnLst>
                          </p:cTn>
                        </p:par>
                        <p:par>
                          <p:cTn id="15" fill="hold">
                            <p:stCondLst>
                              <p:cond delay="3900"/>
                            </p:stCondLst>
                            <p:childTnLst>
                              <p:par>
                                <p:cTn id="16" presetID="56" presetClass="entr" presetSubtype="0" fill="hold" nodeType="afterEffect">
                                  <p:stCondLst>
                                    <p:cond delay="0"/>
                                  </p:stCondLst>
                                  <p:iterate type="lt">
                                    <p:tmPct val="10000"/>
                                  </p:iterate>
                                  <p:childTnLst>
                                    <p:set>
                                      <p:cBhvr>
                                        <p:cTn id="17" dur="1" fill="hold">
                                          <p:stCondLst>
                                            <p:cond delay="0"/>
                                          </p:stCondLst>
                                        </p:cTn>
                                        <p:tgtEl>
                                          <p:spTgt spid="5">
                                            <p:txEl>
                                              <p:pRg st="0" end="0"/>
                                            </p:txEl>
                                          </p:spTgt>
                                        </p:tgtEl>
                                        <p:attrNameLst>
                                          <p:attrName>style.visibility</p:attrName>
                                        </p:attrNameLst>
                                      </p:cBhvr>
                                      <p:to>
                                        <p:strVal val="visible"/>
                                      </p:to>
                                    </p:set>
                                    <p:anim by="(-#ppt_w*2)" calcmode="lin" valueType="num">
                                      <p:cBhvr rctx="PPT">
                                        <p:cTn id="18" dur="250" autoRev="1" fill="hold">
                                          <p:stCondLst>
                                            <p:cond delay="0"/>
                                          </p:stCondLst>
                                        </p:cTn>
                                        <p:tgtEl>
                                          <p:spTgt spid="5">
                                            <p:txEl>
                                              <p:pRg st="0" end="0"/>
                                            </p:txEl>
                                          </p:spTgt>
                                        </p:tgtEl>
                                        <p:attrNameLst>
                                          <p:attrName>ppt_w</p:attrName>
                                        </p:attrNameLst>
                                      </p:cBhvr>
                                    </p:anim>
                                    <p:anim by="(#ppt_w*0.50)" calcmode="lin" valueType="num">
                                      <p:cBhvr>
                                        <p:cTn id="19" dur="250" decel="50000" autoRev="1" fill="hold">
                                          <p:stCondLst>
                                            <p:cond delay="0"/>
                                          </p:stCondLst>
                                        </p:cTn>
                                        <p:tgtEl>
                                          <p:spTgt spid="5">
                                            <p:txEl>
                                              <p:pRg st="0" end="0"/>
                                            </p:txEl>
                                          </p:spTgt>
                                        </p:tgtEl>
                                        <p:attrNameLst>
                                          <p:attrName>ppt_x</p:attrName>
                                        </p:attrNameLst>
                                      </p:cBhvr>
                                    </p:anim>
                                    <p:anim from="(-#ppt_h/2)" to="(#ppt_y)" calcmode="lin" valueType="num">
                                      <p:cBhvr>
                                        <p:cTn id="20" dur="500" fill="hold">
                                          <p:stCondLst>
                                            <p:cond delay="0"/>
                                          </p:stCondLst>
                                        </p:cTn>
                                        <p:tgtEl>
                                          <p:spTgt spid="5">
                                            <p:txEl>
                                              <p:pRg st="0" end="0"/>
                                            </p:txEl>
                                          </p:spTgt>
                                        </p:tgtEl>
                                        <p:attrNameLst>
                                          <p:attrName>ppt_y</p:attrName>
                                        </p:attrNameLst>
                                      </p:cBhvr>
                                    </p:anim>
                                    <p:animRot by="21600000">
                                      <p:cBhvr>
                                        <p:cTn id="21" dur="500" fill="hold">
                                          <p:stCondLst>
                                            <p:cond delay="0"/>
                                          </p:stCondLst>
                                        </p:cTn>
                                        <p:tgtEl>
                                          <p:spTgt spid="5">
                                            <p:txEl>
                                              <p:pRg st="0" end="0"/>
                                            </p:txEl>
                                          </p:spTgt>
                                        </p:tgtEl>
                                        <p:attrNameLst>
                                          <p:attrName>r</p:attrName>
                                        </p:attrNameLst>
                                      </p:cBhvr>
                                    </p:animRot>
                                  </p:childTnLst>
                                </p:cTn>
                              </p:par>
                              <p:par>
                                <p:cTn id="22" presetID="56" presetClass="entr" presetSubtype="0" fill="hold" nodeType="with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by="(-#ppt_w*2)" calcmode="lin" valueType="num">
                                      <p:cBhvr rctx="PPT">
                                        <p:cTn id="24" dur="500" autoRev="1" fill="hold">
                                          <p:stCondLst>
                                            <p:cond delay="0"/>
                                          </p:stCondLst>
                                        </p:cTn>
                                        <p:tgtEl>
                                          <p:spTgt spid="5">
                                            <p:txEl>
                                              <p:pRg st="1" end="1"/>
                                            </p:txEl>
                                          </p:spTgt>
                                        </p:tgtEl>
                                        <p:attrNameLst>
                                          <p:attrName>ppt_w</p:attrName>
                                        </p:attrNameLst>
                                      </p:cBhvr>
                                    </p:anim>
                                    <p:anim by="(#ppt_w*0.50)" calcmode="lin" valueType="num">
                                      <p:cBhvr>
                                        <p:cTn id="25" dur="500" decel="50000" autoRev="1" fill="hold">
                                          <p:stCondLst>
                                            <p:cond delay="0"/>
                                          </p:stCondLst>
                                        </p:cTn>
                                        <p:tgtEl>
                                          <p:spTgt spid="5">
                                            <p:txEl>
                                              <p:pRg st="1" end="1"/>
                                            </p:txEl>
                                          </p:spTgt>
                                        </p:tgtEl>
                                        <p:attrNameLst>
                                          <p:attrName>ppt_x</p:attrName>
                                        </p:attrNameLst>
                                      </p:cBhvr>
                                    </p:anim>
                                    <p:anim from="(-#ppt_h/2)" to="(#ppt_y)" calcmode="lin" valueType="num">
                                      <p:cBhvr>
                                        <p:cTn id="26" dur="1000" fill="hold">
                                          <p:stCondLst>
                                            <p:cond delay="0"/>
                                          </p:stCondLst>
                                        </p:cTn>
                                        <p:tgtEl>
                                          <p:spTgt spid="5">
                                            <p:txEl>
                                              <p:pRg st="1" end="1"/>
                                            </p:txEl>
                                          </p:spTgt>
                                        </p:tgtEl>
                                        <p:attrNameLst>
                                          <p:attrName>ppt_y</p:attrName>
                                        </p:attrNameLst>
                                      </p:cBhvr>
                                    </p:anim>
                                    <p:animRot by="21600000">
                                      <p:cBhvr>
                                        <p:cTn id="27" dur="1000" fill="hold">
                                          <p:stCondLst>
                                            <p:cond delay="0"/>
                                          </p:stCondLst>
                                        </p:cTn>
                                        <p:tgtEl>
                                          <p:spTgt spid="5">
                                            <p:txEl>
                                              <p:pRg st="1" end="1"/>
                                            </p:txEl>
                                          </p:spTgt>
                                        </p:tgtEl>
                                        <p:attrNameLst>
                                          <p:attrName>r</p:attrName>
                                        </p:attrNameLst>
                                      </p:cBhvr>
                                    </p:animRot>
                                  </p:childTnLst>
                                </p:cTn>
                              </p:par>
                            </p:childTnLst>
                          </p:cTn>
                        </p:par>
                        <p:par>
                          <p:cTn id="28" fill="hold">
                            <p:stCondLst>
                              <p:cond delay="79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16250"/>
                            </p:stCondLst>
                            <p:childTnLst>
                              <p:par>
                                <p:cTn id="33" presetID="10" presetClass="entr" presetSubtype="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41986" name="Picture 2" descr="world wide web "/>
          <p:cNvPicPr>
            <a:picLocks noChangeAspect="1" noChangeArrowheads="1"/>
          </p:cNvPicPr>
          <p:nvPr/>
        </p:nvPicPr>
        <p:blipFill>
          <a:blip r:embed="rId3" cstate="print"/>
          <a:srcRect/>
          <a:stretch>
            <a:fillRect/>
          </a:stretch>
        </p:blipFill>
        <p:spPr bwMode="auto">
          <a:xfrm>
            <a:off x="395536" y="1628800"/>
            <a:ext cx="2857500" cy="2857500"/>
          </a:xfrm>
          <a:prstGeom prst="rect">
            <a:avLst/>
          </a:prstGeom>
          <a:noFill/>
        </p:spPr>
      </p:pic>
      <p:sp>
        <p:nvSpPr>
          <p:cNvPr id="4" name="Rectangle 3"/>
          <p:cNvSpPr/>
          <p:nvPr/>
        </p:nvSpPr>
        <p:spPr>
          <a:xfrm>
            <a:off x="0" y="0"/>
            <a:ext cx="2411760" cy="369332"/>
          </a:xfrm>
          <a:prstGeom prst="rect">
            <a:avLst/>
          </a:prstGeom>
        </p:spPr>
        <p:txBody>
          <a:bodyPr wrap="square">
            <a:spAutoFit/>
          </a:bodyPr>
          <a:lstStyle/>
          <a:p>
            <a:r>
              <a:rPr lang="fr-FR" b="1" dirty="0" smtClean="0"/>
              <a:t>Le World Wide Web</a:t>
            </a:r>
            <a:endParaRPr lang="fr-FR" b="1" dirty="0"/>
          </a:p>
        </p:txBody>
      </p:sp>
      <p:sp>
        <p:nvSpPr>
          <p:cNvPr id="5" name="Rectangle 4"/>
          <p:cNvSpPr/>
          <p:nvPr/>
        </p:nvSpPr>
        <p:spPr>
          <a:xfrm>
            <a:off x="3851920" y="0"/>
            <a:ext cx="4572000" cy="646331"/>
          </a:xfrm>
          <a:prstGeom prst="rect">
            <a:avLst/>
          </a:prstGeom>
        </p:spPr>
        <p:txBody>
          <a:bodyPr>
            <a:spAutoFit/>
          </a:bodyPr>
          <a:lstStyle/>
          <a:p>
            <a:r>
              <a:rPr lang="fr-FR" b="1" dirty="0" smtClean="0"/>
              <a:t>Inventeur : Tim Berners-Lee</a:t>
            </a:r>
            <a:endParaRPr lang="fr-FR" dirty="0" smtClean="0"/>
          </a:p>
          <a:p>
            <a:r>
              <a:rPr lang="fr-FR" b="1" dirty="0" smtClean="0"/>
              <a:t>Principe : un réseau informatique mondial</a:t>
            </a:r>
            <a:endParaRPr lang="fr-FR" dirty="0"/>
          </a:p>
        </p:txBody>
      </p:sp>
      <p:sp>
        <p:nvSpPr>
          <p:cNvPr id="6" name="Rectangle 5"/>
          <p:cNvSpPr/>
          <p:nvPr/>
        </p:nvSpPr>
        <p:spPr>
          <a:xfrm>
            <a:off x="4139952" y="1720840"/>
            <a:ext cx="4392488" cy="3693319"/>
          </a:xfrm>
          <a:prstGeom prst="rect">
            <a:avLst/>
          </a:prstGeom>
        </p:spPr>
        <p:txBody>
          <a:bodyPr wrap="square">
            <a:spAutoFit/>
          </a:bodyPr>
          <a:lstStyle/>
          <a:p>
            <a:r>
              <a:rPr lang="fr-FR" dirty="0" smtClean="0"/>
              <a:t>Outil emblématique des années 2000, Internet est devenu à la fois un média et un moyen de vendre des produits. </a:t>
            </a:r>
            <a:r>
              <a:rPr lang="fr-FR" b="1" dirty="0" smtClean="0"/>
              <a:t>En 1989, après plusieurs années de recherche avec d'autres scientifiques, le chercheur anglais </a:t>
            </a:r>
            <a:r>
              <a:rPr lang="fr-FR" b="1" dirty="0" smtClean="0">
                <a:hlinkClick r:id="rId4"/>
              </a:rPr>
              <a:t>Tim Berners-Lee</a:t>
            </a:r>
            <a:r>
              <a:rPr lang="fr-FR" b="1" dirty="0" smtClean="0"/>
              <a:t> du Cern met au point le World Wide Web</a:t>
            </a:r>
            <a:r>
              <a:rPr lang="fr-FR" dirty="0" smtClean="0"/>
              <a:t>. Ce terme signifie la mise en réseau de documents, en créant des liens entre eux, les hypertextes, pour former une gigantesque toile d'araignée. Le 6 août 1991, le chercheur publie la première adresse Web du monde : c'est la naissance officielle du réseau Internet.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41986"/>
                                        </p:tgtEl>
                                        <p:attrNameLst>
                                          <p:attrName>style.visibility</p:attrName>
                                        </p:attrNameLst>
                                      </p:cBhvr>
                                      <p:to>
                                        <p:strVal val="visible"/>
                                      </p:to>
                                    </p:set>
                                    <p:animEffect transition="in" filter="fade">
                                      <p:cBhvr>
                                        <p:cTn id="13" dur="500"/>
                                        <p:tgtEl>
                                          <p:spTgt spid="41986"/>
                                        </p:tgtEl>
                                      </p:cBhvr>
                                    </p:animEffect>
                                  </p:childTnLst>
                                </p:cTn>
                              </p:par>
                              <p:par>
                                <p:cTn id="14" presetID="56" presetClass="entr" presetSubtype="0" fill="hold" grpId="0" nodeType="with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 by="(-#ppt_w*2)" calcmode="lin" valueType="num">
                                      <p:cBhvr rctx="PPT">
                                        <p:cTn id="16" dur="250" autoRev="1" fill="hold">
                                          <p:stCondLst>
                                            <p:cond delay="0"/>
                                          </p:stCondLst>
                                        </p:cTn>
                                        <p:tgtEl>
                                          <p:spTgt spid="5"/>
                                        </p:tgtEl>
                                        <p:attrNameLst>
                                          <p:attrName>ppt_w</p:attrName>
                                        </p:attrNameLst>
                                      </p:cBhvr>
                                    </p:anim>
                                    <p:anim by="(#ppt_w*0.50)" calcmode="lin" valueType="num">
                                      <p:cBhvr>
                                        <p:cTn id="17" dur="250" decel="50000" autoRev="1" fill="hold">
                                          <p:stCondLst>
                                            <p:cond delay="0"/>
                                          </p:stCondLst>
                                        </p:cTn>
                                        <p:tgtEl>
                                          <p:spTgt spid="5"/>
                                        </p:tgtEl>
                                        <p:attrNameLst>
                                          <p:attrName>ppt_x</p:attrName>
                                        </p:attrNameLst>
                                      </p:cBhvr>
                                    </p:anim>
                                    <p:anim from="(-#ppt_h/2)" to="(#ppt_y)" calcmode="lin" valueType="num">
                                      <p:cBhvr>
                                        <p:cTn id="18" dur="500" fill="hold">
                                          <p:stCondLst>
                                            <p:cond delay="0"/>
                                          </p:stCondLst>
                                        </p:cTn>
                                        <p:tgtEl>
                                          <p:spTgt spid="5"/>
                                        </p:tgtEl>
                                        <p:attrNameLst>
                                          <p:attrName>ppt_y</p:attrName>
                                        </p:attrNameLst>
                                      </p:cBhvr>
                                    </p:anim>
                                    <p:animRot by="21600000">
                                      <p:cBhvr>
                                        <p:cTn id="19" dur="500" fill="hold">
                                          <p:stCondLst>
                                            <p:cond delay="0"/>
                                          </p:stCondLst>
                                        </p:cTn>
                                        <p:tgtEl>
                                          <p:spTgt spid="5"/>
                                        </p:tgtEl>
                                        <p:attrNameLst>
                                          <p:attrName>r</p:attrName>
                                        </p:attrNameLst>
                                      </p:cBhvr>
                                    </p:animRot>
                                  </p:childTnLst>
                                </p:cTn>
                              </p:par>
                            </p:childTnLst>
                          </p:cTn>
                        </p:par>
                        <p:par>
                          <p:cTn id="20" fill="hold">
                            <p:stCondLst>
                              <p:cond delay="3450"/>
                            </p:stCondLst>
                            <p:childTnLst>
                              <p:par>
                                <p:cTn id="21" presetID="10" presetClass="entr" presetSubtype="0" fill="hold" nodeType="afterEffect">
                                  <p:stCondLst>
                                    <p:cond delay="1000"/>
                                  </p:stCondLst>
                                  <p:iterate type="wd">
                                    <p:tmPct val="10000"/>
                                  </p:iterate>
                                  <p:childTnLst>
                                    <p:set>
                                      <p:cBhvr>
                                        <p:cTn id="22" dur="1" fill="hold">
                                          <p:stCondLst>
                                            <p:cond delay="0"/>
                                          </p:stCondLst>
                                        </p:cTn>
                                        <p:tgtEl>
                                          <p:spTgt spid="6">
                                            <p:txEl>
                                              <p:pRg st="0" end="0"/>
                                            </p:txEl>
                                          </p:spTgt>
                                        </p:tgtEl>
                                        <p:attrNameLst>
                                          <p:attrName>style.visibility</p:attrName>
                                        </p:attrNameLst>
                                      </p:cBhvr>
                                      <p:to>
                                        <p:strVal val="visible"/>
                                      </p:to>
                                    </p:set>
                                    <p:animEffect transition="in" filter="fade">
                                      <p:cBhvr>
                                        <p:cTn id="23" dur="500"/>
                                        <p:tgtEl>
                                          <p:spTgt spid="6">
                                            <p:txEl>
                                              <p:pRg st="0" end="0"/>
                                            </p:txEl>
                                          </p:spTgt>
                                        </p:tgtEl>
                                      </p:cBhvr>
                                    </p:animEffect>
                                  </p:childTnLst>
                                </p:cTn>
                              </p:par>
                            </p:childTnLst>
                          </p:cTn>
                        </p:par>
                        <p:par>
                          <p:cTn id="24" fill="hold">
                            <p:stCondLst>
                              <p:cond delay="9850"/>
                            </p:stCondLst>
                            <p:childTnLst>
                              <p:par>
                                <p:cTn id="25" presetID="10" presetClass="entr" presetSubtype="0" fill="hold" grpId="0" nodeType="afterEffect">
                                  <p:stCondLst>
                                    <p:cond delay="200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96336" y="5805264"/>
            <a:ext cx="1368152" cy="792088"/>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4" name="Rectangle 3"/>
          <p:cNvSpPr/>
          <p:nvPr/>
        </p:nvSpPr>
        <p:spPr>
          <a:xfrm>
            <a:off x="0" y="0"/>
            <a:ext cx="1691680" cy="369332"/>
          </a:xfrm>
          <a:prstGeom prst="rect">
            <a:avLst/>
          </a:prstGeom>
        </p:spPr>
        <p:txBody>
          <a:bodyPr wrap="square">
            <a:spAutoFit/>
          </a:bodyPr>
          <a:lstStyle/>
          <a:p>
            <a:r>
              <a:rPr lang="fr-FR" b="1" dirty="0" smtClean="0"/>
              <a:t>En savoir plus</a:t>
            </a:r>
            <a:endParaRPr lang="fr-FR" b="1" dirty="0"/>
          </a:p>
        </p:txBody>
      </p:sp>
      <p:sp>
        <p:nvSpPr>
          <p:cNvPr id="5" name="Rectangle 4"/>
          <p:cNvSpPr/>
          <p:nvPr/>
        </p:nvSpPr>
        <p:spPr>
          <a:xfrm>
            <a:off x="611560" y="620688"/>
            <a:ext cx="7776864" cy="5078313"/>
          </a:xfrm>
          <a:prstGeom prst="rect">
            <a:avLst/>
          </a:prstGeom>
        </p:spPr>
        <p:txBody>
          <a:bodyPr wrap="square">
            <a:spAutoFit/>
          </a:bodyPr>
          <a:lstStyle/>
          <a:p>
            <a:r>
              <a:rPr lang="fr-FR" dirty="0" smtClean="0"/>
              <a:t>Les 25 inventions présentées en sont quelques unes parmi les nombreuses autres. Ainsi, le XXe siècle a été particulièrement riche pour les inventeurs, dans tous les domaines. Du rasoir à deux lames, à l'aspirateur, aux cornflakes, à la cellophane, au feu tricolore en passant par le chewing-gum, le téflon ou encore la super glue, notre quotidien est rempli d'objets inventés au cours du siècle précédent.</a:t>
            </a:r>
          </a:p>
          <a:p>
            <a:r>
              <a:rPr lang="fr-FR" dirty="0" smtClean="0"/>
              <a:t> </a:t>
            </a:r>
          </a:p>
          <a:p>
            <a:r>
              <a:rPr lang="fr-FR" b="1" dirty="0" smtClean="0"/>
              <a:t>Les autres inventions notables du XXe siècle</a:t>
            </a:r>
          </a:p>
          <a:p>
            <a:r>
              <a:rPr lang="fr-FR" dirty="0" smtClean="0"/>
              <a:t>Au cours du siècle, plusieurs dizaines d'inventions existantes ont été améliorées. Parmi-elles, le tube de rouge à lèvres : le produit existait déjà mais pas l'objet qui le contient. Le tube rotatif a été inventé en 1911 par la société exploitant le Labello. Depuis, ce système a été repris pour de nombreux produits cosmétiques pour les lèvres. Autre objet amélioré au cours du XXe siècle : la fermeture à glissière. Inventé par l'américain Withcomb Judson en 1890, ce nouveau système de fermeture pour les vêtements n'a véritablement trouvé son succès qu'avec les apports d'un autre découvreur : le suédois Gideon Sundback. C'est lui qui a inventé, en 1917, la fermeture à glissière que l'on connaît aujourd'hui, communément appelée en France sous le terme de fermeture Eclair.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iterate type="wd">
                                    <p:tmPct val="10000"/>
                                  </p:iterate>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childTnLst>
                          </p:cTn>
                        </p:par>
                        <p:par>
                          <p:cTn id="12" fill="hold">
                            <p:stCondLst>
                              <p:cond delay="121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outon d'action : Personnalisé 2">
            <a:hlinkClick r:id="" action="ppaction://hlinkshowjump?jump=nextslide" highlightClick="1"/>
          </p:cNvPr>
          <p:cNvSpPr/>
          <p:nvPr/>
        </p:nvSpPr>
        <p:spPr>
          <a:xfrm>
            <a:off x="7524328" y="5949280"/>
            <a:ext cx="1440160" cy="720080"/>
          </a:xfrm>
          <a:prstGeom prst="actionButtonBlank">
            <a:avLst/>
          </a:prstGeom>
          <a:blipFill>
            <a:blip r:embed="rId2" cstate="print"/>
            <a:stretch>
              <a:fillRect/>
            </a:stretch>
          </a:blip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4573852" y="2717030"/>
            <a:ext cx="2734452"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Of Wildflowers and Wings" pitchFamily="2" charset="0"/>
              </a:rPr>
              <a:t>@+   Je@ncl@r</a:t>
            </a:r>
            <a:endParaRPr lang="fr-FR"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Of Wildflowers and Wings"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mph" presetSubtype="0" fill="hold" grpId="0" nodeType="afterEffect">
                                  <p:stCondLst>
                                    <p:cond delay="0"/>
                                  </p:stCondLst>
                                  <p:iterate type="lt">
                                    <p:tmPct val="10000"/>
                                  </p:iterate>
                                  <p:childTnLst>
                                    <p:set>
                                      <p:cBhvr override="childStyle">
                                        <p:cTn id="6" dur="500" autoRev="1" fill="hold"/>
                                        <p:tgtEl>
                                          <p:spTgt spid="6"/>
                                        </p:tgtEl>
                                        <p:attrNameLst>
                                          <p:attrName>style.color</p:attrName>
                                        </p:attrNameLst>
                                      </p:cBhvr>
                                      <p:to>
                                        <p:clrVal>
                                          <a:schemeClr val="hlink"/>
                                        </p:clrVal>
                                      </p:to>
                                    </p:set>
                                    <p:set>
                                      <p:cBhvr>
                                        <p:cTn id="7" dur="500" autoRev="1" fill="hold"/>
                                        <p:tgtEl>
                                          <p:spTgt spid="6"/>
                                        </p:tgtEl>
                                        <p:attrNameLst>
                                          <p:attrName>fillcolor</p:attrName>
                                        </p:attrNameLst>
                                      </p:cBhvr>
                                      <p:to>
                                        <p:clrVal>
                                          <a:schemeClr val="hlink"/>
                                        </p:clrVal>
                                      </p:to>
                                    </p:set>
                                    <p:set>
                                      <p:cBhvr>
                                        <p:cTn id="8" dur="500" autoRev="1" fill="hold"/>
                                        <p:tgtEl>
                                          <p:spTgt spid="6"/>
                                        </p:tgtEl>
                                        <p:attrNameLst>
                                          <p:attrName>fill.type</p:attrName>
                                        </p:attrNameLst>
                                      </p:cBhvr>
                                      <p:to>
                                        <p:strVal val="solid"/>
                                      </p:to>
                                    </p:set>
                                  </p:childTnLst>
                                </p:cTn>
                              </p:par>
                            </p:childTnLst>
                          </p:cTn>
                        </p:par>
                        <p:par>
                          <p:cTn id="9" fill="hold">
                            <p:stCondLst>
                              <p:cond delay="1900"/>
                            </p:stCondLst>
                            <p:childTnLst>
                              <p:par>
                                <p:cTn id="10" presetID="34" presetClass="emph" presetSubtype="0" fill="hold" grpId="1" nodeType="afterEffect">
                                  <p:stCondLst>
                                    <p:cond delay="0"/>
                                  </p:stCondLst>
                                  <p:iterate type="lt">
                                    <p:tmPct val="10000"/>
                                  </p:iterate>
                                  <p:childTnLst>
                                    <p:animMotion origin="layout" path="M -2.77778E-6 -4.50844E-6 L -2.77778E-6 -0.12607 " pathEditMode="relative" rAng="0" ptsTypes="AA">
                                      <p:cBhvr>
                                        <p:cTn id="11" dur="250" accel="50000" decel="50000" autoRev="1" fill="hold">
                                          <p:stCondLst>
                                            <p:cond delay="0"/>
                                          </p:stCondLst>
                                        </p:cTn>
                                        <p:tgtEl>
                                          <p:spTgt spid="6"/>
                                        </p:tgtEl>
                                        <p:attrNameLst>
                                          <p:attrName>ppt_x</p:attrName>
                                          <p:attrName>ppt_y</p:attrName>
                                        </p:attrNameLst>
                                      </p:cBhvr>
                                      <p:rCtr x="0" y="-63"/>
                                    </p:animMotion>
                                    <p:animRot by="1500000">
                                      <p:cBhvr>
                                        <p:cTn id="12" dur="125" fill="hold">
                                          <p:stCondLst>
                                            <p:cond delay="0"/>
                                          </p:stCondLst>
                                        </p:cTn>
                                        <p:tgtEl>
                                          <p:spTgt spid="6"/>
                                        </p:tgtEl>
                                        <p:attrNameLst>
                                          <p:attrName>r</p:attrName>
                                        </p:attrNameLst>
                                      </p:cBhvr>
                                    </p:animRot>
                                    <p:animRot by="-1500000">
                                      <p:cBhvr>
                                        <p:cTn id="13" dur="125" fill="hold">
                                          <p:stCondLst>
                                            <p:cond delay="125"/>
                                          </p:stCondLst>
                                        </p:cTn>
                                        <p:tgtEl>
                                          <p:spTgt spid="6"/>
                                        </p:tgtEl>
                                        <p:attrNameLst>
                                          <p:attrName>r</p:attrName>
                                        </p:attrNameLst>
                                      </p:cBhvr>
                                    </p:animRot>
                                    <p:animRot by="-1500000">
                                      <p:cBhvr>
                                        <p:cTn id="14" dur="125" fill="hold">
                                          <p:stCondLst>
                                            <p:cond delay="250"/>
                                          </p:stCondLst>
                                        </p:cTn>
                                        <p:tgtEl>
                                          <p:spTgt spid="6"/>
                                        </p:tgtEl>
                                        <p:attrNameLst>
                                          <p:attrName>r</p:attrName>
                                        </p:attrNameLst>
                                      </p:cBhvr>
                                    </p:animRot>
                                    <p:animRot by="1500000">
                                      <p:cBhvr>
                                        <p:cTn id="15" dur="125" fill="hold">
                                          <p:stCondLst>
                                            <p:cond delay="375"/>
                                          </p:stCondLst>
                                        </p:cTn>
                                        <p:tgtEl>
                                          <p:spTgt spid="6"/>
                                        </p:tgtEl>
                                        <p:attrNameLst>
                                          <p:attrName>r</p:attrName>
                                        </p:attrNameLst>
                                      </p:cBhvr>
                                    </p:animRot>
                                  </p:childTnLst>
                                </p:cTn>
                              </p:par>
                            </p:childTnLst>
                          </p:cTn>
                        </p:par>
                        <p:par>
                          <p:cTn id="16" fill="hold">
                            <p:stCondLst>
                              <p:cond delay="285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6"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5035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hlinkClick r:id="" action="ppaction://hlinkshowjump?jump=endshow"/>
          </p:cNvPr>
          <p:cNvSpPr/>
          <p:nvPr/>
        </p:nvSpPr>
        <p:spPr>
          <a:xfrm>
            <a:off x="231633" y="6150114"/>
            <a:ext cx="859531" cy="523220"/>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fr-FR"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lamencoD" pitchFamily="82" charset="0"/>
              </a:rPr>
              <a:t>EXIT</a:t>
            </a:r>
          </a:p>
        </p:txBody>
      </p:sp>
      <p:sp>
        <p:nvSpPr>
          <p:cNvPr id="5" name="Rectangle 4">
            <a:hlinkClick r:id="rId3"/>
          </p:cNvPr>
          <p:cNvSpPr/>
          <p:nvPr/>
        </p:nvSpPr>
        <p:spPr>
          <a:xfrm>
            <a:off x="1091164" y="4149080"/>
            <a:ext cx="6865212" cy="4001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a:defRPr/>
            </a:pPr>
            <a:r>
              <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6350" y="2563163"/>
            <a:ext cx="9144000" cy="76944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hlinkClick r:id="rId4"/>
              </a:rPr>
              <a:t>www.pps-images-photos.com</a:t>
            </a:r>
            <a:endPar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nodeType="afterGroup">
                            <p:stCondLst>
                              <p:cond delay="2000"/>
                            </p:stCondLst>
                            <p:childTnLst>
                              <p:par>
                                <p:cTn id="9" presetID="17"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000" fill="hold"/>
                                        <p:tgtEl>
                                          <p:spTgt spid="6"/>
                                        </p:tgtEl>
                                        <p:attrNameLst>
                                          <p:attrName>ppt_w</p:attrName>
                                        </p:attrNameLst>
                                      </p:cBhvr>
                                      <p:tavLst>
                                        <p:tav tm="0">
                                          <p:val>
                                            <p:fltVal val="0"/>
                                          </p:val>
                                        </p:tav>
                                        <p:tav tm="100000">
                                          <p:val>
                                            <p:strVal val="#ppt_w"/>
                                          </p:val>
                                        </p:tav>
                                      </p:tavLst>
                                    </p:anim>
                                    <p:anim calcmode="lin" valueType="num">
                                      <p:cBhvr>
                                        <p:cTn id="12" dur="1000" fill="hold"/>
                                        <p:tgtEl>
                                          <p:spTgt spid="6"/>
                                        </p:tgtEl>
                                        <p:attrNameLst>
                                          <p:attrName>ppt_h</p:attrName>
                                        </p:attrNameLst>
                                      </p:cBhvr>
                                      <p:tavLst>
                                        <p:tav tm="0">
                                          <p:val>
                                            <p:strVal val="#ppt_h"/>
                                          </p:val>
                                        </p:tav>
                                        <p:tav tm="100000">
                                          <p:val>
                                            <p:strVal val="#ppt_h"/>
                                          </p:val>
                                        </p:tav>
                                      </p:tavLst>
                                    </p:anim>
                                  </p:childTnLst>
                                </p:cTn>
                              </p:par>
                            </p:childTnLst>
                          </p:cTn>
                        </p:par>
                        <p:par>
                          <p:cTn id="13" fill="hold" nodeType="afterGroup">
                            <p:stCondLst>
                              <p:cond delay="3000"/>
                            </p:stCondLst>
                            <p:childTnLst>
                              <p:par>
                                <p:cTn id="14" presetID="17" presetClass="entr" presetSubtype="1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4000"/>
                            </p:stCondLst>
                            <p:childTnLst>
                              <p:par>
                                <p:cTn id="19" presetID="7" presetClass="entr" presetSubtype="4"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7000" fill="hold"/>
                                        <p:tgtEl>
                                          <p:spTgt spid="9"/>
                                        </p:tgtEl>
                                        <p:attrNameLst>
                                          <p:attrName>ppt_x</p:attrName>
                                        </p:attrNameLst>
                                      </p:cBhvr>
                                      <p:tavLst>
                                        <p:tav tm="0">
                                          <p:val>
                                            <p:strVal val="#ppt_x"/>
                                          </p:val>
                                        </p:tav>
                                        <p:tav tm="100000">
                                          <p:val>
                                            <p:strVal val="#ppt_x"/>
                                          </p:val>
                                        </p:tav>
                                      </p:tavLst>
                                    </p:anim>
                                    <p:anim calcmode="lin" valueType="num">
                                      <p:cBhvr additive="base">
                                        <p:cTn id="22" dur="7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283</TotalTime>
  <Words>990</Words>
  <Application>Microsoft Office PowerPoint</Application>
  <PresentationFormat>Affichage à l'écran (4:3)</PresentationFormat>
  <Paragraphs>118</Paragraphs>
  <Slides>29</Slides>
  <Notes>0</Notes>
  <HiddenSlides>0</HiddenSlides>
  <MMClips>1</MMClips>
  <ScaleCrop>false</ScaleCrop>
  <HeadingPairs>
    <vt:vector size="4" baseType="variant">
      <vt:variant>
        <vt:lpstr>Thème</vt:lpstr>
      </vt:variant>
      <vt:variant>
        <vt:i4>1</vt:i4>
      </vt:variant>
      <vt:variant>
        <vt:lpstr>Titres des diapositives</vt:lpstr>
      </vt:variant>
      <vt:variant>
        <vt:i4>29</vt:i4>
      </vt:variant>
    </vt:vector>
  </HeadingPairs>
  <TitlesOfParts>
    <vt:vector size="30"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Jean-Marie</dc:creator>
  <cp:lastModifiedBy> </cp:lastModifiedBy>
  <cp:revision>39</cp:revision>
  <dcterms:created xsi:type="dcterms:W3CDTF">2012-09-25T16:58:14Z</dcterms:created>
  <dcterms:modified xsi:type="dcterms:W3CDTF">2013-06-25T15:53:09Z</dcterms:modified>
</cp:coreProperties>
</file>