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72" r:id="rId1"/>
    <p:sldMasterId id="2147483684" r:id="rId2"/>
    <p:sldMasterId id="2147483708" r:id="rId3"/>
    <p:sldMasterId id="2147483732" r:id="rId4"/>
    <p:sldMasterId id="2147483744" r:id="rId5"/>
  </p:sldMasterIdLst>
  <p:sldIdLst>
    <p:sldId id="915" r:id="rId6"/>
    <p:sldId id="916" r:id="rId7"/>
    <p:sldId id="914" r:id="rId8"/>
    <p:sldId id="289" r:id="rId9"/>
    <p:sldId id="290" r:id="rId10"/>
    <p:sldId id="291" r:id="rId11"/>
    <p:sldId id="292" r:id="rId12"/>
    <p:sldId id="293" r:id="rId13"/>
    <p:sldId id="294" r:id="rId14"/>
    <p:sldId id="435" r:id="rId15"/>
    <p:sldId id="295" r:id="rId16"/>
    <p:sldId id="437" r:id="rId17"/>
    <p:sldId id="438" r:id="rId18"/>
    <p:sldId id="439" r:id="rId19"/>
    <p:sldId id="443" r:id="rId20"/>
    <p:sldId id="442" r:id="rId21"/>
    <p:sldId id="444" r:id="rId22"/>
    <p:sldId id="717" r:id="rId23"/>
    <p:sldId id="845" r:id="rId24"/>
    <p:sldId id="917" r:id="rId25"/>
    <p:sldId id="920" r:id="rId26"/>
    <p:sldId id="1000" r:id="rId27"/>
    <p:sldId id="924" r:id="rId28"/>
    <p:sldId id="925" r:id="rId29"/>
    <p:sldId id="927" r:id="rId30"/>
    <p:sldId id="1002" r:id="rId31"/>
    <p:sldId id="930" r:id="rId32"/>
    <p:sldId id="1005" r:id="rId33"/>
    <p:sldId id="526" r:id="rId34"/>
  </p:sldIdLst>
  <p:sldSz cx="9144000" cy="6858000" type="screen4x3"/>
  <p:notesSz cx="6858000" cy="9144000"/>
  <p:embeddedFontLst>
    <p:embeddedFont>
      <p:font typeface="Bertram CE" panose="04020905020D02060204" pitchFamily="82" charset="0"/>
      <p:regular r:id="rId35"/>
    </p:embeddedFont>
    <p:embeddedFont>
      <p:font typeface="Arial Black" panose="020B0A04020102020204" pitchFamily="34" charset="0"/>
      <p:bold r:id="rId36"/>
    </p:embeddedFont>
    <p:embeddedFont>
      <p:font typeface="Nadianne" panose="03020902050305070206" pitchFamily="66" charset="0"/>
      <p:bold r:id="rId37"/>
    </p:embeddedFont>
    <p:embeddedFont>
      <p:font typeface="Aharoni" panose="02010803020104030203" pitchFamily="2" charset="-79"/>
      <p:bold r:id="rId38"/>
    </p:embeddedFont>
    <p:embeddedFont>
      <p:font typeface="Calibri" panose="020F0502020204030204" pitchFamily="34" charset="0"/>
      <p:regular r:id="rId39"/>
      <p:bold r:id="rId40"/>
      <p:italic r:id="rId41"/>
      <p:boldItalic r:id="rId42"/>
    </p:embeddedFont>
    <p:embeddedFont>
      <p:font typeface="Verdana" panose="020B0604030504040204" pitchFamily="34" charset="0"/>
      <p:regular r:id="rId43"/>
      <p:bold r:id="rId44"/>
      <p:italic r:id="rId45"/>
      <p:boldItalic r:id="rId46"/>
    </p:embeddedFont>
    <p:embeddedFont>
      <p:font typeface="Cupertino" panose="020B0604020202020204"/>
      <p:regular r:id="rId47"/>
      <p:italic r:id="rId48"/>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2lfzgkG9DA4XNnWVAgmBJQ==" hashData="qZFNcIvC6VV7ZW0DByzwNpmTVU8="/>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6E0A"/>
    <a:srgbClr val="996633"/>
    <a:srgbClr val="008000"/>
    <a:srgbClr val="336600"/>
    <a:srgbClr val="C0C0C0"/>
    <a:srgbClr val="66FF33"/>
    <a:srgbClr val="33CC33"/>
    <a:srgbClr val="006600"/>
    <a:srgbClr val="082FAA"/>
    <a:srgbClr val="F475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956" autoAdjust="0"/>
    <p:restoredTop sz="94660"/>
  </p:normalViewPr>
  <p:slideViewPr>
    <p:cSldViewPr>
      <p:cViewPr>
        <p:scale>
          <a:sx n="100" d="100"/>
          <a:sy n="100" d="100"/>
        </p:scale>
        <p:origin x="-1854" y="-324"/>
      </p:cViewPr>
      <p:guideLst>
        <p:guide orient="horz" pos="216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5.fntdata"/><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4.fntdata"/><Relationship Id="rId46" Type="http://schemas.openxmlformats.org/officeDocument/2006/relationships/font" Target="fonts/font12.fntdata"/><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2.fntdata"/><Relationship Id="rId49"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10.fntdata"/><Relationship Id="rId5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8" Type="http://schemas.openxmlformats.org/officeDocument/2006/relationships/slide" Target="slides/slide3.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13. 3. 2016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13. 3. 2016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13. 3. 2016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13. 3. 2016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13. 3. 2016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13. 3. 2016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9819974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8781915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31131814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486777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5952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5794694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219680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148539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8150181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5452004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478654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76782394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2232621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600685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2529603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093062026"/>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4400141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9290722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1853668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71347867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1866304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56314657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933998117"/>
      </p:ext>
    </p:extLst>
  </p:cSld>
  <p:clrMapOvr>
    <a:masterClrMapping/>
  </p:clrMapOvr>
  <p:transition spd="med" advClick="0" advTm="5000">
    <p:fade/>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329788217"/>
      </p:ext>
    </p:extLst>
  </p:cSld>
  <p:clrMapOvr>
    <a:masterClrMapping/>
  </p:clrMapOvr>
  <p:transition spd="med" advClick="0" advTm="5000">
    <p:fade/>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81870893"/>
      </p:ext>
    </p:extLst>
  </p:cSld>
  <p:clrMapOvr>
    <a:masterClrMapping/>
  </p:clrMapOvr>
  <p:transition spd="med" advClick="0" advTm="5000">
    <p:fade/>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13. 3. 2016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08341777"/>
      </p:ext>
    </p:extLst>
  </p:cSld>
  <p:clrMapOvr>
    <a:masterClrMapping/>
  </p:clrMapOvr>
  <p:transition spd="med" advClick="0" advTm="5000">
    <p:fade/>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13. 3. 2016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588796383"/>
      </p:ext>
    </p:extLst>
  </p:cSld>
  <p:clrMapOvr>
    <a:masterClrMapping/>
  </p:clrMapOvr>
  <p:transition spd="med" advClick="0" advTm="5000">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13. 3. 2016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5000076"/>
      </p:ext>
    </p:extLst>
  </p:cSld>
  <p:clrMapOvr>
    <a:masterClrMapping/>
  </p:clrMapOvr>
  <p:transition spd="med" advClick="0" advTm="5000">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13. 3. 2016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16938083"/>
      </p:ext>
    </p:extLst>
  </p:cSld>
  <p:clrMapOvr>
    <a:masterClrMapping/>
  </p:clrMapOvr>
  <p:transition spd="med" advClick="0" advTm="5000">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13. 3. 2016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705584698"/>
      </p:ext>
    </p:extLst>
  </p:cSld>
  <p:clrMapOvr>
    <a:masterClrMapping/>
  </p:clrMapOvr>
  <p:transition spd="med" advClick="0" advTm="5000">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13. 3. 2016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035194099"/>
      </p:ext>
    </p:extLst>
  </p:cSld>
  <p:clrMapOvr>
    <a:masterClrMapping/>
  </p:clrMapOvr>
  <p:transition spd="med" advClick="0" advTm="5000">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51755298"/>
      </p:ext>
    </p:extLst>
  </p:cSld>
  <p:clrMapOvr>
    <a:masterClrMapping/>
  </p:clrMapOvr>
  <p:transition spd="med" advClick="0" advTm="5000">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6666432"/>
      </p:ext>
    </p:extLst>
  </p:cSld>
  <p:clrMapOvr>
    <a:masterClrMapping/>
  </p:clrMapOvr>
  <p:transition spd="med" advClick="0" advTm="5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63251847"/>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solidFill>
                  <a:prstClr val="black">
                    <a:tint val="75000"/>
                  </a:prstClr>
                </a:solidFill>
              </a:rPr>
              <a:pPr/>
              <a:t>13. 3. 2016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785411338"/>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13. 3. 2016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8080252"/>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35.xml"/><Relationship Id="rId6" Type="http://schemas.openxmlformats.org/officeDocument/2006/relationships/audio" Target="../media/audio1.wav"/><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png"/><Relationship Id="rId21" Type="http://schemas.microsoft.com/office/2007/relationships/hdphoto" Target="../media/hdphoto2.wdp"/><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35.xml"/><Relationship Id="rId6" Type="http://schemas.openxmlformats.org/officeDocument/2006/relationships/image" Target="../media/image8.png"/><Relationship Id="rId11" Type="http://schemas.openxmlformats.org/officeDocument/2006/relationships/image" Target="../media/image13.png"/><Relationship Id="rId24" Type="http://schemas.openxmlformats.org/officeDocument/2006/relationships/image" Target="../media/image24.pn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3.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gif"/><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slide" Target="slide17.xml"/></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3.gif"/><Relationship Id="rId18" Type="http://schemas.openxmlformats.org/officeDocument/2006/relationships/slide" Target="slide15.xml"/><Relationship Id="rId26" Type="http://schemas.openxmlformats.org/officeDocument/2006/relationships/slide" Target="slide16.xml"/><Relationship Id="rId39" Type="http://schemas.openxmlformats.org/officeDocument/2006/relationships/image" Target="../media/image46.gif"/><Relationship Id="rId3" Type="http://schemas.openxmlformats.org/officeDocument/2006/relationships/image" Target="../media/image26.png"/><Relationship Id="rId21" Type="http://schemas.openxmlformats.org/officeDocument/2006/relationships/image" Target="../media/image37.gif"/><Relationship Id="rId34" Type="http://schemas.openxmlformats.org/officeDocument/2006/relationships/slide" Target="slide14.xml"/><Relationship Id="rId7" Type="http://schemas.openxmlformats.org/officeDocument/2006/relationships/image" Target="../media/image30.png"/><Relationship Id="rId12" Type="http://schemas.openxmlformats.org/officeDocument/2006/relationships/slide" Target="slide6.xml"/><Relationship Id="rId17" Type="http://schemas.openxmlformats.org/officeDocument/2006/relationships/image" Target="../media/image35.gif"/><Relationship Id="rId25" Type="http://schemas.openxmlformats.org/officeDocument/2006/relationships/image" Target="../media/image39.gif"/><Relationship Id="rId33" Type="http://schemas.openxmlformats.org/officeDocument/2006/relationships/image" Target="../media/image43.gif"/><Relationship Id="rId38" Type="http://schemas.openxmlformats.org/officeDocument/2006/relationships/slide" Target="slide19.xml"/><Relationship Id="rId2" Type="http://schemas.openxmlformats.org/officeDocument/2006/relationships/image" Target="../media/image25.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1.gif"/><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image" Target="../media/image32.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5.gif"/><Relationship Id="rId5" Type="http://schemas.openxmlformats.org/officeDocument/2006/relationships/image" Target="../media/image28.png"/><Relationship Id="rId15" Type="http://schemas.openxmlformats.org/officeDocument/2006/relationships/image" Target="../media/image34.gif"/><Relationship Id="rId23" Type="http://schemas.openxmlformats.org/officeDocument/2006/relationships/image" Target="../media/image38.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6.gif"/><Relationship Id="rId31" Type="http://schemas.openxmlformats.org/officeDocument/2006/relationships/image" Target="../media/image42.gif"/><Relationship Id="rId4" Type="http://schemas.openxmlformats.org/officeDocument/2006/relationships/image" Target="../media/image27.jpg"/><Relationship Id="rId9" Type="http://schemas.openxmlformats.org/officeDocument/2006/relationships/image" Target="../media/image31.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40.gif"/><Relationship Id="rId30" Type="http://schemas.openxmlformats.org/officeDocument/2006/relationships/slide" Target="slide13.xml"/><Relationship Id="rId35" Type="http://schemas.openxmlformats.org/officeDocument/2006/relationships/image" Target="../media/image44.gif"/></Relationships>
</file>

<file path=ppt/slides/_rels/slide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48.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0.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1.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2.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8.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3.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9.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4.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0.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5.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6.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2.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7.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3.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8.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59.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5.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60.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6.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61.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7.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slide" Target="slide3.xml"/><Relationship Id="rId7" Type="http://schemas.openxmlformats.org/officeDocument/2006/relationships/slide" Target="slide20.xml"/><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image" Target="../media/image62.gif"/><Relationship Id="rId5" Type="http://schemas.microsoft.com/office/2007/relationships/hdphoto" Target="../media/hdphoto3.wdp"/><Relationship Id="rId4" Type="http://schemas.openxmlformats.org/officeDocument/2006/relationships/image" Target="../media/image47.png"/><Relationship Id="rId9" Type="http://schemas.microsoft.com/office/2007/relationships/hdphoto" Target="../media/hdphoto4.wdp"/></Relationships>
</file>

<file path=ppt/slides/_rels/slide18.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slide" Target="slide3.xml"/><Relationship Id="rId7" Type="http://schemas.openxmlformats.org/officeDocument/2006/relationships/image" Target="../media/image49.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slide" Target="slide20.xml"/><Relationship Id="rId5" Type="http://schemas.microsoft.com/office/2007/relationships/hdphoto" Target="../media/hdphoto3.wdp"/><Relationship Id="rId10" Type="http://schemas.openxmlformats.org/officeDocument/2006/relationships/image" Target="../media/image45.gif"/><Relationship Id="rId4" Type="http://schemas.openxmlformats.org/officeDocument/2006/relationships/image" Target="../media/image47.png"/><Relationship Id="rId9" Type="http://schemas.openxmlformats.org/officeDocument/2006/relationships/slide" Target="slide18.xml"/></Relationships>
</file>

<file path=ppt/slides/_rels/slide19.xml.rels><?xml version="1.0" encoding="UTF-8" standalone="yes"?>
<Relationships xmlns="http://schemas.openxmlformats.org/package/2006/relationships"><Relationship Id="rId8" Type="http://schemas.microsoft.com/office/2007/relationships/hdphoto" Target="../media/hdphoto4.wdp"/><Relationship Id="rId3" Type="http://schemas.openxmlformats.org/officeDocument/2006/relationships/slide" Target="slide3.xml"/><Relationship Id="rId7" Type="http://schemas.openxmlformats.org/officeDocument/2006/relationships/image" Target="../media/image49.png"/><Relationship Id="rId2" Type="http://schemas.openxmlformats.org/officeDocument/2006/relationships/image" Target="../media/image26.png"/><Relationship Id="rId1" Type="http://schemas.openxmlformats.org/officeDocument/2006/relationships/slideLayout" Target="../slideLayouts/slideLayout1.xml"/><Relationship Id="rId6" Type="http://schemas.openxmlformats.org/officeDocument/2006/relationships/slide" Target="slide20.xml"/><Relationship Id="rId5" Type="http://schemas.microsoft.com/office/2007/relationships/hdphoto" Target="../media/hdphoto3.wdp"/><Relationship Id="rId4" Type="http://schemas.openxmlformats.org/officeDocument/2006/relationships/image" Target="../media/image47.png"/><Relationship Id="rId9" Type="http://schemas.openxmlformats.org/officeDocument/2006/relationships/image" Target="../media/image63.gif"/></Relationships>
</file>

<file path=ppt/slides/_rels/slide2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G"/><Relationship Id="rId1" Type="http://schemas.openxmlformats.org/officeDocument/2006/relationships/slideLayout" Target="../slideLayouts/slideLayout45.xml"/></Relationships>
</file>

<file path=ppt/slides/_rels/slide2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6.jpg"/><Relationship Id="rId1" Type="http://schemas.openxmlformats.org/officeDocument/2006/relationships/slideLayout" Target="../slideLayouts/slideLayout45.xml"/></Relationships>
</file>

<file path=ppt/slides/_rels/slide22.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8.JPG"/><Relationship Id="rId7" Type="http://schemas.openxmlformats.org/officeDocument/2006/relationships/image" Target="../media/image72.JPG"/><Relationship Id="rId2" Type="http://schemas.openxmlformats.org/officeDocument/2006/relationships/image" Target="../media/image67.JPG"/><Relationship Id="rId1" Type="http://schemas.openxmlformats.org/officeDocument/2006/relationships/slideLayout" Target="../slideLayouts/slideLayout45.xml"/><Relationship Id="rId6" Type="http://schemas.openxmlformats.org/officeDocument/2006/relationships/image" Target="../media/image71.JPG"/><Relationship Id="rId5" Type="http://schemas.openxmlformats.org/officeDocument/2006/relationships/image" Target="../media/image70.JPG"/><Relationship Id="rId4" Type="http://schemas.openxmlformats.org/officeDocument/2006/relationships/image" Target="../media/image69.JPG"/></Relationships>
</file>

<file path=ppt/slides/_rels/slide23.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73.jpg"/><Relationship Id="rId1" Type="http://schemas.openxmlformats.org/officeDocument/2006/relationships/slideLayout" Target="../slideLayouts/slideLayout45.xml"/></Relationships>
</file>

<file path=ppt/slides/_rels/slide24.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75.JPG"/><Relationship Id="rId7" Type="http://schemas.openxmlformats.org/officeDocument/2006/relationships/image" Target="../media/image79.JPG"/><Relationship Id="rId2" Type="http://schemas.openxmlformats.org/officeDocument/2006/relationships/image" Target="../media/image74.JPG"/><Relationship Id="rId1" Type="http://schemas.openxmlformats.org/officeDocument/2006/relationships/slideLayout" Target="../slideLayouts/slideLayout45.xml"/><Relationship Id="rId6" Type="http://schemas.openxmlformats.org/officeDocument/2006/relationships/image" Target="../media/image78.jpg"/><Relationship Id="rId5" Type="http://schemas.openxmlformats.org/officeDocument/2006/relationships/image" Target="../media/image77.jpg"/><Relationship Id="rId4" Type="http://schemas.openxmlformats.org/officeDocument/2006/relationships/image" Target="../media/image76.JPG"/></Relationships>
</file>

<file path=ppt/slides/_rels/slide2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80.jpg"/><Relationship Id="rId1" Type="http://schemas.openxmlformats.org/officeDocument/2006/relationships/slideLayout" Target="../slideLayouts/slideLayout45.xml"/></Relationships>
</file>

<file path=ppt/slides/_rels/slide26.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82.JPG"/><Relationship Id="rId7" Type="http://schemas.openxmlformats.org/officeDocument/2006/relationships/image" Target="../media/image86.JPG"/><Relationship Id="rId2" Type="http://schemas.openxmlformats.org/officeDocument/2006/relationships/image" Target="../media/image81.JPG"/><Relationship Id="rId1" Type="http://schemas.openxmlformats.org/officeDocument/2006/relationships/slideLayout" Target="../slideLayouts/slideLayout45.xml"/><Relationship Id="rId6" Type="http://schemas.openxmlformats.org/officeDocument/2006/relationships/image" Target="../media/image85.JPG"/><Relationship Id="rId5" Type="http://schemas.openxmlformats.org/officeDocument/2006/relationships/image" Target="../media/image84.JPG"/><Relationship Id="rId4" Type="http://schemas.openxmlformats.org/officeDocument/2006/relationships/image" Target="../media/image83.JPG"/></Relationships>
</file>

<file path=ppt/slides/_rels/slide2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87.jpg"/><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8" Type="http://schemas.openxmlformats.org/officeDocument/2006/relationships/image" Target="../media/image94.jpeg"/><Relationship Id="rId3" Type="http://schemas.openxmlformats.org/officeDocument/2006/relationships/image" Target="../media/image89.JPG"/><Relationship Id="rId7" Type="http://schemas.openxmlformats.org/officeDocument/2006/relationships/image" Target="../media/image93.jpeg"/><Relationship Id="rId2" Type="http://schemas.openxmlformats.org/officeDocument/2006/relationships/image" Target="../media/image88.jpg"/><Relationship Id="rId1" Type="http://schemas.openxmlformats.org/officeDocument/2006/relationships/slideLayout" Target="../slideLayouts/slideLayout45.xml"/><Relationship Id="rId6" Type="http://schemas.openxmlformats.org/officeDocument/2006/relationships/image" Target="../media/image92.JPG"/><Relationship Id="rId5" Type="http://schemas.openxmlformats.org/officeDocument/2006/relationships/image" Target="../media/image91.JPG"/><Relationship Id="rId4" Type="http://schemas.openxmlformats.org/officeDocument/2006/relationships/image" Target="../media/image90.JPG"/><Relationship Id="rId9" Type="http://schemas.openxmlformats.org/officeDocument/2006/relationships/image" Target="../media/image65.png"/></Relationships>
</file>

<file path=ppt/slides/_rels/slide29.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25.jpg"/><Relationship Id="rId1" Type="http://schemas.openxmlformats.org/officeDocument/2006/relationships/slideLayout" Target="../slideLayouts/slideLayout24.xml"/><Relationship Id="rId5" Type="http://schemas.openxmlformats.org/officeDocument/2006/relationships/image" Target="../media/image96.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THE DOMICA</a:t>
            </a:r>
            <a:endParaRPr lang="sk-SK" sz="80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3707758" y="1268760"/>
            <a:ext cx="1800494"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caVE</a:t>
            </a:r>
            <a:endParaRPr lang="sk-SK" sz="48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2" name="Obrázok 121"/>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a:off x="395536" y="6221343"/>
            <a:ext cx="1478290" cy="400110"/>
          </a:xfrm>
          <a:prstGeom prst="rect">
            <a:avLst/>
          </a:prstGeom>
          <a:solidFill>
            <a:schemeClr val="accent6">
              <a:lumMod val="20000"/>
              <a:lumOff val="80000"/>
              <a:alpha val="50000"/>
            </a:schemeClr>
          </a:solidFill>
          <a:scene3d>
            <a:camera prst="orthographicFront"/>
            <a:lightRig rig="soft" dir="tl">
              <a:rot lat="0" lon="0" rev="0"/>
            </a:lightRig>
          </a:scene3d>
          <a:sp3d>
            <a:bevelT/>
          </a:sp3d>
        </p:spPr>
        <p:txBody>
          <a:bodyPr wrap="none" lIns="91440" tIns="45720" rIns="91440" bIns="45720">
            <a:spAutoFit/>
            <a:sp3d contourW="25400" prstMaterial="matte">
              <a:bevelT w="25400" h="55880" prst="artDeco"/>
              <a:contourClr>
                <a:schemeClr val="accent2">
                  <a:tint val="20000"/>
                </a:schemeClr>
              </a:contourClr>
            </a:sp3d>
          </a:bodyPr>
          <a:lstStyle/>
          <a:p>
            <a:pPr algn="ctr"/>
            <a:r>
              <a:rPr lang="sk-SK" sz="2000" b="1" i="1" spc="50" smtClean="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2000" b="1" i="1" cap="none" spc="50" dirty="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3818529924"/>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Barcarolle.wav"/>
          </p:stSnd>
        </p:sndAc>
      </p:transition>
    </mc:Choice>
    <mc:Fallback xmlns="">
      <p:transition advClick="0" advTm="8000">
        <p:sndAc>
          <p:stSnd loop="1">
            <p:snd r:embed="rId6" name="Barcaroll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childTnLst>
                                </p:cTn>
                              </p:par>
                              <p:par>
                                <p:cTn id="8" presetID="10" presetClass="exit" presetSubtype="0" fill="hold" grpId="1" nodeType="withEffect">
                                  <p:stCondLst>
                                    <p:cond delay="4000"/>
                                  </p:stCondLst>
                                  <p:childTnLst>
                                    <p:animEffect transition="out" filter="fade">
                                      <p:cBhvr>
                                        <p:cTn id="9" dur="3500"/>
                                        <p:tgtEl>
                                          <p:spTgt spid="7"/>
                                        </p:tgtEl>
                                      </p:cBhvr>
                                    </p:animEffect>
                                    <p:set>
                                      <p:cBhvr>
                                        <p:cTn id="10" dur="1" fill="hold">
                                          <p:stCondLst>
                                            <p:cond delay="3499"/>
                                          </p:stCondLst>
                                        </p:cTn>
                                        <p:tgtEl>
                                          <p:spTgt spid="7"/>
                                        </p:tgtEl>
                                        <p:attrNameLst>
                                          <p:attrName>style.visibility</p:attrName>
                                        </p:attrNameLst>
                                      </p:cBhvr>
                                      <p:to>
                                        <p:strVal val="hidden"/>
                                      </p:to>
                                    </p:set>
                                  </p:childTnLst>
                                </p:cTn>
                              </p:par>
                              <p:par>
                                <p:cTn id="11" presetID="10" presetClass="exit" presetSubtype="0" fill="hold" nodeType="withEffect">
                                  <p:stCondLst>
                                    <p:cond delay="4000"/>
                                  </p:stCondLst>
                                  <p:childTnLst>
                                    <p:animEffect transition="out" filter="fade">
                                      <p:cBhvr>
                                        <p:cTn id="12" dur="3500"/>
                                        <p:tgtEl>
                                          <p:spTgt spid="120"/>
                                        </p:tgtEl>
                                      </p:cBhvr>
                                    </p:animEffect>
                                    <p:set>
                                      <p:cBhvr>
                                        <p:cTn id="13" dur="1" fill="hold">
                                          <p:stCondLst>
                                            <p:cond delay="3499"/>
                                          </p:stCondLst>
                                        </p:cTn>
                                        <p:tgtEl>
                                          <p:spTgt spid="1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548" y="5013176"/>
            <a:ext cx="1656184" cy="1589935"/>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164288" y="641349"/>
            <a:ext cx="1140260" cy="855196"/>
            <a:chOff x="7164288" y="641349"/>
            <a:chExt cx="1140260" cy="855196"/>
          </a:xfrm>
        </p:grpSpPr>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Пещера Домица</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Jaskyňa Domica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Domica</a:t>
                </a: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La grotta di Domica</a:t>
                </a: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De grot Domica</a:t>
                </a: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956093" y="4016606"/>
                <a:ext cx="1054777" cy="200055"/>
              </a:xfrm>
              <a:prstGeom prst="rect">
                <a:avLst/>
              </a:prstGeom>
              <a:noFill/>
            </p:spPr>
            <p:txBody>
              <a:bodyPr wrap="square" rtlCol="0">
                <a:spAutoFit/>
              </a:bodyPr>
              <a:lstStyle/>
              <a:p>
                <a:pPr algn="ctr"/>
                <a:r>
                  <a:rPr lang="sk-SK" sz="700" i="1">
                    <a:solidFill>
                      <a:srgbClr val="082FAA"/>
                    </a:solidFill>
                    <a:latin typeface="Nadianne" panose="03020902050305070206" pitchFamily="66" charset="0"/>
                  </a:rPr>
                  <a:t>A Domicai-barlang</a:t>
                </a:r>
              </a:p>
            </p:txBody>
          </p:sp>
          <p:sp>
            <p:nvSpPr>
              <p:cNvPr id="56" name="BlokTextu 55"/>
              <p:cNvSpPr txBox="1"/>
              <p:nvPr/>
            </p:nvSpPr>
            <p:spPr>
              <a:xfrm>
                <a:off x="2120313"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Domica grottan</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Domica </a:t>
                </a:r>
                <a:r>
                  <a:rPr lang="sk-SK" sz="700" i="1" u="sng" smtClean="0">
                    <a:solidFill>
                      <a:srgbClr val="082FAA"/>
                    </a:solidFill>
                    <a:latin typeface="Nadianne" panose="03020902050305070206" pitchFamily="66" charset="0"/>
                  </a:rPr>
                  <a:t>Ma</a:t>
                </a:r>
                <a:r>
                  <a:rPr lang="sk-SK" sz="700" i="1" u="sng">
                    <a:solidFill>
                      <a:srgbClr val="082FAA"/>
                    </a:solidFill>
                    <a:latin typeface="Nadianne" panose="03020902050305070206" pitchFamily="66" charset="0"/>
                  </a:rPr>
                  <a:t>ğ</a:t>
                </a:r>
                <a:r>
                  <a:rPr lang="sk-SK" sz="700" i="1" u="sng" smtClean="0">
                    <a:solidFill>
                      <a:srgbClr val="082FAA"/>
                    </a:solidFill>
                    <a:latin typeface="Nadianne" panose="03020902050305070206" pitchFamily="66" charset="0"/>
                  </a:rPr>
                  <a:t>arasi</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מערת   </a:t>
                </a:r>
                <a:r>
                  <a:rPr lang="sk-SK" sz="700" b="1" i="1" u="sng">
                    <a:solidFill>
                      <a:srgbClr val="082FAA"/>
                    </a:solidFill>
                    <a:latin typeface="Nadianne" panose="03020902050305070206" pitchFamily="66" charset="0"/>
                  </a:rPr>
                  <a:t>Domica</a:t>
                </a: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Grotte Domica</a:t>
                </a: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el-GR" sz="800" b="1" i="1" u="sng">
                    <a:solidFill>
                      <a:srgbClr val="082FAA"/>
                    </a:solidFill>
                    <a:cs typeface="Aharoni" panose="02010803020104030203" pitchFamily="2" charset="-79"/>
                  </a:rPr>
                  <a:t>Σπήλαιο</a:t>
                </a:r>
                <a:r>
                  <a:rPr lang="el-GR" sz="700" i="1" u="sng">
                    <a:solidFill>
                      <a:srgbClr val="082FAA"/>
                    </a:solidFill>
                    <a:latin typeface="Arial Black" panose="020B0A04020102020204" pitchFamily="34" charset="0"/>
                  </a:rPr>
                  <a:t> </a:t>
                </a:r>
                <a:r>
                  <a:rPr lang="sk-SK" sz="700" i="1" u="sng">
                    <a:solidFill>
                      <a:srgbClr val="082FAA"/>
                    </a:solidFill>
                    <a:latin typeface="Nadianne" panose="03020902050305070206" pitchFamily="66" charset="0"/>
                  </a:rPr>
                  <a:t>Domica</a:t>
                </a: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Domica-Höhle</a:t>
                </a: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Pe</a:t>
                </a:r>
                <a:r>
                  <a:rPr lang="vi-VN" sz="700" i="1" u="sng">
                    <a:solidFill>
                      <a:srgbClr val="082FAA"/>
                    </a:solidFill>
                    <a:latin typeface="Cupertino" pitchFamily="2" charset="0"/>
                  </a:rPr>
                  <a:t>ş</a:t>
                </a:r>
                <a:r>
                  <a:rPr lang="sk-SK" sz="700" i="1" u="sng" smtClean="0">
                    <a:solidFill>
                      <a:srgbClr val="082FAA"/>
                    </a:solidFill>
                    <a:latin typeface="Nadianne" panose="03020902050305070206" pitchFamily="66" charset="0"/>
                  </a:rPr>
                  <a:t>tera Domica</a:t>
                </a:r>
                <a:endParaRPr lang="sk-SK" sz="700" i="1" u="sng">
                  <a:solidFill>
                    <a:srgbClr val="082FAA"/>
                  </a:solidFill>
                  <a:latin typeface="Nadianne" panose="03020902050305070206" pitchFamily="66" charset="0"/>
                </a:endParaRP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The Domica </a:t>
                </a:r>
                <a:r>
                  <a:rPr lang="sk-SK" sz="700" i="1" u="sng">
                    <a:solidFill>
                      <a:srgbClr val="082FAA"/>
                    </a:solidFill>
                    <a:latin typeface="Nadianne" panose="03020902050305070206" pitchFamily="66" charset="0"/>
                  </a:rPr>
                  <a:t>Cave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Domica</a:t>
                </a: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0">
              <a:lum bright="70000" contrast="-70000"/>
              <a:extLst>
                <a:ext uri="{BEBA8EAE-BF5A-486C-A8C5-ECC9F3942E4B}">
                  <a14:imgProps xmlns:a14="http://schemas.microsoft.com/office/drawing/2010/main">
                    <a14:imgLayer r:embed="rId21">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Jaskinia Domica</a:t>
                </a: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2" action="ppaction://hlinksldjump"/>
            </p:cNvPr>
            <p:cNvPicPr>
              <a:picLocks noChangeAspect="1"/>
            </p:cNvPicPr>
            <p:nvPr/>
          </p:nvPicPr>
          <p:blipFill>
            <a:blip r:embed="rId23">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pic>
        <p:nvPicPr>
          <p:cNvPr id="126" name="Obrázok 125"/>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0" name="Obdĺžnik 119"/>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THE DOMICA</a:t>
            </a:r>
            <a:endParaRPr lang="sk-SK" sz="80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2" name="Obdĺžnik 121"/>
          <p:cNvSpPr/>
          <p:nvPr/>
        </p:nvSpPr>
        <p:spPr>
          <a:xfrm>
            <a:off x="3707758" y="1268760"/>
            <a:ext cx="1800494"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rPr>
              <a:t>caVE</a:t>
            </a:r>
            <a:endParaRPr lang="sk-SK" sz="4800" b="1" spc="50" dirty="0">
              <a:ln w="11430">
                <a:solidFill>
                  <a:prstClr val="white"/>
                </a:solidFill>
              </a:ln>
              <a:solidFill>
                <a:srgbClr val="F79646">
                  <a:lumMod val="75000"/>
                </a:srgbClr>
              </a:solidFill>
              <a:effectLst>
                <a:outerShdw blurRad="76200" dist="50800" dir="5400000" algn="tl" rotWithShape="0">
                  <a:srgbClr val="000000">
                    <a:alpha val="65000"/>
                  </a:srgbClr>
                </a:outerShdw>
              </a:effectLst>
              <a:latin typeface="Bertram CE" panose="04020905020D02060204" pitchFamily="82" charset="0"/>
            </a:endParaRPr>
          </a:p>
        </p:txBody>
      </p:sp>
    </p:spTree>
    <p:extLst>
      <p:ext uri="{BB962C8B-B14F-4D97-AF65-F5344CB8AC3E}">
        <p14:creationId xmlns:p14="http://schemas.microsoft.com/office/powerpoint/2010/main" val="2771572934"/>
      </p:ext>
    </p:extLst>
  </p:cSld>
  <p:clrMapOvr>
    <a:masterClrMapping/>
  </p:clrMapOvr>
  <mc:AlternateContent xmlns:mc="http://schemas.openxmlformats.org/markup-compatibility/2006" xmlns:p14="http://schemas.microsoft.com/office/powerpoint/2010/main">
    <mc:Choice Requires="p14">
      <p:transition p14:dur="10" advClick="0" advTm="28000"/>
    </mc:Choice>
    <mc:Fallback xmlns="">
      <p:transition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0"/>
                                        </p:tgtEl>
                                      </p:cBhvr>
                                    </p:animEffect>
                                    <p:set>
                                      <p:cBhvr>
                                        <p:cTn id="15" dur="1" fill="hold">
                                          <p:stCondLst>
                                            <p:cond delay="1499"/>
                                          </p:stCondLst>
                                        </p:cTn>
                                        <p:tgtEl>
                                          <p:spTgt spid="120"/>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2"/>
                                        </p:tgtEl>
                                      </p:cBhvr>
                                    </p:animEffect>
                                    <p:set>
                                      <p:cBhvr>
                                        <p:cTn id="18" dur="1" fill="hold">
                                          <p:stCondLst>
                                            <p:cond delay="1499"/>
                                          </p:stCondLst>
                                        </p:cTn>
                                        <p:tgtEl>
                                          <p:spTgt spid="122"/>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2"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3203848" y="4953167"/>
            <a:ext cx="4032448"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smtClean="0">
                <a:ln w="1905">
                  <a:solidFill>
                    <a:srgbClr val="336600"/>
                  </a:solidFill>
                </a:ln>
                <a:solidFill>
                  <a:prstClr val="white">
                    <a:lumMod val="85000"/>
                  </a:prstClr>
                </a:solidFill>
                <a:effectLst>
                  <a:outerShdw blurRad="114300" dist="101600" dir="2880000" algn="tl" rotWithShape="0">
                    <a:prstClr val="black">
                      <a:alpha val="51000"/>
                    </a:prstClr>
                  </a:outerShdw>
                </a:effectLst>
                <a:latin typeface="Cooper Std Black" pitchFamily="18" charset="0"/>
              </a:rPr>
              <a:t>The  Cave  Domica</a:t>
            </a:r>
          </a:p>
        </p:txBody>
      </p:sp>
      <p:sp>
        <p:nvSpPr>
          <p:cNvPr id="52" name="Obdĺžnik 51"/>
          <p:cNvSpPr/>
          <p:nvPr/>
        </p:nvSpPr>
        <p:spPr>
          <a:xfrm>
            <a:off x="8388000" y="885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388000" y="3009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388860" y="461046"/>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388000" y="1735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388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388000" y="3859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388000" y="42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388000" y="1310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388000" y="3434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388000" y="2584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388000" y="55584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388000" y="51336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388000" y="47088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388000" y="3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55976" y="2870141"/>
            <a:ext cx="644020" cy="618259"/>
          </a:xfrm>
          <a:prstGeom prst="rect">
            <a:avLst/>
          </a:prstGeom>
        </p:spPr>
      </p:pic>
      <p:sp>
        <p:nvSpPr>
          <p:cNvPr id="68" name="BlokTextu 67"/>
          <p:cNvSpPr txBox="1"/>
          <p:nvPr/>
        </p:nvSpPr>
        <p:spPr>
          <a:xfrm>
            <a:off x="4084878" y="5558400"/>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sk-SK" sz="1200" b="1" i="1" dirty="0" smtClean="0">
                <a:solidFill>
                  <a:srgbClr val="008000"/>
                </a:solidFill>
              </a:rPr>
              <a:t>GPS   </a:t>
            </a:r>
            <a:r>
              <a:rPr lang="sk-SK" sz="1200" b="1" i="1" smtClean="0">
                <a:solidFill>
                  <a:srgbClr val="008000"/>
                </a:solidFill>
              </a:rPr>
              <a:t>N 48°28‘40‘‘   </a:t>
            </a:r>
            <a:r>
              <a:rPr lang="sk-SK" sz="1200" b="1" i="1">
                <a:solidFill>
                  <a:srgbClr val="008000"/>
                </a:solidFill>
              </a:rPr>
              <a:t>E </a:t>
            </a:r>
            <a:r>
              <a:rPr lang="sk-SK" sz="1200" b="1" i="1" smtClean="0">
                <a:solidFill>
                  <a:srgbClr val="008000"/>
                </a:solidFill>
              </a:rPr>
              <a:t>20°28‘13‘‘</a:t>
            </a:r>
            <a:endParaRPr lang="sk-SK" sz="1200" b="1" i="1" dirty="0">
              <a:solidFill>
                <a:srgbClr val="008000"/>
              </a:solidFill>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0871873">
            <a:off x="1000687" y="5098586"/>
            <a:ext cx="1366239" cy="1374182"/>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SLOVAKIA</a:t>
            </a:r>
            <a:endParaRPr lang="sk-SK" sz="22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7721697" y="6502244"/>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rgbClr val="F79646">
                    <a:lumMod val="50000"/>
                  </a:srgbClr>
                </a:solidFill>
              </a:rPr>
              <a:t>TEXT</a:t>
            </a:r>
            <a:endParaRPr lang="sk-SK" sz="1200" b="1" i="1" dirty="0">
              <a:solidFill>
                <a:srgbClr val="F79646">
                  <a:lumMod val="50000"/>
                </a:srgb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32440" y="90000"/>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32860" y="515046"/>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32860" y="9396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33103" y="13644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32000" y="17892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32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33103" y="26388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33103" y="30636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32000" y="34884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33103" y="39132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32000" y="4338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33103" y="47628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32000" y="51876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32000" y="56124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388000" y="59832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32000" y="6037200"/>
            <a:ext cx="432000" cy="288000"/>
          </a:xfrm>
          <a:prstGeom prst="rect">
            <a:avLst/>
          </a:prstGeom>
          <a:ln>
            <a:noFill/>
          </a:ln>
          <a:effectLst>
            <a:outerShdw blurRad="292100" dist="139700" dir="2700000" algn="tl" rotWithShape="0">
              <a:srgbClr val="333333">
                <a:alpha val="65000"/>
              </a:srgbClr>
            </a:outerShdw>
          </a:effectLst>
        </p:spPr>
      </p:pic>
      <p:sp>
        <p:nvSpPr>
          <p:cNvPr id="66" name="Obdĺžnik 65"/>
          <p:cNvSpPr/>
          <p:nvPr/>
        </p:nvSpPr>
        <p:spPr>
          <a:xfrm>
            <a:off x="8388000" y="640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8" name="Obrázok 7">
            <a:hlinkClick r:id="rId38" action="ppaction://hlinksldjump"/>
          </p:cNvPr>
          <p:cNvPicPr>
            <a:picLocks noChangeAspect="1"/>
          </p:cNvPicPr>
          <p:nvPr/>
        </p:nvPicPr>
        <p:blipFill>
          <a:blip r:embed="rId39" cstate="print">
            <a:extLst>
              <a:ext uri="{28A0092B-C50C-407E-A947-70E740481C1C}">
                <a14:useLocalDpi xmlns:a14="http://schemas.microsoft.com/office/drawing/2010/main" val="0"/>
              </a:ext>
            </a:extLst>
          </a:blip>
          <a:stretch>
            <a:fillRect/>
          </a:stretch>
        </p:blipFill>
        <p:spPr>
          <a:xfrm>
            <a:off x="8532000" y="6462000"/>
            <a:ext cx="432001"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96966960"/>
      </p:ext>
    </p:extLst>
  </p:cSld>
  <p:clrMapOvr>
    <a:masterClrMapping/>
  </p:clrMapOvr>
  <mc:AlternateContent xmlns:mc="http://schemas.openxmlformats.org/markup-compatibility/2006" xmlns:p14="http://schemas.microsoft.com/office/powerpoint/2010/main">
    <mc:Choice Requires="p14">
      <p:transition spd="slow" p14:dur="3000" advClick="0">
        <p14:revea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0"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10" presetClass="entr" presetSubtype="0" fill="hold" grpId="0" nodeType="afterEffect">
                                  <p:stCondLst>
                                    <p:cond delay="250"/>
                                  </p:stCondLst>
                                  <p:childTnLst>
                                    <p:set>
                                      <p:cBhvr>
                                        <p:cTn id="169" dur="1" fill="hold">
                                          <p:stCondLst>
                                            <p:cond delay="0"/>
                                          </p:stCondLst>
                                        </p:cTn>
                                        <p:tgtEl>
                                          <p:spTgt spid="66"/>
                                        </p:tgtEl>
                                        <p:attrNameLst>
                                          <p:attrName>style.visibility</p:attrName>
                                        </p:attrNameLst>
                                      </p:cBhvr>
                                      <p:to>
                                        <p:strVal val="visible"/>
                                      </p:to>
                                    </p:set>
                                    <p:animEffect transition="in" filter="fade">
                                      <p:cBhvr>
                                        <p:cTn id="170" dur="500"/>
                                        <p:tgtEl>
                                          <p:spTgt spid="66"/>
                                        </p:tgtEl>
                                      </p:cBhvr>
                                    </p:animEffect>
                                  </p:childTnLst>
                                </p:cTn>
                              </p:par>
                              <p:par>
                                <p:cTn id="171" presetID="53" presetClass="entr" presetSubtype="16" fill="hold" nodeType="withEffect">
                                  <p:stCondLst>
                                    <p:cond delay="0"/>
                                  </p:stCondLst>
                                  <p:childTnLst>
                                    <p:set>
                                      <p:cBhvr>
                                        <p:cTn id="172" dur="1" fill="hold">
                                          <p:stCondLst>
                                            <p:cond delay="0"/>
                                          </p:stCondLst>
                                        </p:cTn>
                                        <p:tgtEl>
                                          <p:spTgt spid="8"/>
                                        </p:tgtEl>
                                        <p:attrNameLst>
                                          <p:attrName>style.visibility</p:attrName>
                                        </p:attrNameLst>
                                      </p:cBhvr>
                                      <p:to>
                                        <p:strVal val="visible"/>
                                      </p:to>
                                    </p:set>
                                    <p:anim calcmode="lin" valueType="num">
                                      <p:cBhvr>
                                        <p:cTn id="173" dur="750" fill="hold"/>
                                        <p:tgtEl>
                                          <p:spTgt spid="8"/>
                                        </p:tgtEl>
                                        <p:attrNameLst>
                                          <p:attrName>ppt_w</p:attrName>
                                        </p:attrNameLst>
                                      </p:cBhvr>
                                      <p:tavLst>
                                        <p:tav tm="0">
                                          <p:val>
                                            <p:fltVal val="0"/>
                                          </p:val>
                                        </p:tav>
                                        <p:tav tm="100000">
                                          <p:val>
                                            <p:strVal val="#ppt_w"/>
                                          </p:val>
                                        </p:tav>
                                      </p:tavLst>
                                    </p:anim>
                                    <p:anim calcmode="lin" valueType="num">
                                      <p:cBhvr>
                                        <p:cTn id="174" dur="750" fill="hold"/>
                                        <p:tgtEl>
                                          <p:spTgt spid="8"/>
                                        </p:tgtEl>
                                        <p:attrNameLst>
                                          <p:attrName>ppt_h</p:attrName>
                                        </p:attrNameLst>
                                      </p:cBhvr>
                                      <p:tavLst>
                                        <p:tav tm="0">
                                          <p:val>
                                            <p:fltVal val="0"/>
                                          </p:val>
                                        </p:tav>
                                        <p:tav tm="100000">
                                          <p:val>
                                            <p:strVal val="#ppt_h"/>
                                          </p:val>
                                        </p:tav>
                                      </p:tavLst>
                                    </p:anim>
                                    <p:animEffect transition="in" filter="fade">
                                      <p:cBhvr>
                                        <p:cTn id="175" dur="750"/>
                                        <p:tgtEl>
                                          <p:spTgt spid="8"/>
                                        </p:tgtEl>
                                      </p:cBhvr>
                                    </p:animEffect>
                                  </p:childTnLst>
                                </p:cTn>
                              </p:par>
                            </p:childTnLst>
                          </p:cTn>
                        </p:par>
                        <p:par>
                          <p:cTn id="176" fill="hold">
                            <p:stCondLst>
                              <p:cond delay="24250"/>
                            </p:stCondLst>
                            <p:childTnLst>
                              <p:par>
                                <p:cTn id="177" presetID="42" presetClass="entr" presetSubtype="0" fill="hold" grpId="0" nodeType="afterEffect">
                                  <p:stCondLst>
                                    <p:cond delay="0"/>
                                  </p:stCondLst>
                                  <p:childTnLst>
                                    <p:set>
                                      <p:cBhvr>
                                        <p:cTn id="178" dur="1" fill="hold">
                                          <p:stCondLst>
                                            <p:cond delay="0"/>
                                          </p:stCondLst>
                                        </p:cTn>
                                        <p:tgtEl>
                                          <p:spTgt spid="71"/>
                                        </p:tgtEl>
                                        <p:attrNameLst>
                                          <p:attrName>style.visibility</p:attrName>
                                        </p:attrNameLst>
                                      </p:cBhvr>
                                      <p:to>
                                        <p:strVal val="visible"/>
                                      </p:to>
                                    </p:set>
                                    <p:animEffect transition="in" filter="fade">
                                      <p:cBhvr>
                                        <p:cTn id="179" dur="2000"/>
                                        <p:tgtEl>
                                          <p:spTgt spid="71"/>
                                        </p:tgtEl>
                                      </p:cBhvr>
                                    </p:animEffect>
                                    <p:anim calcmode="lin" valueType="num">
                                      <p:cBhvr>
                                        <p:cTn id="180" dur="2000" fill="hold"/>
                                        <p:tgtEl>
                                          <p:spTgt spid="71"/>
                                        </p:tgtEl>
                                        <p:attrNameLst>
                                          <p:attrName>ppt_x</p:attrName>
                                        </p:attrNameLst>
                                      </p:cBhvr>
                                      <p:tavLst>
                                        <p:tav tm="0">
                                          <p:val>
                                            <p:strVal val="#ppt_x"/>
                                          </p:val>
                                        </p:tav>
                                        <p:tav tm="100000">
                                          <p:val>
                                            <p:strVal val="#ppt_x"/>
                                          </p:val>
                                        </p:tav>
                                      </p:tavLst>
                                    </p:anim>
                                    <p:anim calcmode="lin" valueType="num">
                                      <p:cBhvr>
                                        <p:cTn id="181" dur="2000" fill="hold"/>
                                        <p:tgtEl>
                                          <p:spTgt spid="71"/>
                                        </p:tgtEl>
                                        <p:attrNameLst>
                                          <p:attrName>ppt_y</p:attrName>
                                        </p:attrNameLst>
                                      </p:cBhvr>
                                      <p:tavLst>
                                        <p:tav tm="0">
                                          <p:val>
                                            <p:strVal val="#ppt_y+.1"/>
                                          </p:val>
                                        </p:tav>
                                        <p:tav tm="100000">
                                          <p:val>
                                            <p:strVal val="#ppt_y"/>
                                          </p:val>
                                        </p:tav>
                                      </p:tavLst>
                                    </p:anim>
                                  </p:childTnLst>
                                </p:cTn>
                              </p:par>
                            </p:childTnLst>
                          </p:cTn>
                        </p:par>
                        <p:par>
                          <p:cTn id="182" fill="hold">
                            <p:stCondLst>
                              <p:cond delay="26250"/>
                            </p:stCondLst>
                            <p:childTnLst>
                              <p:par>
                                <p:cTn id="183" presetID="10" presetClass="entr" presetSubtype="0" fill="hold" nodeType="afterEffect">
                                  <p:stCondLst>
                                    <p:cond delay="250"/>
                                  </p:stCondLst>
                                  <p:childTnLst>
                                    <p:set>
                                      <p:cBhvr>
                                        <p:cTn id="184" dur="1" fill="hold">
                                          <p:stCondLst>
                                            <p:cond delay="0"/>
                                          </p:stCondLst>
                                        </p:cTn>
                                        <p:tgtEl>
                                          <p:spTgt spid="7"/>
                                        </p:tgtEl>
                                        <p:attrNameLst>
                                          <p:attrName>style.visibility</p:attrName>
                                        </p:attrNameLst>
                                      </p:cBhvr>
                                      <p:to>
                                        <p:strVal val="visible"/>
                                      </p:to>
                                    </p:set>
                                    <p:animEffect transition="in" filter="fade">
                                      <p:cBhvr>
                                        <p:cTn id="185" dur="1500"/>
                                        <p:tgtEl>
                                          <p:spTgt spid="7"/>
                                        </p:tgtEl>
                                      </p:cBhvr>
                                    </p:animEffect>
                                  </p:childTnLst>
                                </p:cTn>
                              </p:par>
                            </p:childTnLst>
                          </p:cTn>
                        </p:par>
                        <p:par>
                          <p:cTn id="186" fill="hold">
                            <p:stCondLst>
                              <p:cond delay="28000"/>
                            </p:stCondLst>
                            <p:childTnLst>
                              <p:par>
                                <p:cTn id="187" presetID="42" presetClass="path" presetSubtype="0" repeatCount="30000" accel="16667" decel="16667" autoRev="1" fill="hold" nodeType="afterEffect">
                                  <p:stCondLst>
                                    <p:cond delay="0"/>
                                  </p:stCondLst>
                                  <p:childTnLst>
                                    <p:animMotion origin="layout" path="M 8.33333E-7 9.32223E-7 L -0.00104 0.9003 " pathEditMode="relative" rAng="0" ptsTypes="AA">
                                      <p:cBhvr>
                                        <p:cTn id="188" dur="15000" fill="hold"/>
                                        <p:tgtEl>
                                          <p:spTgt spid="7"/>
                                        </p:tgtEl>
                                        <p:attrNameLst>
                                          <p:attrName>ppt_x</p:attrName>
                                          <p:attrName>ppt_y</p:attrName>
                                        </p:attrNameLst>
                                      </p:cBhvr>
                                      <p:rCtr x="-52" y="45015"/>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69" grpId="0" animBg="1"/>
      <p:bldP spid="66"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Jaskyňa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Slovensko</a:t>
            </a:r>
            <a:endParaRPr lang="sk-SK" sz="2400" i="1" u="sng">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Hudba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Rok :		2016</a:t>
            </a:r>
          </a:p>
        </p:txBody>
      </p:sp>
      <p:sp>
        <p:nvSpPr>
          <p:cNvPr id="6" name="BlokTextu 5"/>
          <p:cNvSpPr txBox="1"/>
          <p:nvPr/>
        </p:nvSpPr>
        <p:spPr>
          <a:xfrm>
            <a:off x="6804248" y="3954680"/>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Domica </a:t>
            </a:r>
            <a:r>
              <a:rPr lang="sk-SK" sz="1700" i="1">
                <a:ln w="9525">
                  <a:noFill/>
                  <a:prstDash val="solid"/>
                </a:ln>
                <a:solidFill>
                  <a:schemeClr val="accent6">
                    <a:lumMod val="50000"/>
                  </a:schemeClr>
                </a:solidFill>
                <a:latin typeface="Nadianne" panose="03020902050305070206" pitchFamily="66" charset="0"/>
                <a:cs typeface="Arial" charset="0"/>
              </a:rPr>
              <a:t>je najväčšia jaskyňa Slovenského krasu. Zaraďuje sa medzi jaskyne svetového významu. Je tiež významnou </a:t>
            </a:r>
            <a:r>
              <a:rPr lang="sk-SK" sz="1700" i="1" smtClean="0">
                <a:ln w="9525">
                  <a:noFill/>
                  <a:prstDash val="solid"/>
                </a:ln>
                <a:solidFill>
                  <a:schemeClr val="accent6">
                    <a:lumMod val="50000"/>
                  </a:schemeClr>
                </a:solidFill>
                <a:latin typeface="Nadianne" panose="03020902050305070206" pitchFamily="66" charset="0"/>
                <a:cs typeface="Arial" charset="0"/>
              </a:rPr>
              <a:t>archeo-logickou </a:t>
            </a:r>
            <a:r>
              <a:rPr lang="sk-SK" sz="1700" i="1">
                <a:ln w="9525">
                  <a:noFill/>
                  <a:prstDash val="solid"/>
                </a:ln>
                <a:solidFill>
                  <a:schemeClr val="accent6">
                    <a:lumMod val="50000"/>
                  </a:schemeClr>
                </a:solidFill>
                <a:latin typeface="Nadianne" panose="03020902050305070206" pitchFamily="66" charset="0"/>
                <a:cs typeface="Arial" charset="0"/>
              </a:rPr>
              <a:t>lokalitou. Jaskyňa bola obývaná už pred 5000 rokmi.</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Bola </a:t>
            </a:r>
            <a:r>
              <a:rPr lang="sk-SK" sz="1700" i="1">
                <a:ln w="9525">
                  <a:noFill/>
                  <a:prstDash val="solid"/>
                </a:ln>
                <a:solidFill>
                  <a:schemeClr val="accent6">
                    <a:lumMod val="50000"/>
                  </a:schemeClr>
                </a:solidFill>
                <a:latin typeface="Nadianne" panose="03020902050305070206" pitchFamily="66" charset="0"/>
                <a:cs typeface="Arial" charset="0"/>
              </a:rPr>
              <a:t>objavená v roku 1926 Jánom Majkom a je časťou </a:t>
            </a:r>
            <a:r>
              <a:rPr lang="sk-SK" sz="1700" i="1" smtClean="0">
                <a:ln w="9525">
                  <a:noFill/>
                  <a:prstDash val="solid"/>
                </a:ln>
                <a:solidFill>
                  <a:schemeClr val="accent6">
                    <a:lumMod val="50000"/>
                  </a:schemeClr>
                </a:solidFill>
                <a:latin typeface="Nadianne" panose="03020902050305070206" pitchFamily="66" charset="0"/>
                <a:cs typeface="Arial" charset="0"/>
              </a:rPr>
              <a:t>jas-kynného </a:t>
            </a:r>
            <a:r>
              <a:rPr lang="sk-SK" sz="1700" i="1">
                <a:ln w="9525">
                  <a:noFill/>
                  <a:prstDash val="solid"/>
                </a:ln>
                <a:solidFill>
                  <a:schemeClr val="accent6">
                    <a:lumMod val="50000"/>
                  </a:schemeClr>
                </a:solidFill>
                <a:latin typeface="Nadianne" panose="03020902050305070206" pitchFamily="66" charset="0"/>
                <a:cs typeface="Arial" charset="0"/>
              </a:rPr>
              <a:t>komplexu, ktorý pokračuje až do jaskyne Baradla v Maďarsku.</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Slovenská </a:t>
            </a:r>
            <a:r>
              <a:rPr lang="sk-SK" sz="1700" i="1">
                <a:ln w="9525">
                  <a:noFill/>
                  <a:prstDash val="solid"/>
                </a:ln>
                <a:solidFill>
                  <a:schemeClr val="accent6">
                    <a:lumMod val="50000"/>
                  </a:schemeClr>
                </a:solidFill>
                <a:latin typeface="Nadianne" panose="03020902050305070206" pitchFamily="66" charset="0"/>
                <a:cs typeface="Arial" charset="0"/>
              </a:rPr>
              <a:t>časť jaskyne je dlhá 5358 m, z ktorých je od roku 1932 sprístupnený prehliadkový okruh pre verejnosť v dĺžke 1315 m. Teplota v jaskyni je od 10,2 °C do 11,4 °C a vlhkosť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Jaskyňa </a:t>
            </a:r>
            <a:r>
              <a:rPr lang="sk-SK" sz="1700" i="1">
                <a:ln w="9525">
                  <a:noFill/>
                  <a:prstDash val="solid"/>
                </a:ln>
                <a:solidFill>
                  <a:schemeClr val="accent6">
                    <a:lumMod val="50000"/>
                  </a:schemeClr>
                </a:solidFill>
                <a:latin typeface="Nadianne" panose="03020902050305070206" pitchFamily="66" charset="0"/>
                <a:cs typeface="Arial" charset="0"/>
              </a:rPr>
              <a:t>je zaradená na zoznam svetového dedičstva UNESCO od roku 1995</a:t>
            </a:r>
            <a:r>
              <a:rPr lang="sk-SK" sz="1700" i="1" smtClean="0">
                <a:ln w="9525">
                  <a:noFill/>
                  <a:prstDash val="solid"/>
                </a:ln>
                <a:solidFill>
                  <a:schemeClr val="accent6">
                    <a:lumMod val="50000"/>
                  </a:schemeClr>
                </a:solidFill>
                <a:latin typeface="Nadianne" panose="03020902050305070206" pitchFamily="66" charset="0"/>
                <a:cs typeface="Arial" charset="0"/>
              </a:rPr>
              <a:t>.</a:t>
            </a:r>
            <a:endParaRPr lang="sk-SK" sz="17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1284602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Domica Cave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Music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Year :		2016</a:t>
            </a:r>
          </a:p>
        </p:txBody>
      </p:sp>
      <p:sp>
        <p:nvSpPr>
          <p:cNvPr id="6" name="BlokTextu 5"/>
          <p:cNvSpPr txBox="1"/>
          <p:nvPr/>
        </p:nvSpPr>
        <p:spPr>
          <a:xfrm>
            <a:off x="6891660" y="368916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70843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a:ln w="9525">
                  <a:noFill/>
                  <a:prstDash val="solid"/>
                </a:ln>
                <a:solidFill>
                  <a:schemeClr val="accent6">
                    <a:lumMod val="50000"/>
                  </a:schemeClr>
                </a:solidFill>
                <a:latin typeface="Nadianne" panose="03020902050305070206" pitchFamily="66" charset="0"/>
                <a:cs typeface="Arial" charset="0"/>
              </a:rPr>
              <a:t>Domica is the biggest cave in the Slovak Karst. It ranks among the caves of world importance. It is also an important </a:t>
            </a:r>
            <a:r>
              <a:rPr lang="en-US" sz="1700" i="1" smtClean="0">
                <a:ln w="9525">
                  <a:noFill/>
                  <a:prstDash val="solid"/>
                </a:ln>
                <a:solidFill>
                  <a:schemeClr val="accent6">
                    <a:lumMod val="50000"/>
                  </a:schemeClr>
                </a:solidFill>
                <a:latin typeface="Nadianne" panose="03020902050305070206" pitchFamily="66" charset="0"/>
                <a:cs typeface="Arial" charset="0"/>
              </a:rPr>
              <a:t>archaeo</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en-US" sz="1700" i="1" smtClean="0">
                <a:ln w="9525">
                  <a:noFill/>
                  <a:prstDash val="solid"/>
                </a:ln>
                <a:solidFill>
                  <a:schemeClr val="accent6">
                    <a:lumMod val="50000"/>
                  </a:schemeClr>
                </a:solidFill>
                <a:latin typeface="Nadianne" panose="03020902050305070206" pitchFamily="66" charset="0"/>
                <a:cs typeface="Arial" charset="0"/>
              </a:rPr>
              <a:t>logical </a:t>
            </a:r>
            <a:r>
              <a:rPr lang="en-US" sz="1700" i="1">
                <a:ln w="9525">
                  <a:noFill/>
                  <a:prstDash val="solid"/>
                </a:ln>
                <a:solidFill>
                  <a:schemeClr val="accent6">
                    <a:lumMod val="50000"/>
                  </a:schemeClr>
                </a:solidFill>
                <a:latin typeface="Nadianne" panose="03020902050305070206" pitchFamily="66" charset="0"/>
                <a:cs typeface="Arial" charset="0"/>
              </a:rPr>
              <a:t>site. The cave was already inhabited 5000 years ago.</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smtClean="0">
                <a:ln w="9525">
                  <a:noFill/>
                  <a:prstDash val="solid"/>
                </a:ln>
                <a:solidFill>
                  <a:schemeClr val="accent6">
                    <a:lumMod val="50000"/>
                  </a:schemeClr>
                </a:solidFill>
                <a:latin typeface="Nadianne" panose="03020902050305070206" pitchFamily="66" charset="0"/>
                <a:cs typeface="Arial" charset="0"/>
              </a:rPr>
              <a:t>It </a:t>
            </a:r>
            <a:r>
              <a:rPr lang="en-US" sz="1700" i="1">
                <a:ln w="9525">
                  <a:noFill/>
                  <a:prstDash val="solid"/>
                </a:ln>
                <a:solidFill>
                  <a:schemeClr val="accent6">
                    <a:lumMod val="50000"/>
                  </a:schemeClr>
                </a:solidFill>
                <a:latin typeface="Nadianne" panose="03020902050305070206" pitchFamily="66" charset="0"/>
                <a:cs typeface="Arial" charset="0"/>
              </a:rPr>
              <a:t>was discovered in 1926 by Ján Majko and it is a part of the cave complex that continues into the cave Baradla in Hungary.</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smtClean="0">
                <a:ln w="9525">
                  <a:noFill/>
                  <a:prstDash val="solid"/>
                </a:ln>
                <a:solidFill>
                  <a:schemeClr val="accent6">
                    <a:lumMod val="50000"/>
                  </a:schemeClr>
                </a:solidFill>
                <a:latin typeface="Nadianne" panose="03020902050305070206" pitchFamily="66" charset="0"/>
                <a:cs typeface="Arial" charset="0"/>
              </a:rPr>
              <a:t>Slovak </a:t>
            </a:r>
            <a:r>
              <a:rPr lang="en-US" sz="1700" i="1">
                <a:ln w="9525">
                  <a:noFill/>
                  <a:prstDash val="solid"/>
                </a:ln>
                <a:solidFill>
                  <a:schemeClr val="accent6">
                    <a:lumMod val="50000"/>
                  </a:schemeClr>
                </a:solidFill>
                <a:latin typeface="Nadianne" panose="03020902050305070206" pitchFamily="66" charset="0"/>
                <a:cs typeface="Arial" charset="0"/>
              </a:rPr>
              <a:t>part of the cave is 5358 m long, of which </a:t>
            </a:r>
            <a:r>
              <a:rPr lang="en-US" sz="1700" i="1" smtClean="0">
                <a:ln w="9525">
                  <a:noFill/>
                  <a:prstDash val="solid"/>
                </a:ln>
                <a:solidFill>
                  <a:schemeClr val="accent6">
                    <a:lumMod val="50000"/>
                  </a:schemeClr>
                </a:solidFill>
                <a:latin typeface="Nadianne" panose="03020902050305070206" pitchFamily="66" charset="0"/>
                <a:cs typeface="Arial" charset="0"/>
              </a:rPr>
              <a:t>since 1932 </a:t>
            </a:r>
            <a:r>
              <a:rPr lang="en-US" sz="1700" i="1">
                <a:ln w="9525">
                  <a:noFill/>
                  <a:prstDash val="solid"/>
                </a:ln>
                <a:solidFill>
                  <a:schemeClr val="accent6">
                    <a:lumMod val="50000"/>
                  </a:schemeClr>
                </a:solidFill>
                <a:latin typeface="Nadianne" panose="03020902050305070206" pitchFamily="66" charset="0"/>
                <a:cs typeface="Arial" charset="0"/>
              </a:rPr>
              <a:t>is open to public the guided tour in length 1315 m. Cave </a:t>
            </a:r>
            <a:r>
              <a:rPr lang="en-US" sz="1700" i="1" smtClean="0">
                <a:ln w="9525">
                  <a:noFill/>
                  <a:prstDash val="solid"/>
                </a:ln>
                <a:solidFill>
                  <a:schemeClr val="accent6">
                    <a:lumMod val="50000"/>
                  </a:schemeClr>
                </a:solidFill>
                <a:latin typeface="Nadianne" panose="03020902050305070206" pitchFamily="66" charset="0"/>
                <a:cs typeface="Arial" charset="0"/>
              </a:rPr>
              <a:t>temperature </a:t>
            </a:r>
            <a:r>
              <a:rPr lang="en-US" sz="1700" i="1">
                <a:ln w="9525">
                  <a:noFill/>
                  <a:prstDash val="solid"/>
                </a:ln>
                <a:solidFill>
                  <a:schemeClr val="accent6">
                    <a:lumMod val="50000"/>
                  </a:schemeClr>
                </a:solidFill>
                <a:latin typeface="Nadianne" panose="03020902050305070206" pitchFamily="66" charset="0"/>
                <a:cs typeface="Arial" charset="0"/>
              </a:rPr>
              <a:t>is from 10.2 °C to 11.4 °C and humidity of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n-US" sz="1700" i="1" smtClean="0">
                <a:ln w="9525">
                  <a:noFill/>
                  <a:prstDash val="solid"/>
                </a:ln>
                <a:solidFill>
                  <a:schemeClr val="accent6">
                    <a:lumMod val="50000"/>
                  </a:schemeClr>
                </a:solidFill>
                <a:latin typeface="Nadianne" panose="03020902050305070206" pitchFamily="66" charset="0"/>
                <a:cs typeface="Arial" charset="0"/>
              </a:rPr>
              <a:t>The </a:t>
            </a:r>
            <a:r>
              <a:rPr lang="en-US" sz="1700" i="1">
                <a:ln w="9525">
                  <a:noFill/>
                  <a:prstDash val="solid"/>
                </a:ln>
                <a:solidFill>
                  <a:schemeClr val="accent6">
                    <a:lumMod val="50000"/>
                  </a:schemeClr>
                </a:solidFill>
                <a:latin typeface="Nadianne" panose="03020902050305070206" pitchFamily="66" charset="0"/>
                <a:cs typeface="Arial" charset="0"/>
              </a:rPr>
              <a:t>cave is included in the UNESCO World Heritage list since 1995</a:t>
            </a:r>
            <a:r>
              <a:rPr lang="en-US" sz="1700" i="1" smtClean="0">
                <a:ln w="9525">
                  <a:noFill/>
                  <a:prstDash val="solid"/>
                </a:ln>
                <a:solidFill>
                  <a:schemeClr val="accent6">
                    <a:lumMod val="50000"/>
                  </a:schemeClr>
                </a:solidFill>
                <a:latin typeface="Nadianne" panose="03020902050305070206" pitchFamily="66" charset="0"/>
                <a:cs typeface="Arial" charset="0"/>
              </a:rPr>
              <a:t>.</a:t>
            </a:r>
            <a:endParaRPr lang="en-US" sz="1700" i="1">
              <a:ln w="9525">
                <a:noFill/>
                <a:prstDash val="solid"/>
              </a:ln>
              <a:solidFill>
                <a:schemeClr val="accent6">
                  <a:lumMod val="50000"/>
                </a:scheme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5095234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Caverna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Eslovaquia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Año </a:t>
            </a:r>
            <a:r>
              <a:rPr lang="sk-SK" sz="1400" i="1" smtClean="0">
                <a:ln w="9525">
                  <a:noFill/>
                  <a:prstDash val="solid"/>
                </a:ln>
                <a:solidFill>
                  <a:schemeClr val="accent6">
                    <a:lumMod val="50000"/>
                  </a:schemeClr>
                </a:solidFill>
                <a:latin typeface="Nadianne" panose="03020902050305070206" pitchFamily="66" charset="0"/>
                <a:cs typeface="Arial" charset="0"/>
              </a:rPr>
              <a:t>:		2016</a:t>
            </a:r>
          </a:p>
        </p:txBody>
      </p:sp>
      <p:sp>
        <p:nvSpPr>
          <p:cNvPr id="6" name="BlokTextu 5"/>
          <p:cNvSpPr txBox="1"/>
          <p:nvPr/>
        </p:nvSpPr>
        <p:spPr>
          <a:xfrm>
            <a:off x="6804248" y="4225195"/>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2316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a:ln w="9525">
                  <a:noFill/>
                  <a:prstDash val="solid"/>
                </a:ln>
                <a:solidFill>
                  <a:schemeClr val="accent6">
                    <a:lumMod val="50000"/>
                  </a:schemeClr>
                </a:solidFill>
                <a:latin typeface="Nadianne" panose="03020902050305070206" pitchFamily="66" charset="0"/>
                <a:cs typeface="Arial" charset="0"/>
              </a:rPr>
              <a:t>Domica es la cueva más grande en el Karst de Eslovaquia. Se encuentra entre las cuevas de importancia mundial. También es un importante sitio arqueológico. La cueva estuvo habitada hace 5000 años.</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smtClean="0">
                <a:ln w="9525">
                  <a:noFill/>
                  <a:prstDash val="solid"/>
                </a:ln>
                <a:solidFill>
                  <a:schemeClr val="accent6">
                    <a:lumMod val="50000"/>
                  </a:schemeClr>
                </a:solidFill>
                <a:latin typeface="Nadianne" panose="03020902050305070206" pitchFamily="66" charset="0"/>
                <a:cs typeface="Arial" charset="0"/>
              </a:rPr>
              <a:t>Fue </a:t>
            </a:r>
            <a:r>
              <a:rPr lang="es-ES" sz="1700" i="1">
                <a:ln w="9525">
                  <a:noFill/>
                  <a:prstDash val="solid"/>
                </a:ln>
                <a:solidFill>
                  <a:schemeClr val="accent6">
                    <a:lumMod val="50000"/>
                  </a:schemeClr>
                </a:solidFill>
                <a:latin typeface="Nadianne" panose="03020902050305070206" pitchFamily="66" charset="0"/>
                <a:cs typeface="Arial" charset="0"/>
              </a:rPr>
              <a:t>descubierta en 1926 por Ján Majko y es una parte del complejo de cuevas que continúa en la cueva Baradla en Hungría.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smtClean="0">
                <a:ln w="9525">
                  <a:noFill/>
                  <a:prstDash val="solid"/>
                </a:ln>
                <a:solidFill>
                  <a:schemeClr val="accent6">
                    <a:lumMod val="50000"/>
                  </a:schemeClr>
                </a:solidFill>
                <a:latin typeface="Nadianne" panose="03020902050305070206" pitchFamily="66" charset="0"/>
                <a:cs typeface="Arial" charset="0"/>
              </a:rPr>
              <a:t>La </a:t>
            </a:r>
            <a:r>
              <a:rPr lang="es-ES" sz="1700" i="1">
                <a:ln w="9525">
                  <a:noFill/>
                  <a:prstDash val="solid"/>
                </a:ln>
                <a:solidFill>
                  <a:schemeClr val="accent6">
                    <a:lumMod val="50000"/>
                  </a:schemeClr>
                </a:solidFill>
                <a:latin typeface="Nadianne" panose="03020902050305070206" pitchFamily="66" charset="0"/>
                <a:cs typeface="Arial" charset="0"/>
              </a:rPr>
              <a:t>parte eslovaca de la cueva es de 5358 m de longitud, de los cuales 1.315 m están abiertas a visitas públicas guiadas desde 1932. La temperatura de la cueva es de 10.2 ° C a 11.4 ° C y una humedad del 95-98%.</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es-ES" sz="1700" i="1" smtClean="0">
                <a:ln w="9525">
                  <a:noFill/>
                  <a:prstDash val="solid"/>
                </a:ln>
                <a:solidFill>
                  <a:schemeClr val="accent6">
                    <a:lumMod val="50000"/>
                  </a:schemeClr>
                </a:solidFill>
                <a:latin typeface="Nadianne" panose="03020902050305070206" pitchFamily="66" charset="0"/>
                <a:cs typeface="Arial" charset="0"/>
              </a:rPr>
              <a:t>La </a:t>
            </a:r>
            <a:r>
              <a:rPr lang="es-ES" sz="1700" i="1">
                <a:ln w="9525">
                  <a:noFill/>
                  <a:prstDash val="solid"/>
                </a:ln>
                <a:solidFill>
                  <a:schemeClr val="accent6">
                    <a:lumMod val="50000"/>
                  </a:schemeClr>
                </a:solidFill>
                <a:latin typeface="Nadianne" panose="03020902050305070206" pitchFamily="66" charset="0"/>
                <a:cs typeface="Arial" charset="0"/>
              </a:rPr>
              <a:t>cueva está incluido en la lista del Patrimonio Mundial de la UNESCO desde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219779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Grotte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Slovaquie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chemeClr val="accent6">
                    <a:lumMod val="50000"/>
                  </a:schemeClr>
                </a:solidFill>
                <a:latin typeface="Nadianne" panose="03020902050305070206" pitchFamily="66" charset="0"/>
                <a:cs typeface="Arial" charset="0"/>
              </a:rPr>
              <a:t>M</a:t>
            </a:r>
            <a:r>
              <a:rPr lang="sk-SK" sz="1400" i="1" smtClean="0">
                <a:ln w="9525">
                  <a:noFill/>
                  <a:prstDash val="solid"/>
                </a:ln>
                <a:solidFill>
                  <a:schemeClr val="accent6">
                    <a:lumMod val="50000"/>
                  </a:schemeClr>
                </a:solidFill>
                <a:latin typeface="Nadianne" panose="03020902050305070206" pitchFamily="66" charset="0"/>
                <a:cs typeface="Arial" charset="0"/>
              </a:rPr>
              <a:t>usique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Année :		2016</a:t>
            </a:r>
          </a:p>
        </p:txBody>
      </p:sp>
      <p:sp>
        <p:nvSpPr>
          <p:cNvPr id="6" name="BlokTextu 5"/>
          <p:cNvSpPr txBox="1"/>
          <p:nvPr/>
        </p:nvSpPr>
        <p:spPr>
          <a:xfrm>
            <a:off x="6968583" y="3987505"/>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a:ln w="9525">
                  <a:noFill/>
                  <a:prstDash val="solid"/>
                </a:ln>
                <a:solidFill>
                  <a:schemeClr val="accent6">
                    <a:lumMod val="50000"/>
                  </a:schemeClr>
                </a:solidFill>
                <a:latin typeface="Nadianne" panose="03020902050305070206" pitchFamily="66" charset="0"/>
                <a:cs typeface="Arial" charset="0"/>
              </a:rPr>
              <a:t>La grotte Domica est la plus grande grotte connue par ses avec concrétions calcaires trouvée dans le karst de Slovaquie. Elle a renoméee mondiale en étant en même temps une site archéologique importante. La grotte était habitée  il y a 5000 ans.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smtClean="0">
                <a:ln w="9525">
                  <a:noFill/>
                  <a:prstDash val="solid"/>
                </a:ln>
                <a:solidFill>
                  <a:schemeClr val="accent6">
                    <a:lumMod val="50000"/>
                  </a:schemeClr>
                </a:solidFill>
                <a:latin typeface="Nadianne" panose="03020902050305070206" pitchFamily="66" charset="0"/>
                <a:cs typeface="Arial" charset="0"/>
              </a:rPr>
              <a:t>Elle </a:t>
            </a:r>
            <a:r>
              <a:rPr lang="fr-FR" sz="1700" i="1">
                <a:ln w="9525">
                  <a:noFill/>
                  <a:prstDash val="solid"/>
                </a:ln>
                <a:solidFill>
                  <a:schemeClr val="accent6">
                    <a:lumMod val="50000"/>
                  </a:schemeClr>
                </a:solidFill>
                <a:latin typeface="Nadianne" panose="03020902050305070206" pitchFamily="66" charset="0"/>
                <a:cs typeface="Arial" charset="0"/>
              </a:rPr>
              <a:t>fut découverte en 1926 par Ján Majko et constitue un complexe caverneux qui est relié avec la grotte Baradla en Hongrie.</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smtClean="0">
                <a:ln w="9525">
                  <a:noFill/>
                  <a:prstDash val="solid"/>
                </a:ln>
                <a:solidFill>
                  <a:schemeClr val="accent6">
                    <a:lumMod val="50000"/>
                  </a:schemeClr>
                </a:solidFill>
                <a:latin typeface="Nadianne" panose="03020902050305070206" pitchFamily="66" charset="0"/>
                <a:cs typeface="Arial" charset="0"/>
              </a:rPr>
              <a:t>La </a:t>
            </a:r>
            <a:r>
              <a:rPr lang="fr-FR" sz="1700" i="1">
                <a:ln w="9525">
                  <a:noFill/>
                  <a:prstDash val="solid"/>
                </a:ln>
                <a:solidFill>
                  <a:schemeClr val="accent6">
                    <a:lumMod val="50000"/>
                  </a:schemeClr>
                </a:solidFill>
                <a:latin typeface="Nadianne" panose="03020902050305070206" pitchFamily="66" charset="0"/>
                <a:cs typeface="Arial" charset="0"/>
              </a:rPr>
              <a:t>partie slovaque est 5358 m longue, dont 1315 m sont </a:t>
            </a:r>
            <a:r>
              <a:rPr lang="fr-FR" sz="1700" i="1" smtClean="0">
                <a:ln w="9525">
                  <a:noFill/>
                  <a:prstDash val="solid"/>
                </a:ln>
                <a:solidFill>
                  <a:schemeClr val="accent6">
                    <a:lumMod val="50000"/>
                  </a:schemeClr>
                </a:solidFill>
                <a:latin typeface="Nadianne" panose="03020902050305070206" pitchFamily="66" charset="0"/>
                <a:cs typeface="Arial" charset="0"/>
              </a:rPr>
              <a:t>ouverts </a:t>
            </a:r>
            <a:r>
              <a:rPr lang="fr-FR" sz="1700" i="1">
                <a:ln w="9525">
                  <a:noFill/>
                  <a:prstDash val="solid"/>
                </a:ln>
                <a:solidFill>
                  <a:schemeClr val="accent6">
                    <a:lumMod val="50000"/>
                  </a:schemeClr>
                </a:solidFill>
                <a:latin typeface="Nadianne" panose="03020902050305070206" pitchFamily="66" charset="0"/>
                <a:cs typeface="Arial" charset="0"/>
              </a:rPr>
              <a:t>au public depuis 1932. La température intérieure dans la grotte est de  10,2 °C  à  11,4 °C avec l’humidité de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fr-FR" sz="1700" i="1" smtClean="0">
                <a:ln w="9525">
                  <a:noFill/>
                  <a:prstDash val="solid"/>
                </a:ln>
                <a:solidFill>
                  <a:schemeClr val="accent6">
                    <a:lumMod val="50000"/>
                  </a:schemeClr>
                </a:solidFill>
                <a:latin typeface="Nadianne" panose="03020902050305070206" pitchFamily="66" charset="0"/>
                <a:cs typeface="Arial" charset="0"/>
              </a:rPr>
              <a:t>La </a:t>
            </a:r>
            <a:r>
              <a:rPr lang="fr-FR" sz="1700" i="1">
                <a:ln w="9525">
                  <a:noFill/>
                  <a:prstDash val="solid"/>
                </a:ln>
                <a:solidFill>
                  <a:schemeClr val="accent6">
                    <a:lumMod val="50000"/>
                  </a:schemeClr>
                </a:solidFill>
                <a:latin typeface="Nadianne" panose="03020902050305070206" pitchFamily="66" charset="0"/>
                <a:cs typeface="Arial" charset="0"/>
              </a:rPr>
              <a:t>grotte est classée patrimoine mondial par l’UNESCO depuis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6337201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Domica-Höhle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Slowakei</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Musik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Jahr :		2016</a:t>
            </a:r>
          </a:p>
        </p:txBody>
      </p:sp>
      <p:sp>
        <p:nvSpPr>
          <p:cNvPr id="6" name="BlokTextu 5"/>
          <p:cNvSpPr txBox="1"/>
          <p:nvPr/>
        </p:nvSpPr>
        <p:spPr>
          <a:xfrm>
            <a:off x="6909709" y="4227771"/>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2470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de-DE" sz="1700" i="1">
                <a:ln w="9525">
                  <a:noFill/>
                  <a:prstDash val="solid"/>
                </a:ln>
                <a:solidFill>
                  <a:schemeClr val="accent6">
                    <a:lumMod val="50000"/>
                  </a:schemeClr>
                </a:solidFill>
                <a:latin typeface="Nadianne" panose="03020902050305070206" pitchFamily="66" charset="0"/>
                <a:cs typeface="Arial" charset="0"/>
              </a:rPr>
              <a:t>Die Domica-Höhle ist  die  größte Tropfsteinhöhle im Slowakischen Karst. Sie zählt  zu den weltberühmtesten Höhlen  und gilt zugleich als wichtige archäologische  Fundstätte. Die Höhle war schon vor 5000 Jahren bewohnt.</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de-DE" sz="1700" i="1" smtClean="0">
                <a:ln w="9525">
                  <a:noFill/>
                  <a:prstDash val="solid"/>
                </a:ln>
                <a:solidFill>
                  <a:schemeClr val="accent6">
                    <a:lumMod val="50000"/>
                  </a:schemeClr>
                </a:solidFill>
                <a:latin typeface="Nadianne" panose="03020902050305070206" pitchFamily="66" charset="0"/>
                <a:cs typeface="Arial" charset="0"/>
              </a:rPr>
              <a:t>Sie </a:t>
            </a:r>
            <a:r>
              <a:rPr lang="de-DE" sz="1700" i="1">
                <a:ln w="9525">
                  <a:noFill/>
                  <a:prstDash val="solid"/>
                </a:ln>
                <a:solidFill>
                  <a:schemeClr val="accent6">
                    <a:lumMod val="50000"/>
                  </a:schemeClr>
                </a:solidFill>
                <a:latin typeface="Nadianne" panose="03020902050305070206" pitchFamily="66" charset="0"/>
                <a:cs typeface="Arial" charset="0"/>
              </a:rPr>
              <a:t>wurde in 1926 von Ján Majko entdeckt und bildet ein gemeinsames  System mit der Aggetekhöhle (Baradla) in Ungarn.</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de-DE" sz="1700" i="1" smtClean="0">
                <a:ln w="9525">
                  <a:noFill/>
                  <a:prstDash val="solid"/>
                </a:ln>
                <a:solidFill>
                  <a:schemeClr val="accent6">
                    <a:lumMod val="50000"/>
                  </a:schemeClr>
                </a:solidFill>
                <a:latin typeface="Nadianne" panose="03020902050305070206" pitchFamily="66" charset="0"/>
                <a:cs typeface="Arial" charset="0"/>
              </a:rPr>
              <a:t>Der </a:t>
            </a:r>
            <a:r>
              <a:rPr lang="de-DE" sz="1700" i="1">
                <a:ln w="9525">
                  <a:noFill/>
                  <a:prstDash val="solid"/>
                </a:ln>
                <a:solidFill>
                  <a:schemeClr val="accent6">
                    <a:lumMod val="50000"/>
                  </a:schemeClr>
                </a:solidFill>
                <a:latin typeface="Nadianne" panose="03020902050305070206" pitchFamily="66" charset="0"/>
                <a:cs typeface="Arial" charset="0"/>
              </a:rPr>
              <a:t>slowakische Teil der Höhle hat eine Gesamtlänge von 5358 m, wovon 1315 m der Öffentlichkeit  seit 1932 zugänglich sind. Die Innentemperatur der Höhle  beträgt 10.2 °C bis 11.4 °C und die Luftfeuchtigkeit  95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de-DE" sz="1700" i="1" smtClean="0">
                <a:ln w="9525">
                  <a:noFill/>
                  <a:prstDash val="solid"/>
                </a:ln>
                <a:solidFill>
                  <a:schemeClr val="accent6">
                    <a:lumMod val="50000"/>
                  </a:schemeClr>
                </a:solidFill>
                <a:latin typeface="Nadianne" panose="03020902050305070206" pitchFamily="66" charset="0"/>
                <a:cs typeface="Arial" charset="0"/>
              </a:rPr>
              <a:t>Die </a:t>
            </a:r>
            <a:r>
              <a:rPr lang="de-DE" sz="1700" i="1">
                <a:ln w="9525">
                  <a:noFill/>
                  <a:prstDash val="solid"/>
                </a:ln>
                <a:solidFill>
                  <a:schemeClr val="accent6">
                    <a:lumMod val="50000"/>
                  </a:schemeClr>
                </a:solidFill>
                <a:latin typeface="Nadianne" panose="03020902050305070206" pitchFamily="66" charset="0"/>
                <a:cs typeface="Arial" charset="0"/>
              </a:rPr>
              <a:t>Tropfsteinhöhle  wurde in 1995 zu UNESCO World Heritage erklärt.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37495982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Caverna Domica</a:t>
            </a:r>
            <a:r>
              <a:rPr lang="pt-BR"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Eslováquia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Ano :		2016</a:t>
            </a:r>
          </a:p>
        </p:txBody>
      </p:sp>
      <p:sp>
        <p:nvSpPr>
          <p:cNvPr id="6" name="BlokTextu 5"/>
          <p:cNvSpPr txBox="1"/>
          <p:nvPr/>
        </p:nvSpPr>
        <p:spPr>
          <a:xfrm>
            <a:off x="6876256" y="4005517"/>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pt-BR" sz="1700" i="1">
                <a:ln w="9525">
                  <a:noFill/>
                  <a:prstDash val="solid"/>
                </a:ln>
                <a:solidFill>
                  <a:schemeClr val="accent6">
                    <a:lumMod val="50000"/>
                  </a:schemeClr>
                </a:solidFill>
                <a:latin typeface="Nadianne" panose="03020902050305070206" pitchFamily="66" charset="0"/>
                <a:cs typeface="Arial" charset="0"/>
              </a:rPr>
              <a:t>Domica é a maior caverna no Karst Eslovaco. Ela figura entre as cavernas de importância mundial. É também um importante sítio arqueológico. A caverna já era habitada há 5000 anos.</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pt-BR" sz="1700" i="1" smtClean="0">
                <a:ln w="9525">
                  <a:noFill/>
                  <a:prstDash val="solid"/>
                </a:ln>
                <a:solidFill>
                  <a:schemeClr val="accent6">
                    <a:lumMod val="50000"/>
                  </a:schemeClr>
                </a:solidFill>
                <a:latin typeface="Nadianne" panose="03020902050305070206" pitchFamily="66" charset="0"/>
                <a:cs typeface="Arial" charset="0"/>
              </a:rPr>
              <a:t>Foi </a:t>
            </a:r>
            <a:r>
              <a:rPr lang="pt-BR" sz="1700" i="1">
                <a:ln w="9525">
                  <a:noFill/>
                  <a:prstDash val="solid"/>
                </a:ln>
                <a:solidFill>
                  <a:schemeClr val="accent6">
                    <a:lumMod val="50000"/>
                  </a:schemeClr>
                </a:solidFill>
                <a:latin typeface="Nadianne" panose="03020902050305070206" pitchFamily="66" charset="0"/>
                <a:cs typeface="Arial" charset="0"/>
              </a:rPr>
              <a:t>descoberta em 1926 por Ján Majko e é uma parte do </a:t>
            </a:r>
            <a:r>
              <a:rPr lang="pt-BR" sz="1700" i="1" smtClean="0">
                <a:ln w="9525">
                  <a:noFill/>
                  <a:prstDash val="solid"/>
                </a:ln>
                <a:solidFill>
                  <a:schemeClr val="accent6">
                    <a:lumMod val="50000"/>
                  </a:schemeClr>
                </a:solidFill>
                <a:latin typeface="Nadianne" panose="03020902050305070206" pitchFamily="66" charset="0"/>
                <a:cs typeface="Arial" charset="0"/>
              </a:rPr>
              <a:t>com</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pt-BR" sz="1700" i="1" smtClean="0">
                <a:ln w="9525">
                  <a:noFill/>
                  <a:prstDash val="solid"/>
                </a:ln>
                <a:solidFill>
                  <a:schemeClr val="accent6">
                    <a:lumMod val="50000"/>
                  </a:schemeClr>
                </a:solidFill>
                <a:latin typeface="Nadianne" panose="03020902050305070206" pitchFamily="66" charset="0"/>
                <a:cs typeface="Arial" charset="0"/>
              </a:rPr>
              <a:t>plexo </a:t>
            </a:r>
            <a:r>
              <a:rPr lang="pt-BR" sz="1700" i="1">
                <a:ln w="9525">
                  <a:noFill/>
                  <a:prstDash val="solid"/>
                </a:ln>
                <a:solidFill>
                  <a:schemeClr val="accent6">
                    <a:lumMod val="50000"/>
                  </a:schemeClr>
                </a:solidFill>
                <a:latin typeface="Nadianne" panose="03020902050305070206" pitchFamily="66" charset="0"/>
                <a:cs typeface="Arial" charset="0"/>
              </a:rPr>
              <a:t>de cavernas que continua na caverna Baradla na Hungria.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pt-BR" sz="1700" i="1" smtClean="0">
                <a:ln w="9525">
                  <a:noFill/>
                  <a:prstDash val="solid"/>
                </a:ln>
                <a:solidFill>
                  <a:schemeClr val="accent6">
                    <a:lumMod val="50000"/>
                  </a:schemeClr>
                </a:solidFill>
                <a:latin typeface="Nadianne" panose="03020902050305070206" pitchFamily="66" charset="0"/>
                <a:cs typeface="Arial" charset="0"/>
              </a:rPr>
              <a:t>A </a:t>
            </a:r>
            <a:r>
              <a:rPr lang="pt-BR" sz="1700" i="1">
                <a:ln w="9525">
                  <a:noFill/>
                  <a:prstDash val="solid"/>
                </a:ln>
                <a:solidFill>
                  <a:schemeClr val="accent6">
                    <a:lumMod val="50000"/>
                  </a:schemeClr>
                </a:solidFill>
                <a:latin typeface="Nadianne" panose="03020902050305070206" pitchFamily="66" charset="0"/>
                <a:cs typeface="Arial" charset="0"/>
              </a:rPr>
              <a:t>parte eslovaca da caverna tem 5358 m de comprimento, dos quais 1.315 m estão abertos para visitação pública guiada desde 1932. A temperatura da caverna é de 10,2 ° C a 11,4 ° C e umidade de 95-98%.</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pt-BR" sz="1700" i="1" smtClean="0">
                <a:ln w="9525">
                  <a:noFill/>
                  <a:prstDash val="solid"/>
                </a:ln>
                <a:solidFill>
                  <a:schemeClr val="accent6">
                    <a:lumMod val="50000"/>
                  </a:schemeClr>
                </a:solidFill>
                <a:latin typeface="Nadianne" panose="03020902050305070206" pitchFamily="66" charset="0"/>
                <a:cs typeface="Arial" charset="0"/>
              </a:rPr>
              <a:t>A </a:t>
            </a:r>
            <a:r>
              <a:rPr lang="pt-BR" sz="1700" i="1">
                <a:ln w="9525">
                  <a:noFill/>
                  <a:prstDash val="solid"/>
                </a:ln>
                <a:solidFill>
                  <a:schemeClr val="accent6">
                    <a:lumMod val="50000"/>
                  </a:schemeClr>
                </a:solidFill>
                <a:latin typeface="Nadianne" panose="03020902050305070206" pitchFamily="66" charset="0"/>
                <a:cs typeface="Arial" charset="0"/>
              </a:rPr>
              <a:t>caverna está incluída na lista de Patrimônio Mundial da UNESCO desde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28345971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2500"/>
                                        <p:tgtEl>
                                          <p:spTgt spid="13"/>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hidden="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La grotta di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Slovacchia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Música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Anno :		2016</a:t>
            </a:r>
          </a:p>
        </p:txBody>
      </p:sp>
      <p:sp>
        <p:nvSpPr>
          <p:cNvPr id="6" name="BlokTextu 5"/>
          <p:cNvSpPr txBox="1"/>
          <p:nvPr/>
        </p:nvSpPr>
        <p:spPr>
          <a:xfrm>
            <a:off x="6948264" y="4002627"/>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it-IT" sz="1700" i="1">
                <a:ln w="9525">
                  <a:noFill/>
                  <a:prstDash val="solid"/>
                </a:ln>
                <a:solidFill>
                  <a:schemeClr val="accent6">
                    <a:lumMod val="50000"/>
                  </a:schemeClr>
                </a:solidFill>
                <a:latin typeface="Nadianne" panose="03020902050305070206" pitchFamily="66" charset="0"/>
                <a:cs typeface="Arial" charset="0"/>
              </a:rPr>
              <a:t>Domica è la più grande grotta del Carso slovacco. E' inserita tra le grotte di maggior importanza mondiale. È anche un importante sito archeologico. Tracce abitative nella grotta risultano già a 5000 anni fa.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Fu </a:t>
            </a:r>
            <a:r>
              <a:rPr lang="it-IT" sz="1700" i="1">
                <a:ln w="9525">
                  <a:noFill/>
                  <a:prstDash val="solid"/>
                </a:ln>
                <a:solidFill>
                  <a:schemeClr val="accent6">
                    <a:lumMod val="50000"/>
                  </a:schemeClr>
                </a:solidFill>
                <a:latin typeface="Nadianne" panose="03020902050305070206" pitchFamily="66" charset="0"/>
                <a:cs typeface="Arial" charset="0"/>
              </a:rPr>
              <a:t>scoperta nel 1926 da Ján Majko e fa parte di un complesso di grotte che proseguono nelle grotte Baradla in Ungheria.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La </a:t>
            </a:r>
            <a:r>
              <a:rPr lang="it-IT" sz="1700" i="1">
                <a:ln w="9525">
                  <a:noFill/>
                  <a:prstDash val="solid"/>
                </a:ln>
                <a:solidFill>
                  <a:schemeClr val="accent6">
                    <a:lumMod val="50000"/>
                  </a:schemeClr>
                </a:solidFill>
                <a:latin typeface="Nadianne" panose="03020902050305070206" pitchFamily="66" charset="0"/>
                <a:cs typeface="Arial" charset="0"/>
              </a:rPr>
              <a:t>parte di grotta Slovacca è lunga 5358 mt. Dal 1932 solo </a:t>
            </a:r>
            <a:r>
              <a:rPr lang="it-IT" sz="1700" i="1" smtClean="0">
                <a:ln w="9525">
                  <a:noFill/>
                  <a:prstDash val="solid"/>
                </a:ln>
                <a:solidFill>
                  <a:schemeClr val="accent6">
                    <a:lumMod val="50000"/>
                  </a:schemeClr>
                </a:solidFill>
                <a:latin typeface="Nadianne" panose="03020902050305070206" pitchFamily="66" charset="0"/>
                <a:cs typeface="Arial" charset="0"/>
              </a:rPr>
              <a:t>1315</a:t>
            </a: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mt </a:t>
            </a:r>
            <a:r>
              <a:rPr lang="it-IT" sz="1700" i="1">
                <a:ln w="9525">
                  <a:noFill/>
                  <a:prstDash val="solid"/>
                </a:ln>
                <a:solidFill>
                  <a:schemeClr val="accent6">
                    <a:lumMod val="50000"/>
                  </a:schemeClr>
                </a:solidFill>
                <a:latin typeface="Nadianne" panose="03020902050305070206" pitchFamily="66" charset="0"/>
                <a:cs typeface="Arial" charset="0"/>
              </a:rPr>
              <a:t>sono aperti al pubblico con visita guidata; la temperatura nella grotta varia da 10,2 ° C a 11,4 ° C con una umidità del 95-98 %.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it-IT" sz="1700" i="1" smtClean="0">
                <a:ln w="9525">
                  <a:noFill/>
                  <a:prstDash val="solid"/>
                </a:ln>
                <a:solidFill>
                  <a:schemeClr val="accent6">
                    <a:lumMod val="50000"/>
                  </a:schemeClr>
                </a:solidFill>
                <a:latin typeface="Nadianne" panose="03020902050305070206" pitchFamily="66" charset="0"/>
                <a:cs typeface="Arial" charset="0"/>
              </a:rPr>
              <a:t>Dal </a:t>
            </a:r>
            <a:r>
              <a:rPr lang="it-IT" sz="1700" i="1">
                <a:ln w="9525">
                  <a:noFill/>
                  <a:prstDash val="solid"/>
                </a:ln>
                <a:solidFill>
                  <a:schemeClr val="accent6">
                    <a:lumMod val="50000"/>
                  </a:schemeClr>
                </a:solidFill>
                <a:latin typeface="Nadianne" panose="03020902050305070206" pitchFamily="66" charset="0"/>
                <a:cs typeface="Arial" charset="0"/>
              </a:rPr>
              <a:t>1995 la grotta è inclusa nella lista del patrimonio mondiale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08046559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a:ln w="9525">
                  <a:solidFill>
                    <a:prstClr val="white"/>
                  </a:solidFill>
                  <a:prstDash val="solid"/>
                </a:ln>
                <a:solidFill>
                  <a:schemeClr val="accent6">
                    <a:lumMod val="50000"/>
                  </a:schemeClr>
                </a:solidFill>
                <a:latin typeface="Nadianne" panose="03020902050305070206" pitchFamily="66" charset="0"/>
                <a:cs typeface="Arial" charset="0"/>
              </a:rPr>
              <a:t>A Domicai csepkőbarlang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Szlovákia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Zene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Év :		2016</a:t>
            </a:r>
          </a:p>
        </p:txBody>
      </p:sp>
      <p:sp>
        <p:nvSpPr>
          <p:cNvPr id="6" name="BlokTextu 5"/>
          <p:cNvSpPr txBox="1"/>
          <p:nvPr/>
        </p:nvSpPr>
        <p:spPr>
          <a:xfrm>
            <a:off x="6906463" y="395077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7004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t>
            </a:r>
            <a:r>
              <a:rPr lang="hu-HU" sz="1700" i="1">
                <a:ln w="9525">
                  <a:noFill/>
                  <a:prstDash val="solid"/>
                </a:ln>
                <a:solidFill>
                  <a:schemeClr val="accent6">
                    <a:lumMod val="50000"/>
                  </a:schemeClr>
                </a:solidFill>
                <a:latin typeface="Nadianne" panose="03020902050305070206" pitchFamily="66" charset="0"/>
                <a:cs typeface="Arial" charset="0"/>
              </a:rPr>
              <a:t>A Domicai barlang a Szlovák-karszt legismertebb és </a:t>
            </a:r>
            <a:r>
              <a:rPr lang="hu-HU" sz="1700" i="1" smtClean="0">
                <a:ln w="9525">
                  <a:noFill/>
                  <a:prstDash val="solid"/>
                </a:ln>
                <a:solidFill>
                  <a:schemeClr val="accent6">
                    <a:lumMod val="50000"/>
                  </a:schemeClr>
                </a:solidFill>
                <a:latin typeface="Nadianne" panose="03020902050305070206" pitchFamily="66" charset="0"/>
                <a:cs typeface="Arial" charset="0"/>
              </a:rPr>
              <a:t>leg-hosszabb </a:t>
            </a:r>
            <a:r>
              <a:rPr lang="hu-HU" sz="1700" i="1">
                <a:ln w="9525">
                  <a:noFill/>
                  <a:prstDash val="solid"/>
                </a:ln>
                <a:solidFill>
                  <a:schemeClr val="accent6">
                    <a:lumMod val="50000"/>
                  </a:schemeClr>
                </a:solidFill>
                <a:latin typeface="Nadianne" panose="03020902050305070206" pitchFamily="66" charset="0"/>
                <a:cs typeface="Arial" charset="0"/>
              </a:rPr>
              <a:t>barlangja. Egyben jelentős régészeti lelőhely is amely már 5000 évvel ezelőtt lakott volt.</a:t>
            </a:r>
          </a:p>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 </a:t>
            </a:r>
            <a:r>
              <a:rPr lang="hu-HU" sz="1700" i="1">
                <a:ln w="9525">
                  <a:noFill/>
                  <a:prstDash val="solid"/>
                </a:ln>
                <a:solidFill>
                  <a:schemeClr val="accent6">
                    <a:lumMod val="50000"/>
                  </a:schemeClr>
                </a:solidFill>
                <a:latin typeface="Nadianne" panose="03020902050305070206" pitchFamily="66" charset="0"/>
                <a:cs typeface="Arial" charset="0"/>
              </a:rPr>
              <a:t>barlangot 1926-ban Ján Majko fedezte fel és része egy barlangrendszernek, amely a Magyarországi Baradla-barlanggal folytatódik.</a:t>
            </a:r>
          </a:p>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 </a:t>
            </a:r>
            <a:r>
              <a:rPr lang="hu-HU" sz="1700" i="1">
                <a:ln w="9525">
                  <a:noFill/>
                  <a:prstDash val="solid"/>
                </a:ln>
                <a:solidFill>
                  <a:schemeClr val="accent6">
                    <a:lumMod val="50000"/>
                  </a:schemeClr>
                </a:solidFill>
                <a:latin typeface="Nadianne" panose="03020902050305070206" pitchFamily="66" charset="0"/>
                <a:cs typeface="Arial" charset="0"/>
              </a:rPr>
              <a:t>barlang szlovák része 5358 m hosszú, amiből 1932-től 1315 m látogatható a nagyközönség számára. A barlang léghőmérséklete 10,2 °C - 11,4 °C fok és a relatív páratartalma 95 – 98 %.</a:t>
            </a:r>
          </a:p>
          <a:p>
            <a:pPr algn="just" fontAlgn="base">
              <a:spcBef>
                <a:spcPct val="0"/>
              </a:spcBef>
              <a:spcAft>
                <a:spcPct val="0"/>
              </a:spcAft>
              <a:defRPr/>
            </a:pPr>
            <a:r>
              <a:rPr lang="hu-HU" sz="1700" i="1" smtClean="0">
                <a:ln w="9525">
                  <a:noFill/>
                  <a:prstDash val="solid"/>
                </a:ln>
                <a:solidFill>
                  <a:schemeClr val="accent6">
                    <a:lumMod val="50000"/>
                  </a:schemeClr>
                </a:solidFill>
                <a:latin typeface="Nadianne" panose="03020902050305070206" pitchFamily="66" charset="0"/>
                <a:cs typeface="Arial" charset="0"/>
              </a:rPr>
              <a:t>     A </a:t>
            </a:r>
            <a:r>
              <a:rPr lang="hu-HU" sz="1700" i="1">
                <a:ln w="9525">
                  <a:noFill/>
                  <a:prstDash val="solid"/>
                </a:ln>
                <a:solidFill>
                  <a:schemeClr val="accent6">
                    <a:lumMod val="50000"/>
                  </a:schemeClr>
                </a:solidFill>
                <a:latin typeface="Nadianne" panose="03020902050305070206" pitchFamily="66" charset="0"/>
                <a:cs typeface="Arial" charset="0"/>
              </a:rPr>
              <a:t>Domicai barlang 1995-ben a világ természeti örökségének UNESCO jegyzékere is felkerült.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44359830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Peştera Domica</a:t>
            </a:r>
            <a:r>
              <a:rPr lang="vi-VN"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  Slovacia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Muzica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Data :		2016</a:t>
            </a:r>
          </a:p>
        </p:txBody>
      </p:sp>
      <p:sp>
        <p:nvSpPr>
          <p:cNvPr id="6" name="BlokTextu 5"/>
          <p:cNvSpPr txBox="1"/>
          <p:nvPr/>
        </p:nvSpPr>
        <p:spPr>
          <a:xfrm>
            <a:off x="7020271" y="4513147"/>
            <a:ext cx="991105" cy="307777"/>
          </a:xfrm>
          <a:prstGeom prst="rect">
            <a:avLst/>
          </a:prstGeom>
          <a:noFill/>
        </p:spPr>
        <p:txBody>
          <a:bodyPr wrap="square" rtlCol="0">
            <a:spAutoFit/>
          </a:bodyPr>
          <a:lstStyle/>
          <a:p>
            <a:pPr algn="ctr"/>
            <a:r>
              <a:rPr lang="sk-SK" sz="1400" smtClean="0"/>
              <a:t>Wikipedia</a:t>
            </a:r>
            <a:endParaRPr lang="sk-SK" sz="1400"/>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vi-VN" sz="1700" i="1">
                <a:ln w="9525">
                  <a:noFill/>
                  <a:prstDash val="solid"/>
                </a:ln>
                <a:solidFill>
                  <a:schemeClr val="accent6">
                    <a:lumMod val="50000"/>
                  </a:schemeClr>
                </a:solidFill>
                <a:latin typeface="Nadianne" panose="03020902050305070206" pitchFamily="66" charset="0"/>
                <a:cs typeface="Arial" charset="0"/>
              </a:rPr>
              <a:t>Domica este cea mai mare peşteră din zona carstică slovacă, clasându-se printre peşterile de importanţă mondială. Aici se află şi un important sit arheologic care conţine urme de locuire umană din mileniul trei î.e.n.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vi-VN" sz="1700" i="1" smtClean="0">
                <a:ln w="9525">
                  <a:noFill/>
                  <a:prstDash val="solid"/>
                </a:ln>
                <a:solidFill>
                  <a:schemeClr val="accent6">
                    <a:lumMod val="50000"/>
                  </a:schemeClr>
                </a:solidFill>
                <a:latin typeface="Nadianne" panose="03020902050305070206" pitchFamily="66" charset="0"/>
                <a:cs typeface="Arial" charset="0"/>
              </a:rPr>
              <a:t>Peştera </a:t>
            </a:r>
            <a:r>
              <a:rPr lang="vi-VN" sz="1700" i="1">
                <a:ln w="9525">
                  <a:noFill/>
                  <a:prstDash val="solid"/>
                </a:ln>
                <a:solidFill>
                  <a:schemeClr val="accent6">
                    <a:lumMod val="50000"/>
                  </a:schemeClr>
                </a:solidFill>
                <a:latin typeface="Nadianne" panose="03020902050305070206" pitchFamily="66" charset="0"/>
                <a:cs typeface="Arial" charset="0"/>
              </a:rPr>
              <a:t>a fost descoperită în anul 1926 de către Ján Majko şi este o parte a complexului carstic care se continuă pînă la peştera Baradla din Ungaria.</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vi-VN" sz="1700" i="1" smtClean="0">
                <a:ln w="9525">
                  <a:noFill/>
                  <a:prstDash val="solid"/>
                </a:ln>
                <a:solidFill>
                  <a:schemeClr val="accent6">
                    <a:lumMod val="50000"/>
                  </a:schemeClr>
                </a:solidFill>
                <a:latin typeface="Nadianne" panose="03020902050305070206" pitchFamily="66" charset="0"/>
                <a:cs typeface="Arial" charset="0"/>
              </a:rPr>
              <a:t>Partea </a:t>
            </a:r>
            <a:r>
              <a:rPr lang="vi-VN" sz="1700" i="1">
                <a:ln w="9525">
                  <a:noFill/>
                  <a:prstDash val="solid"/>
                </a:ln>
                <a:solidFill>
                  <a:schemeClr val="accent6">
                    <a:lumMod val="50000"/>
                  </a:schemeClr>
                </a:solidFill>
                <a:latin typeface="Nadianne" panose="03020902050305070206" pitchFamily="66" charset="0"/>
                <a:cs typeface="Arial" charset="0"/>
              </a:rPr>
              <a:t>slovacă din peşteră este de 5.358 m lungime, din care din 1932 este deschis publicului un traseu ghidat în lungime de 1315 m. Temperatura interioară oscilează între 10,2 ° C  şi 11,4 ° C, iar umiditatea este de 95-98%.</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vi-VN" sz="1700" i="1">
                <a:ln w="9525">
                  <a:noFill/>
                  <a:prstDash val="solid"/>
                </a:ln>
                <a:solidFill>
                  <a:schemeClr val="accent6">
                    <a:lumMod val="50000"/>
                  </a:schemeClr>
                </a:solidFill>
                <a:latin typeface="Nadianne" panose="03020902050305070206" pitchFamily="66" charset="0"/>
                <a:cs typeface="Arial" charset="0"/>
              </a:rPr>
              <a:t>Peştera este inclusă în lista Patrimoniului Mondial UNESCO din anul 1995.</a:t>
            </a: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7536346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2500"/>
                                        <p:tgtEl>
                                          <p:spTgt spid="14"/>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De grot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Slowakije</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Muziek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Wijnoogst :	2016</a:t>
            </a:r>
          </a:p>
        </p:txBody>
      </p:sp>
      <p:sp>
        <p:nvSpPr>
          <p:cNvPr id="6" name="BlokTextu 5"/>
          <p:cNvSpPr txBox="1"/>
          <p:nvPr/>
        </p:nvSpPr>
        <p:spPr>
          <a:xfrm>
            <a:off x="6948264" y="393478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nl-NL" sz="1700" i="1">
                <a:ln w="9525">
                  <a:noFill/>
                  <a:prstDash val="solid"/>
                </a:ln>
                <a:solidFill>
                  <a:schemeClr val="accent6">
                    <a:lumMod val="50000"/>
                  </a:schemeClr>
                </a:solidFill>
                <a:latin typeface="Nadianne" panose="03020902050305070206" pitchFamily="66" charset="0"/>
                <a:cs typeface="Arial" charset="0"/>
              </a:rPr>
              <a:t>Domica is de grootste grot in de Slowaakse Karst. Het behoort tot de grotten van de wereld belang. Het is ook een belangrijke archeologische site. De grot werd al 5000 jaar geleden bewoond.</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Het </a:t>
            </a:r>
            <a:r>
              <a:rPr lang="nl-NL" sz="1700" i="1">
                <a:ln w="9525">
                  <a:noFill/>
                  <a:prstDash val="solid"/>
                </a:ln>
                <a:solidFill>
                  <a:schemeClr val="accent6">
                    <a:lumMod val="50000"/>
                  </a:schemeClr>
                </a:solidFill>
                <a:latin typeface="Nadianne" panose="03020902050305070206" pitchFamily="66" charset="0"/>
                <a:cs typeface="Arial" charset="0"/>
              </a:rPr>
              <a:t>werd ontdekt in 1926 door Ján Majko en het is een deel van de grot complex dat verder in de grot Baradla in Hongarije.</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Slowaakse </a:t>
            </a:r>
            <a:r>
              <a:rPr lang="nl-NL" sz="1700" i="1">
                <a:ln w="9525">
                  <a:noFill/>
                  <a:prstDash val="solid"/>
                </a:ln>
                <a:solidFill>
                  <a:schemeClr val="accent6">
                    <a:lumMod val="50000"/>
                  </a:schemeClr>
                </a:solidFill>
                <a:latin typeface="Nadianne" panose="03020902050305070206" pitchFamily="66" charset="0"/>
                <a:cs typeface="Arial" charset="0"/>
              </a:rPr>
              <a:t>deel van de grot is 5.358 meter lang, waarvan sinds 1932 is open voor het publiek de rondleiding in de lengte 1315 m</a:t>
            </a:r>
            <a:r>
              <a:rPr lang="nl-NL" sz="1700" i="1" smtClean="0">
                <a:ln w="9525">
                  <a:noFill/>
                  <a:prstDash val="solid"/>
                </a:ln>
                <a:solidFill>
                  <a:schemeClr val="accent6">
                    <a:lumMod val="50000"/>
                  </a:schemeClr>
                </a:solidFill>
                <a:latin typeface="Nadianne" panose="03020902050305070206" pitchFamily="66" charset="0"/>
                <a:cs typeface="Arial" charset="0"/>
              </a:rPr>
              <a:t>.</a:t>
            </a: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Cave </a:t>
            </a:r>
            <a:r>
              <a:rPr lang="nl-NL" sz="1700" i="1">
                <a:ln w="9525">
                  <a:noFill/>
                  <a:prstDash val="solid"/>
                </a:ln>
                <a:solidFill>
                  <a:schemeClr val="accent6">
                    <a:lumMod val="50000"/>
                  </a:schemeClr>
                </a:solidFill>
                <a:latin typeface="Nadianne" panose="03020902050305070206" pitchFamily="66" charset="0"/>
                <a:cs typeface="Arial" charset="0"/>
              </a:rPr>
              <a:t>temperatuur van 10,2 °C tot 11,4 °C en een luchtvochtigheid van 95-98 %.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nl-NL" sz="1700" i="1" smtClean="0">
                <a:ln w="9525">
                  <a:noFill/>
                  <a:prstDash val="solid"/>
                </a:ln>
                <a:solidFill>
                  <a:schemeClr val="accent6">
                    <a:lumMod val="50000"/>
                  </a:schemeClr>
                </a:solidFill>
                <a:latin typeface="Nadianne" panose="03020902050305070206" pitchFamily="66" charset="0"/>
                <a:cs typeface="Arial" charset="0"/>
              </a:rPr>
              <a:t>De </a:t>
            </a:r>
            <a:r>
              <a:rPr lang="nl-NL" sz="1700" i="1">
                <a:ln w="9525">
                  <a:noFill/>
                  <a:prstDash val="solid"/>
                </a:ln>
                <a:solidFill>
                  <a:schemeClr val="accent6">
                    <a:lumMod val="50000"/>
                  </a:schemeClr>
                </a:solidFill>
                <a:latin typeface="Nadianne" panose="03020902050305070206" pitchFamily="66" charset="0"/>
                <a:cs typeface="Arial" charset="0"/>
              </a:rPr>
              <a:t>grot is opgenomen in de lijst van UNESCO werelderfgoed sinds 1995.</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68166803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Domica Mağarası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Slovakya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Müzik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Fotoğraflar :	özel</a:t>
            </a:r>
            <a:endParaRPr lang="sk-SK" sz="14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Yil :		2016</a:t>
            </a:r>
          </a:p>
        </p:txBody>
      </p:sp>
      <p:sp>
        <p:nvSpPr>
          <p:cNvPr id="6" name="BlokTextu 5"/>
          <p:cNvSpPr txBox="1"/>
          <p:nvPr/>
        </p:nvSpPr>
        <p:spPr>
          <a:xfrm>
            <a:off x="7092280" y="3966161"/>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sk-SK" sz="1700" i="1">
                <a:ln w="9525">
                  <a:noFill/>
                  <a:prstDash val="solid"/>
                </a:ln>
                <a:solidFill>
                  <a:schemeClr val="accent6">
                    <a:lumMod val="50000"/>
                  </a:schemeClr>
                </a:solidFill>
                <a:latin typeface="Nadianne" panose="03020902050305070206" pitchFamily="66" charset="0"/>
                <a:cs typeface="Arial" charset="0"/>
              </a:rPr>
              <a:t>Domica Slovak Karst’ının en büyük mağarasıdır. Dünyadaki önemli mağaralar arasında sayılmaktadır. Ayrıca, önemli bir arkeolojik bölgedir. Mağarada 5000 yıl önce ikamet edilmiştir.</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1926 </a:t>
            </a:r>
            <a:r>
              <a:rPr lang="sk-SK" sz="1700" i="1">
                <a:ln w="9525">
                  <a:noFill/>
                  <a:prstDash val="solid"/>
                </a:ln>
                <a:solidFill>
                  <a:schemeClr val="accent6">
                    <a:lumMod val="50000"/>
                  </a:schemeClr>
                </a:solidFill>
                <a:latin typeface="Nadianne" panose="03020902050305070206" pitchFamily="66" charset="0"/>
                <a:cs typeface="Arial" charset="0"/>
              </a:rPr>
              <a:t>yılında Ján Majko tarafından bulunmuştur. Mağara, bir mağara kompleksinin parçası olup, Macaristan’daki Baradla mağarası ile devam etmektedir.</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Mağaranın </a:t>
            </a:r>
            <a:r>
              <a:rPr lang="sk-SK" sz="1700" i="1">
                <a:ln w="9525">
                  <a:noFill/>
                  <a:prstDash val="solid"/>
                </a:ln>
                <a:solidFill>
                  <a:schemeClr val="accent6">
                    <a:lumMod val="50000"/>
                  </a:schemeClr>
                </a:solidFill>
                <a:latin typeface="Nadianne" panose="03020902050305070206" pitchFamily="66" charset="0"/>
                <a:cs typeface="Arial" charset="0"/>
              </a:rPr>
              <a:t>Slovak kısmı 5358 m uzunluğundadır ve 1932 yılından beri 1315 metresi rehberli tur olarak halka açıktır. Mağara sıcaklığı 10.2 °C ile 11.4 °C ve nem </a:t>
            </a:r>
            <a:r>
              <a:rPr lang="sk-SK" sz="1700" i="1" smtClean="0">
                <a:ln w="9525">
                  <a:noFill/>
                  <a:prstDash val="solid"/>
                </a:ln>
                <a:solidFill>
                  <a:schemeClr val="accent6">
                    <a:lumMod val="50000"/>
                  </a:schemeClr>
                </a:solidFill>
                <a:latin typeface="Nadianne" panose="03020902050305070206" pitchFamily="66" charset="0"/>
                <a:cs typeface="Arial" charset="0"/>
              </a:rPr>
              <a:t>% 95 </a:t>
            </a:r>
            <a:r>
              <a:rPr lang="sk-SK" sz="1700" i="1">
                <a:ln w="9525">
                  <a:noFill/>
                  <a:prstDash val="solid"/>
                </a:ln>
                <a:solidFill>
                  <a:schemeClr val="accent6">
                    <a:lumMod val="50000"/>
                  </a:schemeClr>
                </a:solidFill>
                <a:latin typeface="Nadianne" panose="03020902050305070206" pitchFamily="66" charset="0"/>
                <a:cs typeface="Arial" charset="0"/>
              </a:rPr>
              <a:t>– 98 arasındadır.</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Mağara </a:t>
            </a:r>
            <a:r>
              <a:rPr lang="sk-SK" sz="1700" i="1">
                <a:ln w="9525">
                  <a:noFill/>
                  <a:prstDash val="solid"/>
                </a:ln>
                <a:solidFill>
                  <a:schemeClr val="accent6">
                    <a:lumMod val="50000"/>
                  </a:schemeClr>
                </a:solidFill>
                <a:latin typeface="Nadianne" panose="03020902050305070206" pitchFamily="66" charset="0"/>
                <a:cs typeface="Arial" charset="0"/>
              </a:rPr>
              <a:t>1995 yılından itibaren UNESCO’nun World Heritage listesine dahil edilmiştir.</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11626311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ru-RU"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Пещера Домица</a:t>
            </a:r>
            <a:r>
              <a:rPr lang="az-Cyrl-AZ"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2400" i="1" u="sng"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Словакия</a:t>
            </a:r>
            <a:endParaRPr lang="sk-SK" sz="2400" i="1" u="sng">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Музыка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Фотографии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частные</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Э-почта</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Составил</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Год</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2016</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az-Cyrl-AZ"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г.</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7092280" y="4019537"/>
            <a:ext cx="991105" cy="307777"/>
          </a:xfrm>
          <a:prstGeom prst="rect">
            <a:avLst/>
          </a:prstGeom>
          <a:noFill/>
        </p:spPr>
        <p:txBody>
          <a:bodyPr wrap="square" rtlCol="0">
            <a:spAutoFit/>
          </a:bodyPr>
          <a:lstStyle/>
          <a:p>
            <a:pPr algn="ctr"/>
            <a:r>
              <a:rPr lang="sk-SK" sz="1400" smtClean="0"/>
              <a:t>Wikipedia</a:t>
            </a:r>
            <a:endParaRPr lang="sk-SK" sz="1400"/>
          </a:p>
        </p:txBody>
      </p:sp>
      <p:sp>
        <p:nvSpPr>
          <p:cNvPr id="9" name="BlokTextu 8"/>
          <p:cNvSpPr txBox="1"/>
          <p:nvPr/>
        </p:nvSpPr>
        <p:spPr>
          <a:xfrm>
            <a:off x="720000" y="1003327"/>
            <a:ext cx="7848600" cy="286232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Домица - самая крупная пещера Словацкого карста. Входит в список пещер мирового значения и является также важным местом </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архео</a:t>
            </a: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логических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раскопок. Была заселена уже </a:t>
            </a:r>
            <a:r>
              <a:rPr lang="ru-RU" i="1">
                <a:ln w="9525">
                  <a:noFill/>
                  <a:prstDash val="solid"/>
                </a:ln>
                <a:solidFill>
                  <a:schemeClr val="accent6">
                    <a:lumMod val="50000"/>
                  </a:schemeClr>
                </a:solidFill>
                <a:latin typeface="Nadianne" panose="03020902050305070206" pitchFamily="66" charset="0"/>
                <a:cs typeface="Arial" charset="0"/>
              </a:rPr>
              <a:t>5 000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лет назад</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Её обнаружил Ян Майко в </a:t>
            </a:r>
            <a:r>
              <a:rPr lang="ru-RU" i="1">
                <a:ln w="9525">
                  <a:noFill/>
                  <a:prstDash val="solid"/>
                </a:ln>
                <a:solidFill>
                  <a:schemeClr val="accent6">
                    <a:lumMod val="50000"/>
                  </a:schemeClr>
                </a:solidFill>
                <a:latin typeface="Nadianne" panose="03020902050305070206" pitchFamily="66" charset="0"/>
                <a:cs typeface="Arial" charset="0"/>
              </a:rPr>
              <a:t>1926</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году. Пещера является частью </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ком</a:t>
            </a: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плекса</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который переходит в пещеру Барадла в Венгрии.</a:t>
            </a:r>
          </a:p>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Словацкая часть пещеры имееет длину </a:t>
            </a:r>
            <a:r>
              <a:rPr lang="ru-RU" i="1">
                <a:ln w="9525">
                  <a:noFill/>
                  <a:prstDash val="solid"/>
                </a:ln>
                <a:solidFill>
                  <a:schemeClr val="accent6">
                    <a:lumMod val="50000"/>
                  </a:schemeClr>
                </a:solidFill>
                <a:latin typeface="Nadianne" panose="03020902050305070206" pitchFamily="66" charset="0"/>
                <a:cs typeface="Arial" charset="0"/>
              </a:rPr>
              <a:t>5 358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 из которых начиная с </a:t>
            </a:r>
            <a:r>
              <a:rPr lang="ru-RU" i="1">
                <a:ln w="9525">
                  <a:noFill/>
                  <a:prstDash val="solid"/>
                </a:ln>
                <a:solidFill>
                  <a:schemeClr val="accent6">
                    <a:lumMod val="50000"/>
                  </a:schemeClr>
                </a:solidFill>
                <a:latin typeface="Nadianne" panose="03020902050305070206" pitchFamily="66" charset="0"/>
                <a:cs typeface="Arial" charset="0"/>
              </a:rPr>
              <a:t>1932</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года общественности предоставляется экскурсия длиной в </a:t>
            </a:r>
            <a:r>
              <a:rPr lang="ru-RU" i="1">
                <a:ln w="9525">
                  <a:noFill/>
                  <a:prstDash val="solid"/>
                </a:ln>
                <a:solidFill>
                  <a:schemeClr val="accent6">
                    <a:lumMod val="50000"/>
                  </a:schemeClr>
                </a:solidFill>
                <a:latin typeface="Nadianne" panose="03020902050305070206" pitchFamily="66" charset="0"/>
                <a:cs typeface="Arial" charset="0"/>
              </a:rPr>
              <a:t>1 315 </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м. Температура пещеры колеблется от </a:t>
            </a:r>
            <a:r>
              <a:rPr lang="ru-RU" i="1">
                <a:ln w="9525">
                  <a:noFill/>
                  <a:prstDash val="solid"/>
                </a:ln>
                <a:solidFill>
                  <a:schemeClr val="accent6">
                    <a:lumMod val="50000"/>
                  </a:schemeClr>
                </a:solidFill>
                <a:latin typeface="Nadianne" panose="03020902050305070206" pitchFamily="66" charset="0"/>
                <a:cs typeface="Arial" charset="0"/>
              </a:rPr>
              <a:t>10,2</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°С до </a:t>
            </a:r>
            <a:r>
              <a:rPr lang="ru-RU" i="1">
                <a:ln w="9525">
                  <a:noFill/>
                  <a:prstDash val="solid"/>
                </a:ln>
                <a:solidFill>
                  <a:schemeClr val="accent6">
                    <a:lumMod val="50000"/>
                  </a:schemeClr>
                </a:solidFill>
                <a:latin typeface="Nadianne" panose="03020902050305070206" pitchFamily="66" charset="0"/>
                <a:cs typeface="Arial" charset="0"/>
              </a:rPr>
              <a:t>11,4</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°С, влажность составляет </a:t>
            </a:r>
            <a:r>
              <a:rPr lang="ru-RU" i="1">
                <a:ln w="9525">
                  <a:noFill/>
                  <a:prstDash val="solid"/>
                </a:ln>
                <a:solidFill>
                  <a:schemeClr val="accent6">
                    <a:lumMod val="50000"/>
                  </a:schemeClr>
                </a:solidFill>
                <a:latin typeface="Nadianne" panose="03020902050305070206" pitchFamily="66" charset="0"/>
                <a:cs typeface="Arial" charset="0"/>
              </a:rPr>
              <a:t>95-98</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процентов</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ru-RU"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С </a:t>
            </a:r>
            <a:r>
              <a:rPr lang="ru-RU" i="1">
                <a:ln w="9525">
                  <a:noFill/>
                  <a:prstDash val="solid"/>
                </a:ln>
                <a:solidFill>
                  <a:schemeClr val="accent6">
                    <a:lumMod val="50000"/>
                  </a:schemeClr>
                </a:solidFill>
                <a:latin typeface="Nadianne" panose="03020902050305070206" pitchFamily="66" charset="0"/>
                <a:cs typeface="Arial" charset="0"/>
              </a:rPr>
              <a:t>1995</a:t>
            </a:r>
            <a:r>
              <a:rPr lang="ru-RU"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года пещера входит в список Всемирного наследия ЮНЕСКО.</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075404487"/>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smtClean="0">
                <a:ln w="9525">
                  <a:noFill/>
                  <a:prstDash val="solid"/>
                </a:ln>
                <a:solidFill>
                  <a:schemeClr val="accent6">
                    <a:lumMod val="50000"/>
                  </a:schemeClr>
                </a:solidFill>
                <a:latin typeface="Nadianne" panose="03020902050305070206" pitchFamily="66" charset="0"/>
                <a:cs typeface="Arial" charset="0"/>
              </a:rPr>
              <a:t>מערת </a:t>
            </a:r>
            <a:r>
              <a:rPr lang="sk-SK" sz="2800" b="1" i="1" u="sng" smtClean="0">
                <a:ln w="9525">
                  <a:noFill/>
                  <a:prstDash val="solid"/>
                </a:ln>
                <a:solidFill>
                  <a:schemeClr val="accent6">
                    <a:lumMod val="50000"/>
                  </a:schemeClr>
                </a:solidFill>
                <a:latin typeface="Nadianne" panose="03020902050305070206" pitchFamily="66" charset="0"/>
                <a:cs typeface="Arial" charset="0"/>
              </a:rPr>
              <a:t>Domica</a:t>
            </a:r>
            <a:r>
              <a:rPr lang="he-IL" sz="2800" b="1" i="1" u="sng" smtClean="0">
                <a:ln w="9525">
                  <a:noFill/>
                  <a:prstDash val="solid"/>
                </a:ln>
                <a:solidFill>
                  <a:schemeClr val="accent6">
                    <a:lumMod val="50000"/>
                  </a:schemeClr>
                </a:solidFill>
                <a:latin typeface="Nadianne" panose="03020902050305070206" pitchFamily="66" charset="0"/>
                <a:cs typeface="Arial" charset="0"/>
              </a:rPr>
              <a:t>\ </a:t>
            </a:r>
            <a:r>
              <a:rPr lang="sk-SK" sz="2800" b="1" i="1" u="sng" smtClean="0">
                <a:ln w="9525">
                  <a:noFill/>
                  <a:prstDash val="solid"/>
                </a:ln>
                <a:solidFill>
                  <a:schemeClr val="accent6">
                    <a:lumMod val="50000"/>
                  </a:schemeClr>
                </a:solidFill>
                <a:latin typeface="Nadianne" panose="03020902050305070206" pitchFamily="66" charset="0"/>
                <a:cs typeface="Arial" charset="0"/>
              </a:rPr>
              <a:t> </a:t>
            </a:r>
            <a:r>
              <a:rPr lang="he-IL" sz="2800" b="1" i="1" u="sng" dirty="0" smtClean="0">
                <a:ln w="9525">
                  <a:noFill/>
                  <a:prstDash val="solid"/>
                </a:ln>
                <a:solidFill>
                  <a:schemeClr val="accent6">
                    <a:lumMod val="50000"/>
                  </a:schemeClr>
                </a:solidFill>
                <a:latin typeface="Nadianne" panose="03020902050305070206" pitchFamily="66" charset="0"/>
                <a:cs typeface="Arial" charset="0"/>
              </a:rPr>
              <a:t>סלובקיה</a:t>
            </a:r>
            <a:endParaRPr lang="sk-SK" sz="2800" b="1" i="1" u="sng" dirty="0">
              <a:ln w="9525">
                <a:no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מוסיקה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תמונות</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פרטיות</a:t>
            </a:r>
            <a:endPar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אימייל</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סודר על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ידי</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שנה</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r>
              <a:rPr lang="sk-SK" sz="14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400" i="1" smtClean="0">
                <a:ln w="9525">
                  <a:noFill/>
                  <a:prstDash val="solid"/>
                </a:ln>
                <a:solidFill>
                  <a:schemeClr val="accent6">
                    <a:lumMod val="50000"/>
                  </a:schemeClr>
                </a:solidFill>
                <a:latin typeface="Nadianne" panose="03020902050305070206" pitchFamily="66" charset="0"/>
                <a:cs typeface="Arial" charset="0"/>
              </a:rPr>
              <a:t>2016</a:t>
            </a:r>
          </a:p>
        </p:txBody>
      </p:sp>
      <p:sp>
        <p:nvSpPr>
          <p:cNvPr id="6" name="BlokTextu 5"/>
          <p:cNvSpPr txBox="1"/>
          <p:nvPr/>
        </p:nvSpPr>
        <p:spPr>
          <a:xfrm>
            <a:off x="1619672" y="3778390"/>
            <a:ext cx="991105" cy="307777"/>
          </a:xfrm>
          <a:prstGeom prst="rect">
            <a:avLst/>
          </a:prstGeom>
          <a:noFill/>
        </p:spPr>
        <p:txBody>
          <a:bodyPr wrap="square" rtlCol="0">
            <a:spAutoFit/>
          </a:bodyPr>
          <a:lstStyle/>
          <a:p>
            <a:pPr algn="ctr"/>
            <a:r>
              <a:rPr lang="sk-SK" sz="1400" dirty="0" err="1" smtClean="0"/>
              <a:t>Wikipedia</a:t>
            </a:r>
            <a:endParaRPr lang="sk-SK" sz="1400" dirty="0"/>
          </a:p>
        </p:txBody>
      </p:sp>
      <p:sp>
        <p:nvSpPr>
          <p:cNvPr id="9" name="BlokTextu 8"/>
          <p:cNvSpPr txBox="1"/>
          <p:nvPr/>
        </p:nvSpPr>
        <p:spPr>
          <a:xfrm>
            <a:off x="665224" y="1028403"/>
            <a:ext cx="7848600" cy="249299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20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a:ln w="9525">
                  <a:noFill/>
                  <a:prstDash val="solid"/>
                </a:ln>
                <a:solidFill>
                  <a:schemeClr val="accent6">
                    <a:lumMod val="50000"/>
                  </a:schemeClr>
                </a:solidFill>
                <a:latin typeface="Nadianne" panose="03020902050305070206" pitchFamily="66" charset="0"/>
                <a:cs typeface="Arial" charset="0"/>
              </a:rPr>
              <a:t>Domica</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היא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המערה הגדולה ביותר בקארסט הסלובקי. היא מדורגת בין המערות החשובות בעולם. המערה נחשבת גם לאתר ארכיאולוגי חשוב. המערה הייתה מיושבת כבר לפני 5000 שנים .</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היא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התגלתה בשנת 1926 על ידי יאן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Majko</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והיא חלק מקומפלקס מערות הממשיכות למערה </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Baradla</a:t>
            </a: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בהונגריה.</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החלק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הסלובקי של המערה הוא באוך של 5358 מ ', אשר מ-1932 פתוח לסיורים מודרכים לציבור בחלקו באורך של 1,315מ'. טמפרטורת המערה היא מ10.2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sk-SK" sz="1700" i="1" smtClean="0">
                <a:ln w="9525">
                  <a:noFill/>
                  <a:prstDash val="solid"/>
                </a:ln>
                <a:solidFill>
                  <a:schemeClr val="accent6">
                    <a:lumMod val="50000"/>
                  </a:schemeClr>
                </a:solidFill>
                <a:latin typeface="Nadianne" panose="03020902050305070206" pitchFamily="66" charset="0"/>
                <a:cs typeface="Arial" charset="0"/>
              </a:rPr>
              <a:t>C</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עד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11.4 מעלות צלזיוס ולחות של 95-98%.</a:t>
            </a:r>
          </a:p>
          <a:p>
            <a:pPr algn="just" rtl="1" fontAlgn="base">
              <a:spcBef>
                <a:spcPct val="0"/>
              </a:spcBef>
              <a:spcAft>
                <a:spcPct val="0"/>
              </a:spcAft>
              <a:defRPr/>
            </a:pPr>
            <a:r>
              <a:rPr lang="sk-SK"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     </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המערה </a:t>
            </a:r>
            <a:r>
              <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כלולה ברשימת המורשת העולמית של אונסק"ו מאז 1995</a:t>
            </a:r>
            <a:r>
              <a:rPr lang="he-IL" sz="1700" i="1" smtClean="0">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rPr>
              <a:t>.</a:t>
            </a:r>
            <a:endParaRPr lang="he-IL" sz="1700" i="1">
              <a:ln w="9525">
                <a:solidFill>
                  <a:schemeClr val="accent6">
                    <a:lumMod val="50000"/>
                  </a:schemeClr>
                </a:solidFill>
                <a:prstDash val="solid"/>
              </a:ln>
              <a:solidFill>
                <a:schemeClr val="accent6">
                  <a:lumMod val="50000"/>
                </a:schemeClr>
              </a:solidFill>
              <a:latin typeface="Nadianne" panose="03020902050305070206" pitchFamily="66" charset="0"/>
              <a:cs typeface="Arial" charset="0"/>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98814606"/>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Jaskinia Domica  </a:t>
            </a:r>
            <a:r>
              <a:rPr lang="sk-SK" sz="2400" i="1" u="sng" smtClean="0">
                <a:ln w="9525">
                  <a:solidFill>
                    <a:prstClr val="white"/>
                  </a:solidFill>
                  <a:prstDash val="solid"/>
                </a:ln>
                <a:solidFill>
                  <a:schemeClr val="accent6">
                    <a:lumMod val="50000"/>
                  </a:schemeClr>
                </a:solidFill>
                <a:latin typeface="Nadianne" panose="03020902050305070206" pitchFamily="66" charset="0"/>
                <a:cs typeface="Arial" charset="0"/>
              </a:rPr>
              <a:t>/  </a:t>
            </a:r>
            <a:r>
              <a:rPr lang="sk-SK" sz="2400" i="1" u="sng">
                <a:ln w="9525">
                  <a:solidFill>
                    <a:prstClr val="white"/>
                  </a:solidFill>
                  <a:prstDash val="solid"/>
                </a:ln>
                <a:solidFill>
                  <a:schemeClr val="accent6">
                    <a:lumMod val="50000"/>
                  </a:schemeClr>
                </a:solidFill>
                <a:latin typeface="Nadianne" panose="03020902050305070206" pitchFamily="66" charset="0"/>
                <a:cs typeface="Arial" charset="0"/>
              </a:rPr>
              <a:t>Słowacja</a:t>
            </a:r>
            <a:endParaRPr lang="sk-SK" sz="2400" i="1">
              <a:ln w="9525">
                <a:solidFill>
                  <a:prstClr val="white"/>
                </a:solidFill>
                <a:prstDash val="solid"/>
              </a:ln>
              <a:solidFill>
                <a:schemeClr val="accent6">
                  <a:lumMod val="50000"/>
                </a:scheme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Muzyka</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smtClean="0">
                <a:ln w="9525">
                  <a:noFill/>
                  <a:prstDash val="solid"/>
                </a:ln>
                <a:solidFill>
                  <a:schemeClr val="accent6">
                    <a:lumMod val="50000"/>
                  </a:schemeClr>
                </a:solidFill>
                <a:latin typeface="Nadianne" panose="03020902050305070206" pitchFamily="66" charset="0"/>
                <a:cs typeface="Arial" charset="0"/>
              </a:rPr>
              <a:t>	</a:t>
            </a:r>
            <a:r>
              <a:rPr lang="sk-SK" sz="1400" i="1">
                <a:ln w="9525">
                  <a:noFill/>
                  <a:prstDash val="solid"/>
                </a:ln>
                <a:solidFill>
                  <a:schemeClr val="accent6">
                    <a:lumMod val="50000"/>
                  </a:schemeClr>
                </a:solidFill>
                <a:latin typeface="Nadianne" panose="03020902050305070206" pitchFamily="66" charset="0"/>
                <a:cs typeface="Arial" charset="0"/>
              </a:rPr>
              <a:t>Offenbach</a:t>
            </a:r>
          </a:p>
          <a:p>
            <a:pPr algn="just" fontAlgn="base">
              <a:spcBef>
                <a:spcPct val="0"/>
              </a:spcBef>
              <a:spcAft>
                <a:spcPct val="0"/>
              </a:spcAft>
              <a:defRPr/>
            </a:pPr>
            <a:r>
              <a:rPr lang="sk-SK" sz="1400" i="1" smtClean="0">
                <a:ln w="9525">
                  <a:noFill/>
                  <a:prstDash val="solid"/>
                </a:ln>
                <a:solidFill>
                  <a:schemeClr val="accent6">
                    <a:lumMod val="50000"/>
                  </a:schemeClr>
                </a:solidFill>
                <a:latin typeface="Nadianne" panose="03020902050305070206" pitchFamily="66" charset="0"/>
                <a:cs typeface="Arial" charset="0"/>
              </a:rPr>
              <a:t>Fotografie </a:t>
            </a:r>
            <a:r>
              <a:rPr lang="sk-SK" sz="1400" i="1" dirty="0" smtClean="0">
                <a:ln w="9525">
                  <a:noFill/>
                  <a:prstDash val="solid"/>
                </a:ln>
                <a:solidFill>
                  <a:schemeClr val="accent6">
                    <a:lumMod val="50000"/>
                  </a:schemeClr>
                </a:solidFill>
                <a:latin typeface="Nadianne" panose="03020902050305070206" pitchFamily="66" charset="0"/>
                <a:cs typeface="Arial" charset="0"/>
              </a:rPr>
              <a:t>:	</a:t>
            </a:r>
            <a:r>
              <a:rPr lang="sk-SK" sz="1400" i="1" dirty="0" err="1" smtClean="0">
                <a:ln w="9525">
                  <a:noFill/>
                  <a:prstDash val="solid"/>
                </a:ln>
                <a:solidFill>
                  <a:schemeClr val="accent6">
                    <a:lumMod val="50000"/>
                  </a:schemeClr>
                </a:solidFill>
                <a:latin typeface="Nadianne" panose="03020902050305070206" pitchFamily="66" charset="0"/>
                <a:cs typeface="Arial" charset="0"/>
              </a:rPr>
              <a:t>prywatne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chemeClr val="accent6">
                    <a:lumMod val="50000"/>
                  </a:schemeClr>
                </a:solidFill>
                <a:latin typeface="Nadianne" panose="03020902050305070206" pitchFamily="66" charset="0"/>
                <a:cs typeface="Arial" charset="0"/>
              </a:rPr>
              <a:t>Skompletował</a:t>
            </a:r>
            <a:r>
              <a:rPr lang="sk-SK" sz="1400" i="1" dirty="0" smtClean="0">
                <a:ln w="9525">
                  <a:noFill/>
                  <a:prstDash val="solid"/>
                </a:ln>
                <a:solidFill>
                  <a:schemeClr val="accent6">
                    <a:lumMod val="50000"/>
                  </a:schemeClr>
                </a:solidFill>
                <a:latin typeface="Nadianne" panose="03020902050305070206" pitchFamily="66" charset="0"/>
                <a:cs typeface="Arial" charset="0"/>
              </a:rPr>
              <a:t>  :	</a:t>
            </a:r>
            <a:r>
              <a:rPr lang="sk-SK" sz="1400" i="1" dirty="0" err="1" smtClean="0">
                <a:ln w="9525">
                  <a:noFill/>
                  <a:prstDash val="solid"/>
                </a:ln>
                <a:solidFill>
                  <a:schemeClr val="accent6">
                    <a:lumMod val="50000"/>
                  </a:schemeClr>
                </a:solidFill>
                <a:latin typeface="Nadianne" panose="03020902050305070206" pitchFamily="66" charset="0"/>
                <a:cs typeface="Arial" charset="0"/>
              </a:rPr>
              <a:t>Steve</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chemeClr val="accent6">
                    <a:lumMod val="50000"/>
                  </a:schemeClr>
                </a:solidFill>
                <a:latin typeface="Nadianne" panose="03020902050305070206" pitchFamily="66" charset="0"/>
                <a:cs typeface="Arial" charset="0"/>
              </a:rPr>
              <a:t>Rok :	</a:t>
            </a:r>
            <a:r>
              <a:rPr lang="sk-SK" sz="1400" i="1" smtClean="0">
                <a:ln w="9525">
                  <a:noFill/>
                  <a:prstDash val="solid"/>
                </a:ln>
                <a:solidFill>
                  <a:schemeClr val="accent6">
                    <a:lumMod val="50000"/>
                  </a:schemeClr>
                </a:solidFill>
                <a:latin typeface="Nadianne" panose="03020902050305070206" pitchFamily="66" charset="0"/>
                <a:cs typeface="Arial" charset="0"/>
              </a:rPr>
              <a:t>	2016</a:t>
            </a:r>
            <a:endParaRPr lang="sk-SK" sz="1400" i="1" dirty="0" smtClean="0">
              <a:ln w="9525">
                <a:noFill/>
                <a:prstDash val="solid"/>
              </a:ln>
              <a:solidFill>
                <a:schemeClr val="accent6">
                  <a:lumMod val="50000"/>
                </a:schemeClr>
              </a:solidFill>
              <a:latin typeface="Nadianne" panose="03020902050305070206" pitchFamily="66" charset="0"/>
              <a:cs typeface="Arial" charset="0"/>
            </a:endParaRPr>
          </a:p>
        </p:txBody>
      </p:sp>
      <p:sp>
        <p:nvSpPr>
          <p:cNvPr id="6" name="BlokTextu 5"/>
          <p:cNvSpPr txBox="1"/>
          <p:nvPr/>
        </p:nvSpPr>
        <p:spPr>
          <a:xfrm>
            <a:off x="7020272" y="4223512"/>
            <a:ext cx="991105" cy="307777"/>
          </a:xfrm>
          <a:prstGeom prst="rect">
            <a:avLst/>
          </a:prstGeom>
          <a:noFill/>
        </p:spPr>
        <p:txBody>
          <a:bodyPr wrap="square" rtlCol="0">
            <a:spAutoFit/>
          </a:bodyPr>
          <a:lstStyle/>
          <a:p>
            <a:pPr algn="ctr"/>
            <a:r>
              <a:rPr lang="sk-SK" sz="1400" smtClean="0"/>
              <a:t>Wikipedia</a:t>
            </a:r>
            <a:endParaRPr lang="sk-SK" sz="1400"/>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24704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l-PL" i="1" smtClean="0">
                <a:ln w="9525">
                  <a:noFill/>
                  <a:prstDash val="solid"/>
                </a:ln>
                <a:solidFill>
                  <a:schemeClr val="accent6">
                    <a:lumMod val="50000"/>
                  </a:schemeClr>
                </a:solidFill>
                <a:latin typeface="Nadianne" panose="03020902050305070206" pitchFamily="66" charset="0"/>
                <a:cs typeface="Arial" charset="0"/>
              </a:rPr>
              <a:t>     </a:t>
            </a:r>
            <a:r>
              <a:rPr lang="pl-PL" sz="1700" i="1">
                <a:ln w="9525">
                  <a:noFill/>
                  <a:prstDash val="solid"/>
                </a:ln>
                <a:solidFill>
                  <a:schemeClr val="accent6">
                    <a:lumMod val="50000"/>
                  </a:schemeClr>
                </a:solidFill>
                <a:latin typeface="Nadianne" panose="03020902050305070206" pitchFamily="66" charset="0"/>
                <a:cs typeface="Arial" charset="0"/>
              </a:rPr>
              <a:t>Domica to największa jaskinia Krasu Słowackiego. Jest zaliczana do jaskiń  znanych w skali cało światowej. Jest również znaczącym miejscem z punktu widzenia archeologicznego. Jaskinia ta była zamieszkana już przed 5000 lat.</a:t>
            </a:r>
          </a:p>
          <a:p>
            <a:pPr algn="just" fontAlgn="base">
              <a:spcBef>
                <a:spcPct val="0"/>
              </a:spcBef>
              <a:spcAft>
                <a:spcPct val="0"/>
              </a:spcAft>
              <a:defRPr/>
            </a:pPr>
            <a:r>
              <a:rPr lang="pl-PL" sz="1700" i="1" smtClean="0">
                <a:ln w="9525">
                  <a:noFill/>
                  <a:prstDash val="solid"/>
                </a:ln>
                <a:solidFill>
                  <a:schemeClr val="accent6">
                    <a:lumMod val="50000"/>
                  </a:schemeClr>
                </a:solidFill>
                <a:latin typeface="Nadianne" panose="03020902050305070206" pitchFamily="66" charset="0"/>
                <a:cs typeface="Arial" charset="0"/>
              </a:rPr>
              <a:t>     Była </a:t>
            </a:r>
            <a:r>
              <a:rPr lang="pl-PL" sz="1700" i="1">
                <a:ln w="9525">
                  <a:noFill/>
                  <a:prstDash val="solid"/>
                </a:ln>
                <a:solidFill>
                  <a:schemeClr val="accent6">
                    <a:lumMod val="50000"/>
                  </a:schemeClr>
                </a:solidFill>
                <a:latin typeface="Nadianne" panose="03020902050305070206" pitchFamily="66" charset="0"/>
                <a:cs typeface="Arial" charset="0"/>
              </a:rPr>
              <a:t>odkryta w roku 1926 i jest częścią kompleksu jaskiń, który nawiązuje na jaskinię Baradla na Węgrzech.</a:t>
            </a:r>
          </a:p>
          <a:p>
            <a:pPr algn="just" fontAlgn="base">
              <a:spcBef>
                <a:spcPct val="0"/>
              </a:spcBef>
              <a:spcAft>
                <a:spcPct val="0"/>
              </a:spcAft>
              <a:defRPr/>
            </a:pPr>
            <a:r>
              <a:rPr lang="pl-PL" sz="1700" i="1" smtClean="0">
                <a:ln w="9525">
                  <a:noFill/>
                  <a:prstDash val="solid"/>
                </a:ln>
                <a:solidFill>
                  <a:schemeClr val="accent6">
                    <a:lumMod val="50000"/>
                  </a:schemeClr>
                </a:solidFill>
                <a:latin typeface="Nadianne" panose="03020902050305070206" pitchFamily="66" charset="0"/>
                <a:cs typeface="Arial" charset="0"/>
              </a:rPr>
              <a:t>     Słowacka </a:t>
            </a:r>
            <a:r>
              <a:rPr lang="pl-PL" sz="1700" i="1">
                <a:ln w="9525">
                  <a:noFill/>
                  <a:prstDash val="solid"/>
                </a:ln>
                <a:solidFill>
                  <a:schemeClr val="accent6">
                    <a:lumMod val="50000"/>
                  </a:schemeClr>
                </a:solidFill>
                <a:latin typeface="Nadianne" panose="03020902050305070206" pitchFamily="66" charset="0"/>
                <a:cs typeface="Arial" charset="0"/>
              </a:rPr>
              <a:t>część jaskini ma długość 5358 m, z czego od roku 1932 została udostępniona do publicznego zwiedzania okrężna trasa o długości 1315 m. Temperatura w jaskini wynosi od 10,2 do </a:t>
            </a:r>
            <a:r>
              <a:rPr lang="pl-PL" sz="1700" i="1" smtClean="0">
                <a:ln w="9525">
                  <a:noFill/>
                  <a:prstDash val="solid"/>
                </a:ln>
                <a:solidFill>
                  <a:schemeClr val="accent6">
                    <a:lumMod val="50000"/>
                  </a:schemeClr>
                </a:solidFill>
                <a:latin typeface="Nadianne" panose="03020902050305070206" pitchFamily="66" charset="0"/>
                <a:cs typeface="Arial" charset="0"/>
              </a:rPr>
              <a:t>11,4 °C </a:t>
            </a:r>
            <a:r>
              <a:rPr lang="pl-PL" sz="1700" i="1">
                <a:ln w="9525">
                  <a:noFill/>
                  <a:prstDash val="solid"/>
                </a:ln>
                <a:solidFill>
                  <a:schemeClr val="accent6">
                    <a:lumMod val="50000"/>
                  </a:schemeClr>
                </a:solidFill>
                <a:latin typeface="Nadianne" panose="03020902050305070206" pitchFamily="66" charset="0"/>
                <a:cs typeface="Arial" charset="0"/>
              </a:rPr>
              <a:t>i wilgotność powietrza </a:t>
            </a:r>
            <a:r>
              <a:rPr lang="pl-PL" sz="1700" i="1" smtClean="0">
                <a:ln w="9525">
                  <a:noFill/>
                  <a:prstDash val="solid"/>
                </a:ln>
                <a:solidFill>
                  <a:schemeClr val="accent6">
                    <a:lumMod val="50000"/>
                  </a:schemeClr>
                </a:solidFill>
                <a:latin typeface="Nadianne" panose="03020902050305070206" pitchFamily="66" charset="0"/>
                <a:cs typeface="Arial" charset="0"/>
              </a:rPr>
              <a:t>95-98 %.</a:t>
            </a:r>
            <a:endParaRPr lang="pl-PL" sz="1700" i="1">
              <a:ln w="9525">
                <a:noFill/>
                <a:prstDash val="solid"/>
              </a:ln>
              <a:solidFill>
                <a:schemeClr val="accent6">
                  <a:lumMod val="50000"/>
                </a:schemeClr>
              </a:solidFill>
              <a:latin typeface="Nadianne" panose="03020902050305070206" pitchFamily="66" charset="0"/>
              <a:cs typeface="Arial" charset="0"/>
            </a:endParaRPr>
          </a:p>
          <a:p>
            <a:pPr algn="just" fontAlgn="base">
              <a:spcBef>
                <a:spcPct val="0"/>
              </a:spcBef>
              <a:spcAft>
                <a:spcPct val="0"/>
              </a:spcAft>
              <a:defRPr/>
            </a:pPr>
            <a:r>
              <a:rPr lang="pl-PL" sz="1700" i="1" smtClean="0">
                <a:ln w="9525">
                  <a:noFill/>
                  <a:prstDash val="solid"/>
                </a:ln>
                <a:solidFill>
                  <a:schemeClr val="accent6">
                    <a:lumMod val="50000"/>
                  </a:schemeClr>
                </a:solidFill>
                <a:latin typeface="Nadianne" panose="03020902050305070206" pitchFamily="66" charset="0"/>
                <a:cs typeface="Arial" charset="0"/>
              </a:rPr>
              <a:t>     Jaskinia </a:t>
            </a:r>
            <a:r>
              <a:rPr lang="pl-PL" sz="1700" i="1">
                <a:ln w="9525">
                  <a:noFill/>
                  <a:prstDash val="solid"/>
                </a:ln>
                <a:solidFill>
                  <a:schemeClr val="accent6">
                    <a:lumMod val="50000"/>
                  </a:schemeClr>
                </a:solidFill>
                <a:latin typeface="Nadianne" panose="03020902050305070206" pitchFamily="66" charset="0"/>
                <a:cs typeface="Arial" charset="0"/>
              </a:rPr>
              <a:t>jest od roku 1995 zaszeregowana do spisu dziedzictwa światowego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61777284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Domica grottan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Slovakien</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Musik :		Offenbach</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a:t>
            </a:r>
            <a:r>
              <a:rPr lang="sk-SK" sz="1400" i="1">
                <a:ln w="9525">
                  <a:noFill/>
                  <a:prstDash val="solid"/>
                </a:ln>
                <a:solidFill>
                  <a:srgbClr val="F79646">
                    <a:lumMod val="50000"/>
                  </a:srgbClr>
                </a:solidFill>
                <a:latin typeface="Nadianne" panose="03020902050305070206" pitchFamily="66" charset="0"/>
                <a:cs typeface="Arial" charset="0"/>
              </a:rPr>
              <a:t>:		privatbilder</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Sammanställt av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År :		2015</a:t>
            </a:r>
            <a:endParaRPr lang="sk-SK" sz="1400" i="1" dirty="0" err="1">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948264" y="396992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20000" y="980728"/>
            <a:ext cx="7848600" cy="298543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i="1" smtClean="0">
                <a:ln w="9525">
                  <a:noFill/>
                  <a:prstDash val="solid"/>
                </a:ln>
                <a:solidFill>
                  <a:schemeClr val="accent6">
                    <a:lumMod val="50000"/>
                  </a:schemeClr>
                </a:solidFill>
                <a:latin typeface="Nadianne" panose="03020902050305070206" pitchFamily="66" charset="0"/>
                <a:cs typeface="Arial" charset="0"/>
              </a:rPr>
              <a:t>     </a:t>
            </a:r>
            <a:r>
              <a:rPr lang="sv-SE" sz="1700" i="1">
                <a:ln w="9525">
                  <a:noFill/>
                  <a:prstDash val="solid"/>
                </a:ln>
                <a:solidFill>
                  <a:schemeClr val="accent6">
                    <a:lumMod val="50000"/>
                  </a:schemeClr>
                </a:solidFill>
                <a:latin typeface="Nadianne" panose="03020902050305070206" pitchFamily="66" charset="0"/>
                <a:cs typeface="Arial" charset="0"/>
              </a:rPr>
              <a:t>Domica är den största grottan i Slovakiska karsten och tillhör grottor av världsbetydelse. Är också en viktig arkeologisk lokalitet. Grottan var bebodd redan 5000 år tidigare.</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sv-SE" sz="1700" i="1" smtClean="0">
                <a:ln w="9525">
                  <a:noFill/>
                  <a:prstDash val="solid"/>
                </a:ln>
                <a:solidFill>
                  <a:schemeClr val="accent6">
                    <a:lumMod val="50000"/>
                  </a:schemeClr>
                </a:solidFill>
                <a:latin typeface="Nadianne" panose="03020902050305070206" pitchFamily="66" charset="0"/>
                <a:cs typeface="Arial" charset="0"/>
              </a:rPr>
              <a:t>Den </a:t>
            </a:r>
            <a:r>
              <a:rPr lang="sv-SE" sz="1700" i="1">
                <a:ln w="9525">
                  <a:noFill/>
                  <a:prstDash val="solid"/>
                </a:ln>
                <a:solidFill>
                  <a:schemeClr val="accent6">
                    <a:lumMod val="50000"/>
                  </a:schemeClr>
                </a:solidFill>
                <a:latin typeface="Nadianne" panose="03020902050305070206" pitchFamily="66" charset="0"/>
                <a:cs typeface="Arial" charset="0"/>
              </a:rPr>
              <a:t>upptäcktes 1926 av Jan Majko och är en del av grottsystemet som fortsätter till Baradla grottan i Ungern.</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sv-SE" sz="1700" i="1" smtClean="0">
                <a:ln w="9525">
                  <a:noFill/>
                  <a:prstDash val="solid"/>
                </a:ln>
                <a:solidFill>
                  <a:schemeClr val="accent6">
                    <a:lumMod val="50000"/>
                  </a:schemeClr>
                </a:solidFill>
                <a:latin typeface="Nadianne" panose="03020902050305070206" pitchFamily="66" charset="0"/>
                <a:cs typeface="Arial" charset="0"/>
              </a:rPr>
              <a:t>Den </a:t>
            </a:r>
            <a:r>
              <a:rPr lang="sv-SE" sz="1700" i="1">
                <a:ln w="9525">
                  <a:noFill/>
                  <a:prstDash val="solid"/>
                </a:ln>
                <a:solidFill>
                  <a:schemeClr val="accent6">
                    <a:lumMod val="50000"/>
                  </a:schemeClr>
                </a:solidFill>
                <a:latin typeface="Nadianne" panose="03020902050305070206" pitchFamily="66" charset="0"/>
                <a:cs typeface="Arial" charset="0"/>
              </a:rPr>
              <a:t>slovakiska delen av grottan är 5358 m lång av vilka sedan 1932 är 1315 m tillgängliga som visningsrunda för allmänheten. Temperaturen i grottan är mellan 10,2 °C och 11,4 °C och </a:t>
            </a:r>
            <a:r>
              <a:rPr lang="sv-SE" sz="1700" i="1" smtClean="0">
                <a:ln w="9525">
                  <a:noFill/>
                  <a:prstDash val="solid"/>
                </a:ln>
                <a:solidFill>
                  <a:schemeClr val="accent6">
                    <a:lumMod val="50000"/>
                  </a:schemeClr>
                </a:solidFill>
                <a:latin typeface="Nadianne" panose="03020902050305070206" pitchFamily="66" charset="0"/>
                <a:cs typeface="Arial" charset="0"/>
              </a:rPr>
              <a:t>fuk</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sv-SE" sz="1700" i="1" smtClean="0">
                <a:ln w="9525">
                  <a:noFill/>
                  <a:prstDash val="solid"/>
                </a:ln>
                <a:solidFill>
                  <a:schemeClr val="accent6">
                    <a:lumMod val="50000"/>
                  </a:schemeClr>
                </a:solidFill>
                <a:latin typeface="Nadianne" panose="03020902050305070206" pitchFamily="66" charset="0"/>
                <a:cs typeface="Arial" charset="0"/>
              </a:rPr>
              <a:t>tigheten </a:t>
            </a:r>
            <a:r>
              <a:rPr lang="sv-SE" sz="1700" i="1">
                <a:ln w="9525">
                  <a:noFill/>
                  <a:prstDash val="solid"/>
                </a:ln>
                <a:solidFill>
                  <a:schemeClr val="accent6">
                    <a:lumMod val="50000"/>
                  </a:schemeClr>
                </a:solidFill>
                <a:latin typeface="Nadianne" panose="03020902050305070206" pitchFamily="66" charset="0"/>
                <a:cs typeface="Arial" charset="0"/>
              </a:rPr>
              <a:t>mellan 95 % – 98 %.</a:t>
            </a:r>
          </a:p>
          <a:p>
            <a:pPr algn="just" fontAlgn="base">
              <a:spcBef>
                <a:spcPct val="0"/>
              </a:spcBef>
              <a:spcAft>
                <a:spcPct val="0"/>
              </a:spcAft>
              <a:defRPr/>
            </a:pPr>
            <a:r>
              <a:rPr lang="sk-SK" sz="1700" i="1" smtClean="0">
                <a:ln w="9525">
                  <a:noFill/>
                  <a:prstDash val="solid"/>
                </a:ln>
                <a:solidFill>
                  <a:schemeClr val="accent6">
                    <a:lumMod val="50000"/>
                  </a:schemeClr>
                </a:solidFill>
                <a:latin typeface="Nadianne" panose="03020902050305070206" pitchFamily="66" charset="0"/>
                <a:cs typeface="Arial" charset="0"/>
              </a:rPr>
              <a:t>     </a:t>
            </a:r>
            <a:r>
              <a:rPr lang="sv-SE" sz="1700" i="1" smtClean="0">
                <a:ln w="9525">
                  <a:noFill/>
                  <a:prstDash val="solid"/>
                </a:ln>
                <a:solidFill>
                  <a:schemeClr val="accent6">
                    <a:lumMod val="50000"/>
                  </a:schemeClr>
                </a:solidFill>
                <a:latin typeface="Nadianne" panose="03020902050305070206" pitchFamily="66" charset="0"/>
                <a:cs typeface="Arial" charset="0"/>
              </a:rPr>
              <a:t>Sedan </a:t>
            </a:r>
            <a:r>
              <a:rPr lang="sv-SE" sz="1700" i="1">
                <a:ln w="9525">
                  <a:noFill/>
                  <a:prstDash val="solid"/>
                </a:ln>
                <a:solidFill>
                  <a:schemeClr val="accent6">
                    <a:lumMod val="50000"/>
                  </a:schemeClr>
                </a:solidFill>
                <a:latin typeface="Nadianne" panose="03020902050305070206" pitchFamily="66" charset="0"/>
                <a:cs typeface="Arial" charset="0"/>
              </a:rPr>
              <a:t>1995 finns grottan på UNESCO:s förtäckning av </a:t>
            </a:r>
            <a:r>
              <a:rPr lang="sv-SE" sz="1700" i="1" smtClean="0">
                <a:ln w="9525">
                  <a:noFill/>
                  <a:prstDash val="solid"/>
                </a:ln>
                <a:solidFill>
                  <a:schemeClr val="accent6">
                    <a:lumMod val="50000"/>
                  </a:schemeClr>
                </a:solidFill>
                <a:latin typeface="Nadianne" panose="03020902050305070206" pitchFamily="66" charset="0"/>
                <a:cs typeface="Arial" charset="0"/>
              </a:rPr>
              <a:t>värld</a:t>
            </a:r>
            <a:r>
              <a:rPr lang="sk-SK" sz="1700" i="1" smtClean="0">
                <a:ln w="9525">
                  <a:noFill/>
                  <a:prstDash val="solid"/>
                </a:ln>
                <a:solidFill>
                  <a:schemeClr val="accent6">
                    <a:lumMod val="50000"/>
                  </a:schemeClr>
                </a:solidFill>
                <a:latin typeface="Nadianne" panose="03020902050305070206" pitchFamily="66" charset="0"/>
                <a:cs typeface="Arial" charset="0"/>
              </a:rPr>
              <a:t>-</a:t>
            </a:r>
            <a:r>
              <a:rPr lang="sv-SE" sz="1700" i="1" smtClean="0">
                <a:ln w="9525">
                  <a:noFill/>
                  <a:prstDash val="solid"/>
                </a:ln>
                <a:solidFill>
                  <a:schemeClr val="accent6">
                    <a:lumMod val="50000"/>
                  </a:schemeClr>
                </a:solidFill>
                <a:latin typeface="Nadianne" panose="03020902050305070206" pitchFamily="66" charset="0"/>
                <a:cs typeface="Arial" charset="0"/>
              </a:rPr>
              <a:t>sarvet</a:t>
            </a:r>
            <a:r>
              <a:rPr lang="sv-SE" sz="1700" i="1">
                <a:ln w="9525">
                  <a:noFill/>
                  <a:prstDash val="solid"/>
                </a:ln>
                <a:solidFill>
                  <a:schemeClr val="accent6">
                    <a:lumMod val="50000"/>
                  </a:schemeClr>
                </a:solidFill>
                <a:latin typeface="Nadianne" panose="03020902050305070206" pitchFamily="66" charset="0"/>
                <a:cs typeface="Arial" charset="0"/>
              </a:rPr>
              <a:t>.</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0" name="Obrázok 9">
            <a:hlinkClick r:id="rId9" action="ppaction://hlinksldjump"/>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548886" y="129886"/>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6662063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750" fill="hold"/>
                                        <p:tgtEl>
                                          <p:spTgt spid="10"/>
                                        </p:tgtEl>
                                        <p:attrNameLst>
                                          <p:attrName>ppt_w</p:attrName>
                                        </p:attrNameLst>
                                      </p:cBhvr>
                                      <p:tavLst>
                                        <p:tav tm="0">
                                          <p:val>
                                            <p:fltVal val="0"/>
                                          </p:val>
                                        </p:tav>
                                        <p:tav tm="100000">
                                          <p:val>
                                            <p:strVal val="#ppt_w"/>
                                          </p:val>
                                        </p:tav>
                                      </p:tavLst>
                                    </p:anim>
                                    <p:anim calcmode="lin" valueType="num">
                                      <p:cBhvr>
                                        <p:cTn id="38" dur="750" fill="hold"/>
                                        <p:tgtEl>
                                          <p:spTgt spid="10"/>
                                        </p:tgtEl>
                                        <p:attrNameLst>
                                          <p:attrName>ppt_h</p:attrName>
                                        </p:attrNameLst>
                                      </p:cBhvr>
                                      <p:tavLst>
                                        <p:tav tm="0">
                                          <p:val>
                                            <p:fltVal val="0"/>
                                          </p:val>
                                        </p:tav>
                                        <p:tav tm="100000">
                                          <p:val>
                                            <p:strVal val="#ppt_h"/>
                                          </p:val>
                                        </p:tav>
                                      </p:tavLst>
                                    </p:anim>
                                    <p:animEffect transition="in" filter="fade">
                                      <p:cBhvr>
                                        <p:cTn id="39"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a:ln w="9525">
                  <a:noFill/>
                  <a:prstDash val="solid"/>
                </a:ln>
                <a:solidFill>
                  <a:srgbClr val="F79646">
                    <a:lumMod val="50000"/>
                  </a:srgbClr>
                </a:solidFill>
                <a:latin typeface="Nadianne" panose="03020902050305070206" pitchFamily="66" charset="0"/>
                <a:cs typeface="Arial" charset="0"/>
              </a:rPr>
              <a:t> Domica </a:t>
            </a:r>
            <a:r>
              <a:rPr lang="el-GR" sz="2400" i="1" smtClean="0">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Σπήλαιο</a:t>
            </a:r>
            <a:r>
              <a:rPr lang="sk-SK" sz="2400" i="1" smtClean="0">
                <a:ln w="9525">
                  <a:solidFill>
                    <a:prstClr val="white"/>
                  </a:solidFill>
                  <a:prstDash val="solid"/>
                </a:ln>
                <a:solidFill>
                  <a:srgbClr val="F79646">
                    <a:lumMod val="50000"/>
                  </a:srgbClr>
                </a:solidFill>
                <a:latin typeface="Nadianne" panose="03020902050305070206" pitchFamily="66" charset="0"/>
                <a:cs typeface="Arial" charset="0"/>
              </a:rPr>
              <a:t> /  </a:t>
            </a:r>
            <a:r>
              <a:rPr lang="el-GR" sz="2400" i="1" smtClean="0">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Σλοβακία</a:t>
            </a:r>
            <a:endParaRPr lang="sk-SK" sz="24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246495"/>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Μουσική</a:t>
            </a:r>
            <a:r>
              <a:rPr lang="el-GR" sz="1400" i="1">
                <a:ln w="9525">
                  <a:noFill/>
                  <a:prstDash val="solid"/>
                </a:ln>
                <a:solidFill>
                  <a:srgbClr val="F79646">
                    <a:lumMod val="50000"/>
                  </a:srgbClr>
                </a:solidFill>
                <a:latin typeface="Nadianne" panose="03020902050305070206" pitchFamily="66" charset="0"/>
                <a:cs typeface="Arial" charset="0"/>
              </a:rPr>
              <a:t> :			</a:t>
            </a:r>
            <a:r>
              <a:rPr lang="sk-SK" sz="1400" i="1">
                <a:ln w="9525">
                  <a:noFill/>
                  <a:prstDash val="solid"/>
                </a:ln>
                <a:solidFill>
                  <a:srgbClr val="F79646">
                    <a:lumMod val="50000"/>
                  </a:srgbClr>
                </a:solidFill>
                <a:latin typeface="Nadianne" panose="03020902050305070206" pitchFamily="66" charset="0"/>
                <a:cs typeface="Arial" charset="0"/>
              </a:rPr>
              <a:t>Offenbach</a:t>
            </a:r>
          </a:p>
          <a:p>
            <a:pPr algn="just" fontAlgn="base">
              <a:spcBef>
                <a:spcPct val="0"/>
              </a:spcBef>
              <a:spcAft>
                <a:spcPct val="0"/>
              </a:spcAft>
              <a:defRPr/>
            </a:pPr>
            <a:r>
              <a:rPr lang="el-GR" sz="15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Φωτογραφίες</a:t>
            </a:r>
            <a:r>
              <a:rPr lang="el-GR" sz="1400" i="1" smtClean="0">
                <a:ln w="9525">
                  <a:noFill/>
                  <a:prstDash val="solid"/>
                </a:ln>
                <a:solidFill>
                  <a:srgbClr val="F79646">
                    <a:lumMod val="50000"/>
                  </a:srgbClr>
                </a:solidFill>
                <a:latin typeface="Nadianne" panose="03020902050305070206" pitchFamily="66" charset="0"/>
                <a:cs typeface="Arial" charset="0"/>
              </a:rPr>
              <a:t> </a:t>
            </a:r>
            <a:r>
              <a:rPr lang="el-GR" sz="1400" i="1">
                <a:ln w="9525">
                  <a:noFill/>
                  <a:prstDash val="solid"/>
                </a:ln>
                <a:solidFill>
                  <a:srgbClr val="F79646">
                    <a:lumMod val="50000"/>
                  </a:srgbClr>
                </a:solidFill>
                <a:latin typeface="Nadianne" panose="03020902050305070206" pitchFamily="66" charset="0"/>
                <a:cs typeface="Arial" charset="0"/>
              </a:rPr>
              <a:t>:		</a:t>
            </a: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ιδιωτικές</a:t>
            </a:r>
          </a:p>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Ηλεκτρονική Διεύθυνση </a:t>
            </a:r>
            <a:r>
              <a:rPr lang="el-GR" sz="1400" i="1">
                <a:ln w="9525">
                  <a:noFill/>
                  <a:prstDash val="solid"/>
                </a:ln>
                <a:solidFill>
                  <a:srgbClr val="F79646">
                    <a:lumMod val="50000"/>
                  </a:srgbClr>
                </a:solidFill>
                <a:latin typeface="Nadianne" panose="03020902050305070206" pitchFamily="66" charset="0"/>
                <a:cs typeface="Arial" charset="0"/>
              </a:rPr>
              <a:t>:	</a:t>
            </a:r>
            <a:r>
              <a:rPr lang="el-GR" sz="1400" i="1" smtClean="0">
                <a:ln w="9525">
                  <a:noFill/>
                  <a:prstDash val="solid"/>
                </a:ln>
                <a:solidFill>
                  <a:srgbClr val="F79646">
                    <a:lumMod val="50000"/>
                  </a:srgbClr>
                </a:solidFill>
                <a:latin typeface="Nadianne" panose="03020902050305070206" pitchFamily="66" charset="0"/>
                <a:cs typeface="Arial" charset="0"/>
              </a:rPr>
              <a:t>pista2011@gmail.com        </a:t>
            </a:r>
            <a:endParaRPr lang="el-GR"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Συλλογή</a:t>
            </a:r>
            <a:r>
              <a:rPr lang="el-GR" sz="1400" i="1">
                <a:ln w="9525">
                  <a:noFill/>
                  <a:prstDash val="solid"/>
                </a:ln>
                <a:solidFill>
                  <a:srgbClr val="F79646">
                    <a:lumMod val="50000"/>
                  </a:srgbClr>
                </a:solidFill>
                <a:latin typeface="Nadianne" panose="03020902050305070206" pitchFamily="66" charset="0"/>
                <a:cs typeface="Arial" charset="0"/>
              </a:rPr>
              <a:t> :			Steve</a:t>
            </a:r>
          </a:p>
          <a:p>
            <a:pPr algn="just" fontAlgn="base">
              <a:spcBef>
                <a:spcPct val="0"/>
              </a:spcBef>
              <a:spcAft>
                <a:spcPct val="0"/>
              </a:spcAft>
              <a:defRPr/>
            </a:pPr>
            <a:r>
              <a:rPr lang="el-GR" sz="15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Έτος</a:t>
            </a:r>
            <a:r>
              <a:rPr lang="el-GR" sz="1400" i="1">
                <a:ln w="9525">
                  <a:noFill/>
                  <a:prstDash val="solid"/>
                </a:ln>
                <a:solidFill>
                  <a:srgbClr val="F79646">
                    <a:lumMod val="50000"/>
                  </a:srgbClr>
                </a:solidFill>
                <a:latin typeface="Nadianne" panose="03020902050305070206" pitchFamily="66" charset="0"/>
                <a:cs typeface="Arial" charset="0"/>
              </a:rPr>
              <a:t> :			2015</a:t>
            </a:r>
          </a:p>
        </p:txBody>
      </p:sp>
      <p:sp>
        <p:nvSpPr>
          <p:cNvPr id="6" name="BlokTextu 5"/>
          <p:cNvSpPr txBox="1"/>
          <p:nvPr/>
        </p:nvSpPr>
        <p:spPr>
          <a:xfrm>
            <a:off x="6887663" y="4552223"/>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sp>
        <p:nvSpPr>
          <p:cNvPr id="15" name="BlokTextu 14"/>
          <p:cNvSpPr txBox="1"/>
          <p:nvPr/>
        </p:nvSpPr>
        <p:spPr>
          <a:xfrm>
            <a:off x="720000" y="980728"/>
            <a:ext cx="7848600" cy="3508653"/>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i="1">
                <a:ln w="9525">
                  <a:noFill/>
                  <a:prstDash val="solid"/>
                </a:ln>
                <a:solidFill>
                  <a:srgbClr val="F79646">
                    <a:lumMod val="50000"/>
                  </a:srgbClr>
                </a:solidFill>
                <a:latin typeface="Nadianne" panose="03020902050305070206" pitchFamily="66" charset="0"/>
                <a:cs typeface="Arial" charset="0"/>
              </a:rPr>
              <a:t>Domica</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είναι το μεγαλύτερο σπήλαιο στη Σλοβακική </a:t>
            </a:r>
            <a:r>
              <a:rPr lang="el-GR" sz="1700" i="1">
                <a:ln w="9525">
                  <a:noFill/>
                  <a:prstDash val="solid"/>
                </a:ln>
                <a:solidFill>
                  <a:srgbClr val="F79646">
                    <a:lumMod val="50000"/>
                  </a:srgbClr>
                </a:solidFill>
                <a:latin typeface="Nadianne" panose="03020902050305070206" pitchFamily="66" charset="0"/>
                <a:cs typeface="Arial" charset="0"/>
              </a:rPr>
              <a:t>Karst,</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κατατάσσεται δε στα σπήλαια παγκόσμιας ακτινοβολίας. Αποτελεί σημαντικό αρχαιολογικό χώρο, δεδομένου του γεγονότους οτι κατοικήθηκε πριν </a:t>
            </a:r>
            <a:r>
              <a:rPr lang="el-GR" sz="1700" i="1">
                <a:ln w="9525">
                  <a:noFill/>
                  <a:prstDash val="solid"/>
                </a:ln>
                <a:solidFill>
                  <a:srgbClr val="F79646">
                    <a:lumMod val="50000"/>
                  </a:srgbClr>
                </a:solidFill>
                <a:latin typeface="Nadianne" panose="03020902050305070206" pitchFamily="66" charset="0"/>
                <a:cs typeface="Arial" charset="0"/>
              </a:rPr>
              <a:t>5000</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χρόνια.</a:t>
            </a:r>
          </a:p>
          <a:p>
            <a:pPr algn="just" fontAlgn="base">
              <a:spcBef>
                <a:spcPct val="0"/>
              </a:spcBef>
              <a:spcAft>
                <a:spcPct val="0"/>
              </a:spcAft>
              <a:defRPr/>
            </a:pPr>
            <a:r>
              <a:rPr lang="sk-SK"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Ανακαλύφθηκε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i="1">
                <a:ln w="9525">
                  <a:noFill/>
                  <a:prstDash val="solid"/>
                </a:ln>
                <a:solidFill>
                  <a:srgbClr val="F79646">
                    <a:lumMod val="50000"/>
                  </a:srgbClr>
                </a:solidFill>
                <a:latin typeface="Nadianne" panose="03020902050305070206" pitchFamily="66" charset="0"/>
                <a:cs typeface="Arial" charset="0"/>
              </a:rPr>
              <a:t>1926</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από τον </a:t>
            </a:r>
            <a:r>
              <a:rPr lang="el-GR" sz="1700" i="1">
                <a:ln w="9525">
                  <a:noFill/>
                  <a:prstDash val="solid"/>
                </a:ln>
                <a:solidFill>
                  <a:srgbClr val="F79646">
                    <a:lumMod val="50000"/>
                  </a:srgbClr>
                </a:solidFill>
                <a:latin typeface="Nadianne" panose="03020902050305070206" pitchFamily="66" charset="0"/>
                <a:cs typeface="Arial" charset="0"/>
              </a:rPr>
              <a:t>Jan Maiko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και είναι μέρος του συγκροτήματος σπηλιά, που συνεχίζεται και εντός της Ουγγαρίας ως  σπήλαιο </a:t>
            </a:r>
            <a:r>
              <a:rPr lang="el-GR" sz="1700" i="1">
                <a:ln w="9525">
                  <a:noFill/>
                  <a:prstDash val="solid"/>
                </a:ln>
                <a:solidFill>
                  <a:srgbClr val="F79646">
                    <a:lumMod val="50000"/>
                  </a:srgbClr>
                </a:solidFill>
                <a:latin typeface="Nadianne" panose="03020902050305070206" pitchFamily="66" charset="0"/>
                <a:cs typeface="Arial" charset="0"/>
              </a:rPr>
              <a:t>Baradla.</a:t>
            </a:r>
          </a:p>
          <a:p>
            <a:pPr algn="just" fontAlgn="base">
              <a:spcBef>
                <a:spcPct val="0"/>
              </a:spcBef>
              <a:spcAft>
                <a:spcPct val="0"/>
              </a:spcAft>
              <a:defRPr/>
            </a:pPr>
            <a:r>
              <a:rPr lang="sk-SK"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μήκος του σπηλαίου εντός της Σλοβακίας είναι </a:t>
            </a:r>
            <a:r>
              <a:rPr lang="el-GR" sz="1700" i="1">
                <a:ln w="9525">
                  <a:noFill/>
                  <a:prstDash val="solid"/>
                </a:ln>
                <a:solidFill>
                  <a:srgbClr val="F79646">
                    <a:lumMod val="50000"/>
                  </a:srgbClr>
                </a:solidFill>
                <a:latin typeface="Nadianne" panose="03020902050305070206" pitchFamily="66" charset="0"/>
                <a:cs typeface="Arial" charset="0"/>
              </a:rPr>
              <a:t>5358 m,</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εκ των οποίων τα </a:t>
            </a:r>
            <a:r>
              <a:rPr lang="el-GR" sz="1700" i="1">
                <a:ln w="9525">
                  <a:noFill/>
                  <a:prstDash val="solid"/>
                </a:ln>
                <a:solidFill>
                  <a:srgbClr val="F79646">
                    <a:lumMod val="50000"/>
                  </a:srgbClr>
                </a:solidFill>
                <a:latin typeface="Nadianne" panose="03020902050305070206" pitchFamily="66" charset="0"/>
                <a:cs typeface="Arial" charset="0"/>
              </a:rPr>
              <a:t>1315</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είναι επισκέψιμα στο κοινό από το </a:t>
            </a:r>
            <a:r>
              <a:rPr lang="el-GR" sz="1700" i="1">
                <a:ln w="9525">
                  <a:noFill/>
                  <a:prstDash val="solid"/>
                </a:ln>
                <a:solidFill>
                  <a:srgbClr val="F79646">
                    <a:lumMod val="50000"/>
                  </a:srgbClr>
                </a:solidFill>
                <a:latin typeface="Nadianne" panose="03020902050305070206" pitchFamily="66" charset="0"/>
                <a:cs typeface="Arial" charset="0"/>
              </a:rPr>
              <a:t>1932</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και κατάλληλα για ξενάγηση. Η θερμοκρασία του σπηλαίου κυμαίνεται από </a:t>
            </a:r>
            <a:r>
              <a:rPr lang="el-GR" sz="1700" i="1">
                <a:ln w="9525">
                  <a:noFill/>
                  <a:prstDash val="solid"/>
                </a:ln>
                <a:solidFill>
                  <a:srgbClr val="F79646">
                    <a:lumMod val="50000"/>
                  </a:srgbClr>
                </a:solidFill>
                <a:latin typeface="Nadianne" panose="03020902050305070206" pitchFamily="66" charset="0"/>
                <a:cs typeface="Arial" charset="0"/>
              </a:rPr>
              <a:t>10,2 C</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έως </a:t>
            </a:r>
            <a:r>
              <a:rPr lang="el-GR" sz="1700" i="1">
                <a:ln w="9525">
                  <a:noFill/>
                  <a:prstDash val="solid"/>
                </a:ln>
                <a:solidFill>
                  <a:srgbClr val="F79646">
                    <a:lumMod val="50000"/>
                  </a:srgbClr>
                </a:solidFill>
                <a:latin typeface="Nadianne" panose="03020902050305070206" pitchFamily="66" charset="0"/>
                <a:cs typeface="Arial" charset="0"/>
              </a:rPr>
              <a:t>11,4 C</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και η υγρασία από </a:t>
            </a:r>
            <a:r>
              <a:rPr lang="el-GR" sz="1700" i="1">
                <a:ln w="9525">
                  <a:noFill/>
                  <a:prstDash val="solid"/>
                </a:ln>
                <a:solidFill>
                  <a:srgbClr val="F79646">
                    <a:lumMod val="50000"/>
                  </a:srgbClr>
                </a:solidFill>
                <a:latin typeface="Nadianne" panose="03020902050305070206" pitchFamily="66" charset="0"/>
                <a:cs typeface="Arial" charset="0"/>
              </a:rPr>
              <a:t>95%</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έως </a:t>
            </a:r>
            <a:r>
              <a:rPr lang="el-GR" sz="1700" i="1">
                <a:ln w="9525">
                  <a:noFill/>
                  <a:prstDash val="solid"/>
                </a:ln>
                <a:solidFill>
                  <a:srgbClr val="F79646">
                    <a:lumMod val="50000"/>
                  </a:srgbClr>
                </a:solidFill>
                <a:latin typeface="Nadianne" panose="03020902050305070206" pitchFamily="66" charset="0"/>
                <a:cs typeface="Arial" charset="0"/>
              </a:rPr>
              <a:t>98%.</a:t>
            </a:r>
          </a:p>
          <a:p>
            <a:pPr algn="just" fontAlgn="base">
              <a:spcBef>
                <a:spcPct val="0"/>
              </a:spcBef>
              <a:spcAft>
                <a:spcPct val="0"/>
              </a:spcAft>
              <a:defRPr/>
            </a:pPr>
            <a:r>
              <a:rPr lang="sk-SK"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     </a:t>
            </a:r>
            <a:r>
              <a:rPr lang="el-GR" sz="1700" b="1" i="1" smtClean="0">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Το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σπήλαιο έχει χαρακτηρισθεί και συμπεριληφθεί στο κατάλογο της Παγκόσμιας Κληρονομιάς της </a:t>
            </a:r>
            <a:r>
              <a:rPr lang="el-GR" sz="1700" i="1">
                <a:ln w="9525">
                  <a:noFill/>
                  <a:prstDash val="solid"/>
                </a:ln>
                <a:solidFill>
                  <a:srgbClr val="F79646">
                    <a:lumMod val="50000"/>
                  </a:srgbClr>
                </a:solidFill>
                <a:latin typeface="Nadianne" panose="03020902050305070206" pitchFamily="66" charset="0"/>
                <a:cs typeface="Arial" charset="0"/>
              </a:rPr>
              <a:t>UNE</a:t>
            </a:r>
            <a:r>
              <a:rPr lang="sk-SK" sz="1700" i="1">
                <a:ln w="9525">
                  <a:noFill/>
                  <a:prstDash val="solid"/>
                </a:ln>
                <a:solidFill>
                  <a:srgbClr val="F79646">
                    <a:lumMod val="50000"/>
                  </a:srgbClr>
                </a:solidFill>
                <a:latin typeface="Nadianne" panose="03020902050305070206" pitchFamily="66" charset="0"/>
                <a:cs typeface="Arial" charset="0"/>
              </a:rPr>
              <a:t>SC</a:t>
            </a:r>
            <a:r>
              <a:rPr lang="el-GR" sz="1700" i="1">
                <a:ln w="9525">
                  <a:noFill/>
                  <a:prstDash val="solid"/>
                </a:ln>
                <a:solidFill>
                  <a:srgbClr val="F79646">
                    <a:lumMod val="50000"/>
                  </a:srgbClr>
                </a:solidFill>
                <a:latin typeface="Nadianne" panose="03020902050305070206" pitchFamily="66" charset="0"/>
                <a:cs typeface="Arial" charset="0"/>
              </a:rPr>
              <a:t>O </a:t>
            </a:r>
            <a:r>
              <a:rPr lang="el-GR" sz="1700" b="1" i="1">
                <a:ln w="6350">
                  <a:solidFill>
                    <a:schemeClr val="accent6">
                      <a:lumMod val="50000"/>
                    </a:schemeClr>
                  </a:solidFill>
                  <a:prstDash val="solid"/>
                </a:ln>
                <a:solidFill>
                  <a:srgbClr val="F79646">
                    <a:lumMod val="50000"/>
                  </a:srgbClr>
                </a:solidFill>
                <a:latin typeface="Nadianne" panose="03020902050305070206" pitchFamily="66" charset="0"/>
                <a:cs typeface="Arial" charset="0"/>
              </a:rPr>
              <a:t>από το </a:t>
            </a:r>
            <a:r>
              <a:rPr lang="el-GR" sz="1700" i="1">
                <a:ln w="9525">
                  <a:noFill/>
                  <a:prstDash val="solid"/>
                </a:ln>
                <a:solidFill>
                  <a:srgbClr val="F79646">
                    <a:lumMod val="50000"/>
                  </a:srgbClr>
                </a:solidFill>
                <a:latin typeface="Nadianne" panose="03020902050305070206" pitchFamily="66" charset="0"/>
                <a:cs typeface="Arial" charset="0"/>
              </a:rPr>
              <a:t>1995.</a:t>
            </a:r>
          </a:p>
        </p:txBody>
      </p:sp>
      <p:pic>
        <p:nvPicPr>
          <p:cNvPr id="16" name="Obrázok 15">
            <a:hlinkClick r:id="rId6" action="ppaction://hlinksldjump"/>
          </p:cNvPr>
          <p:cNvPicPr>
            <a:picLocks/>
          </p:cNvPicPr>
          <p:nvPr/>
        </p:nvPicPr>
        <p:blipFill>
          <a:blip r:embed="rId7">
            <a:duotone>
              <a:srgbClr val="F79646">
                <a:shade val="45000"/>
                <a:satMod val="135000"/>
              </a:srgbClr>
              <a:prstClr val="white"/>
            </a:duotone>
            <a:extLst>
              <a:ext uri="{BEBA8EAE-BF5A-486C-A8C5-ECC9F3942E4B}">
                <a14:imgProps xmlns:a14="http://schemas.microsoft.com/office/drawing/2010/main">
                  <a14:imgLayer r:embed="rId8">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pic>
        <p:nvPicPr>
          <p:cNvPr id="11" name="Obrázok 10"/>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48886" y="129886"/>
            <a:ext cx="418064"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8979109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2500"/>
                                        <p:tgtEl>
                                          <p:spTgt spid="15"/>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895553608"/>
      </p:ext>
    </p:extLst>
  </p:cSld>
  <p:clrMapOvr>
    <a:masterClrMapping/>
  </p:clrMapOvr>
  <mc:AlternateContent xmlns:mc="http://schemas.openxmlformats.org/markup-compatibility/2006" xmlns:p14="http://schemas.microsoft.com/office/powerpoint/2010/main">
    <mc:Choice Requires="p14">
      <p:transition spd="slow" p14:dur="4000" advClick="0" advTm="3000">
        <p14:doors dir="vert"/>
      </p:transition>
    </mc:Choice>
    <mc:Fallback xmlns="">
      <p:transition spd="slow" advClick="0" advTm="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26768" y="0"/>
            <a:ext cx="13770768" cy="6858000"/>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2332113"/>
      </p:ext>
    </p:extLst>
  </p:cSld>
  <p:clrMapOvr>
    <a:masterClrMapping/>
  </p:clrMapOvr>
  <mc:AlternateContent xmlns:mc="http://schemas.openxmlformats.org/markup-compatibility/2006" xmlns:p14="http://schemas.microsoft.com/office/powerpoint/2010/main">
    <mc:Choice Requires="p14">
      <p:transition spd="slow" p14:dur="3000" advClick="0" advTm="9000">
        <p14:doors dir="vert"/>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500"/>
                                  </p:stCondLst>
                                  <p:childTnLst>
                                    <p:animMotion origin="layout" path="M 1.38889E-6 3.33333E-6 L 0.48923 0.00208 " pathEditMode="relative" rAng="0" ptsTypes="AA">
                                      <p:cBhvr>
                                        <p:cTn id="6" dur="7000" fill="hold"/>
                                        <p:tgtEl>
                                          <p:spTgt spid="2"/>
                                        </p:tgtEl>
                                        <p:attrNameLst>
                                          <p:attrName>ppt_x</p:attrName>
                                          <p:attrName>ppt_y</p:attrName>
                                        </p:attrNameLst>
                                      </p:cBhvr>
                                      <p:rCtr x="24462" y="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Obrázok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Obrázok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Obrázok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7" name="Obrázok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9" name="Obrázok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5" name="Obrázo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Obrázok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3" name="Obrázok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5" name="Obrázok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24" name="Obrázok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13" name="Obrázok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6" name="Obrázok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34751484"/>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17"/>
                                        </p:tgtEl>
                                        <p:attrNameLst>
                                          <p:attrName>style.visibility</p:attrName>
                                        </p:attrNameLst>
                                      </p:cBhvr>
                                      <p:to>
                                        <p:strVal val="visible"/>
                                      </p:to>
                                    </p:set>
                                    <p:anim calcmode="lin" valueType="num">
                                      <p:cBhvr>
                                        <p:cTn id="7" dur="4000" fill="hold"/>
                                        <p:tgtEl>
                                          <p:spTgt spid="17"/>
                                        </p:tgtEl>
                                        <p:attrNameLst>
                                          <p:attrName>ppt_x</p:attrName>
                                        </p:attrNameLst>
                                      </p:cBhvr>
                                      <p:tavLst>
                                        <p:tav tm="0">
                                          <p:val>
                                            <p:strVal val="#ppt_x"/>
                                          </p:val>
                                        </p:tav>
                                        <p:tav tm="100000">
                                          <p:val>
                                            <p:strVal val="#ppt_x"/>
                                          </p:val>
                                        </p:tav>
                                      </p:tavLst>
                                    </p:anim>
                                    <p:anim calcmode="lin" valueType="num">
                                      <p:cBhvr>
                                        <p:cTn id="8" dur="4000" fill="hold"/>
                                        <p:tgtEl>
                                          <p:spTgt spid="17"/>
                                        </p:tgtEl>
                                        <p:attrNameLst>
                                          <p:attrName>ppt_y</p:attrName>
                                        </p:attrNameLst>
                                      </p:cBhvr>
                                      <p:tavLst>
                                        <p:tav tm="0">
                                          <p:val>
                                            <p:strVal val="#ppt_y-#ppt_h/2"/>
                                          </p:val>
                                        </p:tav>
                                        <p:tav tm="100000">
                                          <p:val>
                                            <p:strVal val="#ppt_y"/>
                                          </p:val>
                                        </p:tav>
                                      </p:tavLst>
                                    </p:anim>
                                    <p:anim calcmode="lin" valueType="num">
                                      <p:cBhvr>
                                        <p:cTn id="9" dur="4000" fill="hold"/>
                                        <p:tgtEl>
                                          <p:spTgt spid="17"/>
                                        </p:tgtEl>
                                        <p:attrNameLst>
                                          <p:attrName>ppt_w</p:attrName>
                                        </p:attrNameLst>
                                      </p:cBhvr>
                                      <p:tavLst>
                                        <p:tav tm="0">
                                          <p:val>
                                            <p:strVal val="#ppt_w"/>
                                          </p:val>
                                        </p:tav>
                                        <p:tav tm="100000">
                                          <p:val>
                                            <p:strVal val="#ppt_w"/>
                                          </p:val>
                                        </p:tav>
                                      </p:tavLst>
                                    </p:anim>
                                    <p:anim calcmode="lin" valueType="num">
                                      <p:cBhvr>
                                        <p:cTn id="10" dur="4000" fill="hold"/>
                                        <p:tgtEl>
                                          <p:spTgt spid="17"/>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17"/>
                                        </p:tgtEl>
                                      </p:cBhvr>
                                    </p:animEffect>
                                    <p:set>
                                      <p:cBhvr>
                                        <p:cTn id="13" dur="1" fill="hold">
                                          <p:stCondLst>
                                            <p:cond delay="3999"/>
                                          </p:stCondLst>
                                        </p:cTn>
                                        <p:tgtEl>
                                          <p:spTgt spid="17"/>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4000" fill="hold"/>
                                        <p:tgtEl>
                                          <p:spTgt spid="18"/>
                                        </p:tgtEl>
                                        <p:attrNameLst>
                                          <p:attrName>ppt_x</p:attrName>
                                        </p:attrNameLst>
                                      </p:cBhvr>
                                      <p:tavLst>
                                        <p:tav tm="0">
                                          <p:val>
                                            <p:strVal val="#ppt_x"/>
                                          </p:val>
                                        </p:tav>
                                        <p:tav tm="100000">
                                          <p:val>
                                            <p:strVal val="#ppt_x"/>
                                          </p:val>
                                        </p:tav>
                                      </p:tavLst>
                                    </p:anim>
                                    <p:anim calcmode="lin" valueType="num">
                                      <p:cBhvr>
                                        <p:cTn id="17" dur="4000" fill="hold"/>
                                        <p:tgtEl>
                                          <p:spTgt spid="18"/>
                                        </p:tgtEl>
                                        <p:attrNameLst>
                                          <p:attrName>ppt_y</p:attrName>
                                        </p:attrNameLst>
                                      </p:cBhvr>
                                      <p:tavLst>
                                        <p:tav tm="0">
                                          <p:val>
                                            <p:strVal val="#ppt_y+#ppt_h/2"/>
                                          </p:val>
                                        </p:tav>
                                        <p:tav tm="100000">
                                          <p:val>
                                            <p:strVal val="#ppt_y"/>
                                          </p:val>
                                        </p:tav>
                                      </p:tavLst>
                                    </p:anim>
                                    <p:anim calcmode="lin" valueType="num">
                                      <p:cBhvr>
                                        <p:cTn id="18" dur="4000" fill="hold"/>
                                        <p:tgtEl>
                                          <p:spTgt spid="18"/>
                                        </p:tgtEl>
                                        <p:attrNameLst>
                                          <p:attrName>ppt_w</p:attrName>
                                        </p:attrNameLst>
                                      </p:cBhvr>
                                      <p:tavLst>
                                        <p:tav tm="0">
                                          <p:val>
                                            <p:strVal val="#ppt_w"/>
                                          </p:val>
                                        </p:tav>
                                        <p:tav tm="100000">
                                          <p:val>
                                            <p:strVal val="#ppt_w"/>
                                          </p:val>
                                        </p:tav>
                                      </p:tavLst>
                                    </p:anim>
                                    <p:anim calcmode="lin" valueType="num">
                                      <p:cBhvr>
                                        <p:cTn id="19" dur="4000" fill="hold"/>
                                        <p:tgtEl>
                                          <p:spTgt spid="18"/>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18"/>
                                        </p:tgtEl>
                                      </p:cBhvr>
                                    </p:animEffect>
                                    <p:set>
                                      <p:cBhvr>
                                        <p:cTn id="22" dur="1" fill="hold">
                                          <p:stCondLst>
                                            <p:cond delay="3999"/>
                                          </p:stCondLst>
                                        </p:cTn>
                                        <p:tgtEl>
                                          <p:spTgt spid="18"/>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8"/>
                                        </p:tgtEl>
                                        <p:attrNameLst>
                                          <p:attrName>style.visibility</p:attrName>
                                        </p:attrNameLst>
                                      </p:cBhvr>
                                      <p:to>
                                        <p:strVal val="visible"/>
                                      </p:to>
                                    </p:set>
                                    <p:animEffect transition="in" filter="blinds(vertical)">
                                      <p:cBhvr>
                                        <p:cTn id="26" dur="3000"/>
                                        <p:tgtEl>
                                          <p:spTgt spid="8"/>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p:val>
                                            <p:strVal val="#ppt_w+.3"/>
                                          </p:val>
                                        </p:tav>
                                        <p:tav tm="100000">
                                          <p:val>
                                            <p:strVal val="#ppt_w"/>
                                          </p:val>
                                        </p:tav>
                                      </p:tavLst>
                                    </p:anim>
                                    <p:anim calcmode="lin" valueType="num">
                                      <p:cBhvr>
                                        <p:cTn id="30" dur="3000" fill="hold"/>
                                        <p:tgtEl>
                                          <p:spTgt spid="8"/>
                                        </p:tgtEl>
                                        <p:attrNameLst>
                                          <p:attrName>ppt_h</p:attrName>
                                        </p:attrNameLst>
                                      </p:cBhvr>
                                      <p:tavLst>
                                        <p:tav tm="0">
                                          <p:val>
                                            <p:strVal val="#ppt_h"/>
                                          </p:val>
                                        </p:tav>
                                        <p:tav tm="100000">
                                          <p:val>
                                            <p:strVal val="#ppt_h"/>
                                          </p:val>
                                        </p:tav>
                                      </p:tavLst>
                                    </p:anim>
                                    <p:animEffect transition="in" filter="fade">
                                      <p:cBhvr>
                                        <p:cTn id="31" dur="3000"/>
                                        <p:tgtEl>
                                          <p:spTgt spid="8"/>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box(in)">
                                      <p:cBhvr>
                                        <p:cTn id="35" dur="5000"/>
                                        <p:tgtEl>
                                          <p:spTgt spid="7"/>
                                        </p:tgtEl>
                                      </p:cBhvr>
                                    </p:animEffect>
                                  </p:childTnLst>
                                </p:cTn>
                              </p:par>
                              <p:par>
                                <p:cTn id="36" presetID="4" presetClass="entr" presetSubtype="32" fill="hold" nodeType="withEffect">
                                  <p:stCondLst>
                                    <p:cond delay="3000"/>
                                  </p:stCondLst>
                                  <p:childTnLst>
                                    <p:set>
                                      <p:cBhvr>
                                        <p:cTn id="37" dur="1" fill="hold">
                                          <p:stCondLst>
                                            <p:cond delay="0"/>
                                          </p:stCondLst>
                                        </p:cTn>
                                        <p:tgtEl>
                                          <p:spTgt spid="19"/>
                                        </p:tgtEl>
                                        <p:attrNameLst>
                                          <p:attrName>style.visibility</p:attrName>
                                        </p:attrNameLst>
                                      </p:cBhvr>
                                      <p:to>
                                        <p:strVal val="visible"/>
                                      </p:to>
                                    </p:set>
                                    <p:animEffect transition="in" filter="box(out)">
                                      <p:cBhvr>
                                        <p:cTn id="38" dur="4000"/>
                                        <p:tgtEl>
                                          <p:spTgt spid="19"/>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1"/>
                                        </p:tgtEl>
                                        <p:attrNameLst>
                                          <p:attrName>style.visibility</p:attrName>
                                        </p:attrNameLst>
                                      </p:cBhvr>
                                      <p:to>
                                        <p:strVal val="visible"/>
                                      </p:to>
                                    </p:set>
                                    <p:animEffect transition="in" filter="plus(out)">
                                      <p:cBhvr>
                                        <p:cTn id="42" dur="4000"/>
                                        <p:tgtEl>
                                          <p:spTgt spid="11"/>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0" fill="hold"/>
                                        <p:tgtEl>
                                          <p:spTgt spid="11"/>
                                        </p:tgtEl>
                                        <p:attrNameLst>
                                          <p:attrName>ppt_w</p:attrName>
                                        </p:attrNameLst>
                                      </p:cBhvr>
                                      <p:tavLst>
                                        <p:tav tm="0">
                                          <p:val>
                                            <p:strVal val="#ppt_w+.3"/>
                                          </p:val>
                                        </p:tav>
                                        <p:tav tm="100000">
                                          <p:val>
                                            <p:strVal val="#ppt_w"/>
                                          </p:val>
                                        </p:tav>
                                      </p:tavLst>
                                    </p:anim>
                                    <p:anim calcmode="lin" valueType="num">
                                      <p:cBhvr>
                                        <p:cTn id="46" dur="5000" fill="hold"/>
                                        <p:tgtEl>
                                          <p:spTgt spid="11"/>
                                        </p:tgtEl>
                                        <p:attrNameLst>
                                          <p:attrName>ppt_h</p:attrName>
                                        </p:attrNameLst>
                                      </p:cBhvr>
                                      <p:tavLst>
                                        <p:tav tm="0">
                                          <p:val>
                                            <p:strVal val="#ppt_h"/>
                                          </p:val>
                                        </p:tav>
                                        <p:tav tm="100000">
                                          <p:val>
                                            <p:strVal val="#ppt_h"/>
                                          </p:val>
                                        </p:tav>
                                      </p:tavLst>
                                    </p:anim>
                                    <p:animEffect transition="in" filter="fade">
                                      <p:cBhvr>
                                        <p:cTn id="47" dur="5000"/>
                                        <p:tgtEl>
                                          <p:spTgt spid="11"/>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5"/>
                                        </p:tgtEl>
                                        <p:attrNameLst>
                                          <p:attrName>style.visibility</p:attrName>
                                        </p:attrNameLst>
                                      </p:cBhvr>
                                      <p:to>
                                        <p:strVal val="visible"/>
                                      </p:to>
                                    </p:set>
                                    <p:animEffect transition="in" filter="diamond(out)">
                                      <p:cBhvr>
                                        <p:cTn id="51" dur="4000"/>
                                        <p:tgtEl>
                                          <p:spTgt spid="15"/>
                                        </p:tgtEl>
                                      </p:cBhvr>
                                    </p:animEffect>
                                  </p:childTnLst>
                                </p:cTn>
                              </p:par>
                              <p:par>
                                <p:cTn id="52" presetID="13" presetClass="entr" presetSubtype="16" fill="hold" nodeType="withEffect">
                                  <p:stCondLst>
                                    <p:cond delay="2000"/>
                                  </p:stCondLst>
                                  <p:childTnLst>
                                    <p:set>
                                      <p:cBhvr>
                                        <p:cTn id="53" dur="1" fill="hold">
                                          <p:stCondLst>
                                            <p:cond delay="0"/>
                                          </p:stCondLst>
                                        </p:cTn>
                                        <p:tgtEl>
                                          <p:spTgt spid="20"/>
                                        </p:tgtEl>
                                        <p:attrNameLst>
                                          <p:attrName>style.visibility</p:attrName>
                                        </p:attrNameLst>
                                      </p:cBhvr>
                                      <p:to>
                                        <p:strVal val="visible"/>
                                      </p:to>
                                    </p:set>
                                    <p:animEffect transition="in" filter="plus(in)">
                                      <p:cBhvr>
                                        <p:cTn id="54" dur="4000"/>
                                        <p:tgtEl>
                                          <p:spTgt spid="20"/>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circle(out)">
                                      <p:cBhvr>
                                        <p:cTn id="58" dur="4000"/>
                                        <p:tgtEl>
                                          <p:spTgt spid="21"/>
                                        </p:tgtEl>
                                      </p:cBhvr>
                                    </p:animEffect>
                                  </p:childTnLst>
                                </p:cTn>
                              </p:par>
                              <p:par>
                                <p:cTn id="59" presetID="6" presetClass="entr" presetSubtype="32" fill="hold" nodeType="withEffect">
                                  <p:stCondLst>
                                    <p:cond delay="1500"/>
                                  </p:stCondLst>
                                  <p:childTnLst>
                                    <p:set>
                                      <p:cBhvr>
                                        <p:cTn id="60" dur="1" fill="hold">
                                          <p:stCondLst>
                                            <p:cond delay="0"/>
                                          </p:stCondLst>
                                        </p:cTn>
                                        <p:tgtEl>
                                          <p:spTgt spid="23"/>
                                        </p:tgtEl>
                                        <p:attrNameLst>
                                          <p:attrName>style.visibility</p:attrName>
                                        </p:attrNameLst>
                                      </p:cBhvr>
                                      <p:to>
                                        <p:strVal val="visible"/>
                                      </p:to>
                                    </p:set>
                                    <p:animEffect transition="in" filter="circle(out)">
                                      <p:cBhvr>
                                        <p:cTn id="61" dur="4000"/>
                                        <p:tgtEl>
                                          <p:spTgt spid="23"/>
                                        </p:tgtEl>
                                      </p:cBhvr>
                                    </p:animEffect>
                                  </p:childTnLst>
                                </p:cTn>
                              </p:par>
                              <p:par>
                                <p:cTn id="62" presetID="6" presetClass="entr" presetSubtype="32" fill="hold" nodeType="withEffect">
                                  <p:stCondLst>
                                    <p:cond delay="1500"/>
                                  </p:stCondLst>
                                  <p:childTnLst>
                                    <p:set>
                                      <p:cBhvr>
                                        <p:cTn id="63" dur="1" fill="hold">
                                          <p:stCondLst>
                                            <p:cond delay="0"/>
                                          </p:stCondLst>
                                        </p:cTn>
                                        <p:tgtEl>
                                          <p:spTgt spid="25"/>
                                        </p:tgtEl>
                                        <p:attrNameLst>
                                          <p:attrName>style.visibility</p:attrName>
                                        </p:attrNameLst>
                                      </p:cBhvr>
                                      <p:to>
                                        <p:strVal val="visible"/>
                                      </p:to>
                                    </p:set>
                                    <p:animEffect transition="in" filter="circle(out)">
                                      <p:cBhvr>
                                        <p:cTn id="64" dur="4000"/>
                                        <p:tgtEl>
                                          <p:spTgt spid="25"/>
                                        </p:tgtEl>
                                      </p:cBhvr>
                                    </p:animEffect>
                                  </p:childTnLst>
                                </p:cTn>
                              </p:par>
                              <p:par>
                                <p:cTn id="65" presetID="6" presetClass="entr" presetSubtype="32" fill="hold" nodeType="withEffect">
                                  <p:stCondLst>
                                    <p:cond delay="1500"/>
                                  </p:stCondLst>
                                  <p:childTnLst>
                                    <p:set>
                                      <p:cBhvr>
                                        <p:cTn id="66" dur="1" fill="hold">
                                          <p:stCondLst>
                                            <p:cond delay="0"/>
                                          </p:stCondLst>
                                        </p:cTn>
                                        <p:tgtEl>
                                          <p:spTgt spid="24"/>
                                        </p:tgtEl>
                                        <p:attrNameLst>
                                          <p:attrName>style.visibility</p:attrName>
                                        </p:attrNameLst>
                                      </p:cBhvr>
                                      <p:to>
                                        <p:strVal val="visible"/>
                                      </p:to>
                                    </p:set>
                                    <p:animEffect transition="in" filter="circle(out)">
                                      <p:cBhvr>
                                        <p:cTn id="67" dur="4000"/>
                                        <p:tgtEl>
                                          <p:spTgt spid="24"/>
                                        </p:tgtEl>
                                      </p:cBhvr>
                                    </p:animEffect>
                                  </p:childTnLst>
                                </p:cTn>
                              </p:par>
                              <p:par>
                                <p:cTn id="68" presetID="6" presetClass="entr" presetSubtype="32" fill="hold" nodeType="withEffect">
                                  <p:stCondLst>
                                    <p:cond delay="1500"/>
                                  </p:stCondLst>
                                  <p:childTnLst>
                                    <p:set>
                                      <p:cBhvr>
                                        <p:cTn id="69" dur="1" fill="hold">
                                          <p:stCondLst>
                                            <p:cond delay="0"/>
                                          </p:stCondLst>
                                        </p:cTn>
                                        <p:tgtEl>
                                          <p:spTgt spid="13"/>
                                        </p:tgtEl>
                                        <p:attrNameLst>
                                          <p:attrName>style.visibility</p:attrName>
                                        </p:attrNameLst>
                                      </p:cBhvr>
                                      <p:to>
                                        <p:strVal val="visible"/>
                                      </p:to>
                                    </p:set>
                                    <p:animEffect transition="in" filter="circle(out)">
                                      <p:cBhvr>
                                        <p:cTn id="70" dur="4000"/>
                                        <p:tgtEl>
                                          <p:spTgt spid="13"/>
                                        </p:tgtEl>
                                      </p:cBhvr>
                                    </p:animEffect>
                                  </p:childTnLst>
                                </p:cTn>
                              </p:par>
                              <p:par>
                                <p:cTn id="71" presetID="53" presetClass="entr" presetSubtype="0" fill="hold" nodeType="withEffect">
                                  <p:stCondLst>
                                    <p:cond delay="1500"/>
                                  </p:stCondLst>
                                  <p:childTnLst>
                                    <p:set>
                                      <p:cBhvr>
                                        <p:cTn id="72" dur="1" fill="hold">
                                          <p:stCondLst>
                                            <p:cond delay="0"/>
                                          </p:stCondLst>
                                        </p:cTn>
                                        <p:tgtEl>
                                          <p:spTgt spid="13"/>
                                        </p:tgtEl>
                                        <p:attrNameLst>
                                          <p:attrName>style.visibility</p:attrName>
                                        </p:attrNameLst>
                                      </p:cBhvr>
                                      <p:to>
                                        <p:strVal val="visible"/>
                                      </p:to>
                                    </p:set>
                                    <p:anim calcmode="lin" valueType="num">
                                      <p:cBhvr>
                                        <p:cTn id="73" dur="4000" fill="hold"/>
                                        <p:tgtEl>
                                          <p:spTgt spid="13"/>
                                        </p:tgtEl>
                                        <p:attrNameLst>
                                          <p:attrName>ppt_w</p:attrName>
                                        </p:attrNameLst>
                                      </p:cBhvr>
                                      <p:tavLst>
                                        <p:tav tm="0">
                                          <p:val>
                                            <p:fltVal val="0"/>
                                          </p:val>
                                        </p:tav>
                                        <p:tav tm="100000">
                                          <p:val>
                                            <p:strVal val="#ppt_w"/>
                                          </p:val>
                                        </p:tav>
                                      </p:tavLst>
                                    </p:anim>
                                    <p:anim calcmode="lin" valueType="num">
                                      <p:cBhvr>
                                        <p:cTn id="74" dur="4000" fill="hold"/>
                                        <p:tgtEl>
                                          <p:spTgt spid="13"/>
                                        </p:tgtEl>
                                        <p:attrNameLst>
                                          <p:attrName>ppt_h</p:attrName>
                                        </p:attrNameLst>
                                      </p:cBhvr>
                                      <p:tavLst>
                                        <p:tav tm="0">
                                          <p:val>
                                            <p:fltVal val="0"/>
                                          </p:val>
                                        </p:tav>
                                        <p:tav tm="100000">
                                          <p:val>
                                            <p:strVal val="#ppt_h"/>
                                          </p:val>
                                        </p:tav>
                                      </p:tavLst>
                                    </p:anim>
                                    <p:animEffect transition="in" filter="fade">
                                      <p:cBhvr>
                                        <p:cTn id="75" dur="4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059832"/>
            <a:ext cx="9144000" cy="10917832"/>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5236115"/>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49600" decel="49600" fill="hold" nodeType="withEffect">
                                  <p:stCondLst>
                                    <p:cond delay="500"/>
                                  </p:stCondLst>
                                  <p:childTnLst>
                                    <p:animMotion origin="layout" path="M 0 3.33333E-6 L 0 0.49861 " pathEditMode="relative" rAng="0" ptsTypes="AA">
                                      <p:cBhvr>
                                        <p:cTn id="6" dur="5000" fill="hold"/>
                                        <p:tgtEl>
                                          <p:spTgt spid="2"/>
                                        </p:tgtEl>
                                        <p:attrNameLst>
                                          <p:attrName>ppt_x</p:attrName>
                                          <p:attrName>ppt_y</p:attrName>
                                        </p:attrNameLst>
                                      </p:cBhvr>
                                      <p:rCtr x="0" y="249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Obrázok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0" name="Obrázok 2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1" name="Obrázok 3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Obrázok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4" name="Obrázok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1" name="Obrázok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Obrázok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5" name="Obrázok 2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6" name="Obrázok 2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7" name="Obrázok 2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9" name="Obrázok 2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28" name="Obrázok 2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21" name="Obrázok 2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9" name="Obrázok 1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14979489"/>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30"/>
                                        </p:tgtEl>
                                        <p:attrNameLst>
                                          <p:attrName>style.visibility</p:attrName>
                                        </p:attrNameLst>
                                      </p:cBhvr>
                                      <p:to>
                                        <p:strVal val="visible"/>
                                      </p:to>
                                    </p:set>
                                    <p:anim calcmode="lin" valueType="num">
                                      <p:cBhvr>
                                        <p:cTn id="7" dur="4000" fill="hold"/>
                                        <p:tgtEl>
                                          <p:spTgt spid="30"/>
                                        </p:tgtEl>
                                        <p:attrNameLst>
                                          <p:attrName>ppt_x</p:attrName>
                                        </p:attrNameLst>
                                      </p:cBhvr>
                                      <p:tavLst>
                                        <p:tav tm="0">
                                          <p:val>
                                            <p:strVal val="#ppt_x"/>
                                          </p:val>
                                        </p:tav>
                                        <p:tav tm="100000">
                                          <p:val>
                                            <p:strVal val="#ppt_x"/>
                                          </p:val>
                                        </p:tav>
                                      </p:tavLst>
                                    </p:anim>
                                    <p:anim calcmode="lin" valueType="num">
                                      <p:cBhvr>
                                        <p:cTn id="8" dur="4000" fill="hold"/>
                                        <p:tgtEl>
                                          <p:spTgt spid="30"/>
                                        </p:tgtEl>
                                        <p:attrNameLst>
                                          <p:attrName>ppt_y</p:attrName>
                                        </p:attrNameLst>
                                      </p:cBhvr>
                                      <p:tavLst>
                                        <p:tav tm="0">
                                          <p:val>
                                            <p:strVal val="#ppt_y-#ppt_h/2"/>
                                          </p:val>
                                        </p:tav>
                                        <p:tav tm="100000">
                                          <p:val>
                                            <p:strVal val="#ppt_y"/>
                                          </p:val>
                                        </p:tav>
                                      </p:tavLst>
                                    </p:anim>
                                    <p:anim calcmode="lin" valueType="num">
                                      <p:cBhvr>
                                        <p:cTn id="9" dur="4000" fill="hold"/>
                                        <p:tgtEl>
                                          <p:spTgt spid="30"/>
                                        </p:tgtEl>
                                        <p:attrNameLst>
                                          <p:attrName>ppt_w</p:attrName>
                                        </p:attrNameLst>
                                      </p:cBhvr>
                                      <p:tavLst>
                                        <p:tav tm="0">
                                          <p:val>
                                            <p:strVal val="#ppt_w"/>
                                          </p:val>
                                        </p:tav>
                                        <p:tav tm="100000">
                                          <p:val>
                                            <p:strVal val="#ppt_w"/>
                                          </p:val>
                                        </p:tav>
                                      </p:tavLst>
                                    </p:anim>
                                    <p:anim calcmode="lin" valueType="num">
                                      <p:cBhvr>
                                        <p:cTn id="10" dur="4000" fill="hold"/>
                                        <p:tgtEl>
                                          <p:spTgt spid="30"/>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30"/>
                                        </p:tgtEl>
                                      </p:cBhvr>
                                    </p:animEffect>
                                    <p:set>
                                      <p:cBhvr>
                                        <p:cTn id="13" dur="1" fill="hold">
                                          <p:stCondLst>
                                            <p:cond delay="3999"/>
                                          </p:stCondLst>
                                        </p:cTn>
                                        <p:tgtEl>
                                          <p:spTgt spid="30"/>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31"/>
                                        </p:tgtEl>
                                        <p:attrNameLst>
                                          <p:attrName>style.visibility</p:attrName>
                                        </p:attrNameLst>
                                      </p:cBhvr>
                                      <p:to>
                                        <p:strVal val="visible"/>
                                      </p:to>
                                    </p:set>
                                    <p:anim calcmode="lin" valueType="num">
                                      <p:cBhvr>
                                        <p:cTn id="16" dur="4000" fill="hold"/>
                                        <p:tgtEl>
                                          <p:spTgt spid="31"/>
                                        </p:tgtEl>
                                        <p:attrNameLst>
                                          <p:attrName>ppt_x</p:attrName>
                                        </p:attrNameLst>
                                      </p:cBhvr>
                                      <p:tavLst>
                                        <p:tav tm="0">
                                          <p:val>
                                            <p:strVal val="#ppt_x"/>
                                          </p:val>
                                        </p:tav>
                                        <p:tav tm="100000">
                                          <p:val>
                                            <p:strVal val="#ppt_x"/>
                                          </p:val>
                                        </p:tav>
                                      </p:tavLst>
                                    </p:anim>
                                    <p:anim calcmode="lin" valueType="num">
                                      <p:cBhvr>
                                        <p:cTn id="17" dur="4000" fill="hold"/>
                                        <p:tgtEl>
                                          <p:spTgt spid="31"/>
                                        </p:tgtEl>
                                        <p:attrNameLst>
                                          <p:attrName>ppt_y</p:attrName>
                                        </p:attrNameLst>
                                      </p:cBhvr>
                                      <p:tavLst>
                                        <p:tav tm="0">
                                          <p:val>
                                            <p:strVal val="#ppt_y+#ppt_h/2"/>
                                          </p:val>
                                        </p:tav>
                                        <p:tav tm="100000">
                                          <p:val>
                                            <p:strVal val="#ppt_y"/>
                                          </p:val>
                                        </p:tav>
                                      </p:tavLst>
                                    </p:anim>
                                    <p:anim calcmode="lin" valueType="num">
                                      <p:cBhvr>
                                        <p:cTn id="18" dur="4000" fill="hold"/>
                                        <p:tgtEl>
                                          <p:spTgt spid="31"/>
                                        </p:tgtEl>
                                        <p:attrNameLst>
                                          <p:attrName>ppt_w</p:attrName>
                                        </p:attrNameLst>
                                      </p:cBhvr>
                                      <p:tavLst>
                                        <p:tav tm="0">
                                          <p:val>
                                            <p:strVal val="#ppt_w"/>
                                          </p:val>
                                        </p:tav>
                                        <p:tav tm="100000">
                                          <p:val>
                                            <p:strVal val="#ppt_w"/>
                                          </p:val>
                                        </p:tav>
                                      </p:tavLst>
                                    </p:anim>
                                    <p:anim calcmode="lin" valueType="num">
                                      <p:cBhvr>
                                        <p:cTn id="19" dur="4000" fill="hold"/>
                                        <p:tgtEl>
                                          <p:spTgt spid="31"/>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31"/>
                                        </p:tgtEl>
                                      </p:cBhvr>
                                    </p:animEffect>
                                    <p:set>
                                      <p:cBhvr>
                                        <p:cTn id="22" dur="1" fill="hold">
                                          <p:stCondLst>
                                            <p:cond delay="3999"/>
                                          </p:stCondLst>
                                        </p:cTn>
                                        <p:tgtEl>
                                          <p:spTgt spid="31"/>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20"/>
                                        </p:tgtEl>
                                        <p:attrNameLst>
                                          <p:attrName>style.visibility</p:attrName>
                                        </p:attrNameLst>
                                      </p:cBhvr>
                                      <p:to>
                                        <p:strVal val="visible"/>
                                      </p:to>
                                    </p:set>
                                    <p:animEffect transition="in" filter="blinds(vertical)">
                                      <p:cBhvr>
                                        <p:cTn id="26" dur="3000"/>
                                        <p:tgtEl>
                                          <p:spTgt spid="20"/>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20"/>
                                        </p:tgtEl>
                                        <p:attrNameLst>
                                          <p:attrName>style.visibility</p:attrName>
                                        </p:attrNameLst>
                                      </p:cBhvr>
                                      <p:to>
                                        <p:strVal val="visible"/>
                                      </p:to>
                                    </p:set>
                                    <p:anim calcmode="lin" valueType="num">
                                      <p:cBhvr>
                                        <p:cTn id="29" dur="3000" fill="hold"/>
                                        <p:tgtEl>
                                          <p:spTgt spid="20"/>
                                        </p:tgtEl>
                                        <p:attrNameLst>
                                          <p:attrName>ppt_w</p:attrName>
                                        </p:attrNameLst>
                                      </p:cBhvr>
                                      <p:tavLst>
                                        <p:tav tm="0">
                                          <p:val>
                                            <p:strVal val="#ppt_w+.3"/>
                                          </p:val>
                                        </p:tav>
                                        <p:tav tm="100000">
                                          <p:val>
                                            <p:strVal val="#ppt_w"/>
                                          </p:val>
                                        </p:tav>
                                      </p:tavLst>
                                    </p:anim>
                                    <p:anim calcmode="lin" valueType="num">
                                      <p:cBhvr>
                                        <p:cTn id="30" dur="3000" fill="hold"/>
                                        <p:tgtEl>
                                          <p:spTgt spid="20"/>
                                        </p:tgtEl>
                                        <p:attrNameLst>
                                          <p:attrName>ppt_h</p:attrName>
                                        </p:attrNameLst>
                                      </p:cBhvr>
                                      <p:tavLst>
                                        <p:tav tm="0">
                                          <p:val>
                                            <p:strVal val="#ppt_h"/>
                                          </p:val>
                                        </p:tav>
                                        <p:tav tm="100000">
                                          <p:val>
                                            <p:strVal val="#ppt_h"/>
                                          </p:val>
                                        </p:tav>
                                      </p:tavLst>
                                    </p:anim>
                                    <p:animEffect transition="in" filter="fade">
                                      <p:cBhvr>
                                        <p:cTn id="31" dur="3000"/>
                                        <p:tgtEl>
                                          <p:spTgt spid="20"/>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15"/>
                                        </p:tgtEl>
                                        <p:attrNameLst>
                                          <p:attrName>style.visibility</p:attrName>
                                        </p:attrNameLst>
                                      </p:cBhvr>
                                      <p:to>
                                        <p:strVal val="visible"/>
                                      </p:to>
                                    </p:set>
                                    <p:animEffect transition="in" filter="box(in)">
                                      <p:cBhvr>
                                        <p:cTn id="35" dur="5000"/>
                                        <p:tgtEl>
                                          <p:spTgt spid="15"/>
                                        </p:tgtEl>
                                      </p:cBhvr>
                                    </p:animEffect>
                                  </p:childTnLst>
                                </p:cTn>
                              </p:par>
                              <p:par>
                                <p:cTn id="36" presetID="4" presetClass="entr" presetSubtype="32" fill="hold" nodeType="withEffect">
                                  <p:stCondLst>
                                    <p:cond delay="3000"/>
                                  </p:stCondLst>
                                  <p:childTnLst>
                                    <p:set>
                                      <p:cBhvr>
                                        <p:cTn id="37" dur="1" fill="hold">
                                          <p:stCondLst>
                                            <p:cond delay="0"/>
                                          </p:stCondLst>
                                        </p:cTn>
                                        <p:tgtEl>
                                          <p:spTgt spid="24"/>
                                        </p:tgtEl>
                                        <p:attrNameLst>
                                          <p:attrName>style.visibility</p:attrName>
                                        </p:attrNameLst>
                                      </p:cBhvr>
                                      <p:to>
                                        <p:strVal val="visible"/>
                                      </p:to>
                                    </p:set>
                                    <p:animEffect transition="in" filter="box(out)">
                                      <p:cBhvr>
                                        <p:cTn id="38" dur="4000"/>
                                        <p:tgtEl>
                                          <p:spTgt spid="24"/>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1"/>
                                        </p:tgtEl>
                                        <p:attrNameLst>
                                          <p:attrName>style.visibility</p:attrName>
                                        </p:attrNameLst>
                                      </p:cBhvr>
                                      <p:to>
                                        <p:strVal val="visible"/>
                                      </p:to>
                                    </p:set>
                                    <p:animEffect transition="in" filter="plus(out)">
                                      <p:cBhvr>
                                        <p:cTn id="42" dur="4000"/>
                                        <p:tgtEl>
                                          <p:spTgt spid="11"/>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1"/>
                                        </p:tgtEl>
                                        <p:attrNameLst>
                                          <p:attrName>style.visibility</p:attrName>
                                        </p:attrNameLst>
                                      </p:cBhvr>
                                      <p:to>
                                        <p:strVal val="visible"/>
                                      </p:to>
                                    </p:set>
                                    <p:anim calcmode="lin" valueType="num">
                                      <p:cBhvr>
                                        <p:cTn id="45" dur="5000" fill="hold"/>
                                        <p:tgtEl>
                                          <p:spTgt spid="11"/>
                                        </p:tgtEl>
                                        <p:attrNameLst>
                                          <p:attrName>ppt_w</p:attrName>
                                        </p:attrNameLst>
                                      </p:cBhvr>
                                      <p:tavLst>
                                        <p:tav tm="0">
                                          <p:val>
                                            <p:strVal val="#ppt_w+.3"/>
                                          </p:val>
                                        </p:tav>
                                        <p:tav tm="100000">
                                          <p:val>
                                            <p:strVal val="#ppt_w"/>
                                          </p:val>
                                        </p:tav>
                                      </p:tavLst>
                                    </p:anim>
                                    <p:anim calcmode="lin" valueType="num">
                                      <p:cBhvr>
                                        <p:cTn id="46" dur="5000" fill="hold"/>
                                        <p:tgtEl>
                                          <p:spTgt spid="11"/>
                                        </p:tgtEl>
                                        <p:attrNameLst>
                                          <p:attrName>ppt_h</p:attrName>
                                        </p:attrNameLst>
                                      </p:cBhvr>
                                      <p:tavLst>
                                        <p:tav tm="0">
                                          <p:val>
                                            <p:strVal val="#ppt_h"/>
                                          </p:val>
                                        </p:tav>
                                        <p:tav tm="100000">
                                          <p:val>
                                            <p:strVal val="#ppt_h"/>
                                          </p:val>
                                        </p:tav>
                                      </p:tavLst>
                                    </p:anim>
                                    <p:animEffect transition="in" filter="fade">
                                      <p:cBhvr>
                                        <p:cTn id="47" dur="5000"/>
                                        <p:tgtEl>
                                          <p:spTgt spid="11"/>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7"/>
                                        </p:tgtEl>
                                        <p:attrNameLst>
                                          <p:attrName>style.visibility</p:attrName>
                                        </p:attrNameLst>
                                      </p:cBhvr>
                                      <p:to>
                                        <p:strVal val="visible"/>
                                      </p:to>
                                    </p:set>
                                    <p:animEffect transition="in" filter="diamond(out)">
                                      <p:cBhvr>
                                        <p:cTn id="51" dur="4000"/>
                                        <p:tgtEl>
                                          <p:spTgt spid="17"/>
                                        </p:tgtEl>
                                      </p:cBhvr>
                                    </p:animEffect>
                                  </p:childTnLst>
                                </p:cTn>
                              </p:par>
                              <p:par>
                                <p:cTn id="52" presetID="13" presetClass="entr" presetSubtype="16" fill="hold" nodeType="withEffect">
                                  <p:stCondLst>
                                    <p:cond delay="2000"/>
                                  </p:stCondLst>
                                  <p:childTnLst>
                                    <p:set>
                                      <p:cBhvr>
                                        <p:cTn id="53" dur="1" fill="hold">
                                          <p:stCondLst>
                                            <p:cond delay="0"/>
                                          </p:stCondLst>
                                        </p:cTn>
                                        <p:tgtEl>
                                          <p:spTgt spid="25"/>
                                        </p:tgtEl>
                                        <p:attrNameLst>
                                          <p:attrName>style.visibility</p:attrName>
                                        </p:attrNameLst>
                                      </p:cBhvr>
                                      <p:to>
                                        <p:strVal val="visible"/>
                                      </p:to>
                                    </p:set>
                                    <p:animEffect transition="in" filter="plus(in)">
                                      <p:cBhvr>
                                        <p:cTn id="54" dur="4000"/>
                                        <p:tgtEl>
                                          <p:spTgt spid="25"/>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6"/>
                                        </p:tgtEl>
                                        <p:attrNameLst>
                                          <p:attrName>style.visibility</p:attrName>
                                        </p:attrNameLst>
                                      </p:cBhvr>
                                      <p:to>
                                        <p:strVal val="visible"/>
                                      </p:to>
                                    </p:set>
                                    <p:animEffect transition="in" filter="circle(out)">
                                      <p:cBhvr>
                                        <p:cTn id="58" dur="4000"/>
                                        <p:tgtEl>
                                          <p:spTgt spid="26"/>
                                        </p:tgtEl>
                                      </p:cBhvr>
                                    </p:animEffect>
                                  </p:childTnLst>
                                </p:cTn>
                              </p:par>
                              <p:par>
                                <p:cTn id="59" presetID="6" presetClass="entr" presetSubtype="32" fill="hold" nodeType="withEffect">
                                  <p:stCondLst>
                                    <p:cond delay="1500"/>
                                  </p:stCondLst>
                                  <p:childTnLst>
                                    <p:set>
                                      <p:cBhvr>
                                        <p:cTn id="60" dur="1" fill="hold">
                                          <p:stCondLst>
                                            <p:cond delay="0"/>
                                          </p:stCondLst>
                                        </p:cTn>
                                        <p:tgtEl>
                                          <p:spTgt spid="27"/>
                                        </p:tgtEl>
                                        <p:attrNameLst>
                                          <p:attrName>style.visibility</p:attrName>
                                        </p:attrNameLst>
                                      </p:cBhvr>
                                      <p:to>
                                        <p:strVal val="visible"/>
                                      </p:to>
                                    </p:set>
                                    <p:animEffect transition="in" filter="circle(out)">
                                      <p:cBhvr>
                                        <p:cTn id="61" dur="4000"/>
                                        <p:tgtEl>
                                          <p:spTgt spid="27"/>
                                        </p:tgtEl>
                                      </p:cBhvr>
                                    </p:animEffect>
                                  </p:childTnLst>
                                </p:cTn>
                              </p:par>
                              <p:par>
                                <p:cTn id="62" presetID="6" presetClass="entr" presetSubtype="32" fill="hold" nodeType="withEffect">
                                  <p:stCondLst>
                                    <p:cond delay="1500"/>
                                  </p:stCondLst>
                                  <p:childTnLst>
                                    <p:set>
                                      <p:cBhvr>
                                        <p:cTn id="63" dur="1" fill="hold">
                                          <p:stCondLst>
                                            <p:cond delay="0"/>
                                          </p:stCondLst>
                                        </p:cTn>
                                        <p:tgtEl>
                                          <p:spTgt spid="28"/>
                                        </p:tgtEl>
                                        <p:attrNameLst>
                                          <p:attrName>style.visibility</p:attrName>
                                        </p:attrNameLst>
                                      </p:cBhvr>
                                      <p:to>
                                        <p:strVal val="visible"/>
                                      </p:to>
                                    </p:set>
                                    <p:animEffect transition="in" filter="circle(out)">
                                      <p:cBhvr>
                                        <p:cTn id="64" dur="4000"/>
                                        <p:tgtEl>
                                          <p:spTgt spid="28"/>
                                        </p:tgtEl>
                                      </p:cBhvr>
                                    </p:animEffect>
                                  </p:childTnLst>
                                </p:cTn>
                              </p:par>
                              <p:par>
                                <p:cTn id="65" presetID="6" presetClass="entr" presetSubtype="32" fill="hold" nodeType="withEffect">
                                  <p:stCondLst>
                                    <p:cond delay="1500"/>
                                  </p:stCondLst>
                                  <p:childTnLst>
                                    <p:set>
                                      <p:cBhvr>
                                        <p:cTn id="66" dur="1" fill="hold">
                                          <p:stCondLst>
                                            <p:cond delay="0"/>
                                          </p:stCondLst>
                                        </p:cTn>
                                        <p:tgtEl>
                                          <p:spTgt spid="29"/>
                                        </p:tgtEl>
                                        <p:attrNameLst>
                                          <p:attrName>style.visibility</p:attrName>
                                        </p:attrNameLst>
                                      </p:cBhvr>
                                      <p:to>
                                        <p:strVal val="visible"/>
                                      </p:to>
                                    </p:set>
                                    <p:animEffect transition="in" filter="circle(out)">
                                      <p:cBhvr>
                                        <p:cTn id="67" dur="4000"/>
                                        <p:tgtEl>
                                          <p:spTgt spid="29"/>
                                        </p:tgtEl>
                                      </p:cBhvr>
                                    </p:animEffect>
                                  </p:childTnLst>
                                </p:cTn>
                              </p:par>
                              <p:par>
                                <p:cTn id="68" presetID="6" presetClass="entr" presetSubtype="32" fill="hold" nodeType="withEffect">
                                  <p:stCondLst>
                                    <p:cond delay="1500"/>
                                  </p:stCondLst>
                                  <p:childTnLst>
                                    <p:set>
                                      <p:cBhvr>
                                        <p:cTn id="69" dur="1" fill="hold">
                                          <p:stCondLst>
                                            <p:cond delay="0"/>
                                          </p:stCondLst>
                                        </p:cTn>
                                        <p:tgtEl>
                                          <p:spTgt spid="21"/>
                                        </p:tgtEl>
                                        <p:attrNameLst>
                                          <p:attrName>style.visibility</p:attrName>
                                        </p:attrNameLst>
                                      </p:cBhvr>
                                      <p:to>
                                        <p:strVal val="visible"/>
                                      </p:to>
                                    </p:set>
                                    <p:animEffect transition="in" filter="circle(out)">
                                      <p:cBhvr>
                                        <p:cTn id="70" dur="4000"/>
                                        <p:tgtEl>
                                          <p:spTgt spid="21"/>
                                        </p:tgtEl>
                                      </p:cBhvr>
                                    </p:animEffect>
                                  </p:childTnLst>
                                </p:cTn>
                              </p:par>
                              <p:par>
                                <p:cTn id="71" presetID="53" presetClass="entr" presetSubtype="0" fill="hold" nodeType="withEffect">
                                  <p:stCondLst>
                                    <p:cond delay="1500"/>
                                  </p:stCondLst>
                                  <p:childTnLst>
                                    <p:set>
                                      <p:cBhvr>
                                        <p:cTn id="72" dur="1" fill="hold">
                                          <p:stCondLst>
                                            <p:cond delay="0"/>
                                          </p:stCondLst>
                                        </p:cTn>
                                        <p:tgtEl>
                                          <p:spTgt spid="21"/>
                                        </p:tgtEl>
                                        <p:attrNameLst>
                                          <p:attrName>style.visibility</p:attrName>
                                        </p:attrNameLst>
                                      </p:cBhvr>
                                      <p:to>
                                        <p:strVal val="visible"/>
                                      </p:to>
                                    </p:set>
                                    <p:anim calcmode="lin" valueType="num">
                                      <p:cBhvr>
                                        <p:cTn id="73" dur="4000" fill="hold"/>
                                        <p:tgtEl>
                                          <p:spTgt spid="21"/>
                                        </p:tgtEl>
                                        <p:attrNameLst>
                                          <p:attrName>ppt_w</p:attrName>
                                        </p:attrNameLst>
                                      </p:cBhvr>
                                      <p:tavLst>
                                        <p:tav tm="0">
                                          <p:val>
                                            <p:fltVal val="0"/>
                                          </p:val>
                                        </p:tav>
                                        <p:tav tm="100000">
                                          <p:val>
                                            <p:strVal val="#ppt_w"/>
                                          </p:val>
                                        </p:tav>
                                      </p:tavLst>
                                    </p:anim>
                                    <p:anim calcmode="lin" valueType="num">
                                      <p:cBhvr>
                                        <p:cTn id="74" dur="4000" fill="hold"/>
                                        <p:tgtEl>
                                          <p:spTgt spid="21"/>
                                        </p:tgtEl>
                                        <p:attrNameLst>
                                          <p:attrName>ppt_h</p:attrName>
                                        </p:attrNameLst>
                                      </p:cBhvr>
                                      <p:tavLst>
                                        <p:tav tm="0">
                                          <p:val>
                                            <p:fltVal val="0"/>
                                          </p:val>
                                        </p:tav>
                                        <p:tav tm="100000">
                                          <p:val>
                                            <p:strVal val="#ppt_h"/>
                                          </p:val>
                                        </p:tav>
                                      </p:tavLst>
                                    </p:anim>
                                    <p:animEffect transition="in" filter="fade">
                                      <p:cBhvr>
                                        <p:cTn id="75" dur="4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43808"/>
            <a:ext cx="9144000" cy="10701808"/>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726987230"/>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3.33333E-6 L 0 0.49861 " pathEditMode="relative" rAng="0" ptsTypes="AA">
                                      <p:cBhvr>
                                        <p:cTn id="6" dur="5000" fill="hold"/>
                                        <p:tgtEl>
                                          <p:spTgt spid="2"/>
                                        </p:tgtEl>
                                        <p:attrNameLst>
                                          <p:attrName>ppt_x</p:attrName>
                                          <p:attrName>ppt_y</p:attrName>
                                        </p:attrNameLst>
                                      </p:cBhvr>
                                      <p:rCtr x="0" y="249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7" name="Obrázok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Obrázok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9" name="Obrázok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5" name="Obrázok 1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6" name="Obrázok 1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0" name="Obrázok 1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2" name="Obrázok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3" name="Obrázok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24" name="Obrázok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13" name="Obrázok 1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Obrázok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97184962"/>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17"/>
                                        </p:tgtEl>
                                        <p:attrNameLst>
                                          <p:attrName>style.visibility</p:attrName>
                                        </p:attrNameLst>
                                      </p:cBhvr>
                                      <p:to>
                                        <p:strVal val="visible"/>
                                      </p:to>
                                    </p:set>
                                    <p:anim calcmode="lin" valueType="num">
                                      <p:cBhvr>
                                        <p:cTn id="7" dur="4000" fill="hold"/>
                                        <p:tgtEl>
                                          <p:spTgt spid="17"/>
                                        </p:tgtEl>
                                        <p:attrNameLst>
                                          <p:attrName>ppt_x</p:attrName>
                                        </p:attrNameLst>
                                      </p:cBhvr>
                                      <p:tavLst>
                                        <p:tav tm="0">
                                          <p:val>
                                            <p:strVal val="#ppt_x"/>
                                          </p:val>
                                        </p:tav>
                                        <p:tav tm="100000">
                                          <p:val>
                                            <p:strVal val="#ppt_x"/>
                                          </p:val>
                                        </p:tav>
                                      </p:tavLst>
                                    </p:anim>
                                    <p:anim calcmode="lin" valueType="num">
                                      <p:cBhvr>
                                        <p:cTn id="8" dur="4000" fill="hold"/>
                                        <p:tgtEl>
                                          <p:spTgt spid="17"/>
                                        </p:tgtEl>
                                        <p:attrNameLst>
                                          <p:attrName>ppt_y</p:attrName>
                                        </p:attrNameLst>
                                      </p:cBhvr>
                                      <p:tavLst>
                                        <p:tav tm="0">
                                          <p:val>
                                            <p:strVal val="#ppt_y-#ppt_h/2"/>
                                          </p:val>
                                        </p:tav>
                                        <p:tav tm="100000">
                                          <p:val>
                                            <p:strVal val="#ppt_y"/>
                                          </p:val>
                                        </p:tav>
                                      </p:tavLst>
                                    </p:anim>
                                    <p:anim calcmode="lin" valueType="num">
                                      <p:cBhvr>
                                        <p:cTn id="9" dur="4000" fill="hold"/>
                                        <p:tgtEl>
                                          <p:spTgt spid="17"/>
                                        </p:tgtEl>
                                        <p:attrNameLst>
                                          <p:attrName>ppt_w</p:attrName>
                                        </p:attrNameLst>
                                      </p:cBhvr>
                                      <p:tavLst>
                                        <p:tav tm="0">
                                          <p:val>
                                            <p:strVal val="#ppt_w"/>
                                          </p:val>
                                        </p:tav>
                                        <p:tav tm="100000">
                                          <p:val>
                                            <p:strVal val="#ppt_w"/>
                                          </p:val>
                                        </p:tav>
                                      </p:tavLst>
                                    </p:anim>
                                    <p:anim calcmode="lin" valueType="num">
                                      <p:cBhvr>
                                        <p:cTn id="10" dur="4000" fill="hold"/>
                                        <p:tgtEl>
                                          <p:spTgt spid="17"/>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17"/>
                                        </p:tgtEl>
                                      </p:cBhvr>
                                    </p:animEffect>
                                    <p:set>
                                      <p:cBhvr>
                                        <p:cTn id="13" dur="1" fill="hold">
                                          <p:stCondLst>
                                            <p:cond delay="3999"/>
                                          </p:stCondLst>
                                        </p:cTn>
                                        <p:tgtEl>
                                          <p:spTgt spid="17"/>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18"/>
                                        </p:tgtEl>
                                        <p:attrNameLst>
                                          <p:attrName>style.visibility</p:attrName>
                                        </p:attrNameLst>
                                      </p:cBhvr>
                                      <p:to>
                                        <p:strVal val="visible"/>
                                      </p:to>
                                    </p:set>
                                    <p:anim calcmode="lin" valueType="num">
                                      <p:cBhvr>
                                        <p:cTn id="16" dur="4000" fill="hold"/>
                                        <p:tgtEl>
                                          <p:spTgt spid="18"/>
                                        </p:tgtEl>
                                        <p:attrNameLst>
                                          <p:attrName>ppt_x</p:attrName>
                                        </p:attrNameLst>
                                      </p:cBhvr>
                                      <p:tavLst>
                                        <p:tav tm="0">
                                          <p:val>
                                            <p:strVal val="#ppt_x"/>
                                          </p:val>
                                        </p:tav>
                                        <p:tav tm="100000">
                                          <p:val>
                                            <p:strVal val="#ppt_x"/>
                                          </p:val>
                                        </p:tav>
                                      </p:tavLst>
                                    </p:anim>
                                    <p:anim calcmode="lin" valueType="num">
                                      <p:cBhvr>
                                        <p:cTn id="17" dur="4000" fill="hold"/>
                                        <p:tgtEl>
                                          <p:spTgt spid="18"/>
                                        </p:tgtEl>
                                        <p:attrNameLst>
                                          <p:attrName>ppt_y</p:attrName>
                                        </p:attrNameLst>
                                      </p:cBhvr>
                                      <p:tavLst>
                                        <p:tav tm="0">
                                          <p:val>
                                            <p:strVal val="#ppt_y+#ppt_h/2"/>
                                          </p:val>
                                        </p:tav>
                                        <p:tav tm="100000">
                                          <p:val>
                                            <p:strVal val="#ppt_y"/>
                                          </p:val>
                                        </p:tav>
                                      </p:tavLst>
                                    </p:anim>
                                    <p:anim calcmode="lin" valueType="num">
                                      <p:cBhvr>
                                        <p:cTn id="18" dur="4000" fill="hold"/>
                                        <p:tgtEl>
                                          <p:spTgt spid="18"/>
                                        </p:tgtEl>
                                        <p:attrNameLst>
                                          <p:attrName>ppt_w</p:attrName>
                                        </p:attrNameLst>
                                      </p:cBhvr>
                                      <p:tavLst>
                                        <p:tav tm="0">
                                          <p:val>
                                            <p:strVal val="#ppt_w"/>
                                          </p:val>
                                        </p:tav>
                                        <p:tav tm="100000">
                                          <p:val>
                                            <p:strVal val="#ppt_w"/>
                                          </p:val>
                                        </p:tav>
                                      </p:tavLst>
                                    </p:anim>
                                    <p:anim calcmode="lin" valueType="num">
                                      <p:cBhvr>
                                        <p:cTn id="19" dur="4000" fill="hold"/>
                                        <p:tgtEl>
                                          <p:spTgt spid="18"/>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18"/>
                                        </p:tgtEl>
                                      </p:cBhvr>
                                    </p:animEffect>
                                    <p:set>
                                      <p:cBhvr>
                                        <p:cTn id="22" dur="1" fill="hold">
                                          <p:stCondLst>
                                            <p:cond delay="3999"/>
                                          </p:stCondLst>
                                        </p:cTn>
                                        <p:tgtEl>
                                          <p:spTgt spid="18"/>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12"/>
                                        </p:tgtEl>
                                        <p:attrNameLst>
                                          <p:attrName>style.visibility</p:attrName>
                                        </p:attrNameLst>
                                      </p:cBhvr>
                                      <p:to>
                                        <p:strVal val="visible"/>
                                      </p:to>
                                    </p:set>
                                    <p:animEffect transition="in" filter="blinds(vertical)">
                                      <p:cBhvr>
                                        <p:cTn id="26" dur="3000"/>
                                        <p:tgtEl>
                                          <p:spTgt spid="12"/>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12"/>
                                        </p:tgtEl>
                                        <p:attrNameLst>
                                          <p:attrName>style.visibility</p:attrName>
                                        </p:attrNameLst>
                                      </p:cBhvr>
                                      <p:to>
                                        <p:strVal val="visible"/>
                                      </p:to>
                                    </p:set>
                                    <p:anim calcmode="lin" valueType="num">
                                      <p:cBhvr>
                                        <p:cTn id="29" dur="3000" fill="hold"/>
                                        <p:tgtEl>
                                          <p:spTgt spid="12"/>
                                        </p:tgtEl>
                                        <p:attrNameLst>
                                          <p:attrName>ppt_w</p:attrName>
                                        </p:attrNameLst>
                                      </p:cBhvr>
                                      <p:tavLst>
                                        <p:tav tm="0">
                                          <p:val>
                                            <p:strVal val="#ppt_w+.3"/>
                                          </p:val>
                                        </p:tav>
                                        <p:tav tm="100000">
                                          <p:val>
                                            <p:strVal val="#ppt_w"/>
                                          </p:val>
                                        </p:tav>
                                      </p:tavLst>
                                    </p:anim>
                                    <p:anim calcmode="lin" valueType="num">
                                      <p:cBhvr>
                                        <p:cTn id="30" dur="3000" fill="hold"/>
                                        <p:tgtEl>
                                          <p:spTgt spid="12"/>
                                        </p:tgtEl>
                                        <p:attrNameLst>
                                          <p:attrName>ppt_h</p:attrName>
                                        </p:attrNameLst>
                                      </p:cBhvr>
                                      <p:tavLst>
                                        <p:tav tm="0">
                                          <p:val>
                                            <p:strVal val="#ppt_h"/>
                                          </p:val>
                                        </p:tav>
                                        <p:tav tm="100000">
                                          <p:val>
                                            <p:strVal val="#ppt_h"/>
                                          </p:val>
                                        </p:tav>
                                      </p:tavLst>
                                    </p:anim>
                                    <p:animEffect transition="in" filter="fade">
                                      <p:cBhvr>
                                        <p:cTn id="31" dur="3000"/>
                                        <p:tgtEl>
                                          <p:spTgt spid="12"/>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8"/>
                                        </p:tgtEl>
                                        <p:attrNameLst>
                                          <p:attrName>style.visibility</p:attrName>
                                        </p:attrNameLst>
                                      </p:cBhvr>
                                      <p:to>
                                        <p:strVal val="visible"/>
                                      </p:to>
                                    </p:set>
                                    <p:animEffect transition="in" filter="box(in)">
                                      <p:cBhvr>
                                        <p:cTn id="35" dur="5000"/>
                                        <p:tgtEl>
                                          <p:spTgt spid="8"/>
                                        </p:tgtEl>
                                      </p:cBhvr>
                                    </p:animEffect>
                                  </p:childTnLst>
                                </p:cTn>
                              </p:par>
                              <p:par>
                                <p:cTn id="36" presetID="4" presetClass="entr" presetSubtype="32" fill="hold" nodeType="withEffect">
                                  <p:stCondLst>
                                    <p:cond delay="3000"/>
                                  </p:stCondLst>
                                  <p:childTnLst>
                                    <p:set>
                                      <p:cBhvr>
                                        <p:cTn id="37" dur="1" fill="hold">
                                          <p:stCondLst>
                                            <p:cond delay="0"/>
                                          </p:stCondLst>
                                        </p:cTn>
                                        <p:tgtEl>
                                          <p:spTgt spid="19"/>
                                        </p:tgtEl>
                                        <p:attrNameLst>
                                          <p:attrName>style.visibility</p:attrName>
                                        </p:attrNameLst>
                                      </p:cBhvr>
                                      <p:to>
                                        <p:strVal val="visible"/>
                                      </p:to>
                                    </p:set>
                                    <p:animEffect transition="in" filter="box(out)">
                                      <p:cBhvr>
                                        <p:cTn id="38" dur="4000"/>
                                        <p:tgtEl>
                                          <p:spTgt spid="19"/>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5"/>
                                        </p:tgtEl>
                                        <p:attrNameLst>
                                          <p:attrName>style.visibility</p:attrName>
                                        </p:attrNameLst>
                                      </p:cBhvr>
                                      <p:to>
                                        <p:strVal val="visible"/>
                                      </p:to>
                                    </p:set>
                                    <p:animEffect transition="in" filter="plus(out)">
                                      <p:cBhvr>
                                        <p:cTn id="42" dur="4000"/>
                                        <p:tgtEl>
                                          <p:spTgt spid="15"/>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0" fill="hold"/>
                                        <p:tgtEl>
                                          <p:spTgt spid="15"/>
                                        </p:tgtEl>
                                        <p:attrNameLst>
                                          <p:attrName>ppt_w</p:attrName>
                                        </p:attrNameLst>
                                      </p:cBhvr>
                                      <p:tavLst>
                                        <p:tav tm="0">
                                          <p:val>
                                            <p:strVal val="#ppt_w+.3"/>
                                          </p:val>
                                        </p:tav>
                                        <p:tav tm="100000">
                                          <p:val>
                                            <p:strVal val="#ppt_w"/>
                                          </p:val>
                                        </p:tav>
                                      </p:tavLst>
                                    </p:anim>
                                    <p:anim calcmode="lin" valueType="num">
                                      <p:cBhvr>
                                        <p:cTn id="46" dur="5000" fill="hold"/>
                                        <p:tgtEl>
                                          <p:spTgt spid="15"/>
                                        </p:tgtEl>
                                        <p:attrNameLst>
                                          <p:attrName>ppt_h</p:attrName>
                                        </p:attrNameLst>
                                      </p:cBhvr>
                                      <p:tavLst>
                                        <p:tav tm="0">
                                          <p:val>
                                            <p:strVal val="#ppt_h"/>
                                          </p:val>
                                        </p:tav>
                                        <p:tav tm="100000">
                                          <p:val>
                                            <p:strVal val="#ppt_h"/>
                                          </p:val>
                                        </p:tav>
                                      </p:tavLst>
                                    </p:anim>
                                    <p:animEffect transition="in" filter="fade">
                                      <p:cBhvr>
                                        <p:cTn id="47" dur="5000"/>
                                        <p:tgtEl>
                                          <p:spTgt spid="15"/>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6"/>
                                        </p:tgtEl>
                                        <p:attrNameLst>
                                          <p:attrName>style.visibility</p:attrName>
                                        </p:attrNameLst>
                                      </p:cBhvr>
                                      <p:to>
                                        <p:strVal val="visible"/>
                                      </p:to>
                                    </p:set>
                                    <p:animEffect transition="in" filter="diamond(out)">
                                      <p:cBhvr>
                                        <p:cTn id="51" dur="4000"/>
                                        <p:tgtEl>
                                          <p:spTgt spid="16"/>
                                        </p:tgtEl>
                                      </p:cBhvr>
                                    </p:animEffect>
                                  </p:childTnLst>
                                </p:cTn>
                              </p:par>
                              <p:par>
                                <p:cTn id="52" presetID="13" presetClass="entr" presetSubtype="16" fill="hold" nodeType="withEffect">
                                  <p:stCondLst>
                                    <p:cond delay="2000"/>
                                  </p:stCondLst>
                                  <p:childTnLst>
                                    <p:set>
                                      <p:cBhvr>
                                        <p:cTn id="53" dur="1" fill="hold">
                                          <p:stCondLst>
                                            <p:cond delay="0"/>
                                          </p:stCondLst>
                                        </p:cTn>
                                        <p:tgtEl>
                                          <p:spTgt spid="20"/>
                                        </p:tgtEl>
                                        <p:attrNameLst>
                                          <p:attrName>style.visibility</p:attrName>
                                        </p:attrNameLst>
                                      </p:cBhvr>
                                      <p:to>
                                        <p:strVal val="visible"/>
                                      </p:to>
                                    </p:set>
                                    <p:animEffect transition="in" filter="plus(in)">
                                      <p:cBhvr>
                                        <p:cTn id="54" dur="4000"/>
                                        <p:tgtEl>
                                          <p:spTgt spid="20"/>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circle(out)">
                                      <p:cBhvr>
                                        <p:cTn id="58" dur="4000"/>
                                        <p:tgtEl>
                                          <p:spTgt spid="21"/>
                                        </p:tgtEl>
                                      </p:cBhvr>
                                    </p:animEffect>
                                  </p:childTnLst>
                                </p:cTn>
                              </p:par>
                              <p:par>
                                <p:cTn id="59" presetID="6" presetClass="entr" presetSubtype="32" fill="hold" nodeType="withEffect">
                                  <p:stCondLst>
                                    <p:cond delay="1500"/>
                                  </p:stCondLst>
                                  <p:childTnLst>
                                    <p:set>
                                      <p:cBhvr>
                                        <p:cTn id="60" dur="1" fill="hold">
                                          <p:stCondLst>
                                            <p:cond delay="0"/>
                                          </p:stCondLst>
                                        </p:cTn>
                                        <p:tgtEl>
                                          <p:spTgt spid="22"/>
                                        </p:tgtEl>
                                        <p:attrNameLst>
                                          <p:attrName>style.visibility</p:attrName>
                                        </p:attrNameLst>
                                      </p:cBhvr>
                                      <p:to>
                                        <p:strVal val="visible"/>
                                      </p:to>
                                    </p:set>
                                    <p:animEffect transition="in" filter="circle(out)">
                                      <p:cBhvr>
                                        <p:cTn id="61" dur="4000"/>
                                        <p:tgtEl>
                                          <p:spTgt spid="22"/>
                                        </p:tgtEl>
                                      </p:cBhvr>
                                    </p:animEffect>
                                  </p:childTnLst>
                                </p:cTn>
                              </p:par>
                              <p:par>
                                <p:cTn id="62" presetID="6" presetClass="entr" presetSubtype="32" fill="hold" nodeType="withEffect">
                                  <p:stCondLst>
                                    <p:cond delay="1500"/>
                                  </p:stCondLst>
                                  <p:childTnLst>
                                    <p:set>
                                      <p:cBhvr>
                                        <p:cTn id="63" dur="1" fill="hold">
                                          <p:stCondLst>
                                            <p:cond delay="0"/>
                                          </p:stCondLst>
                                        </p:cTn>
                                        <p:tgtEl>
                                          <p:spTgt spid="23"/>
                                        </p:tgtEl>
                                        <p:attrNameLst>
                                          <p:attrName>style.visibility</p:attrName>
                                        </p:attrNameLst>
                                      </p:cBhvr>
                                      <p:to>
                                        <p:strVal val="visible"/>
                                      </p:to>
                                    </p:set>
                                    <p:animEffect transition="in" filter="circle(out)">
                                      <p:cBhvr>
                                        <p:cTn id="64" dur="4000"/>
                                        <p:tgtEl>
                                          <p:spTgt spid="23"/>
                                        </p:tgtEl>
                                      </p:cBhvr>
                                    </p:animEffect>
                                  </p:childTnLst>
                                </p:cTn>
                              </p:par>
                              <p:par>
                                <p:cTn id="65" presetID="6" presetClass="entr" presetSubtype="32" fill="hold" nodeType="withEffect">
                                  <p:stCondLst>
                                    <p:cond delay="1500"/>
                                  </p:stCondLst>
                                  <p:childTnLst>
                                    <p:set>
                                      <p:cBhvr>
                                        <p:cTn id="66" dur="1" fill="hold">
                                          <p:stCondLst>
                                            <p:cond delay="0"/>
                                          </p:stCondLst>
                                        </p:cTn>
                                        <p:tgtEl>
                                          <p:spTgt spid="24"/>
                                        </p:tgtEl>
                                        <p:attrNameLst>
                                          <p:attrName>style.visibility</p:attrName>
                                        </p:attrNameLst>
                                      </p:cBhvr>
                                      <p:to>
                                        <p:strVal val="visible"/>
                                      </p:to>
                                    </p:set>
                                    <p:animEffect transition="in" filter="circle(out)">
                                      <p:cBhvr>
                                        <p:cTn id="67" dur="4000"/>
                                        <p:tgtEl>
                                          <p:spTgt spid="24"/>
                                        </p:tgtEl>
                                      </p:cBhvr>
                                    </p:animEffect>
                                  </p:childTnLst>
                                </p:cTn>
                              </p:par>
                              <p:par>
                                <p:cTn id="68" presetID="6" presetClass="entr" presetSubtype="32" fill="hold" nodeType="withEffect">
                                  <p:stCondLst>
                                    <p:cond delay="1500"/>
                                  </p:stCondLst>
                                  <p:childTnLst>
                                    <p:set>
                                      <p:cBhvr>
                                        <p:cTn id="69" dur="1" fill="hold">
                                          <p:stCondLst>
                                            <p:cond delay="0"/>
                                          </p:stCondLst>
                                        </p:cTn>
                                        <p:tgtEl>
                                          <p:spTgt spid="13"/>
                                        </p:tgtEl>
                                        <p:attrNameLst>
                                          <p:attrName>style.visibility</p:attrName>
                                        </p:attrNameLst>
                                      </p:cBhvr>
                                      <p:to>
                                        <p:strVal val="visible"/>
                                      </p:to>
                                    </p:set>
                                    <p:animEffect transition="in" filter="circle(out)">
                                      <p:cBhvr>
                                        <p:cTn id="70" dur="4000"/>
                                        <p:tgtEl>
                                          <p:spTgt spid="13"/>
                                        </p:tgtEl>
                                      </p:cBhvr>
                                    </p:animEffect>
                                  </p:childTnLst>
                                </p:cTn>
                              </p:par>
                              <p:par>
                                <p:cTn id="71" presetID="53" presetClass="entr" presetSubtype="0" fill="hold" nodeType="withEffect">
                                  <p:stCondLst>
                                    <p:cond delay="1500"/>
                                  </p:stCondLst>
                                  <p:childTnLst>
                                    <p:set>
                                      <p:cBhvr>
                                        <p:cTn id="72" dur="1" fill="hold">
                                          <p:stCondLst>
                                            <p:cond delay="0"/>
                                          </p:stCondLst>
                                        </p:cTn>
                                        <p:tgtEl>
                                          <p:spTgt spid="13"/>
                                        </p:tgtEl>
                                        <p:attrNameLst>
                                          <p:attrName>style.visibility</p:attrName>
                                        </p:attrNameLst>
                                      </p:cBhvr>
                                      <p:to>
                                        <p:strVal val="visible"/>
                                      </p:to>
                                    </p:set>
                                    <p:anim calcmode="lin" valueType="num">
                                      <p:cBhvr>
                                        <p:cTn id="73" dur="4000" fill="hold"/>
                                        <p:tgtEl>
                                          <p:spTgt spid="13"/>
                                        </p:tgtEl>
                                        <p:attrNameLst>
                                          <p:attrName>ppt_w</p:attrName>
                                        </p:attrNameLst>
                                      </p:cBhvr>
                                      <p:tavLst>
                                        <p:tav tm="0">
                                          <p:val>
                                            <p:fltVal val="0"/>
                                          </p:val>
                                        </p:tav>
                                        <p:tav tm="100000">
                                          <p:val>
                                            <p:strVal val="#ppt_w"/>
                                          </p:val>
                                        </p:tav>
                                      </p:tavLst>
                                    </p:anim>
                                    <p:anim calcmode="lin" valueType="num">
                                      <p:cBhvr>
                                        <p:cTn id="74" dur="4000" fill="hold"/>
                                        <p:tgtEl>
                                          <p:spTgt spid="13"/>
                                        </p:tgtEl>
                                        <p:attrNameLst>
                                          <p:attrName>ppt_h</p:attrName>
                                        </p:attrNameLst>
                                      </p:cBhvr>
                                      <p:tavLst>
                                        <p:tav tm="0">
                                          <p:val>
                                            <p:fltVal val="0"/>
                                          </p:val>
                                        </p:tav>
                                        <p:tav tm="100000">
                                          <p:val>
                                            <p:strVal val="#ppt_h"/>
                                          </p:val>
                                        </p:tav>
                                      </p:tavLst>
                                    </p:anim>
                                    <p:animEffect transition="in" filter="fade">
                                      <p:cBhvr>
                                        <p:cTn id="75" dur="4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83768"/>
            <a:ext cx="9144000" cy="10341768"/>
          </a:xfrm>
          <a:prstGeom prst="rect">
            <a:avLst/>
          </a:prstGeom>
        </p:spPr>
      </p:pic>
      <p:pic>
        <p:nvPicPr>
          <p:cNvPr id="5" name="Obrázok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16175644"/>
      </p:ext>
    </p:extLst>
  </p:cSld>
  <p:clrMapOvr>
    <a:masterClrMapping/>
  </p:clrMapOvr>
  <mc:AlternateContent xmlns:mc="http://schemas.openxmlformats.org/markup-compatibility/2006" xmlns:p14="http://schemas.microsoft.com/office/powerpoint/2010/main">
    <mc:Choice Requires="p14">
      <p:transition spd="slow" p14:dur="3000" advClick="0" advTm="7000">
        <p14:doors dir="vert"/>
      </p:transition>
    </mc:Choice>
    <mc:Fallback xmlns="">
      <p:transition spd="slow" advClick="0"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3.33333E-6 L 0 0.49861 " pathEditMode="relative" rAng="0" ptsTypes="AA">
                                      <p:cBhvr>
                                        <p:cTn id="6" dur="5000" fill="hold"/>
                                        <p:tgtEl>
                                          <p:spTgt spid="2"/>
                                        </p:tgtEl>
                                        <p:attrNameLst>
                                          <p:attrName>ppt_x</p:attrName>
                                          <p:attrName>ppt_y</p:attrName>
                                        </p:attrNameLst>
                                      </p:cBhvr>
                                      <p:rCtr x="0" y="2493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26" name="Obrázok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pic>
        <p:nvPicPr>
          <p:cNvPr id="6" name="Obrázo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8" name="Obrázok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Obrázok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3" name="Obrázok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4" name="Obrázok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21" name="Obrázok 2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0"/>
            <a:ext cx="4572000" cy="3429000"/>
          </a:xfrm>
          <a:prstGeom prst="rect">
            <a:avLst/>
          </a:prstGeom>
        </p:spPr>
      </p:pic>
      <p:pic>
        <p:nvPicPr>
          <p:cNvPr id="22" name="Obrázok 2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3430800"/>
            <a:ext cx="4572000" cy="3429000"/>
          </a:xfrm>
          <a:prstGeom prst="rect">
            <a:avLst/>
          </a:prstGeom>
        </p:spPr>
      </p:pic>
      <p:pic>
        <p:nvPicPr>
          <p:cNvPr id="23" name="Obrázok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572000" y="0"/>
            <a:ext cx="4572000" cy="3429000"/>
          </a:xfrm>
          <a:prstGeom prst="rect">
            <a:avLst/>
          </a:prstGeom>
        </p:spPr>
      </p:pic>
      <p:pic>
        <p:nvPicPr>
          <p:cNvPr id="24" name="Obrázok 2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0" y="3430800"/>
            <a:ext cx="4572000" cy="3429000"/>
          </a:xfrm>
          <a:prstGeom prst="rect">
            <a:avLst/>
          </a:prstGeom>
        </p:spPr>
      </p:pic>
      <p:pic>
        <p:nvPicPr>
          <p:cNvPr id="20" name="Obrázok 1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5" name="Obrázok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97184962"/>
      </p:ext>
    </p:extLst>
  </p:cSld>
  <p:clrMapOvr>
    <a:masterClrMapping/>
  </p:clrMapOvr>
  <mc:AlternateContent xmlns:mc="http://schemas.openxmlformats.org/markup-compatibility/2006" xmlns:p14="http://schemas.microsoft.com/office/powerpoint/2010/main">
    <mc:Choice Requires="p14">
      <p:transition spd="slow" p14:dur="3000" advClick="0" advTm="40000">
        <p:blinds dir="vert"/>
      </p:transition>
    </mc:Choice>
    <mc:Fallback xmlns="">
      <p:transition spd="slow" advClick="0" advTm="4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2000"/>
                                  </p:stCondLst>
                                  <p:childTnLst>
                                    <p:set>
                                      <p:cBhvr>
                                        <p:cTn id="6" dur="1" fill="hold">
                                          <p:stCondLst>
                                            <p:cond delay="0"/>
                                          </p:stCondLst>
                                        </p:cTn>
                                        <p:tgtEl>
                                          <p:spTgt spid="25"/>
                                        </p:tgtEl>
                                        <p:attrNameLst>
                                          <p:attrName>style.visibility</p:attrName>
                                        </p:attrNameLst>
                                      </p:cBhvr>
                                      <p:to>
                                        <p:strVal val="visible"/>
                                      </p:to>
                                    </p:set>
                                    <p:anim calcmode="lin" valueType="num">
                                      <p:cBhvr>
                                        <p:cTn id="7" dur="4000" fill="hold"/>
                                        <p:tgtEl>
                                          <p:spTgt spid="25"/>
                                        </p:tgtEl>
                                        <p:attrNameLst>
                                          <p:attrName>ppt_x</p:attrName>
                                        </p:attrNameLst>
                                      </p:cBhvr>
                                      <p:tavLst>
                                        <p:tav tm="0">
                                          <p:val>
                                            <p:strVal val="#ppt_x"/>
                                          </p:val>
                                        </p:tav>
                                        <p:tav tm="100000">
                                          <p:val>
                                            <p:strVal val="#ppt_x"/>
                                          </p:val>
                                        </p:tav>
                                      </p:tavLst>
                                    </p:anim>
                                    <p:anim calcmode="lin" valueType="num">
                                      <p:cBhvr>
                                        <p:cTn id="8" dur="4000" fill="hold"/>
                                        <p:tgtEl>
                                          <p:spTgt spid="25"/>
                                        </p:tgtEl>
                                        <p:attrNameLst>
                                          <p:attrName>ppt_y</p:attrName>
                                        </p:attrNameLst>
                                      </p:cBhvr>
                                      <p:tavLst>
                                        <p:tav tm="0">
                                          <p:val>
                                            <p:strVal val="#ppt_y-#ppt_h/2"/>
                                          </p:val>
                                        </p:tav>
                                        <p:tav tm="100000">
                                          <p:val>
                                            <p:strVal val="#ppt_y"/>
                                          </p:val>
                                        </p:tav>
                                      </p:tavLst>
                                    </p:anim>
                                    <p:anim calcmode="lin" valueType="num">
                                      <p:cBhvr>
                                        <p:cTn id="9" dur="4000" fill="hold"/>
                                        <p:tgtEl>
                                          <p:spTgt spid="25"/>
                                        </p:tgtEl>
                                        <p:attrNameLst>
                                          <p:attrName>ppt_w</p:attrName>
                                        </p:attrNameLst>
                                      </p:cBhvr>
                                      <p:tavLst>
                                        <p:tav tm="0">
                                          <p:val>
                                            <p:strVal val="#ppt_w"/>
                                          </p:val>
                                        </p:tav>
                                        <p:tav tm="100000">
                                          <p:val>
                                            <p:strVal val="#ppt_w"/>
                                          </p:val>
                                        </p:tav>
                                      </p:tavLst>
                                    </p:anim>
                                    <p:anim calcmode="lin" valueType="num">
                                      <p:cBhvr>
                                        <p:cTn id="10" dur="4000" fill="hold"/>
                                        <p:tgtEl>
                                          <p:spTgt spid="25"/>
                                        </p:tgtEl>
                                        <p:attrNameLst>
                                          <p:attrName>ppt_h</p:attrName>
                                        </p:attrNameLst>
                                      </p:cBhvr>
                                      <p:tavLst>
                                        <p:tav tm="0">
                                          <p:val>
                                            <p:fltVal val="0"/>
                                          </p:val>
                                        </p:tav>
                                        <p:tav tm="100000">
                                          <p:val>
                                            <p:strVal val="#ppt_h"/>
                                          </p:val>
                                        </p:tav>
                                      </p:tavLst>
                                    </p:anim>
                                  </p:childTnLst>
                                </p:cTn>
                              </p:par>
                              <p:par>
                                <p:cTn id="11" presetID="6" presetClass="exit" presetSubtype="16" fill="hold" nodeType="withEffect">
                                  <p:stCondLst>
                                    <p:cond delay="2000"/>
                                  </p:stCondLst>
                                  <p:childTnLst>
                                    <p:animEffect transition="out" filter="circle(in)">
                                      <p:cBhvr>
                                        <p:cTn id="12" dur="4000"/>
                                        <p:tgtEl>
                                          <p:spTgt spid="25"/>
                                        </p:tgtEl>
                                      </p:cBhvr>
                                    </p:animEffect>
                                    <p:set>
                                      <p:cBhvr>
                                        <p:cTn id="13" dur="1" fill="hold">
                                          <p:stCondLst>
                                            <p:cond delay="3999"/>
                                          </p:stCondLst>
                                        </p:cTn>
                                        <p:tgtEl>
                                          <p:spTgt spid="25"/>
                                        </p:tgtEl>
                                        <p:attrNameLst>
                                          <p:attrName>style.visibility</p:attrName>
                                        </p:attrNameLst>
                                      </p:cBhvr>
                                      <p:to>
                                        <p:strVal val="hidden"/>
                                      </p:to>
                                    </p:set>
                                  </p:childTnLst>
                                </p:cTn>
                              </p:par>
                              <p:par>
                                <p:cTn id="14" presetID="17" presetClass="entr" presetSubtype="4" fill="hold" nodeType="withEffect">
                                  <p:stCondLst>
                                    <p:cond delay="2000"/>
                                  </p:stCondLst>
                                  <p:childTnLst>
                                    <p:set>
                                      <p:cBhvr>
                                        <p:cTn id="15" dur="1" fill="hold">
                                          <p:stCondLst>
                                            <p:cond delay="0"/>
                                          </p:stCondLst>
                                        </p:cTn>
                                        <p:tgtEl>
                                          <p:spTgt spid="26"/>
                                        </p:tgtEl>
                                        <p:attrNameLst>
                                          <p:attrName>style.visibility</p:attrName>
                                        </p:attrNameLst>
                                      </p:cBhvr>
                                      <p:to>
                                        <p:strVal val="visible"/>
                                      </p:to>
                                    </p:set>
                                    <p:anim calcmode="lin" valueType="num">
                                      <p:cBhvr>
                                        <p:cTn id="16" dur="4000" fill="hold"/>
                                        <p:tgtEl>
                                          <p:spTgt spid="26"/>
                                        </p:tgtEl>
                                        <p:attrNameLst>
                                          <p:attrName>ppt_x</p:attrName>
                                        </p:attrNameLst>
                                      </p:cBhvr>
                                      <p:tavLst>
                                        <p:tav tm="0">
                                          <p:val>
                                            <p:strVal val="#ppt_x"/>
                                          </p:val>
                                        </p:tav>
                                        <p:tav tm="100000">
                                          <p:val>
                                            <p:strVal val="#ppt_x"/>
                                          </p:val>
                                        </p:tav>
                                      </p:tavLst>
                                    </p:anim>
                                    <p:anim calcmode="lin" valueType="num">
                                      <p:cBhvr>
                                        <p:cTn id="17" dur="4000" fill="hold"/>
                                        <p:tgtEl>
                                          <p:spTgt spid="26"/>
                                        </p:tgtEl>
                                        <p:attrNameLst>
                                          <p:attrName>ppt_y</p:attrName>
                                        </p:attrNameLst>
                                      </p:cBhvr>
                                      <p:tavLst>
                                        <p:tav tm="0">
                                          <p:val>
                                            <p:strVal val="#ppt_y+#ppt_h/2"/>
                                          </p:val>
                                        </p:tav>
                                        <p:tav tm="100000">
                                          <p:val>
                                            <p:strVal val="#ppt_y"/>
                                          </p:val>
                                        </p:tav>
                                      </p:tavLst>
                                    </p:anim>
                                    <p:anim calcmode="lin" valueType="num">
                                      <p:cBhvr>
                                        <p:cTn id="18" dur="4000" fill="hold"/>
                                        <p:tgtEl>
                                          <p:spTgt spid="26"/>
                                        </p:tgtEl>
                                        <p:attrNameLst>
                                          <p:attrName>ppt_w</p:attrName>
                                        </p:attrNameLst>
                                      </p:cBhvr>
                                      <p:tavLst>
                                        <p:tav tm="0">
                                          <p:val>
                                            <p:strVal val="#ppt_w"/>
                                          </p:val>
                                        </p:tav>
                                        <p:tav tm="100000">
                                          <p:val>
                                            <p:strVal val="#ppt_w"/>
                                          </p:val>
                                        </p:tav>
                                      </p:tavLst>
                                    </p:anim>
                                    <p:anim calcmode="lin" valueType="num">
                                      <p:cBhvr>
                                        <p:cTn id="19" dur="4000" fill="hold"/>
                                        <p:tgtEl>
                                          <p:spTgt spid="26"/>
                                        </p:tgtEl>
                                        <p:attrNameLst>
                                          <p:attrName>ppt_h</p:attrName>
                                        </p:attrNameLst>
                                      </p:cBhvr>
                                      <p:tavLst>
                                        <p:tav tm="0">
                                          <p:val>
                                            <p:fltVal val="0"/>
                                          </p:val>
                                        </p:tav>
                                        <p:tav tm="100000">
                                          <p:val>
                                            <p:strVal val="#ppt_h"/>
                                          </p:val>
                                        </p:tav>
                                      </p:tavLst>
                                    </p:anim>
                                  </p:childTnLst>
                                </p:cTn>
                              </p:par>
                              <p:par>
                                <p:cTn id="20" presetID="6" presetClass="exit" presetSubtype="16" fill="hold" nodeType="withEffect">
                                  <p:stCondLst>
                                    <p:cond delay="2000"/>
                                  </p:stCondLst>
                                  <p:childTnLst>
                                    <p:animEffect transition="out" filter="circle(in)">
                                      <p:cBhvr>
                                        <p:cTn id="21" dur="4000"/>
                                        <p:tgtEl>
                                          <p:spTgt spid="26"/>
                                        </p:tgtEl>
                                      </p:cBhvr>
                                    </p:animEffect>
                                    <p:set>
                                      <p:cBhvr>
                                        <p:cTn id="22" dur="1" fill="hold">
                                          <p:stCondLst>
                                            <p:cond delay="3999"/>
                                          </p:stCondLst>
                                        </p:cTn>
                                        <p:tgtEl>
                                          <p:spTgt spid="26"/>
                                        </p:tgtEl>
                                        <p:attrNameLst>
                                          <p:attrName>style.visibility</p:attrName>
                                        </p:attrNameLst>
                                      </p:cBhvr>
                                      <p:to>
                                        <p:strVal val="hidden"/>
                                      </p:to>
                                    </p:set>
                                  </p:childTnLst>
                                </p:cTn>
                              </p:par>
                            </p:childTnLst>
                          </p:cTn>
                        </p:par>
                        <p:par>
                          <p:cTn id="23" fill="hold">
                            <p:stCondLst>
                              <p:cond delay="6000"/>
                            </p:stCondLst>
                            <p:childTnLst>
                              <p:par>
                                <p:cTn id="24" presetID="3" presetClass="entr" presetSubtype="5" fill="hold" nodeType="afterEffect">
                                  <p:stCondLst>
                                    <p:cond delay="2000"/>
                                  </p:stCondLst>
                                  <p:childTnLst>
                                    <p:set>
                                      <p:cBhvr>
                                        <p:cTn id="25" dur="1" fill="hold">
                                          <p:stCondLst>
                                            <p:cond delay="0"/>
                                          </p:stCondLst>
                                        </p:cTn>
                                        <p:tgtEl>
                                          <p:spTgt spid="6"/>
                                        </p:tgtEl>
                                        <p:attrNameLst>
                                          <p:attrName>style.visibility</p:attrName>
                                        </p:attrNameLst>
                                      </p:cBhvr>
                                      <p:to>
                                        <p:strVal val="visible"/>
                                      </p:to>
                                    </p:set>
                                    <p:animEffect transition="in" filter="blinds(vertical)">
                                      <p:cBhvr>
                                        <p:cTn id="26" dur="3000"/>
                                        <p:tgtEl>
                                          <p:spTgt spid="6"/>
                                        </p:tgtEl>
                                      </p:cBhvr>
                                    </p:animEffect>
                                  </p:childTnLst>
                                </p:cTn>
                              </p:par>
                              <p:par>
                                <p:cTn id="27" presetID="50" presetClass="entr" presetSubtype="0" decel="100000" fill="hold" nodeType="withEffect">
                                  <p:stCondLst>
                                    <p:cond delay="200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strVal val="#ppt_w+.3"/>
                                          </p:val>
                                        </p:tav>
                                        <p:tav tm="100000">
                                          <p:val>
                                            <p:strVal val="#ppt_w"/>
                                          </p:val>
                                        </p:tav>
                                      </p:tavLst>
                                    </p:anim>
                                    <p:anim calcmode="lin" valueType="num">
                                      <p:cBhvr>
                                        <p:cTn id="30" dur="3000" fill="hold"/>
                                        <p:tgtEl>
                                          <p:spTgt spid="6"/>
                                        </p:tgtEl>
                                        <p:attrNameLst>
                                          <p:attrName>ppt_h</p:attrName>
                                        </p:attrNameLst>
                                      </p:cBhvr>
                                      <p:tavLst>
                                        <p:tav tm="0">
                                          <p:val>
                                            <p:strVal val="#ppt_h"/>
                                          </p:val>
                                        </p:tav>
                                        <p:tav tm="100000">
                                          <p:val>
                                            <p:strVal val="#ppt_h"/>
                                          </p:val>
                                        </p:tav>
                                      </p:tavLst>
                                    </p:anim>
                                    <p:animEffect transition="in" filter="fade">
                                      <p:cBhvr>
                                        <p:cTn id="31" dur="3000"/>
                                        <p:tgtEl>
                                          <p:spTgt spid="6"/>
                                        </p:tgtEl>
                                      </p:cBhvr>
                                    </p:animEffect>
                                  </p:childTnLst>
                                </p:cTn>
                              </p:par>
                            </p:childTnLst>
                          </p:cTn>
                        </p:par>
                        <p:par>
                          <p:cTn id="32" fill="hold">
                            <p:stCondLst>
                              <p:cond delay="11000"/>
                            </p:stCondLst>
                            <p:childTnLst>
                              <p:par>
                                <p:cTn id="33" presetID="4" presetClass="entr" presetSubtype="16" fill="hold" nodeType="afterEffect">
                                  <p:stCondLst>
                                    <p:cond delay="2000"/>
                                  </p:stCondLst>
                                  <p:childTnLst>
                                    <p:set>
                                      <p:cBhvr>
                                        <p:cTn id="34" dur="1" fill="hold">
                                          <p:stCondLst>
                                            <p:cond delay="0"/>
                                          </p:stCondLst>
                                        </p:cTn>
                                        <p:tgtEl>
                                          <p:spTgt spid="8"/>
                                        </p:tgtEl>
                                        <p:attrNameLst>
                                          <p:attrName>style.visibility</p:attrName>
                                        </p:attrNameLst>
                                      </p:cBhvr>
                                      <p:to>
                                        <p:strVal val="visible"/>
                                      </p:to>
                                    </p:set>
                                    <p:animEffect transition="in" filter="box(in)">
                                      <p:cBhvr>
                                        <p:cTn id="35" dur="5000"/>
                                        <p:tgtEl>
                                          <p:spTgt spid="8"/>
                                        </p:tgtEl>
                                      </p:cBhvr>
                                    </p:animEffect>
                                  </p:childTnLst>
                                </p:cTn>
                              </p:par>
                              <p:par>
                                <p:cTn id="36" presetID="4" presetClass="entr" presetSubtype="32" fill="hold" nodeType="withEffect">
                                  <p:stCondLst>
                                    <p:cond delay="3000"/>
                                  </p:stCondLst>
                                  <p:childTnLst>
                                    <p:set>
                                      <p:cBhvr>
                                        <p:cTn id="37" dur="1" fill="hold">
                                          <p:stCondLst>
                                            <p:cond delay="0"/>
                                          </p:stCondLst>
                                        </p:cTn>
                                        <p:tgtEl>
                                          <p:spTgt spid="9"/>
                                        </p:tgtEl>
                                        <p:attrNameLst>
                                          <p:attrName>style.visibility</p:attrName>
                                        </p:attrNameLst>
                                      </p:cBhvr>
                                      <p:to>
                                        <p:strVal val="visible"/>
                                      </p:to>
                                    </p:set>
                                    <p:animEffect transition="in" filter="box(out)">
                                      <p:cBhvr>
                                        <p:cTn id="38" dur="4000"/>
                                        <p:tgtEl>
                                          <p:spTgt spid="9"/>
                                        </p:tgtEl>
                                      </p:cBhvr>
                                    </p:animEffect>
                                  </p:childTnLst>
                                </p:cTn>
                              </p:par>
                            </p:childTnLst>
                          </p:cTn>
                        </p:par>
                        <p:par>
                          <p:cTn id="39" fill="hold">
                            <p:stCondLst>
                              <p:cond delay="18000"/>
                            </p:stCondLst>
                            <p:childTnLst>
                              <p:par>
                                <p:cTn id="40" presetID="13" presetClass="entr" presetSubtype="32" fill="hold" nodeType="afterEffect">
                                  <p:stCondLst>
                                    <p:cond delay="2000"/>
                                  </p:stCondLst>
                                  <p:childTnLst>
                                    <p:set>
                                      <p:cBhvr>
                                        <p:cTn id="41" dur="1" fill="hold">
                                          <p:stCondLst>
                                            <p:cond delay="0"/>
                                          </p:stCondLst>
                                        </p:cTn>
                                        <p:tgtEl>
                                          <p:spTgt spid="10"/>
                                        </p:tgtEl>
                                        <p:attrNameLst>
                                          <p:attrName>style.visibility</p:attrName>
                                        </p:attrNameLst>
                                      </p:cBhvr>
                                      <p:to>
                                        <p:strVal val="visible"/>
                                      </p:to>
                                    </p:set>
                                    <p:animEffect transition="in" filter="plus(out)">
                                      <p:cBhvr>
                                        <p:cTn id="42" dur="4000"/>
                                        <p:tgtEl>
                                          <p:spTgt spid="10"/>
                                        </p:tgtEl>
                                      </p:cBhvr>
                                    </p:animEffect>
                                  </p:childTnLst>
                                </p:cTn>
                              </p:par>
                              <p:par>
                                <p:cTn id="43" presetID="50" presetClass="entr" presetSubtype="0" decel="100000" fill="hold" nodeType="withEffect">
                                  <p:stCondLst>
                                    <p:cond delay="200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0" fill="hold"/>
                                        <p:tgtEl>
                                          <p:spTgt spid="10"/>
                                        </p:tgtEl>
                                        <p:attrNameLst>
                                          <p:attrName>ppt_w</p:attrName>
                                        </p:attrNameLst>
                                      </p:cBhvr>
                                      <p:tavLst>
                                        <p:tav tm="0">
                                          <p:val>
                                            <p:strVal val="#ppt_w+.3"/>
                                          </p:val>
                                        </p:tav>
                                        <p:tav tm="100000">
                                          <p:val>
                                            <p:strVal val="#ppt_w"/>
                                          </p:val>
                                        </p:tav>
                                      </p:tavLst>
                                    </p:anim>
                                    <p:anim calcmode="lin" valueType="num">
                                      <p:cBhvr>
                                        <p:cTn id="46" dur="5000" fill="hold"/>
                                        <p:tgtEl>
                                          <p:spTgt spid="10"/>
                                        </p:tgtEl>
                                        <p:attrNameLst>
                                          <p:attrName>ppt_h</p:attrName>
                                        </p:attrNameLst>
                                      </p:cBhvr>
                                      <p:tavLst>
                                        <p:tav tm="0">
                                          <p:val>
                                            <p:strVal val="#ppt_h"/>
                                          </p:val>
                                        </p:tav>
                                        <p:tav tm="100000">
                                          <p:val>
                                            <p:strVal val="#ppt_h"/>
                                          </p:val>
                                        </p:tav>
                                      </p:tavLst>
                                    </p:anim>
                                    <p:animEffect transition="in" filter="fade">
                                      <p:cBhvr>
                                        <p:cTn id="47" dur="5000"/>
                                        <p:tgtEl>
                                          <p:spTgt spid="10"/>
                                        </p:tgtEl>
                                      </p:cBhvr>
                                    </p:animEffect>
                                  </p:childTnLst>
                                </p:cTn>
                              </p:par>
                            </p:childTnLst>
                          </p:cTn>
                        </p:par>
                        <p:par>
                          <p:cTn id="48" fill="hold">
                            <p:stCondLst>
                              <p:cond delay="25000"/>
                            </p:stCondLst>
                            <p:childTnLst>
                              <p:par>
                                <p:cTn id="49" presetID="8" presetClass="entr" presetSubtype="32" fill="hold" nodeType="afterEffect">
                                  <p:stCondLst>
                                    <p:cond delay="3000"/>
                                  </p:stCondLst>
                                  <p:childTnLst>
                                    <p:set>
                                      <p:cBhvr>
                                        <p:cTn id="50" dur="1" fill="hold">
                                          <p:stCondLst>
                                            <p:cond delay="0"/>
                                          </p:stCondLst>
                                        </p:cTn>
                                        <p:tgtEl>
                                          <p:spTgt spid="13"/>
                                        </p:tgtEl>
                                        <p:attrNameLst>
                                          <p:attrName>style.visibility</p:attrName>
                                        </p:attrNameLst>
                                      </p:cBhvr>
                                      <p:to>
                                        <p:strVal val="visible"/>
                                      </p:to>
                                    </p:set>
                                    <p:animEffect transition="in" filter="diamond(out)">
                                      <p:cBhvr>
                                        <p:cTn id="51" dur="4000"/>
                                        <p:tgtEl>
                                          <p:spTgt spid="13"/>
                                        </p:tgtEl>
                                      </p:cBhvr>
                                    </p:animEffect>
                                  </p:childTnLst>
                                </p:cTn>
                              </p:par>
                              <p:par>
                                <p:cTn id="52" presetID="13" presetClass="entr" presetSubtype="16" fill="hold" nodeType="withEffect">
                                  <p:stCondLst>
                                    <p:cond delay="2000"/>
                                  </p:stCondLst>
                                  <p:childTnLst>
                                    <p:set>
                                      <p:cBhvr>
                                        <p:cTn id="53" dur="1" fill="hold">
                                          <p:stCondLst>
                                            <p:cond delay="0"/>
                                          </p:stCondLst>
                                        </p:cTn>
                                        <p:tgtEl>
                                          <p:spTgt spid="14"/>
                                        </p:tgtEl>
                                        <p:attrNameLst>
                                          <p:attrName>style.visibility</p:attrName>
                                        </p:attrNameLst>
                                      </p:cBhvr>
                                      <p:to>
                                        <p:strVal val="visible"/>
                                      </p:to>
                                    </p:set>
                                    <p:animEffect transition="in" filter="plus(in)">
                                      <p:cBhvr>
                                        <p:cTn id="54" dur="4000"/>
                                        <p:tgtEl>
                                          <p:spTgt spid="14"/>
                                        </p:tgtEl>
                                      </p:cBhvr>
                                    </p:animEffect>
                                  </p:childTnLst>
                                </p:cTn>
                              </p:par>
                            </p:childTnLst>
                          </p:cTn>
                        </p:par>
                        <p:par>
                          <p:cTn id="55" fill="hold">
                            <p:stCondLst>
                              <p:cond delay="32000"/>
                            </p:stCondLst>
                            <p:childTnLst>
                              <p:par>
                                <p:cTn id="56" presetID="6" presetClass="entr" presetSubtype="32" fill="hold" nodeType="afterEffect">
                                  <p:stCondLst>
                                    <p:cond delay="1500"/>
                                  </p:stCondLst>
                                  <p:childTnLst>
                                    <p:set>
                                      <p:cBhvr>
                                        <p:cTn id="57" dur="1" fill="hold">
                                          <p:stCondLst>
                                            <p:cond delay="0"/>
                                          </p:stCondLst>
                                        </p:cTn>
                                        <p:tgtEl>
                                          <p:spTgt spid="21"/>
                                        </p:tgtEl>
                                        <p:attrNameLst>
                                          <p:attrName>style.visibility</p:attrName>
                                        </p:attrNameLst>
                                      </p:cBhvr>
                                      <p:to>
                                        <p:strVal val="visible"/>
                                      </p:to>
                                    </p:set>
                                    <p:animEffect transition="in" filter="circle(out)">
                                      <p:cBhvr>
                                        <p:cTn id="58" dur="4000"/>
                                        <p:tgtEl>
                                          <p:spTgt spid="21"/>
                                        </p:tgtEl>
                                      </p:cBhvr>
                                    </p:animEffect>
                                  </p:childTnLst>
                                </p:cTn>
                              </p:par>
                              <p:par>
                                <p:cTn id="59" presetID="6" presetClass="entr" presetSubtype="32" fill="hold" nodeType="withEffect">
                                  <p:stCondLst>
                                    <p:cond delay="1500"/>
                                  </p:stCondLst>
                                  <p:childTnLst>
                                    <p:set>
                                      <p:cBhvr>
                                        <p:cTn id="60" dur="1" fill="hold">
                                          <p:stCondLst>
                                            <p:cond delay="0"/>
                                          </p:stCondLst>
                                        </p:cTn>
                                        <p:tgtEl>
                                          <p:spTgt spid="22"/>
                                        </p:tgtEl>
                                        <p:attrNameLst>
                                          <p:attrName>style.visibility</p:attrName>
                                        </p:attrNameLst>
                                      </p:cBhvr>
                                      <p:to>
                                        <p:strVal val="visible"/>
                                      </p:to>
                                    </p:set>
                                    <p:animEffect transition="in" filter="circle(out)">
                                      <p:cBhvr>
                                        <p:cTn id="61" dur="4000"/>
                                        <p:tgtEl>
                                          <p:spTgt spid="22"/>
                                        </p:tgtEl>
                                      </p:cBhvr>
                                    </p:animEffect>
                                  </p:childTnLst>
                                </p:cTn>
                              </p:par>
                              <p:par>
                                <p:cTn id="62" presetID="6" presetClass="entr" presetSubtype="32" fill="hold" nodeType="withEffect">
                                  <p:stCondLst>
                                    <p:cond delay="1500"/>
                                  </p:stCondLst>
                                  <p:childTnLst>
                                    <p:set>
                                      <p:cBhvr>
                                        <p:cTn id="63" dur="1" fill="hold">
                                          <p:stCondLst>
                                            <p:cond delay="0"/>
                                          </p:stCondLst>
                                        </p:cTn>
                                        <p:tgtEl>
                                          <p:spTgt spid="23"/>
                                        </p:tgtEl>
                                        <p:attrNameLst>
                                          <p:attrName>style.visibility</p:attrName>
                                        </p:attrNameLst>
                                      </p:cBhvr>
                                      <p:to>
                                        <p:strVal val="visible"/>
                                      </p:to>
                                    </p:set>
                                    <p:animEffect transition="in" filter="circle(out)">
                                      <p:cBhvr>
                                        <p:cTn id="64" dur="4000"/>
                                        <p:tgtEl>
                                          <p:spTgt spid="23"/>
                                        </p:tgtEl>
                                      </p:cBhvr>
                                    </p:animEffect>
                                  </p:childTnLst>
                                </p:cTn>
                              </p:par>
                              <p:par>
                                <p:cTn id="65" presetID="6" presetClass="entr" presetSubtype="32" fill="hold" nodeType="withEffect">
                                  <p:stCondLst>
                                    <p:cond delay="1500"/>
                                  </p:stCondLst>
                                  <p:childTnLst>
                                    <p:set>
                                      <p:cBhvr>
                                        <p:cTn id="66" dur="1" fill="hold">
                                          <p:stCondLst>
                                            <p:cond delay="0"/>
                                          </p:stCondLst>
                                        </p:cTn>
                                        <p:tgtEl>
                                          <p:spTgt spid="24"/>
                                        </p:tgtEl>
                                        <p:attrNameLst>
                                          <p:attrName>style.visibility</p:attrName>
                                        </p:attrNameLst>
                                      </p:cBhvr>
                                      <p:to>
                                        <p:strVal val="visible"/>
                                      </p:to>
                                    </p:set>
                                    <p:animEffect transition="in" filter="circle(out)">
                                      <p:cBhvr>
                                        <p:cTn id="67" dur="4000"/>
                                        <p:tgtEl>
                                          <p:spTgt spid="24"/>
                                        </p:tgtEl>
                                      </p:cBhvr>
                                    </p:animEffect>
                                  </p:childTnLst>
                                </p:cTn>
                              </p:par>
                              <p:par>
                                <p:cTn id="68" presetID="6" presetClass="entr" presetSubtype="32" fill="hold" nodeType="withEffect">
                                  <p:stCondLst>
                                    <p:cond delay="1500"/>
                                  </p:stCondLst>
                                  <p:childTnLst>
                                    <p:set>
                                      <p:cBhvr>
                                        <p:cTn id="69" dur="1" fill="hold">
                                          <p:stCondLst>
                                            <p:cond delay="0"/>
                                          </p:stCondLst>
                                        </p:cTn>
                                        <p:tgtEl>
                                          <p:spTgt spid="20"/>
                                        </p:tgtEl>
                                        <p:attrNameLst>
                                          <p:attrName>style.visibility</p:attrName>
                                        </p:attrNameLst>
                                      </p:cBhvr>
                                      <p:to>
                                        <p:strVal val="visible"/>
                                      </p:to>
                                    </p:set>
                                    <p:animEffect transition="in" filter="circle(out)">
                                      <p:cBhvr>
                                        <p:cTn id="70" dur="4000"/>
                                        <p:tgtEl>
                                          <p:spTgt spid="20"/>
                                        </p:tgtEl>
                                      </p:cBhvr>
                                    </p:animEffect>
                                  </p:childTnLst>
                                </p:cTn>
                              </p:par>
                              <p:par>
                                <p:cTn id="71" presetID="53" presetClass="entr" presetSubtype="0" fill="hold" nodeType="withEffect">
                                  <p:stCondLst>
                                    <p:cond delay="1500"/>
                                  </p:stCondLst>
                                  <p:childTnLst>
                                    <p:set>
                                      <p:cBhvr>
                                        <p:cTn id="72" dur="1" fill="hold">
                                          <p:stCondLst>
                                            <p:cond delay="0"/>
                                          </p:stCondLst>
                                        </p:cTn>
                                        <p:tgtEl>
                                          <p:spTgt spid="20"/>
                                        </p:tgtEl>
                                        <p:attrNameLst>
                                          <p:attrName>style.visibility</p:attrName>
                                        </p:attrNameLst>
                                      </p:cBhvr>
                                      <p:to>
                                        <p:strVal val="visible"/>
                                      </p:to>
                                    </p:set>
                                    <p:anim calcmode="lin" valueType="num">
                                      <p:cBhvr>
                                        <p:cTn id="73" dur="4000" fill="hold"/>
                                        <p:tgtEl>
                                          <p:spTgt spid="20"/>
                                        </p:tgtEl>
                                        <p:attrNameLst>
                                          <p:attrName>ppt_w</p:attrName>
                                        </p:attrNameLst>
                                      </p:cBhvr>
                                      <p:tavLst>
                                        <p:tav tm="0">
                                          <p:val>
                                            <p:fltVal val="0"/>
                                          </p:val>
                                        </p:tav>
                                        <p:tav tm="100000">
                                          <p:val>
                                            <p:strVal val="#ppt_w"/>
                                          </p:val>
                                        </p:tav>
                                      </p:tavLst>
                                    </p:anim>
                                    <p:anim calcmode="lin" valueType="num">
                                      <p:cBhvr>
                                        <p:cTn id="74" dur="4000" fill="hold"/>
                                        <p:tgtEl>
                                          <p:spTgt spid="20"/>
                                        </p:tgtEl>
                                        <p:attrNameLst>
                                          <p:attrName>ppt_h</p:attrName>
                                        </p:attrNameLst>
                                      </p:cBhvr>
                                      <p:tavLst>
                                        <p:tav tm="0">
                                          <p:val>
                                            <p:fltVal val="0"/>
                                          </p:val>
                                        </p:tav>
                                        <p:tav tm="100000">
                                          <p:val>
                                            <p:strVal val="#ppt_h"/>
                                          </p:val>
                                        </p:tav>
                                      </p:tavLst>
                                    </p:anim>
                                    <p:animEffect transition="in" filter="fade">
                                      <p:cBhvr>
                                        <p:cTn id="75" dur="4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76612">
            <a:off x="7999229" y="303573"/>
            <a:ext cx="720694" cy="792084"/>
          </a:xfrm>
          <a:prstGeom prst="rect">
            <a:avLst/>
          </a:prstGeom>
          <a:effectLst>
            <a:outerShdw blurRad="63500" dist="50800" dir="2700000" sx="103000" sy="103000" algn="tl" rotWithShape="0">
              <a:prstClr val="black">
                <a:alpha val="50000"/>
              </a:prstClr>
            </a:outerShdw>
          </a:effectLst>
        </p:spPr>
      </p:pic>
      <p:sp>
        <p:nvSpPr>
          <p:cNvPr id="26" name="BlokTextu 25"/>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32" name="Obdĺžnik 31"/>
          <p:cNvSpPr/>
          <p:nvPr/>
        </p:nvSpPr>
        <p:spPr>
          <a:xfrm>
            <a:off x="7918865" y="6294645"/>
            <a:ext cx="881421" cy="33855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1600" b="1" spc="50">
                <a:ln w="11430"/>
                <a:solidFill>
                  <a:schemeClr val="accent6">
                    <a:lumMod val="50000"/>
                  </a:schemeClr>
                </a:solidFill>
                <a:effectLst>
                  <a:outerShdw blurRad="76200" dist="50800" dir="5400000" algn="tl" rotWithShape="0">
                    <a:srgbClr val="000000">
                      <a:alpha val="65000"/>
                    </a:srgbClr>
                  </a:outerShdw>
                </a:effectLst>
                <a:latin typeface="Cooper Std Black" pitchFamily="18" charset="0"/>
              </a:rPr>
              <a:t>EXIT</a:t>
            </a:r>
          </a:p>
        </p:txBody>
      </p:sp>
      <p:sp>
        <p:nvSpPr>
          <p:cNvPr id="33" name="Tlačidlo akcie: Vlastné 32">
            <a:hlinkClick r:id="" action="ppaction://hlinkshowjump?jump=endshow" highlightClick="1"/>
          </p:cNvPr>
          <p:cNvSpPr/>
          <p:nvPr/>
        </p:nvSpPr>
        <p:spPr>
          <a:xfrm>
            <a:off x="7853561" y="6093296"/>
            <a:ext cx="1012029" cy="505375"/>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xmlns:p14="http://schemas.microsoft.com/office/powerpoint/2010/main">
    <mc:Choice Requires="p14">
      <p:transition spd="slow" p14:dur="30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par>
                          <p:cTn id="117" fill="hold">
                            <p:stCondLst>
                              <p:cond delay="15500"/>
                            </p:stCondLst>
                            <p:childTnLst>
                              <p:par>
                                <p:cTn id="118" presetID="42" presetClass="entr" presetSubtype="0" fill="hold" grpId="0" nodeType="afterEffect">
                                  <p:stCondLst>
                                    <p:cond delay="500"/>
                                  </p:stCondLst>
                                  <p:iterate type="lt">
                                    <p:tmPct val="0"/>
                                  </p:iterate>
                                  <p:childTnLst>
                                    <p:set>
                                      <p:cBhvr>
                                        <p:cTn id="119" dur="1" fill="hold">
                                          <p:stCondLst>
                                            <p:cond delay="0"/>
                                          </p:stCondLst>
                                        </p:cTn>
                                        <p:tgtEl>
                                          <p:spTgt spid="32"/>
                                        </p:tgtEl>
                                        <p:attrNameLst>
                                          <p:attrName>style.visibility</p:attrName>
                                        </p:attrNameLst>
                                      </p:cBhvr>
                                      <p:to>
                                        <p:strVal val="visible"/>
                                      </p:to>
                                    </p:set>
                                    <p:animEffect transition="in" filter="fade">
                                      <p:cBhvr>
                                        <p:cTn id="120" dur="1500"/>
                                        <p:tgtEl>
                                          <p:spTgt spid="32"/>
                                        </p:tgtEl>
                                      </p:cBhvr>
                                    </p:animEffect>
                                    <p:anim calcmode="lin" valueType="num">
                                      <p:cBhvr>
                                        <p:cTn id="121" dur="1500" fill="hold"/>
                                        <p:tgtEl>
                                          <p:spTgt spid="32"/>
                                        </p:tgtEl>
                                        <p:attrNameLst>
                                          <p:attrName>ppt_x</p:attrName>
                                        </p:attrNameLst>
                                      </p:cBhvr>
                                      <p:tavLst>
                                        <p:tav tm="0">
                                          <p:val>
                                            <p:strVal val="#ppt_x"/>
                                          </p:val>
                                        </p:tav>
                                        <p:tav tm="100000">
                                          <p:val>
                                            <p:strVal val="#ppt_x"/>
                                          </p:val>
                                        </p:tav>
                                      </p:tavLst>
                                    </p:anim>
                                    <p:anim calcmode="lin" valueType="num">
                                      <p:cBhvr>
                                        <p:cTn id="122" dur="1500" fill="hold"/>
                                        <p:tgtEl>
                                          <p:spTgt spid="32"/>
                                        </p:tgtEl>
                                        <p:attrNameLst>
                                          <p:attrName>ppt_y</p:attrName>
                                        </p:attrNameLst>
                                      </p:cBhvr>
                                      <p:tavLst>
                                        <p:tav tm="0">
                                          <p:val>
                                            <p:strVal val="#ppt_y+.1"/>
                                          </p:val>
                                        </p:tav>
                                        <p:tav tm="100000">
                                          <p:val>
                                            <p:strVal val="#ppt_y"/>
                                          </p:val>
                                        </p:tav>
                                      </p:tavLst>
                                    </p:anim>
                                  </p:childTnLst>
                                </p:cTn>
                              </p:par>
                            </p:childTnLst>
                          </p:cTn>
                        </p:par>
                        <p:par>
                          <p:cTn id="123" fill="hold">
                            <p:stCondLst>
                              <p:cond delay="17500"/>
                            </p:stCondLst>
                            <p:childTnLst>
                              <p:par>
                                <p:cTn id="124"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5" dur="1000" accel="50000" decel="50000" autoRev="1" fill="hold">
                                          <p:stCondLst>
                                            <p:cond delay="0"/>
                                          </p:stCondLst>
                                        </p:cTn>
                                        <p:tgtEl>
                                          <p:spTgt spid="32"/>
                                        </p:tgtEl>
                                        <p:attrNameLst>
                                          <p:attrName>ppt_x</p:attrName>
                                          <p:attrName>ppt_y</p:attrName>
                                        </p:attrNameLst>
                                      </p:cBhvr>
                                      <p:rCtr x="-226" y="-1134"/>
                                    </p:animMotion>
                                    <p:animRot by="1500000">
                                      <p:cBhvr>
                                        <p:cTn id="126" dur="500" fill="hold">
                                          <p:stCondLst>
                                            <p:cond delay="0"/>
                                          </p:stCondLst>
                                        </p:cTn>
                                        <p:tgtEl>
                                          <p:spTgt spid="32"/>
                                        </p:tgtEl>
                                        <p:attrNameLst>
                                          <p:attrName>r</p:attrName>
                                        </p:attrNameLst>
                                      </p:cBhvr>
                                    </p:animRot>
                                    <p:animRot by="-1500000">
                                      <p:cBhvr>
                                        <p:cTn id="127" dur="500" fill="hold">
                                          <p:stCondLst>
                                            <p:cond delay="500"/>
                                          </p:stCondLst>
                                        </p:cTn>
                                        <p:tgtEl>
                                          <p:spTgt spid="32"/>
                                        </p:tgtEl>
                                        <p:attrNameLst>
                                          <p:attrName>r</p:attrName>
                                        </p:attrNameLst>
                                      </p:cBhvr>
                                    </p:animRot>
                                    <p:animRot by="-1500000">
                                      <p:cBhvr>
                                        <p:cTn id="128" dur="500" fill="hold">
                                          <p:stCondLst>
                                            <p:cond delay="1000"/>
                                          </p:stCondLst>
                                        </p:cTn>
                                        <p:tgtEl>
                                          <p:spTgt spid="32"/>
                                        </p:tgtEl>
                                        <p:attrNameLst>
                                          <p:attrName>r</p:attrName>
                                        </p:attrNameLst>
                                      </p:cBhvr>
                                    </p:animRot>
                                    <p:animRot by="1500000">
                                      <p:cBhvr>
                                        <p:cTn id="129" dur="500" fill="hold">
                                          <p:stCondLst>
                                            <p:cond delay="1500"/>
                                          </p:stCondLst>
                                        </p:cTn>
                                        <p:tgtEl>
                                          <p:spTgt spid="3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P spid="32" grpId="0"/>
      <p:bldP spid="32" grpId="1"/>
    </p:bldLst>
  </p:timing>
</p:sld>
</file>

<file path=ppt/theme/theme1.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2049</Words>
  <Application>Microsoft Office PowerPoint</Application>
  <PresentationFormat>Prezentácia na obrazovke (4:3)</PresentationFormat>
  <Paragraphs>237</Paragraphs>
  <Slides>29</Slides>
  <Notes>0</Notes>
  <HiddenSlides>0</HiddenSlides>
  <MMClips>0</MMClips>
  <ScaleCrop>false</ScaleCrop>
  <HeadingPairs>
    <vt:vector size="6" baseType="variant">
      <vt:variant>
        <vt:lpstr>Použité písma</vt:lpstr>
      </vt:variant>
      <vt:variant>
        <vt:i4>9</vt:i4>
      </vt:variant>
      <vt:variant>
        <vt:lpstr>Motív</vt:lpstr>
      </vt:variant>
      <vt:variant>
        <vt:i4>5</vt:i4>
      </vt:variant>
      <vt:variant>
        <vt:lpstr>Nadpisy snímok</vt:lpstr>
      </vt:variant>
      <vt:variant>
        <vt:i4>29</vt:i4>
      </vt:variant>
    </vt:vector>
  </HeadingPairs>
  <TitlesOfParts>
    <vt:vector size="43" baseType="lpstr">
      <vt:lpstr>Arial</vt:lpstr>
      <vt:lpstr>Bertram CE</vt:lpstr>
      <vt:lpstr>Arial Black</vt:lpstr>
      <vt:lpstr>Nadianne</vt:lpstr>
      <vt:lpstr>Aharoni</vt:lpstr>
      <vt:lpstr>Calibri</vt:lpstr>
      <vt:lpstr>Verdana</vt:lpstr>
      <vt:lpstr>Cooper Std Black</vt:lpstr>
      <vt:lpstr>Cupertino</vt:lpstr>
      <vt:lpstr>2_Motív Office</vt:lpstr>
      <vt:lpstr>3_Motív Office</vt:lpstr>
      <vt:lpstr>5_Motív Office</vt:lpstr>
      <vt:lpstr>4_Motív Office</vt:lpstr>
      <vt:lpstr>6_Motív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2016-03-13T11:07:39Z</dcterms:modified>
</cp:coreProperties>
</file>