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24384000" cy="13716000"/>
  <p:notesSz cx="6858000" cy="9144000"/>
  <p:defaultTextStyle>
    <a:lvl1pPr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algn="ctr" defTabSz="825500">
      <a:defRPr sz="58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205">
              <a:alpha val="36000"/>
            </a:srgbClr>
          </a:solid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7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re et sous-titre">
    <p:spTree>
      <p:nvGrpSpPr>
        <p:cNvPr id="1" name=""/>
        <p:cNvGrpSpPr/>
        <p:nvPr/>
      </p:nvGrpSpPr>
      <p:grpSpPr>
        <a:xfrm>
          <a:off x="0" y="0"/>
          <a:ext cx="0" cy="0"/>
          <a:chOff x="0" y="0"/>
          <a:chExt cx="0" cy="0"/>
        </a:xfrm>
      </p:grpSpPr>
      <p:sp>
        <p:nvSpPr>
          <p:cNvPr id="5" name="Shape 5"/>
          <p:cNvSpPr/>
          <p:nvPr>
            <p:ph type="title"/>
          </p:nvPr>
        </p:nvSpPr>
        <p:spPr>
          <a:xfrm>
            <a:off x="1473200" y="1790700"/>
            <a:ext cx="21437600" cy="4927600"/>
          </a:xfrm>
          <a:prstGeom prst="rect">
            <a:avLst/>
          </a:prstGeom>
        </p:spPr>
        <p:txBody>
          <a:bodyPr anchor="b"/>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6" name="Shape 6"/>
          <p:cNvSpPr/>
          <p:nvPr>
            <p:ph type="body" idx="1"/>
          </p:nvPr>
        </p:nvSpPr>
        <p:spPr>
          <a:xfrm>
            <a:off x="1473200" y="6845300"/>
            <a:ext cx="21437600" cy="2209800"/>
          </a:xfrm>
          <a:prstGeom prst="rect">
            <a:avLst/>
          </a:prstGeom>
        </p:spPr>
        <p:txBody>
          <a:bodyPr anchor="t"/>
          <a:lstStyle>
            <a:lvl1pPr marL="0" indent="0">
              <a:spcBef>
                <a:spcPts val="0"/>
              </a:spcBef>
              <a:buSzTx/>
              <a:buNone/>
              <a:defRPr sz="5800">
                <a:solidFill>
                  <a:srgbClr val="73BFFF"/>
                </a:solidFill>
              </a:defRPr>
            </a:lvl1pPr>
            <a:lvl2pPr marL="0" indent="228600">
              <a:spcBef>
                <a:spcPts val="0"/>
              </a:spcBef>
              <a:buSzTx/>
              <a:buNone/>
              <a:defRPr sz="5800">
                <a:solidFill>
                  <a:srgbClr val="73BFFF"/>
                </a:solidFill>
              </a:defRPr>
            </a:lvl2pPr>
            <a:lvl3pPr marL="0" indent="457200">
              <a:spcBef>
                <a:spcPts val="0"/>
              </a:spcBef>
              <a:buSzTx/>
              <a:buNone/>
              <a:defRPr sz="5800">
                <a:solidFill>
                  <a:srgbClr val="73BFFF"/>
                </a:solidFill>
              </a:defRPr>
            </a:lvl3pPr>
            <a:lvl4pPr marL="0" indent="685800">
              <a:spcBef>
                <a:spcPts val="0"/>
              </a:spcBef>
              <a:buSzTx/>
              <a:buNone/>
              <a:defRPr sz="5800">
                <a:solidFill>
                  <a:srgbClr val="73BFFF"/>
                </a:solidFill>
              </a:defRPr>
            </a:lvl4pPr>
            <a:lvl5pPr marL="0" indent="914400">
              <a:spcBef>
                <a:spcPts val="0"/>
              </a:spcBef>
              <a:buSzTx/>
              <a:buNone/>
              <a:defRPr sz="5800">
                <a:solidFill>
                  <a:srgbClr val="73BFFF"/>
                </a:solidFill>
              </a:defRPr>
            </a:lvl5pPr>
          </a:lstStyle>
          <a:p>
            <a:pPr lvl="0">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1</a:t>
            </a:r>
            <a:endParaRPr sz="5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2</a:t>
            </a:r>
            <a:endParaRPr sz="5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3</a:t>
            </a:r>
            <a:endParaRPr sz="5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4</a:t>
            </a:r>
            <a:endParaRPr sz="5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8" name="Shape 8"/>
          <p:cNvSpPr/>
          <p:nvPr>
            <p:ph type="title"/>
          </p:nvPr>
        </p:nvSpPr>
        <p:spPr>
          <a:xfrm>
            <a:off x="1473200" y="9575800"/>
            <a:ext cx="21437600" cy="1714500"/>
          </a:xfrm>
          <a:prstGeom prst="rect">
            <a:avLst/>
          </a:prstGeom>
        </p:spPr>
        <p:txBody>
          <a:bodyPr anchor="b"/>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9" name="Shape 9"/>
          <p:cNvSpPr/>
          <p:nvPr>
            <p:ph type="body" idx="1"/>
          </p:nvPr>
        </p:nvSpPr>
        <p:spPr>
          <a:xfrm>
            <a:off x="1473200" y="11290300"/>
            <a:ext cx="21437600" cy="2197100"/>
          </a:xfrm>
          <a:prstGeom prst="rect">
            <a:avLst/>
          </a:prstGeom>
        </p:spPr>
        <p:txBody>
          <a:bodyPr anchor="t"/>
          <a:lstStyle>
            <a:lvl1pPr marL="0" indent="0">
              <a:spcBef>
                <a:spcPts val="0"/>
              </a:spcBef>
              <a:buSzTx/>
              <a:buNone/>
              <a:defRPr sz="5800">
                <a:solidFill>
                  <a:srgbClr val="73BFFF"/>
                </a:solidFill>
              </a:defRPr>
            </a:lvl1pPr>
            <a:lvl2pPr marL="0" indent="228600">
              <a:spcBef>
                <a:spcPts val="0"/>
              </a:spcBef>
              <a:buSzTx/>
              <a:buNone/>
              <a:defRPr sz="5800">
                <a:solidFill>
                  <a:srgbClr val="73BFFF"/>
                </a:solidFill>
              </a:defRPr>
            </a:lvl2pPr>
            <a:lvl3pPr marL="0" indent="457200">
              <a:spcBef>
                <a:spcPts val="0"/>
              </a:spcBef>
              <a:buSzTx/>
              <a:buNone/>
              <a:defRPr sz="5800">
                <a:solidFill>
                  <a:srgbClr val="73BFFF"/>
                </a:solidFill>
              </a:defRPr>
            </a:lvl3pPr>
            <a:lvl4pPr marL="0" indent="685800">
              <a:spcBef>
                <a:spcPts val="0"/>
              </a:spcBef>
              <a:buSzTx/>
              <a:buNone/>
              <a:defRPr sz="5800">
                <a:solidFill>
                  <a:srgbClr val="73BFFF"/>
                </a:solidFill>
              </a:defRPr>
            </a:lvl4pPr>
            <a:lvl5pPr marL="0" indent="914400">
              <a:spcBef>
                <a:spcPts val="0"/>
              </a:spcBef>
              <a:buSzTx/>
              <a:buNone/>
              <a:defRPr sz="5800">
                <a:solidFill>
                  <a:srgbClr val="73BFFF"/>
                </a:solidFill>
              </a:defRPr>
            </a:lvl5pPr>
          </a:lstStyle>
          <a:p>
            <a:pPr lvl="0">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1</a:t>
            </a:r>
            <a:endParaRPr sz="5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2</a:t>
            </a:r>
            <a:endParaRPr sz="5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3</a:t>
            </a:r>
            <a:endParaRPr sz="5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4</a:t>
            </a:r>
            <a:endParaRPr sz="5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11" name="Shape 11"/>
          <p:cNvSpPr/>
          <p:nvPr>
            <p:ph type="title"/>
          </p:nvPr>
        </p:nvSpPr>
        <p:spPr>
          <a:xfrm>
            <a:off x="1473200" y="5143500"/>
            <a:ext cx="21437600" cy="3429000"/>
          </a:xfrm>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13" name="Shape 13"/>
          <p:cNvSpPr/>
          <p:nvPr>
            <p:ph type="title"/>
          </p:nvPr>
        </p:nvSpPr>
        <p:spPr>
          <a:xfrm>
            <a:off x="1473200" y="1803400"/>
            <a:ext cx="9639300" cy="4927600"/>
          </a:xfrm>
          <a:prstGeom prst="rect">
            <a:avLst/>
          </a:prstGeom>
        </p:spPr>
        <p:txBody>
          <a:bodyPr anchor="b"/>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14" name="Shape 14"/>
          <p:cNvSpPr/>
          <p:nvPr>
            <p:ph type="body" idx="1"/>
          </p:nvPr>
        </p:nvSpPr>
        <p:spPr>
          <a:xfrm>
            <a:off x="1473200" y="6718300"/>
            <a:ext cx="9639300" cy="5092700"/>
          </a:xfrm>
          <a:prstGeom prst="rect">
            <a:avLst/>
          </a:prstGeom>
        </p:spPr>
        <p:txBody>
          <a:bodyPr anchor="t"/>
          <a:lstStyle>
            <a:lvl1pPr marL="0" indent="0">
              <a:spcBef>
                <a:spcPts val="0"/>
              </a:spcBef>
              <a:buSzTx/>
              <a:buNone/>
              <a:defRPr sz="5800">
                <a:solidFill>
                  <a:srgbClr val="73BFFF"/>
                </a:solidFill>
              </a:defRPr>
            </a:lvl1pPr>
            <a:lvl2pPr marL="0" indent="228600">
              <a:spcBef>
                <a:spcPts val="0"/>
              </a:spcBef>
              <a:buSzTx/>
              <a:buNone/>
              <a:defRPr sz="5800">
                <a:solidFill>
                  <a:srgbClr val="73BFFF"/>
                </a:solidFill>
              </a:defRPr>
            </a:lvl2pPr>
            <a:lvl3pPr marL="0" indent="457200">
              <a:spcBef>
                <a:spcPts val="0"/>
              </a:spcBef>
              <a:buSzTx/>
              <a:buNone/>
              <a:defRPr sz="5800">
                <a:solidFill>
                  <a:srgbClr val="73BFFF"/>
                </a:solidFill>
              </a:defRPr>
            </a:lvl3pPr>
            <a:lvl4pPr marL="0" indent="685800">
              <a:spcBef>
                <a:spcPts val="0"/>
              </a:spcBef>
              <a:buSzTx/>
              <a:buNone/>
              <a:defRPr sz="5800">
                <a:solidFill>
                  <a:srgbClr val="73BFFF"/>
                </a:solidFill>
              </a:defRPr>
            </a:lvl4pPr>
            <a:lvl5pPr marL="0" indent="914400">
              <a:spcBef>
                <a:spcPts val="0"/>
              </a:spcBef>
              <a:buSzTx/>
              <a:buNone/>
              <a:defRPr sz="5800">
                <a:solidFill>
                  <a:srgbClr val="73BFFF"/>
                </a:solidFill>
              </a:defRPr>
            </a:lvl5pPr>
          </a:lstStyle>
          <a:p>
            <a:pPr lvl="0">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1</a:t>
            </a:r>
            <a:endParaRPr sz="58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2</a:t>
            </a:r>
            <a:endParaRPr sz="58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3</a:t>
            </a:r>
            <a:endParaRPr sz="58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4</a:t>
            </a:r>
            <a:endParaRPr sz="58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1</a:t>
            </a:r>
            <a:endParaRPr sz="50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2</a:t>
            </a:r>
            <a:endParaRPr sz="50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3</a:t>
            </a:r>
            <a:endParaRPr sz="50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4</a:t>
            </a:r>
            <a:endParaRPr sz="50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22" name="Shape 22"/>
          <p:cNvSpPr/>
          <p:nvPr>
            <p:ph type="body" idx="1"/>
          </p:nvPr>
        </p:nvSpPr>
        <p:spPr>
          <a:xfrm>
            <a:off x="1473200" y="3898900"/>
            <a:ext cx="1000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1</a:t>
            </a:r>
            <a:endParaRPr sz="50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2</a:t>
            </a:r>
            <a:endParaRPr sz="50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3</a:t>
            </a:r>
            <a:endParaRPr sz="50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4</a:t>
            </a:r>
            <a:endParaRPr sz="50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24" name="Shape 24"/>
          <p:cNvSpPr/>
          <p:nvPr>
            <p:ph type="body" idx="1"/>
          </p:nvPr>
        </p:nvSpPr>
        <p:spPr>
          <a:xfrm>
            <a:off x="1473200" y="1930400"/>
            <a:ext cx="21437600" cy="9855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1</a:t>
            </a:r>
            <a:endParaRPr sz="50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2</a:t>
            </a:r>
            <a:endParaRPr sz="50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3</a:t>
            </a:r>
            <a:endParaRPr sz="50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4</a:t>
            </a:r>
            <a:endParaRPr sz="50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p:spTree>
      <p:nvGrpSpPr>
        <p:cNvPr id="1" name=""/>
        <p:cNvGrpSpPr/>
        <p:nvPr/>
      </p:nvGrpSpPr>
      <p:grpSpPr>
        <a:xfrm>
          <a:off x="0" y="0"/>
          <a:ext cx="0" cy="0"/>
          <a:chOff x="0" y="0"/>
          <a:chExt cx="0" cy="0"/>
        </a:xfrm>
      </p:grpSpPr>
      <p:sp>
        <p:nvSpPr>
          <p:cNvPr id="26" name="Shape 26"/>
          <p:cNvSpPr/>
          <p:nvPr/>
        </p:nvSpPr>
        <p:spPr>
          <a:xfrm>
            <a:off x="11302343" y="6373383"/>
            <a:ext cx="1779017" cy="9692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5800">
                <a:solidFill>
                  <a:srgbClr val="FFFFFF"/>
                </a:solidFill>
                <a:effectLst>
                  <a:outerShdw sx="100000" sy="100000" kx="0" ky="0" algn="b" rotWithShape="0" blurRad="50800" dist="38100" dir="5400000">
                    <a:srgbClr val="000000"/>
                  </a:outerShdw>
                </a:effectLst>
              </a:rPr>
              <a:t>Texte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473200" y="355600"/>
            <a:ext cx="21437600"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Texte du titre</a:t>
            </a:r>
          </a:p>
        </p:txBody>
      </p:sp>
      <p:sp>
        <p:nvSpPr>
          <p:cNvPr id="3" name="Shape 3"/>
          <p:cNvSpPr/>
          <p:nvPr>
            <p:ph type="body" idx="1"/>
          </p:nvPr>
        </p:nvSpPr>
        <p:spPr>
          <a:xfrm>
            <a:off x="1473200" y="3898900"/>
            <a:ext cx="21437600" cy="8039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1</a:t>
            </a:r>
            <a:endParaRPr sz="50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2</a:t>
            </a:r>
            <a:endParaRPr sz="50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3</a:t>
            </a:r>
            <a:endParaRPr sz="50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4</a:t>
            </a:r>
            <a:endParaRPr sz="50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Texte niveau 5</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defTabSz="825500">
        <a:defRPr sz="10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titleStyle>
    <p:bodyStyle>
      <a:lvl1pPr marL="635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marL="1270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marL="1905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marL="2540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marL="3175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marL="3810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marL="4445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marL="5080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marL="5715000" indent="-635000" defTabSz="825500">
        <a:spcBef>
          <a:spcPts val="5100"/>
        </a:spcBef>
        <a:buSzPct val="30000"/>
        <a:buBlip>
          <a:blip r:embed="rId3"/>
        </a:buBlip>
        <a:defRPr sz="50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bodyStyle>
    <p:otherStyle>
      <a:lvl1pPr algn="r" defTabSz="825500">
        <a:defRPr b="1">
          <a:solidFill>
            <a:schemeClr val="tx1"/>
          </a:solidFill>
          <a:latin typeface="+mn-lt"/>
          <a:ea typeface="+mn-ea"/>
          <a:cs typeface="+mn-cs"/>
          <a:sym typeface="Helvetica Neue"/>
        </a:defRPr>
      </a:lvl1pPr>
      <a:lvl2pPr indent="228600" algn="r" defTabSz="825500">
        <a:defRPr b="1">
          <a:solidFill>
            <a:schemeClr val="tx1"/>
          </a:solidFill>
          <a:latin typeface="+mn-lt"/>
          <a:ea typeface="+mn-ea"/>
          <a:cs typeface="+mn-cs"/>
          <a:sym typeface="Helvetica Neue"/>
        </a:defRPr>
      </a:lvl2pPr>
      <a:lvl3pPr indent="457200" algn="r" defTabSz="825500">
        <a:defRPr b="1">
          <a:solidFill>
            <a:schemeClr val="tx1"/>
          </a:solidFill>
          <a:latin typeface="+mn-lt"/>
          <a:ea typeface="+mn-ea"/>
          <a:cs typeface="+mn-cs"/>
          <a:sym typeface="Helvetica Neue"/>
        </a:defRPr>
      </a:lvl3pPr>
      <a:lvl4pPr indent="685800" algn="r" defTabSz="825500">
        <a:defRPr b="1">
          <a:solidFill>
            <a:schemeClr val="tx1"/>
          </a:solidFill>
          <a:latin typeface="+mn-lt"/>
          <a:ea typeface="+mn-ea"/>
          <a:cs typeface="+mn-cs"/>
          <a:sym typeface="Helvetica Neue"/>
        </a:defRPr>
      </a:lvl4pPr>
      <a:lvl5pPr indent="914400" algn="r" defTabSz="825500">
        <a:defRPr b="1">
          <a:solidFill>
            <a:schemeClr val="tx1"/>
          </a:solidFill>
          <a:latin typeface="+mn-lt"/>
          <a:ea typeface="+mn-ea"/>
          <a:cs typeface="+mn-cs"/>
          <a:sym typeface="Helvetica Neue"/>
        </a:defRPr>
      </a:lvl5pPr>
      <a:lvl6pPr indent="1143000" algn="r" defTabSz="825500">
        <a:defRPr b="1">
          <a:solidFill>
            <a:schemeClr val="tx1"/>
          </a:solidFill>
          <a:latin typeface="+mn-lt"/>
          <a:ea typeface="+mn-ea"/>
          <a:cs typeface="+mn-cs"/>
          <a:sym typeface="Helvetica Neue"/>
        </a:defRPr>
      </a:lvl6pPr>
      <a:lvl7pPr indent="1371600" algn="r" defTabSz="825500">
        <a:defRPr b="1">
          <a:solidFill>
            <a:schemeClr val="tx1"/>
          </a:solidFill>
          <a:latin typeface="+mn-lt"/>
          <a:ea typeface="+mn-ea"/>
          <a:cs typeface="+mn-cs"/>
          <a:sym typeface="Helvetica Neue"/>
        </a:defRPr>
      </a:lvl7pPr>
      <a:lvl8pPr indent="1600200" algn="r" defTabSz="825500">
        <a:defRPr b="1">
          <a:solidFill>
            <a:schemeClr val="tx1"/>
          </a:solidFill>
          <a:latin typeface="+mn-lt"/>
          <a:ea typeface="+mn-ea"/>
          <a:cs typeface="+mn-cs"/>
          <a:sym typeface="Helvetica Neue"/>
        </a:defRPr>
      </a:lvl8pPr>
      <a:lvl9pPr indent="1828800" algn="r" defTabSz="825500">
        <a:defRPr b="1">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4.png"/><Relationship Id="rId4"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 name="article_photo_1350966639160-1-HD.jpg"/>
          <p:cNvPicPr/>
          <p:nvPr/>
        </p:nvPicPr>
        <p:blipFill>
          <a:blip r:embed="rId2">
            <a:extLst/>
          </a:blip>
          <a:srcRect l="0" t="13894" r="0" b="28318"/>
          <a:stretch>
            <a:fillRect/>
          </a:stretch>
        </p:blipFill>
        <p:spPr>
          <a:xfrm>
            <a:off x="3245990" y="697988"/>
            <a:ext cx="18429225" cy="80391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4" name="Shape 34"/>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Droit du sport</a:t>
            </a:r>
          </a:p>
        </p:txBody>
      </p:sp>
      <p:sp>
        <p:nvSpPr>
          <p:cNvPr id="35" name="Shape 35"/>
          <p:cNvSpPr/>
          <p:nvPr>
            <p:ph type="body" idx="1"/>
          </p:nvPr>
        </p:nvSpPr>
        <p:spPr>
          <a:xfrm>
            <a:off x="1473200" y="11296650"/>
            <a:ext cx="21437600" cy="2197100"/>
          </a:xfrm>
          <a:prstGeom prst="rect">
            <a:avLst/>
          </a:prstGeom>
        </p:spPr>
        <p:txBody>
          <a:bodyPr/>
          <a:lstStyle/>
          <a:p>
            <a:pPr lvl="0">
              <a:defRPr sz="1800">
                <a:solidFill>
                  <a:srgbClr val="000000"/>
                </a:solidFill>
                <a:effectLst/>
              </a:defRPr>
            </a:pPr>
            <a:r>
              <a:rPr sz="5800">
                <a:solidFill>
                  <a:srgbClr val="73BFFF"/>
                </a:solidFill>
                <a:effectLst>
                  <a:outerShdw sx="100000" sy="100000" kx="0" ky="0" algn="b" rotWithShape="0" blurRad="50800" dist="38100" dir="5400000">
                    <a:srgbClr val="000000"/>
                  </a:outerShdw>
                </a:effectLst>
              </a:rPr>
              <a:t>La « Liste des interdictions » de l’Agence mondiale antidopage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hormones peptidiques » (3/3)</a:t>
            </a:r>
          </a:p>
        </p:txBody>
      </p:sp>
      <p:sp>
        <p:nvSpPr>
          <p:cNvPr id="64" name="Shape 64"/>
          <p:cNvSpPr/>
          <p:nvPr>
            <p:ph type="body" idx="1"/>
          </p:nvPr>
        </p:nvSpPr>
        <p:spPr>
          <a:prstGeom prst="rect">
            <a:avLst/>
          </a:prstGeom>
        </p:spPr>
        <p:txBody>
          <a:bodyPr/>
          <a:lstStyle/>
          <a:p>
            <a:pPr lvl="0" marL="0" indent="0" algn="just" defTabSz="347472">
              <a:lnSpc>
                <a:spcPct val="115000"/>
              </a:lnSpc>
              <a:spcBef>
                <a:spcPts val="0"/>
              </a:spcBef>
              <a:buSzTx/>
              <a:buNone/>
              <a:defRPr sz="1800">
                <a:solidFill>
                  <a:srgbClr val="000000"/>
                </a:solidFill>
                <a:effectLst/>
              </a:defRPr>
            </a:pPr>
            <a:r>
              <a:rPr sz="3800">
                <a:solidFill>
                  <a:srgbClr val="FFFFFF"/>
                </a:solidFill>
                <a:uFill>
                  <a:solidFill>
                    <a:srgbClr val="282828"/>
                  </a:solidFill>
                </a:uFill>
                <a:latin typeface="Helvetica Neue"/>
                <a:ea typeface="Helvetica Neue"/>
                <a:cs typeface="Helvetica Neue"/>
                <a:sym typeface="Helvetica Neue"/>
              </a:rPr>
              <a:t>HGH (somatotrophine, Human Growth Hormon : hormone de croissance) : c'est un anabolisant, qui provoquent la croissance des tissus et une amélioration de la force et de la récupération entre vos entraînements de musculation. Par contre, cela provoque la croissance de tous les tissus : les tissus musculaires, mais aussi de certains os, et des organes internes ! Là aussi, les risques de cancers sont très élevés. </a:t>
            </a:r>
            <a:endParaRPr sz="3800">
              <a:solidFill>
                <a:srgbClr val="FFFFFF"/>
              </a:solidFill>
              <a:uFill>
                <a:solidFill>
                  <a:srgbClr val="282828"/>
                </a:solidFill>
              </a:uFill>
              <a:latin typeface="Helvetica Neue"/>
              <a:ea typeface="Helvetica Neue"/>
              <a:cs typeface="Helvetica Neue"/>
              <a:sym typeface="Helvetica Neue"/>
            </a:endParaRPr>
          </a:p>
          <a:p>
            <a:pPr lvl="0" marL="0" indent="0" algn="just" defTabSz="347472">
              <a:lnSpc>
                <a:spcPct val="115000"/>
              </a:lnSpc>
              <a:spcBef>
                <a:spcPts val="0"/>
              </a:spcBef>
              <a:buSzTx/>
              <a:buNone/>
              <a:defRPr sz="1800">
                <a:solidFill>
                  <a:srgbClr val="000000"/>
                </a:solidFill>
                <a:effectLst/>
              </a:defRPr>
            </a:pPr>
            <a:endParaRPr sz="3800">
              <a:solidFill>
                <a:srgbClr val="FFFFFF"/>
              </a:solidFill>
              <a:latin typeface="Helvetica Neue"/>
              <a:ea typeface="Helvetica Neue"/>
              <a:cs typeface="Helvetica Neue"/>
              <a:sym typeface="Helvetica Neue"/>
            </a:endParaRPr>
          </a:p>
          <a:p>
            <a:pPr lvl="0" marL="0" indent="0" algn="just" defTabSz="347472">
              <a:lnSpc>
                <a:spcPct val="115000"/>
              </a:lnSpc>
              <a:spcBef>
                <a:spcPts val="0"/>
              </a:spcBef>
              <a:buSzTx/>
              <a:buNone/>
              <a:defRPr sz="1800">
                <a:solidFill>
                  <a:srgbClr val="000000"/>
                </a:solidFill>
                <a:effectLst/>
              </a:defRPr>
            </a:pPr>
            <a:r>
              <a:rPr sz="3800">
                <a:solidFill>
                  <a:srgbClr val="FFFFFF"/>
                </a:solidFill>
                <a:uFill>
                  <a:solidFill>
                    <a:srgbClr val="282828"/>
                  </a:solidFill>
                </a:uFill>
                <a:latin typeface="Helvetica Neue"/>
                <a:ea typeface="Helvetica Neue"/>
                <a:cs typeface="Helvetica Neue"/>
                <a:sym typeface="Helvetica Neue"/>
              </a:rPr>
              <a:t>EPO (érythropoïétine)</a:t>
            </a:r>
            <a:r>
              <a:rPr sz="3800">
                <a:solidFill>
                  <a:srgbClr val="FFFFFF"/>
                </a:solidFill>
                <a:latin typeface="Helvetica Neue"/>
                <a:ea typeface="Helvetica Neue"/>
                <a:cs typeface="Helvetica Neue"/>
                <a:sym typeface="Helvetica Neue"/>
              </a:rPr>
              <a:t> : augmente le nombre de globules rouges dans le sang, ce qui améliore l'oxygénation des muscles. C'est principalement un dopant utilisé pour les sports d'endurance (donc qui n'a absolument aucun intérêt en musculation), car il permet aux muscles de mieux supporter les efforts de longue durée. Mais le fait de provoquer un épaississement du sang à pour effet d'augmenter le nombre de globules rouges de provoquer un épaississement du sang, donc des problèmes cardiaques.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Bêta 2-agonistes » (1/3)</a:t>
            </a:r>
          </a:p>
        </p:txBody>
      </p:sp>
      <p:sp>
        <p:nvSpPr>
          <p:cNvPr id="67" name="Shape 67"/>
          <p:cNvSpPr/>
          <p:nvPr>
            <p:ph type="body" idx="1"/>
          </p:nvPr>
        </p:nvSpPr>
        <p:spPr>
          <a:prstGeom prst="rect">
            <a:avLst/>
          </a:prstGeom>
        </p:spPr>
        <p:txBody>
          <a:bodyPr/>
          <a:lstStyle/>
          <a:p>
            <a:pPr lvl="0" marL="0" indent="0" algn="just" defTabSz="457200">
              <a:lnSpc>
                <a:spcPct val="115000"/>
              </a:lnSpc>
              <a:spcBef>
                <a:spcPts val="0"/>
              </a:spcBef>
              <a:buSzTx/>
              <a:buNone/>
              <a:defRPr sz="1800">
                <a:solidFill>
                  <a:srgbClr val="000000"/>
                </a:solidFill>
                <a:effectLst/>
              </a:defRPr>
            </a:pPr>
            <a:r>
              <a:rPr b="1" sz="5000">
                <a:solidFill>
                  <a:srgbClr val="FFFFFF"/>
                </a:solidFill>
                <a:latin typeface="Helvetica Neue"/>
                <a:ea typeface="Helvetica Neue"/>
                <a:cs typeface="Helvetica Neue"/>
                <a:sym typeface="Helvetica Neue"/>
              </a:rPr>
              <a:t>Les produits dopants Bêta-2 agonistes sont stimulants et anabolisants : ils permettent de stimuler les fonctions respiratoires et la perte de masse grasse, tout en augmentant la masse musculaire.</a:t>
            </a:r>
            <a:endParaRPr b="1"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Les </a:t>
            </a:r>
            <a:r>
              <a:rPr b="1" sz="5000">
                <a:solidFill>
                  <a:srgbClr val="FFFFFF"/>
                </a:solidFill>
                <a:latin typeface="Helvetica Neue"/>
                <a:ea typeface="Helvetica Neue"/>
                <a:cs typeface="Helvetica Neue"/>
                <a:sym typeface="Helvetica Neue"/>
              </a:rPr>
              <a:t>bêta-2 agonistes sont des produits dopants</a:t>
            </a:r>
            <a:r>
              <a:rPr sz="5000">
                <a:solidFill>
                  <a:srgbClr val="FFFFFF"/>
                </a:solidFill>
                <a:latin typeface="Helvetica Neue"/>
                <a:ea typeface="Helvetica Neue"/>
                <a:cs typeface="Helvetica Neue"/>
                <a:sym typeface="Helvetica Neue"/>
              </a:rPr>
              <a:t> appartenant à la même classe chimique que les </a:t>
            </a:r>
            <a:r>
              <a:rPr sz="5000" u="sng">
                <a:solidFill>
                  <a:srgbClr val="FFFFFF"/>
                </a:solidFill>
                <a:latin typeface="Helvetica Neue"/>
                <a:ea typeface="Helvetica Neue"/>
                <a:cs typeface="Helvetica Neue"/>
                <a:sym typeface="Helvetica Neue"/>
              </a:rPr>
              <a:t>stimulants</a:t>
            </a:r>
            <a:r>
              <a:rPr sz="5000">
                <a:solidFill>
                  <a:srgbClr val="FFFFFF"/>
                </a:solidFill>
                <a:latin typeface="Helvetica Neue"/>
                <a:ea typeface="Helvetica Neue"/>
                <a:cs typeface="Helvetica Neue"/>
                <a:sym typeface="Helvetica Neue"/>
              </a:rPr>
              <a:t>, mais qui ont aussi des effets </a:t>
            </a:r>
            <a:r>
              <a:rPr sz="5000" u="sng">
                <a:solidFill>
                  <a:srgbClr val="FFFFFF"/>
                </a:solidFill>
                <a:latin typeface="Helvetica Neue"/>
                <a:ea typeface="Helvetica Neue"/>
                <a:cs typeface="Helvetica Neue"/>
                <a:sym typeface="Helvetica Neue"/>
              </a:rPr>
              <a:t>anabolisants</a:t>
            </a:r>
            <a:r>
              <a:rPr sz="5000">
                <a:solidFill>
                  <a:srgbClr val="FFFFFF"/>
                </a:solidFill>
                <a:latin typeface="Helvetica Neue"/>
                <a:ea typeface="Helvetica Neue"/>
                <a:cs typeface="Helvetica Neue"/>
                <a:sym typeface="Helvetica Neue"/>
              </a:rPr>
              <a:t>. Ce sont donc des produits hybrides, qui conjuguent les avantages (et les inconvénients) de ces deux classes de produits.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Bêta 2-agonistes » (2/3)</a:t>
            </a:r>
          </a:p>
        </p:txBody>
      </p:sp>
      <p:sp>
        <p:nvSpPr>
          <p:cNvPr id="70" name="Shape 70"/>
          <p:cNvSpPr/>
          <p:nvPr>
            <p:ph type="body" idx="1"/>
          </p:nvPr>
        </p:nvSpPr>
        <p:spPr>
          <a:prstGeom prst="rect">
            <a:avLst/>
          </a:prstGeom>
        </p:spPr>
        <p:txBody>
          <a:bodyPr/>
          <a:lstStyle/>
          <a:p>
            <a:pPr lvl="0" marL="0" indent="0" algn="just" defTabSz="457200">
              <a:lnSpc>
                <a:spcPct val="115000"/>
              </a:lnSpc>
              <a:spcBef>
                <a:spcPts val="500"/>
              </a:spcBef>
              <a:buSzTx/>
              <a:buNone/>
              <a:defRPr sz="1800">
                <a:solidFill>
                  <a:srgbClr val="000000"/>
                </a:solidFill>
                <a:effectLst/>
              </a:defRPr>
            </a:pPr>
            <a:r>
              <a:rPr b="1" sz="5000">
                <a:solidFill>
                  <a:srgbClr val="FFFFFF"/>
                </a:solidFill>
                <a:latin typeface="Helvetica Neue"/>
                <a:ea typeface="Helvetica Neue"/>
                <a:cs typeface="Helvetica Neue"/>
                <a:sym typeface="Helvetica Neue"/>
              </a:rPr>
              <a:t>Intérêt des Bêta-2 agonistes pour la musculation :</a:t>
            </a:r>
            <a:endParaRPr b="1"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br>
              <a:rPr sz="5000">
                <a:solidFill>
                  <a:srgbClr val="FFFFFF"/>
                </a:solidFill>
                <a:latin typeface="Helvetica Neue"/>
                <a:ea typeface="Helvetica Neue"/>
                <a:cs typeface="Helvetica Neue"/>
                <a:sym typeface="Helvetica Neue"/>
              </a:rPr>
            </a:br>
            <a:r>
              <a:rPr sz="5000">
                <a:solidFill>
                  <a:srgbClr val="FFFFFF"/>
                </a:solidFill>
                <a:latin typeface="Helvetica Neue"/>
                <a:ea typeface="Helvetica Neue"/>
                <a:cs typeface="Helvetica Neue"/>
                <a:sym typeface="Helvetica Neue"/>
              </a:rPr>
              <a:t>- </a:t>
            </a:r>
            <a:r>
              <a:rPr b="1" sz="5000">
                <a:solidFill>
                  <a:srgbClr val="FFFFFF"/>
                </a:solidFill>
                <a:latin typeface="Helvetica Neue"/>
                <a:ea typeface="Helvetica Neue"/>
                <a:cs typeface="Helvetica Neue"/>
                <a:sym typeface="Helvetica Neue"/>
              </a:rPr>
              <a:t>Stimulant</a:t>
            </a:r>
            <a:r>
              <a:rPr sz="5000">
                <a:solidFill>
                  <a:srgbClr val="FFFFFF"/>
                </a:solidFill>
                <a:latin typeface="Helvetica Neue"/>
                <a:ea typeface="Helvetica Neue"/>
                <a:cs typeface="Helvetica Neue"/>
                <a:sym typeface="Helvetica Neue"/>
              </a:rPr>
              <a:t> (mais pas de stimulation du système nerveux central)</a:t>
            </a:r>
            <a:br>
              <a:rPr sz="5000">
                <a:solidFill>
                  <a:srgbClr val="FFFFFF"/>
                </a:solidFill>
                <a:latin typeface="Helvetica Neue"/>
                <a:ea typeface="Helvetica Neue"/>
                <a:cs typeface="Helvetica Neue"/>
                <a:sym typeface="Helvetica Neue"/>
              </a:rPr>
            </a:br>
            <a:r>
              <a:rPr sz="5000">
                <a:solidFill>
                  <a:srgbClr val="FFFFFF"/>
                </a:solidFill>
                <a:latin typeface="Helvetica Neue"/>
                <a:ea typeface="Helvetica Neue"/>
                <a:cs typeface="Helvetica Neue"/>
                <a:sym typeface="Helvetica Neue"/>
              </a:rPr>
              <a:t>- Amélioration des fonctions respiratoires, ce qui va entraîner une amélioration de l'endurance</a:t>
            </a:r>
            <a:br>
              <a:rPr sz="5000">
                <a:solidFill>
                  <a:srgbClr val="FFFFFF"/>
                </a:solidFill>
                <a:latin typeface="Helvetica Neue"/>
                <a:ea typeface="Helvetica Neue"/>
                <a:cs typeface="Helvetica Neue"/>
                <a:sym typeface="Helvetica Neue"/>
              </a:rPr>
            </a:br>
            <a:r>
              <a:rPr sz="5000">
                <a:solidFill>
                  <a:srgbClr val="FFFFFF"/>
                </a:solidFill>
                <a:latin typeface="Helvetica Neue"/>
                <a:ea typeface="Helvetica Neue"/>
                <a:cs typeface="Helvetica Neue"/>
                <a:sym typeface="Helvetica Neue"/>
              </a:rPr>
              <a:t>- </a:t>
            </a:r>
            <a:r>
              <a:rPr b="1" sz="5000">
                <a:solidFill>
                  <a:srgbClr val="FFFFFF"/>
                </a:solidFill>
                <a:latin typeface="Helvetica Neue"/>
                <a:ea typeface="Helvetica Neue"/>
                <a:cs typeface="Helvetica Neue"/>
                <a:sym typeface="Helvetica Neue"/>
              </a:rPr>
              <a:t>Augmentation de la masse musculaire</a:t>
            </a:r>
            <a:r>
              <a:rPr sz="5000">
                <a:solidFill>
                  <a:srgbClr val="FFFFFF"/>
                </a:solidFill>
                <a:latin typeface="Helvetica Neue"/>
                <a:ea typeface="Helvetica Neue"/>
                <a:cs typeface="Helvetica Neue"/>
                <a:sym typeface="Helvetica Neue"/>
              </a:rPr>
              <a:t> </a:t>
            </a:r>
            <a:br>
              <a:rPr sz="5000">
                <a:solidFill>
                  <a:srgbClr val="FFFFFF"/>
                </a:solidFill>
                <a:latin typeface="Helvetica Neue"/>
                <a:ea typeface="Helvetica Neue"/>
                <a:cs typeface="Helvetica Neue"/>
                <a:sym typeface="Helvetica Neue"/>
              </a:rPr>
            </a:br>
            <a:r>
              <a:rPr sz="5000">
                <a:solidFill>
                  <a:srgbClr val="FFFFFF"/>
                </a:solidFill>
                <a:latin typeface="Helvetica Neue"/>
                <a:ea typeface="Helvetica Neue"/>
                <a:cs typeface="Helvetica Neue"/>
                <a:sym typeface="Helvetica Neue"/>
              </a:rPr>
              <a:t>- Réduction de la masse grasse (aide à </a:t>
            </a:r>
            <a:r>
              <a:rPr sz="5000" u="sng">
                <a:solidFill>
                  <a:srgbClr val="FFFFFF"/>
                </a:solidFill>
                <a:latin typeface="Helvetica Neue"/>
                <a:ea typeface="Helvetica Neue"/>
                <a:cs typeface="Helvetica Neue"/>
                <a:sym typeface="Helvetica Neue"/>
              </a:rPr>
              <a:t>sécher</a:t>
            </a:r>
            <a:r>
              <a:rPr sz="5000">
                <a:solidFill>
                  <a:srgbClr val="FFFFFF"/>
                </a:solidFill>
                <a:latin typeface="Helvetica Neue"/>
                <a:ea typeface="Helvetica Neue"/>
                <a:cs typeface="Helvetica Neue"/>
                <a:sym typeface="Helvetica Neue"/>
              </a:rPr>
              <a:t>)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Bêta 2-agonistes » (3/3)</a:t>
            </a:r>
          </a:p>
        </p:txBody>
      </p:sp>
      <p:sp>
        <p:nvSpPr>
          <p:cNvPr id="73" name="Shape 73"/>
          <p:cNvSpPr/>
          <p:nvPr>
            <p:ph type="body" idx="1"/>
          </p:nvPr>
        </p:nvSpPr>
        <p:spPr>
          <a:xfrm>
            <a:off x="1473200" y="3905250"/>
            <a:ext cx="21437600" cy="8039100"/>
          </a:xfrm>
          <a:prstGeom prst="rect">
            <a:avLst/>
          </a:prstGeom>
        </p:spPr>
        <p:txBody>
          <a:bodyPr/>
          <a:lstStyle/>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A l'origine, ces produits sont utilisés dans le traitement de l'asthme, pour leurs propriétés broncho-dilatatrices. Actuellement, leur utilisation est autorisée pour les sportifs asthmatiques à deux conditions :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en usage thérapeutique exclusivement, qui doit être justifié par une ordonnance ;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il faut faire une déclaration préalable aux organisateurs de la compétition.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defTabSz="602615">
              <a:defRPr sz="1800">
                <a:solidFill>
                  <a:srgbClr val="000000"/>
                </a:solidFill>
                <a:effectLst/>
              </a:defRPr>
            </a:pPr>
            <a:r>
              <a:rPr sz="7300">
                <a:solidFill>
                  <a:srgbClr val="FFFFFF"/>
                </a:solidFill>
                <a:effectLst>
                  <a:outerShdw sx="100000" sy="100000" kx="0" ky="0" algn="b" rotWithShape="0" blurRad="37084" dist="27813" dir="5400000">
                    <a:srgbClr val="000000"/>
                  </a:outerShdw>
                </a:effectLst>
              </a:rPr>
              <a:t>Les « substances » interdites en permanence</a:t>
            </a:r>
            <a:endParaRPr sz="7300">
              <a:solidFill>
                <a:srgbClr val="FFFFFF"/>
              </a:solidFill>
              <a:effectLst>
                <a:outerShdw sx="100000" sy="100000" kx="0" ky="0" algn="b" rotWithShape="0" blurRad="37084" dist="27813" dir="5400000">
                  <a:srgbClr val="000000"/>
                </a:outerShdw>
              </a:effectLst>
            </a:endParaRPr>
          </a:p>
          <a:p>
            <a:pPr lvl="0" defTabSz="602615">
              <a:defRPr sz="1800">
                <a:solidFill>
                  <a:srgbClr val="000000"/>
                </a:solidFill>
                <a:effectLst/>
              </a:defRPr>
            </a:pPr>
            <a:r>
              <a:rPr b="1" sz="7300">
                <a:solidFill>
                  <a:srgbClr val="FFFFFF"/>
                </a:solidFill>
                <a:effectLst>
                  <a:outerShdw sx="100000" sy="100000" kx="0" ky="0" algn="b" rotWithShape="0" blurRad="37084" dist="27813" dir="5400000">
                    <a:srgbClr val="000000"/>
                  </a:outerShdw>
                </a:effectLst>
                <a:latin typeface="Helvetica Neue"/>
                <a:ea typeface="Helvetica Neue"/>
                <a:cs typeface="Helvetica Neue"/>
                <a:sym typeface="Helvetica Neue"/>
              </a:rPr>
              <a:t>Les « antagonistes et modulateurs hormonaux »</a:t>
            </a:r>
          </a:p>
        </p:txBody>
      </p:sp>
      <p:sp>
        <p:nvSpPr>
          <p:cNvPr id="76" name="Shape 76"/>
          <p:cNvSpPr/>
          <p:nvPr>
            <p:ph type="body" idx="1"/>
          </p:nvPr>
        </p:nvSpPr>
        <p:spPr>
          <a:prstGeom prst="rect">
            <a:avLst/>
          </a:prstGeom>
        </p:spPr>
        <p:txBody>
          <a:bodyPr/>
          <a:lstStyle>
            <a:lvl1pPr marL="0" indent="0" algn="just" defTabSz="457200">
              <a:spcBef>
                <a:spcPts val="0"/>
              </a:spcBef>
              <a:buSzTx/>
              <a:buNone/>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rPr>
              <a:t>Ces hormones sont des molécules, des messagers libérés par les glandes endocrines pour réguler des fonctions spécifiques du corps comme la glycémie ou la croissance musculaire.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diurétiques »</a:t>
            </a:r>
          </a:p>
        </p:txBody>
      </p:sp>
      <p:sp>
        <p:nvSpPr>
          <p:cNvPr id="79" name="Shape 79"/>
          <p:cNvSpPr/>
          <p:nvPr>
            <p:ph type="body" idx="1"/>
          </p:nvPr>
        </p:nvSpPr>
        <p:spPr>
          <a:prstGeom prst="rect">
            <a:avLst/>
          </a:prstGeom>
        </p:spPr>
        <p:txBody>
          <a:bodyPr/>
          <a:lstStyle/>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Les diurétiques sont des produits qui aident à éliminer les fluides contenus dans l’organisme.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Ils entraînent une perte hydrique en paralysant partiellement la réabsorption de l’eau, c’est-à-dire en augmentant la quantité d’urine excrétée.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Les diurétiques les plus puissants peuvent amener la quantité d’urine excrétée à environ 6 litres par jour.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defTabSz="619125">
              <a:defRPr sz="1800">
                <a:solidFill>
                  <a:srgbClr val="000000"/>
                </a:solidFill>
                <a:effectLst/>
              </a:defRPr>
            </a:pPr>
            <a:r>
              <a:rPr sz="7500">
                <a:solidFill>
                  <a:srgbClr val="FFFFFF"/>
                </a:solidFill>
                <a:effectLst>
                  <a:outerShdw sx="100000" sy="100000" kx="0" ky="0" algn="b" rotWithShape="0" blurRad="38100" dist="28575" dir="5400000">
                    <a:srgbClr val="000000"/>
                  </a:outerShdw>
                </a:effectLst>
              </a:rPr>
              <a:t>Les « substances » interdites en permanence</a:t>
            </a:r>
            <a:endParaRPr sz="7500">
              <a:solidFill>
                <a:srgbClr val="FFFFFF"/>
              </a:solidFill>
              <a:effectLst>
                <a:outerShdw sx="100000" sy="100000" kx="0" ky="0" algn="b" rotWithShape="0" blurRad="38100" dist="28575" dir="5400000">
                  <a:srgbClr val="000000"/>
                </a:outerShdw>
              </a:effectLst>
            </a:endParaRPr>
          </a:p>
          <a:p>
            <a:pPr lvl="0" defTabSz="619125">
              <a:defRPr sz="1800">
                <a:solidFill>
                  <a:srgbClr val="000000"/>
                </a:solidFill>
                <a:effectLst/>
              </a:defRPr>
            </a:pPr>
            <a:r>
              <a:rPr b="1" sz="7500">
                <a:solidFill>
                  <a:srgbClr val="FFFFFF"/>
                </a:solidFill>
                <a:effectLst>
                  <a:outerShdw sx="100000" sy="100000" kx="0" ky="0" algn="b" rotWithShape="0" blurRad="38100" dist="28575" dir="5400000">
                    <a:srgbClr val="000000"/>
                  </a:outerShdw>
                </a:effectLst>
                <a:latin typeface="Helvetica Neue"/>
                <a:ea typeface="Helvetica Neue"/>
                <a:cs typeface="Helvetica Neue"/>
                <a:sym typeface="Helvetica Neue"/>
              </a:rPr>
              <a:t>Les « diurétiques et autres agents masquants »</a:t>
            </a:r>
          </a:p>
        </p:txBody>
      </p:sp>
      <p:sp>
        <p:nvSpPr>
          <p:cNvPr id="82" name="Shape 82"/>
          <p:cNvSpPr/>
          <p:nvPr>
            <p:ph type="body" idx="1"/>
          </p:nvPr>
        </p:nvSpPr>
        <p:spPr>
          <a:prstGeom prst="rect">
            <a:avLst/>
          </a:prstGeom>
        </p:spPr>
        <p:txBody>
          <a:bodyPr/>
          <a:lstStyle/>
          <a:p>
            <a:pPr lvl="0" marL="0" indent="0" algn="just" defTabSz="425195">
              <a:lnSpc>
                <a:spcPct val="115000"/>
              </a:lnSpc>
              <a:spcBef>
                <a:spcPts val="0"/>
              </a:spcBef>
              <a:buSzTx/>
              <a:buNone/>
              <a:defRPr sz="1800">
                <a:solidFill>
                  <a:srgbClr val="000000"/>
                </a:solidFill>
                <a:effectLst/>
              </a:defRPr>
            </a:pPr>
            <a:r>
              <a:rPr sz="4650">
                <a:solidFill>
                  <a:srgbClr val="FFFFFF"/>
                </a:solidFill>
                <a:latin typeface="Helvetica Neue"/>
                <a:ea typeface="Helvetica Neue"/>
                <a:cs typeface="Helvetica Neue"/>
                <a:sym typeface="Helvetica Neue"/>
              </a:rPr>
              <a:t>Les agents masquants sont des composés utilisés pour cacher ou « masquer » la présence de médicaments prohibés spécifiques recherchés lors d’un contrôle antidopage. </a:t>
            </a:r>
            <a:endParaRPr sz="4650">
              <a:solidFill>
                <a:srgbClr val="FFFFFF"/>
              </a:solidFill>
              <a:latin typeface="Helvetica Neue"/>
              <a:ea typeface="Helvetica Neue"/>
              <a:cs typeface="Helvetica Neue"/>
              <a:sym typeface="Helvetica Neue"/>
            </a:endParaRPr>
          </a:p>
          <a:p>
            <a:pPr lvl="0" marL="0" indent="0" algn="just" defTabSz="425195">
              <a:lnSpc>
                <a:spcPct val="115000"/>
              </a:lnSpc>
              <a:spcBef>
                <a:spcPts val="0"/>
              </a:spcBef>
              <a:buSzTx/>
              <a:buNone/>
              <a:defRPr sz="1800">
                <a:solidFill>
                  <a:srgbClr val="000000"/>
                </a:solidFill>
                <a:effectLst/>
              </a:defRPr>
            </a:pPr>
            <a:endParaRPr sz="4650">
              <a:solidFill>
                <a:srgbClr val="FFFFFF"/>
              </a:solidFill>
              <a:latin typeface="Helvetica Neue"/>
              <a:ea typeface="Helvetica Neue"/>
              <a:cs typeface="Helvetica Neue"/>
              <a:sym typeface="Helvetica Neue"/>
            </a:endParaRPr>
          </a:p>
          <a:p>
            <a:pPr lvl="0" marL="0" indent="0" algn="just" defTabSz="425195">
              <a:lnSpc>
                <a:spcPct val="115000"/>
              </a:lnSpc>
              <a:spcBef>
                <a:spcPts val="0"/>
              </a:spcBef>
              <a:buSzTx/>
              <a:buNone/>
              <a:defRPr sz="1800">
                <a:solidFill>
                  <a:srgbClr val="000000"/>
                </a:solidFill>
                <a:effectLst/>
              </a:defRPr>
            </a:pPr>
            <a:r>
              <a:rPr sz="4650">
                <a:solidFill>
                  <a:srgbClr val="FFFFFF"/>
                </a:solidFill>
                <a:latin typeface="Helvetica Neue"/>
                <a:ea typeface="Helvetica Neue"/>
                <a:cs typeface="Helvetica Neue"/>
                <a:sym typeface="Helvetica Neue"/>
              </a:rPr>
              <a:t>Les agents masquants sont capables d’altérer ou de dissimuler la substance interdite dans l’urine. </a:t>
            </a:r>
            <a:endParaRPr sz="4650">
              <a:solidFill>
                <a:srgbClr val="FFFFFF"/>
              </a:solidFill>
              <a:latin typeface="Helvetica Neue"/>
              <a:ea typeface="Helvetica Neue"/>
              <a:cs typeface="Helvetica Neue"/>
              <a:sym typeface="Helvetica Neue"/>
            </a:endParaRPr>
          </a:p>
          <a:p>
            <a:pPr lvl="0" marL="0" indent="0" algn="just" defTabSz="425195">
              <a:lnSpc>
                <a:spcPct val="115000"/>
              </a:lnSpc>
              <a:spcBef>
                <a:spcPts val="0"/>
              </a:spcBef>
              <a:buSzTx/>
              <a:buNone/>
              <a:defRPr sz="1800">
                <a:solidFill>
                  <a:srgbClr val="000000"/>
                </a:solidFill>
                <a:effectLst/>
              </a:defRPr>
            </a:pPr>
            <a:endParaRPr sz="4650">
              <a:solidFill>
                <a:srgbClr val="FFFFFF"/>
              </a:solidFill>
              <a:latin typeface="Helvetica Neue"/>
              <a:ea typeface="Helvetica Neue"/>
              <a:cs typeface="Helvetica Neue"/>
              <a:sym typeface="Helvetica Neue"/>
            </a:endParaRPr>
          </a:p>
          <a:p>
            <a:pPr lvl="0" marL="0" indent="0" algn="just" defTabSz="425195">
              <a:lnSpc>
                <a:spcPct val="115000"/>
              </a:lnSpc>
              <a:spcBef>
                <a:spcPts val="0"/>
              </a:spcBef>
              <a:buSzTx/>
              <a:buNone/>
              <a:defRPr sz="1800">
                <a:solidFill>
                  <a:srgbClr val="000000"/>
                </a:solidFill>
                <a:effectLst/>
              </a:defRPr>
            </a:pPr>
            <a:r>
              <a:rPr sz="4650">
                <a:solidFill>
                  <a:srgbClr val="FFFFFF"/>
                </a:solidFill>
                <a:latin typeface="Helvetica Neue"/>
                <a:ea typeface="Helvetica Neue"/>
                <a:cs typeface="Helvetica Neue"/>
                <a:sym typeface="Helvetica Neue"/>
              </a:rPr>
              <a:t>Les diurétiques peuvent être considérés comme des agents « masquants » en raison du pouvoir diluant de l'urine, qui permet de diminuer la concentration de la substance interdite excrété par l’organisme.</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defTabSz="619125">
              <a:defRPr sz="1800">
                <a:solidFill>
                  <a:srgbClr val="000000"/>
                </a:solidFill>
                <a:effectLst/>
              </a:defRPr>
            </a:pPr>
            <a:r>
              <a:rPr sz="7500">
                <a:solidFill>
                  <a:srgbClr val="FFFFFF"/>
                </a:solidFill>
                <a:effectLst>
                  <a:outerShdw sx="100000" sy="100000" kx="0" ky="0" algn="b" rotWithShape="0" blurRad="38100" dist="28575" dir="5400000">
                    <a:srgbClr val="000000"/>
                  </a:outerShdw>
                </a:effectLst>
              </a:rPr>
              <a:t>Les « substances » interdites en permanence</a:t>
            </a:r>
            <a:endParaRPr sz="7500">
              <a:solidFill>
                <a:srgbClr val="FFFFFF"/>
              </a:solidFill>
              <a:effectLst>
                <a:outerShdw sx="100000" sy="100000" kx="0" ky="0" algn="b" rotWithShape="0" blurRad="38100" dist="28575" dir="5400000">
                  <a:srgbClr val="000000"/>
                </a:outerShdw>
              </a:effectLst>
            </a:endParaRPr>
          </a:p>
          <a:p>
            <a:pPr lvl="0" defTabSz="619125">
              <a:defRPr sz="1800">
                <a:solidFill>
                  <a:srgbClr val="000000"/>
                </a:solidFill>
                <a:effectLst/>
              </a:defRPr>
            </a:pPr>
            <a:r>
              <a:rPr b="1" sz="7500">
                <a:solidFill>
                  <a:srgbClr val="FFFFFF"/>
                </a:solidFill>
                <a:effectLst>
                  <a:outerShdw sx="100000" sy="100000" kx="0" ky="0" algn="b" rotWithShape="0" blurRad="38100" dist="28575" dir="5400000">
                    <a:srgbClr val="000000"/>
                  </a:outerShdw>
                </a:effectLst>
                <a:latin typeface="Helvetica Neue"/>
                <a:ea typeface="Helvetica Neue"/>
                <a:cs typeface="Helvetica Neue"/>
                <a:sym typeface="Helvetica Neue"/>
              </a:rPr>
              <a:t>Les « diurétiques et autres agents masquants »</a:t>
            </a:r>
          </a:p>
        </p:txBody>
      </p:sp>
      <p:sp>
        <p:nvSpPr>
          <p:cNvPr id="85" name="Shape 85"/>
          <p:cNvSpPr/>
          <p:nvPr>
            <p:ph type="body" idx="1"/>
          </p:nvPr>
        </p:nvSpPr>
        <p:spPr>
          <a:prstGeom prst="rect">
            <a:avLst/>
          </a:prstGeom>
        </p:spPr>
        <p:txBody>
          <a:bodyPr/>
          <a:lstStyle>
            <a:lvl1pPr marL="0" indent="0" algn="just" defTabSz="457200">
              <a:spcBef>
                <a:spcPts val="0"/>
              </a:spcBef>
              <a:buSzTx/>
              <a:buNone/>
              <a:defRPr>
                <a:latin typeface="Helvetica Neue"/>
                <a:ea typeface="Helvetica Neue"/>
                <a:cs typeface="Helvetica Neue"/>
                <a:sym typeface="Helvetica Neue"/>
              </a:defRPr>
            </a:lvl1pPr>
          </a:lstStyle>
          <a:p>
            <a:pPr lvl="0">
              <a:defRPr sz="1800">
                <a:solidFill>
                  <a:srgbClr val="000000"/>
                </a:solidFill>
                <a:effectLst/>
              </a:defRPr>
            </a:pPr>
            <a:r>
              <a:rPr sz="5000">
                <a:solidFill>
                  <a:srgbClr val="FFFFFF"/>
                </a:solidFill>
              </a:rPr>
              <a:t>Les diurétiques et autres agents masquants constituent la cinquième catégorie de médicaments en termes de fréquence d’utilisation (6,7 % des contrôles antidopage positifs dans le monde).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Synthèse sur les « substances » interdites</a:t>
            </a:r>
          </a:p>
        </p:txBody>
      </p:sp>
      <p:sp>
        <p:nvSpPr>
          <p:cNvPr id="88" name="Shape 88"/>
          <p:cNvSpPr/>
          <p:nvPr>
            <p:ph type="body" idx="1"/>
          </p:nvPr>
        </p:nvSpPr>
        <p:spPr>
          <a:prstGeom prst="rect">
            <a:avLst/>
          </a:prstGeom>
        </p:spPr>
        <p:txBody>
          <a:bodyPr/>
          <a:lstStyle/>
          <a:p>
            <a:pPr lvl="0" marL="43815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Il existe 5 catégories de substances interdites.</a:t>
            </a:r>
            <a:endParaRPr sz="3450">
              <a:solidFill>
                <a:srgbClr val="FFFFFF"/>
              </a:solidFill>
              <a:effectLst>
                <a:outerShdw sx="100000" sy="100000" kx="0" ky="0" algn="b" rotWithShape="0" blurRad="35052" dist="26289" dir="5400000">
                  <a:srgbClr val="000000"/>
                </a:outerShdw>
              </a:effectLst>
            </a:endParaRPr>
          </a:p>
          <a:p>
            <a:pPr lvl="1" marL="87630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Les agents anabolisants</a:t>
            </a:r>
            <a:endParaRPr sz="3450">
              <a:solidFill>
                <a:srgbClr val="FFFFFF"/>
              </a:solidFill>
              <a:effectLst>
                <a:outerShdw sx="100000" sy="100000" kx="0" ky="0" algn="b" rotWithShape="0" blurRad="35052" dist="26289" dir="5400000">
                  <a:srgbClr val="000000"/>
                </a:outerShdw>
              </a:effectLst>
            </a:endParaRPr>
          </a:p>
          <a:p>
            <a:pPr lvl="1" marL="87630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Les hormones peptiques</a:t>
            </a:r>
            <a:endParaRPr sz="3450">
              <a:solidFill>
                <a:srgbClr val="FFFFFF"/>
              </a:solidFill>
              <a:effectLst>
                <a:outerShdw sx="100000" sy="100000" kx="0" ky="0" algn="b" rotWithShape="0" blurRad="35052" dist="26289" dir="5400000">
                  <a:srgbClr val="000000"/>
                </a:outerShdw>
              </a:effectLst>
            </a:endParaRPr>
          </a:p>
          <a:p>
            <a:pPr lvl="1" marL="87630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Les produits dopants « Bêta-2 agonistes »</a:t>
            </a:r>
            <a:endParaRPr sz="3450">
              <a:solidFill>
                <a:srgbClr val="FFFFFF"/>
              </a:solidFill>
              <a:effectLst>
                <a:outerShdw sx="100000" sy="100000" kx="0" ky="0" algn="b" rotWithShape="0" blurRad="35052" dist="26289" dir="5400000">
                  <a:srgbClr val="000000"/>
                </a:outerShdw>
              </a:effectLst>
            </a:endParaRPr>
          </a:p>
          <a:p>
            <a:pPr lvl="1" marL="87630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Les antagonistes et modulateurs hormonaux</a:t>
            </a:r>
            <a:endParaRPr sz="3450">
              <a:solidFill>
                <a:srgbClr val="FFFFFF"/>
              </a:solidFill>
              <a:effectLst>
                <a:outerShdw sx="100000" sy="100000" kx="0" ky="0" algn="b" rotWithShape="0" blurRad="35052" dist="26289" dir="5400000">
                  <a:srgbClr val="000000"/>
                </a:outerShdw>
              </a:effectLst>
            </a:endParaRPr>
          </a:p>
          <a:p>
            <a:pPr lvl="1" marL="87630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Les diurétiques et autres agents masquants</a:t>
            </a:r>
            <a:endParaRPr sz="3450">
              <a:solidFill>
                <a:srgbClr val="FFFFFF"/>
              </a:solidFill>
              <a:effectLst>
                <a:outerShdw sx="100000" sy="100000" kx="0" ky="0" algn="b" rotWithShape="0" blurRad="35052" dist="26289" dir="5400000">
                  <a:srgbClr val="000000"/>
                </a:outerShdw>
              </a:effectLst>
            </a:endParaRPr>
          </a:p>
          <a:p>
            <a:pPr lvl="0" marL="43815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L’interdiction prend la forme d’un certain seuil de tolérance dans les analyses sanguine et / ou d’urine du sportif. </a:t>
            </a:r>
            <a:endParaRPr sz="3450">
              <a:solidFill>
                <a:srgbClr val="FFFFFF"/>
              </a:solidFill>
              <a:effectLst>
                <a:outerShdw sx="100000" sy="100000" kx="0" ky="0" algn="b" rotWithShape="0" blurRad="35052" dist="26289" dir="5400000">
                  <a:srgbClr val="000000"/>
                </a:outerShdw>
              </a:effectLst>
            </a:endParaRPr>
          </a:p>
          <a:p>
            <a:pPr lvl="0" marL="438150" indent="-438150" defTabSz="569594">
              <a:spcBef>
                <a:spcPts val="3500"/>
              </a:spcBef>
              <a:buBlip>
                <a:blip r:embed="rId2"/>
              </a:buBlip>
              <a:defRPr sz="1800">
                <a:solidFill>
                  <a:srgbClr val="000000"/>
                </a:solidFill>
                <a:effectLst/>
              </a:defRPr>
            </a:pPr>
            <a:r>
              <a:rPr sz="3450">
                <a:solidFill>
                  <a:srgbClr val="FFFFFF"/>
                </a:solidFill>
                <a:effectLst>
                  <a:outerShdw sx="100000" sy="100000" kx="0" ky="0" algn="b" rotWithShape="0" blurRad="35052" dist="26289" dir="5400000">
                    <a:srgbClr val="000000"/>
                  </a:outerShdw>
                </a:effectLst>
              </a:rPr>
              <a:t>En cas de seuil constaté supérieur à la limite, le contrôle est dit « positif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Les « méthodes » interdites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Le « contenu » de la Liste</a:t>
            </a:r>
          </a:p>
        </p:txBody>
      </p:sp>
      <p:sp>
        <p:nvSpPr>
          <p:cNvPr id="38" name="Shape 38"/>
          <p:cNvSpPr/>
          <p:nvPr>
            <p:ph type="body" idx="1"/>
          </p:nvPr>
        </p:nvSpPr>
        <p:spPr>
          <a:prstGeom prst="rect">
            <a:avLst/>
          </a:prstGeom>
        </p:spPr>
        <p:txBody>
          <a:bodyPr/>
          <a:lstStyle/>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La « Liste » est le complément du « Code »</a:t>
            </a:r>
            <a:endParaRPr sz="50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A la différence de ce dernier, elle est réactualisée chaque année pour tenir compte de l’évolution de la science et des techniques.</a:t>
            </a:r>
            <a:endParaRPr sz="50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 sportif est sensé en connaître l’intégralité des dispositions.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lvl="0" defTabSz="685165">
              <a:defRPr sz="1800">
                <a:solidFill>
                  <a:srgbClr val="000000"/>
                </a:solidFill>
                <a:effectLst/>
              </a:defRPr>
            </a:pPr>
            <a:r>
              <a:rPr sz="8300">
                <a:solidFill>
                  <a:srgbClr val="FFFFFF"/>
                </a:solidFill>
                <a:effectLst>
                  <a:outerShdw sx="100000" sy="100000" kx="0" ky="0" algn="b" rotWithShape="0" blurRad="42164" dist="31623" dir="5400000">
                    <a:srgbClr val="000000"/>
                  </a:outerShdw>
                </a:effectLst>
              </a:rPr>
              <a:t>Les « méthodes » interdites</a:t>
            </a:r>
            <a:endParaRPr sz="8300">
              <a:solidFill>
                <a:srgbClr val="FFFFFF"/>
              </a:solidFill>
              <a:effectLst>
                <a:outerShdw sx="100000" sy="100000" kx="0" ky="0" algn="b" rotWithShape="0" blurRad="42164" dist="31623" dir="5400000">
                  <a:srgbClr val="000000"/>
                </a:outerShdw>
              </a:effectLst>
            </a:endParaRPr>
          </a:p>
          <a:p>
            <a:pPr lvl="0" defTabSz="685165">
              <a:defRPr sz="1800">
                <a:solidFill>
                  <a:srgbClr val="000000"/>
                </a:solidFill>
                <a:effectLst/>
              </a:defRPr>
            </a:pPr>
            <a:r>
              <a:rPr b="1" sz="8300">
                <a:solidFill>
                  <a:srgbClr val="FFFFFF"/>
                </a:solidFill>
                <a:effectLst>
                  <a:outerShdw sx="100000" sy="100000" kx="0" ky="0" algn="b" rotWithShape="0" blurRad="42164" dist="31623" dir="5400000">
                    <a:srgbClr val="000000"/>
                  </a:outerShdw>
                </a:effectLst>
                <a:latin typeface="Helvetica Neue"/>
                <a:ea typeface="Helvetica Neue"/>
                <a:cs typeface="Helvetica Neue"/>
                <a:sym typeface="Helvetica Neue"/>
              </a:rPr>
              <a:t>L’amélioration du transfert d’oxygène (1/2)</a:t>
            </a:r>
          </a:p>
        </p:txBody>
      </p:sp>
      <p:sp>
        <p:nvSpPr>
          <p:cNvPr id="93" name="Shape 93"/>
          <p:cNvSpPr/>
          <p:nvPr>
            <p:ph type="body" idx="1"/>
          </p:nvPr>
        </p:nvSpPr>
        <p:spPr>
          <a:prstGeom prst="rect">
            <a:avLst/>
          </a:prstGeom>
        </p:spPr>
        <p:txBody>
          <a:bodyPr/>
          <a:lstStyle/>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En termes de dopage, l’amélioration du transfert de l’oxygène comprend le </a:t>
            </a:r>
            <a:r>
              <a:rPr b="1" sz="5000">
                <a:solidFill>
                  <a:srgbClr val="FFFFFF"/>
                </a:solidFill>
                <a:latin typeface="Helvetica Neue"/>
                <a:ea typeface="Helvetica Neue"/>
                <a:cs typeface="Helvetica Neue"/>
                <a:sym typeface="Helvetica Neue"/>
              </a:rPr>
              <a:t>dopage sanguin</a:t>
            </a:r>
            <a:r>
              <a:rPr sz="5000">
                <a:solidFill>
                  <a:srgbClr val="FFFFFF"/>
                </a:solidFill>
                <a:latin typeface="Helvetica Neue"/>
                <a:ea typeface="Helvetica Neue"/>
                <a:cs typeface="Helvetica Neue"/>
                <a:sym typeface="Helvetica Neue"/>
              </a:rPr>
              <a:t> et l’utilisation de</a:t>
            </a:r>
            <a:r>
              <a:rPr b="1" sz="5000">
                <a:solidFill>
                  <a:srgbClr val="FFFFFF"/>
                </a:solidFill>
                <a:latin typeface="Helvetica Neue"/>
                <a:ea typeface="Helvetica Neue"/>
                <a:cs typeface="Helvetica Neue"/>
                <a:sym typeface="Helvetica Neue"/>
              </a:rPr>
              <a:t> substituts sanguins artificiels.</a:t>
            </a:r>
            <a:r>
              <a:rPr sz="5000">
                <a:solidFill>
                  <a:srgbClr val="FFFFFF"/>
                </a:solidFill>
                <a:latin typeface="Helvetica Neue"/>
                <a:ea typeface="Helvetica Neue"/>
                <a:cs typeface="Helvetica Neue"/>
                <a:sym typeface="Helvetica Neue"/>
              </a:rPr>
              <a:t>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Ce procédé inclut également l'utilisation </a:t>
            </a:r>
            <a:r>
              <a:rPr b="1" sz="5000">
                <a:solidFill>
                  <a:srgbClr val="FFFFFF"/>
                </a:solidFill>
                <a:latin typeface="Helvetica Neue"/>
                <a:ea typeface="Helvetica Neue"/>
                <a:cs typeface="Helvetica Neue"/>
                <a:sym typeface="Helvetica Neue"/>
              </a:rPr>
              <a:t>d’érythropoïétine</a:t>
            </a:r>
            <a:r>
              <a:rPr sz="5000">
                <a:solidFill>
                  <a:srgbClr val="FFFFFF"/>
                </a:solidFill>
                <a:latin typeface="Helvetica Neue"/>
                <a:ea typeface="Helvetica Neue"/>
                <a:cs typeface="Helvetica Neue"/>
                <a:sym typeface="Helvetica Neue"/>
              </a:rPr>
              <a:t> (EPO).</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defTabSz="685165">
              <a:defRPr sz="1800">
                <a:solidFill>
                  <a:srgbClr val="000000"/>
                </a:solidFill>
                <a:effectLst/>
              </a:defRPr>
            </a:pPr>
            <a:r>
              <a:rPr sz="8300">
                <a:solidFill>
                  <a:srgbClr val="FFFFFF"/>
                </a:solidFill>
                <a:effectLst>
                  <a:outerShdw sx="100000" sy="100000" kx="0" ky="0" algn="b" rotWithShape="0" blurRad="42164" dist="31623" dir="5400000">
                    <a:srgbClr val="000000"/>
                  </a:outerShdw>
                </a:effectLst>
              </a:rPr>
              <a:t>Les « méthodes » interdites</a:t>
            </a:r>
            <a:endParaRPr sz="8300">
              <a:solidFill>
                <a:srgbClr val="FFFFFF"/>
              </a:solidFill>
              <a:effectLst>
                <a:outerShdw sx="100000" sy="100000" kx="0" ky="0" algn="b" rotWithShape="0" blurRad="42164" dist="31623" dir="5400000">
                  <a:srgbClr val="000000"/>
                </a:outerShdw>
              </a:effectLst>
            </a:endParaRPr>
          </a:p>
          <a:p>
            <a:pPr lvl="0" defTabSz="685165">
              <a:defRPr sz="1800">
                <a:solidFill>
                  <a:srgbClr val="000000"/>
                </a:solidFill>
                <a:effectLst/>
              </a:defRPr>
            </a:pPr>
            <a:r>
              <a:rPr b="1" sz="8300">
                <a:solidFill>
                  <a:srgbClr val="FFFFFF"/>
                </a:solidFill>
                <a:effectLst>
                  <a:outerShdw sx="100000" sy="100000" kx="0" ky="0" algn="b" rotWithShape="0" blurRad="42164" dist="31623" dir="5400000">
                    <a:srgbClr val="000000"/>
                  </a:outerShdw>
                </a:effectLst>
                <a:latin typeface="Helvetica Neue"/>
                <a:ea typeface="Helvetica Neue"/>
                <a:cs typeface="Helvetica Neue"/>
                <a:sym typeface="Helvetica Neue"/>
              </a:rPr>
              <a:t>L’amélioration du transfert d’oxygène (2/2)</a:t>
            </a:r>
          </a:p>
        </p:txBody>
      </p:sp>
      <p:sp>
        <p:nvSpPr>
          <p:cNvPr id="96" name="Shape 96"/>
          <p:cNvSpPr/>
          <p:nvPr>
            <p:ph type="body" idx="1"/>
          </p:nvPr>
        </p:nvSpPr>
        <p:spPr>
          <a:prstGeom prst="rect">
            <a:avLst/>
          </a:prstGeom>
        </p:spPr>
        <p:txBody>
          <a:bodyPr/>
          <a:lstStyle/>
          <a:p>
            <a:pPr lvl="0" marL="0" indent="0" algn="just" defTabSz="388620">
              <a:lnSpc>
                <a:spcPct val="115000"/>
              </a:lnSpc>
              <a:spcBef>
                <a:spcPts val="0"/>
              </a:spcBef>
              <a:buSzTx/>
              <a:buNone/>
              <a:defRPr sz="1800">
                <a:solidFill>
                  <a:srgbClr val="000000"/>
                </a:solidFill>
                <a:effectLst/>
              </a:defRPr>
            </a:pPr>
            <a:endParaRPr sz="4250">
              <a:solidFill>
                <a:srgbClr val="FFFFFF"/>
              </a:solidFill>
              <a:latin typeface="Helvetica Neue"/>
              <a:ea typeface="Helvetica Neue"/>
              <a:cs typeface="Helvetica Neue"/>
              <a:sym typeface="Helvetica Neue"/>
            </a:endParaRPr>
          </a:p>
          <a:p>
            <a:pPr lvl="0" marL="0" indent="0" algn="just" defTabSz="388620">
              <a:lnSpc>
                <a:spcPct val="115000"/>
              </a:lnSpc>
              <a:spcBef>
                <a:spcPts val="0"/>
              </a:spcBef>
              <a:buSzTx/>
              <a:buNone/>
              <a:defRPr sz="1800">
                <a:solidFill>
                  <a:srgbClr val="000000"/>
                </a:solidFill>
                <a:effectLst/>
              </a:defRPr>
            </a:pPr>
            <a:r>
              <a:rPr sz="4250">
                <a:solidFill>
                  <a:srgbClr val="FFFFFF"/>
                </a:solidFill>
                <a:latin typeface="Helvetica Neue"/>
                <a:ea typeface="Helvetica Neue"/>
                <a:cs typeface="Helvetica Neue"/>
                <a:sym typeface="Helvetica Neue"/>
              </a:rPr>
              <a:t>Il inclut également </a:t>
            </a:r>
            <a:r>
              <a:rPr b="1" sz="4250">
                <a:solidFill>
                  <a:srgbClr val="FFFFFF"/>
                </a:solidFill>
                <a:latin typeface="Helvetica Neue"/>
                <a:ea typeface="Helvetica Neue"/>
                <a:cs typeface="Helvetica Neue"/>
                <a:sym typeface="Helvetica Neue"/>
              </a:rPr>
              <a:t>l’optimisation artificielle du captage, du transport ou de la fourniture d’oxygène</a:t>
            </a:r>
            <a:r>
              <a:rPr sz="4250">
                <a:solidFill>
                  <a:srgbClr val="FFFFFF"/>
                </a:solidFill>
                <a:latin typeface="Helvetica Neue"/>
                <a:ea typeface="Helvetica Neue"/>
                <a:cs typeface="Helvetica Neue"/>
                <a:sym typeface="Helvetica Neue"/>
              </a:rPr>
              <a:t>, à l’aide notamment, sans toutefois s’y limiter, de produits chimiques perfluorés, d’éfaproxiral (RSR13) et de produits d’hémoglobine modifiée (par exemple, les substituts sanguins à base d'hémoglobine, les produits à base d’hémoglobines réticulées). </a:t>
            </a:r>
            <a:endParaRPr sz="4250">
              <a:solidFill>
                <a:srgbClr val="FFFFFF"/>
              </a:solidFill>
              <a:latin typeface="Helvetica Neue"/>
              <a:ea typeface="Helvetica Neue"/>
              <a:cs typeface="Helvetica Neue"/>
              <a:sym typeface="Helvetica Neue"/>
            </a:endParaRPr>
          </a:p>
          <a:p>
            <a:pPr lvl="0" marL="0" indent="0" algn="just" defTabSz="388620">
              <a:lnSpc>
                <a:spcPct val="115000"/>
              </a:lnSpc>
              <a:spcBef>
                <a:spcPts val="0"/>
              </a:spcBef>
              <a:buSzTx/>
              <a:buNone/>
              <a:defRPr sz="1800">
                <a:solidFill>
                  <a:srgbClr val="000000"/>
                </a:solidFill>
                <a:effectLst/>
              </a:defRPr>
            </a:pPr>
            <a:endParaRPr sz="4250">
              <a:solidFill>
                <a:srgbClr val="FFFFFF"/>
              </a:solidFill>
              <a:latin typeface="Helvetica Neue"/>
              <a:ea typeface="Helvetica Neue"/>
              <a:cs typeface="Helvetica Neue"/>
              <a:sym typeface="Helvetica Neue"/>
            </a:endParaRPr>
          </a:p>
          <a:p>
            <a:pPr lvl="0" marL="0" indent="0" algn="just" defTabSz="388620">
              <a:lnSpc>
                <a:spcPct val="115000"/>
              </a:lnSpc>
              <a:spcBef>
                <a:spcPts val="0"/>
              </a:spcBef>
              <a:buSzTx/>
              <a:buNone/>
              <a:defRPr sz="1800">
                <a:solidFill>
                  <a:srgbClr val="000000"/>
                </a:solidFill>
                <a:effectLst/>
              </a:defRPr>
            </a:pPr>
            <a:r>
              <a:rPr sz="4250">
                <a:solidFill>
                  <a:srgbClr val="FFFFFF"/>
                </a:solidFill>
                <a:latin typeface="Helvetica Neue"/>
                <a:ea typeface="Helvetica Neue"/>
                <a:cs typeface="Helvetica Neue"/>
                <a:sym typeface="Helvetica Neue"/>
              </a:rPr>
              <a:t>Cela peut, par exemple, consister à injecter les globules rouges d’une autre personne à un athlète, à prélever le propre sang de l’athlète deux ou trois mois avant la compétition, à le stocker et à le réinjecter une fois que l’organisme a compensé la perte sanguine, ce qui a pour effet d’augmenter le volume sanguin.</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defTabSz="602615">
              <a:defRPr sz="1800">
                <a:solidFill>
                  <a:srgbClr val="000000"/>
                </a:solidFill>
                <a:effectLst/>
              </a:defRPr>
            </a:pPr>
            <a:r>
              <a:rPr sz="7300">
                <a:solidFill>
                  <a:srgbClr val="FFFFFF"/>
                </a:solidFill>
                <a:effectLst>
                  <a:outerShdw sx="100000" sy="100000" kx="0" ky="0" algn="b" rotWithShape="0" blurRad="37084" dist="27813" dir="5400000">
                    <a:srgbClr val="000000"/>
                  </a:outerShdw>
                </a:effectLst>
              </a:rPr>
              <a:t>Les « méthodes » interdites</a:t>
            </a:r>
            <a:endParaRPr sz="7300">
              <a:solidFill>
                <a:srgbClr val="FFFFFF"/>
              </a:solidFill>
              <a:effectLst>
                <a:outerShdw sx="100000" sy="100000" kx="0" ky="0" algn="b" rotWithShape="0" blurRad="37084" dist="27813" dir="5400000">
                  <a:srgbClr val="000000"/>
                </a:outerShdw>
              </a:effectLst>
            </a:endParaRPr>
          </a:p>
          <a:p>
            <a:pPr lvl="0" defTabSz="602615">
              <a:defRPr sz="1800">
                <a:solidFill>
                  <a:srgbClr val="000000"/>
                </a:solidFill>
                <a:effectLst/>
              </a:defRPr>
            </a:pPr>
            <a:r>
              <a:rPr b="1" sz="7300">
                <a:solidFill>
                  <a:srgbClr val="FFFFFF"/>
                </a:solidFill>
                <a:effectLst>
                  <a:outerShdw sx="100000" sy="100000" kx="0" ky="0" algn="b" rotWithShape="0" blurRad="37084" dist="27813" dir="5400000">
                    <a:srgbClr val="000000"/>
                  </a:outerShdw>
                </a:effectLst>
                <a:latin typeface="Helvetica Neue"/>
                <a:ea typeface="Helvetica Neue"/>
                <a:cs typeface="Helvetica Neue"/>
                <a:sym typeface="Helvetica Neue"/>
              </a:rPr>
              <a:t>Les manipulations chimiques ou physiques (1/2)</a:t>
            </a:r>
          </a:p>
        </p:txBody>
      </p:sp>
      <p:sp>
        <p:nvSpPr>
          <p:cNvPr id="99" name="Shape 99"/>
          <p:cNvSpPr/>
          <p:nvPr>
            <p:ph type="body" idx="1"/>
          </p:nvPr>
        </p:nvSpPr>
        <p:spPr>
          <a:prstGeom prst="rect">
            <a:avLst/>
          </a:prstGeom>
        </p:spPr>
        <p:txBody>
          <a:bodyPr/>
          <a:lstStyle/>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La manipulation physique et chimique est le fait d’utiliser des substances ou des méthodes pour modifier un échantillon d’urine.</a:t>
            </a: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Plus particulièrement, la manipulation physique et chimique consiste à utiliser des substances et/ou des procédés capables d’altérer ou de tenter d’altérer l’intégrité et la validité des échantillons prélevés lors des contrôles antidopage. </a:t>
            </a: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Elle comprend, sans toutefois s’y limiter, la cathétérisation, la substitution d’urine et/ou l’altération de l’urine.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defTabSz="602615">
              <a:defRPr sz="1800">
                <a:solidFill>
                  <a:srgbClr val="000000"/>
                </a:solidFill>
                <a:effectLst/>
              </a:defRPr>
            </a:pPr>
            <a:r>
              <a:rPr sz="7300">
                <a:solidFill>
                  <a:srgbClr val="FFFFFF"/>
                </a:solidFill>
                <a:effectLst>
                  <a:outerShdw sx="100000" sy="100000" kx="0" ky="0" algn="b" rotWithShape="0" blurRad="37084" dist="27813" dir="5400000">
                    <a:srgbClr val="000000"/>
                  </a:outerShdw>
                </a:effectLst>
              </a:rPr>
              <a:t>Les « méthodes » interdites</a:t>
            </a:r>
            <a:endParaRPr sz="7300">
              <a:solidFill>
                <a:srgbClr val="FFFFFF"/>
              </a:solidFill>
              <a:effectLst>
                <a:outerShdw sx="100000" sy="100000" kx="0" ky="0" algn="b" rotWithShape="0" blurRad="37084" dist="27813" dir="5400000">
                  <a:srgbClr val="000000"/>
                </a:outerShdw>
              </a:effectLst>
            </a:endParaRPr>
          </a:p>
          <a:p>
            <a:pPr lvl="0" defTabSz="602615">
              <a:defRPr sz="1800">
                <a:solidFill>
                  <a:srgbClr val="000000"/>
                </a:solidFill>
                <a:effectLst/>
              </a:defRPr>
            </a:pPr>
            <a:r>
              <a:rPr b="1" sz="7300">
                <a:solidFill>
                  <a:srgbClr val="FFFFFF"/>
                </a:solidFill>
                <a:effectLst>
                  <a:outerShdw sx="100000" sy="100000" kx="0" ky="0" algn="b" rotWithShape="0" blurRad="37084" dist="27813" dir="5400000">
                    <a:srgbClr val="000000"/>
                  </a:outerShdw>
                </a:effectLst>
                <a:latin typeface="Helvetica Neue"/>
                <a:ea typeface="Helvetica Neue"/>
                <a:cs typeface="Helvetica Neue"/>
                <a:sym typeface="Helvetica Neue"/>
              </a:rPr>
              <a:t>Les manipulations chimiques ou physiques (2/2)</a:t>
            </a:r>
          </a:p>
        </p:txBody>
      </p:sp>
      <p:sp>
        <p:nvSpPr>
          <p:cNvPr id="102" name="Shape 102"/>
          <p:cNvSpPr/>
          <p:nvPr>
            <p:ph type="body" idx="1"/>
          </p:nvPr>
        </p:nvSpPr>
        <p:spPr>
          <a:prstGeom prst="rect">
            <a:avLst/>
          </a:prstGeom>
        </p:spPr>
        <p:txBody>
          <a:bodyPr/>
          <a:lstStyle/>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Il existe un certain nombre de techniques de manipulation physique et chimique : </a:t>
            </a: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Utilisation d’agents masquants comme le probénécide, qui bloque l’excrétion de la testostérone par le rein, fourniture de l’urine de quelqu’un d’autre pour les manipulations chimiques et les tests. </a:t>
            </a: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0" indent="0" algn="just" defTabSz="457200">
              <a:spcBef>
                <a:spcPts val="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Le probénécide est utilisé pour masquer l’utilisation de substances dopantes (agent masquant), d’anabolisants notamment, en retardant leur élimination.</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prstGeom prst="rect">
            <a:avLst/>
          </a:prstGeom>
        </p:spPr>
        <p:txBody>
          <a:bodyPr/>
          <a:lstStyle/>
          <a:p>
            <a:pPr lvl="0" defTabSz="668655">
              <a:defRPr sz="1800">
                <a:solidFill>
                  <a:srgbClr val="000000"/>
                </a:solidFill>
                <a:effectLst/>
              </a:defRPr>
            </a:pPr>
            <a:r>
              <a:rPr sz="8100">
                <a:solidFill>
                  <a:srgbClr val="FFFFFF"/>
                </a:solidFill>
                <a:effectLst>
                  <a:outerShdw sx="100000" sy="100000" kx="0" ky="0" algn="b" rotWithShape="0" blurRad="41148" dist="30861" dir="5400000">
                    <a:srgbClr val="000000"/>
                  </a:outerShdw>
                </a:effectLst>
              </a:rPr>
              <a:t>Les « méthodes » interdites</a:t>
            </a:r>
            <a:endParaRPr sz="8100">
              <a:solidFill>
                <a:srgbClr val="FFFFFF"/>
              </a:solidFill>
              <a:effectLst>
                <a:outerShdw sx="100000" sy="100000" kx="0" ky="0" algn="b" rotWithShape="0" blurRad="41148" dist="30861" dir="5400000">
                  <a:srgbClr val="000000"/>
                </a:outerShdw>
              </a:effectLst>
            </a:endParaRPr>
          </a:p>
          <a:p>
            <a:pPr lvl="0" defTabSz="668655">
              <a:defRPr sz="1800">
                <a:solidFill>
                  <a:srgbClr val="000000"/>
                </a:solidFill>
                <a:effectLst/>
              </a:defRPr>
            </a:pPr>
            <a:r>
              <a:rPr b="1" sz="8100">
                <a:solidFill>
                  <a:srgbClr val="FFFFFF"/>
                </a:solidFill>
                <a:effectLst>
                  <a:outerShdw sx="100000" sy="100000" kx="0" ky="0" algn="b" rotWithShape="0" blurRad="41148" dist="30861" dir="5400000">
                    <a:srgbClr val="000000"/>
                  </a:outerShdw>
                </a:effectLst>
                <a:latin typeface="Helvetica Neue"/>
                <a:ea typeface="Helvetica Neue"/>
                <a:cs typeface="Helvetica Neue"/>
                <a:sym typeface="Helvetica Neue"/>
              </a:rPr>
              <a:t>Le dopage génétique : le REPOXYGEN (1/2)</a:t>
            </a:r>
          </a:p>
        </p:txBody>
      </p:sp>
      <p:sp>
        <p:nvSpPr>
          <p:cNvPr id="105" name="Shape 105"/>
          <p:cNvSpPr/>
          <p:nvPr>
            <p:ph type="body" idx="1"/>
          </p:nvPr>
        </p:nvSpPr>
        <p:spPr>
          <a:prstGeom prst="rect">
            <a:avLst/>
          </a:prstGeom>
        </p:spPr>
        <p:txBody>
          <a:bodyPr/>
          <a:lstStyle/>
          <a:p>
            <a:pPr lvl="0" marL="0" indent="0" algn="just" defTabSz="379475">
              <a:lnSpc>
                <a:spcPct val="115000"/>
              </a:lnSpc>
              <a:spcBef>
                <a:spcPts val="0"/>
              </a:spcBef>
              <a:buSzTx/>
              <a:buNone/>
              <a:defRPr sz="1800">
                <a:solidFill>
                  <a:srgbClr val="000000"/>
                </a:solidFill>
                <a:effectLst/>
              </a:defRPr>
            </a:pPr>
            <a:r>
              <a:rPr sz="4150">
                <a:solidFill>
                  <a:srgbClr val="FFFFFF"/>
                </a:solidFill>
                <a:latin typeface="Helvetica Neue"/>
                <a:ea typeface="Helvetica Neue"/>
                <a:cs typeface="Helvetica Neue"/>
                <a:sym typeface="Helvetica Neue"/>
              </a:rPr>
              <a:t>Une étude a montré que les sprinteurs olympiques sont plus susceptibles que les sportifs du dimanche d'avoir une version particulière d'un gène (</a:t>
            </a:r>
            <a:r>
              <a:rPr b="1" sz="4150">
                <a:solidFill>
                  <a:srgbClr val="FFFFFF"/>
                </a:solidFill>
                <a:latin typeface="Helvetica Neue"/>
                <a:ea typeface="Helvetica Neue"/>
                <a:cs typeface="Helvetica Neue"/>
                <a:sym typeface="Helvetica Neue"/>
              </a:rPr>
              <a:t>ACTN3</a:t>
            </a:r>
            <a:r>
              <a:rPr sz="4150">
                <a:solidFill>
                  <a:srgbClr val="FFFFFF"/>
                </a:solidFill>
                <a:latin typeface="Helvetica Neue"/>
                <a:ea typeface="Helvetica Neue"/>
                <a:cs typeface="Helvetica Neue"/>
                <a:sym typeface="Helvetica Neue"/>
              </a:rPr>
              <a:t>) qui accroît leur puissance musculaire. </a:t>
            </a:r>
            <a:endParaRPr sz="4150">
              <a:solidFill>
                <a:srgbClr val="FFFFFF"/>
              </a:solidFill>
              <a:latin typeface="Helvetica Neue"/>
              <a:ea typeface="Helvetica Neue"/>
              <a:cs typeface="Helvetica Neue"/>
              <a:sym typeface="Helvetica Neue"/>
            </a:endParaRPr>
          </a:p>
          <a:p>
            <a:pPr lvl="0" marL="0" indent="0" algn="just" defTabSz="379475">
              <a:lnSpc>
                <a:spcPct val="115000"/>
              </a:lnSpc>
              <a:spcBef>
                <a:spcPts val="0"/>
              </a:spcBef>
              <a:buSzTx/>
              <a:buNone/>
              <a:defRPr sz="1800">
                <a:solidFill>
                  <a:srgbClr val="000000"/>
                </a:solidFill>
                <a:effectLst/>
              </a:defRPr>
            </a:pPr>
            <a:endParaRPr sz="4150">
              <a:solidFill>
                <a:srgbClr val="FFFFFF"/>
              </a:solidFill>
              <a:latin typeface="Helvetica Neue"/>
              <a:ea typeface="Helvetica Neue"/>
              <a:cs typeface="Helvetica Neue"/>
              <a:sym typeface="Helvetica Neue"/>
            </a:endParaRPr>
          </a:p>
          <a:p>
            <a:pPr lvl="0" marL="0" indent="0" algn="just" defTabSz="379475">
              <a:lnSpc>
                <a:spcPct val="115000"/>
              </a:lnSpc>
              <a:spcBef>
                <a:spcPts val="0"/>
              </a:spcBef>
              <a:buSzTx/>
              <a:buNone/>
              <a:defRPr sz="1800">
                <a:solidFill>
                  <a:srgbClr val="000000"/>
                </a:solidFill>
                <a:effectLst/>
              </a:defRPr>
            </a:pPr>
            <a:r>
              <a:rPr sz="4150">
                <a:solidFill>
                  <a:srgbClr val="FFFFFF"/>
                </a:solidFill>
                <a:latin typeface="Helvetica Neue"/>
                <a:ea typeface="Helvetica Neue"/>
                <a:cs typeface="Helvetica Neue"/>
                <a:sym typeface="Helvetica Neue"/>
              </a:rPr>
              <a:t>Des chercheurs ont également retrouvé chez les athlètes les plus endurants un autre gène (</a:t>
            </a:r>
            <a:r>
              <a:rPr b="1" sz="4150">
                <a:solidFill>
                  <a:srgbClr val="FFFFFF"/>
                </a:solidFill>
                <a:latin typeface="Helvetica Neue"/>
                <a:ea typeface="Helvetica Neue"/>
                <a:cs typeface="Helvetica Neue"/>
                <a:sym typeface="Helvetica Neue"/>
              </a:rPr>
              <a:t>IL-15R-alpha</a:t>
            </a:r>
            <a:r>
              <a:rPr sz="4150">
                <a:solidFill>
                  <a:srgbClr val="FFFFFF"/>
                </a:solidFill>
                <a:latin typeface="Helvetica Neue"/>
                <a:ea typeface="Helvetica Neue"/>
                <a:cs typeface="Helvetica Neue"/>
                <a:sym typeface="Helvetica Neue"/>
              </a:rPr>
              <a:t>) qui rend leurs muscles plus résistants à la fatigue. </a:t>
            </a:r>
            <a:endParaRPr sz="4150">
              <a:solidFill>
                <a:srgbClr val="FFFFFF"/>
              </a:solidFill>
              <a:latin typeface="Helvetica Neue"/>
              <a:ea typeface="Helvetica Neue"/>
              <a:cs typeface="Helvetica Neue"/>
              <a:sym typeface="Helvetica Neue"/>
            </a:endParaRPr>
          </a:p>
          <a:p>
            <a:pPr lvl="0" marL="0" indent="0" algn="just" defTabSz="379475">
              <a:lnSpc>
                <a:spcPct val="115000"/>
              </a:lnSpc>
              <a:spcBef>
                <a:spcPts val="0"/>
              </a:spcBef>
              <a:buSzTx/>
              <a:buNone/>
              <a:defRPr sz="1800">
                <a:solidFill>
                  <a:srgbClr val="000000"/>
                </a:solidFill>
                <a:effectLst/>
              </a:defRPr>
            </a:pPr>
            <a:endParaRPr sz="4150">
              <a:solidFill>
                <a:srgbClr val="FFFFFF"/>
              </a:solidFill>
              <a:latin typeface="Helvetica Neue"/>
              <a:ea typeface="Helvetica Neue"/>
              <a:cs typeface="Helvetica Neue"/>
              <a:sym typeface="Helvetica Neue"/>
            </a:endParaRPr>
          </a:p>
          <a:p>
            <a:pPr lvl="0" marL="0" indent="0" algn="just" defTabSz="379475">
              <a:lnSpc>
                <a:spcPct val="115000"/>
              </a:lnSpc>
              <a:spcBef>
                <a:spcPts val="0"/>
              </a:spcBef>
              <a:buSzTx/>
              <a:buNone/>
              <a:defRPr sz="1800">
                <a:solidFill>
                  <a:srgbClr val="000000"/>
                </a:solidFill>
                <a:effectLst/>
              </a:defRPr>
            </a:pPr>
            <a:r>
              <a:rPr sz="4150">
                <a:solidFill>
                  <a:srgbClr val="FFFFFF"/>
                </a:solidFill>
                <a:latin typeface="Helvetica Neue"/>
                <a:ea typeface="Helvetica Neue"/>
                <a:cs typeface="Helvetica Neue"/>
                <a:sym typeface="Helvetica Neue"/>
              </a:rPr>
              <a:t>Quant au skieur de fond français Jean-Marc Gaillard, ses taux naturellement élevés d'EPO (érythropoïétine, l'hormone stimulant la production des globules rouges qui transportent l'oxygène dans le sang) l'avaient </a:t>
            </a:r>
            <a:r>
              <a:rPr b="1" sz="4150">
                <a:solidFill>
                  <a:srgbClr val="FFFFFF"/>
                </a:solidFill>
                <a:latin typeface="Helvetica Neue"/>
                <a:ea typeface="Helvetica Neue"/>
                <a:cs typeface="Helvetica Neue"/>
                <a:sym typeface="Helvetica Neue"/>
              </a:rPr>
              <a:t>privé de compétition</a:t>
            </a:r>
            <a:r>
              <a:rPr sz="4150">
                <a:solidFill>
                  <a:srgbClr val="FFFFFF"/>
                </a:solidFill>
                <a:latin typeface="Helvetica Neue"/>
                <a:ea typeface="Helvetica Neue"/>
                <a:cs typeface="Helvetica Neue"/>
                <a:sym typeface="Helvetica Neue"/>
              </a:rPr>
              <a:t> en 2006 pour suspicion de dopage.</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defTabSz="668655">
              <a:defRPr sz="1800">
                <a:solidFill>
                  <a:srgbClr val="000000"/>
                </a:solidFill>
                <a:effectLst/>
              </a:defRPr>
            </a:pPr>
            <a:r>
              <a:rPr sz="8100">
                <a:solidFill>
                  <a:srgbClr val="FFFFFF"/>
                </a:solidFill>
                <a:effectLst>
                  <a:outerShdw sx="100000" sy="100000" kx="0" ky="0" algn="b" rotWithShape="0" blurRad="41148" dist="30861" dir="5400000">
                    <a:srgbClr val="000000"/>
                  </a:outerShdw>
                </a:effectLst>
              </a:rPr>
              <a:t>Les « méthodes » interdites</a:t>
            </a:r>
            <a:endParaRPr sz="8100">
              <a:solidFill>
                <a:srgbClr val="FFFFFF"/>
              </a:solidFill>
              <a:effectLst>
                <a:outerShdw sx="100000" sy="100000" kx="0" ky="0" algn="b" rotWithShape="0" blurRad="41148" dist="30861" dir="5400000">
                  <a:srgbClr val="000000"/>
                </a:outerShdw>
              </a:effectLst>
            </a:endParaRPr>
          </a:p>
          <a:p>
            <a:pPr lvl="0" defTabSz="668655">
              <a:defRPr sz="1800">
                <a:solidFill>
                  <a:srgbClr val="000000"/>
                </a:solidFill>
                <a:effectLst/>
              </a:defRPr>
            </a:pPr>
            <a:r>
              <a:rPr b="1" sz="8100">
                <a:solidFill>
                  <a:srgbClr val="FFFFFF"/>
                </a:solidFill>
                <a:effectLst>
                  <a:outerShdw sx="100000" sy="100000" kx="0" ky="0" algn="b" rotWithShape="0" blurRad="41148" dist="30861" dir="5400000">
                    <a:srgbClr val="000000"/>
                  </a:outerShdw>
                </a:effectLst>
                <a:latin typeface="Helvetica Neue"/>
                <a:ea typeface="Helvetica Neue"/>
                <a:cs typeface="Helvetica Neue"/>
                <a:sym typeface="Helvetica Neue"/>
              </a:rPr>
              <a:t>Le dopage génétique : le REPOXYGEN (2/2)</a:t>
            </a:r>
          </a:p>
        </p:txBody>
      </p:sp>
      <p:sp>
        <p:nvSpPr>
          <p:cNvPr id="108" name="Shape 108"/>
          <p:cNvSpPr/>
          <p:nvPr>
            <p:ph type="body" idx="1"/>
          </p:nvPr>
        </p:nvSpPr>
        <p:spPr>
          <a:prstGeom prst="rect">
            <a:avLst/>
          </a:prstGeom>
        </p:spPr>
        <p:txBody>
          <a:bodyPr/>
          <a:lstStyle/>
          <a:p>
            <a:pPr lvl="0" marL="0" indent="0" algn="just" defTabSz="457200">
              <a:lnSpc>
                <a:spcPct val="115000"/>
              </a:lnSpc>
              <a:spcBef>
                <a:spcPts val="1500"/>
              </a:spcBef>
              <a:buSzTx/>
              <a:buNone/>
              <a:defRPr sz="1800">
                <a:solidFill>
                  <a:srgbClr val="000000"/>
                </a:solidFill>
                <a:effectLst/>
              </a:defRPr>
            </a:pPr>
            <a:r>
              <a:rPr sz="5000">
                <a:solidFill>
                  <a:srgbClr val="FFFFFF"/>
                </a:solidFill>
                <a:latin typeface="Helvetica Neue"/>
                <a:ea typeface="Helvetica Neue"/>
                <a:cs typeface="Helvetica Neue"/>
                <a:sym typeface="Helvetica Neue"/>
              </a:rPr>
              <a:t>Sont interdits :</a:t>
            </a:r>
            <a:endParaRPr sz="5000">
              <a:solidFill>
                <a:srgbClr val="FFFFFF"/>
              </a:solidFill>
              <a:latin typeface="Helvetica Neue"/>
              <a:ea typeface="Helvetica Neue"/>
              <a:cs typeface="Helvetica Neue"/>
              <a:sym typeface="Helvetica Neue"/>
            </a:endParaRPr>
          </a:p>
          <a:p>
            <a:pPr lvl="0" marL="0" indent="0" algn="just" defTabSz="457200">
              <a:lnSpc>
                <a:spcPct val="115000"/>
              </a:lnSpc>
              <a:spcBef>
                <a:spcPts val="1500"/>
              </a:spcBef>
              <a:buSzTx/>
              <a:buNone/>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457200" indent="-457200" algn="just" defTabSz="457200">
              <a:lnSpc>
                <a:spcPct val="115000"/>
              </a:lnSpc>
              <a:spcBef>
                <a:spcPts val="1200"/>
              </a:spcBef>
              <a:buSzTx/>
              <a:buNone/>
              <a:tabLst>
                <a:tab pos="139700" algn="l"/>
                <a:tab pos="457200" algn="l"/>
              </a:tabLst>
              <a:defRPr sz="1800">
                <a:solidFill>
                  <a:srgbClr val="000000"/>
                </a:solidFill>
                <a:effectLst/>
              </a:defRPr>
            </a:pPr>
            <a:r>
              <a:rPr sz="5000">
                <a:solidFill>
                  <a:srgbClr val="FFFFFF"/>
                </a:solidFill>
                <a:latin typeface="Helvetica Neue"/>
                <a:ea typeface="Helvetica Neue"/>
                <a:cs typeface="Helvetica Neue"/>
                <a:sym typeface="Helvetica Neue"/>
              </a:rPr>
              <a:t>Le transfert d’acides nucléiques ou de séquences d’acides nucléiques</a:t>
            </a:r>
            <a:endParaRPr sz="5000">
              <a:solidFill>
                <a:srgbClr val="FFFFFF"/>
              </a:solidFill>
              <a:latin typeface="Helvetica Neue"/>
              <a:ea typeface="Helvetica Neue"/>
              <a:cs typeface="Helvetica Neue"/>
              <a:sym typeface="Helvetica Neue"/>
            </a:endParaRPr>
          </a:p>
          <a:p>
            <a:pPr lvl="0" marL="457200" indent="-457200" algn="just" defTabSz="457200">
              <a:lnSpc>
                <a:spcPct val="115000"/>
              </a:lnSpc>
              <a:spcBef>
                <a:spcPts val="1200"/>
              </a:spcBef>
              <a:buSzTx/>
              <a:buNone/>
              <a:tabLst>
                <a:tab pos="139700" algn="l"/>
                <a:tab pos="457200" algn="l"/>
              </a:tabLst>
              <a:defRPr sz="1800">
                <a:solidFill>
                  <a:srgbClr val="000000"/>
                </a:solidFill>
                <a:effectLst/>
              </a:defRPr>
            </a:pPr>
            <a:endParaRPr sz="5000">
              <a:solidFill>
                <a:srgbClr val="FFFFFF"/>
              </a:solidFill>
              <a:latin typeface="Helvetica Neue"/>
              <a:ea typeface="Helvetica Neue"/>
              <a:cs typeface="Helvetica Neue"/>
              <a:sym typeface="Helvetica Neue"/>
            </a:endParaRPr>
          </a:p>
          <a:p>
            <a:pPr lvl="0" marL="457200" indent="-457200" algn="just" defTabSz="457200">
              <a:lnSpc>
                <a:spcPct val="115000"/>
              </a:lnSpc>
              <a:spcBef>
                <a:spcPts val="1200"/>
              </a:spcBef>
              <a:buSzTx/>
              <a:buNone/>
              <a:tabLst>
                <a:tab pos="139700" algn="l"/>
                <a:tab pos="457200" algn="l"/>
              </a:tabLst>
              <a:defRPr sz="1800">
                <a:solidFill>
                  <a:srgbClr val="000000"/>
                </a:solidFill>
                <a:effectLst/>
              </a:defRPr>
            </a:pPr>
            <a:r>
              <a:rPr sz="5000">
                <a:solidFill>
                  <a:srgbClr val="FFFFFF"/>
                </a:solidFill>
                <a:latin typeface="Helvetica Neue"/>
                <a:ea typeface="Helvetica Neue"/>
                <a:cs typeface="Helvetica Neue"/>
                <a:sym typeface="Helvetica Neue"/>
              </a:rPr>
              <a:t>L’utilisation de cellules normales ou génétiquement modifiées</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lvl1pPr algn="ctr" defTabSz="602615">
              <a:defRPr sz="7300">
                <a:effectLst>
                  <a:outerShdw sx="100000" sy="100000" kx="0" ky="0" algn="b" rotWithShape="0" blurRad="37084" dist="27813" dir="5400000">
                    <a:srgbClr val="000000"/>
                  </a:outerShdw>
                </a:effectLst>
              </a:defRPr>
            </a:lvl1pPr>
          </a:lstStyle>
          <a:p>
            <a:pPr lvl="0">
              <a:defRPr sz="1800">
                <a:solidFill>
                  <a:srgbClr val="000000"/>
                </a:solidFill>
                <a:effectLst/>
              </a:defRPr>
            </a:pPr>
            <a:r>
              <a:rPr sz="7300">
                <a:solidFill>
                  <a:srgbClr val="FFFFFF"/>
                </a:solidFill>
                <a:effectLst>
                  <a:outerShdw sx="100000" sy="100000" kx="0" ky="0" algn="b" rotWithShape="0" blurRad="37084" dist="27813" dir="5400000">
                    <a:srgbClr val="000000"/>
                  </a:outerShdw>
                </a:effectLst>
              </a:rPr>
              <a:t>Synthèse générale sur la distinction entre substances et méthodes interdites en permanence (1/2)</a:t>
            </a:r>
          </a:p>
        </p:txBody>
      </p:sp>
      <p:sp>
        <p:nvSpPr>
          <p:cNvPr id="111" name="Shape 111"/>
          <p:cNvSpPr/>
          <p:nvPr>
            <p:ph type="body" idx="1"/>
          </p:nvPr>
        </p:nvSpPr>
        <p:spPr>
          <a:xfrm>
            <a:off x="1473200" y="3898900"/>
            <a:ext cx="21180263" cy="8039100"/>
          </a:xfrm>
          <a:prstGeom prst="rect">
            <a:avLst/>
          </a:prstGeom>
        </p:spPr>
        <p:txBody>
          <a:bodyPr/>
          <a:lstStyle/>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Il existe 5 catégories de substances interdites.</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agents anabolisants</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hormones peptiques</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produits dopants « Bêta-2 agonistes »</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antagonistes et modulateurs hormonaux</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diurétiques et autres agents masquants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lvl1pPr algn="ctr" defTabSz="602615">
              <a:defRPr sz="7300">
                <a:effectLst>
                  <a:outerShdw sx="100000" sy="100000" kx="0" ky="0" algn="b" rotWithShape="0" blurRad="37084" dist="27813" dir="5400000">
                    <a:srgbClr val="000000"/>
                  </a:outerShdw>
                </a:effectLst>
              </a:defRPr>
            </a:lvl1pPr>
          </a:lstStyle>
          <a:p>
            <a:pPr lvl="0">
              <a:defRPr sz="1800">
                <a:solidFill>
                  <a:srgbClr val="000000"/>
                </a:solidFill>
                <a:effectLst/>
              </a:defRPr>
            </a:pPr>
            <a:r>
              <a:rPr sz="7300">
                <a:solidFill>
                  <a:srgbClr val="FFFFFF"/>
                </a:solidFill>
                <a:effectLst>
                  <a:outerShdw sx="100000" sy="100000" kx="0" ky="0" algn="b" rotWithShape="0" blurRad="37084" dist="27813" dir="5400000">
                    <a:srgbClr val="000000"/>
                  </a:outerShdw>
                </a:effectLst>
              </a:rPr>
              <a:t>Synthèse générale sur la distinction entre substances et méthodes interdites en permanence (2/2)</a:t>
            </a:r>
          </a:p>
        </p:txBody>
      </p:sp>
      <p:sp>
        <p:nvSpPr>
          <p:cNvPr id="114" name="Shape 114"/>
          <p:cNvSpPr/>
          <p:nvPr>
            <p:ph type="body" idx="1"/>
          </p:nvPr>
        </p:nvSpPr>
        <p:spPr>
          <a:prstGeom prst="rect">
            <a:avLst/>
          </a:prstGeom>
        </p:spPr>
        <p:txBody>
          <a:bodyPr/>
          <a:lstStyle/>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Il existe 3 méthodes interdites interdites en permanence</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L’amélioration du transfert d’oxygène</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Les manipulations chimiques ou physiques</a:t>
            </a:r>
            <a:endParaRPr sz="50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Le dopage génétique</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8" name="Group 118"/>
          <p:cNvGrpSpPr/>
          <p:nvPr/>
        </p:nvGrpSpPr>
        <p:grpSpPr>
          <a:xfrm>
            <a:off x="12979400" y="3111500"/>
            <a:ext cx="9906000" cy="9613900"/>
            <a:chOff x="-190500" y="-190500"/>
            <a:chExt cx="9906000" cy="9613900"/>
          </a:xfrm>
        </p:grpSpPr>
        <p:pic>
          <p:nvPicPr>
            <p:cNvPr id="117" name="acceuil_sport_01.jpg"/>
            <p:cNvPicPr/>
            <p:nvPr/>
          </p:nvPicPr>
          <p:blipFill>
            <a:blip r:embed="rId2">
              <a:extLst/>
            </a:blip>
            <a:srcRect l="18693" t="0" r="18693" b="0"/>
            <a:stretch>
              <a:fillRect/>
            </a:stretch>
          </p:blipFill>
          <p:spPr>
            <a:xfrm>
              <a:off x="0" y="0"/>
              <a:ext cx="9525000" cy="9207500"/>
            </a:xfrm>
            <a:prstGeom prst="rect">
              <a:avLst/>
            </a:prstGeom>
            <a:ln>
              <a:noFill/>
            </a:ln>
            <a:effectLst/>
          </p:spPr>
        </p:pic>
        <p:pic>
          <p:nvPicPr>
            <p:cNvPr id="116" name=""/>
            <p:cNvPicPr/>
            <p:nvPr/>
          </p:nvPicPr>
          <p:blipFill>
            <a:blip r:embed="rId3">
              <a:extLst/>
            </a:blip>
            <a:stretch>
              <a:fillRect/>
            </a:stretch>
          </p:blipFill>
          <p:spPr>
            <a:xfrm>
              <a:off x="-190500" y="-190500"/>
              <a:ext cx="9906000" cy="9613900"/>
            </a:xfrm>
            <a:prstGeom prst="rect">
              <a:avLst/>
            </a:prstGeom>
            <a:effectLst/>
          </p:spPr>
        </p:pic>
      </p:grpSp>
      <p:sp>
        <p:nvSpPr>
          <p:cNvPr id="119" name="Shape 119"/>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La seconde distinction fondamentale</a:t>
            </a:r>
          </a:p>
        </p:txBody>
      </p:sp>
      <p:sp>
        <p:nvSpPr>
          <p:cNvPr id="120" name="Shape 120"/>
          <p:cNvSpPr/>
          <p:nvPr>
            <p:ph type="body" idx="1"/>
          </p:nvPr>
        </p:nvSpPr>
        <p:spPr>
          <a:prstGeom prst="rect">
            <a:avLst/>
          </a:prstGeom>
        </p:spPr>
        <p:txBody>
          <a:bodyPr/>
          <a:lstStyle>
            <a:lvl1pPr>
              <a:buBlip>
                <a:blip r:embed="rId4"/>
              </a:buBlip>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Quelles sont les substances et méthodes interdites durant les compétitions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lvl="0" algn="just" defTabSz="594360">
              <a:defRPr sz="1800">
                <a:solidFill>
                  <a:srgbClr val="000000"/>
                </a:solidFill>
                <a:effectLst/>
              </a:defRPr>
            </a:pPr>
            <a:r>
              <a:rPr sz="7200">
                <a:solidFill>
                  <a:srgbClr val="FFFFFF"/>
                </a:solidFill>
                <a:effectLst>
                  <a:outerShdw sx="100000" sy="100000" kx="0" ky="0" algn="b" rotWithShape="0" blurRad="36576" dist="27432" dir="5400000">
                    <a:srgbClr val="000000"/>
                  </a:outerShdw>
                </a:effectLst>
              </a:rPr>
              <a:t>Les interdictions supplémentaires en temps de compétition</a:t>
            </a:r>
            <a:endParaRPr sz="7200">
              <a:solidFill>
                <a:srgbClr val="FFFFFF"/>
              </a:solidFill>
              <a:effectLst>
                <a:outerShdw sx="100000" sy="100000" kx="0" ky="0" algn="b" rotWithShape="0" blurRad="36576" dist="27432" dir="5400000">
                  <a:srgbClr val="000000"/>
                </a:outerShdw>
              </a:effectLst>
            </a:endParaRPr>
          </a:p>
          <a:p>
            <a:pPr lvl="0" defTabSz="594360">
              <a:defRPr sz="1800">
                <a:solidFill>
                  <a:srgbClr val="000000"/>
                </a:solidFill>
                <a:effectLst/>
              </a:defRPr>
            </a:pPr>
            <a:r>
              <a:rPr b="1" sz="7200">
                <a:solidFill>
                  <a:srgbClr val="FFFFFF"/>
                </a:solidFill>
                <a:effectLst>
                  <a:outerShdw sx="100000" sy="100000" kx="0" ky="0" algn="b" rotWithShape="0" blurRad="36576" dist="27432" dir="5400000">
                    <a:srgbClr val="000000"/>
                  </a:outerShdw>
                </a:effectLst>
                <a:latin typeface="Helvetica Neue"/>
                <a:ea typeface="Helvetica Neue"/>
                <a:cs typeface="Helvetica Neue"/>
                <a:sym typeface="Helvetica Neue"/>
              </a:rPr>
              <a:t>Les stimulants</a:t>
            </a:r>
          </a:p>
        </p:txBody>
      </p:sp>
      <p:sp>
        <p:nvSpPr>
          <p:cNvPr id="123" name="Shape 123"/>
          <p:cNvSpPr/>
          <p:nvPr>
            <p:ph type="body" idx="1"/>
          </p:nvPr>
        </p:nvSpPr>
        <p:spPr>
          <a:xfrm>
            <a:off x="1473200" y="3905250"/>
            <a:ext cx="21437601" cy="8039100"/>
          </a:xfrm>
          <a:prstGeom prst="rect">
            <a:avLst/>
          </a:prstGeom>
        </p:spPr>
        <p:txBody>
          <a:bodyPr/>
          <a:lstStyle/>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Narcotiques (opiacés : morphine, méthadone, héroïne, analgésiques de synthèse)</a:t>
            </a:r>
            <a:endParaRPr sz="50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Cannabinoïdes</a:t>
            </a:r>
            <a:endParaRPr sz="50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Glucocorticoïdes (cortisone).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La « structure » de la Liste (1/2)</a:t>
            </a:r>
          </a:p>
        </p:txBody>
      </p:sp>
      <p:sp>
        <p:nvSpPr>
          <p:cNvPr id="41" name="Shape 41"/>
          <p:cNvSpPr/>
          <p:nvPr>
            <p:ph type="body" idx="1"/>
          </p:nvPr>
        </p:nvSpPr>
        <p:spPr>
          <a:prstGeom prst="rect">
            <a:avLst/>
          </a:prstGeom>
        </p:spPr>
        <p:txBody>
          <a:bodyPr/>
          <a:lstStyle/>
          <a:p>
            <a:pPr lvl="0">
              <a:buBlip>
                <a:blip r:embed="rId2"/>
              </a:buBlip>
              <a:defRPr sz="1800">
                <a:solidFill>
                  <a:srgbClr val="000000"/>
                </a:solidFill>
                <a:effectLst/>
              </a:defRPr>
            </a:pPr>
            <a:r>
              <a:rPr b="1" sz="5000" u="sng">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FONDAMENTAL :</a:t>
            </a:r>
            <a:r>
              <a:rPr b="1" sz="50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 </a:t>
            </a:r>
            <a:endParaRPr b="1" sz="50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La Liste fait une </a:t>
            </a:r>
            <a:r>
              <a:rPr b="1" sz="5000" u="sng">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première distinction</a:t>
            </a:r>
            <a:r>
              <a:rPr sz="5000">
                <a:solidFill>
                  <a:srgbClr val="FFFFFF"/>
                </a:solidFill>
                <a:effectLst>
                  <a:outerShdw sx="100000" sy="100000" kx="0" ky="0" algn="b" rotWithShape="0" blurRad="50800" dist="38100" dir="5400000">
                    <a:srgbClr val="000000"/>
                  </a:outerShdw>
                </a:effectLst>
              </a:rPr>
              <a:t> entre les </a:t>
            </a:r>
            <a:r>
              <a:rPr sz="5000" u="sng">
                <a:solidFill>
                  <a:srgbClr val="FFFFFF"/>
                </a:solidFill>
                <a:effectLst>
                  <a:outerShdw sx="100000" sy="100000" kx="0" ky="0" algn="b" rotWithShape="0" blurRad="50800" dist="38100" dir="5400000">
                    <a:srgbClr val="000000"/>
                  </a:outerShdw>
                </a:effectLst>
              </a:rPr>
              <a:t>SUBSTANCES</a:t>
            </a:r>
            <a:r>
              <a:rPr sz="5000">
                <a:solidFill>
                  <a:srgbClr val="FFFFFF"/>
                </a:solidFill>
                <a:effectLst>
                  <a:outerShdw sx="100000" sy="100000" kx="0" ky="0" algn="b" rotWithShape="0" blurRad="50800" dist="38100" dir="5400000">
                    <a:srgbClr val="000000"/>
                  </a:outerShdw>
                </a:effectLst>
              </a:rPr>
              <a:t> et les </a:t>
            </a:r>
            <a:r>
              <a:rPr sz="5000" u="sng">
                <a:solidFill>
                  <a:srgbClr val="FFFFFF"/>
                </a:solidFill>
                <a:effectLst>
                  <a:outerShdw sx="100000" sy="100000" kx="0" ky="0" algn="b" rotWithShape="0" blurRad="50800" dist="38100" dir="5400000">
                    <a:srgbClr val="000000"/>
                  </a:outerShdw>
                </a:effectLst>
              </a:rPr>
              <a:t>METHODES</a:t>
            </a:r>
            <a:r>
              <a:rPr sz="5000">
                <a:solidFill>
                  <a:srgbClr val="FFFFFF"/>
                </a:solidFill>
                <a:effectLst>
                  <a:outerShdw sx="100000" sy="100000" kx="0" ky="0" algn="b" rotWithShape="0" blurRad="50800" dist="38100" dir="5400000">
                    <a:srgbClr val="000000"/>
                  </a:outerShdw>
                </a:effectLst>
              </a:rPr>
              <a:t> de dopage.</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lvl="0" algn="just" defTabSz="544830">
              <a:defRPr sz="1800">
                <a:solidFill>
                  <a:srgbClr val="000000"/>
                </a:solidFill>
                <a:effectLst/>
              </a:defRPr>
            </a:pPr>
            <a:r>
              <a:rPr sz="6600">
                <a:solidFill>
                  <a:srgbClr val="FFFFFF"/>
                </a:solidFill>
                <a:effectLst>
                  <a:outerShdw sx="100000" sy="100000" kx="0" ky="0" algn="b" rotWithShape="0" blurRad="33528" dist="25146" dir="5400000">
                    <a:srgbClr val="000000"/>
                  </a:outerShdw>
                </a:effectLst>
              </a:rPr>
              <a:t>Les interdictions supplémentaires en temps de compétition</a:t>
            </a:r>
            <a:endParaRPr sz="6600">
              <a:solidFill>
                <a:srgbClr val="FFFFFF"/>
              </a:solidFill>
              <a:effectLst>
                <a:outerShdw sx="100000" sy="100000" kx="0" ky="0" algn="b" rotWithShape="0" blurRad="33528" dist="25146" dir="5400000">
                  <a:srgbClr val="000000"/>
                </a:outerShdw>
              </a:effectLst>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Les substances interdites dans certains sports</a:t>
            </a:r>
            <a:endPar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L’alcool</a:t>
            </a:r>
          </a:p>
        </p:txBody>
      </p:sp>
      <p:sp>
        <p:nvSpPr>
          <p:cNvPr id="126" name="Shape 126"/>
          <p:cNvSpPr/>
          <p:nvPr>
            <p:ph type="body" idx="1"/>
          </p:nvPr>
        </p:nvSpPr>
        <p:spPr>
          <a:prstGeom prst="rect">
            <a:avLst/>
          </a:prstGeom>
        </p:spPr>
        <p:txBody>
          <a:bodyPr/>
          <a:lstStyle/>
          <a:p>
            <a:pPr lvl="0" marL="0" indent="0" algn="just" defTabSz="429768">
              <a:lnSpc>
                <a:spcPct val="115000"/>
              </a:lnSpc>
              <a:spcBef>
                <a:spcPts val="1100"/>
              </a:spcBef>
              <a:buSzTx/>
              <a:buNone/>
              <a:defRPr sz="1800">
                <a:solidFill>
                  <a:srgbClr val="000000"/>
                </a:solidFill>
                <a:effectLst/>
              </a:defRPr>
            </a:pPr>
            <a:r>
              <a:rPr sz="4700">
                <a:solidFill>
                  <a:srgbClr val="FFFFFF"/>
                </a:solidFill>
                <a:latin typeface="Helvetica Neue"/>
                <a:ea typeface="Helvetica Neue"/>
                <a:cs typeface="Helvetica Neue"/>
                <a:sym typeface="Helvetica Neue"/>
              </a:rPr>
              <a:t>L’alcool (éthanol) est interdit </a:t>
            </a:r>
            <a:r>
              <a:rPr i="1" sz="4700">
                <a:solidFill>
                  <a:srgbClr val="FFFFFF"/>
                </a:solidFill>
                <a:latin typeface="Helvetica Neue"/>
                <a:ea typeface="Helvetica Neue"/>
                <a:cs typeface="Helvetica Neue"/>
                <a:sym typeface="Helvetica Neue"/>
              </a:rPr>
              <a:t>en compétition</a:t>
            </a:r>
            <a:r>
              <a:rPr sz="4700">
                <a:solidFill>
                  <a:srgbClr val="FFFFFF"/>
                </a:solidFill>
                <a:latin typeface="Helvetica Neue"/>
                <a:ea typeface="Helvetica Neue"/>
                <a:cs typeface="Helvetica Neue"/>
                <a:sym typeface="Helvetica Neue"/>
              </a:rPr>
              <a:t> seulement, dans les sports suivants. La détection sera effectuée par éthylométrie et/ou analyse sanguine. Le seuil de violation (valeurs hématologiques) est 0,10 g/L.</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Aéronautique (FAI)</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Automobile (FIA)</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Karaté (WKF)</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Motocyclisme (FIM)</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Motonautique (UIM)</a:t>
            </a:r>
            <a:endParaRPr sz="4700">
              <a:solidFill>
                <a:srgbClr val="FFFFFF"/>
              </a:solidFill>
              <a:latin typeface="Helvetica Neue"/>
              <a:ea typeface="Helvetica Neue"/>
              <a:cs typeface="Helvetica Neue"/>
              <a:sym typeface="Helvetica Neue"/>
            </a:endParaRPr>
          </a:p>
          <a:p>
            <a:pPr lvl="0" marL="429768" indent="-429768" algn="just" defTabSz="429768">
              <a:lnSpc>
                <a:spcPct val="115000"/>
              </a:lnSpc>
              <a:spcBef>
                <a:spcPts val="700"/>
              </a:spcBef>
              <a:buSzTx/>
              <a:buNone/>
              <a:tabLst>
                <a:tab pos="127000" algn="l"/>
                <a:tab pos="419100" algn="l"/>
              </a:tabLst>
              <a:defRPr sz="1800">
                <a:solidFill>
                  <a:srgbClr val="000000"/>
                </a:solidFill>
                <a:effectLst/>
              </a:defRPr>
            </a:pPr>
            <a:r>
              <a:rPr sz="4700">
                <a:solidFill>
                  <a:srgbClr val="FFFFFF"/>
                </a:solidFill>
                <a:latin typeface="Helvetica Neue"/>
                <a:ea typeface="Helvetica Neue"/>
                <a:cs typeface="Helvetica Neue"/>
                <a:sym typeface="Helvetica Neue"/>
              </a:rPr>
              <a:t>▪			Tir à l’arc (FITA)</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lvl="0" algn="just" defTabSz="544830">
              <a:defRPr sz="1800">
                <a:solidFill>
                  <a:srgbClr val="000000"/>
                </a:solidFill>
                <a:effectLst/>
              </a:defRPr>
            </a:pPr>
            <a:r>
              <a:rPr sz="6600">
                <a:solidFill>
                  <a:srgbClr val="FFFFFF"/>
                </a:solidFill>
                <a:effectLst>
                  <a:outerShdw sx="100000" sy="100000" kx="0" ky="0" algn="b" rotWithShape="0" blurRad="33528" dist="25146" dir="5400000">
                    <a:srgbClr val="000000"/>
                  </a:outerShdw>
                </a:effectLst>
              </a:rPr>
              <a:t>Les interdictions supplémentaires en temps de compétition</a:t>
            </a:r>
            <a:endParaRPr sz="6600">
              <a:solidFill>
                <a:srgbClr val="FFFFFF"/>
              </a:solidFill>
              <a:effectLst>
                <a:outerShdw sx="100000" sy="100000" kx="0" ky="0" algn="b" rotWithShape="0" blurRad="33528" dist="25146" dir="5400000">
                  <a:srgbClr val="000000"/>
                </a:outerShdw>
              </a:effectLst>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Les substances interdites dans certains sports</a:t>
            </a:r>
            <a:endPar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Les bêtabloquants (1/2)</a:t>
            </a:r>
          </a:p>
        </p:txBody>
      </p:sp>
      <p:sp>
        <p:nvSpPr>
          <p:cNvPr id="129" name="Shape 129"/>
          <p:cNvSpPr/>
          <p:nvPr>
            <p:ph type="body" idx="1"/>
          </p:nvPr>
        </p:nvSpPr>
        <p:spPr>
          <a:prstGeom prst="rect">
            <a:avLst/>
          </a:prstGeom>
        </p:spPr>
        <p:txBody>
          <a:bodyPr/>
          <a:lstStyle/>
          <a:p>
            <a:pPr lvl="0" marL="0" indent="0" algn="just" defTabSz="301752">
              <a:spcBef>
                <a:spcPts val="300"/>
              </a:spcBef>
              <a:buSzTx/>
              <a:buNone/>
              <a:defRPr sz="1800">
                <a:solidFill>
                  <a:srgbClr val="000000"/>
                </a:solidFill>
                <a:effectLst/>
              </a:defRPr>
            </a:pPr>
            <a:r>
              <a:rPr b="1" sz="3300">
                <a:solidFill>
                  <a:srgbClr val="FFFFFF"/>
                </a:solidFill>
                <a:latin typeface="Helvetica Neue"/>
                <a:ea typeface="Helvetica Neue"/>
                <a:cs typeface="Helvetica Neue"/>
                <a:sym typeface="Helvetica Neue"/>
              </a:rPr>
              <a:t>Effets des bêta-bloquants pour la musculation :</a:t>
            </a:r>
            <a:endParaRPr b="1" sz="3300">
              <a:solidFill>
                <a:srgbClr val="FFFFFF"/>
              </a:solidFill>
              <a:latin typeface="Helvetica Neue"/>
              <a:ea typeface="Helvetica Neue"/>
              <a:cs typeface="Helvetica Neue"/>
              <a:sym typeface="Helvetica Neue"/>
            </a:endParaRPr>
          </a:p>
          <a:p>
            <a:pPr lvl="0" marL="0" indent="0" algn="just" defTabSz="301752">
              <a:lnSpc>
                <a:spcPct val="115000"/>
              </a:lnSpc>
              <a:spcBef>
                <a:spcPts val="0"/>
              </a:spcBef>
              <a:buSzTx/>
              <a:buNone/>
              <a:defRPr sz="1800">
                <a:solidFill>
                  <a:srgbClr val="000000"/>
                </a:solidFill>
                <a:effectLst/>
              </a:defRPr>
            </a:pPr>
            <a:br>
              <a:rPr sz="3300">
                <a:solidFill>
                  <a:srgbClr val="FFFFFF"/>
                </a:solidFill>
                <a:latin typeface="Helvetica Neue"/>
                <a:ea typeface="Helvetica Neue"/>
                <a:cs typeface="Helvetica Neue"/>
                <a:sym typeface="Helvetica Neue"/>
              </a:rPr>
            </a:br>
            <a:r>
              <a:rPr sz="3300">
                <a:solidFill>
                  <a:srgbClr val="FFFFFF"/>
                </a:solidFill>
                <a:latin typeface="Helvetica Neue"/>
                <a:ea typeface="Helvetica Neue"/>
                <a:cs typeface="Helvetica Neue"/>
                <a:sym typeface="Helvetica Neue"/>
              </a:rPr>
              <a:t>- </a:t>
            </a:r>
            <a:r>
              <a:rPr b="1" sz="3300">
                <a:solidFill>
                  <a:srgbClr val="FFFFFF"/>
                </a:solidFill>
                <a:latin typeface="Helvetica Neue"/>
                <a:ea typeface="Helvetica Neue"/>
                <a:cs typeface="Helvetica Neue"/>
                <a:sym typeface="Helvetica Neue"/>
              </a:rPr>
              <a:t>Contrôler le stress</a:t>
            </a:r>
            <a:br>
              <a:rPr sz="3300">
                <a:solidFill>
                  <a:srgbClr val="FFFFFF"/>
                </a:solidFill>
                <a:latin typeface="Helvetica Neue"/>
                <a:ea typeface="Helvetica Neue"/>
                <a:cs typeface="Helvetica Neue"/>
                <a:sym typeface="Helvetica Neue"/>
              </a:rPr>
            </a:br>
            <a:r>
              <a:rPr sz="3300">
                <a:solidFill>
                  <a:srgbClr val="FFFFFF"/>
                </a:solidFill>
                <a:latin typeface="Helvetica Neue"/>
                <a:ea typeface="Helvetica Neue"/>
                <a:cs typeface="Helvetica Neue"/>
                <a:sym typeface="Helvetica Neue"/>
              </a:rPr>
              <a:t>- </a:t>
            </a:r>
            <a:r>
              <a:rPr b="1" sz="3300">
                <a:solidFill>
                  <a:srgbClr val="FFFFFF"/>
                </a:solidFill>
                <a:latin typeface="Helvetica Neue"/>
                <a:ea typeface="Helvetica Neue"/>
                <a:cs typeface="Helvetica Neue"/>
                <a:sym typeface="Helvetica Neue"/>
              </a:rPr>
              <a:t>Contrôler le rythme cardiaque</a:t>
            </a:r>
            <a:r>
              <a:rPr sz="3300">
                <a:solidFill>
                  <a:srgbClr val="FFFFFF"/>
                </a:solidFill>
                <a:latin typeface="Helvetica Neue"/>
                <a:ea typeface="Helvetica Neue"/>
                <a:cs typeface="Helvetica Neue"/>
                <a:sym typeface="Helvetica Neue"/>
              </a:rPr>
              <a:t>, pour le réguler, ce qui supprime les palpitations qui peuvent survenir en cas d'effort très intense ; </a:t>
            </a:r>
            <a:br>
              <a:rPr sz="3300">
                <a:solidFill>
                  <a:srgbClr val="FFFFFF"/>
                </a:solidFill>
                <a:latin typeface="Helvetica Neue"/>
                <a:ea typeface="Helvetica Neue"/>
                <a:cs typeface="Helvetica Neue"/>
                <a:sym typeface="Helvetica Neue"/>
              </a:rPr>
            </a:br>
            <a:r>
              <a:rPr sz="3300">
                <a:solidFill>
                  <a:srgbClr val="FFFFFF"/>
                </a:solidFill>
                <a:latin typeface="Helvetica Neue"/>
                <a:ea typeface="Helvetica Neue"/>
                <a:cs typeface="Helvetica Neue"/>
                <a:sym typeface="Helvetica Neue"/>
              </a:rPr>
              <a:t>- Diminuer les tremblements musculaires. </a:t>
            </a:r>
            <a:br>
              <a:rPr sz="3300">
                <a:solidFill>
                  <a:srgbClr val="FFFFFF"/>
                </a:solidFill>
                <a:latin typeface="Helvetica Neue"/>
                <a:ea typeface="Helvetica Neue"/>
                <a:cs typeface="Helvetica Neue"/>
                <a:sym typeface="Helvetica Neue"/>
              </a:rPr>
            </a:br>
            <a:br>
              <a:rPr sz="3300">
                <a:solidFill>
                  <a:srgbClr val="FFFFFF"/>
                </a:solidFill>
                <a:latin typeface="Helvetica Neue"/>
                <a:ea typeface="Helvetica Neue"/>
                <a:cs typeface="Helvetica Neue"/>
                <a:sym typeface="Helvetica Neue"/>
              </a:rPr>
            </a:br>
            <a:r>
              <a:rPr sz="3300">
                <a:solidFill>
                  <a:srgbClr val="FFFFFF"/>
                </a:solidFill>
                <a:latin typeface="Helvetica Neue"/>
                <a:ea typeface="Helvetica Neue"/>
                <a:cs typeface="Helvetica Neue"/>
                <a:sym typeface="Helvetica Neue"/>
              </a:rPr>
              <a:t>Pour un bodybuildeur ou power-lifteurs, les bêta-bloquants peuvent êtres utiles lors des compétitions de force ou les séances d'entraînement utilisant des poids très lourds. Mais généralement, ils vont plutôt être utilisés pour les sports demandant une parfaite maîtrise du corps et beaucoup de concentration, comme par exemple le tir à la carabine, le tir à l'arc, pentathlon, etc. </a:t>
            </a:r>
            <a:br>
              <a:rPr sz="3300">
                <a:solidFill>
                  <a:srgbClr val="FFFFFF"/>
                </a:solidFill>
                <a:latin typeface="Helvetica Neue"/>
                <a:ea typeface="Helvetica Neue"/>
                <a:cs typeface="Helvetica Neue"/>
                <a:sym typeface="Helvetica Neue"/>
              </a:rPr>
            </a:br>
            <a:br>
              <a:rPr sz="3300">
                <a:solidFill>
                  <a:srgbClr val="FFFFFF"/>
                </a:solidFill>
                <a:latin typeface="Helvetica Neue"/>
                <a:ea typeface="Helvetica Neue"/>
                <a:cs typeface="Helvetica Neue"/>
                <a:sym typeface="Helvetica Neue"/>
              </a:rPr>
            </a:br>
            <a:r>
              <a:rPr sz="3300">
                <a:solidFill>
                  <a:srgbClr val="FFFFFF"/>
                </a:solidFill>
                <a:latin typeface="Helvetica Neue"/>
                <a:ea typeface="Helvetica Neue"/>
                <a:cs typeface="Helvetica Neue"/>
                <a:sym typeface="Helvetica Neue"/>
              </a:rPr>
              <a:t>En effet, dans ces sports il faut réussir à parfaitement stabiliser son corps, et sa respiration, pour éviter de trembler et pour viser juste. Et c'est pour cela que les sportifs dopés vont alors utiliser cette gamme de produits.</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lvl="0" algn="just" defTabSz="544830">
              <a:defRPr sz="1800">
                <a:solidFill>
                  <a:srgbClr val="000000"/>
                </a:solidFill>
                <a:effectLst/>
              </a:defRPr>
            </a:pPr>
            <a:r>
              <a:rPr sz="6600">
                <a:solidFill>
                  <a:srgbClr val="FFFFFF"/>
                </a:solidFill>
                <a:effectLst>
                  <a:outerShdw sx="100000" sy="100000" kx="0" ky="0" algn="b" rotWithShape="0" blurRad="33528" dist="25146" dir="5400000">
                    <a:srgbClr val="000000"/>
                  </a:outerShdw>
                </a:effectLst>
              </a:rPr>
              <a:t>Les interdictions supplémentaires en temps de compétition</a:t>
            </a:r>
            <a:endParaRPr sz="6600">
              <a:solidFill>
                <a:srgbClr val="FFFFFF"/>
              </a:solidFill>
              <a:effectLst>
                <a:outerShdw sx="100000" sy="100000" kx="0" ky="0" algn="b" rotWithShape="0" blurRad="33528" dist="25146" dir="5400000">
                  <a:srgbClr val="000000"/>
                </a:outerShdw>
              </a:effectLst>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Les substances interdites dans certains sports</a:t>
            </a:r>
            <a:endPar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endParaRPr>
          </a:p>
          <a:p>
            <a:pPr lvl="0" defTabSz="544830">
              <a:defRPr sz="1800">
                <a:solidFill>
                  <a:srgbClr val="000000"/>
                </a:solidFill>
                <a:effectLst/>
              </a:defRPr>
            </a:pPr>
            <a:r>
              <a:rPr b="1" sz="6600">
                <a:solidFill>
                  <a:srgbClr val="FFFFFF"/>
                </a:solidFill>
                <a:effectLst>
                  <a:outerShdw sx="100000" sy="100000" kx="0" ky="0" algn="b" rotWithShape="0" blurRad="33528" dist="25146" dir="5400000">
                    <a:srgbClr val="000000"/>
                  </a:outerShdw>
                </a:effectLst>
                <a:latin typeface="Helvetica Neue"/>
                <a:ea typeface="Helvetica Neue"/>
                <a:cs typeface="Helvetica Neue"/>
                <a:sym typeface="Helvetica Neue"/>
              </a:rPr>
              <a:t>Les bêtabloquants (2/2)</a:t>
            </a:r>
          </a:p>
        </p:txBody>
      </p:sp>
      <p:sp>
        <p:nvSpPr>
          <p:cNvPr id="132" name="Shape 132"/>
          <p:cNvSpPr/>
          <p:nvPr>
            <p:ph type="body" idx="1"/>
          </p:nvPr>
        </p:nvSpPr>
        <p:spPr>
          <a:prstGeom prst="rect">
            <a:avLst/>
          </a:prstGeom>
        </p:spPr>
        <p:txBody>
          <a:bodyPr/>
          <a:lstStyle/>
          <a:p>
            <a:pPr lvl="0" marL="0" indent="0" algn="just" defTabSz="288036">
              <a:lnSpc>
                <a:spcPct val="115000"/>
              </a:lnSpc>
              <a:spcBef>
                <a:spcPts val="700"/>
              </a:spcBef>
              <a:buSzTx/>
              <a:buNone/>
              <a:defRPr sz="1800">
                <a:solidFill>
                  <a:srgbClr val="000000"/>
                </a:solidFill>
                <a:effectLst/>
              </a:defRPr>
            </a:pPr>
            <a:r>
              <a:rPr sz="3150">
                <a:solidFill>
                  <a:srgbClr val="FFFFFF"/>
                </a:solidFill>
                <a:latin typeface="Helvetica Neue"/>
                <a:ea typeface="Helvetica Neue"/>
                <a:cs typeface="Helvetica Neue"/>
                <a:sym typeface="Helvetica Neue"/>
              </a:rPr>
              <a:t>À moins d’indication contraire, les bêta-bloquants sont interdits en compétition seulement, dans les sports suivants.</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Aéronautique (FAI)</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Automobile (FIA)</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Billard (toutes les disciplines) (WCBS)</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Boules (CMSB)</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Bridge (FMB)</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Fléchettes (WDF)</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Golf (IGF)</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Motonautique (UIM)</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Quilles (Neuf- et Dix-) (FIQ)</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Ski (FIS) pour le saut à skis, le saut </a:t>
            </a:r>
            <a:r>
              <a:rPr i="1" sz="3150">
                <a:solidFill>
                  <a:srgbClr val="FFFFFF"/>
                </a:solidFill>
                <a:latin typeface="Helvetica Neue"/>
                <a:ea typeface="Helvetica Neue"/>
                <a:cs typeface="Helvetica Neue"/>
                <a:sym typeface="Helvetica Neue"/>
              </a:rPr>
              <a:t>freestyle /halfpipe</a:t>
            </a:r>
            <a:r>
              <a:rPr sz="3150">
                <a:solidFill>
                  <a:srgbClr val="FFFFFF"/>
                </a:solidFill>
                <a:latin typeface="Helvetica Neue"/>
                <a:ea typeface="Helvetica Neue"/>
                <a:cs typeface="Helvetica Neue"/>
                <a:sym typeface="Helvetica Neue"/>
              </a:rPr>
              <a:t> et le </a:t>
            </a:r>
            <a:r>
              <a:rPr i="1" sz="3150">
                <a:solidFill>
                  <a:srgbClr val="FFFFFF"/>
                </a:solidFill>
                <a:latin typeface="Helvetica Neue"/>
                <a:ea typeface="Helvetica Neue"/>
                <a:cs typeface="Helvetica Neue"/>
                <a:sym typeface="Helvetica Neue"/>
              </a:rPr>
              <a:t>snowboard halfpipe/big air</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Tir (ISSF, IPC) (aussi interdits </a:t>
            </a:r>
            <a:r>
              <a:rPr i="1" sz="3150">
                <a:solidFill>
                  <a:srgbClr val="FFFFFF"/>
                </a:solidFill>
                <a:latin typeface="Helvetica Neue"/>
                <a:ea typeface="Helvetica Neue"/>
                <a:cs typeface="Helvetica Neue"/>
                <a:sym typeface="Helvetica Neue"/>
              </a:rPr>
              <a:t>hors compétition</a:t>
            </a:r>
            <a:r>
              <a:rPr sz="3150">
                <a:solidFill>
                  <a:srgbClr val="FFFFFF"/>
                </a:solidFill>
                <a:latin typeface="Helvetica Neue"/>
                <a:ea typeface="Helvetica Neue"/>
                <a:cs typeface="Helvetica Neue"/>
                <a:sym typeface="Helvetica Neue"/>
              </a:rPr>
              <a:t>)</a:t>
            </a:r>
            <a:endParaRPr sz="3150">
              <a:solidFill>
                <a:srgbClr val="FFFFFF"/>
              </a:solidFill>
              <a:latin typeface="Helvetica Neue"/>
              <a:ea typeface="Helvetica Neue"/>
              <a:cs typeface="Helvetica Neue"/>
              <a:sym typeface="Helvetica Neue"/>
            </a:endParaRPr>
          </a:p>
          <a:p>
            <a:pPr lvl="0" marL="288036" indent="-288036" algn="just" defTabSz="288036">
              <a:lnSpc>
                <a:spcPct val="115000"/>
              </a:lnSpc>
              <a:spcBef>
                <a:spcPts val="500"/>
              </a:spcBef>
              <a:buSzTx/>
              <a:buNone/>
              <a:tabLst>
                <a:tab pos="76200" algn="l"/>
                <a:tab pos="279400" algn="l"/>
              </a:tabLst>
              <a:defRPr sz="1800">
                <a:solidFill>
                  <a:srgbClr val="000000"/>
                </a:solidFill>
                <a:effectLst/>
              </a:defRPr>
            </a:pPr>
            <a:r>
              <a:rPr sz="3150">
                <a:solidFill>
                  <a:srgbClr val="FFFFFF"/>
                </a:solidFill>
                <a:latin typeface="Helvetica Neue"/>
                <a:ea typeface="Helvetica Neue"/>
                <a:cs typeface="Helvetica Neue"/>
                <a:sym typeface="Helvetica Neue"/>
              </a:rPr>
              <a:t>				Tir à l’arc (FITA) (aussi interdits </a:t>
            </a:r>
            <a:r>
              <a:rPr i="1" sz="3150">
                <a:solidFill>
                  <a:srgbClr val="FFFFFF"/>
                </a:solidFill>
                <a:latin typeface="Helvetica Neue"/>
                <a:ea typeface="Helvetica Neue"/>
                <a:cs typeface="Helvetica Neue"/>
                <a:sym typeface="Helvetica Neue"/>
              </a:rPr>
              <a:t>hors compétition</a:t>
            </a:r>
            <a:r>
              <a:rPr sz="3150">
                <a:solidFill>
                  <a:srgbClr val="FFFFFF"/>
                </a:solidFill>
                <a:latin typeface="Helvetica Neue"/>
                <a:ea typeface="Helvetica Neue"/>
                <a:cs typeface="Helvetica Neue"/>
                <a:sym typeface="Helvetica Neue"/>
              </a:rPr>
              <a: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2381250" y="8978239"/>
            <a:ext cx="19621500" cy="6595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3800">
                <a:solidFill>
                  <a:srgbClr val="73BFFF"/>
                </a:solidFill>
                <a:effectLst>
                  <a:outerShdw sx="100000" sy="100000" kx="0" ky="0" algn="b" rotWithShape="0" blurRad="38100" dist="36285" dir="2700000">
                    <a:srgbClr val="000000">
                      <a:alpha val="48000"/>
                    </a:srgbClr>
                  </a:outerShdw>
                </a:effectLst>
                <a:latin typeface="Helvetica Neue"/>
                <a:ea typeface="Helvetica Neue"/>
                <a:cs typeface="Helvetica Neue"/>
                <a:sym typeface="Helvetica Neue"/>
              </a:defRPr>
            </a:lvl1pPr>
          </a:lstStyle>
          <a:p>
            <a:pPr lvl="0">
              <a:defRPr i="0" sz="1800">
                <a:solidFill>
                  <a:srgbClr val="000000"/>
                </a:solidFill>
                <a:effectLst/>
              </a:defRPr>
            </a:pPr>
            <a:r>
              <a:rPr i="1" sz="3800">
                <a:solidFill>
                  <a:srgbClr val="73BFFF"/>
                </a:solidFill>
                <a:effectLst>
                  <a:outerShdw sx="100000" sy="100000" kx="0" ky="0" algn="b" rotWithShape="0" blurRad="38100" dist="36285" dir="2700000">
                    <a:srgbClr val="000000">
                      <a:alpha val="48000"/>
                    </a:srgbClr>
                  </a:outerShdw>
                </a:effectLst>
              </a:rPr>
              <a:t>Un prof désabusé.</a:t>
            </a:r>
          </a:p>
        </p:txBody>
      </p:sp>
      <p:sp>
        <p:nvSpPr>
          <p:cNvPr id="135" name="Shape 135"/>
          <p:cNvSpPr/>
          <p:nvPr/>
        </p:nvSpPr>
        <p:spPr>
          <a:xfrm>
            <a:off x="2387600" y="5907082"/>
            <a:ext cx="19621500" cy="11553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a:effectLst>
                  <a:outerShdw sx="100000" sy="100000" kx="0" ky="0" algn="b" rotWithShape="0" blurRad="38100" dist="54428" dir="2700000">
                    <a:srgbClr val="000000">
                      <a:alpha val="48000"/>
                    </a:srgbClr>
                  </a:outerShdw>
                </a:effectLst>
              </a:defRPr>
            </a:lvl1pPr>
          </a:lstStyle>
          <a:p>
            <a:pPr lvl="0">
              <a:defRPr sz="1800">
                <a:solidFill>
                  <a:srgbClr val="000000"/>
                </a:solidFill>
                <a:effectLst/>
              </a:defRPr>
            </a:pPr>
            <a:r>
              <a:rPr sz="7000">
                <a:solidFill>
                  <a:srgbClr val="FFFFFF"/>
                </a:solidFill>
                <a:effectLst>
                  <a:outerShdw sx="100000" sy="100000" kx="0" ky="0" algn="b" rotWithShape="0" blurRad="38100" dist="54428" dir="2700000">
                    <a:srgbClr val="000000">
                      <a:alpha val="48000"/>
                    </a:srgbClr>
                  </a:outerShdw>
                </a:effectLst>
              </a:rPr>
              <a:t>« Chiant, mais clair ? »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La « structure » de la Liste (2/2)</a:t>
            </a:r>
          </a:p>
        </p:txBody>
      </p:sp>
      <p:sp>
        <p:nvSpPr>
          <p:cNvPr id="44" name="Shape 44"/>
          <p:cNvSpPr/>
          <p:nvPr>
            <p:ph type="body" idx="1"/>
          </p:nvPr>
        </p:nvSpPr>
        <p:spPr>
          <a:prstGeom prst="rect">
            <a:avLst/>
          </a:prstGeom>
        </p:spPr>
        <p:txBody>
          <a:bodyPr/>
          <a:lstStyle/>
          <a:p>
            <a:pPr lvl="1">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La Liste distingue </a:t>
            </a:r>
            <a:r>
              <a:rPr b="1" sz="5000" u="sng">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ensuite</a:t>
            </a:r>
            <a:r>
              <a:rPr b="1" sz="50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 </a:t>
            </a:r>
            <a:r>
              <a:rPr sz="5000">
                <a:solidFill>
                  <a:srgbClr val="FFFFFF"/>
                </a:solidFill>
                <a:effectLst>
                  <a:outerShdw sx="100000" sy="100000" kx="0" ky="0" algn="b" rotWithShape="0" blurRad="50800" dist="38100" dir="5400000">
                    <a:srgbClr val="000000"/>
                  </a:outerShdw>
                </a:effectLst>
              </a:rPr>
              <a:t>entre les substances et les méthodes selon :</a:t>
            </a:r>
            <a:endParaRPr sz="5000">
              <a:solidFill>
                <a:srgbClr val="FFFFFF"/>
              </a:solidFill>
              <a:effectLst>
                <a:outerShdw sx="100000" sy="100000" kx="0" ky="0" algn="b" rotWithShape="0" blurRad="50800" dist="38100" dir="5400000">
                  <a:srgbClr val="000000"/>
                </a:outerShdw>
              </a:effectLst>
            </a:endParaRPr>
          </a:p>
          <a:p>
            <a:pPr lvl="2">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qu’elles soient interdites </a:t>
            </a:r>
            <a:r>
              <a:rPr b="1" sz="5000" u="sng">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EN PERMANENCE ( = « HORS » + « EN »</a:t>
            </a:r>
            <a:r>
              <a:rPr sz="5000">
                <a:solidFill>
                  <a:srgbClr val="FFFFFF"/>
                </a:solidFill>
                <a:effectLst>
                  <a:outerShdw sx="100000" sy="100000" kx="0" ky="0" algn="b" rotWithShape="0" blurRad="50800" dist="38100" dir="5400000">
                    <a:srgbClr val="000000"/>
                  </a:outerShdw>
                </a:effectLst>
              </a:rPr>
              <a:t> compétition)</a:t>
            </a:r>
            <a:endParaRPr sz="5000">
              <a:solidFill>
                <a:srgbClr val="FFFFFF"/>
              </a:solidFill>
              <a:effectLst>
                <a:outerShdw sx="100000" sy="100000" kx="0" ky="0" algn="b" rotWithShape="0" blurRad="50800" dist="38100" dir="5400000">
                  <a:srgbClr val="000000"/>
                </a:outerShdw>
              </a:effectLst>
            </a:endParaRPr>
          </a:p>
          <a:p>
            <a:pPr lvl="2">
              <a:buBlip>
                <a:blip r:embed="rId2"/>
              </a:buBlip>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qu’elles soient interdites </a:t>
            </a:r>
            <a:r>
              <a:rPr b="1" sz="5000" u="sng">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DURANT LES COMPETITIONS ( = « EN » compétition, le sportif se voit interdire d’autres substances, « en plus » de celles interdites à titre permanent)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8" name="Group 48"/>
          <p:cNvGrpSpPr/>
          <p:nvPr/>
        </p:nvGrpSpPr>
        <p:grpSpPr>
          <a:xfrm>
            <a:off x="12979400" y="3111500"/>
            <a:ext cx="9906000" cy="9613900"/>
            <a:chOff x="-190500" y="-190500"/>
            <a:chExt cx="9906000" cy="9613900"/>
          </a:xfrm>
        </p:grpSpPr>
        <p:pic>
          <p:nvPicPr>
            <p:cNvPr id="47" name="sport-longevite.jpg"/>
            <p:cNvPicPr/>
            <p:nvPr/>
          </p:nvPicPr>
          <p:blipFill>
            <a:blip r:embed="rId2">
              <a:extLst/>
            </a:blip>
            <a:srcRect l="0" t="9701" r="0" b="9701"/>
            <a:stretch>
              <a:fillRect/>
            </a:stretch>
          </p:blipFill>
          <p:spPr>
            <a:xfrm>
              <a:off x="0" y="0"/>
              <a:ext cx="9525000" cy="9207500"/>
            </a:xfrm>
            <a:prstGeom prst="rect">
              <a:avLst/>
            </a:prstGeom>
            <a:ln>
              <a:noFill/>
            </a:ln>
            <a:effectLst/>
          </p:spPr>
        </p:pic>
        <p:pic>
          <p:nvPicPr>
            <p:cNvPr id="46" name=""/>
            <p:cNvPicPr/>
            <p:nvPr/>
          </p:nvPicPr>
          <p:blipFill>
            <a:blip r:embed="rId3">
              <a:extLst/>
            </a:blip>
            <a:stretch>
              <a:fillRect/>
            </a:stretch>
          </p:blipFill>
          <p:spPr>
            <a:xfrm>
              <a:off x="-190500" y="-190500"/>
              <a:ext cx="9906000" cy="9613900"/>
            </a:xfrm>
            <a:prstGeom prst="rect">
              <a:avLst/>
            </a:prstGeom>
            <a:effectLst/>
          </p:spPr>
        </p:pic>
      </p:grpSp>
      <p:sp>
        <p:nvSpPr>
          <p:cNvPr id="49" name="Shape 49"/>
          <p:cNvSpPr/>
          <p:nvPr>
            <p:ph type="title"/>
          </p:nvPr>
        </p:nvSpPr>
        <p:spPr>
          <a:prstGeom prst="rect">
            <a:avLst/>
          </a:prstGeom>
        </p:spPr>
        <p:txBody>
          <a:bodyP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La première distinction fondamentale</a:t>
            </a:r>
          </a:p>
        </p:txBody>
      </p:sp>
      <p:sp>
        <p:nvSpPr>
          <p:cNvPr id="50" name="Shape 50"/>
          <p:cNvSpPr/>
          <p:nvPr>
            <p:ph type="body" idx="1"/>
          </p:nvPr>
        </p:nvSpPr>
        <p:spPr>
          <a:prstGeom prst="rect">
            <a:avLst/>
          </a:prstGeom>
        </p:spPr>
        <p:txBody>
          <a:bodyPr/>
          <a:lstStyle>
            <a:lvl1pPr>
              <a:buBlip>
                <a:blip r:embed="rId4"/>
              </a:buBlip>
            </a:lvl1pPr>
          </a:lstStyle>
          <a:p>
            <a:pPr lvl="0">
              <a:defRPr sz="1800">
                <a:solidFill>
                  <a:srgbClr val="000000"/>
                </a:solidFill>
                <a:effectLst/>
              </a:defRPr>
            </a:pPr>
            <a:r>
              <a:rPr sz="5000">
                <a:solidFill>
                  <a:srgbClr val="FFFFFF"/>
                </a:solidFill>
                <a:effectLst>
                  <a:outerShdw sx="100000" sy="100000" kx="0" ky="0" algn="b" rotWithShape="0" blurRad="50800" dist="38100" dir="5400000">
                    <a:srgbClr val="000000"/>
                  </a:outerShdw>
                </a:effectLst>
              </a:rPr>
              <a:t>Quelles sont les « substances » et les « méthodes » interdites en permanence, c’est-à-dire « hors » et « en » compétition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algn="ctr"/>
          </a:lstStyle>
          <a:p>
            <a:pPr lvl="0">
              <a:defRPr sz="1800">
                <a:solidFill>
                  <a:srgbClr val="000000"/>
                </a:solidFill>
                <a:effectLst/>
              </a:defRPr>
            </a:pPr>
            <a:r>
              <a:rPr sz="10000">
                <a:solidFill>
                  <a:srgbClr val="FFFFFF"/>
                </a:solidFill>
                <a:effectLst>
                  <a:outerShdw sx="100000" sy="100000" kx="0" ky="0" algn="b" rotWithShape="0" blurRad="50800" dist="38100" dir="5400000">
                    <a:srgbClr val="000000"/>
                  </a:outerShdw>
                </a:effectLst>
              </a:rPr>
              <a:t>Les « substances interdites en permanence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agents anabolisants »</a:t>
            </a:r>
          </a:p>
        </p:txBody>
      </p:sp>
      <p:sp>
        <p:nvSpPr>
          <p:cNvPr id="55" name="Shape 55"/>
          <p:cNvSpPr/>
          <p:nvPr>
            <p:ph type="body" idx="1"/>
          </p:nvPr>
        </p:nvSpPr>
        <p:spPr>
          <a:xfrm>
            <a:off x="1473200" y="3905250"/>
            <a:ext cx="21437601" cy="8039100"/>
          </a:xfrm>
          <a:prstGeom prst="rect">
            <a:avLst/>
          </a:prstGeom>
        </p:spPr>
        <p:txBody>
          <a:bodyPr/>
          <a:lstStyle/>
          <a:p>
            <a:pPr lvl="0" marL="584200" indent="-584200" algn="just" defTabSz="420623">
              <a:lnSpc>
                <a:spcPct val="115000"/>
              </a:lnSpc>
              <a:spcBef>
                <a:spcPts val="0"/>
              </a:spcBef>
              <a:buBlip>
                <a:blip r:embed="rId2"/>
              </a:buBlip>
              <a:defRPr sz="1800">
                <a:solidFill>
                  <a:srgbClr val="000000"/>
                </a:solidFill>
                <a:effectLst/>
              </a:defRPr>
            </a:pPr>
            <a:endParaRPr sz="4600">
              <a:solidFill>
                <a:srgbClr val="FFFFFF"/>
              </a:solidFill>
              <a:latin typeface="Helvetica Neue"/>
              <a:ea typeface="Helvetica Neue"/>
              <a:cs typeface="Helvetica Neue"/>
              <a:sym typeface="Helvetica Neue"/>
            </a:endParaRPr>
          </a:p>
          <a:p>
            <a:pPr lvl="0" marL="584200" indent="-584200" algn="just" defTabSz="420623">
              <a:lnSpc>
                <a:spcPct val="115000"/>
              </a:lnSpc>
              <a:spcBef>
                <a:spcPts val="0"/>
              </a:spcBef>
              <a:buBlip>
                <a:blip r:embed="rId2"/>
              </a:buBlip>
              <a:defRPr sz="1800">
                <a:solidFill>
                  <a:srgbClr val="000000"/>
                </a:solidFill>
                <a:effectLst/>
              </a:defRPr>
            </a:pPr>
            <a:r>
              <a:rPr sz="4600">
                <a:solidFill>
                  <a:srgbClr val="FFFFFF"/>
                </a:solidFill>
                <a:latin typeface="Helvetica Neue"/>
                <a:ea typeface="Helvetica Neue"/>
                <a:cs typeface="Helvetica Neue"/>
                <a:sym typeface="Helvetica Neue"/>
              </a:rPr>
              <a:t>Les agents anabolisants sont des substances qui stimulent l'</a:t>
            </a:r>
            <a:r>
              <a:rPr i="1" sz="4600">
                <a:solidFill>
                  <a:srgbClr val="FFFFFF"/>
                </a:solidFill>
                <a:latin typeface="Helvetica Neue"/>
                <a:ea typeface="Helvetica Neue"/>
                <a:cs typeface="Helvetica Neue"/>
                <a:sym typeface="Helvetica Neue"/>
              </a:rPr>
              <a:t>anabolisme</a:t>
            </a:r>
            <a:r>
              <a:rPr sz="4600">
                <a:solidFill>
                  <a:srgbClr val="FFFFFF"/>
                </a:solidFill>
                <a:latin typeface="Helvetica Neue"/>
                <a:ea typeface="Helvetica Neue"/>
                <a:cs typeface="Helvetica Neue"/>
                <a:sym typeface="Helvetica Neue"/>
              </a:rPr>
              <a:t> et visent à accroître la </a:t>
            </a:r>
            <a:r>
              <a:rPr i="1" sz="4600">
                <a:solidFill>
                  <a:srgbClr val="FFFFFF"/>
                </a:solidFill>
                <a:latin typeface="Helvetica Neue"/>
                <a:ea typeface="Helvetica Neue"/>
                <a:cs typeface="Helvetica Neue"/>
                <a:sym typeface="Helvetica Neue"/>
              </a:rPr>
              <a:t>masse musculaire</a:t>
            </a:r>
            <a:r>
              <a:rPr sz="4600">
                <a:solidFill>
                  <a:srgbClr val="FFFFFF"/>
                </a:solidFill>
                <a:latin typeface="Helvetica Neue"/>
                <a:ea typeface="Helvetica Neue"/>
                <a:cs typeface="Helvetica Neue"/>
                <a:sym typeface="Helvetica Neue"/>
              </a:rPr>
              <a:t>.</a:t>
            </a:r>
            <a:endParaRPr sz="4600">
              <a:solidFill>
                <a:srgbClr val="FFFFFF"/>
              </a:solidFill>
              <a:latin typeface="Helvetica Neue"/>
              <a:ea typeface="Helvetica Neue"/>
              <a:cs typeface="Helvetica Neue"/>
              <a:sym typeface="Helvetica Neue"/>
            </a:endParaRPr>
          </a:p>
          <a:p>
            <a:pPr lvl="0" marL="584200" indent="-584200" algn="just" defTabSz="420623">
              <a:lnSpc>
                <a:spcPct val="115000"/>
              </a:lnSpc>
              <a:spcBef>
                <a:spcPts val="0"/>
              </a:spcBef>
              <a:buBlip>
                <a:blip r:embed="rId2"/>
              </a:buBlip>
              <a:defRPr sz="1800">
                <a:solidFill>
                  <a:srgbClr val="000000"/>
                </a:solidFill>
                <a:effectLst/>
              </a:defRPr>
            </a:pPr>
            <a:endParaRPr sz="4600">
              <a:solidFill>
                <a:srgbClr val="FFFFFF"/>
              </a:solidFill>
              <a:latin typeface="Helvetica Neue"/>
              <a:ea typeface="Helvetica Neue"/>
              <a:cs typeface="Helvetica Neue"/>
              <a:sym typeface="Helvetica Neue"/>
            </a:endParaRPr>
          </a:p>
          <a:p>
            <a:pPr lvl="0" marL="584200" indent="-584200" algn="just" defTabSz="420623">
              <a:lnSpc>
                <a:spcPct val="115000"/>
              </a:lnSpc>
              <a:spcBef>
                <a:spcPts val="0"/>
              </a:spcBef>
              <a:buBlip>
                <a:blip r:embed="rId2"/>
              </a:buBlip>
              <a:defRPr sz="1800">
                <a:solidFill>
                  <a:srgbClr val="000000"/>
                </a:solidFill>
                <a:effectLst/>
              </a:defRPr>
            </a:pPr>
            <a:r>
              <a:rPr sz="4600">
                <a:solidFill>
                  <a:srgbClr val="FFFFFF"/>
                </a:solidFill>
                <a:latin typeface="Helvetica Neue"/>
                <a:ea typeface="Helvetica Neue"/>
                <a:cs typeface="Helvetica Neue"/>
                <a:sym typeface="Helvetica Neue"/>
              </a:rPr>
              <a:t>Effets recherchés :</a:t>
            </a:r>
            <a:endParaRPr sz="4600">
              <a:solidFill>
                <a:srgbClr val="FFFFFF"/>
              </a:solidFill>
              <a:latin typeface="Helvetica Neue"/>
              <a:ea typeface="Helvetica Neue"/>
              <a:cs typeface="Helvetica Neue"/>
              <a:sym typeface="Helvetica Neue"/>
            </a:endParaRPr>
          </a:p>
          <a:p>
            <a:pPr lvl="1" marL="1168400" indent="-584200" algn="just" defTabSz="420623">
              <a:lnSpc>
                <a:spcPct val="115000"/>
              </a:lnSpc>
              <a:spcBef>
                <a:spcPts val="0"/>
              </a:spcBef>
              <a:buBlip>
                <a:blip r:embed="rId2"/>
              </a:buBlip>
              <a:defRPr sz="1800">
                <a:solidFill>
                  <a:srgbClr val="000000"/>
                </a:solidFill>
                <a:effectLst/>
              </a:defRPr>
            </a:pPr>
            <a:r>
              <a:rPr sz="4600">
                <a:solidFill>
                  <a:srgbClr val="FFFFFF"/>
                </a:solidFill>
                <a:latin typeface="Helvetica Neue"/>
                <a:ea typeface="Helvetica Neue"/>
                <a:cs typeface="Helvetica Neue"/>
                <a:sym typeface="Helvetica Neue"/>
              </a:rPr>
              <a:t>Augmenter la </a:t>
            </a:r>
            <a:r>
              <a:rPr i="1" sz="4600">
                <a:solidFill>
                  <a:srgbClr val="FFFFFF"/>
                </a:solidFill>
                <a:latin typeface="Helvetica Neue"/>
                <a:ea typeface="Helvetica Neue"/>
                <a:cs typeface="Helvetica Neue"/>
                <a:sym typeface="Helvetica Neue"/>
              </a:rPr>
              <a:t>croissance</a:t>
            </a:r>
            <a:r>
              <a:rPr sz="4600">
                <a:solidFill>
                  <a:srgbClr val="FFFFFF"/>
                </a:solidFill>
                <a:latin typeface="Helvetica Neue"/>
                <a:ea typeface="Helvetica Neue"/>
                <a:cs typeface="Helvetica Neue"/>
                <a:sym typeface="Helvetica Neue"/>
              </a:rPr>
              <a:t> musculaire </a:t>
            </a:r>
            <a:endParaRPr sz="4600">
              <a:solidFill>
                <a:srgbClr val="FFFFFF"/>
              </a:solidFill>
              <a:latin typeface="Helvetica Neue"/>
              <a:ea typeface="Helvetica Neue"/>
              <a:cs typeface="Helvetica Neue"/>
              <a:sym typeface="Helvetica Neue"/>
            </a:endParaRPr>
          </a:p>
          <a:p>
            <a:pPr lvl="1" marL="1168400" indent="-584200" algn="just" defTabSz="420623">
              <a:lnSpc>
                <a:spcPct val="115000"/>
              </a:lnSpc>
              <a:spcBef>
                <a:spcPts val="0"/>
              </a:spcBef>
              <a:buBlip>
                <a:blip r:embed="rId2"/>
              </a:buBlip>
              <a:defRPr sz="1800">
                <a:solidFill>
                  <a:srgbClr val="000000"/>
                </a:solidFill>
                <a:effectLst/>
              </a:defRPr>
            </a:pPr>
            <a:r>
              <a:rPr sz="4600">
                <a:solidFill>
                  <a:srgbClr val="FFFFFF"/>
                </a:solidFill>
                <a:latin typeface="Helvetica Neue"/>
                <a:ea typeface="Helvetica Neue"/>
                <a:cs typeface="Helvetica Neue"/>
                <a:sym typeface="Helvetica Neue"/>
              </a:rPr>
              <a:t>Améliorer la </a:t>
            </a:r>
            <a:r>
              <a:rPr i="1" sz="4600">
                <a:solidFill>
                  <a:srgbClr val="FFFFFF"/>
                </a:solidFill>
                <a:latin typeface="Helvetica Neue"/>
                <a:ea typeface="Helvetica Neue"/>
                <a:cs typeface="Helvetica Neue"/>
                <a:sym typeface="Helvetica Neue"/>
              </a:rPr>
              <a:t>capacité</a:t>
            </a:r>
            <a:r>
              <a:rPr sz="4600">
                <a:solidFill>
                  <a:srgbClr val="FFFFFF"/>
                </a:solidFill>
                <a:latin typeface="Helvetica Neue"/>
                <a:ea typeface="Helvetica Neue"/>
                <a:cs typeface="Helvetica Neue"/>
                <a:sym typeface="Helvetica Neue"/>
              </a:rPr>
              <a:t> de l'entraînement </a:t>
            </a:r>
            <a:endParaRPr sz="4600">
              <a:solidFill>
                <a:srgbClr val="FFFFFF"/>
              </a:solidFill>
              <a:latin typeface="Helvetica Neue"/>
              <a:ea typeface="Helvetica Neue"/>
              <a:cs typeface="Helvetica Neue"/>
              <a:sym typeface="Helvetica Neue"/>
            </a:endParaRPr>
          </a:p>
          <a:p>
            <a:pPr lvl="1" marL="1168400" indent="-584200" algn="just" defTabSz="420623">
              <a:lnSpc>
                <a:spcPct val="115000"/>
              </a:lnSpc>
              <a:spcBef>
                <a:spcPts val="0"/>
              </a:spcBef>
              <a:buBlip>
                <a:blip r:embed="rId2"/>
              </a:buBlip>
              <a:defRPr sz="1800">
                <a:solidFill>
                  <a:srgbClr val="000000"/>
                </a:solidFill>
                <a:effectLst/>
              </a:defRPr>
            </a:pPr>
            <a:r>
              <a:rPr sz="4600">
                <a:solidFill>
                  <a:srgbClr val="FFFFFF"/>
                </a:solidFill>
                <a:latin typeface="Helvetica Neue"/>
                <a:ea typeface="Helvetica Neue"/>
                <a:cs typeface="Helvetica Neue"/>
                <a:sym typeface="Helvetica Neue"/>
              </a:rPr>
              <a:t>Améliorer la capacité </a:t>
            </a:r>
            <a:r>
              <a:rPr i="1" sz="4600">
                <a:solidFill>
                  <a:srgbClr val="FFFFFF"/>
                </a:solidFill>
                <a:latin typeface="Helvetica Neue"/>
                <a:ea typeface="Helvetica Neue"/>
                <a:cs typeface="Helvetica Neue"/>
                <a:sym typeface="Helvetica Neue"/>
              </a:rPr>
              <a:t>respiratoire</a:t>
            </a:r>
            <a:r>
              <a:rPr sz="4600">
                <a:solidFill>
                  <a:srgbClr val="FFFFFF"/>
                </a:solidFill>
                <a:latin typeface="Helvetica Neue"/>
                <a:ea typeface="Helvetica Neue"/>
                <a:cs typeface="Helvetica Neue"/>
                <a:sym typeface="Helvetica Neue"/>
              </a:rPr>
              <a:t> </a:t>
            </a:r>
            <a:endParaRPr sz="4600">
              <a:solidFill>
                <a:srgbClr val="FFFFFF"/>
              </a:solidFill>
              <a:latin typeface="Helvetica Neue"/>
              <a:ea typeface="Helvetica Neue"/>
              <a:cs typeface="Helvetica Neue"/>
              <a:sym typeface="Helvetica Neue"/>
            </a:endParaRPr>
          </a:p>
          <a:p>
            <a:pPr lvl="1" marL="1168400" indent="-584200" algn="just" defTabSz="420623">
              <a:lnSpc>
                <a:spcPct val="115000"/>
              </a:lnSpc>
              <a:spcBef>
                <a:spcPts val="0"/>
              </a:spcBef>
              <a:buBlip>
                <a:blip r:embed="rId2"/>
              </a:buBlip>
              <a:defRPr sz="1800">
                <a:solidFill>
                  <a:srgbClr val="000000"/>
                </a:solidFill>
                <a:effectLst/>
              </a:defRPr>
            </a:pPr>
            <a:r>
              <a:rPr i="1" sz="4600">
                <a:solidFill>
                  <a:srgbClr val="FFFFFF"/>
                </a:solidFill>
                <a:latin typeface="Helvetica Neue"/>
                <a:ea typeface="Helvetica Neue"/>
                <a:cs typeface="Helvetica Neue"/>
                <a:sym typeface="Helvetica Neue"/>
              </a:rPr>
              <a:t>Résister</a:t>
            </a:r>
            <a:r>
              <a:rPr sz="4600">
                <a:solidFill>
                  <a:srgbClr val="FFFFFF"/>
                </a:solidFill>
                <a:latin typeface="Helvetica Neue"/>
                <a:ea typeface="Helvetica Neue"/>
                <a:cs typeface="Helvetica Neue"/>
                <a:sym typeface="Helvetica Neue"/>
              </a:rPr>
              <a:t> à la douleur </a:t>
            </a:r>
            <a:endParaRPr sz="4600">
              <a:solidFill>
                <a:srgbClr val="FFFFFF"/>
              </a:solidFill>
              <a:latin typeface="Helvetica Neue"/>
              <a:ea typeface="Helvetica Neue"/>
              <a:cs typeface="Helvetica Neue"/>
              <a:sym typeface="Helvetica Neue"/>
            </a:endParaRPr>
          </a:p>
          <a:p>
            <a:pPr lvl="1" marL="1168400" indent="-584200" algn="just" defTabSz="420623">
              <a:lnSpc>
                <a:spcPct val="115000"/>
              </a:lnSpc>
              <a:spcBef>
                <a:spcPts val="0"/>
              </a:spcBef>
              <a:buBlip>
                <a:blip r:embed="rId2"/>
              </a:buBlip>
              <a:defRPr sz="1800">
                <a:solidFill>
                  <a:srgbClr val="000000"/>
                </a:solidFill>
                <a:effectLst/>
              </a:defRPr>
            </a:pPr>
            <a:r>
              <a:rPr i="1" sz="4600">
                <a:solidFill>
                  <a:srgbClr val="FFFFFF"/>
                </a:solidFill>
                <a:latin typeface="Helvetica Neue"/>
                <a:ea typeface="Helvetica Neue"/>
                <a:cs typeface="Helvetica Neue"/>
                <a:sym typeface="Helvetica Neue"/>
              </a:rPr>
              <a:t>Guérir</a:t>
            </a:r>
            <a:r>
              <a:rPr sz="4600">
                <a:solidFill>
                  <a:srgbClr val="FFFFFF"/>
                </a:solidFill>
                <a:latin typeface="Helvetica Neue"/>
                <a:ea typeface="Helvetica Neue"/>
                <a:cs typeface="Helvetica Neue"/>
                <a:sym typeface="Helvetica Neue"/>
              </a:rPr>
              <a:t> les blessures de façon accélérée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hormones peptidiques » (1/3)</a:t>
            </a:r>
          </a:p>
        </p:txBody>
      </p:sp>
      <p:sp>
        <p:nvSpPr>
          <p:cNvPr id="58" name="Shape 58"/>
          <p:cNvSpPr/>
          <p:nvPr>
            <p:ph type="body" idx="1"/>
          </p:nvPr>
        </p:nvSpPr>
        <p:spPr>
          <a:xfrm>
            <a:off x="1473200" y="3905250"/>
            <a:ext cx="21437601" cy="8039100"/>
          </a:xfrm>
          <a:prstGeom prst="rect">
            <a:avLst/>
          </a:prstGeom>
        </p:spPr>
        <p:txBody>
          <a:bodyPr/>
          <a:lstStyle/>
          <a:p>
            <a:pPr lvl="0" marL="0" indent="0" defTabSz="406908">
              <a:spcBef>
                <a:spcPts val="0"/>
              </a:spcBef>
              <a:buSzTx/>
              <a:buNone/>
              <a:defRPr sz="1800">
                <a:solidFill>
                  <a:srgbClr val="000000"/>
                </a:solidFill>
                <a:effectLst/>
              </a:defRPr>
            </a:pPr>
            <a:r>
              <a:rPr sz="4450">
                <a:solidFill>
                  <a:srgbClr val="FFFFFF"/>
                </a:solidFill>
                <a:uFill>
                  <a:solidFill>
                    <a:srgbClr val="282828"/>
                  </a:solidFill>
                </a:uFill>
                <a:latin typeface="Helvetica Neue"/>
                <a:ea typeface="Helvetica Neue"/>
                <a:cs typeface="Helvetica Neue"/>
                <a:sym typeface="Helvetica Neue"/>
              </a:rPr>
              <a:t>Les </a:t>
            </a:r>
            <a:r>
              <a:rPr b="1" sz="4450">
                <a:solidFill>
                  <a:srgbClr val="FFFFFF"/>
                </a:solidFill>
                <a:uFill>
                  <a:solidFill>
                    <a:srgbClr val="282828"/>
                  </a:solidFill>
                </a:uFill>
                <a:latin typeface="Helvetica Neue"/>
                <a:ea typeface="Helvetica Neue"/>
                <a:cs typeface="Helvetica Neue"/>
                <a:sym typeface="Helvetica Neue"/>
              </a:rPr>
              <a:t>hormones peptidiques</a:t>
            </a:r>
            <a:r>
              <a:rPr sz="4450">
                <a:solidFill>
                  <a:srgbClr val="FFFFFF"/>
                </a:solidFill>
                <a:uFill>
                  <a:solidFill>
                    <a:srgbClr val="282828"/>
                  </a:solidFill>
                </a:uFill>
                <a:latin typeface="Helvetica Neue"/>
                <a:ea typeface="Helvetica Neue"/>
                <a:cs typeface="Helvetica Neue"/>
                <a:sym typeface="Helvetica Neue"/>
              </a:rPr>
              <a:t> et les </a:t>
            </a:r>
            <a:r>
              <a:rPr b="1" sz="4450">
                <a:solidFill>
                  <a:srgbClr val="FFFFFF"/>
                </a:solidFill>
                <a:uFill>
                  <a:solidFill>
                    <a:srgbClr val="282828"/>
                  </a:solidFill>
                </a:uFill>
                <a:latin typeface="Helvetica Neue"/>
                <a:ea typeface="Helvetica Neue"/>
                <a:cs typeface="Helvetica Neue"/>
                <a:sym typeface="Helvetica Neue"/>
              </a:rPr>
              <a:t>hormones glucoprotéiniques</a:t>
            </a:r>
            <a:r>
              <a:rPr sz="4450">
                <a:solidFill>
                  <a:srgbClr val="FFFFFF"/>
                </a:solidFill>
                <a:uFill>
                  <a:solidFill>
                    <a:srgbClr val="282828"/>
                  </a:solidFill>
                </a:uFill>
                <a:latin typeface="Helvetica Neue"/>
                <a:ea typeface="Helvetica Neue"/>
                <a:cs typeface="Helvetica Neue"/>
                <a:sym typeface="Helvetica Neue"/>
              </a:rPr>
              <a:t> sont des molécules naturellement synthétisées par le corps. </a:t>
            </a:r>
            <a:endParaRPr sz="4450">
              <a:solidFill>
                <a:srgbClr val="FFFFFF"/>
              </a:solidFill>
              <a:uFill>
                <a:solidFill>
                  <a:srgbClr val="282828"/>
                </a:solidFill>
              </a:uFill>
              <a:latin typeface="Helvetica Neue"/>
              <a:ea typeface="Helvetica Neue"/>
              <a:cs typeface="Helvetica Neue"/>
              <a:sym typeface="Helvetica Neue"/>
            </a:endParaRPr>
          </a:p>
          <a:p>
            <a:pPr lvl="0" marL="0" indent="0" defTabSz="406908">
              <a:spcBef>
                <a:spcPts val="0"/>
              </a:spcBef>
              <a:buSzTx/>
              <a:buNone/>
              <a:defRPr sz="1800">
                <a:solidFill>
                  <a:srgbClr val="000000"/>
                </a:solidFill>
                <a:effectLst/>
              </a:defRPr>
            </a:pPr>
            <a:endParaRPr sz="4450">
              <a:solidFill>
                <a:srgbClr val="FFFFFF"/>
              </a:solidFill>
              <a:uFill>
                <a:solidFill>
                  <a:srgbClr val="282828"/>
                </a:solidFill>
              </a:uFill>
              <a:latin typeface="Helvetica Neue"/>
              <a:ea typeface="Helvetica Neue"/>
              <a:cs typeface="Helvetica Neue"/>
              <a:sym typeface="Helvetica Neue"/>
            </a:endParaRPr>
          </a:p>
          <a:p>
            <a:pPr lvl="0" marL="0" indent="0" defTabSz="406908">
              <a:spcBef>
                <a:spcPts val="0"/>
              </a:spcBef>
              <a:buSzTx/>
              <a:buNone/>
              <a:defRPr sz="1800">
                <a:solidFill>
                  <a:srgbClr val="000000"/>
                </a:solidFill>
                <a:effectLst/>
              </a:defRPr>
            </a:pPr>
            <a:r>
              <a:rPr sz="4450">
                <a:solidFill>
                  <a:srgbClr val="FFFFFF"/>
                </a:solidFill>
                <a:uFill>
                  <a:solidFill>
                    <a:srgbClr val="282828"/>
                  </a:solidFill>
                </a:uFill>
                <a:latin typeface="Helvetica Neue"/>
                <a:ea typeface="Helvetica Neue"/>
                <a:cs typeface="Helvetica Neue"/>
                <a:sym typeface="Helvetica Neue"/>
              </a:rPr>
              <a:t>Le but du dopage ici ne va donc pas être de faire produire davantage de ces hormones par le corps, mais plus simplement de lui en apporter directement des quantités plus importantes. </a:t>
            </a:r>
            <a:endParaRPr sz="4450">
              <a:solidFill>
                <a:srgbClr val="FFFFFF"/>
              </a:solidFill>
              <a:uFill>
                <a:solidFill>
                  <a:srgbClr val="282828"/>
                </a:solidFill>
              </a:uFill>
              <a:latin typeface="Helvetica Neue"/>
              <a:ea typeface="Helvetica Neue"/>
              <a:cs typeface="Helvetica Neue"/>
              <a:sym typeface="Helvetica Neue"/>
            </a:endParaRPr>
          </a:p>
          <a:p>
            <a:pPr lvl="0" marL="0" indent="0" defTabSz="406908">
              <a:spcBef>
                <a:spcPts val="0"/>
              </a:spcBef>
              <a:buSzTx/>
              <a:buNone/>
              <a:defRPr sz="1800">
                <a:solidFill>
                  <a:srgbClr val="000000"/>
                </a:solidFill>
                <a:effectLst/>
              </a:defRPr>
            </a:pPr>
            <a:endParaRPr sz="4450">
              <a:solidFill>
                <a:srgbClr val="FFFFFF"/>
              </a:solidFill>
              <a:uFill>
                <a:solidFill>
                  <a:srgbClr val="282828"/>
                </a:solidFill>
              </a:uFill>
              <a:latin typeface="Helvetica Neue"/>
              <a:ea typeface="Helvetica Neue"/>
              <a:cs typeface="Helvetica Neue"/>
              <a:sym typeface="Helvetica Neue"/>
            </a:endParaRPr>
          </a:p>
          <a:p>
            <a:pPr lvl="0" marL="0" indent="0" defTabSz="406908">
              <a:spcBef>
                <a:spcPts val="0"/>
              </a:spcBef>
              <a:buSzTx/>
              <a:buNone/>
              <a:defRPr sz="1800">
                <a:solidFill>
                  <a:srgbClr val="000000"/>
                </a:solidFill>
                <a:effectLst/>
              </a:defRPr>
            </a:pPr>
            <a:r>
              <a:rPr sz="4450">
                <a:solidFill>
                  <a:srgbClr val="FFFFFF"/>
                </a:solidFill>
                <a:uFill>
                  <a:solidFill>
                    <a:srgbClr val="282828"/>
                  </a:solidFill>
                </a:uFill>
                <a:latin typeface="Helvetica Neue"/>
                <a:ea typeface="Helvetica Neue"/>
                <a:cs typeface="Helvetica Neue"/>
                <a:sym typeface="Helvetica Neue"/>
              </a:rPr>
              <a:t>Ces hormones sont des « messagers », elles transportent des messages à travers le corps, et provoquent la production de nouvelles hormones, comme la </a:t>
            </a:r>
            <a:r>
              <a:rPr sz="4450" u="sng">
                <a:solidFill>
                  <a:srgbClr val="FFFFFF"/>
                </a:solidFill>
                <a:uFill>
                  <a:solidFill>
                    <a:srgbClr val="282828"/>
                  </a:solidFill>
                </a:uFill>
                <a:latin typeface="Helvetica Neue"/>
                <a:ea typeface="Helvetica Neue"/>
                <a:cs typeface="Helvetica Neue"/>
                <a:sym typeface="Helvetica Neue"/>
              </a:rPr>
              <a:t>testostérone</a:t>
            </a:r>
            <a:r>
              <a:rPr sz="4450">
                <a:solidFill>
                  <a:srgbClr val="FFFFFF"/>
                </a:solidFill>
                <a:uFill>
                  <a:solidFill>
                    <a:srgbClr val="282828"/>
                  </a:solidFill>
                </a:uFill>
                <a:latin typeface="Helvetica Neue"/>
                <a:ea typeface="Helvetica Neue"/>
                <a:cs typeface="Helvetica Neue"/>
                <a:sym typeface="Helvetica Neue"/>
              </a:rPr>
              <a:t> et les </a:t>
            </a:r>
            <a:r>
              <a:rPr sz="4450" u="sng">
                <a:solidFill>
                  <a:srgbClr val="FFFFFF"/>
                </a:solidFill>
                <a:uFill>
                  <a:solidFill>
                    <a:srgbClr val="282828"/>
                  </a:solidFill>
                </a:uFill>
                <a:latin typeface="Helvetica Neue"/>
                <a:ea typeface="Helvetica Neue"/>
                <a:cs typeface="Helvetica Neue"/>
                <a:sym typeface="Helvetica Neue"/>
              </a:rPr>
              <a:t>corticostéroides</a:t>
            </a:r>
            <a:r>
              <a:rPr sz="4450">
                <a:solidFill>
                  <a:srgbClr val="FFFFFF"/>
                </a:solidFill>
                <a:uFill>
                  <a:solidFill>
                    <a:srgbClr val="282828"/>
                  </a:solidFill>
                </a:uFill>
                <a:latin typeface="Helvetica Neue"/>
                <a:ea typeface="Helvetica Neue"/>
                <a:cs typeface="Helvetica Neue"/>
                <a:sym typeface="Helvetica Neue"/>
              </a:rPr>
              <a:t>. </a:t>
            </a:r>
            <a:br>
              <a:rPr sz="4450">
                <a:solidFill>
                  <a:srgbClr val="FFFFFF"/>
                </a:solidFill>
                <a:uFill>
                  <a:solidFill>
                    <a:srgbClr val="282828"/>
                  </a:solidFill>
                </a:uFill>
                <a:latin typeface="Helvetica Neue"/>
                <a:ea typeface="Helvetica Neue"/>
                <a:cs typeface="Helvetica Neue"/>
                <a:sym typeface="Helvetica Neue"/>
              </a:rPr>
            </a:br>
            <a:br>
              <a:rPr sz="4450">
                <a:solidFill>
                  <a:srgbClr val="FFFFFF"/>
                </a:solidFill>
                <a:uFill>
                  <a:solidFill>
                    <a:srgbClr val="282828"/>
                  </a:solidFill>
                </a:uFill>
                <a:latin typeface="Helvetica Neue"/>
                <a:ea typeface="Helvetica Neue"/>
                <a:cs typeface="Helvetica Neue"/>
                <a:sym typeface="Helvetica Neue"/>
              </a:rPr>
            </a:br>
            <a:r>
              <a:rPr sz="4450">
                <a:solidFill>
                  <a:srgbClr val="FFFFFF"/>
                </a:solidFill>
                <a:uFill>
                  <a:solidFill>
                    <a:srgbClr val="282828"/>
                  </a:solidFill>
                </a:uFill>
                <a:latin typeface="Helvetica Neue"/>
                <a:ea typeface="Helvetica Neue"/>
                <a:cs typeface="Helvetica Neue"/>
                <a:sym typeface="Helvetica Neue"/>
              </a:rPr>
              <a:t>Ce sont donc des précurseurs de ces deux hormones.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lvl="0" defTabSz="709930">
              <a:defRPr sz="1800">
                <a:solidFill>
                  <a:srgbClr val="000000"/>
                </a:solidFill>
                <a:effectLst/>
              </a:defRPr>
            </a:pPr>
            <a:r>
              <a:rPr sz="8600">
                <a:solidFill>
                  <a:srgbClr val="FFFFFF"/>
                </a:solidFill>
                <a:effectLst>
                  <a:outerShdw sx="100000" sy="100000" kx="0" ky="0" algn="b" rotWithShape="0" blurRad="43688" dist="32766" dir="5400000">
                    <a:srgbClr val="000000"/>
                  </a:outerShdw>
                </a:effectLst>
              </a:rPr>
              <a:t>Les « substances » interdites en permanence</a:t>
            </a:r>
            <a:endParaRPr sz="8600">
              <a:solidFill>
                <a:srgbClr val="FFFFFF"/>
              </a:solidFill>
              <a:effectLst>
                <a:outerShdw sx="100000" sy="100000" kx="0" ky="0" algn="b" rotWithShape="0" blurRad="43688" dist="32766" dir="5400000">
                  <a:srgbClr val="000000"/>
                </a:outerShdw>
              </a:effectLst>
            </a:endParaRPr>
          </a:p>
          <a:p>
            <a:pPr lvl="0" defTabSz="709930">
              <a:defRPr sz="1800">
                <a:solidFill>
                  <a:srgbClr val="000000"/>
                </a:solidFill>
                <a:effectLst/>
              </a:defRPr>
            </a:pPr>
            <a:r>
              <a:rPr b="1" sz="8600">
                <a:solidFill>
                  <a:srgbClr val="FFFFFF"/>
                </a:solidFill>
                <a:effectLst>
                  <a:outerShdw sx="100000" sy="100000" kx="0" ky="0" algn="b" rotWithShape="0" blurRad="43688" dist="32766" dir="5400000">
                    <a:srgbClr val="000000"/>
                  </a:outerShdw>
                </a:effectLst>
                <a:latin typeface="Helvetica Neue"/>
                <a:ea typeface="Helvetica Neue"/>
                <a:cs typeface="Helvetica Neue"/>
                <a:sym typeface="Helvetica Neue"/>
              </a:rPr>
              <a:t>Les « hormones peptidiques » (2/3)</a:t>
            </a:r>
          </a:p>
        </p:txBody>
      </p:sp>
      <p:sp>
        <p:nvSpPr>
          <p:cNvPr id="61" name="Shape 61"/>
          <p:cNvSpPr/>
          <p:nvPr>
            <p:ph type="body" idx="1"/>
          </p:nvPr>
        </p:nvSpPr>
        <p:spPr>
          <a:prstGeom prst="rect">
            <a:avLst/>
          </a:prstGeom>
        </p:spPr>
        <p:txBody>
          <a:bodyPr/>
          <a:lstStyle/>
          <a:p>
            <a:pPr lvl="0" marL="0" indent="0" defTabSz="393192">
              <a:spcBef>
                <a:spcPts val="0"/>
              </a:spcBef>
              <a:buSzTx/>
              <a:buNone/>
              <a:defRPr sz="1800">
                <a:solidFill>
                  <a:srgbClr val="000000"/>
                </a:solidFill>
                <a:effectLst/>
              </a:defRPr>
            </a:pPr>
            <a:r>
              <a:rPr sz="4300">
                <a:solidFill>
                  <a:srgbClr val="FFFFFF"/>
                </a:solidFill>
                <a:uFill>
                  <a:solidFill>
                    <a:srgbClr val="282828"/>
                  </a:solidFill>
                </a:uFill>
                <a:latin typeface="Helvetica Neue"/>
                <a:ea typeface="Helvetica Neue"/>
                <a:cs typeface="Helvetica Neue"/>
                <a:sym typeface="Helvetica Neue"/>
              </a:rPr>
              <a:t>HCG (gonadotrophine) : c'est un anabolisant, qui augmente la production de testostérone : la testostérone est une hormone anabolisante, qui va améliorer votre force, et accélérer la croissance musculaire. En contrepartie, il y a des risques de cancer, d'impuissance, de déchirure tendineuses, etc. </a:t>
            </a:r>
            <a:br>
              <a:rPr sz="4300">
                <a:solidFill>
                  <a:srgbClr val="FFFFFF"/>
                </a:solidFill>
                <a:uFill>
                  <a:solidFill>
                    <a:srgbClr val="282828"/>
                  </a:solidFill>
                </a:uFill>
                <a:latin typeface="Helvetica Neue"/>
                <a:ea typeface="Helvetica Neue"/>
                <a:cs typeface="Helvetica Neue"/>
                <a:sym typeface="Helvetica Neue"/>
              </a:rPr>
            </a:br>
            <a:endParaRPr sz="4300">
              <a:solidFill>
                <a:srgbClr val="FFFFFF"/>
              </a:solidFill>
              <a:uFill>
                <a:solidFill>
                  <a:srgbClr val="282828"/>
                </a:solidFill>
              </a:uFill>
              <a:latin typeface="Helvetica Neue"/>
              <a:ea typeface="Helvetica Neue"/>
              <a:cs typeface="Helvetica Neue"/>
              <a:sym typeface="Helvetica Neue"/>
            </a:endParaRPr>
          </a:p>
          <a:p>
            <a:pPr lvl="0" marL="0" indent="0" algn="just" defTabSz="393192">
              <a:lnSpc>
                <a:spcPct val="115000"/>
              </a:lnSpc>
              <a:spcBef>
                <a:spcPts val="0"/>
              </a:spcBef>
              <a:buSzTx/>
              <a:buNone/>
              <a:defRPr sz="1800">
                <a:solidFill>
                  <a:srgbClr val="000000"/>
                </a:solidFill>
                <a:effectLst/>
              </a:defRPr>
            </a:pPr>
            <a:r>
              <a:rPr sz="4300">
                <a:solidFill>
                  <a:srgbClr val="FFFFFF"/>
                </a:solidFill>
                <a:uFill>
                  <a:solidFill>
                    <a:srgbClr val="282828"/>
                  </a:solidFill>
                </a:uFill>
                <a:latin typeface="Helvetica Neue"/>
                <a:ea typeface="Helvetica Neue"/>
                <a:cs typeface="Helvetica Neue"/>
                <a:sym typeface="Helvetica Neue"/>
              </a:rPr>
              <a:t>ACTH (adrénocorticotrophine) : c'est un anti-inflammatoire et un antalgique, qui stimule la synthèse des corticostéroïdes. Le but est donc ici de faciliter la récupération, et/ou de se remettre plus facilement des blessures. Sauf que ces produits peuvent provoquer des insomnies, une ostéoporose, des problèmes de cicatrisation, etc. </a:t>
            </a:r>
            <a:br>
              <a:rPr sz="4300">
                <a:solidFill>
                  <a:srgbClr val="FFFFFF"/>
                </a:solidFill>
                <a:uFill>
                  <a:solidFill>
                    <a:srgbClr val="282828"/>
                  </a:solidFill>
                </a:uFill>
                <a:latin typeface="Helvetica Neue"/>
                <a:ea typeface="Helvetica Neue"/>
                <a:cs typeface="Helvetica Neue"/>
                <a:sym typeface="Helvetica Neue"/>
              </a:rPr>
            </a:br>
            <a:endParaRPr sz="4300">
              <a:solidFill>
                <a:srgbClr val="FFFFFF"/>
              </a:solidFill>
              <a:uFill>
                <a:solidFill>
                  <a:srgbClr val="282828"/>
                </a:solidFill>
              </a:uFill>
              <a:latin typeface="Helvetica Neue"/>
              <a:ea typeface="Helvetica Neue"/>
              <a:cs typeface="Helvetica Neue"/>
              <a:sym typeface="Helvetica Neue"/>
            </a:endParaR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