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06" r:id="rId2"/>
    <p:sldId id="295" r:id="rId3"/>
    <p:sldId id="312" r:id="rId4"/>
    <p:sldId id="305" r:id="rId5"/>
    <p:sldId id="302" r:id="rId6"/>
    <p:sldId id="313" r:id="rId7"/>
    <p:sldId id="303" r:id="rId8"/>
    <p:sldId id="304" r:id="rId9"/>
    <p:sldId id="296" r:id="rId10"/>
    <p:sldId id="298" r:id="rId11"/>
    <p:sldId id="310" r:id="rId12"/>
    <p:sldId id="307" r:id="rId13"/>
    <p:sldId id="301" r:id="rId14"/>
    <p:sldId id="309" r:id="rId15"/>
    <p:sldId id="314" r:id="rId16"/>
    <p:sldId id="315" r:id="rId17"/>
    <p:sldId id="321" r:id="rId18"/>
    <p:sldId id="320" r:id="rId19"/>
    <p:sldId id="322" r:id="rId20"/>
    <p:sldId id="323" r:id="rId21"/>
    <p:sldId id="316" r:id="rId22"/>
    <p:sldId id="317" r:id="rId23"/>
    <p:sldId id="318" r:id="rId24"/>
    <p:sldId id="319" r:id="rId25"/>
    <p:sldId id="258" r:id="rId26"/>
    <p:sldId id="259" r:id="rId27"/>
    <p:sldId id="260" r:id="rId28"/>
    <p:sldId id="261" r:id="rId29"/>
    <p:sldId id="262" r:id="rId30"/>
    <p:sldId id="263" r:id="rId31"/>
    <p:sldId id="311" r:id="rId32"/>
    <p:sldId id="264" r:id="rId33"/>
    <p:sldId id="265" r:id="rId34"/>
    <p:sldId id="266" r:id="rId35"/>
    <p:sldId id="267" r:id="rId36"/>
    <p:sldId id="326" r:id="rId37"/>
    <p:sldId id="324" r:id="rId38"/>
    <p:sldId id="325" r:id="rId39"/>
    <p:sldId id="268" r:id="rId40"/>
    <p:sldId id="269" r:id="rId41"/>
    <p:sldId id="270" r:id="rId42"/>
    <p:sldId id="271" r:id="rId43"/>
    <p:sldId id="272" r:id="rId44"/>
    <p:sldId id="273" r:id="rId45"/>
    <p:sldId id="274" r:id="rId46"/>
    <p:sldId id="275" r:id="rId47"/>
    <p:sldId id="276" r:id="rId48"/>
    <p:sldId id="277" r:id="rId49"/>
    <p:sldId id="278" r:id="rId50"/>
    <p:sldId id="308" r:id="rId51"/>
    <p:sldId id="289" r:id="rId52"/>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6" d="100"/>
          <a:sy n="66" d="100"/>
        </p:scale>
        <p:origin x="-630"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7B7DD156-A14F-4B8C-B2E3-2B275B44D989}" type="datetimeFigureOut">
              <a:rPr lang="fr-FR" smtClean="0"/>
              <a:pPr/>
              <a:t>19/01/2015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96F4F4F-E81F-4FB2-B0AE-BD36E3F188CE}" type="slidenum">
              <a:rPr lang="fr-FR" smtClean="0"/>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7B7DD156-A14F-4B8C-B2E3-2B275B44D989}" type="datetimeFigureOut">
              <a:rPr lang="fr-FR" smtClean="0"/>
              <a:pPr/>
              <a:t>19/01/2015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96F4F4F-E81F-4FB2-B0AE-BD36E3F188CE}"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7B7DD156-A14F-4B8C-B2E3-2B275B44D989}" type="datetimeFigureOut">
              <a:rPr lang="fr-FR" smtClean="0"/>
              <a:pPr/>
              <a:t>19/01/2015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96F4F4F-E81F-4FB2-B0AE-BD36E3F188CE}"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7B7DD156-A14F-4B8C-B2E3-2B275B44D989}" type="datetimeFigureOut">
              <a:rPr lang="fr-FR" smtClean="0"/>
              <a:pPr/>
              <a:t>19/01/2015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96F4F4F-E81F-4FB2-B0AE-BD36E3F188CE}" type="slidenum">
              <a:rPr lang="fr-FR" smtClean="0"/>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7B7DD156-A14F-4B8C-B2E3-2B275B44D989}" type="datetimeFigureOut">
              <a:rPr lang="fr-FR" smtClean="0"/>
              <a:pPr/>
              <a:t>19/01/2015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96F4F4F-E81F-4FB2-B0AE-BD36E3F188CE}" type="slidenum">
              <a:rPr lang="fr-FR" smtClean="0"/>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7B7DD156-A14F-4B8C-B2E3-2B275B44D989}" type="datetimeFigureOut">
              <a:rPr lang="fr-FR" smtClean="0"/>
              <a:pPr/>
              <a:t>19/01/2015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E96F4F4F-E81F-4FB2-B0AE-BD36E3F188CE}"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7B7DD156-A14F-4B8C-B2E3-2B275B44D989}" type="datetimeFigureOut">
              <a:rPr lang="fr-FR" smtClean="0"/>
              <a:pPr/>
              <a:t>19/01/2015</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E96F4F4F-E81F-4FB2-B0AE-BD36E3F188CE}"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p:txBody>
          <a:bodyPr/>
          <a:lstStyle/>
          <a:p>
            <a:fld id="{7B7DD156-A14F-4B8C-B2E3-2B275B44D989}" type="datetimeFigureOut">
              <a:rPr lang="fr-FR" smtClean="0"/>
              <a:pPr/>
              <a:t>19/01/2015</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E96F4F4F-E81F-4FB2-B0AE-BD36E3F188CE}"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7B7DD156-A14F-4B8C-B2E3-2B275B44D989}" type="datetimeFigureOut">
              <a:rPr lang="fr-FR" smtClean="0"/>
              <a:pPr/>
              <a:t>19/01/2015</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E96F4F4F-E81F-4FB2-B0AE-BD36E3F188CE}"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7B7DD156-A14F-4B8C-B2E3-2B275B44D989}" type="datetimeFigureOut">
              <a:rPr lang="fr-FR" smtClean="0"/>
              <a:pPr/>
              <a:t>19/01/2015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E96F4F4F-E81F-4FB2-B0AE-BD36E3F188CE}"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7B7DD156-A14F-4B8C-B2E3-2B275B44D989}" type="datetimeFigureOut">
              <a:rPr lang="fr-FR" smtClean="0"/>
              <a:pPr/>
              <a:t>19/01/2015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E96F4F4F-E81F-4FB2-B0AE-BD36E3F188CE}" type="slidenum">
              <a:rPr lang="fr-FR" smtClean="0"/>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B7DD156-A14F-4B8C-B2E3-2B275B44D989}" type="datetimeFigureOut">
              <a:rPr lang="fr-FR" smtClean="0"/>
              <a:pPr/>
              <a:t>19/01/2015</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6F4F4F-E81F-4FB2-B0AE-BD36E3F188CE}"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323752" y="1340768"/>
            <a:ext cx="6635150" cy="3970318"/>
          </a:xfrm>
          <a:prstGeom prst="rect">
            <a:avLst/>
          </a:prstGeom>
          <a:noFill/>
        </p:spPr>
        <p:txBody>
          <a:bodyPr wrap="none" rtlCol="0">
            <a:spAutoFit/>
          </a:bodyPr>
          <a:lstStyle/>
          <a:p>
            <a:pPr algn="ctr"/>
            <a:r>
              <a:rPr lang="fr-FR" sz="6000" dirty="0" smtClean="0">
                <a:latin typeface="Times New Roman" pitchFamily="18" charset="0"/>
                <a:cs typeface="Times New Roman" pitchFamily="18" charset="0"/>
              </a:rPr>
              <a:t>La perception  de soi</a:t>
            </a:r>
          </a:p>
          <a:p>
            <a:pPr algn="ctr"/>
            <a:endParaRPr lang="fr-FR" sz="6000" dirty="0" smtClean="0">
              <a:latin typeface="Times New Roman" pitchFamily="18" charset="0"/>
              <a:cs typeface="Times New Roman" pitchFamily="18" charset="0"/>
            </a:endParaRPr>
          </a:p>
          <a:p>
            <a:pPr algn="ctr"/>
            <a:r>
              <a:rPr lang="fr-FR" sz="4400" dirty="0" smtClean="0">
                <a:latin typeface="Times New Roman" pitchFamily="18" charset="0"/>
                <a:cs typeface="Times New Roman" pitchFamily="18" charset="0"/>
              </a:rPr>
              <a:t>Le soi</a:t>
            </a:r>
          </a:p>
          <a:p>
            <a:pPr algn="ctr"/>
            <a:r>
              <a:rPr lang="fr-FR" sz="4400" dirty="0" smtClean="0">
                <a:latin typeface="Times New Roman" pitchFamily="18" charset="0"/>
                <a:cs typeface="Times New Roman" pitchFamily="18" charset="0"/>
              </a:rPr>
              <a:t>La conception de soi </a:t>
            </a:r>
          </a:p>
          <a:p>
            <a:pPr algn="ctr"/>
            <a:r>
              <a:rPr lang="fr-FR" sz="4400" dirty="0" smtClean="0">
                <a:latin typeface="Times New Roman" pitchFamily="18" charset="0"/>
                <a:cs typeface="Times New Roman" pitchFamily="18" charset="0"/>
              </a:rPr>
              <a:t>L’estime de soi</a:t>
            </a:r>
            <a:endParaRPr lang="fr-FR" sz="4400" dirty="0">
              <a:latin typeface="Times New Roman" pitchFamily="18" charset="0"/>
              <a:cs typeface="Times New Roman"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539552" y="332656"/>
            <a:ext cx="7920880" cy="5632311"/>
          </a:xfrm>
          <a:prstGeom prst="rect">
            <a:avLst/>
          </a:prstGeom>
          <a:noFill/>
        </p:spPr>
        <p:txBody>
          <a:bodyPr wrap="square" rtlCol="0">
            <a:spAutoFit/>
          </a:bodyPr>
          <a:lstStyle/>
          <a:p>
            <a:pPr algn="ctr"/>
            <a:r>
              <a:rPr lang="fr-FR" sz="3600" dirty="0" smtClean="0">
                <a:latin typeface="Times New Roman" pitchFamily="18" charset="0"/>
                <a:cs typeface="Times New Roman" pitchFamily="18" charset="0"/>
              </a:rPr>
              <a:t>Les données descriptives portant sur le soi se rapportent au </a:t>
            </a:r>
            <a:r>
              <a:rPr lang="fr-FR" sz="3600" b="1" dirty="0" smtClean="0">
                <a:latin typeface="Times New Roman" pitchFamily="18" charset="0"/>
                <a:cs typeface="Times New Roman" pitchFamily="18" charset="0"/>
              </a:rPr>
              <a:t>concept de soi (self-concept)</a:t>
            </a:r>
            <a:endParaRPr lang="fr-FR" sz="3600" dirty="0" smtClean="0">
              <a:latin typeface="Times New Roman" pitchFamily="18" charset="0"/>
              <a:cs typeface="Times New Roman" pitchFamily="18" charset="0"/>
            </a:endParaRPr>
          </a:p>
          <a:p>
            <a:pPr algn="ctr"/>
            <a:endParaRPr lang="fr-FR" sz="3600" dirty="0" smtClean="0">
              <a:latin typeface="Times New Roman" pitchFamily="18" charset="0"/>
              <a:cs typeface="Times New Roman" pitchFamily="18" charset="0"/>
            </a:endParaRPr>
          </a:p>
          <a:p>
            <a:pPr algn="ctr"/>
            <a:r>
              <a:rPr lang="fr-FR" sz="3600" dirty="0" smtClean="0">
                <a:latin typeface="Times New Roman" pitchFamily="18" charset="0"/>
                <a:cs typeface="Times New Roman" pitchFamily="18" charset="0"/>
              </a:rPr>
              <a:t>«  les idées sur le soi correspondent aux  perceptions et connaissances que les gens possèdent de leurs qualités et caractéristiques (</a:t>
            </a:r>
            <a:r>
              <a:rPr lang="fr-FR" sz="3600" dirty="0" err="1" smtClean="0">
                <a:latin typeface="Times New Roman" pitchFamily="18" charset="0"/>
                <a:cs typeface="Times New Roman" pitchFamily="18" charset="0"/>
              </a:rPr>
              <a:t>Sarrazin,P.</a:t>
            </a:r>
            <a:r>
              <a:rPr lang="fr-FR" sz="3600" dirty="0" smtClean="0">
                <a:latin typeface="Times New Roman" pitchFamily="18" charset="0"/>
                <a:cs typeface="Times New Roman" pitchFamily="18" charset="0"/>
              </a:rPr>
              <a:t> ; D. </a:t>
            </a:r>
            <a:r>
              <a:rPr lang="fr-FR" sz="3600" dirty="0" err="1" smtClean="0">
                <a:latin typeface="Times New Roman" pitchFamily="18" charset="0"/>
                <a:cs typeface="Times New Roman" pitchFamily="18" charset="0"/>
              </a:rPr>
              <a:t>Trouilloud</a:t>
            </a:r>
            <a:r>
              <a:rPr lang="fr-FR" sz="3600" dirty="0" smtClean="0">
                <a:latin typeface="Times New Roman" pitchFamily="18" charset="0"/>
                <a:cs typeface="Times New Roman" pitchFamily="18" charset="0"/>
              </a:rPr>
              <a:t>, 2013). </a:t>
            </a:r>
          </a:p>
          <a:p>
            <a:pPr algn="ctr"/>
            <a:endParaRPr lang="fr-FR" sz="3600" dirty="0" smtClean="0">
              <a:latin typeface="Times New Roman" pitchFamily="18" charset="0"/>
              <a:cs typeface="Times New Roman" pitchFamily="18"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43608" y="1052736"/>
            <a:ext cx="7272808" cy="4832092"/>
          </a:xfrm>
          <a:prstGeom prst="rect">
            <a:avLst/>
          </a:prstGeom>
        </p:spPr>
        <p:txBody>
          <a:bodyPr wrap="square">
            <a:spAutoFit/>
          </a:bodyPr>
          <a:lstStyle/>
          <a:p>
            <a:pPr algn="ctr"/>
            <a:r>
              <a:rPr lang="fr-FR" sz="4400" dirty="0" smtClean="0">
                <a:latin typeface="Times New Roman" pitchFamily="18" charset="0"/>
                <a:cs typeface="Times New Roman" pitchFamily="18" charset="0"/>
              </a:rPr>
              <a:t>Autrement dit, l’individu tel qu’il se de connaît lui-même. </a:t>
            </a:r>
          </a:p>
          <a:p>
            <a:pPr algn="ctr"/>
            <a:endParaRPr lang="fr-FR" sz="4400" dirty="0" smtClean="0">
              <a:latin typeface="Times New Roman" pitchFamily="18" charset="0"/>
              <a:cs typeface="Times New Roman" pitchFamily="18" charset="0"/>
            </a:endParaRPr>
          </a:p>
          <a:p>
            <a:pPr algn="ctr"/>
            <a:r>
              <a:rPr lang="fr-FR" sz="4400" dirty="0" smtClean="0">
                <a:latin typeface="Times New Roman" pitchFamily="18" charset="0"/>
                <a:cs typeface="Times New Roman" pitchFamily="18" charset="0"/>
              </a:rPr>
              <a:t>Ces connaissances « neutres » sont plus ou moins justes ou déformées;</a:t>
            </a:r>
          </a:p>
          <a:p>
            <a:r>
              <a:rPr lang="fr-FR" sz="4400" dirty="0" smtClean="0"/>
              <a:t> </a:t>
            </a:r>
            <a:endParaRPr lang="fr-FR" sz="44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323528" y="302359"/>
            <a:ext cx="8496944" cy="6247864"/>
          </a:xfrm>
          <a:prstGeom prst="rect">
            <a:avLst/>
          </a:prstGeom>
          <a:noFill/>
        </p:spPr>
        <p:txBody>
          <a:bodyPr wrap="square" rtlCol="0">
            <a:spAutoFit/>
          </a:bodyPr>
          <a:lstStyle/>
          <a:p>
            <a:r>
              <a:rPr lang="fr-FR" sz="4000" dirty="0" smtClean="0">
                <a:latin typeface="Times New Roman" pitchFamily="18" charset="0"/>
                <a:cs typeface="Times New Roman" pitchFamily="18" charset="0"/>
              </a:rPr>
              <a:t> P. Sarrazin et D. </a:t>
            </a:r>
            <a:r>
              <a:rPr lang="fr-FR" sz="4000" dirty="0" err="1" smtClean="0">
                <a:latin typeface="Times New Roman" pitchFamily="18" charset="0"/>
                <a:cs typeface="Times New Roman" pitchFamily="18" charset="0"/>
              </a:rPr>
              <a:t>Trouilloud</a:t>
            </a:r>
            <a:r>
              <a:rPr lang="fr-FR" sz="4000" dirty="0" smtClean="0">
                <a:latin typeface="Times New Roman" pitchFamily="18" charset="0"/>
                <a:cs typeface="Times New Roman" pitchFamily="18" charset="0"/>
              </a:rPr>
              <a:t> (2013) ont repris les caractéristiques du soi selon R. </a:t>
            </a:r>
            <a:r>
              <a:rPr lang="fr-FR" sz="4000" dirty="0" err="1" smtClean="0">
                <a:latin typeface="Times New Roman" pitchFamily="18" charset="0"/>
                <a:cs typeface="Times New Roman" pitchFamily="18" charset="0"/>
              </a:rPr>
              <a:t>Shavelson</a:t>
            </a:r>
            <a:r>
              <a:rPr lang="fr-FR" sz="4000" dirty="0" smtClean="0">
                <a:latin typeface="Times New Roman" pitchFamily="18" charset="0"/>
                <a:cs typeface="Times New Roman" pitchFamily="18" charset="0"/>
              </a:rPr>
              <a:t> et ses collaborateurs (1976, 1982) en voici les grandes lignes : </a:t>
            </a:r>
          </a:p>
          <a:p>
            <a:endParaRPr lang="fr-FR" sz="4000" dirty="0" smtClean="0">
              <a:latin typeface="Times New Roman" pitchFamily="18" charset="0"/>
              <a:cs typeface="Times New Roman" pitchFamily="18" charset="0"/>
            </a:endParaRPr>
          </a:p>
          <a:p>
            <a:pPr>
              <a:buFontTx/>
              <a:buChar char="-"/>
            </a:pPr>
            <a:r>
              <a:rPr lang="fr-FR" sz="4000" dirty="0" smtClean="0">
                <a:latin typeface="Times New Roman" pitchFamily="18" charset="0"/>
                <a:cs typeface="Times New Roman" pitchFamily="18" charset="0"/>
              </a:rPr>
              <a:t>Le soi possède une dimension descriptive, évaluative et affective.</a:t>
            </a:r>
          </a:p>
          <a:p>
            <a:r>
              <a:rPr lang="fr-FR" sz="4000" dirty="0" smtClean="0">
                <a:latin typeface="Times New Roman" pitchFamily="18" charset="0"/>
                <a:cs typeface="Times New Roman" pitchFamily="18" charset="0"/>
              </a:rPr>
              <a:t/>
            </a:r>
            <a:br>
              <a:rPr lang="fr-FR" sz="4000" dirty="0" smtClean="0">
                <a:latin typeface="Times New Roman" pitchFamily="18" charset="0"/>
                <a:cs typeface="Times New Roman" pitchFamily="18" charset="0"/>
              </a:rPr>
            </a:br>
            <a:r>
              <a:rPr lang="fr-FR" sz="4000" dirty="0" smtClean="0">
                <a:latin typeface="Times New Roman" pitchFamily="18" charset="0"/>
                <a:cs typeface="Times New Roman" pitchFamily="18" charset="0"/>
              </a:rPr>
              <a:t>- Le soi est multidimensionnel (</a:t>
            </a:r>
            <a:r>
              <a:rPr lang="fr-FR" sz="4000" dirty="0" err="1" smtClean="0">
                <a:latin typeface="Times New Roman" pitchFamily="18" charset="0"/>
                <a:cs typeface="Times New Roman" pitchFamily="18" charset="0"/>
              </a:rPr>
              <a:t>cf</a:t>
            </a:r>
            <a:r>
              <a:rPr lang="fr-FR" sz="4000" dirty="0" smtClean="0">
                <a:latin typeface="Times New Roman" pitchFamily="18" charset="0"/>
                <a:cs typeface="Times New Roman" pitchFamily="18" charset="0"/>
              </a:rPr>
              <a:t>  Schéma diapo suivante).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Documents\Alain\Estime de soi\t1a.gif"/>
          <p:cNvPicPr>
            <a:picLocks noChangeAspect="1" noChangeArrowheads="1"/>
          </p:cNvPicPr>
          <p:nvPr/>
        </p:nvPicPr>
        <p:blipFill>
          <a:blip r:embed="rId2" cstate="print"/>
          <a:srcRect/>
          <a:stretch>
            <a:fillRect/>
          </a:stretch>
        </p:blipFill>
        <p:spPr bwMode="auto">
          <a:xfrm>
            <a:off x="0" y="0"/>
            <a:ext cx="9144000" cy="6753054"/>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3528" y="404664"/>
            <a:ext cx="8280920" cy="7201972"/>
          </a:xfrm>
          <a:prstGeom prst="rect">
            <a:avLst/>
          </a:prstGeom>
        </p:spPr>
        <p:txBody>
          <a:bodyPr wrap="square">
            <a:spAutoFit/>
          </a:bodyPr>
          <a:lstStyle/>
          <a:p>
            <a:r>
              <a:rPr lang="fr-FR" sz="4400" b="1" dirty="0" smtClean="0">
                <a:latin typeface="Times New Roman" pitchFamily="18" charset="0"/>
                <a:cs typeface="Times New Roman" pitchFamily="18" charset="0"/>
              </a:rPr>
              <a:t>1.  </a:t>
            </a:r>
            <a:r>
              <a:rPr lang="fr-FR" sz="4400" dirty="0" smtClean="0">
                <a:latin typeface="Times New Roman" pitchFamily="18" charset="0"/>
                <a:cs typeface="Times New Roman" pitchFamily="18" charset="0"/>
              </a:rPr>
              <a:t>Le soi est hiérarchiquement organisé. </a:t>
            </a:r>
          </a:p>
          <a:p>
            <a:endParaRPr lang="fr-FR" sz="4400" dirty="0" smtClean="0">
              <a:latin typeface="Times New Roman" pitchFamily="18" charset="0"/>
              <a:cs typeface="Times New Roman" pitchFamily="18" charset="0"/>
            </a:endParaRPr>
          </a:p>
          <a:p>
            <a:r>
              <a:rPr lang="fr-FR" sz="4400" b="1" dirty="0" smtClean="0">
                <a:latin typeface="Times New Roman" pitchFamily="18" charset="0"/>
                <a:cs typeface="Times New Roman" pitchFamily="18" charset="0"/>
              </a:rPr>
              <a:t>2.  </a:t>
            </a:r>
            <a:r>
              <a:rPr lang="fr-FR" sz="4400" dirty="0" smtClean="0">
                <a:latin typeface="Times New Roman" pitchFamily="18" charset="0"/>
                <a:cs typeface="Times New Roman" pitchFamily="18" charset="0"/>
              </a:rPr>
              <a:t>Les perceptions de soi présentent une stabilité en lien avec leur niveau dans la hiérarchie. </a:t>
            </a:r>
          </a:p>
          <a:p>
            <a:endParaRPr lang="fr-FR" dirty="0" smtClean="0">
              <a:latin typeface="Times New Roman" pitchFamily="18" charset="0"/>
              <a:cs typeface="Times New Roman" pitchFamily="18" charset="0"/>
            </a:endParaRPr>
          </a:p>
          <a:p>
            <a:r>
              <a:rPr lang="fr-FR" sz="3600" dirty="0" smtClean="0">
                <a:latin typeface="Times New Roman" pitchFamily="18" charset="0"/>
                <a:cs typeface="Times New Roman" pitchFamily="18" charset="0"/>
              </a:rPr>
              <a:t>     </a:t>
            </a:r>
            <a:r>
              <a:rPr lang="fr-FR" sz="3600" b="1" dirty="0" smtClean="0">
                <a:latin typeface="Times New Roman" pitchFamily="18" charset="0"/>
                <a:cs typeface="Times New Roman" pitchFamily="18" charset="0"/>
              </a:rPr>
              <a:t>21. </a:t>
            </a:r>
            <a:r>
              <a:rPr lang="fr-FR" sz="3600" dirty="0" smtClean="0">
                <a:latin typeface="Times New Roman" pitchFamily="18" charset="0"/>
                <a:cs typeface="Times New Roman" pitchFamily="18" charset="0"/>
              </a:rPr>
              <a:t>Plus on descend dans l’arborescence plus les perceptions deviennent spécifiques et changeantes (« des états »).</a:t>
            </a:r>
          </a:p>
          <a:p>
            <a:endParaRPr lang="fr-FR" sz="3600" dirty="0" smtClean="0">
              <a:latin typeface="Times New Roman" pitchFamily="18" charset="0"/>
              <a:cs typeface="Times New Roman" pitchFamily="18" charset="0"/>
            </a:endParaRPr>
          </a:p>
          <a:p>
            <a:r>
              <a:rPr lang="fr-FR" sz="3600" dirty="0" smtClean="0">
                <a:latin typeface="Times New Roman" pitchFamily="18" charset="0"/>
                <a:cs typeface="Times New Roman" pitchFamily="18" charset="0"/>
              </a:rPr>
              <a:t>    </a:t>
            </a:r>
            <a:endParaRPr lang="fr-FR" sz="3600" dirty="0">
              <a:latin typeface="Times New Roman" pitchFamily="18" charset="0"/>
              <a:cs typeface="Times New Roman" pitchFamily="18"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5536" y="620688"/>
            <a:ext cx="8496944" cy="5755422"/>
          </a:xfrm>
          <a:prstGeom prst="rect">
            <a:avLst/>
          </a:prstGeom>
        </p:spPr>
        <p:txBody>
          <a:bodyPr wrap="square">
            <a:spAutoFit/>
          </a:bodyPr>
          <a:lstStyle/>
          <a:p>
            <a:r>
              <a:rPr lang="fr-FR" sz="4400" dirty="0" smtClean="0">
                <a:latin typeface="Times New Roman" pitchFamily="18" charset="0"/>
                <a:cs typeface="Times New Roman" pitchFamily="18" charset="0"/>
              </a:rPr>
              <a:t>      </a:t>
            </a:r>
            <a:r>
              <a:rPr lang="fr-FR" sz="4400" b="1" dirty="0" smtClean="0">
                <a:latin typeface="Times New Roman" pitchFamily="18" charset="0"/>
                <a:cs typeface="Times New Roman" pitchFamily="18" charset="0"/>
              </a:rPr>
              <a:t>22. </a:t>
            </a:r>
            <a:r>
              <a:rPr lang="fr-FR" sz="4400" dirty="0" smtClean="0">
                <a:latin typeface="Times New Roman" pitchFamily="18" charset="0"/>
                <a:cs typeface="Times New Roman" pitchFamily="18" charset="0"/>
              </a:rPr>
              <a:t>Plus on remonte et plus les perceptions sont globales et durables («des traits de personnalité »).     </a:t>
            </a:r>
          </a:p>
          <a:p>
            <a:endParaRPr lang="fr-FR" sz="4800" dirty="0" smtClean="0">
              <a:latin typeface="Times New Roman" pitchFamily="18" charset="0"/>
              <a:cs typeface="Times New Roman" pitchFamily="18" charset="0"/>
            </a:endParaRPr>
          </a:p>
          <a:p>
            <a:r>
              <a:rPr lang="fr-FR" sz="4400" dirty="0" smtClean="0">
                <a:latin typeface="Times New Roman" pitchFamily="18" charset="0"/>
                <a:cs typeface="Times New Roman" pitchFamily="18" charset="0"/>
              </a:rPr>
              <a:t>      </a:t>
            </a:r>
            <a:r>
              <a:rPr lang="fr-FR" sz="4400" b="1" dirty="0" smtClean="0">
                <a:latin typeface="Times New Roman" pitchFamily="18" charset="0"/>
                <a:cs typeface="Times New Roman" pitchFamily="18" charset="0"/>
              </a:rPr>
              <a:t>23. </a:t>
            </a:r>
            <a:r>
              <a:rPr lang="fr-FR" sz="4400" dirty="0" smtClean="0">
                <a:latin typeface="Times New Roman" pitchFamily="18" charset="0"/>
                <a:cs typeface="Times New Roman" pitchFamily="18" charset="0"/>
              </a:rPr>
              <a:t>Les perceptions les plus élevées dans la hiérarchie sont plus difficiles à changer. </a:t>
            </a:r>
          </a:p>
          <a:p>
            <a:endParaRPr lang="fr-FR" sz="4400" dirty="0" smtClean="0">
              <a:latin typeface="Times New Roman" pitchFamily="18" charset="0"/>
              <a:cs typeface="Times New Roman" pitchFamily="18"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5536" y="240804"/>
            <a:ext cx="8424936" cy="6247864"/>
          </a:xfrm>
          <a:prstGeom prst="rect">
            <a:avLst/>
          </a:prstGeom>
        </p:spPr>
        <p:txBody>
          <a:bodyPr wrap="square">
            <a:spAutoFit/>
          </a:bodyPr>
          <a:lstStyle/>
          <a:p>
            <a:r>
              <a:rPr lang="fr-FR" sz="4400" b="1" dirty="0" smtClean="0">
                <a:latin typeface="Times New Roman" pitchFamily="18" charset="0"/>
                <a:cs typeface="Times New Roman" pitchFamily="18" charset="0"/>
              </a:rPr>
              <a:t>3. </a:t>
            </a:r>
            <a:r>
              <a:rPr lang="fr-FR" sz="4400" dirty="0" smtClean="0">
                <a:latin typeface="Times New Roman" pitchFamily="18" charset="0"/>
                <a:cs typeface="Times New Roman" pitchFamily="18" charset="0"/>
              </a:rPr>
              <a:t>Le soi devient progressivement multidimensionnel avec l’âge.  </a:t>
            </a:r>
          </a:p>
          <a:p>
            <a:endParaRPr lang="fr-FR" sz="4400" dirty="0" smtClean="0">
              <a:latin typeface="Times New Roman" pitchFamily="18" charset="0"/>
              <a:cs typeface="Times New Roman" pitchFamily="18" charset="0"/>
            </a:endParaRPr>
          </a:p>
          <a:p>
            <a:endParaRPr lang="fr-FR" sz="4400" dirty="0" smtClean="0">
              <a:latin typeface="Times New Roman" pitchFamily="18" charset="0"/>
              <a:cs typeface="Times New Roman" pitchFamily="18" charset="0"/>
            </a:endParaRPr>
          </a:p>
          <a:p>
            <a:r>
              <a:rPr lang="fr-FR" sz="4400" b="1" dirty="0" smtClean="0">
                <a:latin typeface="Times New Roman" pitchFamily="18" charset="0"/>
                <a:cs typeface="Times New Roman" pitchFamily="18" charset="0"/>
              </a:rPr>
              <a:t>4. </a:t>
            </a:r>
            <a:r>
              <a:rPr lang="fr-FR" sz="4400" dirty="0" smtClean="0">
                <a:latin typeface="Times New Roman" pitchFamily="18" charset="0"/>
                <a:cs typeface="Times New Roman" pitchFamily="18" charset="0"/>
              </a:rPr>
              <a:t>Il existe un flux causal réciproque entre le haut et le bas de la hiérarchie ou en fonction de l’importance qu’on leur accorde</a:t>
            </a:r>
          </a:p>
          <a:p>
            <a:endParaRPr lang="fr-FR" sz="2000" dirty="0" smtClean="0">
              <a:latin typeface="Times New Roman" pitchFamily="18" charset="0"/>
              <a:cs typeface="Times New Roman" pitchFamily="18" charset="0"/>
            </a:endParaRPr>
          </a:p>
          <a:p>
            <a:r>
              <a:rPr lang="fr-FR" sz="2800" dirty="0" err="1" smtClean="0">
                <a:latin typeface="Times New Roman" pitchFamily="18" charset="0"/>
                <a:cs typeface="Times New Roman" pitchFamily="18" charset="0"/>
              </a:rPr>
              <a:t>Exple</a:t>
            </a:r>
            <a:r>
              <a:rPr lang="fr-FR" sz="2800" dirty="0" smtClean="0">
                <a:latin typeface="Times New Roman" pitchFamily="18" charset="0"/>
                <a:cs typeface="Times New Roman" pitchFamily="18" charset="0"/>
              </a:rPr>
              <a:t> : l’apparence physique et l’habileté sportive</a:t>
            </a:r>
            <a:endParaRPr lang="fr-FR" sz="2800" dirty="0">
              <a:latin typeface="Times New Roman" pitchFamily="18" charset="0"/>
              <a:cs typeface="Times New Roman" pitchFamily="18"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0" y="0"/>
            <a:ext cx="9038543" cy="7417415"/>
          </a:xfrm>
          <a:prstGeom prst="rect">
            <a:avLst/>
          </a:prstGeom>
          <a:noFill/>
        </p:spPr>
        <p:txBody>
          <a:bodyPr wrap="square" rtlCol="0">
            <a:spAutoFit/>
          </a:bodyPr>
          <a:lstStyle/>
          <a:p>
            <a:r>
              <a:rPr lang="fr-FR" sz="2800" dirty="0" smtClean="0">
                <a:latin typeface="Times New Roman" pitchFamily="18" charset="0"/>
                <a:cs typeface="Times New Roman" pitchFamily="18" charset="0"/>
              </a:rPr>
              <a:t>La mesure </a:t>
            </a:r>
            <a:r>
              <a:rPr lang="fr-FR" sz="2800" dirty="0" smtClean="0">
                <a:latin typeface="Times New Roman" pitchFamily="18" charset="0"/>
                <a:cs typeface="Times New Roman" pitchFamily="18" charset="0"/>
              </a:rPr>
              <a:t>par questionnaire du concept </a:t>
            </a:r>
            <a:r>
              <a:rPr lang="fr-FR" sz="2800" dirty="0" smtClean="0">
                <a:latin typeface="Times New Roman" pitchFamily="18" charset="0"/>
                <a:cs typeface="Times New Roman" pitchFamily="18" charset="0"/>
              </a:rPr>
              <a:t>de </a:t>
            </a:r>
            <a:r>
              <a:rPr lang="fr-FR" sz="2800" dirty="0" smtClean="0">
                <a:latin typeface="Times New Roman" pitchFamily="18" charset="0"/>
                <a:cs typeface="Times New Roman" pitchFamily="18" charset="0"/>
              </a:rPr>
              <a:t>soi physique.  </a:t>
            </a:r>
            <a:endParaRPr lang="fr-FR" sz="2800" dirty="0" smtClean="0">
              <a:latin typeface="Times New Roman" pitchFamily="18" charset="0"/>
              <a:cs typeface="Times New Roman" pitchFamily="18" charset="0"/>
            </a:endParaRPr>
          </a:p>
          <a:p>
            <a:endParaRPr lang="fr-FR" dirty="0" smtClean="0">
              <a:latin typeface="Times New Roman" pitchFamily="18" charset="0"/>
              <a:cs typeface="Times New Roman" pitchFamily="18" charset="0"/>
            </a:endParaRPr>
          </a:p>
          <a:p>
            <a:r>
              <a:rPr lang="fr-FR" sz="2800" dirty="0" smtClean="0">
                <a:latin typeface="Times New Roman" pitchFamily="18" charset="0"/>
                <a:cs typeface="Times New Roman" pitchFamily="18" charset="0"/>
              </a:rPr>
              <a:t>Exemple d’une échelle d’évaluation personnelle en 7 </a:t>
            </a:r>
            <a:r>
              <a:rPr lang="fr-FR" sz="2800" dirty="0" smtClean="0">
                <a:latin typeface="Times New Roman" pitchFamily="18" charset="0"/>
                <a:cs typeface="Times New Roman" pitchFamily="18" charset="0"/>
              </a:rPr>
              <a:t>niveaux</a:t>
            </a:r>
          </a:p>
          <a:p>
            <a:r>
              <a:rPr lang="fr-FR" sz="2800" dirty="0" smtClean="0">
                <a:latin typeface="Times New Roman" pitchFamily="18" charset="0"/>
                <a:cs typeface="Times New Roman" pitchFamily="18" charset="0"/>
              </a:rPr>
              <a:t>Associée à des items concernant la « compétence sportive ».</a:t>
            </a:r>
            <a:r>
              <a:rPr lang="fr-FR" sz="2800" dirty="0" smtClean="0">
                <a:latin typeface="Times New Roman" pitchFamily="18" charset="0"/>
                <a:cs typeface="Times New Roman" pitchFamily="18" charset="0"/>
              </a:rPr>
              <a:t>.</a:t>
            </a:r>
            <a:endParaRPr lang="fr-FR" sz="2800" dirty="0" smtClean="0">
              <a:latin typeface="Times New Roman" pitchFamily="18" charset="0"/>
              <a:cs typeface="Times New Roman" pitchFamily="18" charset="0"/>
            </a:endParaRPr>
          </a:p>
          <a:p>
            <a:r>
              <a:rPr lang="fr-FR" sz="2800" dirty="0" smtClean="0">
                <a:latin typeface="Times New Roman" pitchFamily="18" charset="0"/>
                <a:cs typeface="Times New Roman" pitchFamily="18" charset="0"/>
              </a:rPr>
              <a:t> </a:t>
            </a:r>
            <a:endParaRPr lang="fr-FR" dirty="0" smtClean="0"/>
          </a:p>
          <a:p>
            <a:r>
              <a:rPr lang="fr-FR" dirty="0" smtClean="0"/>
              <a:t>                                                    1                  2            3                4                 5               6              7</a:t>
            </a:r>
          </a:p>
          <a:p>
            <a:endParaRPr lang="fr-FR" dirty="0" smtClean="0"/>
          </a:p>
          <a:p>
            <a:r>
              <a:rPr lang="fr-FR" dirty="0" smtClean="0"/>
              <a:t>                                                   Pas                                        Moyennent                                 Tout à fait</a:t>
            </a:r>
          </a:p>
          <a:p>
            <a:r>
              <a:rPr lang="fr-FR" dirty="0" smtClean="0"/>
              <a:t>                                                </a:t>
            </a:r>
            <a:r>
              <a:rPr lang="fr-FR" dirty="0" smtClean="0"/>
              <a:t>d’accord                                  </a:t>
            </a:r>
            <a:r>
              <a:rPr lang="fr-FR" dirty="0" err="1" smtClean="0"/>
              <a:t>d’accord</a:t>
            </a:r>
            <a:r>
              <a:rPr lang="fr-FR" dirty="0" smtClean="0"/>
              <a:t>                                         </a:t>
            </a:r>
            <a:r>
              <a:rPr lang="fr-FR" dirty="0" err="1" smtClean="0"/>
              <a:t>d’accord</a:t>
            </a:r>
            <a:r>
              <a:rPr lang="fr-FR" dirty="0" smtClean="0"/>
              <a:t> </a:t>
            </a:r>
            <a:endParaRPr lang="fr-FR" dirty="0" smtClean="0"/>
          </a:p>
          <a:p>
            <a:endParaRPr lang="fr-FR" u="sng" dirty="0" smtClean="0">
              <a:latin typeface="Times New Roman" pitchFamily="18" charset="0"/>
              <a:cs typeface="Times New Roman" pitchFamily="18" charset="0"/>
            </a:endParaRPr>
          </a:p>
          <a:p>
            <a:r>
              <a:rPr lang="fr-FR" sz="2000" dirty="0" smtClean="0">
                <a:latin typeface="Times New Roman" pitchFamily="18" charset="0"/>
                <a:cs typeface="Times New Roman" pitchFamily="18" charset="0"/>
              </a:rPr>
              <a:t>La personne se situe sur un échelon ,en son âme et conscience, sur les items suivants :  </a:t>
            </a:r>
          </a:p>
          <a:p>
            <a:endParaRPr lang="fr-FR" sz="2000" u="sng" dirty="0" smtClean="0"/>
          </a:p>
          <a:p>
            <a:r>
              <a:rPr lang="fr-FR" sz="2000" u="sng" dirty="0" smtClean="0">
                <a:latin typeface="Times New Roman" pitchFamily="18" charset="0"/>
                <a:cs typeface="Times New Roman" pitchFamily="18" charset="0"/>
              </a:rPr>
              <a:t>Compétence sportive</a:t>
            </a:r>
            <a:r>
              <a:rPr lang="fr-FR" sz="2000" dirty="0" smtClean="0">
                <a:latin typeface="Times New Roman" pitchFamily="18" charset="0"/>
                <a:cs typeface="Times New Roman" pitchFamily="18" charset="0"/>
              </a:rPr>
              <a:t>. </a:t>
            </a:r>
          </a:p>
          <a:p>
            <a:r>
              <a:rPr lang="fr-FR" sz="2000" dirty="0" smtClean="0">
                <a:latin typeface="Times New Roman" pitchFamily="18" charset="0"/>
                <a:cs typeface="Times New Roman" pitchFamily="18" charset="0"/>
              </a:rPr>
              <a:t>Je suis à l’aise dans la plupart des sports.</a:t>
            </a:r>
          </a:p>
          <a:p>
            <a:r>
              <a:rPr lang="fr-FR" sz="2000" dirty="0" smtClean="0">
                <a:latin typeface="Times New Roman" pitchFamily="18" charset="0"/>
                <a:cs typeface="Times New Roman" pitchFamily="18" charset="0"/>
              </a:rPr>
              <a:t>Je suis meilleur en sport que la </a:t>
            </a:r>
            <a:r>
              <a:rPr lang="fr-FR" sz="2000" dirty="0" err="1" smtClean="0">
                <a:latin typeface="Times New Roman" pitchFamily="18" charset="0"/>
                <a:cs typeface="Times New Roman" pitchFamily="18" charset="0"/>
              </a:rPr>
              <a:t>pulpart</a:t>
            </a:r>
            <a:r>
              <a:rPr lang="fr-FR" sz="2000" dirty="0" smtClean="0">
                <a:latin typeface="Times New Roman" pitchFamily="18" charset="0"/>
                <a:cs typeface="Times New Roman" pitchFamily="18" charset="0"/>
              </a:rPr>
              <a:t> de mes ami(es)</a:t>
            </a:r>
          </a:p>
          <a:p>
            <a:r>
              <a:rPr lang="fr-FR" sz="2000" u="sng" dirty="0" smtClean="0">
                <a:latin typeface="Times New Roman" pitchFamily="18" charset="0"/>
                <a:cs typeface="Times New Roman" pitchFamily="18" charset="0"/>
              </a:rPr>
              <a:t>Compétence sportive dans un sport</a:t>
            </a:r>
            <a:r>
              <a:rPr lang="fr-FR" sz="2000" dirty="0" smtClean="0">
                <a:latin typeface="Times New Roman" pitchFamily="18" charset="0"/>
                <a:cs typeface="Times New Roman" pitchFamily="18" charset="0"/>
              </a:rPr>
              <a:t>. </a:t>
            </a:r>
          </a:p>
          <a:p>
            <a:r>
              <a:rPr lang="fr-FR" sz="2000" dirty="0" smtClean="0">
                <a:latin typeface="Times New Roman" pitchFamily="18" charset="0"/>
                <a:cs typeface="Times New Roman" pitchFamily="18" charset="0"/>
              </a:rPr>
              <a:t>J’ai le sentiment d’être dans les meilleurs en </a:t>
            </a:r>
            <a:r>
              <a:rPr lang="fr-FR" sz="2000" dirty="0" err="1" smtClean="0">
                <a:latin typeface="Times New Roman" pitchFamily="18" charset="0"/>
                <a:cs typeface="Times New Roman" pitchFamily="18" charset="0"/>
              </a:rPr>
              <a:t>hanball</a:t>
            </a:r>
            <a:endParaRPr lang="fr-FR" sz="2000" dirty="0" smtClean="0">
              <a:latin typeface="Times New Roman" pitchFamily="18" charset="0"/>
              <a:cs typeface="Times New Roman" pitchFamily="18" charset="0"/>
            </a:endParaRPr>
          </a:p>
          <a:p>
            <a:r>
              <a:rPr lang="fr-FR" sz="2000" dirty="0" smtClean="0">
                <a:latin typeface="Times New Roman" pitchFamily="18" charset="0"/>
                <a:cs typeface="Times New Roman" pitchFamily="18" charset="0"/>
              </a:rPr>
              <a:t>En gymnastique je suis dans les plus faibles.</a:t>
            </a:r>
          </a:p>
          <a:p>
            <a:r>
              <a:rPr lang="fr-FR" sz="2000" u="sng" dirty="0" smtClean="0">
                <a:latin typeface="Times New Roman" pitchFamily="18" charset="0"/>
                <a:cs typeface="Times New Roman" pitchFamily="18" charset="0"/>
              </a:rPr>
              <a:t>Probabilité de réussite dans une tâche/action spécifique</a:t>
            </a:r>
            <a:r>
              <a:rPr lang="fr-FR" sz="2000" dirty="0" smtClean="0">
                <a:latin typeface="Times New Roman" pitchFamily="18" charset="0"/>
                <a:cs typeface="Times New Roman" pitchFamily="18" charset="0"/>
              </a:rPr>
              <a:t>. </a:t>
            </a:r>
          </a:p>
          <a:p>
            <a:r>
              <a:rPr lang="fr-FR" sz="2000" dirty="0" smtClean="0">
                <a:latin typeface="Times New Roman" pitchFamily="18" charset="0"/>
                <a:cs typeface="Times New Roman" pitchFamily="18" charset="0"/>
              </a:rPr>
              <a:t>Je me sens capable de réussir ce pénalty</a:t>
            </a:r>
          </a:p>
          <a:p>
            <a:r>
              <a:rPr lang="fr-FR" sz="2000" dirty="0" smtClean="0">
                <a:latin typeface="Times New Roman" pitchFamily="18" charset="0"/>
                <a:cs typeface="Times New Roman" pitchFamily="18" charset="0"/>
              </a:rPr>
              <a:t>Je n’ai aucune chance de réussir l’enchaînement rondade –salto arrière.</a:t>
            </a:r>
            <a:endParaRPr lang="fr-FR" sz="2000" dirty="0" smtClean="0">
              <a:latin typeface="Times New Roman" pitchFamily="18" charset="0"/>
              <a:cs typeface="Times New Roman" pitchFamily="18" charset="0"/>
            </a:endParaRPr>
          </a:p>
          <a:p>
            <a:endParaRPr lang="fr-FR" dirty="0" smtClean="0">
              <a:latin typeface="Times New Roman" pitchFamily="18" charset="0"/>
              <a:cs typeface="Times New Roman" pitchFamily="18" charset="0"/>
            </a:endParaRPr>
          </a:p>
          <a:p>
            <a:endParaRPr lang="fr-FR" dirty="0"/>
          </a:p>
        </p:txBody>
      </p:sp>
      <p:cxnSp>
        <p:nvCxnSpPr>
          <p:cNvPr id="5" name="Connecteur droit 4"/>
          <p:cNvCxnSpPr/>
          <p:nvPr/>
        </p:nvCxnSpPr>
        <p:spPr>
          <a:xfrm>
            <a:off x="2555776" y="2492896"/>
            <a:ext cx="626469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23528" y="620688"/>
            <a:ext cx="8496944" cy="5078313"/>
          </a:xfrm>
          <a:prstGeom prst="rect">
            <a:avLst/>
          </a:prstGeom>
        </p:spPr>
        <p:txBody>
          <a:bodyPr wrap="square">
            <a:spAutoFit/>
          </a:bodyPr>
          <a:lstStyle/>
          <a:p>
            <a:r>
              <a:rPr lang="fr-FR" sz="3600" b="1" dirty="0" smtClean="0">
                <a:latin typeface="Times New Roman" pitchFamily="18" charset="0"/>
                <a:cs typeface="Times New Roman" pitchFamily="18" charset="0"/>
              </a:rPr>
              <a:t>Les perceptions de soi ont une place prépondérante dans la</a:t>
            </a:r>
          </a:p>
          <a:p>
            <a:r>
              <a:rPr lang="fr-FR" sz="3600" dirty="0" smtClean="0">
                <a:latin typeface="Times New Roman" pitchFamily="18" charset="0"/>
                <a:cs typeface="Times New Roman" pitchFamily="18" charset="0"/>
              </a:rPr>
              <a:t>motivation de l’individu car elles </a:t>
            </a:r>
            <a:r>
              <a:rPr lang="fr-FR" sz="3600" b="1" dirty="0" smtClean="0">
                <a:latin typeface="Times New Roman" pitchFamily="18" charset="0"/>
                <a:cs typeface="Times New Roman" pitchFamily="18" charset="0"/>
              </a:rPr>
              <a:t>sont liées au niveau d’engagement,</a:t>
            </a:r>
          </a:p>
          <a:p>
            <a:r>
              <a:rPr lang="fr-FR" sz="3600" b="1" dirty="0" smtClean="0">
                <a:latin typeface="Times New Roman" pitchFamily="18" charset="0"/>
                <a:cs typeface="Times New Roman" pitchFamily="18" charset="0"/>
              </a:rPr>
              <a:t>de persistance, et aux efforts fournis.</a:t>
            </a:r>
          </a:p>
          <a:p>
            <a:r>
              <a:rPr lang="fr-FR" sz="3600" dirty="0" smtClean="0">
                <a:latin typeface="Times New Roman" pitchFamily="18" charset="0"/>
                <a:cs typeface="Times New Roman" pitchFamily="18" charset="0"/>
              </a:rPr>
              <a:t>Quel que soit le niveau où l’on se situe dans le continuum, en général,</a:t>
            </a:r>
          </a:p>
          <a:p>
            <a:r>
              <a:rPr lang="fr-FR" sz="3600" dirty="0" smtClean="0">
                <a:latin typeface="Times New Roman" pitchFamily="18" charset="0"/>
                <a:cs typeface="Times New Roman" pitchFamily="18" charset="0"/>
              </a:rPr>
              <a:t>une faible perception de soi entraîne une faible motivation.</a:t>
            </a:r>
            <a:endParaRPr lang="fr-FR" sz="3600" dirty="0">
              <a:latin typeface="Times New Roman" pitchFamily="18" charset="0"/>
              <a:cs typeface="Times New Roman" pitchFamily="18"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0" y="2274838"/>
            <a:ext cx="4572000" cy="2308324"/>
          </a:xfrm>
          <a:prstGeom prst="rect">
            <a:avLst/>
          </a:prstGeom>
        </p:spPr>
        <p:txBody>
          <a:bodyPr>
            <a:spAutoFit/>
          </a:bodyPr>
          <a:lstStyle/>
          <a:p>
            <a:r>
              <a:rPr lang="fr-FR" dirty="0" smtClean="0"/>
              <a:t>Chaque variable « prédit » la motivation de l’individu à un niveau</a:t>
            </a:r>
          </a:p>
          <a:p>
            <a:r>
              <a:rPr lang="fr-FR" dirty="0" smtClean="0"/>
              <a:t>particulier de généralité/spécificité.</a:t>
            </a:r>
          </a:p>
          <a:p>
            <a:r>
              <a:rPr lang="fr-FR" dirty="0" smtClean="0"/>
              <a:t>Par ex., la compétence sportive perçue prédit la motivation pour le sport en général ;</a:t>
            </a:r>
          </a:p>
          <a:p>
            <a:r>
              <a:rPr lang="fr-FR" dirty="0" smtClean="0"/>
              <a:t>les probabilités subjectives de réussir une tâche particulière prédisent la motivation</a:t>
            </a:r>
          </a:p>
          <a:p>
            <a:r>
              <a:rPr lang="fr-FR" dirty="0" smtClean="0"/>
              <a:t>dans cette tâche.</a:t>
            </a:r>
            <a:endParaRPr lang="fr-F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467544" y="692696"/>
            <a:ext cx="8208912" cy="4832092"/>
          </a:xfrm>
          <a:prstGeom prst="rect">
            <a:avLst/>
          </a:prstGeom>
          <a:noFill/>
        </p:spPr>
        <p:txBody>
          <a:bodyPr wrap="square" rtlCol="0">
            <a:spAutoFit/>
          </a:bodyPr>
          <a:lstStyle/>
          <a:p>
            <a:pPr algn="ctr"/>
            <a:r>
              <a:rPr lang="fr-FR" sz="4400" dirty="0" smtClean="0">
                <a:latin typeface="Times New Roman" pitchFamily="18" charset="0"/>
                <a:ea typeface="SimSun" pitchFamily="2" charset="-122"/>
                <a:cs typeface="Times New Roman" pitchFamily="18" charset="0"/>
              </a:rPr>
              <a:t>Les études sur le soi des individus ont montré que les perceptions de soi dans le domaine des pratiques physiques ont des propriétés motivationnelles induisant un engagement à pratiquer et à consentir plus ou moins d’effort. </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11560" y="2136339"/>
            <a:ext cx="8208912" cy="1200329"/>
          </a:xfrm>
          <a:prstGeom prst="rect">
            <a:avLst/>
          </a:prstGeom>
        </p:spPr>
        <p:txBody>
          <a:bodyPr wrap="square">
            <a:spAutoFit/>
          </a:bodyPr>
          <a:lstStyle/>
          <a:p>
            <a:r>
              <a:rPr lang="fr-FR" dirty="0" smtClean="0"/>
              <a:t>Les perceptions de soi doivent être considérées comme </a:t>
            </a:r>
            <a:r>
              <a:rPr lang="fr-FR" b="1" dirty="0" smtClean="0"/>
              <a:t>un construit</a:t>
            </a:r>
          </a:p>
          <a:p>
            <a:r>
              <a:rPr lang="fr-FR" b="1" dirty="0" smtClean="0"/>
              <a:t>dynamique, car elles évoluent en fonction des expériences vécues par</a:t>
            </a:r>
          </a:p>
          <a:p>
            <a:r>
              <a:rPr lang="fr-FR" dirty="0" smtClean="0"/>
              <a:t>l’individu, mais surtout parce qu’elles sont à la fois déterminantes et</a:t>
            </a:r>
          </a:p>
          <a:p>
            <a:r>
              <a:rPr lang="fr-FR" dirty="0" smtClean="0"/>
              <a:t>résultantes de la motivation et de l’apprentissage</a:t>
            </a:r>
            <a:r>
              <a:rPr lang="fr-FR" dirty="0" smtClean="0"/>
              <a:t>.</a:t>
            </a:r>
            <a:endParaRPr lang="fr-FR" dirty="0" smtClean="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7544" y="908720"/>
            <a:ext cx="8280920" cy="5078313"/>
          </a:xfrm>
          <a:prstGeom prst="rect">
            <a:avLst/>
          </a:prstGeom>
        </p:spPr>
        <p:txBody>
          <a:bodyPr wrap="square">
            <a:spAutoFit/>
          </a:bodyPr>
          <a:lstStyle/>
          <a:p>
            <a:pPr algn="ctr">
              <a:defRPr/>
            </a:pPr>
            <a:r>
              <a:rPr lang="fr-FR" sz="3600" dirty="0" smtClean="0">
                <a:latin typeface="Times New Roman" pitchFamily="18" charset="0"/>
                <a:cs typeface="Times New Roman" pitchFamily="18" charset="0"/>
              </a:rPr>
              <a:t>Par ailleurs les jugements personnels en termes de :</a:t>
            </a:r>
          </a:p>
          <a:p>
            <a:pPr algn="ctr">
              <a:defRPr/>
            </a:pPr>
            <a:r>
              <a:rPr lang="fr-FR" sz="3600" dirty="0" smtClean="0">
                <a:latin typeface="Times New Roman" pitchFamily="18" charset="0"/>
                <a:cs typeface="Times New Roman" pitchFamily="18" charset="0"/>
              </a:rPr>
              <a:t>- mérite (bon </a:t>
            </a:r>
            <a:r>
              <a:rPr lang="fr-FR" sz="3600" b="1" i="1" dirty="0" smtClean="0">
                <a:latin typeface="Times New Roman" pitchFamily="18" charset="0"/>
                <a:cs typeface="Times New Roman" pitchFamily="18" charset="0"/>
              </a:rPr>
              <a:t>vs</a:t>
            </a:r>
            <a:r>
              <a:rPr lang="fr-FR" sz="3600" dirty="0" smtClean="0">
                <a:latin typeface="Times New Roman" pitchFamily="18" charset="0"/>
                <a:cs typeface="Times New Roman" pitchFamily="18" charset="0"/>
              </a:rPr>
              <a:t> mauvais) </a:t>
            </a:r>
          </a:p>
          <a:p>
            <a:pPr algn="ctr">
              <a:defRPr/>
            </a:pPr>
            <a:r>
              <a:rPr lang="fr-FR" sz="3600" dirty="0" smtClean="0">
                <a:latin typeface="Times New Roman" pitchFamily="18" charset="0"/>
                <a:cs typeface="Times New Roman" pitchFamily="18" charset="0"/>
              </a:rPr>
              <a:t>ou </a:t>
            </a:r>
          </a:p>
          <a:p>
            <a:pPr algn="ctr">
              <a:buFontTx/>
              <a:buChar char="-"/>
              <a:defRPr/>
            </a:pPr>
            <a:r>
              <a:rPr lang="fr-FR" sz="3600" dirty="0" smtClean="0">
                <a:latin typeface="Times New Roman" pitchFamily="18" charset="0"/>
                <a:cs typeface="Times New Roman" pitchFamily="18" charset="0"/>
              </a:rPr>
              <a:t>d’affects (fierté-joie</a:t>
            </a:r>
            <a:r>
              <a:rPr lang="fr-FR" sz="3600" b="1" dirty="0" smtClean="0">
                <a:latin typeface="Times New Roman" pitchFamily="18" charset="0"/>
                <a:cs typeface="Times New Roman" pitchFamily="18" charset="0"/>
              </a:rPr>
              <a:t> </a:t>
            </a:r>
            <a:r>
              <a:rPr lang="fr-FR" sz="3600" b="1" i="1" dirty="0" smtClean="0">
                <a:latin typeface="Times New Roman" pitchFamily="18" charset="0"/>
                <a:cs typeface="Times New Roman" pitchFamily="18" charset="0"/>
              </a:rPr>
              <a:t>vs</a:t>
            </a:r>
            <a:r>
              <a:rPr lang="fr-FR" sz="3600" b="1" dirty="0" smtClean="0">
                <a:latin typeface="Times New Roman" pitchFamily="18" charset="0"/>
                <a:cs typeface="Times New Roman" pitchFamily="18" charset="0"/>
              </a:rPr>
              <a:t> </a:t>
            </a:r>
            <a:r>
              <a:rPr lang="fr-FR" sz="3600" dirty="0" smtClean="0">
                <a:latin typeface="Times New Roman" pitchFamily="18" charset="0"/>
                <a:cs typeface="Times New Roman" pitchFamily="18" charset="0"/>
              </a:rPr>
              <a:t>honte-tristesse), </a:t>
            </a:r>
          </a:p>
          <a:p>
            <a:pPr algn="ctr">
              <a:defRPr/>
            </a:pPr>
            <a:endParaRPr lang="fr-FR" sz="3600" dirty="0" smtClean="0">
              <a:latin typeface="Times New Roman" pitchFamily="18" charset="0"/>
              <a:cs typeface="Times New Roman" pitchFamily="18" charset="0"/>
            </a:endParaRPr>
          </a:p>
          <a:p>
            <a:pPr algn="ctr">
              <a:defRPr/>
            </a:pPr>
            <a:r>
              <a:rPr lang="fr-FR" sz="3600" dirty="0" smtClean="0">
                <a:latin typeface="Times New Roman" pitchFamily="18" charset="0"/>
                <a:cs typeface="Times New Roman" pitchFamily="18" charset="0"/>
              </a:rPr>
              <a:t>autrement dit, les évaluations que le sujet porte sur ces connaissances de lui-même</a:t>
            </a:r>
          </a:p>
          <a:p>
            <a:pPr algn="ctr">
              <a:defRPr/>
            </a:pPr>
            <a:r>
              <a:rPr lang="fr-FR" sz="3600" dirty="0" smtClean="0">
                <a:latin typeface="Times New Roman" pitchFamily="18" charset="0"/>
                <a:cs typeface="Times New Roman" pitchFamily="18" charset="0"/>
              </a:rPr>
              <a:t>constituent </a:t>
            </a:r>
            <a:r>
              <a:rPr lang="fr-FR" sz="3600" b="1" dirty="0" smtClean="0">
                <a:latin typeface="Times New Roman" pitchFamily="18" charset="0"/>
                <a:cs typeface="Times New Roman" pitchFamily="18" charset="0"/>
              </a:rPr>
              <a:t>l’estime de soi (self-</a:t>
            </a:r>
            <a:r>
              <a:rPr lang="fr-FR" sz="3600" b="1" dirty="0" err="1" smtClean="0">
                <a:latin typeface="Times New Roman" pitchFamily="18" charset="0"/>
                <a:cs typeface="Times New Roman" pitchFamily="18" charset="0"/>
              </a:rPr>
              <a:t>esteem</a:t>
            </a:r>
            <a:r>
              <a:rPr lang="fr-FR" sz="3600" b="1" dirty="0" smtClean="0">
                <a:latin typeface="Times New Roman" pitchFamily="18" charset="0"/>
                <a:cs typeface="Times New Roman" pitchFamily="18" charset="0"/>
              </a:rPr>
              <a:t>). </a:t>
            </a:r>
            <a:endParaRPr lang="fr-FR" sz="3600" dirty="0">
              <a:latin typeface="Times New Roman" pitchFamily="18" charset="0"/>
              <a:cs typeface="Times New Roman" pitchFamily="18"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512" y="476672"/>
            <a:ext cx="8712968" cy="5893921"/>
          </a:xfrm>
          <a:prstGeom prst="rect">
            <a:avLst/>
          </a:prstGeom>
        </p:spPr>
        <p:txBody>
          <a:bodyPr wrap="square">
            <a:spAutoFit/>
          </a:bodyPr>
          <a:lstStyle/>
          <a:p>
            <a:pPr marL="27432" algn="ctr" fontAlgn="auto">
              <a:spcBef>
                <a:spcPts val="600"/>
              </a:spcBef>
              <a:spcAft>
                <a:spcPts val="0"/>
              </a:spcAft>
              <a:buClr>
                <a:schemeClr val="accent1"/>
              </a:buClr>
              <a:buSzPct val="80000"/>
              <a:buFont typeface="Wingdings 2"/>
              <a:buNone/>
              <a:defRPr/>
            </a:pPr>
            <a:r>
              <a:rPr lang="fr-FR" sz="4000" b="1" u="sng" dirty="0" smtClean="0">
                <a:latin typeface="Times New Roman" pitchFamily="18" charset="0"/>
                <a:cs typeface="Times New Roman" pitchFamily="18" charset="0"/>
              </a:rPr>
              <a:t>L’estime de soi :</a:t>
            </a:r>
            <a:r>
              <a:rPr lang="fr-FR" sz="4000" dirty="0" smtClean="0">
                <a:latin typeface="Times New Roman" pitchFamily="18" charset="0"/>
                <a:cs typeface="Times New Roman" pitchFamily="18" charset="0"/>
              </a:rPr>
              <a:t>.</a:t>
            </a:r>
          </a:p>
          <a:p>
            <a:pPr marL="27432" algn="ctr" fontAlgn="auto">
              <a:spcBef>
                <a:spcPts val="600"/>
              </a:spcBef>
              <a:spcAft>
                <a:spcPts val="0"/>
              </a:spcAft>
              <a:buClr>
                <a:schemeClr val="accent1"/>
              </a:buClr>
              <a:buSzPct val="80000"/>
              <a:buFont typeface="Wingdings 2"/>
              <a:buNone/>
              <a:defRPr/>
            </a:pPr>
            <a:endParaRPr lang="fr-FR" sz="2400" dirty="0">
              <a:latin typeface="Times New Roman" pitchFamily="18" charset="0"/>
              <a:cs typeface="Times New Roman" pitchFamily="18" charset="0"/>
            </a:endParaRPr>
          </a:p>
          <a:p>
            <a:pPr marL="27432" algn="ctr" fontAlgn="auto">
              <a:spcBef>
                <a:spcPts val="600"/>
              </a:spcBef>
              <a:spcAft>
                <a:spcPts val="0"/>
              </a:spcAft>
              <a:buClr>
                <a:schemeClr val="accent1"/>
              </a:buClr>
              <a:buSzPct val="80000"/>
              <a:buFont typeface="Wingdings 2"/>
              <a:buNone/>
              <a:defRPr/>
            </a:pPr>
            <a:r>
              <a:rPr lang="fr-FR" sz="4000" dirty="0" smtClean="0">
                <a:latin typeface="Times New Roman" pitchFamily="18" charset="0"/>
                <a:cs typeface="Times New Roman" pitchFamily="18" charset="0"/>
              </a:rPr>
              <a:t>«</a:t>
            </a:r>
            <a:r>
              <a:rPr lang="fr-FR" sz="4000" dirty="0">
                <a:latin typeface="Times New Roman" pitchFamily="18" charset="0"/>
                <a:cs typeface="Times New Roman" pitchFamily="18" charset="0"/>
              </a:rPr>
              <a:t> </a:t>
            </a:r>
            <a:r>
              <a:rPr lang="fr-FR" sz="4000" dirty="0" smtClean="0">
                <a:latin typeface="Times New Roman" pitchFamily="18" charset="0"/>
                <a:cs typeface="Times New Roman" pitchFamily="18" charset="0"/>
              </a:rPr>
              <a:t>(…) </a:t>
            </a:r>
            <a:r>
              <a:rPr lang="fr-FR" sz="4000" i="1" dirty="0" smtClean="0">
                <a:latin typeface="Times New Roman" pitchFamily="18" charset="0"/>
                <a:cs typeface="Times New Roman" pitchFamily="18" charset="0"/>
              </a:rPr>
              <a:t>l’estime </a:t>
            </a:r>
            <a:r>
              <a:rPr lang="fr-FR" sz="4000" i="1" dirty="0">
                <a:latin typeface="Times New Roman" pitchFamily="18" charset="0"/>
                <a:cs typeface="Times New Roman" pitchFamily="18" charset="0"/>
              </a:rPr>
              <a:t>de soi fait référence au jugement qualitatif et au sentiment attaché à la description qu’on assigne au soi</a:t>
            </a:r>
            <a:r>
              <a:rPr lang="fr-FR" sz="4000" dirty="0">
                <a:latin typeface="Times New Roman" pitchFamily="18" charset="0"/>
                <a:cs typeface="Times New Roman" pitchFamily="18" charset="0"/>
              </a:rPr>
              <a:t> ». </a:t>
            </a:r>
            <a:r>
              <a:rPr lang="fr-FR" sz="4000" dirty="0" smtClean="0">
                <a:latin typeface="Times New Roman" pitchFamily="18" charset="0"/>
                <a:cs typeface="Times New Roman" pitchFamily="18" charset="0"/>
              </a:rPr>
              <a:t>J</a:t>
            </a:r>
            <a:r>
              <a:rPr lang="fr-FR" sz="4000" dirty="0">
                <a:latin typeface="Times New Roman" pitchFamily="18" charset="0"/>
                <a:cs typeface="Times New Roman" pitchFamily="18" charset="0"/>
              </a:rPr>
              <a:t>.-P</a:t>
            </a:r>
            <a:r>
              <a:rPr lang="fr-FR" sz="4000" dirty="0" smtClean="0">
                <a:latin typeface="Times New Roman" pitchFamily="18" charset="0"/>
                <a:cs typeface="Times New Roman" pitchFamily="18" charset="0"/>
              </a:rPr>
              <a:t>. </a:t>
            </a:r>
            <a:r>
              <a:rPr lang="fr-FR" sz="4000" dirty="0" err="1" smtClean="0">
                <a:latin typeface="Times New Roman" pitchFamily="18" charset="0"/>
                <a:cs typeface="Times New Roman" pitchFamily="18" charset="0"/>
              </a:rPr>
              <a:t>Famose</a:t>
            </a:r>
            <a:r>
              <a:rPr lang="fr-FR" sz="4000" dirty="0">
                <a:latin typeface="Times New Roman" pitchFamily="18" charset="0"/>
                <a:cs typeface="Times New Roman" pitchFamily="18" charset="0"/>
              </a:rPr>
              <a:t>, F</a:t>
            </a:r>
            <a:r>
              <a:rPr lang="fr-FR" sz="4000" dirty="0" smtClean="0">
                <a:latin typeface="Times New Roman" pitchFamily="18" charset="0"/>
                <a:cs typeface="Times New Roman" pitchFamily="18" charset="0"/>
              </a:rPr>
              <a:t>. </a:t>
            </a:r>
            <a:r>
              <a:rPr lang="fr-FR" sz="4000" dirty="0" err="1" smtClean="0">
                <a:latin typeface="Times New Roman" pitchFamily="18" charset="0"/>
                <a:cs typeface="Times New Roman" pitchFamily="18" charset="0"/>
              </a:rPr>
              <a:t>Guerin</a:t>
            </a:r>
            <a:r>
              <a:rPr lang="fr-FR" sz="4000" dirty="0">
                <a:latin typeface="Times New Roman" pitchFamily="18" charset="0"/>
                <a:cs typeface="Times New Roman" pitchFamily="18" charset="0"/>
              </a:rPr>
              <a:t>, P</a:t>
            </a:r>
            <a:r>
              <a:rPr lang="fr-FR" sz="4000" dirty="0" smtClean="0">
                <a:latin typeface="Times New Roman" pitchFamily="18" charset="0"/>
                <a:cs typeface="Times New Roman" pitchFamily="18" charset="0"/>
              </a:rPr>
              <a:t>. Sarrazin</a:t>
            </a:r>
            <a:r>
              <a:rPr lang="fr-FR" sz="4000" dirty="0">
                <a:latin typeface="Times New Roman" pitchFamily="18" charset="0"/>
                <a:cs typeface="Times New Roman" pitchFamily="18" charset="0"/>
              </a:rPr>
              <a:t>, 2005</a:t>
            </a:r>
            <a:r>
              <a:rPr lang="fr-FR" sz="4000" dirty="0" smtClean="0">
                <a:latin typeface="Times New Roman" pitchFamily="18" charset="0"/>
                <a:cs typeface="Times New Roman" pitchFamily="18" charset="0"/>
              </a:rPr>
              <a:t>.</a:t>
            </a:r>
          </a:p>
          <a:p>
            <a:pPr marL="27432" algn="ctr" fontAlgn="auto">
              <a:spcBef>
                <a:spcPts val="600"/>
              </a:spcBef>
              <a:spcAft>
                <a:spcPts val="0"/>
              </a:spcAft>
              <a:buClr>
                <a:schemeClr val="accent1"/>
              </a:buClr>
              <a:buSzPct val="80000"/>
              <a:buFont typeface="Wingdings 2"/>
              <a:buNone/>
              <a:defRPr/>
            </a:pPr>
            <a:r>
              <a:rPr lang="fr-FR" sz="4000" dirty="0" smtClean="0">
                <a:latin typeface="Times New Roman" pitchFamily="18" charset="0"/>
                <a:cs typeface="Times New Roman" pitchFamily="18" charset="0"/>
              </a:rPr>
              <a:t>Cette composante du soi est plus évaluative, affective.</a:t>
            </a:r>
            <a:endParaRPr lang="fr-FR" sz="4000" dirty="0">
              <a:latin typeface="Times New Roman" pitchFamily="18" charset="0"/>
              <a:cs typeface="Times New Roman" pitchFamily="18" charset="0"/>
            </a:endParaRPr>
          </a:p>
          <a:p>
            <a:pPr algn="ctr">
              <a:defRPr/>
            </a:pPr>
            <a:endParaRPr lang="fr-FR" b="1" dirty="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899592" y="692696"/>
            <a:ext cx="7344816" cy="4401205"/>
          </a:xfrm>
          <a:prstGeom prst="rect">
            <a:avLst/>
          </a:prstGeom>
          <a:noFill/>
        </p:spPr>
        <p:txBody>
          <a:bodyPr wrap="square" rtlCol="0">
            <a:spAutoFit/>
          </a:bodyPr>
          <a:lstStyle/>
          <a:p>
            <a:pPr algn="ctr"/>
            <a:r>
              <a:rPr lang="fr-FR" sz="4000" dirty="0" smtClean="0">
                <a:latin typeface="Times New Roman" pitchFamily="18" charset="0"/>
                <a:cs typeface="Times New Roman" pitchFamily="18" charset="0"/>
              </a:rPr>
              <a:t>« L’estime de soi renvoie à l’acceptation générales de la personne, c’est-à-dire au degré avec lequel une personne pense avoir de la valeur en tant qu’individu » selon </a:t>
            </a:r>
            <a:r>
              <a:rPr lang="fr-FR" sz="4000" dirty="0" err="1" smtClean="0">
                <a:latin typeface="Times New Roman" pitchFamily="18" charset="0"/>
                <a:cs typeface="Times New Roman" pitchFamily="18" charset="0"/>
              </a:rPr>
              <a:t>Vallerand</a:t>
            </a:r>
            <a:r>
              <a:rPr lang="fr-FR" sz="4000" dirty="0" smtClean="0">
                <a:latin typeface="Times New Roman" pitchFamily="18" charset="0"/>
                <a:cs typeface="Times New Roman" pitchFamily="18" charset="0"/>
              </a:rPr>
              <a:t> R. et </a:t>
            </a:r>
            <a:r>
              <a:rPr lang="fr-FR" sz="4000" dirty="0" err="1" smtClean="0">
                <a:latin typeface="Times New Roman" pitchFamily="18" charset="0"/>
                <a:cs typeface="Times New Roman" pitchFamily="18" charset="0"/>
              </a:rPr>
              <a:t>Losier</a:t>
            </a:r>
            <a:r>
              <a:rPr lang="fr-FR" sz="4000" dirty="0" smtClean="0">
                <a:latin typeface="Times New Roman" pitchFamily="18" charset="0"/>
                <a:cs typeface="Times New Roman" pitchFamily="18" charset="0"/>
              </a:rPr>
              <a:t> G.  (1994).</a:t>
            </a:r>
            <a:endParaRPr lang="fr-FR" sz="4000" dirty="0">
              <a:latin typeface="Times New Roman" pitchFamily="18" charset="0"/>
              <a:cs typeface="Times New Roman" pitchFamily="18"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827584" y="620688"/>
            <a:ext cx="7560840" cy="5509200"/>
          </a:xfrm>
          <a:prstGeom prst="rect">
            <a:avLst/>
          </a:prstGeom>
          <a:noFill/>
        </p:spPr>
        <p:txBody>
          <a:bodyPr wrap="square" rtlCol="0">
            <a:spAutoFit/>
          </a:bodyPr>
          <a:lstStyle/>
          <a:p>
            <a:pPr algn="ctr"/>
            <a:r>
              <a:rPr lang="fr-FR" sz="4400" dirty="0" smtClean="0">
                <a:latin typeface="Times New Roman" pitchFamily="18" charset="0"/>
                <a:cs typeface="Times New Roman" pitchFamily="18" charset="0"/>
              </a:rPr>
              <a:t>L’estime de soi est positive ou élevée quand la personne s’accepte, et se respecte.</a:t>
            </a:r>
          </a:p>
          <a:p>
            <a:pPr algn="ctr"/>
            <a:endParaRPr lang="fr-FR" sz="4400" dirty="0" smtClean="0">
              <a:latin typeface="Times New Roman" pitchFamily="18" charset="0"/>
              <a:cs typeface="Times New Roman" pitchFamily="18" charset="0"/>
            </a:endParaRPr>
          </a:p>
          <a:p>
            <a:pPr algn="ctr"/>
            <a:endParaRPr lang="fr-FR" sz="4400" dirty="0">
              <a:latin typeface="Times New Roman" pitchFamily="18" charset="0"/>
              <a:cs typeface="Times New Roman" pitchFamily="18" charset="0"/>
            </a:endParaRPr>
          </a:p>
          <a:p>
            <a:pPr algn="ctr"/>
            <a:r>
              <a:rPr lang="fr-FR" sz="4400" dirty="0" smtClean="0">
                <a:latin typeface="Times New Roman" pitchFamily="18" charset="0"/>
                <a:cs typeface="Times New Roman" pitchFamily="18" charset="0"/>
              </a:rPr>
              <a:t>L’estime de soi est négative ou basse quand l’individu s’évalue négativement. </a:t>
            </a:r>
            <a:endParaRPr lang="fr-FR" sz="4400" dirty="0">
              <a:latin typeface="Times New Roman" pitchFamily="18" charset="0"/>
              <a:cs typeface="Times New Roman" pitchFamily="18"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51520" y="188640"/>
            <a:ext cx="8568952" cy="6370975"/>
          </a:xfrm>
          <a:prstGeom prst="rect">
            <a:avLst/>
          </a:prstGeom>
          <a:noFill/>
        </p:spPr>
        <p:txBody>
          <a:bodyPr wrap="square" rtlCol="0">
            <a:spAutoFit/>
          </a:bodyPr>
          <a:lstStyle/>
          <a:p>
            <a:r>
              <a:rPr lang="fr-FR" sz="2400" u="sng" dirty="0" smtClean="0">
                <a:latin typeface="Times New Roman" pitchFamily="18" charset="0"/>
                <a:cs typeface="Times New Roman" pitchFamily="18" charset="0"/>
              </a:rPr>
              <a:t>Selon N. André (2006) une bonne estime de soi se caractérise par :</a:t>
            </a:r>
            <a:endParaRPr lang="fr-FR" sz="2400" u="sng" dirty="0" smtClean="0">
              <a:solidFill>
                <a:schemeClr val="tx2">
                  <a:satMod val="130000"/>
                </a:schemeClr>
              </a:solidFill>
              <a:latin typeface="Times New Roman" pitchFamily="18" charset="0"/>
              <a:cs typeface="Times New Roman" pitchFamily="18" charset="0"/>
            </a:endParaRPr>
          </a:p>
          <a:p>
            <a:endParaRPr lang="fr-FR" sz="2400" dirty="0">
              <a:solidFill>
                <a:schemeClr val="tx2">
                  <a:satMod val="130000"/>
                </a:schemeClr>
              </a:solidFill>
              <a:latin typeface="Times New Roman" pitchFamily="18" charset="0"/>
              <a:cs typeface="Times New Roman" pitchFamily="18" charset="0"/>
            </a:endParaRPr>
          </a:p>
          <a:p>
            <a:pPr marL="541782" indent="-514350">
              <a:buFont typeface="+mj-lt"/>
              <a:buAutoNum type="arabicPeriod"/>
              <a:defRPr/>
            </a:pPr>
            <a:r>
              <a:rPr lang="fr-FR" sz="2400" u="sng" dirty="0" smtClean="0">
                <a:latin typeface="Times New Roman" pitchFamily="18" charset="0"/>
                <a:cs typeface="Times New Roman" pitchFamily="18" charset="0"/>
              </a:rPr>
              <a:t>Une hauteur</a:t>
            </a:r>
            <a:r>
              <a:rPr lang="fr-FR" sz="2400" dirty="0" smtClean="0">
                <a:latin typeface="Times New Roman" pitchFamily="18" charset="0"/>
                <a:cs typeface="Times New Roman" pitchFamily="18" charset="0"/>
              </a:rPr>
              <a:t> </a:t>
            </a:r>
            <a:r>
              <a:rPr lang="fr-FR" sz="2400" dirty="0">
                <a:latin typeface="Times New Roman" pitchFamily="18" charset="0"/>
                <a:cs typeface="Times New Roman" pitchFamily="18" charset="0"/>
              </a:rPr>
              <a:t>= estime de soi haute (aspect quantitatif, mais cela ne suffit pas)</a:t>
            </a:r>
          </a:p>
          <a:p>
            <a:pPr marL="541782" indent="-514350">
              <a:buFont typeface="+mj-lt"/>
              <a:buAutoNum type="arabicPeriod"/>
              <a:defRPr/>
            </a:pPr>
            <a:endParaRPr lang="fr-FR" sz="2400" dirty="0">
              <a:latin typeface="Times New Roman" pitchFamily="18" charset="0"/>
              <a:cs typeface="Times New Roman" pitchFamily="18" charset="0"/>
            </a:endParaRPr>
          </a:p>
          <a:p>
            <a:pPr marL="541782" indent="-514350">
              <a:buFont typeface="+mj-lt"/>
              <a:buAutoNum type="arabicPeriod"/>
              <a:defRPr/>
            </a:pPr>
            <a:r>
              <a:rPr lang="fr-FR" sz="2400" u="sng" dirty="0" smtClean="0">
                <a:latin typeface="Times New Roman" pitchFamily="18" charset="0"/>
                <a:cs typeface="Times New Roman" pitchFamily="18" charset="0"/>
              </a:rPr>
              <a:t>Une stabilité</a:t>
            </a:r>
            <a:r>
              <a:rPr lang="fr-FR" sz="2400" dirty="0" smtClean="0">
                <a:latin typeface="Times New Roman" pitchFamily="18" charset="0"/>
                <a:cs typeface="Times New Roman" pitchFamily="18" charset="0"/>
              </a:rPr>
              <a:t> </a:t>
            </a:r>
            <a:r>
              <a:rPr lang="fr-FR" sz="2400" dirty="0">
                <a:latin typeface="Times New Roman" pitchFamily="18" charset="0"/>
                <a:cs typeface="Times New Roman" pitchFamily="18" charset="0"/>
              </a:rPr>
              <a:t>= solidité, notamment face aux échecs </a:t>
            </a:r>
            <a:r>
              <a:rPr lang="fr-FR" sz="2400" dirty="0" smtClean="0">
                <a:latin typeface="Times New Roman" pitchFamily="18" charset="0"/>
                <a:cs typeface="Times New Roman" pitchFamily="18" charset="0"/>
              </a:rPr>
              <a:t>(</a:t>
            </a:r>
            <a:r>
              <a:rPr lang="fr-FR" sz="2400" dirty="0" smtClean="0">
                <a:latin typeface="Times New Roman" pitchFamily="18" charset="0"/>
                <a:cs typeface="Times New Roman" pitchFamily="18" charset="0"/>
                <a:sym typeface="Wingdings" pitchFamily="2" charset="2"/>
              </a:rPr>
              <a:t>constance des comportements </a:t>
            </a:r>
            <a:r>
              <a:rPr lang="fr-FR" sz="2400" dirty="0">
                <a:latin typeface="Times New Roman" pitchFamily="18" charset="0"/>
                <a:cs typeface="Times New Roman" pitchFamily="18" charset="0"/>
                <a:sym typeface="Wingdings" pitchFamily="2" charset="2"/>
              </a:rPr>
              <a:t>face aux événements)</a:t>
            </a:r>
          </a:p>
          <a:p>
            <a:pPr marL="541782" indent="-514350">
              <a:buFont typeface="+mj-lt"/>
              <a:buAutoNum type="arabicPeriod"/>
              <a:defRPr/>
            </a:pPr>
            <a:endParaRPr lang="fr-FR" sz="2400" dirty="0">
              <a:latin typeface="Times New Roman" pitchFamily="18" charset="0"/>
              <a:cs typeface="Times New Roman" pitchFamily="18" charset="0"/>
              <a:sym typeface="Wingdings" pitchFamily="2" charset="2"/>
            </a:endParaRPr>
          </a:p>
          <a:p>
            <a:pPr marL="541782" indent="-514350">
              <a:buFont typeface="+mj-lt"/>
              <a:buAutoNum type="arabicPeriod"/>
              <a:defRPr/>
            </a:pPr>
            <a:r>
              <a:rPr lang="fr-FR" sz="2400" u="sng" dirty="0" smtClean="0">
                <a:latin typeface="Times New Roman" pitchFamily="18" charset="0"/>
                <a:cs typeface="Times New Roman" pitchFamily="18" charset="0"/>
                <a:sym typeface="Wingdings" pitchFamily="2" charset="2"/>
              </a:rPr>
              <a:t>Une harmonie</a:t>
            </a:r>
            <a:r>
              <a:rPr lang="fr-FR" sz="2400" dirty="0" smtClean="0">
                <a:latin typeface="Times New Roman" pitchFamily="18" charset="0"/>
                <a:cs typeface="Times New Roman" pitchFamily="18" charset="0"/>
                <a:sym typeface="Wingdings" pitchFamily="2" charset="2"/>
              </a:rPr>
              <a:t> </a:t>
            </a:r>
            <a:r>
              <a:rPr lang="fr-FR" sz="2400" dirty="0">
                <a:latin typeface="Times New Roman" pitchFamily="18" charset="0"/>
                <a:cs typeface="Times New Roman" pitchFamily="18" charset="0"/>
                <a:sym typeface="Wingdings" pitchFamily="2" charset="2"/>
              </a:rPr>
              <a:t>= elle s’exprime dans divers champs </a:t>
            </a:r>
            <a:r>
              <a:rPr lang="fr-FR" sz="2400" dirty="0" smtClean="0">
                <a:latin typeface="Times New Roman" pitchFamily="18" charset="0"/>
                <a:cs typeface="Times New Roman" pitchFamily="18" charset="0"/>
                <a:sym typeface="Wingdings" pitchFamily="2" charset="2"/>
              </a:rPr>
              <a:t>( </a:t>
            </a:r>
            <a:r>
              <a:rPr lang="fr-FR" sz="2400" dirty="0">
                <a:latin typeface="Times New Roman" pitchFamily="18" charset="0"/>
                <a:cs typeface="Times New Roman" pitchFamily="18" charset="0"/>
                <a:sym typeface="Wingdings" pitchFamily="2" charset="2"/>
              </a:rPr>
              <a:t>plus les domaines sont nombreux, + ils permettent des réparations croisées)</a:t>
            </a:r>
          </a:p>
          <a:p>
            <a:pPr marL="541782" indent="-514350">
              <a:buFont typeface="+mj-lt"/>
              <a:buAutoNum type="arabicPeriod"/>
              <a:defRPr/>
            </a:pPr>
            <a:endParaRPr lang="fr-FR" sz="2400" dirty="0">
              <a:latin typeface="Times New Roman" pitchFamily="18" charset="0"/>
              <a:cs typeface="Times New Roman" pitchFamily="18" charset="0"/>
              <a:sym typeface="Wingdings" pitchFamily="2" charset="2"/>
            </a:endParaRPr>
          </a:p>
          <a:p>
            <a:pPr marL="541782" indent="-514350">
              <a:buFont typeface="+mj-lt"/>
              <a:buAutoNum type="arabicPeriod"/>
              <a:defRPr/>
            </a:pPr>
            <a:r>
              <a:rPr lang="fr-FR" sz="2400" u="sng" dirty="0" smtClean="0">
                <a:latin typeface="Times New Roman" pitchFamily="18" charset="0"/>
                <a:cs typeface="Times New Roman" pitchFamily="18" charset="0"/>
                <a:sym typeface="Wingdings" pitchFamily="2" charset="2"/>
              </a:rPr>
              <a:t>Une autonomie</a:t>
            </a:r>
            <a:r>
              <a:rPr lang="fr-FR" sz="2400" dirty="0" smtClean="0">
                <a:latin typeface="Times New Roman" pitchFamily="18" charset="0"/>
                <a:cs typeface="Times New Roman" pitchFamily="18" charset="0"/>
                <a:sym typeface="Wingdings" pitchFamily="2" charset="2"/>
              </a:rPr>
              <a:t> </a:t>
            </a:r>
            <a:r>
              <a:rPr lang="fr-FR" sz="2400" dirty="0">
                <a:latin typeface="Times New Roman" pitchFamily="18" charset="0"/>
                <a:cs typeface="Times New Roman" pitchFamily="18" charset="0"/>
                <a:sym typeface="Wingdings" pitchFamily="2" charset="2"/>
              </a:rPr>
              <a:t>= par rapport aux pressions sociales sur ce qu’il faut avoir, faire, ou montrer pour se sentir estimé des autres</a:t>
            </a:r>
          </a:p>
          <a:p>
            <a:pPr marL="541782" indent="-514350">
              <a:buFont typeface="+mj-lt"/>
              <a:buAutoNum type="arabicPeriod"/>
              <a:defRPr/>
            </a:pPr>
            <a:endParaRPr lang="fr-FR" sz="2400" dirty="0">
              <a:latin typeface="Times New Roman" pitchFamily="18" charset="0"/>
              <a:cs typeface="Times New Roman" pitchFamily="18" charset="0"/>
              <a:sym typeface="Wingdings" pitchFamily="2" charset="2"/>
            </a:endParaRPr>
          </a:p>
          <a:p>
            <a:pPr marL="541782" indent="-514350">
              <a:buFont typeface="+mj-lt"/>
              <a:buAutoNum type="arabicPeriod"/>
              <a:defRPr/>
            </a:pPr>
            <a:r>
              <a:rPr lang="fr-FR" sz="2400" u="sng" dirty="0" smtClean="0">
                <a:latin typeface="Times New Roman" pitchFamily="18" charset="0"/>
                <a:cs typeface="Times New Roman" pitchFamily="18" charset="0"/>
                <a:sym typeface="Wingdings" pitchFamily="2" charset="2"/>
              </a:rPr>
              <a:t>Un non surinvestissement </a:t>
            </a:r>
            <a:r>
              <a:rPr lang="fr-FR" sz="2400" dirty="0">
                <a:latin typeface="Times New Roman" pitchFamily="18" charset="0"/>
                <a:cs typeface="Times New Roman" pitchFamily="18" charset="0"/>
                <a:sym typeface="Wingdings" pitchFamily="2" charset="2"/>
              </a:rPr>
              <a:t>= place légitime sans excès </a:t>
            </a:r>
            <a:r>
              <a:rPr lang="fr-FR" sz="2400" dirty="0" smtClean="0">
                <a:latin typeface="Times New Roman" pitchFamily="18" charset="0"/>
                <a:cs typeface="Times New Roman" pitchFamily="18" charset="0"/>
                <a:sym typeface="Wingdings" pitchFamily="2" charset="2"/>
              </a:rPr>
              <a:t>(elle </a:t>
            </a:r>
            <a:r>
              <a:rPr lang="fr-FR" sz="2400" dirty="0">
                <a:latin typeface="Times New Roman" pitchFamily="18" charset="0"/>
                <a:cs typeface="Times New Roman" pitchFamily="18" charset="0"/>
                <a:sym typeface="Wingdings" pitchFamily="2" charset="2"/>
              </a:rPr>
              <a:t>n’occupe pas toutes les pensées</a:t>
            </a:r>
            <a:r>
              <a:rPr lang="fr-FR" sz="2400" dirty="0" smtClean="0">
                <a:latin typeface="Times New Roman" pitchFamily="18" charset="0"/>
                <a:cs typeface="Times New Roman" pitchFamily="18" charset="0"/>
                <a:sym typeface="Wingdings" pitchFamily="2" charset="2"/>
              </a:rPr>
              <a:t>)</a:t>
            </a:r>
            <a:endParaRPr lang="fr-FR" sz="2400" dirty="0">
              <a:latin typeface="Times New Roman" pitchFamily="18" charset="0"/>
              <a:cs typeface="Times New Roman" pitchFamily="18" charset="0"/>
              <a:sym typeface="Wingdings" pitchFamily="2" charset="2"/>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467544" y="332656"/>
            <a:ext cx="8064896" cy="6140142"/>
          </a:xfrm>
          <a:prstGeom prst="rect">
            <a:avLst/>
          </a:prstGeom>
          <a:noFill/>
        </p:spPr>
        <p:txBody>
          <a:bodyPr wrap="square" rtlCol="0">
            <a:spAutoFit/>
          </a:bodyPr>
          <a:lstStyle/>
          <a:p>
            <a:pPr algn="ctr"/>
            <a:r>
              <a:rPr lang="fr-FR" sz="2800" b="1" u="sng" dirty="0" smtClean="0">
                <a:latin typeface="Times New Roman" pitchFamily="18" charset="0"/>
                <a:cs typeface="Times New Roman" pitchFamily="18" charset="0"/>
              </a:rPr>
              <a:t>Les déterminants de l’estime de soi</a:t>
            </a:r>
          </a:p>
          <a:p>
            <a:pPr algn="ctr"/>
            <a:endParaRPr lang="fr-FR" sz="2800" dirty="0" smtClean="0">
              <a:latin typeface="Times New Roman" pitchFamily="18" charset="0"/>
              <a:cs typeface="Times New Roman" pitchFamily="18" charset="0"/>
            </a:endParaRPr>
          </a:p>
          <a:p>
            <a:pPr algn="ctr"/>
            <a:r>
              <a:rPr lang="fr-FR" sz="2800" dirty="0" smtClean="0">
                <a:latin typeface="Times New Roman" pitchFamily="18" charset="0"/>
                <a:cs typeface="Times New Roman" pitchFamily="18" charset="0"/>
              </a:rPr>
              <a:t>L’estime de soi reflète l’écart perçu (la </a:t>
            </a:r>
            <a:r>
              <a:rPr lang="fr-FR" sz="2800" dirty="0" err="1" smtClean="0">
                <a:latin typeface="Times New Roman" pitchFamily="18" charset="0"/>
                <a:cs typeface="Times New Roman" pitchFamily="18" charset="0"/>
              </a:rPr>
              <a:t>discrépance</a:t>
            </a:r>
            <a:r>
              <a:rPr lang="fr-FR" sz="2800" dirty="0" smtClean="0">
                <a:latin typeface="Times New Roman" pitchFamily="18" charset="0"/>
                <a:cs typeface="Times New Roman" pitchFamily="18" charset="0"/>
              </a:rPr>
              <a:t>) entre le soi réel et le soi idéal (M. Rosenberg, 1979) </a:t>
            </a:r>
          </a:p>
          <a:p>
            <a:pPr algn="ctr"/>
            <a:endParaRPr lang="fr-FR" sz="2800" b="1" dirty="0">
              <a:latin typeface="Times New Roman" pitchFamily="18" charset="0"/>
              <a:cs typeface="Times New Roman" pitchFamily="18" charset="0"/>
            </a:endParaRPr>
          </a:p>
          <a:p>
            <a:pPr algn="ctr"/>
            <a:endParaRPr lang="fr-FR" sz="2800" b="1" dirty="0">
              <a:latin typeface="Times New Roman" pitchFamily="18" charset="0"/>
              <a:cs typeface="Times New Roman" pitchFamily="18" charset="0"/>
            </a:endParaRPr>
          </a:p>
          <a:p>
            <a:r>
              <a:rPr lang="fr-FR" sz="2800" b="1" dirty="0" smtClean="0">
                <a:latin typeface="Times New Roman" pitchFamily="18" charset="0"/>
                <a:cs typeface="Times New Roman" pitchFamily="18" charset="0"/>
              </a:rPr>
              <a:t>                                                  soi réel perçu</a:t>
            </a:r>
          </a:p>
          <a:p>
            <a:r>
              <a:rPr lang="fr-FR" sz="2800" b="1" dirty="0" smtClean="0">
                <a:latin typeface="Times New Roman" pitchFamily="18" charset="0"/>
                <a:cs typeface="Times New Roman" pitchFamily="18" charset="0"/>
              </a:rPr>
              <a:t>           Estime </a:t>
            </a:r>
            <a:r>
              <a:rPr lang="fr-FR" sz="2800" b="1" dirty="0">
                <a:latin typeface="Times New Roman" pitchFamily="18" charset="0"/>
                <a:cs typeface="Times New Roman" pitchFamily="18" charset="0"/>
              </a:rPr>
              <a:t>de soi   </a:t>
            </a:r>
            <a:r>
              <a:rPr lang="fr-FR" sz="2800" b="1" dirty="0" smtClean="0">
                <a:latin typeface="Times New Roman" pitchFamily="18" charset="0"/>
                <a:cs typeface="Times New Roman" pitchFamily="18" charset="0"/>
              </a:rPr>
              <a:t>=                                     </a:t>
            </a:r>
            <a:endParaRPr lang="fr-FR" sz="2800" b="1" dirty="0">
              <a:latin typeface="Times New Roman" pitchFamily="18" charset="0"/>
              <a:cs typeface="Times New Roman" pitchFamily="18" charset="0"/>
            </a:endParaRPr>
          </a:p>
          <a:p>
            <a:pPr marL="27432" fontAlgn="auto">
              <a:spcBef>
                <a:spcPts val="600"/>
              </a:spcBef>
              <a:spcAft>
                <a:spcPts val="0"/>
              </a:spcAft>
              <a:buClr>
                <a:schemeClr val="accent1"/>
              </a:buClr>
              <a:buSzPct val="80000"/>
              <a:buFont typeface="Wingdings 2"/>
              <a:buNone/>
              <a:defRPr/>
            </a:pPr>
            <a:r>
              <a:rPr lang="fr-FR" sz="2800" b="1" dirty="0">
                <a:latin typeface="Times New Roman" pitchFamily="18" charset="0"/>
                <a:cs typeface="Times New Roman" pitchFamily="18" charset="0"/>
              </a:rPr>
              <a:t>                             </a:t>
            </a:r>
            <a:r>
              <a:rPr lang="fr-FR" sz="2800" b="1" dirty="0" smtClean="0">
                <a:latin typeface="Times New Roman" pitchFamily="18" charset="0"/>
                <a:cs typeface="Times New Roman" pitchFamily="18" charset="0"/>
              </a:rPr>
              <a:t>                          </a:t>
            </a:r>
            <a:r>
              <a:rPr lang="fr-FR" sz="2800" b="1" dirty="0">
                <a:latin typeface="Times New Roman" pitchFamily="18" charset="0"/>
                <a:cs typeface="Times New Roman" pitchFamily="18" charset="0"/>
              </a:rPr>
              <a:t>soi idéal</a:t>
            </a:r>
          </a:p>
          <a:p>
            <a:pPr algn="ctr"/>
            <a:endParaRPr lang="fr-FR" sz="2800" dirty="0">
              <a:latin typeface="Times New Roman" pitchFamily="18" charset="0"/>
              <a:cs typeface="Times New Roman" pitchFamily="18" charset="0"/>
            </a:endParaRPr>
          </a:p>
          <a:p>
            <a:pPr algn="ctr"/>
            <a:r>
              <a:rPr lang="fr-FR" sz="2800" dirty="0" smtClean="0">
                <a:latin typeface="Times New Roman" pitchFamily="18" charset="0"/>
                <a:cs typeface="Times New Roman" pitchFamily="18" charset="0"/>
                <a:sym typeface="Wingdings" pitchFamily="2" charset="2"/>
              </a:rPr>
              <a:t> Ainsi l’estime de soi peut s’améliorer en élevant son concept de soi actuel ou en réduisant son concept de soi idéal</a:t>
            </a:r>
            <a:endParaRPr lang="fr-FR" sz="2800" dirty="0" smtClean="0">
              <a:latin typeface="Times New Roman" pitchFamily="18" charset="0"/>
              <a:cs typeface="Times New Roman" pitchFamily="18" charset="0"/>
            </a:endParaRPr>
          </a:p>
          <a:p>
            <a:pPr algn="ctr"/>
            <a:endParaRPr lang="fr-FR" sz="2400" dirty="0"/>
          </a:p>
        </p:txBody>
      </p:sp>
      <p:cxnSp>
        <p:nvCxnSpPr>
          <p:cNvPr id="6" name="Connecteur droit 5"/>
          <p:cNvCxnSpPr/>
          <p:nvPr/>
        </p:nvCxnSpPr>
        <p:spPr>
          <a:xfrm>
            <a:off x="4932040" y="3645024"/>
            <a:ext cx="2088232"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539552" y="0"/>
            <a:ext cx="8208912" cy="6586418"/>
          </a:xfrm>
          <a:prstGeom prst="rect">
            <a:avLst/>
          </a:prstGeom>
          <a:noFill/>
        </p:spPr>
        <p:txBody>
          <a:bodyPr wrap="square" rtlCol="0">
            <a:spAutoFit/>
          </a:bodyPr>
          <a:lstStyle/>
          <a:p>
            <a:pPr marL="27432">
              <a:defRPr/>
            </a:pPr>
            <a:endParaRPr lang="fr-FR" sz="2600" dirty="0" smtClean="0">
              <a:solidFill>
                <a:schemeClr val="tx2">
                  <a:shade val="30000"/>
                  <a:satMod val="150000"/>
                </a:schemeClr>
              </a:solidFill>
            </a:endParaRPr>
          </a:p>
          <a:p>
            <a:pPr marL="27432" algn="ctr">
              <a:defRPr/>
            </a:pPr>
            <a:r>
              <a:rPr lang="fr-FR" sz="3600" b="1" u="sng" dirty="0" smtClean="0">
                <a:latin typeface="Times New Roman" pitchFamily="18" charset="0"/>
                <a:cs typeface="Times New Roman" pitchFamily="18" charset="0"/>
              </a:rPr>
              <a:t>Les composants de l’estime de soi. </a:t>
            </a:r>
          </a:p>
          <a:p>
            <a:pPr marL="27432" algn="ctr">
              <a:defRPr/>
            </a:pPr>
            <a:endParaRPr lang="fr-FR" sz="3600" dirty="0" smtClean="0">
              <a:latin typeface="Times New Roman" pitchFamily="18" charset="0"/>
              <a:cs typeface="Times New Roman" pitchFamily="18" charset="0"/>
            </a:endParaRPr>
          </a:p>
          <a:p>
            <a:pPr marL="27432" algn="ctr">
              <a:defRPr/>
            </a:pPr>
            <a:r>
              <a:rPr lang="fr-FR" sz="3600" dirty="0" smtClean="0">
                <a:latin typeface="Times New Roman" pitchFamily="18" charset="0"/>
                <a:cs typeface="Times New Roman" pitchFamily="18" charset="0"/>
              </a:rPr>
              <a:t>Susan </a:t>
            </a:r>
            <a:r>
              <a:rPr lang="fr-FR" sz="3600" dirty="0" err="1" smtClean="0">
                <a:latin typeface="Times New Roman" pitchFamily="18" charset="0"/>
                <a:cs typeface="Times New Roman" pitchFamily="18" charset="0"/>
              </a:rPr>
              <a:t>Harter</a:t>
            </a:r>
            <a:r>
              <a:rPr lang="fr-FR" sz="3600" dirty="0" smtClean="0">
                <a:latin typeface="Times New Roman" pitchFamily="18" charset="0"/>
                <a:cs typeface="Times New Roman" pitchFamily="18" charset="0"/>
              </a:rPr>
              <a:t> </a:t>
            </a:r>
            <a:r>
              <a:rPr lang="fr-FR" sz="3600" dirty="0">
                <a:latin typeface="Times New Roman" pitchFamily="18" charset="0"/>
                <a:cs typeface="Times New Roman" pitchFamily="18" charset="0"/>
              </a:rPr>
              <a:t>(1987) a identifié cinq principaux domaines d’évaluation de soi </a:t>
            </a:r>
            <a:r>
              <a:rPr lang="fr-FR" sz="3600" dirty="0" smtClean="0">
                <a:latin typeface="Times New Roman" pitchFamily="18" charset="0"/>
                <a:cs typeface="Times New Roman" pitchFamily="18" charset="0"/>
              </a:rPr>
              <a:t>chez les </a:t>
            </a:r>
            <a:r>
              <a:rPr lang="fr-FR" sz="3600" u="sng" dirty="0" smtClean="0">
                <a:latin typeface="Times New Roman" pitchFamily="18" charset="0"/>
                <a:cs typeface="Times New Roman" pitchFamily="18" charset="0"/>
              </a:rPr>
              <a:t>jeunes gens</a:t>
            </a:r>
            <a:r>
              <a:rPr lang="fr-FR" sz="3600" dirty="0" smtClean="0">
                <a:latin typeface="Times New Roman" pitchFamily="18" charset="0"/>
                <a:cs typeface="Times New Roman" pitchFamily="18" charset="0"/>
              </a:rPr>
              <a:t>: </a:t>
            </a:r>
          </a:p>
          <a:p>
            <a:pPr marL="27432" algn="ctr">
              <a:defRPr/>
            </a:pPr>
            <a:endParaRPr lang="fr-FR" sz="3600" dirty="0" smtClean="0">
              <a:latin typeface="Times New Roman" pitchFamily="18" charset="0"/>
              <a:cs typeface="Times New Roman" pitchFamily="18" charset="0"/>
            </a:endParaRPr>
          </a:p>
          <a:p>
            <a:pPr marL="27432" algn="ctr">
              <a:defRPr/>
            </a:pPr>
            <a:r>
              <a:rPr lang="fr-FR" sz="3600" dirty="0" smtClean="0">
                <a:latin typeface="Times New Roman" pitchFamily="18" charset="0"/>
                <a:cs typeface="Times New Roman" pitchFamily="18" charset="0"/>
              </a:rPr>
              <a:t>  </a:t>
            </a:r>
            <a:r>
              <a:rPr lang="fr-FR" sz="3600" dirty="0">
                <a:latin typeface="Times New Roman" pitchFamily="18" charset="0"/>
                <a:cs typeface="Times New Roman" pitchFamily="18" charset="0"/>
              </a:rPr>
              <a:t>la compétence scolaire,</a:t>
            </a:r>
          </a:p>
          <a:p>
            <a:pPr marL="302070" lvl="1" algn="ctr">
              <a:defRPr/>
            </a:pPr>
            <a:r>
              <a:rPr lang="fr-FR" sz="3600" dirty="0" smtClean="0">
                <a:latin typeface="Times New Roman" pitchFamily="18" charset="0"/>
                <a:cs typeface="Times New Roman" pitchFamily="18" charset="0"/>
              </a:rPr>
              <a:t>la </a:t>
            </a:r>
            <a:r>
              <a:rPr lang="fr-FR" sz="3600" dirty="0">
                <a:latin typeface="Times New Roman" pitchFamily="18" charset="0"/>
                <a:cs typeface="Times New Roman" pitchFamily="18" charset="0"/>
              </a:rPr>
              <a:t>compétence sportive,</a:t>
            </a:r>
          </a:p>
          <a:p>
            <a:pPr marL="302070" lvl="1" algn="ctr">
              <a:defRPr/>
            </a:pPr>
            <a:r>
              <a:rPr lang="fr-FR" sz="3600" dirty="0" smtClean="0">
                <a:latin typeface="Times New Roman" pitchFamily="18" charset="0"/>
                <a:cs typeface="Times New Roman" pitchFamily="18" charset="0"/>
              </a:rPr>
              <a:t>l’acceptation </a:t>
            </a:r>
            <a:r>
              <a:rPr lang="fr-FR" sz="3600" dirty="0">
                <a:latin typeface="Times New Roman" pitchFamily="18" charset="0"/>
                <a:cs typeface="Times New Roman" pitchFamily="18" charset="0"/>
              </a:rPr>
              <a:t>sociale,</a:t>
            </a:r>
          </a:p>
          <a:p>
            <a:pPr marL="302070" lvl="1" algn="ctr">
              <a:defRPr/>
            </a:pPr>
            <a:r>
              <a:rPr lang="fr-FR" sz="3600" dirty="0" smtClean="0">
                <a:latin typeface="Times New Roman" pitchFamily="18" charset="0"/>
                <a:cs typeface="Times New Roman" pitchFamily="18" charset="0"/>
              </a:rPr>
              <a:t>l’apparence </a:t>
            </a:r>
            <a:r>
              <a:rPr lang="fr-FR" sz="3600" dirty="0">
                <a:latin typeface="Times New Roman" pitchFamily="18" charset="0"/>
                <a:cs typeface="Times New Roman" pitchFamily="18" charset="0"/>
              </a:rPr>
              <a:t>physique,</a:t>
            </a:r>
          </a:p>
          <a:p>
            <a:pPr marL="302070" lvl="1" algn="ctr">
              <a:defRPr/>
            </a:pPr>
            <a:r>
              <a:rPr lang="fr-FR" sz="3600" dirty="0" smtClean="0">
                <a:latin typeface="Times New Roman" pitchFamily="18" charset="0"/>
                <a:cs typeface="Times New Roman" pitchFamily="18" charset="0"/>
              </a:rPr>
              <a:t>la </a:t>
            </a:r>
            <a:r>
              <a:rPr lang="fr-FR" sz="3600" dirty="0">
                <a:latin typeface="Times New Roman" pitchFamily="18" charset="0"/>
                <a:cs typeface="Times New Roman" pitchFamily="18" charset="0"/>
              </a:rPr>
              <a:t>conduite comportementale. </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395536" y="332656"/>
            <a:ext cx="8424936" cy="6186309"/>
          </a:xfrm>
          <a:prstGeom prst="rect">
            <a:avLst/>
          </a:prstGeom>
          <a:noFill/>
        </p:spPr>
        <p:txBody>
          <a:bodyPr wrap="square" rtlCol="0">
            <a:spAutoFit/>
          </a:bodyPr>
          <a:lstStyle/>
          <a:p>
            <a:pPr algn="ctr">
              <a:defRPr/>
            </a:pPr>
            <a:r>
              <a:rPr lang="fr-FR" sz="3600" dirty="0" smtClean="0">
                <a:latin typeface="Times New Roman" pitchFamily="18" charset="0"/>
                <a:cs typeface="Times New Roman" pitchFamily="18" charset="0"/>
              </a:rPr>
              <a:t> </a:t>
            </a:r>
            <a:r>
              <a:rPr lang="fr-FR" sz="4400" dirty="0" smtClean="0">
                <a:latin typeface="Times New Roman" pitchFamily="18" charset="0"/>
                <a:cs typeface="Times New Roman" pitchFamily="18" charset="0"/>
              </a:rPr>
              <a:t>L’estime </a:t>
            </a:r>
            <a:r>
              <a:rPr lang="fr-FR" sz="4400" dirty="0">
                <a:latin typeface="Times New Roman" pitchFamily="18" charset="0"/>
                <a:cs typeface="Times New Roman" pitchFamily="18" charset="0"/>
              </a:rPr>
              <a:t>de </a:t>
            </a:r>
            <a:r>
              <a:rPr lang="fr-FR" sz="4400" dirty="0" smtClean="0">
                <a:latin typeface="Times New Roman" pitchFamily="18" charset="0"/>
                <a:cs typeface="Times New Roman" pitchFamily="18" charset="0"/>
              </a:rPr>
              <a:t>soi dépend de :</a:t>
            </a:r>
          </a:p>
          <a:p>
            <a:pPr algn="ctr">
              <a:defRPr/>
            </a:pPr>
            <a:r>
              <a:rPr lang="fr-FR" sz="4400" dirty="0" smtClean="0">
                <a:latin typeface="Times New Roman" pitchFamily="18" charset="0"/>
                <a:cs typeface="Times New Roman" pitchFamily="18" charset="0"/>
              </a:rPr>
              <a:t> </a:t>
            </a:r>
            <a:r>
              <a:rPr lang="fr-FR" sz="4400" b="1" dirty="0">
                <a:latin typeface="Times New Roman" pitchFamily="18" charset="0"/>
                <a:cs typeface="Times New Roman" pitchFamily="18" charset="0"/>
              </a:rPr>
              <a:t>l’évaluation de </a:t>
            </a:r>
            <a:r>
              <a:rPr lang="fr-FR" sz="4400" b="1" dirty="0" smtClean="0">
                <a:latin typeface="Times New Roman" pitchFamily="18" charset="0"/>
                <a:cs typeface="Times New Roman" pitchFamily="18" charset="0"/>
              </a:rPr>
              <a:t>soi</a:t>
            </a:r>
            <a:r>
              <a:rPr lang="fr-FR" sz="4400" dirty="0" smtClean="0">
                <a:latin typeface="Times New Roman" pitchFamily="18" charset="0"/>
                <a:cs typeface="Times New Roman" pitchFamily="18" charset="0"/>
              </a:rPr>
              <a:t>,</a:t>
            </a:r>
          </a:p>
          <a:p>
            <a:pPr algn="ctr">
              <a:defRPr/>
            </a:pPr>
            <a:endParaRPr lang="fr-FR" sz="4400" dirty="0" smtClean="0">
              <a:latin typeface="Times New Roman" pitchFamily="18" charset="0"/>
              <a:cs typeface="Times New Roman" pitchFamily="18" charset="0"/>
            </a:endParaRPr>
          </a:p>
          <a:p>
            <a:pPr algn="ctr">
              <a:defRPr/>
            </a:pPr>
            <a:r>
              <a:rPr lang="fr-FR" sz="4400" dirty="0" smtClean="0">
                <a:latin typeface="Times New Roman" pitchFamily="18" charset="0"/>
                <a:cs typeface="Times New Roman" pitchFamily="18" charset="0"/>
              </a:rPr>
              <a:t> mais aussi, selon S. </a:t>
            </a:r>
            <a:r>
              <a:rPr lang="fr-FR" sz="4400" dirty="0" err="1" smtClean="0">
                <a:latin typeface="Times New Roman" pitchFamily="18" charset="0"/>
                <a:cs typeface="Times New Roman" pitchFamily="18" charset="0"/>
              </a:rPr>
              <a:t>Harter</a:t>
            </a:r>
            <a:r>
              <a:rPr lang="fr-FR" sz="4400" dirty="0" smtClean="0">
                <a:latin typeface="Times New Roman" pitchFamily="18" charset="0"/>
                <a:cs typeface="Times New Roman" pitchFamily="18" charset="0"/>
              </a:rPr>
              <a:t> (1996),</a:t>
            </a:r>
          </a:p>
          <a:p>
            <a:pPr algn="ctr">
              <a:defRPr/>
            </a:pPr>
            <a:r>
              <a:rPr lang="fr-FR" sz="4400" dirty="0" smtClean="0">
                <a:latin typeface="Times New Roman" pitchFamily="18" charset="0"/>
                <a:cs typeface="Times New Roman" pitchFamily="18" charset="0"/>
              </a:rPr>
              <a:t> de </a:t>
            </a:r>
            <a:r>
              <a:rPr lang="fr-FR" sz="4400" b="1" dirty="0">
                <a:latin typeface="Times New Roman" pitchFamily="18" charset="0"/>
                <a:cs typeface="Times New Roman" pitchFamily="18" charset="0"/>
              </a:rPr>
              <a:t>l’importance du domaine</a:t>
            </a:r>
            <a:r>
              <a:rPr lang="fr-FR" sz="4400" dirty="0">
                <a:latin typeface="Times New Roman" pitchFamily="18" charset="0"/>
                <a:cs typeface="Times New Roman" pitchFamily="18" charset="0"/>
              </a:rPr>
              <a:t> </a:t>
            </a:r>
            <a:r>
              <a:rPr lang="fr-FR" sz="4400" dirty="0" smtClean="0">
                <a:latin typeface="Times New Roman" pitchFamily="18" charset="0"/>
                <a:cs typeface="Times New Roman" pitchFamily="18" charset="0"/>
              </a:rPr>
              <a:t>pour l’individu. </a:t>
            </a:r>
            <a:endParaRPr lang="fr-FR" sz="4400" dirty="0">
              <a:latin typeface="Times New Roman" pitchFamily="18" charset="0"/>
              <a:cs typeface="Times New Roman" pitchFamily="18" charset="0"/>
            </a:endParaRPr>
          </a:p>
          <a:p>
            <a:pPr algn="ctr">
              <a:defRPr/>
            </a:pPr>
            <a:endParaRPr lang="fr-FR" sz="4400" dirty="0">
              <a:latin typeface="Times New Roman" pitchFamily="18" charset="0"/>
              <a:cs typeface="Times New Roman" pitchFamily="18" charset="0"/>
            </a:endParaRPr>
          </a:p>
          <a:p>
            <a:pPr algn="ctr">
              <a:defRPr/>
            </a:pPr>
            <a:r>
              <a:rPr lang="fr-FR" sz="4400" dirty="0" smtClean="0">
                <a:latin typeface="Times New Roman" pitchFamily="18" charset="0"/>
                <a:cs typeface="Times New Roman" pitchFamily="18" charset="0"/>
              </a:rPr>
              <a:t>         Cela va influencer </a:t>
            </a:r>
            <a:r>
              <a:rPr lang="fr-FR" sz="4400" dirty="0">
                <a:latin typeface="Times New Roman" pitchFamily="18" charset="0"/>
                <a:cs typeface="Times New Roman" pitchFamily="18" charset="0"/>
              </a:rPr>
              <a:t>la valeur du soi </a:t>
            </a:r>
            <a:r>
              <a:rPr lang="fr-FR" sz="4400" dirty="0" smtClean="0">
                <a:latin typeface="Times New Roman" pitchFamily="18" charset="0"/>
                <a:cs typeface="Times New Roman" pitchFamily="18" charset="0"/>
              </a:rPr>
              <a:t>idéal de ce dernier. </a:t>
            </a:r>
            <a:endParaRPr lang="fr-FR" sz="4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9552" y="476672"/>
            <a:ext cx="7776864" cy="6001643"/>
          </a:xfrm>
          <a:prstGeom prst="rect">
            <a:avLst/>
          </a:prstGeom>
        </p:spPr>
        <p:txBody>
          <a:bodyPr wrap="square">
            <a:spAutoFit/>
          </a:bodyPr>
          <a:lstStyle/>
          <a:p>
            <a:pPr algn="ctr">
              <a:defRPr/>
            </a:pPr>
            <a:r>
              <a:rPr lang="fr-FR" sz="3200" dirty="0" smtClean="0">
                <a:latin typeface="Times New Roman" pitchFamily="18" charset="0"/>
                <a:cs typeface="Times New Roman" pitchFamily="18" charset="0"/>
              </a:rPr>
              <a:t>Se sentir compétent pour ressentir une émotion de joie et de fierté n’est pas suffisant. Encore faut-il valoriser la compétence dans le domaine concerné. </a:t>
            </a:r>
          </a:p>
          <a:p>
            <a:pPr algn="ctr">
              <a:defRPr/>
            </a:pPr>
            <a:endParaRPr lang="fr-FR" sz="3200" dirty="0" smtClean="0">
              <a:latin typeface="Times New Roman" pitchFamily="18" charset="0"/>
              <a:cs typeface="Times New Roman" pitchFamily="18" charset="0"/>
            </a:endParaRPr>
          </a:p>
          <a:p>
            <a:pPr algn="ctr">
              <a:defRPr/>
            </a:pPr>
            <a:r>
              <a:rPr lang="fr-FR" sz="3200" dirty="0" smtClean="0">
                <a:latin typeface="Times New Roman" pitchFamily="18" charset="0"/>
                <a:cs typeface="Times New Roman" pitchFamily="18" charset="0"/>
                <a:sym typeface="Wingdings" pitchFamily="2" charset="2"/>
              </a:rPr>
              <a:t> Un adolescent en sport ou en EPS peut se décrire comme pas très bon en sport et donc avoir un concept de soi physique bas. </a:t>
            </a:r>
          </a:p>
          <a:p>
            <a:pPr algn="ctr">
              <a:defRPr/>
            </a:pPr>
            <a:endParaRPr lang="fr-FR" sz="3200" dirty="0" smtClean="0">
              <a:latin typeface="Times New Roman" pitchFamily="18" charset="0"/>
              <a:cs typeface="Times New Roman" pitchFamily="18" charset="0"/>
              <a:sym typeface="Wingdings" pitchFamily="2" charset="2"/>
            </a:endParaRPr>
          </a:p>
          <a:p>
            <a:pPr algn="ctr">
              <a:defRPr/>
            </a:pPr>
            <a:r>
              <a:rPr lang="fr-FR" sz="3200" dirty="0" smtClean="0">
                <a:latin typeface="Times New Roman" pitchFamily="18" charset="0"/>
                <a:cs typeface="Times New Roman" pitchFamily="18" charset="0"/>
                <a:sym typeface="Wingdings" pitchFamily="2" charset="2"/>
              </a:rPr>
              <a:t>Mais s’il considère le domaine de la compétence en sport comme peu important, son estime de soi sera très peu affectée. </a:t>
            </a:r>
            <a:endParaRPr lang="fr-FR" sz="3200" dirty="0">
              <a:latin typeface="Times New Roman" pitchFamily="18" charset="0"/>
              <a:cs typeface="Times New Roman"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611560" y="692696"/>
            <a:ext cx="8136904" cy="5632311"/>
          </a:xfrm>
          <a:prstGeom prst="rect">
            <a:avLst/>
          </a:prstGeom>
          <a:noFill/>
        </p:spPr>
        <p:txBody>
          <a:bodyPr wrap="square" rtlCol="0">
            <a:spAutoFit/>
          </a:bodyPr>
          <a:lstStyle/>
          <a:p>
            <a:pPr algn="ctr"/>
            <a:r>
              <a:rPr lang="fr-FR" sz="3600" dirty="0" smtClean="0">
                <a:latin typeface="Times New Roman" pitchFamily="18" charset="0"/>
                <a:cs typeface="Times New Roman" pitchFamily="18" charset="0"/>
              </a:rPr>
              <a:t>La manière dont les gens se perçoivent eux-mêmes joue un rôle fondamental dans leur conduites notamment dans le domaine des pratiques physiques. </a:t>
            </a:r>
          </a:p>
          <a:p>
            <a:pPr algn="ctr"/>
            <a:endParaRPr lang="fr-FR" sz="3600" dirty="0" smtClean="0">
              <a:latin typeface="Times New Roman" pitchFamily="18" charset="0"/>
              <a:cs typeface="Times New Roman" pitchFamily="18" charset="0"/>
            </a:endParaRPr>
          </a:p>
          <a:p>
            <a:pPr algn="ctr"/>
            <a:r>
              <a:rPr lang="fr-FR" sz="3600" dirty="0" smtClean="0">
                <a:latin typeface="Times New Roman" pitchFamily="18" charset="0"/>
                <a:cs typeface="Times New Roman" pitchFamily="18" charset="0"/>
              </a:rPr>
              <a:t>Il a été étudié et démontré que les perceptions de soi influencent notre construction identitaire, notre niveau d’agressivité, d’anxiété, de bien être social, sportif, scolaire…</a:t>
            </a:r>
            <a:endParaRPr lang="fr-FR" sz="3600" dirty="0">
              <a:latin typeface="Times New Roman" pitchFamily="18" charset="0"/>
              <a:cs typeface="Times New Roman" pitchFamily="18"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0" y="-190083"/>
            <a:ext cx="9144000" cy="7294305"/>
          </a:xfrm>
          <a:prstGeom prst="rect">
            <a:avLst/>
          </a:prstGeom>
          <a:noFill/>
        </p:spPr>
        <p:txBody>
          <a:bodyPr wrap="square" rtlCol="0">
            <a:spAutoFit/>
          </a:bodyPr>
          <a:lstStyle/>
          <a:p>
            <a:pPr marL="27432">
              <a:defRPr/>
            </a:pPr>
            <a:endParaRPr lang="fr-FR" sz="2000" dirty="0" smtClean="0">
              <a:solidFill>
                <a:schemeClr val="tx2">
                  <a:shade val="30000"/>
                  <a:satMod val="150000"/>
                </a:schemeClr>
              </a:solidFill>
            </a:endParaRPr>
          </a:p>
          <a:p>
            <a:pPr marL="27432" algn="ctr">
              <a:defRPr/>
            </a:pPr>
            <a:r>
              <a:rPr lang="fr-FR" sz="3600" b="1" u="sng" dirty="0" smtClean="0">
                <a:latin typeface="Times New Roman" pitchFamily="18" charset="0"/>
                <a:cs typeface="Times New Roman" pitchFamily="18" charset="0"/>
              </a:rPr>
              <a:t>Les composantes de l’estime de soi</a:t>
            </a:r>
          </a:p>
          <a:p>
            <a:pPr marL="27432" algn="ctr">
              <a:defRPr/>
            </a:pPr>
            <a:endParaRPr lang="fr-FR" sz="3600" dirty="0">
              <a:latin typeface="Times New Roman" pitchFamily="18" charset="0"/>
              <a:cs typeface="Times New Roman" pitchFamily="18" charset="0"/>
            </a:endParaRPr>
          </a:p>
          <a:p>
            <a:pPr marL="27432" algn="ctr">
              <a:defRPr/>
            </a:pPr>
            <a:r>
              <a:rPr lang="fr-FR" sz="3600" b="1" dirty="0" smtClean="0">
                <a:latin typeface="Times New Roman" pitchFamily="18" charset="0"/>
                <a:cs typeface="Times New Roman" pitchFamily="18" charset="0"/>
                <a:sym typeface="Wingdings" pitchFamily="2" charset="2"/>
              </a:rPr>
              <a:t>l’apparence physique</a:t>
            </a:r>
            <a:r>
              <a:rPr lang="fr-FR" sz="3600" dirty="0" smtClean="0">
                <a:latin typeface="Times New Roman" pitchFamily="18" charset="0"/>
                <a:cs typeface="Times New Roman" pitchFamily="18" charset="0"/>
                <a:sym typeface="Wingdings" pitchFamily="2" charset="2"/>
              </a:rPr>
              <a:t> est </a:t>
            </a:r>
            <a:r>
              <a:rPr lang="fr-FR" sz="3600" dirty="0" smtClean="0">
                <a:latin typeface="Times New Roman" pitchFamily="18" charset="0"/>
                <a:cs typeface="Times New Roman" pitchFamily="18" charset="0"/>
              </a:rPr>
              <a:t>fortement </a:t>
            </a:r>
            <a:r>
              <a:rPr lang="fr-FR" sz="3600" dirty="0">
                <a:latin typeface="Times New Roman" pitchFamily="18" charset="0"/>
                <a:cs typeface="Times New Roman" pitchFamily="18" charset="0"/>
              </a:rPr>
              <a:t>reliée à l’estime de </a:t>
            </a:r>
            <a:r>
              <a:rPr lang="fr-FR" sz="3600" dirty="0" smtClean="0">
                <a:latin typeface="Times New Roman" pitchFamily="18" charset="0"/>
                <a:cs typeface="Times New Roman" pitchFamily="18" charset="0"/>
              </a:rPr>
              <a:t>soi, J.-</a:t>
            </a:r>
            <a:r>
              <a:rPr lang="fr-FR" sz="3600" dirty="0" err="1" smtClean="0">
                <a:latin typeface="Times New Roman" pitchFamily="18" charset="0"/>
                <a:cs typeface="Times New Roman" pitchFamily="18" charset="0"/>
              </a:rPr>
              <a:t>P.Famose</a:t>
            </a:r>
            <a:r>
              <a:rPr lang="fr-FR" sz="3600" dirty="0" smtClean="0">
                <a:latin typeface="Times New Roman" pitchFamily="18" charset="0"/>
                <a:cs typeface="Times New Roman" pitchFamily="18" charset="0"/>
              </a:rPr>
              <a:t> en 2005 cite à cet effet </a:t>
            </a:r>
            <a:r>
              <a:rPr lang="fr-FR" sz="3600" dirty="0" smtClean="0">
                <a:latin typeface="Times New Roman" pitchFamily="18" charset="0"/>
                <a:cs typeface="Times New Roman" pitchFamily="18" charset="0"/>
                <a:sym typeface="Wingdings" pitchFamily="2" charset="2"/>
              </a:rPr>
              <a:t>S. </a:t>
            </a:r>
            <a:r>
              <a:rPr lang="fr-FR" sz="3600" dirty="0" err="1" smtClean="0">
                <a:latin typeface="Times New Roman" pitchFamily="18" charset="0"/>
                <a:cs typeface="Times New Roman" pitchFamily="18" charset="0"/>
                <a:sym typeface="Wingdings" pitchFamily="2" charset="2"/>
              </a:rPr>
              <a:t>Harter</a:t>
            </a:r>
            <a:r>
              <a:rPr lang="fr-FR" sz="3600" dirty="0" smtClean="0">
                <a:latin typeface="Times New Roman" pitchFamily="18" charset="0"/>
                <a:cs typeface="Times New Roman" pitchFamily="18" charset="0"/>
                <a:sym typeface="Wingdings" pitchFamily="2" charset="2"/>
              </a:rPr>
              <a:t> (1993</a:t>
            </a:r>
            <a:r>
              <a:rPr lang="fr-FR" sz="3600" dirty="0">
                <a:latin typeface="Times New Roman" pitchFamily="18" charset="0"/>
                <a:cs typeface="Times New Roman" pitchFamily="18" charset="0"/>
                <a:sym typeface="Wingdings" pitchFamily="2" charset="2"/>
              </a:rPr>
              <a:t>) :  « </a:t>
            </a:r>
            <a:r>
              <a:rPr lang="fr-FR" sz="3600" dirty="0" smtClean="0">
                <a:latin typeface="Times New Roman" pitchFamily="18" charset="0"/>
                <a:cs typeface="Times New Roman" pitchFamily="18" charset="0"/>
                <a:sym typeface="Wingdings" pitchFamily="2" charset="2"/>
              </a:rPr>
              <a:t>(…) </a:t>
            </a:r>
            <a:r>
              <a:rPr lang="fr-FR" sz="3600" i="1" dirty="0" smtClean="0">
                <a:latin typeface="Times New Roman" pitchFamily="18" charset="0"/>
                <a:cs typeface="Times New Roman" pitchFamily="18" charset="0"/>
              </a:rPr>
              <a:t>l'estime </a:t>
            </a:r>
            <a:r>
              <a:rPr lang="fr-FR" sz="3600" i="1" dirty="0">
                <a:latin typeface="Times New Roman" pitchFamily="18" charset="0"/>
                <a:cs typeface="Times New Roman" pitchFamily="18" charset="0"/>
              </a:rPr>
              <a:t>de soi globale est inextricablement liée aux évaluations de soi dans le domaine de l'apparence physique. Tout au long de la </a:t>
            </a:r>
            <a:r>
              <a:rPr lang="fr-FR" sz="3600" i="1" dirty="0" smtClean="0">
                <a:latin typeface="Times New Roman" pitchFamily="18" charset="0"/>
                <a:cs typeface="Times New Roman" pitchFamily="18" charset="0"/>
              </a:rPr>
              <a:t>vie </a:t>
            </a:r>
            <a:r>
              <a:rPr lang="fr-FR" sz="3600" i="1" dirty="0">
                <a:latin typeface="Times New Roman" pitchFamily="18" charset="0"/>
                <a:cs typeface="Times New Roman" pitchFamily="18" charset="0"/>
              </a:rPr>
              <a:t>(…) </a:t>
            </a:r>
            <a:r>
              <a:rPr lang="fr-FR" sz="3600" b="1" i="1" dirty="0">
                <a:solidFill>
                  <a:srgbClr val="FF0000"/>
                </a:solidFill>
                <a:latin typeface="Times New Roman" pitchFamily="18" charset="0"/>
                <a:cs typeface="Times New Roman" pitchFamily="18" charset="0"/>
              </a:rPr>
              <a:t>l’évaluation de sa propre apparence physique prend la prévalence sur tous les autres domaines </a:t>
            </a:r>
            <a:r>
              <a:rPr lang="fr-FR" sz="3600" b="1" i="1" dirty="0" err="1">
                <a:solidFill>
                  <a:srgbClr val="FF0000"/>
                </a:solidFill>
                <a:latin typeface="Times New Roman" pitchFamily="18" charset="0"/>
                <a:cs typeface="Times New Roman" pitchFamily="18" charset="0"/>
              </a:rPr>
              <a:t>prédicteurs</a:t>
            </a:r>
            <a:r>
              <a:rPr lang="fr-FR" sz="3600" b="1" i="1" dirty="0">
                <a:solidFill>
                  <a:srgbClr val="FF0000"/>
                </a:solidFill>
                <a:latin typeface="Times New Roman" pitchFamily="18" charset="0"/>
                <a:cs typeface="Times New Roman" pitchFamily="18" charset="0"/>
              </a:rPr>
              <a:t> de l’estime de soi</a:t>
            </a:r>
            <a:r>
              <a:rPr lang="fr-FR" sz="3600" b="1" dirty="0">
                <a:solidFill>
                  <a:srgbClr val="FF0000"/>
                </a:solidFill>
                <a:latin typeface="Times New Roman" pitchFamily="18" charset="0"/>
                <a:cs typeface="Times New Roman" pitchFamily="18" charset="0"/>
              </a:rPr>
              <a:t> » </a:t>
            </a:r>
            <a:r>
              <a:rPr lang="fr-FR" sz="3600" dirty="0" smtClean="0">
                <a:latin typeface="Times New Roman" pitchFamily="18" charset="0"/>
                <a:cs typeface="Times New Roman" pitchFamily="18" charset="0"/>
              </a:rPr>
              <a:t>(). </a:t>
            </a:r>
          </a:p>
          <a:p>
            <a:pPr marL="27432" algn="ctr">
              <a:defRPr/>
            </a:pPr>
            <a:endParaRPr lang="fr-FR" sz="2800" u="sng" dirty="0" smtClean="0"/>
          </a:p>
          <a:p>
            <a:pPr marL="27432" algn="ctr">
              <a:defRPr/>
            </a:pPr>
            <a:endParaRPr lang="fr-FR" sz="2400"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0" y="1124744"/>
            <a:ext cx="9038543" cy="4862870"/>
          </a:xfrm>
          <a:prstGeom prst="rect">
            <a:avLst/>
          </a:prstGeom>
          <a:noFill/>
        </p:spPr>
        <p:txBody>
          <a:bodyPr wrap="square" rtlCol="0">
            <a:spAutoFit/>
          </a:bodyPr>
          <a:lstStyle/>
          <a:p>
            <a:r>
              <a:rPr lang="fr-FR" sz="2800" dirty="0" smtClean="0">
                <a:latin typeface="Times New Roman" pitchFamily="18" charset="0"/>
                <a:cs typeface="Times New Roman" pitchFamily="18" charset="0"/>
              </a:rPr>
              <a:t>La mesure de l’estime de soi </a:t>
            </a:r>
          </a:p>
          <a:p>
            <a:endParaRPr lang="fr-FR" sz="2800" dirty="0" smtClean="0">
              <a:latin typeface="Times New Roman" pitchFamily="18" charset="0"/>
              <a:cs typeface="Times New Roman" pitchFamily="18" charset="0"/>
            </a:endParaRPr>
          </a:p>
          <a:p>
            <a:r>
              <a:rPr lang="fr-FR" sz="2800" dirty="0" smtClean="0">
                <a:latin typeface="Times New Roman" pitchFamily="18" charset="0"/>
                <a:cs typeface="Times New Roman" pitchFamily="18" charset="0"/>
              </a:rPr>
              <a:t>Exemple d’une échelle d’évaluation personnelle en 7 niveaux.</a:t>
            </a:r>
          </a:p>
          <a:p>
            <a:r>
              <a:rPr lang="fr-FR" sz="2800" dirty="0" smtClean="0">
                <a:latin typeface="Times New Roman" pitchFamily="18" charset="0"/>
                <a:cs typeface="Times New Roman" pitchFamily="18" charset="0"/>
              </a:rPr>
              <a:t> </a:t>
            </a:r>
          </a:p>
          <a:p>
            <a:endParaRPr lang="fr-FR" dirty="0" smtClean="0"/>
          </a:p>
          <a:p>
            <a:r>
              <a:rPr lang="fr-FR" dirty="0" smtClean="0"/>
              <a:t>                                                    1                  2            3                4                 5               6              7</a:t>
            </a:r>
          </a:p>
          <a:p>
            <a:endParaRPr lang="fr-FR" dirty="0" smtClean="0"/>
          </a:p>
          <a:p>
            <a:r>
              <a:rPr lang="fr-FR" dirty="0" smtClean="0"/>
              <a:t>                                                   Pas                                        Moyennent                                 Tout à fait</a:t>
            </a:r>
          </a:p>
          <a:p>
            <a:r>
              <a:rPr lang="fr-FR" dirty="0" smtClean="0"/>
              <a:t>                                                d’accord                                  </a:t>
            </a:r>
            <a:r>
              <a:rPr lang="fr-FR" dirty="0" err="1" smtClean="0"/>
              <a:t>d’accord</a:t>
            </a:r>
            <a:r>
              <a:rPr lang="fr-FR" dirty="0" smtClean="0"/>
              <a:t>                                         </a:t>
            </a:r>
            <a:r>
              <a:rPr lang="fr-FR" dirty="0" err="1" smtClean="0"/>
              <a:t>d’accord</a:t>
            </a:r>
            <a:r>
              <a:rPr lang="fr-FR" dirty="0" smtClean="0"/>
              <a:t> </a:t>
            </a:r>
          </a:p>
          <a:p>
            <a:endParaRPr lang="fr-FR" dirty="0" smtClean="0"/>
          </a:p>
          <a:p>
            <a:r>
              <a:rPr lang="fr-FR" dirty="0" smtClean="0"/>
              <a:t>Je me sens fier(e) de moi</a:t>
            </a:r>
          </a:p>
          <a:p>
            <a:r>
              <a:rPr lang="fr-FR" dirty="0" smtClean="0"/>
              <a:t>Je suis sûr(e) de moi</a:t>
            </a:r>
          </a:p>
          <a:p>
            <a:r>
              <a:rPr lang="fr-FR" dirty="0" smtClean="0"/>
              <a:t>J’ai souvent honte de moi</a:t>
            </a:r>
          </a:p>
          <a:p>
            <a:r>
              <a:rPr lang="fr-FR" dirty="0" smtClean="0"/>
              <a:t>Je me sens souvent en échec</a:t>
            </a:r>
          </a:p>
          <a:p>
            <a:endParaRPr lang="fr-FR" dirty="0"/>
          </a:p>
        </p:txBody>
      </p:sp>
      <p:cxnSp>
        <p:nvCxnSpPr>
          <p:cNvPr id="5" name="Connecteur droit 4"/>
          <p:cNvCxnSpPr/>
          <p:nvPr/>
        </p:nvCxnSpPr>
        <p:spPr>
          <a:xfrm>
            <a:off x="2483768" y="3573016"/>
            <a:ext cx="626469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520" y="476672"/>
            <a:ext cx="8640960" cy="6186309"/>
          </a:xfrm>
          <a:prstGeom prst="rect">
            <a:avLst/>
          </a:prstGeom>
        </p:spPr>
        <p:txBody>
          <a:bodyPr wrap="square">
            <a:spAutoFit/>
          </a:bodyPr>
          <a:lstStyle/>
          <a:p>
            <a:r>
              <a:rPr lang="fr-FR" sz="3600" dirty="0" smtClean="0">
                <a:latin typeface="Times New Roman" pitchFamily="18" charset="0"/>
                <a:cs typeface="Times New Roman" pitchFamily="18" charset="0"/>
              </a:rPr>
              <a:t> </a:t>
            </a:r>
            <a:r>
              <a:rPr lang="fr-FR" sz="3600" u="sng" dirty="0" smtClean="0">
                <a:latin typeface="Times New Roman" pitchFamily="18" charset="0"/>
                <a:cs typeface="Times New Roman" pitchFamily="18" charset="0"/>
              </a:rPr>
              <a:t>2 raisons sont invoquées pour expliquer cette prévalence de l’apparence physique </a:t>
            </a:r>
            <a:r>
              <a:rPr lang="fr-FR" sz="3600" dirty="0" smtClean="0">
                <a:latin typeface="Times New Roman" pitchFamily="18" charset="0"/>
                <a:cs typeface="Times New Roman" pitchFamily="18" charset="0"/>
              </a:rPr>
              <a:t>:</a:t>
            </a:r>
          </a:p>
          <a:p>
            <a:endParaRPr lang="fr-FR" sz="3600" dirty="0" smtClean="0">
              <a:latin typeface="Times New Roman" pitchFamily="18" charset="0"/>
              <a:cs typeface="Times New Roman" pitchFamily="18" charset="0"/>
            </a:endParaRPr>
          </a:p>
          <a:p>
            <a:r>
              <a:rPr lang="fr-FR" sz="3600" dirty="0" smtClean="0">
                <a:latin typeface="Times New Roman" pitchFamily="18" charset="0"/>
                <a:cs typeface="Times New Roman" pitchFamily="18" charset="0"/>
              </a:rPr>
              <a:t> 1. l’apparence constitue une caractéristique omniprésente du soi (difficilement dissimulable). </a:t>
            </a:r>
          </a:p>
          <a:p>
            <a:endParaRPr lang="fr-FR" sz="3600" dirty="0" smtClean="0">
              <a:latin typeface="Times New Roman" pitchFamily="18" charset="0"/>
              <a:cs typeface="Times New Roman" pitchFamily="18" charset="0"/>
            </a:endParaRPr>
          </a:p>
          <a:p>
            <a:r>
              <a:rPr lang="fr-FR" sz="3600" dirty="0" smtClean="0">
                <a:latin typeface="Times New Roman" pitchFamily="18" charset="0"/>
                <a:cs typeface="Times New Roman" pitchFamily="18" charset="0"/>
              </a:rPr>
              <a:t>2.  l’accent que met la société sur l’apparence physique à tous les âges de la vie prégnance des </a:t>
            </a:r>
            <a:r>
              <a:rPr lang="fr-FR" sz="3600" dirty="0" smtClean="0">
                <a:latin typeface="Times New Roman" pitchFamily="18" charset="0"/>
                <a:cs typeface="Times New Roman" pitchFamily="18" charset="0"/>
                <a:sym typeface="Wingdings" pitchFamily="2" charset="2"/>
              </a:rPr>
              <a:t>modèles physiques (standards sociaux) que l’on doit imiter (J.-F. </a:t>
            </a:r>
            <a:r>
              <a:rPr lang="fr-FR" sz="3600" dirty="0" err="1" smtClean="0">
                <a:latin typeface="Times New Roman" pitchFamily="18" charset="0"/>
                <a:cs typeface="Times New Roman" pitchFamily="18" charset="0"/>
                <a:sym typeface="Wingdings" pitchFamily="2" charset="2"/>
              </a:rPr>
              <a:t>Amadieu</a:t>
            </a:r>
            <a:r>
              <a:rPr lang="fr-FR" sz="3600" dirty="0" smtClean="0">
                <a:latin typeface="Times New Roman" pitchFamily="18" charset="0"/>
                <a:cs typeface="Times New Roman" pitchFamily="18" charset="0"/>
                <a:sym typeface="Wingdings" pitchFamily="2" charset="2"/>
              </a:rPr>
              <a:t>, 2002).</a:t>
            </a:r>
            <a:endParaRPr lang="fr-FR" sz="36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51520" y="404664"/>
            <a:ext cx="8424937" cy="5570756"/>
          </a:xfrm>
          <a:prstGeom prst="rect">
            <a:avLst/>
          </a:prstGeom>
          <a:noFill/>
        </p:spPr>
        <p:txBody>
          <a:bodyPr wrap="square" rtlCol="0">
            <a:spAutoFit/>
          </a:bodyPr>
          <a:lstStyle/>
          <a:p>
            <a:pPr marL="27432" algn="ctr">
              <a:defRPr/>
            </a:pPr>
            <a:r>
              <a:rPr lang="fr-FR" sz="4000" b="1" dirty="0" smtClean="0">
                <a:latin typeface="Times New Roman" pitchFamily="18" charset="0"/>
                <a:cs typeface="Times New Roman" pitchFamily="18" charset="0"/>
                <a:sym typeface="Wingdings" pitchFamily="2" charset="2"/>
              </a:rPr>
              <a:t>La compétence perçue </a:t>
            </a:r>
            <a:r>
              <a:rPr lang="fr-FR" sz="4000" dirty="0" smtClean="0">
                <a:latin typeface="Times New Roman" pitchFamily="18" charset="0"/>
                <a:cs typeface="Times New Roman" pitchFamily="18" charset="0"/>
                <a:sym typeface="Wingdings" pitchFamily="2" charset="2"/>
              </a:rPr>
              <a:t>contribue aussi à l’estime de soi, mais moins que l’apparence.</a:t>
            </a:r>
          </a:p>
          <a:p>
            <a:pPr marL="27432" algn="ctr">
              <a:buFont typeface="Wingdings" pitchFamily="2" charset="2"/>
              <a:buChar char="à"/>
              <a:defRPr/>
            </a:pPr>
            <a:endParaRPr lang="fr-FR" sz="4000" dirty="0" smtClean="0">
              <a:latin typeface="Times New Roman" pitchFamily="18" charset="0"/>
              <a:cs typeface="Times New Roman" pitchFamily="18" charset="0"/>
              <a:sym typeface="Wingdings" pitchFamily="2" charset="2"/>
            </a:endParaRPr>
          </a:p>
          <a:p>
            <a:pPr marL="27432" algn="ctr">
              <a:defRPr/>
            </a:pPr>
            <a:r>
              <a:rPr lang="fr-FR" sz="4000" dirty="0" smtClean="0">
                <a:latin typeface="Times New Roman" pitchFamily="18" charset="0"/>
                <a:cs typeface="Times New Roman" pitchFamily="18" charset="0"/>
                <a:sym typeface="Wingdings" pitchFamily="2" charset="2"/>
              </a:rPr>
              <a:t> La compétence perçue contribue à l’estime de soi surtout dans les domaines qui sont jugés importants pour les sujets (S. </a:t>
            </a:r>
            <a:r>
              <a:rPr lang="fr-FR" sz="4000" dirty="0" err="1" smtClean="0">
                <a:latin typeface="Times New Roman" pitchFamily="18" charset="0"/>
                <a:cs typeface="Times New Roman" pitchFamily="18" charset="0"/>
                <a:sym typeface="Wingdings" pitchFamily="2" charset="2"/>
              </a:rPr>
              <a:t>Harter</a:t>
            </a:r>
            <a:r>
              <a:rPr lang="fr-FR" sz="4000" dirty="0" smtClean="0">
                <a:latin typeface="Times New Roman" pitchFamily="18" charset="0"/>
                <a:cs typeface="Times New Roman" pitchFamily="18" charset="0"/>
                <a:sym typeface="Wingdings" pitchFamily="2" charset="2"/>
              </a:rPr>
              <a:t>, 1993).</a:t>
            </a:r>
          </a:p>
          <a:p>
            <a:pPr marL="27432">
              <a:defRPr/>
            </a:pPr>
            <a:endParaRPr lang="fr-FR" sz="36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79512" y="0"/>
            <a:ext cx="8712968" cy="6247864"/>
          </a:xfrm>
          <a:prstGeom prst="rect">
            <a:avLst/>
          </a:prstGeom>
          <a:noFill/>
        </p:spPr>
        <p:txBody>
          <a:bodyPr wrap="square" rtlCol="0">
            <a:spAutoFit/>
          </a:bodyPr>
          <a:lstStyle/>
          <a:p>
            <a:pPr algn="ctr"/>
            <a:r>
              <a:rPr lang="fr-FR" sz="3200" dirty="0" smtClean="0">
                <a:latin typeface="Times New Roman" pitchFamily="18" charset="0"/>
                <a:cs typeface="Times New Roman" pitchFamily="18" charset="0"/>
              </a:rPr>
              <a:t>Augmenter ou préserver une bonne estime de soi ? </a:t>
            </a:r>
          </a:p>
          <a:p>
            <a:endParaRPr lang="fr-FR" sz="1400" dirty="0" smtClean="0">
              <a:latin typeface="Times New Roman" pitchFamily="18" charset="0"/>
              <a:cs typeface="Times New Roman" pitchFamily="18" charset="0"/>
            </a:endParaRPr>
          </a:p>
          <a:p>
            <a:pPr marL="27432" fontAlgn="auto">
              <a:spcBef>
                <a:spcPts val="600"/>
              </a:spcBef>
              <a:spcAft>
                <a:spcPts val="0"/>
              </a:spcAft>
              <a:buClr>
                <a:schemeClr val="accent1"/>
              </a:buClr>
              <a:buSzPct val="80000"/>
              <a:buFont typeface="Wingdings 2"/>
              <a:buNone/>
              <a:defRPr/>
            </a:pPr>
            <a:r>
              <a:rPr lang="fr-FR" sz="3200" b="1" dirty="0" smtClean="0">
                <a:solidFill>
                  <a:schemeClr val="tx2">
                    <a:shade val="30000"/>
                    <a:satMod val="150000"/>
                  </a:schemeClr>
                </a:solidFill>
                <a:latin typeface="Times New Roman" pitchFamily="18" charset="0"/>
                <a:cs typeface="Times New Roman" pitchFamily="18" charset="0"/>
              </a:rPr>
              <a:t>                                            soi réel perçu</a:t>
            </a:r>
          </a:p>
          <a:p>
            <a:pPr marL="27432" fontAlgn="auto">
              <a:spcBef>
                <a:spcPts val="600"/>
              </a:spcBef>
              <a:spcAft>
                <a:spcPts val="0"/>
              </a:spcAft>
              <a:buClr>
                <a:schemeClr val="accent1"/>
              </a:buClr>
              <a:buSzPct val="80000"/>
              <a:buFont typeface="Wingdings 2"/>
              <a:buNone/>
              <a:defRPr/>
            </a:pPr>
            <a:r>
              <a:rPr lang="fr-FR" sz="3200" b="1" dirty="0" smtClean="0">
                <a:solidFill>
                  <a:schemeClr val="tx2">
                    <a:shade val="30000"/>
                    <a:satMod val="150000"/>
                  </a:schemeClr>
                </a:solidFill>
                <a:latin typeface="Times New Roman" pitchFamily="18" charset="0"/>
                <a:cs typeface="Times New Roman" pitchFamily="18" charset="0"/>
              </a:rPr>
              <a:t>           Estime de soi       =</a:t>
            </a:r>
          </a:p>
          <a:p>
            <a:pPr marL="27432" fontAlgn="auto">
              <a:spcBef>
                <a:spcPts val="600"/>
              </a:spcBef>
              <a:spcAft>
                <a:spcPts val="0"/>
              </a:spcAft>
              <a:buClr>
                <a:schemeClr val="accent1"/>
              </a:buClr>
              <a:buSzPct val="80000"/>
              <a:buFont typeface="Wingdings 2"/>
              <a:buNone/>
              <a:defRPr/>
            </a:pPr>
            <a:r>
              <a:rPr lang="fr-FR" sz="3200" b="1" dirty="0" smtClean="0">
                <a:solidFill>
                  <a:schemeClr val="tx2">
                    <a:shade val="30000"/>
                    <a:satMod val="150000"/>
                  </a:schemeClr>
                </a:solidFill>
                <a:latin typeface="Times New Roman" pitchFamily="18" charset="0"/>
                <a:cs typeface="Times New Roman" pitchFamily="18" charset="0"/>
              </a:rPr>
              <a:t>                                                  soi idéal</a:t>
            </a:r>
          </a:p>
          <a:p>
            <a:pPr marL="27432" algn="ctr" fontAlgn="auto">
              <a:spcBef>
                <a:spcPts val="600"/>
              </a:spcBef>
              <a:spcAft>
                <a:spcPts val="0"/>
              </a:spcAft>
              <a:buClr>
                <a:schemeClr val="accent1"/>
              </a:buClr>
              <a:buSzPct val="80000"/>
              <a:buFont typeface="Wingdings 2"/>
              <a:buNone/>
              <a:defRPr/>
            </a:pPr>
            <a:endParaRPr lang="fr-FR" sz="1400" b="1" dirty="0" smtClean="0">
              <a:solidFill>
                <a:schemeClr val="tx2">
                  <a:shade val="30000"/>
                  <a:satMod val="150000"/>
                </a:schemeClr>
              </a:solidFill>
              <a:latin typeface="Times New Roman" pitchFamily="18" charset="0"/>
              <a:cs typeface="Times New Roman" pitchFamily="18" charset="0"/>
            </a:endParaRPr>
          </a:p>
          <a:p>
            <a:pPr marL="541782" indent="-514350">
              <a:defRPr/>
            </a:pPr>
            <a:r>
              <a:rPr lang="fr-FR" sz="3200" dirty="0" smtClean="0">
                <a:latin typeface="Times New Roman" pitchFamily="18" charset="0"/>
                <a:cs typeface="Times New Roman" pitchFamily="18" charset="0"/>
              </a:rPr>
              <a:t>1.	</a:t>
            </a:r>
            <a:r>
              <a:rPr lang="fr-FR" sz="3200" u="sng" dirty="0" smtClean="0">
                <a:latin typeface="Times New Roman" pitchFamily="18" charset="0"/>
                <a:cs typeface="Times New Roman" pitchFamily="18" charset="0"/>
              </a:rPr>
              <a:t>Augmenter le numérateur</a:t>
            </a:r>
          </a:p>
          <a:p>
            <a:pPr marL="541782" indent="-514350">
              <a:defRPr/>
            </a:pPr>
            <a:r>
              <a:rPr lang="fr-FR" sz="3200" dirty="0" smtClean="0">
                <a:latin typeface="Times New Roman" pitchFamily="18" charset="0"/>
                <a:cs typeface="Times New Roman" pitchFamily="18" charset="0"/>
                <a:sym typeface="Wingdings" pitchFamily="2" charset="2"/>
              </a:rPr>
              <a:t>- en obtenant des succès reconnus comme tels</a:t>
            </a:r>
          </a:p>
          <a:p>
            <a:pPr marL="541782" indent="-514350">
              <a:defRPr/>
            </a:pPr>
            <a:r>
              <a:rPr lang="fr-FR" sz="3200" dirty="0" smtClean="0">
                <a:latin typeface="Times New Roman" pitchFamily="18" charset="0"/>
                <a:cs typeface="Times New Roman" pitchFamily="18" charset="0"/>
                <a:sym typeface="Wingdings" pitchFamily="2" charset="2"/>
              </a:rPr>
              <a:t>- </a:t>
            </a:r>
            <a:r>
              <a:rPr lang="fr-FR" sz="3200" dirty="0" smtClean="0">
                <a:solidFill>
                  <a:srgbClr val="320E04"/>
                </a:solidFill>
                <a:latin typeface="Times New Roman" pitchFamily="18" charset="0"/>
                <a:cs typeface="Times New Roman" pitchFamily="18" charset="0"/>
                <a:sym typeface="Wingdings" pitchFamily="2" charset="2"/>
              </a:rPr>
              <a:t>la tromperie sur soi = biais d’</a:t>
            </a:r>
            <a:r>
              <a:rPr lang="fr-FR" sz="3200" dirty="0" err="1" smtClean="0">
                <a:solidFill>
                  <a:srgbClr val="320E04"/>
                </a:solidFill>
                <a:latin typeface="Times New Roman" pitchFamily="18" charset="0"/>
                <a:cs typeface="Times New Roman" pitchFamily="18" charset="0"/>
                <a:sym typeface="Wingdings" pitchFamily="2" charset="2"/>
              </a:rPr>
              <a:t>autocomplaisance</a:t>
            </a:r>
            <a:endParaRPr lang="fr-FR" sz="3200" dirty="0" smtClean="0">
              <a:solidFill>
                <a:srgbClr val="320E04"/>
              </a:solidFill>
              <a:latin typeface="Times New Roman" pitchFamily="18" charset="0"/>
              <a:cs typeface="Times New Roman" pitchFamily="18" charset="0"/>
              <a:sym typeface="Wingdings" pitchFamily="2" charset="2"/>
            </a:endParaRPr>
          </a:p>
          <a:p>
            <a:pPr marL="541782" indent="-514350">
              <a:defRPr/>
            </a:pPr>
            <a:endParaRPr lang="fr-FR" sz="3200" dirty="0" smtClean="0">
              <a:solidFill>
                <a:srgbClr val="320E04"/>
              </a:solidFill>
              <a:latin typeface="Times New Roman" pitchFamily="18" charset="0"/>
              <a:cs typeface="Times New Roman" pitchFamily="18" charset="0"/>
              <a:sym typeface="Wingdings" pitchFamily="2" charset="2"/>
            </a:endParaRPr>
          </a:p>
          <a:p>
            <a:pPr marL="541782" indent="-514350">
              <a:buFont typeface="Wingdings 2" pitchFamily="18" charset="2"/>
              <a:buAutoNum type="arabicPeriod" startAt="2"/>
              <a:defRPr/>
            </a:pPr>
            <a:r>
              <a:rPr lang="fr-FR" sz="3200" u="sng" dirty="0" smtClean="0">
                <a:solidFill>
                  <a:srgbClr val="320E04"/>
                </a:solidFill>
                <a:latin typeface="Times New Roman" pitchFamily="18" charset="0"/>
                <a:cs typeface="Times New Roman" pitchFamily="18" charset="0"/>
                <a:sym typeface="Wingdings" pitchFamily="2" charset="2"/>
              </a:rPr>
              <a:t>Diminuer </a:t>
            </a:r>
            <a:r>
              <a:rPr lang="fr-FR" sz="3200" u="sng" dirty="0" smtClean="0">
                <a:latin typeface="Times New Roman" pitchFamily="18" charset="0"/>
                <a:cs typeface="Times New Roman" pitchFamily="18" charset="0"/>
                <a:sym typeface="Wingdings" pitchFamily="2" charset="2"/>
              </a:rPr>
              <a:t>le dénominateur</a:t>
            </a:r>
          </a:p>
          <a:p>
            <a:pPr marL="541782" indent="-514350">
              <a:defRPr/>
            </a:pPr>
            <a:r>
              <a:rPr lang="fr-FR" sz="3200" dirty="0" smtClean="0">
                <a:latin typeface="Times New Roman" pitchFamily="18" charset="0"/>
                <a:cs typeface="Times New Roman" pitchFamily="18" charset="0"/>
                <a:sym typeface="Wingdings" pitchFamily="2" charset="2"/>
              </a:rPr>
              <a:t>-  diminuer l’importance de certains aspects du soi et l’importance des échecs</a:t>
            </a:r>
            <a:r>
              <a:rPr lang="fr-FR" sz="3200" dirty="0" smtClean="0">
                <a:latin typeface="Times New Roman" pitchFamily="18" charset="0"/>
                <a:cs typeface="Times New Roman" pitchFamily="18" charset="0"/>
              </a:rPr>
              <a:t>	</a:t>
            </a:r>
          </a:p>
        </p:txBody>
      </p:sp>
      <p:cxnSp>
        <p:nvCxnSpPr>
          <p:cNvPr id="4" name="Connecteur droit 3"/>
          <p:cNvCxnSpPr/>
          <p:nvPr/>
        </p:nvCxnSpPr>
        <p:spPr>
          <a:xfrm>
            <a:off x="5436096" y="1700808"/>
            <a:ext cx="1152128"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0" y="1166843"/>
            <a:ext cx="4572000" cy="4524315"/>
          </a:xfrm>
          <a:prstGeom prst="rect">
            <a:avLst/>
          </a:prstGeom>
        </p:spPr>
        <p:txBody>
          <a:bodyPr>
            <a:spAutoFit/>
          </a:bodyPr>
          <a:lstStyle/>
          <a:p>
            <a:r>
              <a:rPr lang="fr-FR" dirty="0" smtClean="0"/>
              <a:t>Puisque le « soi » est important pour l’individu, celui a tendance à</a:t>
            </a:r>
          </a:p>
          <a:p>
            <a:r>
              <a:rPr lang="fr-FR" dirty="0" smtClean="0"/>
              <a:t>vouloir améliorer (ou protéger) l’estime qu’il a de lui-même.</a:t>
            </a:r>
          </a:p>
          <a:p>
            <a:r>
              <a:rPr lang="fr-FR" dirty="0" smtClean="0"/>
              <a:t>􀃆 </a:t>
            </a:r>
            <a:r>
              <a:rPr lang="fr-FR" b="1" dirty="0" smtClean="0"/>
              <a:t>élaboration de stratégies particulières ...</a:t>
            </a:r>
          </a:p>
          <a:p>
            <a:r>
              <a:rPr lang="fr-FR" dirty="0" smtClean="0"/>
              <a:t>􀃎 </a:t>
            </a:r>
            <a:r>
              <a:rPr lang="fr-FR" b="1" dirty="0" smtClean="0"/>
              <a:t>Valorisation du soi</a:t>
            </a:r>
          </a:p>
          <a:p>
            <a:r>
              <a:rPr lang="fr-FR" dirty="0" smtClean="0"/>
              <a:t>Si l’individu pense pouvoir démontrer qu’il possède certaines</a:t>
            </a:r>
          </a:p>
          <a:p>
            <a:r>
              <a:rPr lang="fr-FR" dirty="0" smtClean="0"/>
              <a:t>compétences désirables, il peut s’orienter vers des stratégies de</a:t>
            </a:r>
          </a:p>
          <a:p>
            <a:r>
              <a:rPr lang="fr-FR" dirty="0" smtClean="0"/>
              <a:t>valorisation du « soi ».</a:t>
            </a:r>
          </a:p>
          <a:p>
            <a:r>
              <a:rPr lang="fr-FR" i="1" dirty="0" smtClean="0"/>
              <a:t>ex. créer des obstacles à son propre succès afin de valoriser celui-ci ;</a:t>
            </a:r>
          </a:p>
          <a:p>
            <a:r>
              <a:rPr lang="fr-FR" i="1" dirty="0" smtClean="0"/>
              <a:t>s’attribuer tout le crédit pour des performances positives et nier toute</a:t>
            </a:r>
          </a:p>
          <a:p>
            <a:r>
              <a:rPr lang="fr-FR" i="1" smtClean="0"/>
              <a:t>responsabilité en cas d’échec.</a:t>
            </a:r>
            <a:endParaRPr lang="fr-F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3528" y="2828836"/>
            <a:ext cx="8568952" cy="646331"/>
          </a:xfrm>
          <a:prstGeom prst="rect">
            <a:avLst/>
          </a:prstGeom>
        </p:spPr>
        <p:txBody>
          <a:bodyPr wrap="square">
            <a:spAutoFit/>
          </a:bodyPr>
          <a:lstStyle/>
          <a:p>
            <a:r>
              <a:rPr lang="fr-FR" dirty="0" smtClean="0"/>
              <a:t>Si l’individu veut éviter de paraître médiocre (ou non conforme à ce qu’il</a:t>
            </a:r>
          </a:p>
          <a:p>
            <a:r>
              <a:rPr lang="fr-FR" dirty="0" smtClean="0"/>
              <a:t>aimerait être), il peut s’orienter vers des stratégies de protection du « soi ».</a:t>
            </a:r>
            <a:endParaRPr lang="fr-FR"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0" y="1028343"/>
            <a:ext cx="4572000" cy="4801314"/>
          </a:xfrm>
          <a:prstGeom prst="rect">
            <a:avLst/>
          </a:prstGeom>
        </p:spPr>
        <p:txBody>
          <a:bodyPr>
            <a:spAutoFit/>
          </a:bodyPr>
          <a:lstStyle/>
          <a:p>
            <a:r>
              <a:rPr lang="fr-FR" b="1" dirty="0" smtClean="0"/>
              <a:t>utilisation d’excuses pour protéger son sentiment de valeur de soi.</a:t>
            </a:r>
          </a:p>
          <a:p>
            <a:r>
              <a:rPr lang="fr-FR" dirty="0" smtClean="0"/>
              <a:t>Les « </a:t>
            </a:r>
            <a:r>
              <a:rPr lang="fr-FR" b="1" dirty="0" smtClean="0"/>
              <a:t>stratégies d’auto-handicap » consistent à dresser soi-même des</a:t>
            </a:r>
          </a:p>
          <a:p>
            <a:r>
              <a:rPr lang="fr-FR" dirty="0" smtClean="0"/>
              <a:t>obstacles sur la route de ses propres succès, pour diminuer l’impact d’un</a:t>
            </a:r>
          </a:p>
          <a:p>
            <a:r>
              <a:rPr lang="fr-FR" dirty="0" smtClean="0"/>
              <a:t>échec probable.</a:t>
            </a:r>
          </a:p>
          <a:p>
            <a:r>
              <a:rPr lang="fr-FR" dirty="0" smtClean="0"/>
              <a:t>L’handicap que l’on s’administre fournit des excuses toutes faites aux</a:t>
            </a:r>
          </a:p>
          <a:p>
            <a:r>
              <a:rPr lang="fr-FR" dirty="0" smtClean="0"/>
              <a:t>échecs que l’on subit.</a:t>
            </a:r>
          </a:p>
          <a:p>
            <a:r>
              <a:rPr lang="fr-FR" dirty="0" smtClean="0"/>
              <a:t>- Ne pas faire d’effort</a:t>
            </a:r>
          </a:p>
          <a:p>
            <a:r>
              <a:rPr lang="fr-FR" dirty="0" smtClean="0"/>
              <a:t>- Se fixer des buts non réalisables … ou très facilement réalisables</a:t>
            </a:r>
          </a:p>
          <a:p>
            <a:r>
              <a:rPr lang="fr-FR" dirty="0" smtClean="0"/>
              <a:t>- La procrastination</a:t>
            </a:r>
          </a:p>
          <a:p>
            <a:r>
              <a:rPr lang="fr-FR" dirty="0" smtClean="0"/>
              <a:t>- Le refus de l’aide</a:t>
            </a:r>
          </a:p>
          <a:p>
            <a:r>
              <a:rPr lang="fr-FR" dirty="0" smtClean="0"/>
              <a:t>- La stratégie de la jambe de bois</a:t>
            </a:r>
          </a:p>
          <a:p>
            <a:r>
              <a:rPr lang="fr-FR" dirty="0" smtClean="0"/>
              <a:t>- La dévalorisation de la tâche (ou de l’activité)</a:t>
            </a:r>
            <a:endParaRPr lang="fr-FR"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323528" y="260648"/>
            <a:ext cx="8496944" cy="6017032"/>
          </a:xfrm>
          <a:prstGeom prst="rect">
            <a:avLst/>
          </a:prstGeom>
          <a:noFill/>
        </p:spPr>
        <p:txBody>
          <a:bodyPr wrap="square" rtlCol="0">
            <a:spAutoFit/>
          </a:bodyPr>
          <a:lstStyle/>
          <a:p>
            <a:pPr marL="27432" algn="ctr" fontAlgn="auto">
              <a:spcBef>
                <a:spcPts val="600"/>
              </a:spcBef>
              <a:spcAft>
                <a:spcPts val="0"/>
              </a:spcAft>
              <a:buClr>
                <a:schemeClr val="accent1"/>
              </a:buClr>
              <a:buSzPct val="80000"/>
              <a:buFont typeface="Wingdings 2"/>
              <a:buNone/>
              <a:defRPr/>
            </a:pPr>
            <a:r>
              <a:rPr lang="fr-FR" sz="4000" b="1" u="sng" dirty="0" smtClean="0">
                <a:latin typeface="Times New Roman" pitchFamily="18" charset="0"/>
                <a:cs typeface="Times New Roman" pitchFamily="18" charset="0"/>
              </a:rPr>
              <a:t>Les  biais d’</a:t>
            </a:r>
            <a:r>
              <a:rPr lang="fr-FR" sz="4000" b="1" u="sng" dirty="0" err="1" smtClean="0">
                <a:latin typeface="Times New Roman" pitchFamily="18" charset="0"/>
                <a:cs typeface="Times New Roman" pitchFamily="18" charset="0"/>
              </a:rPr>
              <a:t>autocomplaisance</a:t>
            </a:r>
            <a:r>
              <a:rPr lang="fr-FR" sz="4000" b="1" u="sng" dirty="0" smtClean="0">
                <a:latin typeface="Times New Roman" pitchFamily="18" charset="0"/>
                <a:cs typeface="Times New Roman" pitchFamily="18" charset="0"/>
              </a:rPr>
              <a:t> </a:t>
            </a:r>
          </a:p>
          <a:p>
            <a:pPr marL="27432" algn="ctr" fontAlgn="auto">
              <a:spcBef>
                <a:spcPts val="600"/>
              </a:spcBef>
              <a:spcAft>
                <a:spcPts val="0"/>
              </a:spcAft>
              <a:buClr>
                <a:schemeClr val="accent1"/>
              </a:buClr>
              <a:buSzPct val="80000"/>
              <a:buFont typeface="Wingdings 2"/>
              <a:buNone/>
              <a:defRPr/>
            </a:pPr>
            <a:r>
              <a:rPr lang="fr-FR" sz="4000" dirty="0" smtClean="0">
                <a:latin typeface="Times New Roman" pitchFamily="18" charset="0"/>
                <a:cs typeface="Times New Roman" pitchFamily="18" charset="0"/>
              </a:rPr>
              <a:t>(ou « stratégies motivationnelles »)</a:t>
            </a:r>
          </a:p>
          <a:p>
            <a:pPr marL="27432" algn="ctr" fontAlgn="auto">
              <a:spcBef>
                <a:spcPts val="600"/>
              </a:spcBef>
              <a:spcAft>
                <a:spcPts val="0"/>
              </a:spcAft>
              <a:buClr>
                <a:schemeClr val="accent1"/>
              </a:buClr>
              <a:buSzPct val="80000"/>
              <a:buFont typeface="Wingdings 2"/>
              <a:buNone/>
              <a:defRPr/>
            </a:pPr>
            <a:endParaRPr lang="fr-FR" sz="4000" dirty="0" smtClean="0">
              <a:solidFill>
                <a:schemeClr val="tx2">
                  <a:shade val="30000"/>
                  <a:satMod val="150000"/>
                </a:schemeClr>
              </a:solidFill>
              <a:latin typeface="Times New Roman" pitchFamily="18" charset="0"/>
              <a:cs typeface="Times New Roman" pitchFamily="18" charset="0"/>
            </a:endParaRPr>
          </a:p>
          <a:p>
            <a:pPr marL="27432" algn="ctr">
              <a:spcBef>
                <a:spcPts val="600"/>
              </a:spcBef>
              <a:buClr>
                <a:schemeClr val="accent1"/>
              </a:buClr>
              <a:buSzPct val="80000"/>
              <a:defRPr/>
            </a:pPr>
            <a:r>
              <a:rPr lang="fr-FR" sz="4000" dirty="0" smtClean="0">
                <a:latin typeface="Times New Roman" pitchFamily="18" charset="0"/>
                <a:cs typeface="Times New Roman" pitchFamily="18" charset="0"/>
              </a:rPr>
              <a:t>=   déformer le rapport à la réalité pour maintenir la conception de soi la plus favorable possible, </a:t>
            </a:r>
          </a:p>
          <a:p>
            <a:pPr marL="27432" algn="ctr">
              <a:spcBef>
                <a:spcPts val="600"/>
              </a:spcBef>
              <a:buClr>
                <a:schemeClr val="accent1"/>
              </a:buClr>
              <a:buSzPct val="80000"/>
              <a:defRPr/>
            </a:pPr>
            <a:r>
              <a:rPr lang="fr-FR" sz="4000" dirty="0" smtClean="0">
                <a:latin typeface="Times New Roman" pitchFamily="18" charset="0"/>
                <a:cs typeface="Times New Roman" pitchFamily="18" charset="0"/>
              </a:rPr>
              <a:t>Ou</a:t>
            </a:r>
          </a:p>
          <a:p>
            <a:pPr marL="27432" algn="ctr">
              <a:spcBef>
                <a:spcPts val="600"/>
              </a:spcBef>
              <a:buClr>
                <a:schemeClr val="accent1"/>
              </a:buClr>
              <a:buSzPct val="80000"/>
              <a:defRPr/>
            </a:pPr>
            <a:r>
              <a:rPr lang="fr-FR" sz="4000" dirty="0" smtClean="0">
                <a:latin typeface="Times New Roman" pitchFamily="18" charset="0"/>
                <a:cs typeface="Times New Roman" pitchFamily="18" charset="0"/>
              </a:rPr>
              <a:t> de « réparer » les dégâts sur l’estime de soi consécutifs aux événements vécus.</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55576" y="980728"/>
            <a:ext cx="7632848" cy="4093428"/>
          </a:xfrm>
          <a:prstGeom prst="rect">
            <a:avLst/>
          </a:prstGeom>
        </p:spPr>
        <p:txBody>
          <a:bodyPr wrap="square">
            <a:spAutoFit/>
          </a:bodyPr>
          <a:lstStyle/>
          <a:p>
            <a:pPr algn="ctr"/>
            <a:r>
              <a:rPr lang="fr-FR" sz="4800" dirty="0" smtClean="0">
                <a:latin typeface="Times New Roman" pitchFamily="18" charset="0"/>
                <a:ea typeface="SimSun" pitchFamily="2" charset="-122"/>
                <a:cs typeface="Times New Roman" pitchFamily="18" charset="0"/>
              </a:rPr>
              <a:t>Redisons le, les activités physiques sont des contextes d’accomplissement où l’efficacité et la réussite sont recherchées. </a:t>
            </a:r>
          </a:p>
          <a:p>
            <a:pPr algn="ctr"/>
            <a:r>
              <a:rPr lang="fr-FR" sz="2000" dirty="0" smtClean="0">
                <a:latin typeface="Times New Roman" pitchFamily="18" charset="0"/>
                <a:ea typeface="SimSun" pitchFamily="2" charset="-122"/>
                <a:cs typeface="Times New Roman" pitchFamily="18" charset="0"/>
              </a:rPr>
              <a:t>Et cela même dans les pratiques de loisirs ou de rééducation.</a:t>
            </a:r>
            <a:endParaRPr lang="fr-FR" sz="2000"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3568" y="764704"/>
            <a:ext cx="7848872" cy="4693593"/>
          </a:xfrm>
          <a:prstGeom prst="rect">
            <a:avLst/>
          </a:prstGeom>
        </p:spPr>
        <p:txBody>
          <a:bodyPr wrap="square">
            <a:spAutoFit/>
          </a:bodyPr>
          <a:lstStyle/>
          <a:p>
            <a:pPr marL="27432" algn="ctr">
              <a:spcBef>
                <a:spcPts val="600"/>
              </a:spcBef>
              <a:buClr>
                <a:schemeClr val="accent1"/>
              </a:buClr>
              <a:buSzPct val="80000"/>
              <a:defRPr/>
            </a:pPr>
            <a:r>
              <a:rPr lang="fr-FR" sz="4400" dirty="0" smtClean="0">
                <a:latin typeface="Times New Roman" pitchFamily="18" charset="0"/>
                <a:cs typeface="Times New Roman" pitchFamily="18" charset="0"/>
                <a:sym typeface="Wingdings" pitchFamily="2" charset="2"/>
              </a:rPr>
              <a:t>Taylor et Brown (1988) voient ces biais comme </a:t>
            </a:r>
            <a:r>
              <a:rPr lang="fr-FR" sz="4400" b="1" dirty="0" smtClean="0">
                <a:latin typeface="Times New Roman" pitchFamily="18" charset="0"/>
                <a:cs typeface="Times New Roman" pitchFamily="18" charset="0"/>
                <a:sym typeface="Wingdings" pitchFamily="2" charset="2"/>
              </a:rPr>
              <a:t>adaptatifs.</a:t>
            </a:r>
            <a:r>
              <a:rPr lang="fr-FR" sz="4400" dirty="0" smtClean="0">
                <a:latin typeface="Times New Roman" pitchFamily="18" charset="0"/>
                <a:cs typeface="Times New Roman" pitchFamily="18" charset="0"/>
                <a:sym typeface="Wingdings" pitchFamily="2" charset="2"/>
              </a:rPr>
              <a:t> </a:t>
            </a:r>
          </a:p>
          <a:p>
            <a:pPr marL="27432" algn="ctr">
              <a:spcBef>
                <a:spcPts val="600"/>
              </a:spcBef>
              <a:buClr>
                <a:schemeClr val="accent1"/>
              </a:buClr>
              <a:buSzPct val="80000"/>
              <a:defRPr/>
            </a:pPr>
            <a:r>
              <a:rPr lang="fr-FR" sz="4400" dirty="0" smtClean="0">
                <a:latin typeface="Times New Roman" pitchFamily="18" charset="0"/>
                <a:cs typeface="Times New Roman" pitchFamily="18" charset="0"/>
                <a:sym typeface="Wingdings" pitchFamily="2" charset="2"/>
              </a:rPr>
              <a:t>Car ils participent à la santé mentale des individus.</a:t>
            </a:r>
          </a:p>
          <a:p>
            <a:pPr marL="27432" algn="ctr">
              <a:spcBef>
                <a:spcPts val="600"/>
              </a:spcBef>
              <a:buClr>
                <a:schemeClr val="accent1"/>
              </a:buClr>
              <a:buSzPct val="80000"/>
              <a:defRPr/>
            </a:pPr>
            <a:endParaRPr lang="fr-FR" sz="3600" dirty="0" smtClean="0">
              <a:latin typeface="Times New Roman" pitchFamily="18" charset="0"/>
              <a:cs typeface="Times New Roman" pitchFamily="18" charset="0"/>
              <a:sym typeface="Wingdings" pitchFamily="2" charset="2"/>
            </a:endParaRPr>
          </a:p>
          <a:p>
            <a:pPr marL="27432" algn="ctr">
              <a:spcBef>
                <a:spcPts val="600"/>
              </a:spcBef>
              <a:buClr>
                <a:schemeClr val="accent1"/>
              </a:buClr>
              <a:buSzPct val="80000"/>
              <a:defRPr/>
            </a:pPr>
            <a:r>
              <a:rPr lang="fr-FR" sz="3600" dirty="0" smtClean="0">
                <a:latin typeface="Times New Roman" pitchFamily="18" charset="0"/>
                <a:cs typeface="Times New Roman" pitchFamily="18" charset="0"/>
                <a:sym typeface="Wingdings" pitchFamily="2" charset="2"/>
              </a:rPr>
              <a:t> (les personnes déprimés semblent manquer de ces biais). </a:t>
            </a:r>
            <a:endParaRPr lang="fr-FR" sz="3600" dirty="0" smtClean="0">
              <a:latin typeface="Times New Roman" pitchFamily="18" charset="0"/>
              <a:cs typeface="Times New Roman" pitchFamily="18" charset="0"/>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467544" y="404664"/>
            <a:ext cx="8352928" cy="5632311"/>
          </a:xfrm>
          <a:prstGeom prst="rect">
            <a:avLst/>
          </a:prstGeom>
          <a:noFill/>
        </p:spPr>
        <p:txBody>
          <a:bodyPr wrap="square" rtlCol="0">
            <a:spAutoFit/>
          </a:bodyPr>
          <a:lstStyle/>
          <a:p>
            <a:pPr marL="541782" indent="-514350" algn="ctr">
              <a:defRPr/>
            </a:pPr>
            <a:r>
              <a:rPr lang="fr-FR" sz="3600" b="1" u="sng" dirty="0" smtClean="0">
                <a:latin typeface="Times New Roman" pitchFamily="18" charset="0"/>
                <a:cs typeface="Times New Roman" pitchFamily="18" charset="0"/>
              </a:rPr>
              <a:t>Biais d’auto-complaisance</a:t>
            </a:r>
            <a:r>
              <a:rPr lang="fr-FR" sz="3600" b="1" dirty="0" smtClean="0">
                <a:latin typeface="Times New Roman" pitchFamily="18" charset="0"/>
                <a:cs typeface="Times New Roman" pitchFamily="18" charset="0"/>
              </a:rPr>
              <a:t> : </a:t>
            </a:r>
          </a:p>
          <a:p>
            <a:pPr marL="541782" indent="-514350" algn="ctr">
              <a:defRPr/>
            </a:pPr>
            <a:endParaRPr lang="fr-FR" sz="3600" dirty="0" smtClean="0">
              <a:latin typeface="Times New Roman" pitchFamily="18" charset="0"/>
              <a:cs typeface="Times New Roman" pitchFamily="18" charset="0"/>
            </a:endParaRPr>
          </a:p>
          <a:p>
            <a:pPr marL="541782" indent="-514350" algn="ctr">
              <a:defRPr/>
            </a:pPr>
            <a:r>
              <a:rPr lang="fr-FR" sz="3600" dirty="0" smtClean="0">
                <a:latin typeface="Times New Roman" pitchFamily="18" charset="0"/>
                <a:cs typeface="Times New Roman" pitchFamily="18" charset="0"/>
              </a:rPr>
              <a:t>Valoriser les domaines du soi où on se sent compétent, et dévaloriser les domaines où on se sent incompétent (S. </a:t>
            </a:r>
            <a:r>
              <a:rPr lang="fr-FR" sz="3600" dirty="0" err="1" smtClean="0">
                <a:latin typeface="Times New Roman" pitchFamily="18" charset="0"/>
                <a:cs typeface="Times New Roman" pitchFamily="18" charset="0"/>
              </a:rPr>
              <a:t>Harter</a:t>
            </a:r>
            <a:r>
              <a:rPr lang="fr-FR" sz="3600" dirty="0" smtClean="0">
                <a:latin typeface="Times New Roman" pitchFamily="18" charset="0"/>
                <a:cs typeface="Times New Roman" pitchFamily="18" charset="0"/>
              </a:rPr>
              <a:t>, 1985)</a:t>
            </a:r>
          </a:p>
          <a:p>
            <a:pPr marL="541782" indent="-514350" algn="ctr">
              <a:defRPr/>
            </a:pPr>
            <a:endParaRPr lang="fr-FR" sz="3600" dirty="0" smtClean="0">
              <a:latin typeface="Times New Roman" pitchFamily="18" charset="0"/>
              <a:cs typeface="Times New Roman" pitchFamily="18" charset="0"/>
            </a:endParaRPr>
          </a:p>
          <a:p>
            <a:pPr marL="541782" indent="-514350" algn="ctr">
              <a:defRPr/>
            </a:pPr>
            <a:r>
              <a:rPr lang="fr-FR" sz="3600" dirty="0" smtClean="0">
                <a:latin typeface="Times New Roman" pitchFamily="18" charset="0"/>
                <a:cs typeface="Times New Roman" pitchFamily="18" charset="0"/>
              </a:rPr>
              <a:t>Le pessimisme défensif (s’attendre à de mauvais résultats et le dire).</a:t>
            </a:r>
          </a:p>
          <a:p>
            <a:pPr marL="541782" indent="-514350" algn="ctr">
              <a:defRPr/>
            </a:pPr>
            <a:endParaRPr lang="fr-FR" sz="3600" dirty="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9552" y="476672"/>
            <a:ext cx="7776864" cy="5632311"/>
          </a:xfrm>
          <a:prstGeom prst="rect">
            <a:avLst/>
          </a:prstGeom>
        </p:spPr>
        <p:txBody>
          <a:bodyPr wrap="square">
            <a:spAutoFit/>
          </a:bodyPr>
          <a:lstStyle/>
          <a:p>
            <a:pPr marL="541782" indent="-514350" algn="ctr">
              <a:defRPr/>
            </a:pPr>
            <a:r>
              <a:rPr lang="fr-FR" sz="3600" dirty="0" smtClean="0">
                <a:latin typeface="Times New Roman" pitchFamily="18" charset="0"/>
                <a:cs typeface="Times New Roman" pitchFamily="18" charset="0"/>
              </a:rPr>
              <a:t>Biais autocentré (</a:t>
            </a:r>
            <a:r>
              <a:rPr lang="fr-FR" sz="3600" dirty="0" err="1" smtClean="0">
                <a:latin typeface="Times New Roman" pitchFamily="18" charset="0"/>
                <a:cs typeface="Times New Roman" pitchFamily="18" charset="0"/>
              </a:rPr>
              <a:t>Leary</a:t>
            </a:r>
            <a:r>
              <a:rPr lang="fr-FR" sz="3600" dirty="0" smtClean="0">
                <a:latin typeface="Times New Roman" pitchFamily="18" charset="0"/>
                <a:cs typeface="Times New Roman" pitchFamily="18" charset="0"/>
              </a:rPr>
              <a:t>  &amp; Forsyth, 1987) = la contribution à la victoire dépend surtout de soi (sports </a:t>
            </a:r>
            <a:r>
              <a:rPr lang="fr-FR" sz="3600" dirty="0" err="1" smtClean="0">
                <a:latin typeface="Times New Roman" pitchFamily="18" charset="0"/>
                <a:cs typeface="Times New Roman" pitchFamily="18" charset="0"/>
              </a:rPr>
              <a:t>co</a:t>
            </a:r>
            <a:r>
              <a:rPr lang="fr-FR" sz="3600" dirty="0" smtClean="0">
                <a:latin typeface="Times New Roman" pitchFamily="18" charset="0"/>
                <a:cs typeface="Times New Roman" pitchFamily="18" charset="0"/>
              </a:rPr>
              <a:t>, double au tennis…).</a:t>
            </a:r>
          </a:p>
          <a:p>
            <a:pPr marL="541782" indent="-514350" algn="ctr">
              <a:defRPr/>
            </a:pPr>
            <a:endParaRPr lang="fr-FR" sz="3600" dirty="0" smtClean="0">
              <a:latin typeface="Times New Roman" pitchFamily="18" charset="0"/>
              <a:cs typeface="Times New Roman" pitchFamily="18" charset="0"/>
            </a:endParaRPr>
          </a:p>
          <a:p>
            <a:pPr marL="541782" indent="-514350" algn="ctr">
              <a:defRPr/>
            </a:pPr>
            <a:r>
              <a:rPr lang="fr-FR" sz="3600" dirty="0" smtClean="0">
                <a:latin typeface="Times New Roman" pitchFamily="18" charset="0"/>
                <a:cs typeface="Times New Roman" pitchFamily="18" charset="0"/>
              </a:rPr>
              <a:t>Les illusions de contrôle = surestimer sa part de responsabilité sur des événements fortement déterminés par la chance.</a:t>
            </a:r>
          </a:p>
          <a:p>
            <a:pPr marL="541782" indent="-514350">
              <a:defRPr/>
            </a:pPr>
            <a:endParaRPr lang="fr-FR" sz="3600" dirty="0" smtClean="0">
              <a:latin typeface="Times New Roman" pitchFamily="18" charset="0"/>
              <a:cs typeface="Times New Roman" pitchFamily="18" charset="0"/>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323529" y="476672"/>
            <a:ext cx="8424936" cy="6124754"/>
          </a:xfrm>
          <a:prstGeom prst="rect">
            <a:avLst/>
          </a:prstGeom>
          <a:noFill/>
        </p:spPr>
        <p:txBody>
          <a:bodyPr wrap="square" rtlCol="0">
            <a:spAutoFit/>
          </a:bodyPr>
          <a:lstStyle/>
          <a:p>
            <a:pPr algn="ctr"/>
            <a:r>
              <a:rPr lang="fr-FR" sz="4000" dirty="0" smtClean="0">
                <a:latin typeface="Times New Roman" pitchFamily="18" charset="0"/>
                <a:cs typeface="Times New Roman" pitchFamily="18" charset="0"/>
              </a:rPr>
              <a:t>Les biais </a:t>
            </a:r>
            <a:r>
              <a:rPr lang="fr-FR" sz="4000" dirty="0" err="1" smtClean="0">
                <a:latin typeface="Times New Roman" pitchFamily="18" charset="0"/>
                <a:cs typeface="Times New Roman" pitchFamily="18" charset="0"/>
              </a:rPr>
              <a:t>attributionnels</a:t>
            </a:r>
            <a:r>
              <a:rPr lang="fr-FR" sz="4000" dirty="0" smtClean="0">
                <a:latin typeface="Times New Roman" pitchFamily="18" charset="0"/>
                <a:cs typeface="Times New Roman" pitchFamily="18" charset="0"/>
              </a:rPr>
              <a:t> : </a:t>
            </a:r>
          </a:p>
          <a:p>
            <a:pPr algn="ctr"/>
            <a:endParaRPr lang="fr-FR" sz="4000" dirty="0" smtClean="0">
              <a:latin typeface="Times New Roman" pitchFamily="18" charset="0"/>
              <a:cs typeface="Times New Roman" pitchFamily="18" charset="0"/>
            </a:endParaRPr>
          </a:p>
          <a:p>
            <a:pPr algn="ctr"/>
            <a:r>
              <a:rPr lang="fr-FR" sz="4000" dirty="0" smtClean="0">
                <a:latin typeface="Times New Roman" pitchFamily="18" charset="0"/>
                <a:cs typeface="Times New Roman" pitchFamily="18" charset="0"/>
              </a:rPr>
              <a:t>S’attribuer les succès (causes internes),</a:t>
            </a:r>
          </a:p>
          <a:p>
            <a:pPr algn="ctr"/>
            <a:r>
              <a:rPr lang="fr-FR" sz="1600" dirty="0" smtClean="0">
                <a:latin typeface="Times New Roman" pitchFamily="18" charset="0"/>
                <a:cs typeface="Times New Roman" pitchFamily="18" charset="0"/>
              </a:rPr>
              <a:t> </a:t>
            </a:r>
          </a:p>
          <a:p>
            <a:pPr algn="ctr"/>
            <a:r>
              <a:rPr lang="fr-FR" sz="4000" dirty="0" smtClean="0">
                <a:latin typeface="Times New Roman" pitchFamily="18" charset="0"/>
                <a:cs typeface="Times New Roman" pitchFamily="18" charset="0"/>
              </a:rPr>
              <a:t>et</a:t>
            </a:r>
            <a:endParaRPr lang="fr-FR" sz="1600" dirty="0" smtClean="0">
              <a:latin typeface="Times New Roman" pitchFamily="18" charset="0"/>
              <a:cs typeface="Times New Roman" pitchFamily="18" charset="0"/>
            </a:endParaRPr>
          </a:p>
          <a:p>
            <a:pPr algn="ctr"/>
            <a:endParaRPr lang="fr-FR" sz="1600" dirty="0" smtClean="0">
              <a:latin typeface="Times New Roman" pitchFamily="18" charset="0"/>
              <a:cs typeface="Times New Roman" pitchFamily="18" charset="0"/>
            </a:endParaRPr>
          </a:p>
          <a:p>
            <a:pPr algn="ctr"/>
            <a:r>
              <a:rPr lang="fr-FR" sz="4000" dirty="0" smtClean="0">
                <a:latin typeface="Times New Roman" pitchFamily="18" charset="0"/>
                <a:cs typeface="Times New Roman" pitchFamily="18" charset="0"/>
              </a:rPr>
              <a:t> rejeter sa responsabilité (causes externes) en cas d’échec. </a:t>
            </a:r>
          </a:p>
          <a:p>
            <a:pPr algn="ctr"/>
            <a:endParaRPr lang="fr-FR" sz="4000" dirty="0" smtClean="0">
              <a:latin typeface="Times New Roman" pitchFamily="18" charset="0"/>
              <a:cs typeface="Times New Roman" pitchFamily="18" charset="0"/>
            </a:endParaRPr>
          </a:p>
          <a:p>
            <a:pPr algn="ctr"/>
            <a:r>
              <a:rPr lang="fr-FR" sz="4000" dirty="0" smtClean="0">
                <a:latin typeface="Times New Roman" pitchFamily="18" charset="0"/>
                <a:cs typeface="Times New Roman" pitchFamily="18" charset="0"/>
              </a:rPr>
              <a:t>Katel </a:t>
            </a:r>
            <a:r>
              <a:rPr lang="fr-FR" sz="4000" dirty="0" err="1" smtClean="0">
                <a:latin typeface="Times New Roman" pitchFamily="18" charset="0"/>
                <a:cs typeface="Times New Roman" pitchFamily="18" charset="0"/>
              </a:rPr>
              <a:t>Troadec</a:t>
            </a:r>
            <a:r>
              <a:rPr lang="fr-FR" sz="4000" dirty="0" smtClean="0">
                <a:latin typeface="Times New Roman" pitchFamily="18" charset="0"/>
                <a:cs typeface="Times New Roman" pitchFamily="18" charset="0"/>
              </a:rPr>
              <a:t> a travaillé sur ce thème en tennis en 2002.</a:t>
            </a:r>
            <a:endParaRPr lang="fr-FR" sz="40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611560" y="1052736"/>
            <a:ext cx="7920880" cy="5016758"/>
          </a:xfrm>
          <a:prstGeom prst="rect">
            <a:avLst/>
          </a:prstGeom>
          <a:noFill/>
        </p:spPr>
        <p:txBody>
          <a:bodyPr wrap="square" rtlCol="0">
            <a:spAutoFit/>
          </a:bodyPr>
          <a:lstStyle/>
          <a:p>
            <a:pPr marL="541782" indent="-514350" algn="ctr">
              <a:defRPr/>
            </a:pPr>
            <a:r>
              <a:rPr lang="fr-FR" sz="4000" dirty="0" smtClean="0">
                <a:latin typeface="Times New Roman" pitchFamily="18" charset="0"/>
                <a:cs typeface="Times New Roman" pitchFamily="18" charset="0"/>
              </a:rPr>
              <a:t>Certains de ces biais sont préventifs (anticipateurs) </a:t>
            </a:r>
          </a:p>
          <a:p>
            <a:pPr marL="541782" indent="-514350" algn="ctr">
              <a:defRPr/>
            </a:pPr>
            <a:r>
              <a:rPr lang="fr-FR" sz="4000" b="1" dirty="0" smtClean="0">
                <a:latin typeface="Times New Roman" pitchFamily="18" charset="0"/>
                <a:cs typeface="Times New Roman" pitchFamily="18" charset="0"/>
              </a:rPr>
              <a:t>les stratégies d’auto-handicap </a:t>
            </a:r>
            <a:r>
              <a:rPr lang="fr-FR" sz="4000" dirty="0" smtClean="0">
                <a:latin typeface="Times New Roman" pitchFamily="18" charset="0"/>
                <a:cs typeface="Times New Roman" pitchFamily="18" charset="0"/>
              </a:rPr>
              <a:t>:  </a:t>
            </a:r>
          </a:p>
          <a:p>
            <a:pPr marL="541782" indent="-514350" algn="ctr">
              <a:defRPr/>
            </a:pPr>
            <a:endParaRPr lang="fr-FR" sz="4000" dirty="0" smtClean="0">
              <a:latin typeface="Times New Roman" pitchFamily="18" charset="0"/>
              <a:cs typeface="Times New Roman" pitchFamily="18" charset="0"/>
            </a:endParaRPr>
          </a:p>
          <a:p>
            <a:pPr marL="541782" indent="-514350" algn="ctr">
              <a:defRPr/>
            </a:pPr>
            <a:r>
              <a:rPr lang="fr-FR" sz="4000" dirty="0" smtClean="0">
                <a:latin typeface="Times New Roman" pitchFamily="18" charset="0"/>
                <a:cs typeface="Times New Roman" pitchFamily="18" charset="0"/>
              </a:rPr>
              <a:t>se créer volontairement des obstacles pour disposer d’excuses en cas d’échec et préserver l’estime de soi. </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520" y="332656"/>
            <a:ext cx="8712968" cy="5632311"/>
          </a:xfrm>
          <a:prstGeom prst="rect">
            <a:avLst/>
          </a:prstGeom>
        </p:spPr>
        <p:txBody>
          <a:bodyPr wrap="square">
            <a:spAutoFit/>
          </a:bodyPr>
          <a:lstStyle/>
          <a:p>
            <a:pPr marL="27432" algn="ctr">
              <a:defRPr/>
            </a:pPr>
            <a:r>
              <a:rPr lang="fr-FR" sz="3600" dirty="0" smtClean="0">
                <a:latin typeface="Times New Roman" pitchFamily="18" charset="0"/>
                <a:cs typeface="Times New Roman" pitchFamily="18" charset="0"/>
              </a:rPr>
              <a:t>Les différences filles-garçons sont observées : </a:t>
            </a:r>
          </a:p>
          <a:p>
            <a:pPr marL="26988" algn="ctr"/>
            <a:endParaRPr lang="fr-FR" sz="3600" dirty="0" smtClean="0">
              <a:solidFill>
                <a:srgbClr val="320E04"/>
              </a:solidFill>
              <a:latin typeface="Times New Roman" pitchFamily="18" charset="0"/>
              <a:cs typeface="Times New Roman" pitchFamily="18" charset="0"/>
            </a:endParaRPr>
          </a:p>
          <a:p>
            <a:pPr marL="26988" algn="ctr"/>
            <a:r>
              <a:rPr lang="fr-FR" sz="3600" dirty="0" smtClean="0">
                <a:solidFill>
                  <a:srgbClr val="320E04"/>
                </a:solidFill>
                <a:latin typeface="Times New Roman" pitchFamily="18" charset="0"/>
                <a:cs typeface="Times New Roman" pitchFamily="18" charset="0"/>
              </a:rPr>
              <a:t>Des </a:t>
            </a:r>
            <a:r>
              <a:rPr lang="fr-FR" sz="3600" dirty="0" smtClean="0">
                <a:solidFill>
                  <a:srgbClr val="320E04"/>
                </a:solidFill>
                <a:latin typeface="Times New Roman" pitchFamily="18" charset="0"/>
                <a:ea typeface="Batang" pitchFamily="18" charset="-127"/>
                <a:cs typeface="Times New Roman" pitchFamily="18" charset="0"/>
              </a:rPr>
              <a:t>différences apparaissent </a:t>
            </a:r>
            <a:r>
              <a:rPr lang="fr-FR" sz="3600" dirty="0" smtClean="0">
                <a:solidFill>
                  <a:srgbClr val="320E04"/>
                </a:solidFill>
                <a:latin typeface="Times New Roman" pitchFamily="18" charset="0"/>
                <a:cs typeface="Times New Roman" pitchFamily="18" charset="0"/>
              </a:rPr>
              <a:t>selon le sexe. Elles</a:t>
            </a:r>
            <a:r>
              <a:rPr lang="fr-FR" sz="3600" dirty="0" smtClean="0">
                <a:solidFill>
                  <a:srgbClr val="320E04"/>
                </a:solidFill>
                <a:latin typeface="Times New Roman" pitchFamily="18" charset="0"/>
                <a:ea typeface="Batang" pitchFamily="18" charset="-127"/>
                <a:cs typeface="Times New Roman" pitchFamily="18" charset="0"/>
              </a:rPr>
              <a:t> augmentent avec l’âge. </a:t>
            </a:r>
          </a:p>
          <a:p>
            <a:pPr marL="26988" algn="ctr"/>
            <a:r>
              <a:rPr lang="fr-FR" sz="3600" dirty="0" smtClean="0">
                <a:solidFill>
                  <a:srgbClr val="320E04"/>
                </a:solidFill>
                <a:latin typeface="Times New Roman" pitchFamily="18" charset="0"/>
                <a:ea typeface="Batang" pitchFamily="18" charset="-127"/>
                <a:cs typeface="Times New Roman" pitchFamily="18" charset="0"/>
              </a:rPr>
              <a:t>Ce sont les effets des stéréotypes culturels.</a:t>
            </a:r>
          </a:p>
          <a:p>
            <a:pPr marL="26988" algn="ctr"/>
            <a:endParaRPr lang="fr-FR" sz="3600" dirty="0" smtClean="0">
              <a:solidFill>
                <a:srgbClr val="320E04"/>
              </a:solidFill>
              <a:latin typeface="Times New Roman" pitchFamily="18" charset="0"/>
              <a:ea typeface="Batang" pitchFamily="18" charset="-127"/>
              <a:cs typeface="Times New Roman" pitchFamily="18" charset="0"/>
            </a:endParaRPr>
          </a:p>
          <a:p>
            <a:pPr marL="26988" algn="ctr"/>
            <a:r>
              <a:rPr lang="fr-FR" sz="3600" dirty="0" smtClean="0">
                <a:solidFill>
                  <a:srgbClr val="320E04"/>
                </a:solidFill>
                <a:latin typeface="Times New Roman" pitchFamily="18" charset="0"/>
                <a:cs typeface="Times New Roman" pitchFamily="18" charset="0"/>
              </a:rPr>
              <a:t>«</a:t>
            </a:r>
            <a:r>
              <a:rPr lang="fr-FR" sz="3600" i="1" dirty="0" smtClean="0">
                <a:solidFill>
                  <a:srgbClr val="320E04"/>
                </a:solidFill>
                <a:latin typeface="Times New Roman" pitchFamily="18" charset="0"/>
                <a:cs typeface="Times New Roman" pitchFamily="18" charset="0"/>
              </a:rPr>
              <a:t> Il existe une diminution forte dans l’estime de soi des filles en fonction de l’âge et à l’inverse une stabilité plus grande chez les garçons</a:t>
            </a:r>
            <a:r>
              <a:rPr lang="fr-FR" sz="3600" dirty="0" smtClean="0">
                <a:solidFill>
                  <a:srgbClr val="320E04"/>
                </a:solidFill>
                <a:latin typeface="Times New Roman" pitchFamily="18" charset="0"/>
                <a:cs typeface="Times New Roman" pitchFamily="18" charset="0"/>
              </a:rPr>
              <a:t> » (J.P.</a:t>
            </a:r>
            <a:r>
              <a:rPr lang="fr-FR" sz="3600" dirty="0" err="1" smtClean="0">
                <a:solidFill>
                  <a:srgbClr val="320E04"/>
                </a:solidFill>
                <a:latin typeface="Times New Roman" pitchFamily="18" charset="0"/>
                <a:cs typeface="Times New Roman" pitchFamily="18" charset="0"/>
              </a:rPr>
              <a:t>Famose</a:t>
            </a:r>
            <a:r>
              <a:rPr lang="fr-FR" sz="3600" dirty="0" smtClean="0">
                <a:solidFill>
                  <a:srgbClr val="320E04"/>
                </a:solidFill>
                <a:latin typeface="Times New Roman" pitchFamily="18" charset="0"/>
                <a:cs typeface="Times New Roman" pitchFamily="18" charset="0"/>
              </a:rPr>
              <a:t>, 2005). </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539552" y="404664"/>
            <a:ext cx="8208912" cy="5509200"/>
          </a:xfrm>
          <a:prstGeom prst="rect">
            <a:avLst/>
          </a:prstGeom>
          <a:noFill/>
        </p:spPr>
        <p:txBody>
          <a:bodyPr wrap="square" rtlCol="0">
            <a:spAutoFit/>
          </a:bodyPr>
          <a:lstStyle/>
          <a:p>
            <a:pPr algn="ctr">
              <a:defRPr/>
            </a:pPr>
            <a:r>
              <a:rPr lang="fr-FR" sz="3200" dirty="0" smtClean="0">
                <a:latin typeface="Times New Roman" pitchFamily="18" charset="0"/>
                <a:cs typeface="Times New Roman" pitchFamily="18" charset="0"/>
                <a:sym typeface="Wingdings" pitchFamily="2" charset="2"/>
              </a:rPr>
              <a:t>Les </a:t>
            </a:r>
            <a:r>
              <a:rPr lang="fr-FR" sz="3200" b="1" dirty="0" smtClean="0">
                <a:latin typeface="Times New Roman" pitchFamily="18" charset="0"/>
                <a:cs typeface="Times New Roman" pitchFamily="18" charset="0"/>
                <a:sym typeface="Wingdings" pitchFamily="2" charset="2"/>
              </a:rPr>
              <a:t>adolescents</a:t>
            </a:r>
            <a:r>
              <a:rPr lang="fr-FR" sz="3200" dirty="0" smtClean="0">
                <a:latin typeface="Times New Roman" pitchFamily="18" charset="0"/>
                <a:cs typeface="Times New Roman" pitchFamily="18" charset="0"/>
                <a:sym typeface="Wingdings" pitchFamily="2" charset="2"/>
              </a:rPr>
              <a:t> sont particulièrement sensibles aux atteintes de l’estime de soi (car période de transformation physique et psychique  </a:t>
            </a:r>
            <a:r>
              <a:rPr lang="fr-FR" sz="3200" dirty="0" err="1" smtClean="0">
                <a:latin typeface="Times New Roman" pitchFamily="18" charset="0"/>
                <a:cs typeface="Times New Roman" pitchFamily="18" charset="0"/>
                <a:sym typeface="Wingdings" pitchFamily="2" charset="2"/>
              </a:rPr>
              <a:t>dismorphophobie</a:t>
            </a:r>
            <a:r>
              <a:rPr lang="fr-FR" sz="3200" dirty="0" smtClean="0">
                <a:latin typeface="Times New Roman" pitchFamily="18" charset="0"/>
                <a:cs typeface="Times New Roman" pitchFamily="18" charset="0"/>
                <a:sym typeface="Wingdings" pitchFamily="2" charset="2"/>
              </a:rPr>
              <a:t>) ;</a:t>
            </a:r>
          </a:p>
          <a:p>
            <a:pPr algn="ctr">
              <a:defRPr/>
            </a:pPr>
            <a:endParaRPr lang="fr-FR" sz="3200" dirty="0" smtClean="0">
              <a:latin typeface="Times New Roman" pitchFamily="18" charset="0"/>
              <a:cs typeface="Times New Roman" pitchFamily="18" charset="0"/>
              <a:sym typeface="Wingdings" pitchFamily="2" charset="2"/>
            </a:endParaRPr>
          </a:p>
          <a:p>
            <a:pPr algn="ctr">
              <a:defRPr/>
            </a:pPr>
            <a:endParaRPr lang="fr-FR" sz="3200" dirty="0" smtClean="0">
              <a:latin typeface="Times New Roman" pitchFamily="18" charset="0"/>
              <a:cs typeface="Times New Roman" pitchFamily="18" charset="0"/>
              <a:sym typeface="Wingdings" pitchFamily="2" charset="2"/>
            </a:endParaRPr>
          </a:p>
          <a:p>
            <a:pPr algn="ctr">
              <a:defRPr/>
            </a:pPr>
            <a:r>
              <a:rPr lang="fr-FR" sz="3200" dirty="0" smtClean="0">
                <a:latin typeface="Times New Roman" pitchFamily="18" charset="0"/>
                <a:cs typeface="Times New Roman" pitchFamily="18" charset="0"/>
                <a:sym typeface="Wingdings" pitchFamily="2" charset="2"/>
              </a:rPr>
              <a:t>Ils peuvent manifester en retour des </a:t>
            </a:r>
            <a:r>
              <a:rPr lang="fr-FR" sz="3200" b="1" dirty="0" smtClean="0">
                <a:latin typeface="Times New Roman" pitchFamily="18" charset="0"/>
                <a:cs typeface="Times New Roman" pitchFamily="18" charset="0"/>
                <a:sym typeface="Wingdings" pitchFamily="2" charset="2"/>
              </a:rPr>
              <a:t>conduites à risque </a:t>
            </a:r>
            <a:r>
              <a:rPr lang="fr-FR" sz="3200" dirty="0" smtClean="0">
                <a:latin typeface="Times New Roman" pitchFamily="18" charset="0"/>
                <a:cs typeface="Times New Roman" pitchFamily="18" charset="0"/>
                <a:sym typeface="Wingdings" pitchFamily="2" charset="2"/>
              </a:rPr>
              <a:t>= vitesse, anorexie, fugue, toxicomanie, tentatives de suicide, violences (</a:t>
            </a:r>
            <a:r>
              <a:rPr lang="fr-FR" sz="3200" dirty="0" err="1" smtClean="0">
                <a:latin typeface="Times New Roman" pitchFamily="18" charset="0"/>
                <a:cs typeface="Times New Roman" pitchFamily="18" charset="0"/>
                <a:sym typeface="Wingdings" pitchFamily="2" charset="2"/>
              </a:rPr>
              <a:t>Marcelli</a:t>
            </a:r>
            <a:r>
              <a:rPr lang="fr-FR" sz="3200" dirty="0" smtClean="0">
                <a:latin typeface="Times New Roman" pitchFamily="18" charset="0"/>
                <a:cs typeface="Times New Roman" pitchFamily="18" charset="0"/>
                <a:sym typeface="Wingdings" pitchFamily="2" charset="2"/>
              </a:rPr>
              <a:t>, Braconnier, 1998 ; D. </a:t>
            </a:r>
            <a:r>
              <a:rPr lang="fr-FR" sz="3200" dirty="0" err="1" smtClean="0">
                <a:latin typeface="Times New Roman" pitchFamily="18" charset="0"/>
                <a:cs typeface="Times New Roman" pitchFamily="18" charset="0"/>
                <a:sym typeface="Wingdings" pitchFamily="2" charset="2"/>
              </a:rPr>
              <a:t>Lebreton</a:t>
            </a:r>
            <a:r>
              <a:rPr lang="fr-FR" sz="3200" dirty="0" smtClean="0">
                <a:latin typeface="Times New Roman" pitchFamily="18" charset="0"/>
                <a:cs typeface="Times New Roman" pitchFamily="18" charset="0"/>
                <a:sym typeface="Wingdings" pitchFamily="2" charset="2"/>
              </a:rPr>
              <a:t>,  2002 ; P.G. </a:t>
            </a:r>
            <a:r>
              <a:rPr lang="fr-FR" sz="3200" dirty="0" err="1" smtClean="0">
                <a:latin typeface="Times New Roman" pitchFamily="18" charset="0"/>
                <a:cs typeface="Times New Roman" pitchFamily="18" charset="0"/>
                <a:sym typeface="Wingdings" pitchFamily="2" charset="2"/>
              </a:rPr>
              <a:t>Goslin</a:t>
            </a:r>
            <a:r>
              <a:rPr lang="fr-FR" sz="3200" dirty="0" smtClean="0">
                <a:latin typeface="Times New Roman" pitchFamily="18" charset="0"/>
                <a:cs typeface="Times New Roman" pitchFamily="18" charset="0"/>
                <a:sym typeface="Wingdings" pitchFamily="2" charset="2"/>
              </a:rPr>
              <a:t>, 2003 ; X. </a:t>
            </a:r>
            <a:r>
              <a:rPr lang="fr-FR" sz="3200" dirty="0" err="1" smtClean="0">
                <a:latin typeface="Times New Roman" pitchFamily="18" charset="0"/>
                <a:cs typeface="Times New Roman" pitchFamily="18" charset="0"/>
                <a:sym typeface="Wingdings" pitchFamily="2" charset="2"/>
              </a:rPr>
              <a:t>Pommereau</a:t>
            </a:r>
            <a:r>
              <a:rPr lang="fr-FR" sz="3200" dirty="0" smtClean="0">
                <a:latin typeface="Times New Roman" pitchFamily="18" charset="0"/>
                <a:cs typeface="Times New Roman" pitchFamily="18" charset="0"/>
                <a:sym typeface="Wingdings" pitchFamily="2" charset="2"/>
              </a:rPr>
              <a:t>, 1997).</a:t>
            </a:r>
            <a:endParaRPr lang="fr-FR" sz="32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611560" y="404664"/>
            <a:ext cx="7992888" cy="6001643"/>
          </a:xfrm>
          <a:prstGeom prst="rect">
            <a:avLst/>
          </a:prstGeom>
          <a:noFill/>
        </p:spPr>
        <p:txBody>
          <a:bodyPr wrap="square" rtlCol="0">
            <a:spAutoFit/>
          </a:bodyPr>
          <a:lstStyle/>
          <a:p>
            <a:pPr algn="ctr">
              <a:defRPr/>
            </a:pPr>
            <a:r>
              <a:rPr lang="fr-FR" sz="2400" b="1" dirty="0" smtClean="0">
                <a:latin typeface="Times New Roman" pitchFamily="18" charset="0"/>
                <a:cs typeface="Times New Roman" pitchFamily="18" charset="0"/>
              </a:rPr>
              <a:t>La motivation pour les pratiques physiques et l’estime de soi </a:t>
            </a:r>
            <a:r>
              <a:rPr lang="fr-FR" sz="2400" dirty="0" smtClean="0">
                <a:latin typeface="Times New Roman" pitchFamily="18" charset="0"/>
                <a:cs typeface="Times New Roman" pitchFamily="18" charset="0"/>
              </a:rPr>
              <a:t>:</a:t>
            </a:r>
          </a:p>
          <a:p>
            <a:pPr>
              <a:defRPr/>
            </a:pPr>
            <a:endParaRPr lang="fr-FR" sz="2400" dirty="0" smtClean="0">
              <a:latin typeface="Times New Roman" pitchFamily="18" charset="0"/>
              <a:cs typeface="Times New Roman" pitchFamily="18" charset="0"/>
            </a:endParaRPr>
          </a:p>
          <a:p>
            <a:pPr marL="541782" indent="-514350">
              <a:buFont typeface="+mj-lt"/>
              <a:buAutoNum type="arabicPeriod"/>
              <a:defRPr/>
            </a:pPr>
            <a:r>
              <a:rPr lang="fr-FR" sz="2400" dirty="0" smtClean="0">
                <a:latin typeface="Times New Roman" pitchFamily="18" charset="0"/>
                <a:cs typeface="Times New Roman" pitchFamily="18" charset="0"/>
              </a:rPr>
              <a:t>L’estime de soi a une valeur en soi et détermine le bien-être des individus </a:t>
            </a:r>
            <a:r>
              <a:rPr lang="fr-FR" sz="2400" dirty="0" smtClean="0">
                <a:latin typeface="Times New Roman" pitchFamily="18" charset="0"/>
                <a:cs typeface="Times New Roman" pitchFamily="18" charset="0"/>
                <a:sym typeface="Wingdings" pitchFamily="2" charset="2"/>
              </a:rPr>
              <a:t>: </a:t>
            </a:r>
            <a:r>
              <a:rPr lang="fr-FR" sz="2400" u="sng" dirty="0" smtClean="0">
                <a:latin typeface="Times New Roman" pitchFamily="18" charset="0"/>
                <a:cs typeface="Times New Roman" pitchFamily="18" charset="0"/>
                <a:sym typeface="Wingdings" pitchFamily="2" charset="2"/>
              </a:rPr>
              <a:t>problématique de la santé</a:t>
            </a:r>
          </a:p>
          <a:p>
            <a:pPr marL="541782" indent="-514350">
              <a:buFont typeface="+mj-lt"/>
              <a:buAutoNum type="arabicPeriod"/>
              <a:defRPr/>
            </a:pPr>
            <a:endParaRPr lang="fr-FR" sz="2400" dirty="0" smtClean="0">
              <a:latin typeface="Times New Roman" pitchFamily="18" charset="0"/>
              <a:cs typeface="Times New Roman" pitchFamily="18" charset="0"/>
              <a:sym typeface="Wingdings" pitchFamily="2" charset="2"/>
            </a:endParaRPr>
          </a:p>
          <a:p>
            <a:pPr marL="541782" indent="-514350">
              <a:buFont typeface="+mj-lt"/>
              <a:buAutoNum type="arabicPeriod"/>
              <a:defRPr/>
            </a:pPr>
            <a:r>
              <a:rPr lang="fr-FR" sz="2400" dirty="0" smtClean="0">
                <a:latin typeface="Times New Roman" pitchFamily="18" charset="0"/>
                <a:cs typeface="Times New Roman" pitchFamily="18" charset="0"/>
              </a:rPr>
              <a:t>L’estime de soi détermine le choix, l’engagement et la persistance des individus dans une activité </a:t>
            </a:r>
            <a:r>
              <a:rPr lang="fr-FR" sz="2400" dirty="0" smtClean="0">
                <a:latin typeface="Times New Roman" pitchFamily="18" charset="0"/>
                <a:cs typeface="Times New Roman" pitchFamily="18" charset="0"/>
                <a:sym typeface="Wingdings" pitchFamily="2" charset="2"/>
              </a:rPr>
              <a:t>:  </a:t>
            </a:r>
            <a:r>
              <a:rPr lang="fr-FR" sz="2400" u="sng" dirty="0" smtClean="0">
                <a:latin typeface="Times New Roman" pitchFamily="18" charset="0"/>
                <a:cs typeface="Times New Roman" pitchFamily="18" charset="0"/>
                <a:sym typeface="Wingdings" pitchFamily="2" charset="2"/>
              </a:rPr>
              <a:t>problématique motivationnelle.</a:t>
            </a:r>
            <a:r>
              <a:rPr lang="fr-FR" sz="2400" dirty="0" smtClean="0">
                <a:latin typeface="Times New Roman" pitchFamily="18" charset="0"/>
                <a:cs typeface="Times New Roman" pitchFamily="18" charset="0"/>
                <a:sym typeface="Wingdings" pitchFamily="2" charset="2"/>
              </a:rPr>
              <a:t>	</a:t>
            </a:r>
          </a:p>
          <a:p>
            <a:pPr marL="541782" indent="-514350">
              <a:defRPr/>
            </a:pPr>
            <a:endParaRPr lang="fr-FR" sz="2400" dirty="0" smtClean="0">
              <a:latin typeface="Times New Roman" pitchFamily="18" charset="0"/>
              <a:cs typeface="Times New Roman" pitchFamily="18" charset="0"/>
              <a:sym typeface="Wingdings" pitchFamily="2" charset="2"/>
            </a:endParaRPr>
          </a:p>
          <a:p>
            <a:r>
              <a:rPr lang="fr-FR" sz="2400" dirty="0" smtClean="0">
                <a:latin typeface="Times New Roman" pitchFamily="18" charset="0"/>
                <a:cs typeface="Times New Roman" pitchFamily="18" charset="0"/>
              </a:rPr>
              <a:t>21. à court terme = être motivé en APS à l’échelle de la tâche et de la séance pour accepter de consentir des efforts ;</a:t>
            </a:r>
          </a:p>
          <a:p>
            <a:endParaRPr lang="fr-FR" sz="2400" dirty="0" smtClean="0">
              <a:latin typeface="Times New Roman" pitchFamily="18" charset="0"/>
              <a:cs typeface="Times New Roman" pitchFamily="18" charset="0"/>
            </a:endParaRPr>
          </a:p>
          <a:p>
            <a:r>
              <a:rPr lang="fr-FR" sz="2400" dirty="0" smtClean="0">
                <a:latin typeface="Times New Roman" pitchFamily="18" charset="0"/>
                <a:cs typeface="Times New Roman" pitchFamily="18" charset="0"/>
              </a:rPr>
              <a:t>22.  à long terme = notion de « </a:t>
            </a:r>
            <a:r>
              <a:rPr lang="fr-FR" sz="2400" i="1" dirty="0" smtClean="0">
                <a:latin typeface="Times New Roman" pitchFamily="18" charset="0"/>
                <a:cs typeface="Times New Roman" pitchFamily="18" charset="0"/>
              </a:rPr>
              <a:t>motivation continuée</a:t>
            </a:r>
            <a:r>
              <a:rPr lang="fr-FR" sz="2400" dirty="0" smtClean="0">
                <a:latin typeface="Times New Roman" pitchFamily="18" charset="0"/>
                <a:cs typeface="Times New Roman" pitchFamily="18" charset="0"/>
              </a:rPr>
              <a:t> » (J.-P. </a:t>
            </a:r>
            <a:r>
              <a:rPr lang="fr-FR" sz="2400" dirty="0" err="1" smtClean="0">
                <a:latin typeface="Times New Roman" pitchFamily="18" charset="0"/>
                <a:cs typeface="Times New Roman" pitchFamily="18" charset="0"/>
              </a:rPr>
              <a:t>Famose</a:t>
            </a:r>
            <a:r>
              <a:rPr lang="fr-FR" sz="2400" dirty="0" smtClean="0">
                <a:latin typeface="Times New Roman" pitchFamily="18" charset="0"/>
                <a:cs typeface="Times New Roman" pitchFamily="18" charset="0"/>
              </a:rPr>
              <a:t>, 2001) </a:t>
            </a:r>
            <a:r>
              <a:rPr lang="fr-FR" sz="2400" dirty="0" smtClean="0">
                <a:latin typeface="Times New Roman" pitchFamily="18" charset="0"/>
                <a:cs typeface="Times New Roman" pitchFamily="18" charset="0"/>
                <a:sym typeface="Wingdings" pitchFamily="2" charset="2"/>
              </a:rPr>
              <a:t> gestion future de sa vie physique par la pratique volontaire d’une ou plusieurs  APSA.  </a:t>
            </a:r>
            <a:r>
              <a:rPr lang="fr-FR" sz="2400" dirty="0" smtClean="0">
                <a:latin typeface="Times New Roman" pitchFamily="18" charset="0"/>
                <a:cs typeface="Times New Roman" pitchFamily="18" charset="0"/>
              </a:rPr>
              <a:t> </a:t>
            </a:r>
            <a:endParaRPr lang="fr-FR" sz="2400" dirty="0" smtClean="0">
              <a:latin typeface="Times New Roman" pitchFamily="18" charset="0"/>
              <a:cs typeface="Times New Roman" pitchFamily="18" charset="0"/>
              <a:sym typeface="Wingdings" pitchFamily="2" charset="2"/>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3528" y="476672"/>
            <a:ext cx="8568952" cy="6247864"/>
          </a:xfrm>
          <a:prstGeom prst="rect">
            <a:avLst/>
          </a:prstGeom>
        </p:spPr>
        <p:txBody>
          <a:bodyPr wrap="square">
            <a:spAutoFit/>
          </a:bodyPr>
          <a:lstStyle/>
          <a:p>
            <a:pPr algn="ctr">
              <a:defRPr/>
            </a:pPr>
            <a:r>
              <a:rPr lang="fr-FR" sz="4000" b="1" dirty="0" smtClean="0">
                <a:solidFill>
                  <a:srgbClr val="320E04"/>
                </a:solidFill>
                <a:latin typeface="Times New Roman" pitchFamily="18" charset="0"/>
                <a:cs typeface="Times New Roman" pitchFamily="18" charset="0"/>
                <a:sym typeface="Wingdings" pitchFamily="2" charset="2"/>
              </a:rPr>
              <a:t>L’estime de soi est souvent présentée (avec le sentiment d’auto-détermination) comme l’un des ressorts principaux de la motivation intrinsèque (E. </a:t>
            </a:r>
            <a:r>
              <a:rPr lang="fr-FR" sz="4000" b="1" dirty="0" err="1" smtClean="0">
                <a:solidFill>
                  <a:srgbClr val="320E04"/>
                </a:solidFill>
                <a:latin typeface="Times New Roman" pitchFamily="18" charset="0"/>
                <a:cs typeface="Times New Roman" pitchFamily="18" charset="0"/>
                <a:sym typeface="Wingdings" pitchFamily="2" charset="2"/>
              </a:rPr>
              <a:t>Deci</a:t>
            </a:r>
            <a:r>
              <a:rPr lang="fr-FR" sz="4000" b="1" dirty="0" smtClean="0">
                <a:solidFill>
                  <a:srgbClr val="320E04"/>
                </a:solidFill>
                <a:latin typeface="Times New Roman" pitchFamily="18" charset="0"/>
                <a:cs typeface="Times New Roman" pitchFamily="18" charset="0"/>
                <a:sym typeface="Wingdings" pitchFamily="2" charset="2"/>
              </a:rPr>
              <a:t>, 1975). </a:t>
            </a:r>
          </a:p>
          <a:p>
            <a:pPr algn="ctr">
              <a:defRPr/>
            </a:pPr>
            <a:endParaRPr lang="fr-FR" sz="4000" b="1" dirty="0" smtClean="0">
              <a:solidFill>
                <a:srgbClr val="320E04"/>
              </a:solidFill>
              <a:latin typeface="Times New Roman" pitchFamily="18" charset="0"/>
              <a:cs typeface="Times New Roman" pitchFamily="18" charset="0"/>
              <a:sym typeface="Wingdings" pitchFamily="2" charset="2"/>
            </a:endParaRPr>
          </a:p>
          <a:p>
            <a:pPr algn="ctr">
              <a:defRPr/>
            </a:pPr>
            <a:r>
              <a:rPr lang="fr-FR" sz="4000" b="1" dirty="0" smtClean="0">
                <a:solidFill>
                  <a:srgbClr val="320E04"/>
                </a:solidFill>
                <a:latin typeface="Times New Roman" pitchFamily="18" charset="0"/>
                <a:cs typeface="Times New Roman" pitchFamily="18" charset="0"/>
                <a:sym typeface="Wingdings" pitchFamily="2" charset="2"/>
              </a:rPr>
              <a:t>La M. I. est favorable aux comportements adaptatifs propices à s’engager dans l’action et aux apprentissages.  </a:t>
            </a:r>
            <a:endParaRPr lang="fr-FR" sz="4000" b="1" dirty="0">
              <a:solidFill>
                <a:srgbClr val="320E04"/>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395536" y="188640"/>
            <a:ext cx="8352928" cy="5401479"/>
          </a:xfrm>
          <a:prstGeom prst="rect">
            <a:avLst/>
          </a:prstGeom>
          <a:noFill/>
        </p:spPr>
        <p:txBody>
          <a:bodyPr wrap="square" rtlCol="0">
            <a:spAutoFit/>
          </a:bodyPr>
          <a:lstStyle/>
          <a:p>
            <a:pPr marL="26988" algn="ctr" eaLnBrk="0" hangingPunct="0">
              <a:spcBef>
                <a:spcPts val="600"/>
              </a:spcBef>
              <a:buClr>
                <a:schemeClr val="accent1"/>
              </a:buClr>
              <a:buSzPct val="80000"/>
            </a:pPr>
            <a:r>
              <a:rPr lang="fr-FR" sz="3200" dirty="0" smtClean="0">
                <a:latin typeface="Times New Roman" pitchFamily="18" charset="0"/>
                <a:cs typeface="Times New Roman" pitchFamily="18" charset="0"/>
              </a:rPr>
              <a:t>L’intervenant (entraîneur, éducateur, moniteur) peut agir positivement sur l’estime de soi dans les séances pratiques. </a:t>
            </a:r>
          </a:p>
          <a:p>
            <a:pPr marL="26988" algn="ctr" eaLnBrk="0" hangingPunct="0">
              <a:spcBef>
                <a:spcPts val="600"/>
              </a:spcBef>
              <a:buClr>
                <a:schemeClr val="accent1"/>
              </a:buClr>
              <a:buSzPct val="80000"/>
            </a:pPr>
            <a:endParaRPr lang="fr-FR" sz="3200" b="1" u="sng" dirty="0" smtClean="0">
              <a:latin typeface="Times New Roman" pitchFamily="18" charset="0"/>
              <a:cs typeface="Times New Roman" pitchFamily="18" charset="0"/>
            </a:endParaRPr>
          </a:p>
          <a:p>
            <a:pPr marL="541338" indent="-514350" eaLnBrk="0" hangingPunct="0">
              <a:spcBef>
                <a:spcPts val="600"/>
              </a:spcBef>
              <a:buClr>
                <a:schemeClr val="accent1"/>
              </a:buClr>
              <a:buSzPct val="80000"/>
            </a:pPr>
            <a:r>
              <a:rPr lang="fr-FR" sz="3200" b="1" dirty="0" smtClean="0">
                <a:solidFill>
                  <a:srgbClr val="320E04"/>
                </a:solidFill>
                <a:latin typeface="Times New Roman" pitchFamily="18" charset="0"/>
                <a:cs typeface="Times New Roman" pitchFamily="18" charset="0"/>
              </a:rPr>
              <a:t>1. En faisant expérimenter le succès.  </a:t>
            </a:r>
          </a:p>
          <a:p>
            <a:pPr marL="541338" indent="-514350" eaLnBrk="0" hangingPunct="0">
              <a:spcBef>
                <a:spcPts val="600"/>
              </a:spcBef>
              <a:buClr>
                <a:schemeClr val="accent1"/>
              </a:buClr>
              <a:buSzPct val="80000"/>
              <a:buAutoNum type="arabicPeriod"/>
            </a:pPr>
            <a:endParaRPr lang="fr-FR" sz="3200" b="1" dirty="0" smtClean="0">
              <a:solidFill>
                <a:srgbClr val="320E04"/>
              </a:solidFill>
              <a:latin typeface="Times New Roman" pitchFamily="18" charset="0"/>
              <a:cs typeface="Times New Roman" pitchFamily="18" charset="0"/>
            </a:endParaRPr>
          </a:p>
          <a:p>
            <a:pPr marL="26988" eaLnBrk="0" hangingPunct="0">
              <a:spcBef>
                <a:spcPts val="600"/>
              </a:spcBef>
              <a:buClr>
                <a:schemeClr val="accent1"/>
              </a:buClr>
              <a:buSzPct val="80000"/>
            </a:pPr>
            <a:r>
              <a:rPr lang="fr-FR" sz="3200" b="1" dirty="0" smtClean="0">
                <a:solidFill>
                  <a:srgbClr val="320E04"/>
                </a:solidFill>
                <a:latin typeface="Times New Roman" pitchFamily="18" charset="0"/>
                <a:cs typeface="Times New Roman" pitchFamily="18" charset="0"/>
              </a:rPr>
              <a:t>2. En délivrant des feedback positifs : </a:t>
            </a:r>
            <a:r>
              <a:rPr lang="fr-FR" sz="3200" dirty="0" smtClean="0">
                <a:solidFill>
                  <a:srgbClr val="320E04"/>
                </a:solidFill>
                <a:latin typeface="Times New Roman" pitchFamily="18" charset="0"/>
                <a:cs typeface="Times New Roman" pitchFamily="18" charset="0"/>
              </a:rPr>
              <a:t>féliciter, valoriser, louanger, encourager et souligner les réussites et les progrès. </a:t>
            </a:r>
          </a:p>
          <a:p>
            <a:pPr marL="26988" eaLnBrk="0" hangingPunct="0">
              <a:spcBef>
                <a:spcPts val="600"/>
              </a:spcBef>
              <a:buClr>
                <a:schemeClr val="accent1"/>
              </a:buClr>
              <a:buSzPct val="80000"/>
            </a:pPr>
            <a:endParaRPr lang="fr-FR" sz="3200" dirty="0" smtClean="0">
              <a:solidFill>
                <a:srgbClr val="320E04"/>
              </a:solidFill>
              <a:latin typeface="Times New Roman" pitchFamily="18" charset="0"/>
              <a:cs typeface="Times New Roman" pitchFamily="18" charset="0"/>
              <a:sym typeface="Wingdings" pitchFamily="2" charset="2"/>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5536" y="1268760"/>
            <a:ext cx="8496944" cy="4708981"/>
          </a:xfrm>
          <a:prstGeom prst="rect">
            <a:avLst/>
          </a:prstGeom>
        </p:spPr>
        <p:txBody>
          <a:bodyPr wrap="square">
            <a:spAutoFit/>
          </a:bodyPr>
          <a:lstStyle/>
          <a:p>
            <a:pPr algn="ctr"/>
            <a:r>
              <a:rPr lang="fr-FR" sz="6000" dirty="0" smtClean="0">
                <a:latin typeface="Times New Roman" pitchFamily="18" charset="0"/>
                <a:cs typeface="Times New Roman" pitchFamily="18" charset="0"/>
              </a:rPr>
              <a:t>Chez les enfants la notion </a:t>
            </a:r>
            <a:r>
              <a:rPr lang="fr-FR" sz="6000" dirty="0">
                <a:latin typeface="Times New Roman" pitchFamily="18" charset="0"/>
                <a:cs typeface="Times New Roman" pitchFamily="18" charset="0"/>
              </a:rPr>
              <a:t>de soi commence avec le corps, et son développement est d'abord basé sur le </a:t>
            </a:r>
            <a:r>
              <a:rPr lang="fr-FR" sz="6000" dirty="0" smtClean="0">
                <a:latin typeface="Times New Roman" pitchFamily="18" charset="0"/>
                <a:cs typeface="Times New Roman" pitchFamily="18" charset="0"/>
              </a:rPr>
              <a:t>soi physique</a:t>
            </a:r>
            <a:r>
              <a:rPr lang="fr-FR" sz="6000" dirty="0">
                <a:latin typeface="Times New Roman" pitchFamily="18" charset="0"/>
                <a:cs typeface="Times New Roman" pitchFamily="18" charset="0"/>
              </a:rPr>
              <a:t>. </a:t>
            </a:r>
            <a:endParaRPr lang="fr-FR" sz="6000" dirty="0" smtClean="0">
              <a:latin typeface="Times New Roman" pitchFamily="18" charset="0"/>
              <a:cs typeface="Times New Roman" pitchFamily="18" charset="0"/>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7544" y="548680"/>
            <a:ext cx="8352928" cy="5632311"/>
          </a:xfrm>
          <a:prstGeom prst="rect">
            <a:avLst/>
          </a:prstGeom>
        </p:spPr>
        <p:txBody>
          <a:bodyPr wrap="square">
            <a:spAutoFit/>
          </a:bodyPr>
          <a:lstStyle/>
          <a:p>
            <a:pPr marL="26988" eaLnBrk="0" hangingPunct="0">
              <a:spcBef>
                <a:spcPts val="600"/>
              </a:spcBef>
              <a:buClr>
                <a:schemeClr val="accent1"/>
              </a:buClr>
              <a:buSzPct val="80000"/>
            </a:pPr>
            <a:r>
              <a:rPr lang="fr-FR" sz="3200" b="1" dirty="0" smtClean="0">
                <a:solidFill>
                  <a:srgbClr val="320E04"/>
                </a:solidFill>
                <a:latin typeface="Times New Roman" pitchFamily="18" charset="0"/>
                <a:cs typeface="Times New Roman" pitchFamily="18" charset="0"/>
                <a:sym typeface="Wingdings" pitchFamily="2" charset="2"/>
              </a:rPr>
              <a:t>3. </a:t>
            </a:r>
            <a:r>
              <a:rPr lang="fr-FR" sz="3200" dirty="0" smtClean="0">
                <a:solidFill>
                  <a:srgbClr val="320E04"/>
                </a:solidFill>
                <a:latin typeface="Times New Roman" pitchFamily="18" charset="0"/>
                <a:cs typeface="Times New Roman" pitchFamily="18" charset="0"/>
                <a:sym typeface="Wingdings" pitchFamily="2" charset="2"/>
              </a:rPr>
              <a:t>Créer les conditions d’un </a:t>
            </a:r>
            <a:r>
              <a:rPr lang="fr-FR" sz="3200" b="1" dirty="0" smtClean="0">
                <a:solidFill>
                  <a:srgbClr val="320E04"/>
                </a:solidFill>
                <a:latin typeface="Times New Roman" pitchFamily="18" charset="0"/>
                <a:cs typeface="Times New Roman" pitchFamily="18" charset="0"/>
                <a:sym typeface="Wingdings" pitchFamily="2" charset="2"/>
              </a:rPr>
              <a:t>climat motivationnel de maîtrise</a:t>
            </a:r>
            <a:r>
              <a:rPr lang="fr-FR" sz="3200" dirty="0" smtClean="0">
                <a:solidFill>
                  <a:srgbClr val="320E04"/>
                </a:solidFill>
                <a:latin typeface="Times New Roman" pitchFamily="18" charset="0"/>
                <a:cs typeface="Times New Roman" pitchFamily="18" charset="0"/>
                <a:sym typeface="Wingdings" pitchFamily="2" charset="2"/>
              </a:rPr>
              <a:t> (Ames &amp; Ames, 1984) afin d’éviter les crispations sur le soi. </a:t>
            </a:r>
          </a:p>
          <a:p>
            <a:pPr marL="26988" eaLnBrk="0" hangingPunct="0">
              <a:spcBef>
                <a:spcPts val="600"/>
              </a:spcBef>
              <a:buClr>
                <a:schemeClr val="accent1"/>
              </a:buClr>
              <a:buSzPct val="80000"/>
            </a:pPr>
            <a:endParaRPr lang="fr-FR" sz="1400" dirty="0" smtClean="0">
              <a:solidFill>
                <a:srgbClr val="320E04"/>
              </a:solidFill>
              <a:latin typeface="Times New Roman" pitchFamily="18" charset="0"/>
              <a:cs typeface="Times New Roman" pitchFamily="18" charset="0"/>
              <a:sym typeface="Wingdings" pitchFamily="2" charset="2"/>
            </a:endParaRPr>
          </a:p>
          <a:p>
            <a:pPr marL="26988" eaLnBrk="0" hangingPunct="0">
              <a:spcBef>
                <a:spcPts val="600"/>
              </a:spcBef>
              <a:buClr>
                <a:schemeClr val="accent1"/>
              </a:buClr>
              <a:buSzPct val="80000"/>
            </a:pPr>
            <a:r>
              <a:rPr lang="fr-FR" sz="3200" b="1" dirty="0" smtClean="0">
                <a:solidFill>
                  <a:srgbClr val="320E04"/>
                </a:solidFill>
                <a:latin typeface="Times New Roman" pitchFamily="18" charset="0"/>
                <a:cs typeface="Times New Roman" pitchFamily="18" charset="0"/>
                <a:sym typeface="Wingdings" pitchFamily="2" charset="2"/>
              </a:rPr>
              <a:t>4. </a:t>
            </a:r>
            <a:r>
              <a:rPr lang="fr-FR" sz="3200" dirty="0" smtClean="0">
                <a:solidFill>
                  <a:srgbClr val="320E04"/>
                </a:solidFill>
                <a:latin typeface="Times New Roman" pitchFamily="18" charset="0"/>
                <a:cs typeface="Times New Roman" pitchFamily="18" charset="0"/>
                <a:sym typeface="Wingdings" pitchFamily="2" charset="2"/>
              </a:rPr>
              <a:t>Ne pas exacerber </a:t>
            </a:r>
            <a:r>
              <a:rPr lang="fr-FR" sz="3200" u="sng" dirty="0" smtClean="0">
                <a:solidFill>
                  <a:srgbClr val="320E04"/>
                </a:solidFill>
                <a:latin typeface="Times New Roman" pitchFamily="18" charset="0"/>
                <a:cs typeface="Times New Roman" pitchFamily="18" charset="0"/>
                <a:sym typeface="Wingdings" pitchFamily="2" charset="2"/>
              </a:rPr>
              <a:t>la comparaison sociale </a:t>
            </a:r>
            <a:r>
              <a:rPr lang="fr-FR" sz="3200" dirty="0" smtClean="0">
                <a:solidFill>
                  <a:srgbClr val="320E04"/>
                </a:solidFill>
                <a:latin typeface="Times New Roman" pitchFamily="18" charset="0"/>
                <a:cs typeface="Times New Roman" pitchFamily="18" charset="0"/>
                <a:sym typeface="Wingdings" pitchFamily="2" charset="2"/>
              </a:rPr>
              <a:t>qui ne fait que créer de « l’insécurité psychologique ».</a:t>
            </a:r>
          </a:p>
          <a:p>
            <a:pPr marL="26988" eaLnBrk="0" hangingPunct="0">
              <a:spcBef>
                <a:spcPts val="600"/>
              </a:spcBef>
              <a:buClr>
                <a:schemeClr val="accent1"/>
              </a:buClr>
              <a:buSzPct val="80000"/>
            </a:pPr>
            <a:endParaRPr lang="fr-FR" sz="1400" dirty="0" smtClean="0">
              <a:solidFill>
                <a:srgbClr val="320E04"/>
              </a:solidFill>
              <a:latin typeface="Times New Roman" pitchFamily="18" charset="0"/>
              <a:cs typeface="Times New Roman" pitchFamily="18" charset="0"/>
              <a:sym typeface="Wingdings" pitchFamily="2" charset="2"/>
            </a:endParaRPr>
          </a:p>
          <a:p>
            <a:pPr marL="541338" indent="-514350" eaLnBrk="0" hangingPunct="0">
              <a:spcBef>
                <a:spcPts val="600"/>
              </a:spcBef>
              <a:buClr>
                <a:schemeClr val="accent1"/>
              </a:buClr>
              <a:buSzPct val="80000"/>
            </a:pPr>
            <a:r>
              <a:rPr lang="fr-FR" sz="3200" b="1" dirty="0" smtClean="0">
                <a:solidFill>
                  <a:srgbClr val="320E04"/>
                </a:solidFill>
                <a:latin typeface="Times New Roman" pitchFamily="18" charset="0"/>
                <a:cs typeface="Times New Roman" pitchFamily="18" charset="0"/>
              </a:rPr>
              <a:t>5. Discuter avec les élèves </a:t>
            </a:r>
            <a:r>
              <a:rPr lang="fr-FR" sz="3200" dirty="0" smtClean="0">
                <a:solidFill>
                  <a:srgbClr val="320E04"/>
                </a:solidFill>
                <a:latin typeface="Times New Roman" pitchFamily="18" charset="0"/>
                <a:cs typeface="Times New Roman" pitchFamily="18" charset="0"/>
              </a:rPr>
              <a:t>: pour favoriser la résilience, selon Boris </a:t>
            </a:r>
            <a:r>
              <a:rPr lang="fr-FR" sz="3200" dirty="0" err="1" smtClean="0">
                <a:solidFill>
                  <a:srgbClr val="320E04"/>
                </a:solidFill>
                <a:latin typeface="Times New Roman" pitchFamily="18" charset="0"/>
                <a:cs typeface="Times New Roman" pitchFamily="18" charset="0"/>
              </a:rPr>
              <a:t>Cyrulnik</a:t>
            </a:r>
            <a:r>
              <a:rPr lang="fr-FR" sz="3200" dirty="0" smtClean="0">
                <a:solidFill>
                  <a:srgbClr val="320E04"/>
                </a:solidFill>
                <a:latin typeface="Times New Roman" pitchFamily="18" charset="0"/>
                <a:cs typeface="Times New Roman" pitchFamily="18" charset="0"/>
              </a:rPr>
              <a:t> (2004).  </a:t>
            </a:r>
          </a:p>
          <a:p>
            <a:pPr marL="541338" indent="-514350" eaLnBrk="0" hangingPunct="0">
              <a:spcBef>
                <a:spcPts val="600"/>
              </a:spcBef>
              <a:buClr>
                <a:schemeClr val="accent1"/>
              </a:buClr>
              <a:buSzPct val="80000"/>
            </a:pPr>
            <a:endParaRPr lang="fr-FR" sz="1400" dirty="0" smtClean="0">
              <a:solidFill>
                <a:srgbClr val="320E04"/>
              </a:solidFill>
              <a:latin typeface="Times New Roman" pitchFamily="18" charset="0"/>
              <a:cs typeface="Times New Roman" pitchFamily="18" charset="0"/>
            </a:endParaRPr>
          </a:p>
          <a:p>
            <a:pPr marL="541338" indent="-514350" eaLnBrk="0" hangingPunct="0">
              <a:spcBef>
                <a:spcPts val="600"/>
              </a:spcBef>
              <a:buClr>
                <a:schemeClr val="accent1"/>
              </a:buClr>
              <a:buSzPct val="80000"/>
            </a:pPr>
            <a:r>
              <a:rPr lang="fr-FR" sz="3200" b="1" dirty="0" smtClean="0">
                <a:solidFill>
                  <a:srgbClr val="320E04"/>
                </a:solidFill>
                <a:latin typeface="Times New Roman" pitchFamily="18" charset="0"/>
                <a:cs typeface="Times New Roman" pitchFamily="18" charset="0"/>
                <a:sym typeface="Wingdings" pitchFamily="2" charset="2"/>
              </a:rPr>
              <a:t>6. </a:t>
            </a:r>
            <a:r>
              <a:rPr lang="fr-FR" sz="3200" dirty="0" smtClean="0">
                <a:solidFill>
                  <a:srgbClr val="320E04"/>
                </a:solidFill>
                <a:latin typeface="Times New Roman" pitchFamily="18" charset="0"/>
                <a:cs typeface="Times New Roman" pitchFamily="18" charset="0"/>
                <a:sym typeface="Wingdings" pitchFamily="2" charset="2"/>
              </a:rPr>
              <a:t>Produire des intervention « démocratiques » privilégiant l’autonomie et la responsabilité.</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323528" y="404664"/>
            <a:ext cx="8640960" cy="6232475"/>
          </a:xfrm>
          <a:prstGeom prst="rect">
            <a:avLst/>
          </a:prstGeom>
          <a:noFill/>
        </p:spPr>
        <p:txBody>
          <a:bodyPr wrap="square" rtlCol="0">
            <a:spAutoFit/>
          </a:bodyPr>
          <a:lstStyle/>
          <a:p>
            <a:pPr marL="541338" indent="-514350" eaLnBrk="0" hangingPunct="0">
              <a:spcBef>
                <a:spcPts val="600"/>
              </a:spcBef>
              <a:buClr>
                <a:schemeClr val="accent1"/>
              </a:buClr>
              <a:buSzPct val="80000"/>
            </a:pPr>
            <a:r>
              <a:rPr lang="fr-FR" sz="2800" b="1" dirty="0" smtClean="0">
                <a:solidFill>
                  <a:srgbClr val="320E04"/>
                </a:solidFill>
                <a:latin typeface="Times New Roman" pitchFamily="18" charset="0"/>
                <a:cs typeface="Times New Roman" pitchFamily="18" charset="0"/>
                <a:sym typeface="Wingdings" pitchFamily="2" charset="2"/>
              </a:rPr>
              <a:t>7. </a:t>
            </a:r>
            <a:r>
              <a:rPr lang="fr-FR" sz="2800" dirty="0" smtClean="0">
                <a:solidFill>
                  <a:srgbClr val="320E04"/>
                </a:solidFill>
                <a:latin typeface="Times New Roman" pitchFamily="18" charset="0"/>
                <a:cs typeface="Times New Roman" pitchFamily="18" charset="0"/>
                <a:sym typeface="Wingdings" pitchFamily="2" charset="2"/>
              </a:rPr>
              <a:t>Donner un statut positif à l’erreur qui doit porter sur ce que le sujet fait et non sur ce qu’il est.</a:t>
            </a:r>
          </a:p>
          <a:p>
            <a:pPr marL="541338" indent="-514350" eaLnBrk="0" hangingPunct="0">
              <a:spcBef>
                <a:spcPts val="600"/>
              </a:spcBef>
              <a:buClr>
                <a:schemeClr val="accent1"/>
              </a:buClr>
              <a:buSzPct val="80000"/>
            </a:pPr>
            <a:endParaRPr lang="fr-FR" sz="1000" b="1" dirty="0" smtClean="0">
              <a:solidFill>
                <a:srgbClr val="320E04"/>
              </a:solidFill>
              <a:latin typeface="Times New Roman" pitchFamily="18" charset="0"/>
              <a:cs typeface="Times New Roman" pitchFamily="18" charset="0"/>
            </a:endParaRPr>
          </a:p>
          <a:p>
            <a:pPr marL="369888" indent="-342900">
              <a:buFont typeface="Wingdings 2" pitchFamily="18" charset="2"/>
              <a:buAutoNum type="arabicPeriod" startAt="8"/>
            </a:pPr>
            <a:r>
              <a:rPr lang="fr-FR" sz="2800" dirty="0" smtClean="0">
                <a:solidFill>
                  <a:srgbClr val="320E04"/>
                </a:solidFill>
                <a:latin typeface="Times New Roman" pitchFamily="18" charset="0"/>
                <a:cs typeface="Times New Roman" pitchFamily="18" charset="0"/>
              </a:rPr>
              <a:t>Inciter le sportif à faire </a:t>
            </a:r>
            <a:r>
              <a:rPr lang="fr-FR" sz="2800" b="1" dirty="0" smtClean="0">
                <a:solidFill>
                  <a:srgbClr val="320E04"/>
                </a:solidFill>
                <a:latin typeface="Times New Roman" pitchFamily="18" charset="0"/>
                <a:cs typeface="Times New Roman" pitchFamily="18" charset="0"/>
              </a:rPr>
              <a:t>des attributions causales</a:t>
            </a:r>
          </a:p>
          <a:p>
            <a:pPr marL="369888" indent="-342900"/>
            <a:r>
              <a:rPr lang="fr-FR" sz="2800" b="1" dirty="0" smtClean="0">
                <a:solidFill>
                  <a:srgbClr val="320E04"/>
                </a:solidFill>
                <a:latin typeface="Times New Roman" pitchFamily="18" charset="0"/>
                <a:cs typeface="Times New Roman" pitchFamily="18" charset="0"/>
              </a:rPr>
              <a:t>                 adaptatives </a:t>
            </a:r>
            <a:r>
              <a:rPr lang="fr-FR" sz="2800" dirty="0" smtClean="0">
                <a:solidFill>
                  <a:srgbClr val="320E04"/>
                </a:solidFill>
                <a:latin typeface="Times New Roman" pitchFamily="18" charset="0"/>
                <a:cs typeface="Times New Roman" pitchFamily="18" charset="0"/>
              </a:rPr>
              <a:t>(</a:t>
            </a:r>
            <a:r>
              <a:rPr lang="fr-FR" sz="2800" dirty="0" err="1" smtClean="0">
                <a:solidFill>
                  <a:srgbClr val="320E04"/>
                </a:solidFill>
                <a:latin typeface="Times New Roman" pitchFamily="18" charset="0"/>
                <a:cs typeface="Times New Roman" pitchFamily="18" charset="0"/>
              </a:rPr>
              <a:t>Famose</a:t>
            </a:r>
            <a:r>
              <a:rPr lang="fr-FR" sz="2800" dirty="0" smtClean="0">
                <a:solidFill>
                  <a:srgbClr val="320E04"/>
                </a:solidFill>
                <a:latin typeface="Times New Roman" pitchFamily="18" charset="0"/>
                <a:cs typeface="Times New Roman" pitchFamily="18" charset="0"/>
              </a:rPr>
              <a:t>, 2006) : </a:t>
            </a:r>
          </a:p>
          <a:p>
            <a:pPr marL="369888" indent="-342900">
              <a:buFont typeface="Wingdings 2" pitchFamily="18" charset="2"/>
              <a:buAutoNum type="arabicPeriod" startAt="8"/>
            </a:pPr>
            <a:endParaRPr lang="fr-FR" sz="1000" dirty="0" smtClean="0">
              <a:solidFill>
                <a:srgbClr val="320E04"/>
              </a:solidFill>
              <a:latin typeface="Times New Roman" pitchFamily="18" charset="0"/>
              <a:cs typeface="Times New Roman" pitchFamily="18" charset="0"/>
            </a:endParaRPr>
          </a:p>
          <a:p>
            <a:pPr marL="369888" indent="-342900"/>
            <a:endParaRPr lang="fr-FR" sz="1000" dirty="0" smtClean="0">
              <a:solidFill>
                <a:srgbClr val="320E04"/>
              </a:solidFill>
              <a:latin typeface="Times New Roman" pitchFamily="18" charset="0"/>
              <a:cs typeface="Times New Roman" pitchFamily="18" charset="0"/>
            </a:endParaRPr>
          </a:p>
          <a:p>
            <a:pPr marL="369888" indent="-342900"/>
            <a:r>
              <a:rPr lang="fr-FR" sz="2800" dirty="0" smtClean="0">
                <a:solidFill>
                  <a:srgbClr val="320E04"/>
                </a:solidFill>
                <a:latin typeface="Times New Roman" pitchFamily="18" charset="0"/>
                <a:cs typeface="Times New Roman" pitchFamily="18" charset="0"/>
                <a:sym typeface="Wingdings" pitchFamily="2" charset="2"/>
              </a:rPr>
              <a:t> En aidant les </a:t>
            </a:r>
            <a:r>
              <a:rPr lang="fr-FR" sz="2800" u="sng" dirty="0" smtClean="0">
                <a:solidFill>
                  <a:srgbClr val="320E04"/>
                </a:solidFill>
                <a:latin typeface="Times New Roman" pitchFamily="18" charset="0"/>
                <a:cs typeface="Times New Roman" pitchFamily="18" charset="0"/>
                <a:sym typeface="Wingdings" pitchFamily="2" charset="2"/>
              </a:rPr>
              <a:t>sujets à basse estime de soi </a:t>
            </a:r>
            <a:r>
              <a:rPr lang="fr-FR" sz="2800" dirty="0" smtClean="0">
                <a:solidFill>
                  <a:srgbClr val="320E04"/>
                </a:solidFill>
                <a:latin typeface="Times New Roman" pitchFamily="18" charset="0"/>
                <a:cs typeface="Times New Roman" pitchFamily="18" charset="0"/>
                <a:sym typeface="Wingdings" pitchFamily="2" charset="2"/>
              </a:rPr>
              <a:t> à réinterpréter les événements de manière + favorable pour le  soi    cause interne stable (habileté) en cas de succès et cause interne instable (effort) en cas d’échec.  </a:t>
            </a:r>
          </a:p>
          <a:p>
            <a:pPr marL="369888" indent="-342900"/>
            <a:endParaRPr lang="fr-FR" sz="2800" dirty="0" smtClean="0">
              <a:solidFill>
                <a:srgbClr val="320E04"/>
              </a:solidFill>
              <a:latin typeface="Times New Roman" pitchFamily="18" charset="0"/>
              <a:cs typeface="Times New Roman" pitchFamily="18" charset="0"/>
              <a:sym typeface="Wingdings" pitchFamily="2" charset="2"/>
            </a:endParaRPr>
          </a:p>
          <a:p>
            <a:pPr marL="369888" indent="-342900"/>
            <a:endParaRPr lang="fr-FR" sz="2800" dirty="0" smtClean="0">
              <a:solidFill>
                <a:srgbClr val="320E04"/>
              </a:solidFill>
              <a:latin typeface="Times New Roman" pitchFamily="18" charset="0"/>
              <a:cs typeface="Times New Roman" pitchFamily="18" charset="0"/>
              <a:sym typeface="Wingdings" pitchFamily="2" charset="2"/>
            </a:endParaRPr>
          </a:p>
          <a:p>
            <a:pPr marL="369888" indent="-342900"/>
            <a:r>
              <a:rPr lang="fr-FR" sz="2800" dirty="0" smtClean="0">
                <a:solidFill>
                  <a:srgbClr val="320E04"/>
                </a:solidFill>
                <a:latin typeface="Times New Roman" pitchFamily="18" charset="0"/>
                <a:cs typeface="Times New Roman" pitchFamily="18" charset="0"/>
                <a:sym typeface="Wingdings" pitchFamily="2" charset="2"/>
              </a:rPr>
              <a:t> En orientant les </a:t>
            </a:r>
            <a:r>
              <a:rPr lang="fr-FR" sz="2800" u="sng" dirty="0" smtClean="0">
                <a:solidFill>
                  <a:srgbClr val="320E04"/>
                </a:solidFill>
                <a:latin typeface="Times New Roman" pitchFamily="18" charset="0"/>
                <a:cs typeface="Times New Roman" pitchFamily="18" charset="0"/>
                <a:sym typeface="Wingdings" pitchFamily="2" charset="2"/>
              </a:rPr>
              <a:t>sujets à haute estime de soi </a:t>
            </a:r>
            <a:r>
              <a:rPr lang="fr-FR" sz="2800" dirty="0" smtClean="0">
                <a:solidFill>
                  <a:srgbClr val="320E04"/>
                </a:solidFill>
                <a:latin typeface="Times New Roman" pitchFamily="18" charset="0"/>
                <a:cs typeface="Times New Roman" pitchFamily="18" charset="0"/>
                <a:sym typeface="Wingdings" pitchFamily="2" charset="2"/>
              </a:rPr>
              <a:t>vers des attributions + réalistes sans masquer leur part de responsabilité en cas d’échec.</a:t>
            </a:r>
            <a:endParaRPr lang="fr-FR" sz="2800" dirty="0" smtClean="0">
              <a:solidFill>
                <a:srgbClr val="320E04"/>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5536" y="692696"/>
            <a:ext cx="8568952" cy="4832092"/>
          </a:xfrm>
          <a:prstGeom prst="rect">
            <a:avLst/>
          </a:prstGeom>
        </p:spPr>
        <p:txBody>
          <a:bodyPr wrap="square">
            <a:spAutoFit/>
          </a:bodyPr>
          <a:lstStyle/>
          <a:p>
            <a:pPr algn="ctr"/>
            <a:r>
              <a:rPr lang="fr-FR" sz="4400" dirty="0" smtClean="0">
                <a:latin typeface="Times New Roman" pitchFamily="18" charset="0"/>
                <a:cs typeface="Times New Roman" pitchFamily="18" charset="0"/>
              </a:rPr>
              <a:t>Si, par la suite, ces notions de soi intègrent l'identité sociale, la réputation, les valeurs personnelles, et d'autres facteurs, cette première référence au soi physique restera forte chez les jeunes et les adolescents, voire, les jeunes adultes.</a:t>
            </a:r>
            <a:endParaRPr lang="fr-FR" sz="4400" dirty="0">
              <a:latin typeface="Times New Roman" pitchFamily="18" charset="0"/>
              <a:cs typeface="Times New Roman" pitchFamily="18"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3568" y="548680"/>
            <a:ext cx="7920880" cy="5632311"/>
          </a:xfrm>
          <a:prstGeom prst="rect">
            <a:avLst/>
          </a:prstGeom>
        </p:spPr>
        <p:txBody>
          <a:bodyPr wrap="square">
            <a:spAutoFit/>
          </a:bodyPr>
          <a:lstStyle/>
          <a:p>
            <a:pPr algn="ctr"/>
            <a:r>
              <a:rPr lang="fr-FR" sz="4000" dirty="0" smtClean="0">
                <a:latin typeface="Times New Roman" pitchFamily="18" charset="0"/>
                <a:cs typeface="Times New Roman" pitchFamily="18" charset="0"/>
              </a:rPr>
              <a:t>Le soi est une donnée interne invisible à l’observation physique.  Pour Rosenberg (1979) il est : « </a:t>
            </a:r>
            <a:r>
              <a:rPr lang="fr-FR" sz="4000" i="1" dirty="0" smtClean="0">
                <a:latin typeface="Times New Roman" pitchFamily="18" charset="0"/>
                <a:cs typeface="Times New Roman" pitchFamily="18" charset="0"/>
              </a:rPr>
              <a:t>… la totalité des pensées et sentiments d’un individu sur lui-même». </a:t>
            </a:r>
          </a:p>
          <a:p>
            <a:pPr algn="ctr"/>
            <a:endParaRPr lang="fr-FR" sz="4000" i="1" dirty="0">
              <a:latin typeface="Times New Roman" pitchFamily="18" charset="0"/>
              <a:cs typeface="Times New Roman" pitchFamily="18" charset="0"/>
            </a:endParaRPr>
          </a:p>
          <a:p>
            <a:pPr algn="ctr"/>
            <a:r>
              <a:rPr lang="fr-FR" sz="4000" dirty="0" smtClean="0">
                <a:latin typeface="Times New Roman" pitchFamily="18" charset="0"/>
                <a:cs typeface="Times New Roman" pitchFamily="18" charset="0"/>
              </a:rPr>
              <a:t>Le soi est étudié en raison de son importance dans la vie de chacun.</a:t>
            </a:r>
          </a:p>
          <a:p>
            <a:pPr algn="ctr"/>
            <a:endParaRPr lang="fr-FR" sz="4000" dirty="0" smtClean="0">
              <a:latin typeface="Times New Roman" pitchFamily="18" charset="0"/>
              <a:cs typeface="Times New Roman" pitchFamily="18"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11560" y="764704"/>
            <a:ext cx="7920880" cy="4524315"/>
          </a:xfrm>
          <a:prstGeom prst="rect">
            <a:avLst/>
          </a:prstGeom>
        </p:spPr>
        <p:txBody>
          <a:bodyPr wrap="square">
            <a:spAutoFit/>
          </a:bodyPr>
          <a:lstStyle/>
          <a:p>
            <a:pPr algn="ctr"/>
            <a:r>
              <a:rPr lang="fr-FR" dirty="0" smtClean="0">
                <a:latin typeface="Times New Roman" pitchFamily="18" charset="0"/>
                <a:cs typeface="Times New Roman" pitchFamily="18" charset="0"/>
              </a:rPr>
              <a:t> </a:t>
            </a:r>
            <a:r>
              <a:rPr lang="fr-FR" sz="4800" dirty="0" smtClean="0">
                <a:latin typeface="Times New Roman" pitchFamily="18" charset="0"/>
                <a:cs typeface="Times New Roman" pitchFamily="18" charset="0"/>
              </a:rPr>
              <a:t>Structure cognitive, le soi permet de se penser soi-même, consciemment de la même façon que nous pensons aux objets et aux événements de notre environnement. </a:t>
            </a:r>
            <a:endParaRPr lang="fr-FR" sz="4800" dirty="0">
              <a:latin typeface="Times New Roman" pitchFamily="18" charset="0"/>
              <a:cs typeface="Times New Roman" pitchFamily="18"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395536" y="188640"/>
            <a:ext cx="8280919" cy="6186309"/>
          </a:xfrm>
          <a:prstGeom prst="rect">
            <a:avLst/>
          </a:prstGeom>
          <a:noFill/>
        </p:spPr>
        <p:txBody>
          <a:bodyPr wrap="square" rtlCol="0">
            <a:spAutoFit/>
          </a:bodyPr>
          <a:lstStyle/>
          <a:p>
            <a:pPr algn="ctr"/>
            <a:r>
              <a:rPr lang="fr-FR" sz="3600" dirty="0" smtClean="0">
                <a:latin typeface="Times New Roman" pitchFamily="18" charset="0"/>
                <a:cs typeface="Times New Roman" pitchFamily="18" charset="0"/>
              </a:rPr>
              <a:t>Le soi regroupe toutes les informations sur nous-mêmes obtenues par nos nombreuses interactions avec l’environnement. </a:t>
            </a:r>
          </a:p>
          <a:p>
            <a:pPr algn="ctr"/>
            <a:endParaRPr lang="fr-FR" sz="3600" dirty="0" smtClean="0">
              <a:latin typeface="Times New Roman" pitchFamily="18" charset="0"/>
              <a:cs typeface="Times New Roman" pitchFamily="18" charset="0"/>
            </a:endParaRPr>
          </a:p>
          <a:p>
            <a:pPr algn="ctr"/>
            <a:r>
              <a:rPr lang="fr-FR" sz="3600" dirty="0" smtClean="0">
                <a:latin typeface="Times New Roman" pitchFamily="18" charset="0"/>
                <a:cs typeface="Times New Roman" pitchFamily="18" charset="0"/>
              </a:rPr>
              <a:t>Informations correspondant à nos propres observations, évaluations et nos introspections. </a:t>
            </a:r>
          </a:p>
          <a:p>
            <a:pPr algn="ctr"/>
            <a:endParaRPr lang="fr-FR" sz="3600" dirty="0" smtClean="0">
              <a:latin typeface="Times New Roman" pitchFamily="18" charset="0"/>
              <a:cs typeface="Times New Roman" pitchFamily="18" charset="0"/>
            </a:endParaRPr>
          </a:p>
          <a:p>
            <a:pPr algn="ctr">
              <a:defRPr/>
            </a:pPr>
            <a:r>
              <a:rPr lang="fr-FR" sz="3600" dirty="0" smtClean="0">
                <a:latin typeface="Times New Roman" pitchFamily="18" charset="0"/>
                <a:cs typeface="Times New Roman" pitchFamily="18" charset="0"/>
              </a:rPr>
              <a:t>Il convient de distinguer parmi ces informations celles purement descriptives de celles qui sont du registre évaluatif.</a:t>
            </a:r>
            <a:endParaRPr lang="fr-FR" sz="3600" b="1" dirty="0">
              <a:latin typeface="Times New Roman" pitchFamily="18" charset="0"/>
              <a:cs typeface="Times New Roman" pitchFamily="18" charset="0"/>
            </a:endParaRPr>
          </a:p>
        </p:txBody>
      </p:sp>
    </p:spTree>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318</TotalTime>
  <Words>2116</Words>
  <Application>Microsoft Office PowerPoint</Application>
  <PresentationFormat>Affichage à l'écran (4:3)</PresentationFormat>
  <Paragraphs>280</Paragraphs>
  <Slides>51</Slides>
  <Notes>0</Notes>
  <HiddenSlides>0</HiddenSlides>
  <MMClips>0</MMClips>
  <ScaleCrop>false</ScaleCrop>
  <HeadingPairs>
    <vt:vector size="4" baseType="variant">
      <vt:variant>
        <vt:lpstr>Thème</vt:lpstr>
      </vt:variant>
      <vt:variant>
        <vt:i4>1</vt:i4>
      </vt:variant>
      <vt:variant>
        <vt:lpstr>Titres des diapositives</vt:lpstr>
      </vt:variant>
      <vt:variant>
        <vt:i4>51</vt:i4>
      </vt:variant>
    </vt:vector>
  </HeadingPairs>
  <TitlesOfParts>
    <vt:vector size="52" baseType="lpstr">
      <vt:lpstr>Thème Office</vt:lpstr>
      <vt:lpstr>Diapositive 1</vt:lpstr>
      <vt:lpstr>Diapositive 2</vt:lpstr>
      <vt:lpstr>Diapositive 3</vt:lpstr>
      <vt:lpstr>Diapositive 4</vt:lpstr>
      <vt:lpstr>Diapositive 5</vt:lpstr>
      <vt:lpstr>Diapositive 6</vt:lpstr>
      <vt:lpstr>Diapositive 7</vt:lpstr>
      <vt:lpstr>Diapositive 8</vt:lpstr>
      <vt:lpstr>Diapositive 9</vt:lpstr>
      <vt:lpstr>Diapositive 10</vt:lpstr>
      <vt:lpstr>Diapositive 11</vt:lpstr>
      <vt:lpstr>Diapositive 12</vt:lpstr>
      <vt:lpstr>Diapositive 13</vt:lpstr>
      <vt:lpstr>Diapositive 14</vt:lpstr>
      <vt:lpstr>Diapositive 15</vt:lpstr>
      <vt:lpstr>Diapositive 16</vt:lpstr>
      <vt:lpstr>Diapositive 17</vt:lpstr>
      <vt:lpstr>Diapositive 18</vt:lpstr>
      <vt:lpstr>Diapositive 19</vt:lpstr>
      <vt:lpstr>Diapositive 20</vt:lpstr>
      <vt:lpstr>Diapositive 21</vt:lpstr>
      <vt:lpstr>Diapositive 22</vt:lpstr>
      <vt:lpstr>Diapositive 23</vt:lpstr>
      <vt:lpstr>Diapositive 24</vt:lpstr>
      <vt:lpstr>Diapositive 25</vt:lpstr>
      <vt:lpstr>Diapositive 26</vt:lpstr>
      <vt:lpstr>Diapositive 27</vt:lpstr>
      <vt:lpstr>Diapositive 28</vt:lpstr>
      <vt:lpstr>Diapositive 29</vt:lpstr>
      <vt:lpstr>Diapositive 30</vt:lpstr>
      <vt:lpstr>Diapositive 31</vt:lpstr>
      <vt:lpstr>Diapositive 32</vt:lpstr>
      <vt:lpstr>Diapositive 33</vt:lpstr>
      <vt:lpstr>Diapositive 34</vt:lpstr>
      <vt:lpstr>Diapositive 35</vt:lpstr>
      <vt:lpstr>Diapositive 36</vt:lpstr>
      <vt:lpstr>Diapositive 37</vt:lpstr>
      <vt:lpstr>Diapositive 38</vt:lpstr>
      <vt:lpstr>Diapositive 39</vt:lpstr>
      <vt:lpstr>Diapositive 40</vt:lpstr>
      <vt:lpstr>Diapositive 41</vt:lpstr>
      <vt:lpstr>Diapositive 42</vt:lpstr>
      <vt:lpstr>Diapositive 43</vt:lpstr>
      <vt:lpstr>Diapositive 44</vt:lpstr>
      <vt:lpstr>Diapositive 45</vt:lpstr>
      <vt:lpstr>Diapositive 46</vt:lpstr>
      <vt:lpstr>Diapositive 47</vt:lpstr>
      <vt:lpstr>Diapositive 48</vt:lpstr>
      <vt:lpstr>Diapositive 49</vt:lpstr>
      <vt:lpstr>Diapositive 50</vt:lpstr>
      <vt:lpstr>Diapositive 51</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Staps</dc:creator>
  <cp:lastModifiedBy>Staps</cp:lastModifiedBy>
  <cp:revision>11</cp:revision>
  <dcterms:created xsi:type="dcterms:W3CDTF">2015-01-12T11:54:44Z</dcterms:created>
  <dcterms:modified xsi:type="dcterms:W3CDTF">2015-01-19T12:50:06Z</dcterms:modified>
</cp:coreProperties>
</file>