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9" r:id="rId3"/>
    <p:sldId id="274" r:id="rId4"/>
    <p:sldId id="291" r:id="rId5"/>
    <p:sldId id="288" r:id="rId6"/>
    <p:sldId id="286" r:id="rId7"/>
    <p:sldId id="28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6E"/>
    <a:srgbClr val="F08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034" autoAdjust="0"/>
  </p:normalViewPr>
  <p:slideViewPr>
    <p:cSldViewPr>
      <p:cViewPr>
        <p:scale>
          <a:sx n="50" d="100"/>
          <a:sy n="50" d="100"/>
        </p:scale>
        <p:origin x="-195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F0F05-CED3-47A9-86EA-914585138755}" type="datetimeFigureOut">
              <a:rPr lang="fr-FR" smtClean="0">
                <a:latin typeface="Century Gothic" pitchFamily="34" charset="0"/>
              </a:rPr>
              <a:pPr/>
              <a:t>02/03/2016</a:t>
            </a:fld>
            <a:endParaRPr lang="fr-FR" dirty="0"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1ED89-9986-4BD6-8C93-C7D086881AFB}" type="slidenum">
              <a:rPr lang="fr-FR" smtClean="0">
                <a:latin typeface="Century Gothic" pitchFamily="34" charset="0"/>
              </a:rPr>
              <a:pPr/>
              <a:t>‹#›</a:t>
            </a:fld>
            <a:endParaRPr lang="fr-FR" dirty="0"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2F00CEC5-BD24-4E2C-84E6-32C1C084D66B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9F9B7455-BB38-4F1E-88C7-38305163C9C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B7455-BB38-4F1E-88C7-38305163C9CB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S’invite à Rennes,</a:t>
            </a:r>
            <a:r>
              <a:rPr lang="fr-FR" baseline="0" dirty="0" smtClean="0"/>
              <a:t> Paris et Lyon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B7455-BB38-4F1E-88C7-38305163C9CB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FA61AE6-8C51-477D-A288-245BDCA9CD44}" type="datetimeFigureOut">
              <a:rPr lang="fr-FR" smtClean="0"/>
              <a:pPr/>
              <a:t>02/03/2016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B15D41DD-0050-41BB-9751-A2B554BDD13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gif"/><Relationship Id="rId26" Type="http://schemas.openxmlformats.org/officeDocument/2006/relationships/image" Target="../media/image28.jpeg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hyperlink" Target="http://jeunesfemmesetnumerique.com/forum-paris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ocialBuilder" TargetMode="External"/><Relationship Id="rId3" Type="http://schemas.openxmlformats.org/officeDocument/2006/relationships/hyperlink" Target="http://socialbuilder.org" TargetMode="External"/><Relationship Id="rId7" Type="http://schemas.openxmlformats.org/officeDocument/2006/relationships/image" Target="../media/image30.jpe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eunesfemmesetnumerique.org/" TargetMode="External"/><Relationship Id="rId11" Type="http://schemas.openxmlformats.org/officeDocument/2006/relationships/image" Target="../media/image32.jpeg"/><Relationship Id="rId5" Type="http://schemas.openxmlformats.org/officeDocument/2006/relationships/hyperlink" Target="mailto:fabienne.cogneau@f2c.fr" TargetMode="External"/><Relationship Id="rId10" Type="http://schemas.openxmlformats.org/officeDocument/2006/relationships/hyperlink" Target="https://www.linkedin.com/company/social-builder" TargetMode="External"/><Relationship Id="rId4" Type="http://schemas.openxmlformats.org/officeDocument/2006/relationships/hyperlink" Target="mailto:forum@socialbuilder.org" TargetMode="Externa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UVERTURE_TRIAN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704934" cy="6858000"/>
          </a:xfrm>
          <a:prstGeom prst="rect">
            <a:avLst/>
          </a:prstGeom>
        </p:spPr>
      </p:pic>
      <p:sp>
        <p:nvSpPr>
          <p:cNvPr id="8" name="Triangle isocèle 7"/>
          <p:cNvSpPr/>
          <p:nvPr/>
        </p:nvSpPr>
        <p:spPr>
          <a:xfrm rot="10087112">
            <a:off x="-1746850" y="1505659"/>
            <a:ext cx="13331379" cy="68067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pic>
        <p:nvPicPr>
          <p:cNvPr id="6" name="image2.png"/>
          <p:cNvPicPr>
            <a:picLocks noChangeAspect="1" noChangeArrowheads="1"/>
          </p:cNvPicPr>
          <p:nvPr/>
        </p:nvPicPr>
        <p:blipFill>
          <a:blip r:embed="rId3" cstate="print"/>
          <a:srcRect t="33862" b="33058"/>
          <a:stretch>
            <a:fillRect/>
          </a:stretch>
        </p:blipFill>
        <p:spPr bwMode="auto">
          <a:xfrm rot="20756319">
            <a:off x="1816408" y="2572492"/>
            <a:ext cx="4910348" cy="162432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 rot="20412993">
            <a:off x="2964909" y="3629611"/>
            <a:ext cx="649426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kern="0" cap="all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ACCÉLÉRER LA TRANSITION NUMÉRIQUE PAR LA MIXITÉ</a:t>
            </a:r>
            <a:endParaRPr lang="fr-FR" sz="32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b="1" cap="all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	      POWERED BY    </a:t>
            </a:r>
            <a:endParaRPr lang="fr-FR" dirty="0" smtClean="0"/>
          </a:p>
          <a:p>
            <a:endParaRPr lang="fr-FR" sz="2800" b="1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0255989">
            <a:off x="5118874" y="582681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pic>
        <p:nvPicPr>
          <p:cNvPr id="10" name="image3.png" descr="C:\Users\Grunchi\Desktop\AUDREY\Dropbox\+++ SOCIAL BUILDER\Photos Social Builder\LOGOS SB\Logo Social Builder refait sans baseline sans fo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3746">
            <a:off x="5526280" y="5274186"/>
            <a:ext cx="1231432" cy="7430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 rot="20412993">
            <a:off x="1374578" y="2082056"/>
            <a:ext cx="64942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kern="0" cap="all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PARTENAIRE</a:t>
            </a:r>
          </a:p>
          <a:p>
            <a:endParaRPr lang="fr-FR" sz="32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b="1" cap="all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		</a:t>
            </a:r>
            <a:endParaRPr lang="fr-FR" sz="2800" b="1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3800" b="1" kern="0" cap="all" dirty="0" smtClean="0">
              <a:solidFill>
                <a:srgbClr val="F08A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PAGE_ORAN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19417" cy="7221559"/>
          </a:xfrm>
        </p:spPr>
      </p:pic>
      <p:sp>
        <p:nvSpPr>
          <p:cNvPr id="6" name="Triangle isocèle 5"/>
          <p:cNvSpPr/>
          <p:nvPr/>
        </p:nvSpPr>
        <p:spPr>
          <a:xfrm rot="719246">
            <a:off x="-2268425" y="-573884"/>
            <a:ext cx="12168682" cy="7521404"/>
          </a:xfrm>
          <a:prstGeom prst="triangle">
            <a:avLst>
              <a:gd name="adj" fmla="val 491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34076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dirty="0" smtClean="0">
              <a:latin typeface="Century Gothic" pitchFamily="34" charset="0"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2780928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dirty="0" smtClean="0">
              <a:latin typeface="Century Gothic" pitchFamily="34" charset="0"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80528" y="260648"/>
            <a:ext cx="9505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F08A00"/>
                </a:solidFill>
                <a:latin typeface="Century Gothic" pitchFamily="34" charset="0"/>
                <a:sym typeface="Calibri" pitchFamily="34" charset="0"/>
              </a:rPr>
              <a:t>Pourquoi devenir partenaire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F08A00"/>
                </a:solidFill>
                <a:latin typeface="Century Gothic" pitchFamily="34" charset="0"/>
                <a:sym typeface="Calibri" pitchFamily="34" charset="0"/>
              </a:rPr>
              <a:t>de #JFNum 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Century Gothic" pitchFamily="34" charset="0"/>
              <a:sym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536" y="1700808"/>
            <a:ext cx="6192688" cy="6324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>
              <a:defRPr/>
            </a:pPr>
            <a:r>
              <a:rPr lang="fr-FR" sz="2400" b="1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Devenez partenaire du premier accélérateur de carrières pour les jeunes professionnelles du numérique </a:t>
            </a:r>
          </a:p>
          <a:p>
            <a:pPr>
              <a:defRPr/>
            </a:pPr>
            <a:endParaRPr lang="fr-FR" sz="2100" b="1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100" b="1" kern="0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Engagez vos salariés </a:t>
            </a:r>
            <a:r>
              <a:rPr lang="fr-FR" sz="21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dans un projet </a:t>
            </a:r>
            <a:r>
              <a:rPr lang="fr-FR" sz="2100" b="1" kern="0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porteur de sens</a:t>
            </a:r>
          </a:p>
          <a:p>
            <a:pPr>
              <a:buFont typeface="Arial" pitchFamily="34" charset="0"/>
              <a:buChar char="•"/>
              <a:defRPr/>
            </a:pPr>
            <a:endParaRPr lang="fr-FR" sz="2100" b="1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1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 Faites </a:t>
            </a:r>
            <a:r>
              <a:rPr lang="fr-FR" sz="2100" b="1" kern="0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connaître vos métiers innovants </a:t>
            </a:r>
            <a:r>
              <a:rPr lang="fr-FR" sz="21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et donnez de la </a:t>
            </a:r>
            <a:r>
              <a:rPr lang="fr-FR" sz="2100" b="1" kern="0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visibilité à vos experts numériques</a:t>
            </a:r>
          </a:p>
          <a:p>
            <a:pPr>
              <a:buFont typeface="Arial" pitchFamily="34" charset="0"/>
              <a:buChar char="•"/>
              <a:defRPr/>
            </a:pPr>
            <a:endParaRPr lang="fr-FR" sz="2100" b="1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1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 Développez vos opportunités de </a:t>
            </a:r>
            <a:r>
              <a:rPr lang="fr-FR" sz="2100" b="1" kern="0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collaborer</a:t>
            </a:r>
            <a:r>
              <a:rPr lang="fr-FR" sz="2100" b="1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 </a:t>
            </a:r>
            <a:r>
              <a:rPr lang="fr-FR" sz="21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avec de </a:t>
            </a:r>
            <a:r>
              <a:rPr lang="fr-FR" sz="2100" b="1" kern="0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jeunes talents féminins du numérique </a:t>
            </a:r>
            <a:r>
              <a:rPr lang="fr-FR" sz="21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et des </a:t>
            </a:r>
            <a:r>
              <a:rPr lang="fr-FR" sz="2100" b="1" kern="0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partenaires de l’écosystème digital</a:t>
            </a:r>
          </a:p>
          <a:p>
            <a:pPr>
              <a:buFont typeface="Arial" pitchFamily="34" charset="0"/>
              <a:buChar char="•"/>
              <a:defRPr/>
            </a:pPr>
            <a:endParaRPr lang="fr-FR" sz="2100" b="1" kern="0" dirty="0" smtClean="0">
              <a:solidFill>
                <a:srgbClr val="E3006E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sz="21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sz="21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</a:pPr>
            <a:endParaRPr lang="fr-FR" sz="21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</a:pPr>
            <a:endParaRPr lang="fr-FR" kern="0" dirty="0">
              <a:latin typeface="Century Gothic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C:\Documents and Settings\Charlotte\Mes documents\Téléchargements\11130507_876692865733640_842637867260118064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08920"/>
            <a:ext cx="35467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5" descr="PAGE_VIO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93989"/>
          </a:xfrm>
          <a:prstGeom prst="rect">
            <a:avLst/>
          </a:prstGeom>
        </p:spPr>
      </p:pic>
      <p:sp>
        <p:nvSpPr>
          <p:cNvPr id="13" name="Triangle isocèle 12"/>
          <p:cNvSpPr/>
          <p:nvPr/>
        </p:nvSpPr>
        <p:spPr>
          <a:xfrm rot="7111951">
            <a:off x="1376933" y="92860"/>
            <a:ext cx="7679161" cy="9422618"/>
          </a:xfrm>
          <a:prstGeom prst="triangle">
            <a:avLst>
              <a:gd name="adj" fmla="val 48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2535238" y="-1420813"/>
            <a:ext cx="2314575" cy="0"/>
          </a:xfrm>
          <a:prstGeom prst="line">
            <a:avLst/>
          </a:prstGeom>
          <a:ln w="12700">
            <a:solidFill>
              <a:srgbClr val="F08A00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kern="0" dirty="0">
              <a:solidFill>
                <a:sysClr val="windowText" lastClr="000000"/>
              </a:solidFill>
              <a:latin typeface="Century Gothic" pitchFamily="34" charset="0"/>
              <a:ea typeface="+mj-ea"/>
              <a:cs typeface="+mj-cs"/>
              <a:sym typeface="Helvetica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" y="404664"/>
            <a:ext cx="91440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E3006E"/>
                </a:solidFill>
                <a:latin typeface="Century Gothic" pitchFamily="34" charset="0"/>
                <a:sym typeface="Calibri"/>
              </a:rPr>
              <a:t>Le Programme #JFNum</a:t>
            </a:r>
            <a:endParaRPr lang="fr-FR" sz="3600" b="1" dirty="0">
              <a:solidFill>
                <a:srgbClr val="E3006E"/>
              </a:solidFill>
              <a:latin typeface="Century Gothic" pitchFamily="34" charset="0"/>
              <a:sym typeface="Calibri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9512" y="1124744"/>
            <a:ext cx="8784976" cy="6647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lvl="0" algn="ctr">
              <a:defRPr/>
            </a:pPr>
            <a:r>
              <a:rPr lang="fr-FR" sz="2000" b="1" kern="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Inscrivez-vous dans une programmation annuelle à la pointe des innovations digitales et conviez-y vos salarié-e-s !</a:t>
            </a:r>
          </a:p>
          <a:p>
            <a:pPr lvl="0" algn="ctr">
              <a:defRPr/>
            </a:pPr>
            <a:endParaRPr lang="fr-FR" b="1" kern="0" dirty="0" smtClean="0">
              <a:solidFill>
                <a:prstClr val="black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defRPr/>
            </a:pPr>
            <a:r>
              <a:rPr lang="fr-FR" sz="1600" kern="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Faites entrer vos salariés dans 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une communauté </a:t>
            </a:r>
            <a:r>
              <a:rPr lang="fr-FR" sz="1600" kern="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de 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:</a:t>
            </a:r>
          </a:p>
          <a:p>
            <a:pPr>
              <a:defRPr/>
            </a:pPr>
            <a:endParaRPr lang="fr-FR" sz="800" b="1" kern="0" dirty="0" smtClean="0">
              <a:solidFill>
                <a:srgbClr val="E3006E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5 000 femmes 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talentueuses et intéressées par une 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carrière 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ou la création de 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startup 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dans le digital</a:t>
            </a:r>
          </a:p>
          <a:p>
            <a:pPr>
              <a:buFont typeface="Arial" pitchFamily="34" charset="0"/>
              <a:buChar char="•"/>
              <a:defRPr/>
            </a:pPr>
            <a:endParaRPr lang="fr-FR" sz="8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200 partenaires 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de l’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écosystème numérique réuni autour du projet 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(acteurs institutionnels, entreprises, réseaux d’entrepreneur-e-s, réseaux féminins, écoles, réseaux d’</a:t>
            </a:r>
            <a:r>
              <a:rPr lang="fr-FR" sz="1600" kern="0" dirty="0" err="1" smtClean="0">
                <a:latin typeface="Century Gothic" pitchFamily="34" charset="0"/>
                <a:ea typeface="Calibri"/>
                <a:cs typeface="Calibri"/>
                <a:sym typeface="Calibri"/>
              </a:rPr>
              <a:t>alumni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)</a:t>
            </a:r>
            <a:endParaRPr lang="fr-FR" b="1" kern="0" dirty="0" smtClean="0">
              <a:solidFill>
                <a:prstClr val="black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 lvl="0" algn="ctr">
              <a:defRPr/>
            </a:pPr>
            <a:endParaRPr lang="fr-FR" sz="2000" b="1" kern="0" dirty="0" smtClean="0">
              <a:solidFill>
                <a:prstClr val="black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 lvl="0" algn="ctr">
              <a:defRPr/>
            </a:pPr>
            <a:r>
              <a:rPr lang="fr-FR" sz="2000" b="1" kern="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Permettez à vos salariés de participer à une vingtaine d’actions réseau par an :</a:t>
            </a:r>
          </a:p>
          <a:p>
            <a:pPr>
              <a:defRPr/>
            </a:pPr>
            <a:endParaRPr lang="fr-FR" sz="16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Le Forum Jeunes Femmes &amp; Numérique, le 20 mai 2016 à Paris aux Salons </a:t>
            </a:r>
            <a:r>
              <a:rPr lang="fr-FR" sz="1600" b="1" kern="0" dirty="0" err="1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Vianey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, 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notre grande rencontre annuelle</a:t>
            </a:r>
          </a:p>
          <a:p>
            <a:pPr>
              <a:buFont typeface="Arial" pitchFamily="34" charset="0"/>
              <a:buChar char="•"/>
              <a:defRPr/>
            </a:pPr>
            <a:endParaRPr lang="fr-FR" sz="8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12 soirées #</a:t>
            </a:r>
            <a:r>
              <a:rPr lang="fr-FR" sz="1600" b="1" kern="0" dirty="0" err="1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DigitalMentor</a:t>
            </a:r>
            <a:r>
              <a:rPr lang="fr-FR" sz="1600" b="1" kern="0" baseline="30000" dirty="0" smtClean="0">
                <a:solidFill>
                  <a:srgbClr val="F08A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</a:t>
            </a:r>
            <a:r>
              <a:rPr lang="fr-FR" sz="1600" b="1" kern="0" baseline="3000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®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des soirées de mentorat collectif de jeunes femmes talents du numérique par vos salarié-e-s </a:t>
            </a:r>
          </a:p>
          <a:p>
            <a:pPr>
              <a:buFont typeface="Arial" pitchFamily="34" charset="0"/>
              <a:buChar char="•"/>
              <a:defRPr/>
            </a:pPr>
            <a:endParaRPr lang="fr-FR" sz="8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8 </a:t>
            </a:r>
            <a:r>
              <a:rPr lang="fr-FR" sz="1600" b="1" kern="0" dirty="0" err="1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BeFor</a:t>
            </a:r>
            <a:r>
              <a:rPr lang="fr-FR" sz="1600" b="1" kern="0" baseline="3000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®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sur des expertises précises : </a:t>
            </a:r>
            <a:r>
              <a:rPr lang="fr-FR" sz="1600" kern="0" dirty="0" err="1" smtClean="0">
                <a:latin typeface="Century Gothic" pitchFamily="34" charset="0"/>
                <a:ea typeface="Calibri"/>
                <a:cs typeface="Calibri"/>
                <a:sym typeface="Calibri"/>
              </a:rPr>
              <a:t>Cybersécurité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, </a:t>
            </a:r>
            <a:r>
              <a:rPr lang="fr-FR" sz="1600" kern="0" dirty="0" err="1" smtClean="0">
                <a:latin typeface="Century Gothic" pitchFamily="34" charset="0"/>
                <a:ea typeface="Calibri"/>
                <a:cs typeface="Calibri"/>
                <a:sym typeface="Calibri"/>
              </a:rPr>
              <a:t>Growth</a:t>
            </a:r>
            <a:r>
              <a:rPr lang="fr-FR" sz="1600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 Hacking, Intelligence artificielle…</a:t>
            </a:r>
          </a:p>
          <a:p>
            <a:pPr>
              <a:buFont typeface="Arial" pitchFamily="34" charset="0"/>
              <a:buChar char="•"/>
              <a:defRPr/>
            </a:pPr>
            <a:endParaRPr lang="fr-FR" sz="21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</a:pPr>
            <a:endParaRPr lang="fr-FR" sz="21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Font typeface="Arial" pitchFamily="34" charset="0"/>
              <a:buChar char="•"/>
            </a:pPr>
            <a:endParaRPr lang="fr-FR" kern="0" dirty="0">
              <a:latin typeface="Century Gothic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Espace réservé du contenu 3" descr="PAGE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98101" y="0"/>
            <a:ext cx="10219417" cy="7665930"/>
          </a:xfrm>
          <a:prstGeom prst="rect">
            <a:avLst/>
          </a:prstGeom>
        </p:spPr>
      </p:pic>
      <p:sp>
        <p:nvSpPr>
          <p:cNvPr id="111" name="Triangle isocèle 110"/>
          <p:cNvSpPr/>
          <p:nvPr/>
        </p:nvSpPr>
        <p:spPr>
          <a:xfrm>
            <a:off x="-756592" y="-762697"/>
            <a:ext cx="10586740" cy="84403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9512" y="1412776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entury Gothic" pitchFamily="34" charset="0"/>
              </a:rPr>
              <a:t>Le </a:t>
            </a:r>
            <a:r>
              <a:rPr lang="fr-FR" sz="1600" b="1" dirty="0" smtClean="0">
                <a:latin typeface="Century Gothic" pitchFamily="34" charset="0"/>
                <a:hlinkClick r:id="rId4"/>
              </a:rPr>
              <a:t>grand rassemblement de notre communauté</a:t>
            </a:r>
            <a:r>
              <a:rPr lang="fr-FR" sz="1600" dirty="0" smtClean="0">
                <a:latin typeface="Century Gothic" pitchFamily="34" charset="0"/>
              </a:rPr>
              <a:t>, sous le haut </a:t>
            </a:r>
            <a:r>
              <a:rPr lang="fr-FR" sz="1600" dirty="0" err="1" smtClean="0">
                <a:latin typeface="Century Gothic" pitchFamily="34" charset="0"/>
              </a:rPr>
              <a:t>marrainage</a:t>
            </a:r>
            <a:r>
              <a:rPr lang="fr-FR" sz="1600" dirty="0" smtClean="0">
                <a:latin typeface="Century Gothic" pitchFamily="34" charset="0"/>
              </a:rPr>
              <a:t> d’Axelle Lemaire, Secrétaire d'État chargée du Numérique avec </a:t>
            </a:r>
            <a:r>
              <a:rPr lang="fr-FR" sz="1600" b="1" dirty="0" smtClean="0">
                <a:latin typeface="Century Gothic" pitchFamily="34" charset="0"/>
              </a:rPr>
              <a:t>1000 jeunes femmes</a:t>
            </a:r>
            <a:r>
              <a:rPr lang="fr-FR" sz="1600" dirty="0" smtClean="0">
                <a:latin typeface="Century Gothic" pitchFamily="34" charset="0"/>
              </a:rPr>
              <a:t>, </a:t>
            </a:r>
            <a:r>
              <a:rPr lang="fr-FR" sz="1600" b="1" dirty="0" smtClean="0">
                <a:latin typeface="Century Gothic" pitchFamily="34" charset="0"/>
              </a:rPr>
              <a:t>200 professionnel-le-s du numérique</a:t>
            </a:r>
            <a:r>
              <a:rPr lang="fr-FR" sz="1600" dirty="0" smtClean="0">
                <a:latin typeface="Century Gothic" pitchFamily="34" charset="0"/>
              </a:rPr>
              <a:t>, </a:t>
            </a:r>
            <a:r>
              <a:rPr lang="fr-FR" sz="1600" b="1" dirty="0" smtClean="0">
                <a:latin typeface="Century Gothic" pitchFamily="34" charset="0"/>
              </a:rPr>
              <a:t>25 ateliers et conférences</a:t>
            </a:r>
            <a:r>
              <a:rPr lang="fr-FR" sz="1600" dirty="0" smtClean="0">
                <a:latin typeface="Century Gothic" pitchFamily="34" charset="0"/>
              </a:rPr>
              <a:t> sur des sujets pointus de la transformation numérique et des métiers, </a:t>
            </a:r>
            <a:r>
              <a:rPr lang="fr-FR" sz="1600" b="1" dirty="0" smtClean="0">
                <a:latin typeface="Century Gothic" pitchFamily="34" charset="0"/>
              </a:rPr>
              <a:t>300 sessions de mentorats</a:t>
            </a:r>
            <a:r>
              <a:rPr lang="fr-FR" sz="1600" dirty="0" smtClean="0">
                <a:latin typeface="Century Gothic" pitchFamily="34" charset="0"/>
              </a:rPr>
              <a:t> sur une journée, une visibilité vers les institutions et auprès des </a:t>
            </a:r>
            <a:r>
              <a:rPr lang="fr-FR" sz="1600" dirty="0" err="1" smtClean="0">
                <a:latin typeface="Century Gothic" pitchFamily="34" charset="0"/>
              </a:rPr>
              <a:t>influenceurs</a:t>
            </a:r>
            <a:r>
              <a:rPr lang="fr-FR" sz="1600" dirty="0" smtClean="0">
                <a:latin typeface="Century Gothic" pitchFamily="34" charset="0"/>
              </a:rPr>
              <a:t> du digital</a:t>
            </a:r>
            <a:endParaRPr lang="fr-FR" sz="1600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endParaRPr lang="fr-FR" sz="1600" dirty="0" smtClean="0">
              <a:latin typeface="Century Gothic" pitchFamily="34" charset="0"/>
            </a:endParaRPr>
          </a:p>
          <a:p>
            <a:r>
              <a:rPr lang="fr-FR" sz="1200" u="sng" dirty="0" smtClean="0">
                <a:latin typeface="Century Gothic" pitchFamily="34" charset="0"/>
              </a:rPr>
              <a:t>Parmi </a:t>
            </a:r>
            <a:r>
              <a:rPr lang="fr-FR" sz="1200" u="sng" dirty="0" smtClean="0">
                <a:latin typeface="Century Gothic" pitchFamily="34" charset="0"/>
              </a:rPr>
              <a:t>les invité-e-s 2016 du </a:t>
            </a:r>
            <a:r>
              <a:rPr lang="fr-FR" sz="1200" u="sng" dirty="0" smtClean="0">
                <a:latin typeface="Century Gothic" pitchFamily="34" charset="0"/>
              </a:rPr>
              <a:t>Forum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Axelle Lemaire</a:t>
            </a:r>
            <a:r>
              <a:rPr lang="fr-FR" sz="1200" dirty="0" smtClean="0">
                <a:latin typeface="Century Gothic" pitchFamily="34" charset="0"/>
              </a:rPr>
              <a:t> | Secrétaire d'Etat chargée du Numérique, Ministère de l'économie,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Century Gothic" pitchFamily="34" charset="0"/>
              </a:rPr>
              <a:t>de l'industrie et du numérique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Anne </a:t>
            </a:r>
            <a:r>
              <a:rPr lang="fr-FR" sz="1200" b="1" dirty="0" err="1" smtClean="0">
                <a:latin typeface="Century Gothic" pitchFamily="34" charset="0"/>
              </a:rPr>
              <a:t>Browaeys</a:t>
            </a:r>
            <a:r>
              <a:rPr lang="fr-FR" sz="1200" dirty="0" smtClean="0">
                <a:latin typeface="Century Gothic" pitchFamily="34" charset="0"/>
              </a:rPr>
              <a:t> | Directrice Générale marketing et digital, Club Méditerranée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Camille Rumani </a:t>
            </a:r>
            <a:r>
              <a:rPr lang="fr-FR" sz="1200" dirty="0" smtClean="0">
                <a:latin typeface="Century Gothic" pitchFamily="34" charset="0"/>
              </a:rPr>
              <a:t>| COO, VizEat 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Stéphane </a:t>
            </a:r>
            <a:r>
              <a:rPr lang="fr-FR" sz="1200" b="1" dirty="0" err="1" smtClean="0">
                <a:latin typeface="Century Gothic" pitchFamily="34" charset="0"/>
              </a:rPr>
              <a:t>Distinguin</a:t>
            </a:r>
            <a:r>
              <a:rPr lang="fr-FR" sz="1200" b="1" dirty="0" smtClean="0">
                <a:latin typeface="Century Gothic" pitchFamily="34" charset="0"/>
              </a:rPr>
              <a:t> </a:t>
            </a:r>
            <a:r>
              <a:rPr lang="fr-FR" sz="1200" dirty="0" smtClean="0">
                <a:latin typeface="Century Gothic" pitchFamily="34" charset="0"/>
              </a:rPr>
              <a:t> | CEO, </a:t>
            </a:r>
            <a:r>
              <a:rPr lang="fr-FR" sz="1200" dirty="0" err="1" smtClean="0">
                <a:latin typeface="Century Gothic" pitchFamily="34" charset="0"/>
              </a:rPr>
              <a:t>Fabernovel</a:t>
            </a:r>
            <a:endParaRPr lang="fr-FR" sz="12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Alix de Sagazan  </a:t>
            </a:r>
            <a:r>
              <a:rPr lang="fr-FR" sz="1200" dirty="0" smtClean="0">
                <a:latin typeface="Century Gothic" pitchFamily="34" charset="0"/>
              </a:rPr>
              <a:t>| CEO, AB </a:t>
            </a:r>
            <a:r>
              <a:rPr lang="fr-FR" sz="1200" dirty="0" err="1" smtClean="0">
                <a:latin typeface="Century Gothic" pitchFamily="34" charset="0"/>
              </a:rPr>
              <a:t>Tasty</a:t>
            </a:r>
            <a:endParaRPr lang="fr-FR" sz="12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Angélique Gérard</a:t>
            </a:r>
            <a:r>
              <a:rPr lang="fr-FR" sz="1200" dirty="0" smtClean="0">
                <a:latin typeface="Century Gothic" pitchFamily="34" charset="0"/>
              </a:rPr>
              <a:t>  |  Directrice des relations abonnées, </a:t>
            </a:r>
            <a:r>
              <a:rPr lang="fr-FR" sz="1200" dirty="0" err="1" smtClean="0">
                <a:latin typeface="Century Gothic" pitchFamily="34" charset="0"/>
              </a:rPr>
              <a:t>Illiad</a:t>
            </a:r>
            <a:endParaRPr lang="fr-FR" sz="12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Century Gothic" pitchFamily="34" charset="0"/>
              </a:rPr>
              <a:t>Jean Paul </a:t>
            </a:r>
            <a:r>
              <a:rPr lang="en-US" sz="1200" b="1" dirty="0" err="1" smtClean="0">
                <a:latin typeface="Century Gothic" pitchFamily="34" charset="0"/>
              </a:rPr>
              <a:t>Isson</a:t>
            </a:r>
            <a:r>
              <a:rPr lang="en-US" sz="1200" dirty="0" smtClean="0">
                <a:latin typeface="Century Gothic" pitchFamily="34" charset="0"/>
              </a:rPr>
              <a:t> | Global VP Predictive Analytics &amp; BI, Monster Worldwide</a:t>
            </a:r>
            <a:endParaRPr lang="fr-FR" sz="12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Laure </a:t>
            </a:r>
            <a:r>
              <a:rPr lang="fr-FR" sz="1200" b="1" dirty="0" err="1" smtClean="0">
                <a:latin typeface="Century Gothic" pitchFamily="34" charset="0"/>
              </a:rPr>
              <a:t>Lucchesi</a:t>
            </a:r>
            <a:r>
              <a:rPr lang="fr-FR" sz="1200" dirty="0" smtClean="0">
                <a:latin typeface="Century Gothic" pitchFamily="34" charset="0"/>
              </a:rPr>
              <a:t>  | Directrice Adjointe, </a:t>
            </a:r>
            <a:r>
              <a:rPr lang="fr-FR" sz="1200" dirty="0" err="1" smtClean="0">
                <a:latin typeface="Century Gothic" pitchFamily="34" charset="0"/>
              </a:rPr>
              <a:t>Etalab</a:t>
            </a:r>
            <a:endParaRPr lang="fr-FR" sz="12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Catherine </a:t>
            </a:r>
            <a:r>
              <a:rPr lang="fr-FR" sz="1200" b="1" dirty="0" err="1" smtClean="0">
                <a:latin typeface="Century Gothic" pitchFamily="34" charset="0"/>
              </a:rPr>
              <a:t>Nayl</a:t>
            </a:r>
            <a:r>
              <a:rPr lang="fr-FR" sz="1200" dirty="0" smtClean="0">
                <a:latin typeface="Century Gothic" pitchFamily="34" charset="0"/>
              </a:rPr>
              <a:t>  | Directrice Générale Adjointe à l'information, TF1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Marie-Laure Sauty de Chalon</a:t>
            </a:r>
            <a:r>
              <a:rPr lang="fr-FR" sz="1200" dirty="0" smtClean="0">
                <a:latin typeface="Century Gothic" pitchFamily="34" charset="0"/>
              </a:rPr>
              <a:t>  | CEO, Au </a:t>
            </a:r>
            <a:r>
              <a:rPr lang="fr-FR" sz="1200" dirty="0" smtClean="0">
                <a:latin typeface="Century Gothic" pitchFamily="34" charset="0"/>
              </a:rPr>
              <a:t>Féminin </a:t>
            </a:r>
            <a:endParaRPr lang="fr-FR" sz="12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Hélène Boulet-</a:t>
            </a:r>
            <a:r>
              <a:rPr lang="fr-FR" sz="1200" b="1" dirty="0" err="1" smtClean="0">
                <a:latin typeface="Century Gothic" pitchFamily="34" charset="0"/>
              </a:rPr>
              <a:t>Supau</a:t>
            </a:r>
            <a:r>
              <a:rPr lang="fr-FR" sz="1200" b="1" dirty="0" smtClean="0">
                <a:latin typeface="Century Gothic" pitchFamily="34" charset="0"/>
              </a:rPr>
              <a:t> </a:t>
            </a:r>
            <a:r>
              <a:rPr lang="fr-FR" sz="1200" dirty="0" smtClean="0">
                <a:latin typeface="Century Gothic" pitchFamily="34" charset="0"/>
              </a:rPr>
              <a:t>| Directrice Générale, </a:t>
            </a:r>
            <a:r>
              <a:rPr lang="fr-FR" sz="1200" dirty="0" err="1" smtClean="0">
                <a:latin typeface="Century Gothic" pitchFamily="34" charset="0"/>
              </a:rPr>
              <a:t>Sarenza</a:t>
            </a:r>
            <a:endParaRPr lang="fr-FR" sz="12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Century Gothic" pitchFamily="34" charset="0"/>
              </a:rPr>
              <a:t>Marie </a:t>
            </a:r>
            <a:r>
              <a:rPr lang="fr-FR" sz="1200" b="1" dirty="0" err="1" smtClean="0">
                <a:latin typeface="Century Gothic" pitchFamily="34" charset="0"/>
              </a:rPr>
              <a:t>Vorgan</a:t>
            </a:r>
            <a:r>
              <a:rPr lang="fr-FR" sz="1200" b="1" dirty="0" smtClean="0">
                <a:latin typeface="Century Gothic" pitchFamily="34" charset="0"/>
              </a:rPr>
              <a:t> le </a:t>
            </a:r>
            <a:r>
              <a:rPr lang="fr-FR" sz="1200" b="1" dirty="0" err="1" smtClean="0">
                <a:latin typeface="Century Gothic" pitchFamily="34" charset="0"/>
              </a:rPr>
              <a:t>Barzic</a:t>
            </a:r>
            <a:r>
              <a:rPr lang="fr-FR" sz="1200" b="1" dirty="0" smtClean="0">
                <a:latin typeface="Century Gothic" pitchFamily="34" charset="0"/>
              </a:rPr>
              <a:t> </a:t>
            </a:r>
            <a:r>
              <a:rPr lang="fr-FR" sz="1200" dirty="0" smtClean="0">
                <a:latin typeface="Century Gothic" pitchFamily="34" charset="0"/>
              </a:rPr>
              <a:t> | CEO, Numa</a:t>
            </a:r>
          </a:p>
          <a:p>
            <a:pPr>
              <a:buFont typeface="Arial" pitchFamily="34" charset="0"/>
              <a:buChar char="•"/>
              <a:defRPr/>
            </a:pPr>
            <a:endParaRPr lang="fr-FR" sz="1600" b="1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2" name="Shape 330"/>
          <p:cNvSpPr>
            <a:spLocks noChangeArrowheads="1"/>
          </p:cNvSpPr>
          <p:nvPr/>
        </p:nvSpPr>
        <p:spPr bwMode="auto">
          <a:xfrm>
            <a:off x="6774481" y="2708920"/>
            <a:ext cx="2694063" cy="3528392"/>
          </a:xfrm>
          <a:prstGeom prst="rect">
            <a:avLst/>
          </a:prstGeom>
          <a:solidFill>
            <a:srgbClr val="FFFFFF"/>
          </a:solidFill>
          <a:ln w="12700">
            <a:solidFill>
              <a:srgbClr val="E3006E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fr-FR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Century Gothic" pitchFamily="34" charset="0"/>
              </a:rPr>
              <a:t>Nos partenaires</a:t>
            </a: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fr-FR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10" name="Shape 90"/>
          <p:cNvSpPr/>
          <p:nvPr/>
        </p:nvSpPr>
        <p:spPr>
          <a:xfrm>
            <a:off x="108520" y="6997250"/>
            <a:ext cx="69117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b="1" dirty="0">
              <a:solidFill>
                <a:srgbClr val="F08A00"/>
              </a:solidFill>
              <a:latin typeface="Century Gothic" pitchFamily="34" charset="0"/>
              <a:sym typeface="Calibri"/>
            </a:endParaRPr>
          </a:p>
        </p:txBody>
      </p:sp>
      <p:pic>
        <p:nvPicPr>
          <p:cNvPr id="48" name="image2.png"/>
          <p:cNvPicPr>
            <a:picLocks noChangeAspect="1" noChangeArrowheads="1"/>
          </p:cNvPicPr>
          <p:nvPr/>
        </p:nvPicPr>
        <p:blipFill>
          <a:blip r:embed="rId5" cstate="print"/>
          <a:srcRect l="7825" t="30119" r="7825" b="30615"/>
          <a:stretch>
            <a:fillRect/>
          </a:stretch>
        </p:blipFill>
        <p:spPr bwMode="auto">
          <a:xfrm rot="20979063">
            <a:off x="241756" y="419712"/>
            <a:ext cx="1848798" cy="860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9" name="ZoneTexte 48"/>
          <p:cNvSpPr txBox="1"/>
          <p:nvPr/>
        </p:nvSpPr>
        <p:spPr>
          <a:xfrm>
            <a:off x="2195736" y="404665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08A00"/>
                </a:solidFill>
                <a:latin typeface="Century Gothic" pitchFamily="34" charset="0"/>
                <a:sym typeface="Calibri" pitchFamily="34" charset="0"/>
              </a:rPr>
              <a:t>Le Forum Jeunes Femmes et Numérique Paris – 20 mai 2016 – Salons </a:t>
            </a:r>
            <a:r>
              <a:rPr lang="fr-FR" sz="2800" b="1" dirty="0" err="1" smtClean="0">
                <a:solidFill>
                  <a:srgbClr val="F08A00"/>
                </a:solidFill>
                <a:latin typeface="Century Gothic" pitchFamily="34" charset="0"/>
                <a:sym typeface="Calibri" pitchFamily="34" charset="0"/>
              </a:rPr>
              <a:t>Vianey</a:t>
            </a:r>
            <a:endParaRPr lang="fr-FR" sz="2800" dirty="0"/>
          </a:p>
        </p:txBody>
      </p:sp>
      <p:pic>
        <p:nvPicPr>
          <p:cNvPr id="25" name="pasted-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501073"/>
            <a:ext cx="386187" cy="42118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6" name="pasted-im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573081"/>
            <a:ext cx="304122" cy="30532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7" name="pasted-im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4573081"/>
            <a:ext cx="432048" cy="368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8" name="pasted-imag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3284984"/>
            <a:ext cx="864096" cy="17299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9" name="image23.gif" descr="http://www.lem3.fr/img/logo-am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4485" y="4241280"/>
            <a:ext cx="665987" cy="15799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0" name="pasted-imag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04448" y="5517232"/>
            <a:ext cx="785168" cy="16273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1" name="Image 30" descr="téléchargement.png"/>
          <p:cNvPicPr>
            <a:picLocks noChangeAspect="1"/>
          </p:cNvPicPr>
          <p:nvPr/>
        </p:nvPicPr>
        <p:blipFill>
          <a:blip r:embed="rId12" cstate="print"/>
          <a:srcRect l="10080" t="33200" r="5921" b="29840"/>
          <a:stretch>
            <a:fillRect/>
          </a:stretch>
        </p:blipFill>
        <p:spPr>
          <a:xfrm>
            <a:off x="6869709" y="3212976"/>
            <a:ext cx="654619" cy="288032"/>
          </a:xfrm>
          <a:prstGeom prst="rect">
            <a:avLst/>
          </a:prstGeom>
        </p:spPr>
      </p:pic>
      <p:pic>
        <p:nvPicPr>
          <p:cNvPr id="32" name="Image 31" descr="LOGO_ECONOCOM_BLEU_VIDEO_BD-450x225.jpg"/>
          <p:cNvPicPr>
            <a:picLocks noChangeAspect="1"/>
          </p:cNvPicPr>
          <p:nvPr/>
        </p:nvPicPr>
        <p:blipFill>
          <a:blip r:embed="rId13" cstate="print"/>
          <a:srcRect l="10752" t="36560" r="13985" b="36560"/>
          <a:stretch>
            <a:fillRect/>
          </a:stretch>
        </p:blipFill>
        <p:spPr>
          <a:xfrm>
            <a:off x="8590047" y="3284984"/>
            <a:ext cx="806489" cy="144016"/>
          </a:xfrm>
          <a:prstGeom prst="rect">
            <a:avLst/>
          </a:prstGeom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4221088"/>
            <a:ext cx="518457" cy="188550"/>
          </a:xfrm>
          <a:prstGeom prst="rect">
            <a:avLst/>
          </a:prstGeom>
          <a:noFill/>
        </p:spPr>
      </p:pic>
      <p:pic>
        <p:nvPicPr>
          <p:cNvPr id="34" name="Picture 5" descr="Logo long-HD-png-5000x10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72400" y="5181594"/>
            <a:ext cx="610264" cy="136156"/>
          </a:xfrm>
          <a:prstGeom prst="rect">
            <a:avLst/>
          </a:prstGeom>
        </p:spPr>
      </p:pic>
      <p:pic>
        <p:nvPicPr>
          <p:cNvPr id="35" name="Picture 10" descr="Logo Women'Up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76256" y="5445224"/>
            <a:ext cx="1010368" cy="242488"/>
          </a:xfrm>
          <a:prstGeom prst="rect">
            <a:avLst/>
          </a:prstGeom>
        </p:spPr>
      </p:pic>
      <p:pic>
        <p:nvPicPr>
          <p:cNvPr id="36" name="Picture 11" descr="bpw-franc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48264" y="5037578"/>
            <a:ext cx="368510" cy="335638"/>
          </a:xfrm>
          <a:prstGeom prst="rect">
            <a:avLst/>
          </a:prstGeom>
        </p:spPr>
      </p:pic>
      <p:pic>
        <p:nvPicPr>
          <p:cNvPr id="37" name="Picture 8" descr="logo_frateli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891407" y="4645089"/>
            <a:ext cx="505185" cy="200390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924122" y="5181594"/>
            <a:ext cx="439756" cy="16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96336" y="5109586"/>
            <a:ext cx="432048" cy="22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96336" y="4149080"/>
            <a:ext cx="360040" cy="28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920100" y="4221088"/>
            <a:ext cx="4478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ocialbuilder\Desktop\SB\WEB\site JFN\logo\PARTENAIRES PARIS 2016\logo sol\gplus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48264" y="5805264"/>
            <a:ext cx="355595" cy="288032"/>
          </a:xfrm>
          <a:prstGeom prst="rect">
            <a:avLst/>
          </a:prstGeom>
          <a:noFill/>
        </p:spPr>
      </p:pic>
      <p:pic>
        <p:nvPicPr>
          <p:cNvPr id="1027" name="Picture 3" descr="C:\Users\socialbuilder\Desktop\SB\WEB\site JFN\logo\PARTENAIRES PARIS 2016\logo sol\numa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48264" y="3645024"/>
            <a:ext cx="504056" cy="408285"/>
          </a:xfrm>
          <a:prstGeom prst="rect">
            <a:avLst/>
          </a:prstGeom>
          <a:noFill/>
        </p:spPr>
      </p:pic>
      <p:pic>
        <p:nvPicPr>
          <p:cNvPr id="1028" name="Picture 4" descr="C:\Users\socialbuilder\Desktop\SB\WEB\site JFN\logo\PARTENAIRES PARIS 2016\logo sol\ministereeconomie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812360" y="3573016"/>
            <a:ext cx="576064" cy="466612"/>
          </a:xfrm>
          <a:prstGeom prst="rect">
            <a:avLst/>
          </a:prstGeom>
          <a:noFill/>
        </p:spPr>
      </p:pic>
      <p:pic>
        <p:nvPicPr>
          <p:cNvPr id="1029" name="Picture 5" descr="C:\Users\socialbuilder\Desktop\SB\WEB\site JFN\logo\PARTENAIRES PARIS 2016\logo sol\capdigital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748464" y="3717032"/>
            <a:ext cx="595844" cy="216024"/>
          </a:xfrm>
          <a:prstGeom prst="rect">
            <a:avLst/>
          </a:prstGeom>
          <a:noFill/>
        </p:spPr>
      </p:pic>
      <p:pic>
        <p:nvPicPr>
          <p:cNvPr id="1030" name="Picture 6" descr="C:\Users\socialbuilder\Desktop\SB\WEB\site JFN\logo\PARTENAIRES PARIS 2016\logo sol\wehub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956376" y="5373216"/>
            <a:ext cx="416626" cy="33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3" descr="PAGE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0"/>
            <a:ext cx="10219417" cy="7221559"/>
          </a:xfrm>
          <a:prstGeom prst="rect">
            <a:avLst/>
          </a:prstGeom>
        </p:spPr>
      </p:pic>
      <p:sp>
        <p:nvSpPr>
          <p:cNvPr id="8" name="Triangle isocèle 7"/>
          <p:cNvSpPr/>
          <p:nvPr/>
        </p:nvSpPr>
        <p:spPr>
          <a:xfrm rot="8546997">
            <a:off x="-577910" y="1293624"/>
            <a:ext cx="10774659" cy="9211492"/>
          </a:xfrm>
          <a:prstGeom prst="triangle">
            <a:avLst>
              <a:gd name="adj" fmla="val 135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0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F08A00"/>
                </a:solidFill>
                <a:latin typeface="Century Gothic" pitchFamily="34" charset="0"/>
                <a:sym typeface="Calibri" pitchFamily="34" charset="0"/>
              </a:rPr>
              <a:t>Notre offre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latin typeface="Century Gothic" pitchFamily="34" charset="0"/>
              <a:sym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solidFill>
                <a:srgbClr val="E3006E"/>
              </a:solidFill>
              <a:latin typeface="Century Gothic" pitchFamily="34" charset="0"/>
              <a:sym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solidFill>
                <a:srgbClr val="E3006E"/>
              </a:solidFill>
              <a:latin typeface="Century Gothic" pitchFamily="34" charset="0"/>
              <a:sym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solidFill>
                <a:srgbClr val="E3006E"/>
              </a:solidFill>
              <a:latin typeface="Century Gothic" pitchFamily="34" charset="0"/>
              <a:sym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solidFill>
                <a:srgbClr val="E3006E"/>
              </a:solidFill>
              <a:latin typeface="Century Gothic" pitchFamily="34" charset="0"/>
              <a:sym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solidFill>
                <a:srgbClr val="E3006E"/>
              </a:solidFill>
              <a:latin typeface="Century Gothic" pitchFamily="34" charset="0"/>
              <a:sym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solidFill>
                <a:srgbClr val="E3006E"/>
              </a:solidFill>
              <a:latin typeface="Century Gothic" pitchFamily="34" charset="0"/>
              <a:sym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solidFill>
                <a:srgbClr val="E3006E"/>
              </a:solidFill>
              <a:latin typeface="Century Gothic" pitchFamily="34" charset="0"/>
              <a:sym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srgbClr val="E3006E"/>
              </a:solidFill>
              <a:latin typeface="Century Gothic" pitchFamily="34" charset="0"/>
              <a:sym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srgbClr val="E3006E"/>
              </a:solidFill>
              <a:latin typeface="Century Gothic" pitchFamily="34" charset="0"/>
              <a:sym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54452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Les Forums Jeunes Femmes &amp; Numérique seront déclinés en France en 2016 :  le 13 mai à Rennes, en septembre à Lyon et en </a:t>
            </a:r>
            <a:r>
              <a:rPr lang="fr-FR" dirty="0" err="1" smtClean="0"/>
              <a:t>déceà</a:t>
            </a:r>
            <a:r>
              <a:rPr lang="fr-FR" dirty="0" smtClean="0"/>
              <a:t> Bordeaux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1484784"/>
            <a:ext cx="3528392" cy="1200329"/>
          </a:xfrm>
          <a:prstGeom prst="rect">
            <a:avLst/>
          </a:prstGeom>
          <a:solidFill>
            <a:srgbClr val="F08A0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Devenir partenaire du #</a:t>
            </a:r>
            <a:r>
              <a:rPr lang="fr-FR" b="1" dirty="0" err="1" smtClean="0">
                <a:latin typeface="Century Gothic" pitchFamily="34" charset="0"/>
                <a:ea typeface="Calibri"/>
                <a:cs typeface="Calibri"/>
                <a:sym typeface="Calibri"/>
              </a:rPr>
              <a:t>ForumJFNum</a:t>
            </a:r>
            <a:r>
              <a:rPr lang="fr-FR" b="1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 du 20 mai 2016 </a:t>
            </a:r>
          </a:p>
          <a:p>
            <a:pPr lvl="0"/>
            <a:r>
              <a:rPr lang="fr-FR" b="1" dirty="0" smtClean="0">
                <a:latin typeface="Century Gothic" pitchFamily="34" charset="0"/>
                <a:sym typeface="Calibri"/>
              </a:rPr>
              <a:t>(1 000 personnes présentes sur la journée)*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99992" y="1484784"/>
            <a:ext cx="3528392" cy="923330"/>
          </a:xfrm>
          <a:prstGeom prst="rect">
            <a:avLst/>
          </a:prstGeom>
          <a:solidFill>
            <a:srgbClr val="F08A0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Permettre à vos salariés de participer à tous les événements réseaux #</a:t>
            </a:r>
            <a:r>
              <a:rPr lang="fr-FR" b="1" dirty="0" err="1" smtClean="0">
                <a:latin typeface="Century Gothic" pitchFamily="34" charset="0"/>
                <a:ea typeface="Calibri"/>
                <a:cs typeface="Calibri"/>
                <a:sym typeface="Calibri"/>
              </a:rPr>
              <a:t>JFNum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55576" y="3212976"/>
            <a:ext cx="3528392" cy="1754326"/>
          </a:xfrm>
          <a:prstGeom prst="rect">
            <a:avLst/>
          </a:prstGeom>
          <a:solidFill>
            <a:srgbClr val="F08A0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/>
              <a:t>Soirée </a:t>
            </a:r>
            <a:r>
              <a:rPr lang="fr-FR" b="1" dirty="0" smtClean="0"/>
              <a:t>de mentorat collectif</a:t>
            </a:r>
            <a:r>
              <a:rPr lang="fr-FR" dirty="0" smtClean="0"/>
              <a:t>  #</a:t>
            </a:r>
            <a:r>
              <a:rPr lang="fr-FR" dirty="0" err="1" smtClean="0"/>
              <a:t>MentorDigital</a:t>
            </a:r>
            <a:r>
              <a:rPr lang="fr-FR" dirty="0" smtClean="0"/>
              <a:t> </a:t>
            </a:r>
            <a:r>
              <a:rPr lang="fr-FR" b="1" dirty="0" smtClean="0"/>
              <a:t>® </a:t>
            </a:r>
            <a:r>
              <a:rPr lang="fr-FR" dirty="0" smtClean="0"/>
              <a:t>de jeunes femmes talents du numérique par vos salarié-e-s </a:t>
            </a:r>
            <a:r>
              <a:rPr lang="fr-FR" b="1" dirty="0" smtClean="0">
                <a:latin typeface="Century Gothic" pitchFamily="34" charset="0"/>
                <a:sym typeface="Calibri"/>
              </a:rPr>
              <a:t>- Une conférence / atelier pour mettre en avant des experts : le  </a:t>
            </a:r>
            <a:r>
              <a:rPr lang="fr-FR" b="1" dirty="0" err="1" smtClean="0">
                <a:latin typeface="Century Gothic" pitchFamily="34" charset="0"/>
                <a:sym typeface="Calibri"/>
              </a:rPr>
              <a:t>BeFor</a:t>
            </a:r>
            <a:r>
              <a:rPr lang="fr-FR" b="1" dirty="0" smtClean="0"/>
              <a:t> ®</a:t>
            </a:r>
            <a:r>
              <a:rPr lang="fr-FR" b="1" dirty="0" smtClean="0">
                <a:latin typeface="Century Gothic" pitchFamily="34" charset="0"/>
                <a:sym typeface="Calibri"/>
              </a:rPr>
              <a:t>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615608" y="2708920"/>
            <a:ext cx="3528392" cy="1200329"/>
          </a:xfrm>
          <a:prstGeom prst="rect">
            <a:avLst/>
          </a:prstGeom>
          <a:solidFill>
            <a:srgbClr val="F08A0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/>
              <a:t>Visibilité </a:t>
            </a:r>
            <a:r>
              <a:rPr lang="fr-FR" b="1" dirty="0" smtClean="0"/>
              <a:t>de vos actualités numériques et RH</a:t>
            </a:r>
            <a:r>
              <a:rPr lang="fr-FR" dirty="0" smtClean="0"/>
              <a:t> dans nos réseaux sociaux (communauté sur </a:t>
            </a:r>
            <a:r>
              <a:rPr lang="fr-FR" dirty="0" err="1" smtClean="0"/>
              <a:t>Linkedin</a:t>
            </a:r>
            <a:r>
              <a:rPr lang="fr-FR" dirty="0" smtClean="0"/>
              <a:t>, </a:t>
            </a:r>
            <a:r>
              <a:rPr lang="fr-FR" dirty="0" err="1" smtClean="0"/>
              <a:t>twitter</a:t>
            </a:r>
            <a:r>
              <a:rPr lang="fr-FR" dirty="0" smtClean="0"/>
              <a:t>, NL)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788024" y="4221088"/>
            <a:ext cx="3528392" cy="1018677"/>
          </a:xfrm>
          <a:prstGeom prst="rect">
            <a:avLst/>
          </a:prstGeom>
          <a:solidFill>
            <a:srgbClr val="F08A00"/>
          </a:solidFill>
        </p:spPr>
        <p:txBody>
          <a:bodyPr wrap="square" rtlCol="0">
            <a:spAutoFit/>
          </a:bodyPr>
          <a:lstStyle/>
          <a:p>
            <a:pPr marL="0" lvl="1" indent="-285750">
              <a:lnSpc>
                <a:spcPct val="115000"/>
              </a:lnSpc>
              <a:defRPr/>
            </a:pPr>
            <a:r>
              <a:rPr lang="fr-FR" b="1" kern="0" dirty="0" smtClean="0">
                <a:latin typeface="Century Gothic" pitchFamily="34" charset="0"/>
                <a:ea typeface="Calibri"/>
                <a:cs typeface="Calibri"/>
                <a:sym typeface="Calibri"/>
              </a:rPr>
              <a:t>Impliquer vos salariés dans les événements réseaux #</a:t>
            </a:r>
            <a:r>
              <a:rPr lang="fr-FR" b="1" kern="0" dirty="0" err="1" smtClean="0">
                <a:latin typeface="Century Gothic" pitchFamily="34" charset="0"/>
                <a:ea typeface="Calibri"/>
                <a:cs typeface="Calibri"/>
                <a:sym typeface="Calibri"/>
              </a:rPr>
              <a:t>JFNum</a:t>
            </a:r>
            <a:endParaRPr lang="fr-FR" b="1" kern="0" dirty="0" smtClean="0">
              <a:latin typeface="Century Gothic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GE_ORANG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900608" y="0"/>
            <a:ext cx="10219417" cy="7221559"/>
          </a:xfrm>
        </p:spPr>
      </p:pic>
      <p:sp>
        <p:nvSpPr>
          <p:cNvPr id="12" name="Triangle isocèle 11"/>
          <p:cNvSpPr/>
          <p:nvPr/>
        </p:nvSpPr>
        <p:spPr>
          <a:xfrm rot="11409095">
            <a:off x="-854195" y="219211"/>
            <a:ext cx="10718881" cy="63813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93245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08A00"/>
                </a:solidFill>
                <a:latin typeface="Century Gothic" pitchFamily="34" charset="0"/>
                <a:sym typeface="Calibri" pitchFamily="34" charset="0"/>
              </a:rPr>
              <a:t>Détails des actions #JFNum</a:t>
            </a:r>
          </a:p>
          <a:p>
            <a:pPr algn="ctr"/>
            <a:endParaRPr lang="fr-FR" sz="3600" b="1" dirty="0" smtClean="0">
              <a:solidFill>
                <a:srgbClr val="F08A00"/>
              </a:solidFill>
              <a:latin typeface="Century Gothic" pitchFamily="34" charset="0"/>
              <a:sym typeface="Calibri" pitchFamily="34" charset="0"/>
            </a:endParaRPr>
          </a:p>
          <a:p>
            <a:pPr algn="ctr"/>
            <a:endParaRPr lang="fr-FR" sz="3600" b="1" dirty="0" smtClean="0">
              <a:solidFill>
                <a:srgbClr val="F08A00"/>
              </a:solidFill>
              <a:latin typeface="Century Gothic" pitchFamily="34" charset="0"/>
              <a:sym typeface="Calibri" pitchFamily="34" charset="0"/>
            </a:endParaRPr>
          </a:p>
          <a:p>
            <a:pPr algn="ctr"/>
            <a:endParaRPr lang="fr-FR" sz="3600" b="1" dirty="0" smtClean="0">
              <a:solidFill>
                <a:srgbClr val="F08A00"/>
              </a:solidFill>
              <a:latin typeface="Century Gothic" pitchFamily="34" charset="0"/>
              <a:sym typeface="Calibri" pitchFamily="34" charset="0"/>
            </a:endParaRPr>
          </a:p>
          <a:p>
            <a:pPr algn="ctr"/>
            <a:r>
              <a:rPr lang="fr-FR" dirty="0" smtClean="0">
                <a:latin typeface="Century Gothic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/>
            </a:r>
            <a:br>
              <a:rPr lang="fr-FR" dirty="0" smtClean="0">
                <a:latin typeface="Century Gothic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endParaRPr lang="fr-FR" dirty="0" smtClean="0">
              <a:latin typeface="Century Gothic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/>
            <a:r>
              <a:rPr lang="fr-FR" dirty="0" smtClean="0">
                <a:latin typeface="Century Gothic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/>
            </a:r>
            <a:br>
              <a:rPr lang="fr-FR" dirty="0" smtClean="0">
                <a:latin typeface="Century Gothic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endParaRPr lang="fr-FR" dirty="0">
              <a:latin typeface="Century Gothic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8" y="1196752"/>
          <a:ext cx="8640960" cy="556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781"/>
                <a:gridCol w="4268179"/>
              </a:tblGrid>
              <a:tr h="540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0" dirty="0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Devenir partenaire du #ForumJFNUM, 20 mai 2016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b="1" kern="0" dirty="0" smtClean="0">
                        <a:solidFill>
                          <a:srgbClr val="F08A00"/>
                        </a:solidFill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1" indent="-285750">
                        <a:lnSpc>
                          <a:spcPct val="115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 Faire intervenir un speaker sur un thème porteur pour votre entreprise</a:t>
                      </a:r>
                    </a:p>
                    <a:p>
                      <a:pPr marL="0" lvl="1" indent="-285750">
                        <a:lnSpc>
                          <a:spcPct val="115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 Avoir un stand pour présenter votre structure et mentorer des jeunes femmes </a:t>
                      </a:r>
                    </a:p>
                    <a:p>
                      <a:pPr marL="0" lvl="1" indent="-285750">
                        <a:lnSpc>
                          <a:spcPct val="115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 Inviter vos salarié-e-s à participer à l’événement</a:t>
                      </a:r>
                    </a:p>
                    <a:p>
                      <a:pPr marL="0" lvl="1" indent="-285750">
                        <a:lnSpc>
                          <a:spcPct val="115000"/>
                        </a:lnSpc>
                        <a:buFont typeface="Arial" pitchFamily="34" charset="0"/>
                        <a:buChar char="•"/>
                        <a:defRPr/>
                      </a:pPr>
                      <a:endParaRPr lang="fr-FR" sz="1300" b="1" kern="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/>
                      <a:r>
                        <a:rPr lang="fr-FR" sz="1800" b="1" kern="0" dirty="0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Obtenir une visibilité optimisée sur nos supports de communication</a:t>
                      </a:r>
                    </a:p>
                    <a:p>
                      <a:pPr>
                        <a:defRPr/>
                      </a:pPr>
                      <a:endParaRPr lang="fr-FR" sz="500" b="1" kern="0" dirty="0" smtClean="0">
                        <a:solidFill>
                          <a:srgbClr val="F08A00"/>
                        </a:solidFill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Publication de</a:t>
                      </a:r>
                      <a:r>
                        <a:rPr lang="fr-FR" sz="1300" b="1" kern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 vos actualités numériques et RH </a:t>
                      </a: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sur nos réseaux sociaux notamment Linkedin et poussées sur Twitter</a:t>
                      </a:r>
                    </a:p>
                    <a:p>
                      <a:pPr marL="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Visibilité sur notre site internet</a:t>
                      </a:r>
                    </a:p>
                    <a:p>
                      <a:pPr marL="0" marR="0" lvl="1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300" b="1" kern="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marR="0" lvl="1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800" b="1" kern="0" dirty="0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Impliquer vos salariés dans les événements réseaux #</a:t>
                      </a:r>
                      <a:r>
                        <a:rPr lang="fr-FR" sz="1800" b="1" kern="0" dirty="0" err="1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JFNum</a:t>
                      </a:r>
                      <a:endParaRPr lang="fr-FR" sz="1800" b="1" kern="0" dirty="0" smtClean="0">
                        <a:solidFill>
                          <a:srgbClr val="F08A00"/>
                        </a:solidFill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1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Faire participer </a:t>
                      </a:r>
                    </a:p>
                    <a:p>
                      <a:pPr marL="0" marR="0" lvl="1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800" b="1" kern="0" dirty="0" smtClean="0">
                        <a:solidFill>
                          <a:srgbClr val="F08A00"/>
                        </a:solidFill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endParaRPr lang="fr-FR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0" dirty="0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Faire </a:t>
                      </a:r>
                      <a:r>
                        <a:rPr lang="fr-FR" sz="1800" b="1" kern="0" dirty="0" err="1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mentorer</a:t>
                      </a:r>
                      <a:r>
                        <a:rPr lang="fr-FR" sz="1800" b="1" kern="0" dirty="0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 vos salariés sur un de vos sujets</a:t>
                      </a:r>
                      <a:r>
                        <a:rPr lang="fr-FR" sz="1800" b="1" kern="0" baseline="0" dirty="0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800" b="1" kern="0" dirty="0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clés lors d’une soirée #</a:t>
                      </a:r>
                      <a:r>
                        <a:rPr lang="fr-FR" sz="1800" b="1" kern="0" dirty="0" err="1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Digital</a:t>
                      </a:r>
                      <a:r>
                        <a:rPr lang="fr-FR" sz="1800" b="1" kern="0" baseline="0" dirty="0" err="1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Mentor</a:t>
                      </a:r>
                      <a:r>
                        <a:rPr lang="fr-FR" sz="1800" b="1" kern="0" baseline="30000" dirty="0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®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0" baseline="0" dirty="0" smtClean="0">
                        <a:solidFill>
                          <a:srgbClr val="F08A00"/>
                        </a:solidFill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>
                        <a:defRPr/>
                      </a:pPr>
                      <a:endParaRPr lang="fr-FR" sz="500" b="1" kern="0" dirty="0" smtClean="0">
                        <a:solidFill>
                          <a:srgbClr val="F08A00"/>
                        </a:solidFill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1" indent="-285750">
                        <a:lnSpc>
                          <a:spcPct val="115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Organiser un rendez-vous  « speed mentorat » dans vos locaux sur une thématique clé pour votre entreprise pour mentorer des jeunes femmes qui sont intéressées par une carrière ou la création de startup dans ce domaine </a:t>
                      </a:r>
                    </a:p>
                    <a:p>
                      <a:pPr marL="0" lvl="1" indent="-285750">
                        <a:lnSpc>
                          <a:spcPct val="115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15 jeunes femmes participantes, 15 mentor-e-s dont une partie issu-e-s de votre entreprise</a:t>
                      </a:r>
                    </a:p>
                    <a:p>
                      <a:pPr marL="0" lvl="1" indent="-285750">
                        <a:lnSpc>
                          <a:spcPct val="115000"/>
                        </a:lnSpc>
                        <a:defRPr/>
                      </a:pPr>
                      <a:endParaRPr lang="fr-FR" sz="1400" b="1" kern="0" dirty="0" smtClean="0"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>
                        <a:defRPr/>
                      </a:pPr>
                      <a:r>
                        <a:rPr lang="fr-FR" sz="1800" b="1" kern="0" dirty="0" smtClean="0">
                          <a:solidFill>
                            <a:srgbClr val="F08A00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Organiser un BeFor sur un de vos thèmes phares</a:t>
                      </a:r>
                    </a:p>
                    <a:p>
                      <a:pPr>
                        <a:defRPr/>
                      </a:pPr>
                      <a:endParaRPr lang="fr-FR" sz="500" b="1" kern="0" dirty="0" smtClean="0">
                        <a:solidFill>
                          <a:srgbClr val="F08A00"/>
                        </a:solidFill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1" indent="-285750">
                        <a:lnSpc>
                          <a:spcPct val="115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 Faire intervenir un speaker sur un thème porteur pour votre entreprise</a:t>
                      </a:r>
                    </a:p>
                    <a:p>
                      <a:pPr marL="0" lvl="1" indent="-285750">
                        <a:lnSpc>
                          <a:spcPct val="115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 Inviter vos salarié-e-s à participer à l’événement</a:t>
                      </a:r>
                    </a:p>
                    <a:p>
                      <a:pPr marL="0" lvl="1" indent="-285750">
                        <a:lnSpc>
                          <a:spcPct val="115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fr-FR" sz="1300" b="1" kern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Format : 2-3 speakers dont un de votre entreprise avec des profils divers dont celui d’entrepreneur, environ 40 personnes présentes</a:t>
                      </a:r>
                    </a:p>
                    <a:p>
                      <a:pPr>
                        <a:defRPr/>
                      </a:pPr>
                      <a:endParaRPr lang="fr-FR" sz="1600" b="1" kern="0" dirty="0" smtClean="0">
                        <a:latin typeface="Century Gothic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UVERTURE_TRIAN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704934" cy="6858000"/>
          </a:xfrm>
          <a:prstGeom prst="rect">
            <a:avLst/>
          </a:prstGeom>
        </p:spPr>
      </p:pic>
      <p:sp>
        <p:nvSpPr>
          <p:cNvPr id="8" name="Triangle isocèle 7"/>
          <p:cNvSpPr/>
          <p:nvPr/>
        </p:nvSpPr>
        <p:spPr>
          <a:xfrm rot="10325379">
            <a:off x="-2559045" y="1243635"/>
            <a:ext cx="14787694" cy="7268356"/>
          </a:xfrm>
          <a:prstGeom prst="triangle">
            <a:avLst>
              <a:gd name="adj" fmla="val 4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086112">
            <a:off x="559121" y="876424"/>
            <a:ext cx="92360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/>
              <a:t>Social Builder est une startup sociale dédiée à concrétiser la mixité femmes-hommes. Elle porte le programme Jeunes Femmes et Numérique, un accélérateur de carrières pour les talents féminins du numérique. </a:t>
            </a:r>
            <a:endParaRPr lang="fr-FR" sz="2000" b="1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0000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CONTACTS</a:t>
            </a:r>
            <a:endParaRPr lang="fr-FR" sz="2400" b="1" dirty="0" smtClean="0">
              <a:solidFill>
                <a:srgbClr val="000000"/>
              </a:solidFill>
              <a:latin typeface="Century Gothic" pitchFamily="34" charset="0"/>
              <a:ea typeface="Calibri"/>
              <a:cs typeface="Calibri"/>
              <a:sym typeface="Calibri"/>
              <a:hlinkClick r:id="rId3"/>
            </a:endParaRPr>
          </a:p>
          <a:p>
            <a:pPr>
              <a:defRPr/>
            </a:pPr>
            <a:r>
              <a:rPr lang="fr-FR" sz="1600" b="1" kern="0" dirty="0" smtClean="0">
                <a:solidFill>
                  <a:sysClr val="windowText" lastClr="0000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Coordination</a:t>
            </a: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| 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Emmanuelle Larroque</a:t>
            </a: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| </a:t>
            </a: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  <a:hlinkClick r:id="rId4"/>
              </a:rPr>
              <a:t>emmanuelle@socialbuilder.org</a:t>
            </a: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| 06 15 41 37 29 </a:t>
            </a:r>
          </a:p>
          <a:p>
            <a:pPr>
              <a:defRPr/>
            </a:pPr>
            <a:r>
              <a:rPr lang="fr-FR" sz="1600" b="1" kern="0" dirty="0" smtClean="0">
                <a:solidFill>
                  <a:sysClr val="windowText" lastClr="0000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Coordination et Presse</a:t>
            </a: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| </a:t>
            </a:r>
            <a:r>
              <a:rPr lang="fr-FR" sz="1600" b="1" kern="0" dirty="0" smtClean="0">
                <a:solidFill>
                  <a:srgbClr val="E3006E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Isabelle Pestourie </a:t>
            </a: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| </a:t>
            </a: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  <a:hlinkClick r:id="rId5"/>
              </a:rPr>
              <a:t>isabelle@socialbuilder.org</a:t>
            </a: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| 06 84 19 54 53</a:t>
            </a:r>
          </a:p>
          <a:p>
            <a:pPr>
              <a:defRPr/>
            </a:pP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  <a:hlinkClick r:id="rId3"/>
              </a:rPr>
              <a:t>socialbuilder.org </a:t>
            </a:r>
            <a:r>
              <a:rPr lang="fr-FR" sz="1600" kern="0" dirty="0" smtClean="0">
                <a:solidFill>
                  <a:sysClr val="windowText" lastClr="000000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| </a:t>
            </a:r>
            <a:r>
              <a:rPr lang="fr-FR" sz="1600" kern="0" dirty="0" smtClean="0">
                <a:solidFill>
                  <a:srgbClr val="222222"/>
                </a:solidFill>
                <a:latin typeface="Century Gothic" pitchFamily="34" charset="0"/>
                <a:ea typeface="Calibri"/>
                <a:cs typeface="Calibri"/>
                <a:sym typeface="Calibri"/>
                <a:hlinkClick r:id="rId6"/>
              </a:rPr>
              <a:t>jeunesfemmesetnumerique.org</a:t>
            </a:r>
            <a:endParaRPr lang="fr-FR" sz="1600" kern="0" dirty="0" smtClean="0">
              <a:solidFill>
                <a:srgbClr val="222222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defRPr/>
            </a:pPr>
            <a:endParaRPr lang="fr-FR" sz="1600" kern="0" dirty="0" smtClean="0">
              <a:solidFill>
                <a:srgbClr val="222222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defRPr/>
            </a:pPr>
            <a:endParaRPr lang="fr-FR" sz="1600" kern="0" cap="all" dirty="0" smtClean="0">
              <a:solidFill>
                <a:srgbClr val="222222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defRPr/>
            </a:pPr>
            <a:endParaRPr lang="fr-FR" sz="1600" kern="0" cap="all" dirty="0" smtClean="0">
              <a:solidFill>
                <a:srgbClr val="222222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>
              <a:solidFill>
                <a:srgbClr val="222222"/>
              </a:solidFill>
              <a:latin typeface="Century Gothic" pitchFamily="34" charset="0"/>
              <a:ea typeface="Calibri"/>
              <a:cs typeface="Calibri"/>
              <a:sym typeface="Calibri"/>
              <a:hlinkClick r:id="rId3"/>
            </a:endParaRPr>
          </a:p>
        </p:txBody>
      </p:sp>
      <p:pic>
        <p:nvPicPr>
          <p:cNvPr id="13" name="image18.jpg" descr="C:\Users\Grunchi\Desktop\AUDREY\Dropbox\+++ SOCIAL BUILDER\PROGRAMME JFNUM 2015\Outils COM Programme JFNum\PLAQUETTE\logo faceb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0904" y="5949280"/>
            <a:ext cx="395288" cy="395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" name="image20.jpg" descr="C:\Users\Grunchi\Desktop\AUDREY\Dropbox\+++ SOCIAL BUILDER\PROGRAMME JFNUM 2015\Outils COM Programme JFNum\PLAQUETTE\logo twitt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8737" y="5949280"/>
            <a:ext cx="404812" cy="395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5" name="image21.jpg" descr="C:\Users\Grunchi\Desktop\AUDREY\Dropbox\+++ SOCIAL BUILDER\PROGRAMME JFNUM 2015\Outils COM Programme JFNum\PLAQUETTE\logo linkedi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92937" y="5949280"/>
            <a:ext cx="395287" cy="395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1" name="image3.png" descr="C:\Users\Grunchi\Desktop\AUDREY\Dropbox\+++ SOCIAL BUILDER\Photos Social Builder\LOGOS SB\Logo Social Builder refait sans baseline sans fo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078956">
            <a:off x="383742" y="1665721"/>
            <a:ext cx="1512168" cy="9124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6520</TotalTime>
  <Words>546</Words>
  <Application>Microsoft Office PowerPoint</Application>
  <PresentationFormat>On-screen Show (4:3)</PresentationFormat>
  <Paragraphs>149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</vt:lpstr>
      <vt:lpstr>Slide 1</vt:lpstr>
      <vt:lpstr> 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socialbuilder1</dc:creator>
  <cp:lastModifiedBy>socialbuilder</cp:lastModifiedBy>
  <cp:revision>139</cp:revision>
  <dcterms:created xsi:type="dcterms:W3CDTF">2015-12-04T14:38:10Z</dcterms:created>
  <dcterms:modified xsi:type="dcterms:W3CDTF">2016-03-02T11:20:26Z</dcterms:modified>
</cp:coreProperties>
</file>