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  <p:sldMasterId id="2147483708" r:id="rId4"/>
    <p:sldMasterId id="2147483720" r:id="rId5"/>
  </p:sldMasterIdLst>
  <p:sldIdLst>
    <p:sldId id="844" r:id="rId6"/>
    <p:sldId id="523" r:id="rId7"/>
    <p:sldId id="914" r:id="rId8"/>
    <p:sldId id="289" r:id="rId9"/>
    <p:sldId id="290" r:id="rId10"/>
    <p:sldId id="291" r:id="rId11"/>
    <p:sldId id="292" r:id="rId12"/>
    <p:sldId id="293" r:id="rId13"/>
    <p:sldId id="294" r:id="rId14"/>
    <p:sldId id="435" r:id="rId15"/>
    <p:sldId id="295" r:id="rId16"/>
    <p:sldId id="437" r:id="rId17"/>
    <p:sldId id="438" r:id="rId18"/>
    <p:sldId id="439" r:id="rId19"/>
    <p:sldId id="443" r:id="rId20"/>
    <p:sldId id="442" r:id="rId21"/>
    <p:sldId id="444" r:id="rId22"/>
    <p:sldId id="717" r:id="rId23"/>
    <p:sldId id="845" r:id="rId24"/>
    <p:sldId id="906" r:id="rId25"/>
    <p:sldId id="849" r:id="rId26"/>
    <p:sldId id="852" r:id="rId27"/>
    <p:sldId id="913" r:id="rId28"/>
    <p:sldId id="848" r:id="rId29"/>
    <p:sldId id="858" r:id="rId30"/>
    <p:sldId id="902" r:id="rId31"/>
    <p:sldId id="903" r:id="rId32"/>
    <p:sldId id="872" r:id="rId33"/>
    <p:sldId id="871" r:id="rId34"/>
    <p:sldId id="860" r:id="rId35"/>
    <p:sldId id="864" r:id="rId36"/>
    <p:sldId id="909" r:id="rId37"/>
    <p:sldId id="895" r:id="rId38"/>
    <p:sldId id="894" r:id="rId39"/>
    <p:sldId id="893" r:id="rId40"/>
    <p:sldId id="896" r:id="rId41"/>
    <p:sldId id="885" r:id="rId42"/>
    <p:sldId id="908" r:id="rId43"/>
    <p:sldId id="882" r:id="rId44"/>
    <p:sldId id="879" r:id="rId45"/>
    <p:sldId id="892" r:id="rId46"/>
    <p:sldId id="899" r:id="rId47"/>
    <p:sldId id="907" r:id="rId48"/>
    <p:sldId id="880" r:id="rId49"/>
    <p:sldId id="891" r:id="rId50"/>
    <p:sldId id="898" r:id="rId51"/>
    <p:sldId id="900" r:id="rId52"/>
    <p:sldId id="878" r:id="rId53"/>
    <p:sldId id="887" r:id="rId54"/>
    <p:sldId id="884" r:id="rId55"/>
    <p:sldId id="881" r:id="rId56"/>
    <p:sldId id="875" r:id="rId57"/>
    <p:sldId id="897" r:id="rId58"/>
    <p:sldId id="883" r:id="rId59"/>
    <p:sldId id="890" r:id="rId60"/>
    <p:sldId id="526" r:id="rId61"/>
  </p:sldIdLst>
  <p:sldSz cx="9144000" cy="6858000" type="screen4x3"/>
  <p:notesSz cx="6858000" cy="9144000"/>
  <p:embeddedFontLst>
    <p:embeddedFont>
      <p:font typeface="Verdana" panose="020B0604030504040204" pitchFamily="34" charset="0"/>
      <p:regular r:id="rId62"/>
      <p:bold r:id="rId63"/>
      <p:italic r:id="rId64"/>
      <p:boldItalic r:id="rId65"/>
    </p:embeddedFont>
    <p:embeddedFont>
      <p:font typeface="Nadianne" panose="03020902050305070206" pitchFamily="66" charset="0"/>
      <p:bold r:id="rId66"/>
    </p:embeddedFont>
    <p:embeddedFont>
      <p:font typeface="Arial Black" panose="020B0A04020102020204" pitchFamily="34" charset="0"/>
      <p:bold r:id="rId67"/>
    </p:embeddedFont>
    <p:embeddedFont>
      <p:font typeface="Bertram CE" panose="04020905020D02060204" pitchFamily="82" charset="0"/>
      <p:regular r:id="rId68"/>
    </p:embeddedFont>
    <p:embeddedFont>
      <p:font typeface="Aharoni" panose="02010803020104030203" pitchFamily="2" charset="-79"/>
      <p:bold r:id="rId69"/>
    </p:embeddedFont>
    <p:embeddedFont>
      <p:font typeface="Calibri" panose="020F0502020204030204" pitchFamily="34" charset="0"/>
      <p:regular r:id="rId70"/>
      <p:bold r:id="rId71"/>
      <p:italic r:id="rId72"/>
      <p:boldItalic r:id="rId73"/>
    </p:embeddedFont>
    <p:embeddedFont>
      <p:font typeface="Cupertino" panose="020B0604020202020204"/>
      <p:regular r:id="rId74"/>
      <p:italic r:id="rId7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+FjAmMK8eRR2SmrxJypBw==" hashData="pVz/6iXsRASkm6VvVe9rTwvLK8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6E0A"/>
    <a:srgbClr val="996633"/>
    <a:srgbClr val="008000"/>
    <a:srgbClr val="336600"/>
    <a:srgbClr val="C0C0C0"/>
    <a:srgbClr val="66FF33"/>
    <a:srgbClr val="33CC33"/>
    <a:srgbClr val="006600"/>
    <a:srgbClr val="082FAA"/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30" autoAdjust="0"/>
    <p:restoredTop sz="94660"/>
  </p:normalViewPr>
  <p:slideViewPr>
    <p:cSldViewPr>
      <p:cViewPr varScale="1">
        <p:scale>
          <a:sx n="106" d="100"/>
          <a:sy n="106" d="100"/>
        </p:scale>
        <p:origin x="-6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76" Type="http://schemas.openxmlformats.org/officeDocument/2006/relationships/presProps" Target="presProps.xml"/><Relationship Id="rId7" Type="http://schemas.openxmlformats.org/officeDocument/2006/relationships/slide" Target="slides/slide2.xml"/><Relationship Id="rId71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font" Target="fonts/font5.fntdata"/><Relationship Id="rId74" Type="http://schemas.openxmlformats.org/officeDocument/2006/relationships/font" Target="fonts/font13.fntdata"/><Relationship Id="rId79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font" Target="fonts/font4.fntdata"/><Relationship Id="rId73" Type="http://schemas.openxmlformats.org/officeDocument/2006/relationships/font" Target="fonts/font12.fntdata"/><Relationship Id="rId78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77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font" Target="fonts/font1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font" Target="fonts/font6.fntdata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6167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410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003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1342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1240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570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563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53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21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919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21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23. 2. 2016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23. 2. 2016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1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microsoft.com/office/2007/relationships/hdphoto" Target="../media/hdphoto1.wdp"/><Relationship Id="rId3" Type="http://schemas.openxmlformats.org/officeDocument/2006/relationships/image" Target="../media/image4.png"/><Relationship Id="rId21" Type="http://schemas.openxmlformats.org/officeDocument/2006/relationships/image" Target="../media/image21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3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slide" Target="slide17.xml"/><Relationship Id="rId5" Type="http://schemas.openxmlformats.org/officeDocument/2006/relationships/image" Target="../media/image6.gif"/><Relationship Id="rId15" Type="http://schemas.openxmlformats.org/officeDocument/2006/relationships/image" Target="../media/image16.png"/><Relationship Id="rId23" Type="http://schemas.microsoft.com/office/2007/relationships/hdphoto" Target="../media/hdphoto2.wdp"/><Relationship Id="rId10" Type="http://schemas.openxmlformats.org/officeDocument/2006/relationships/image" Target="../media/image11.png"/><Relationship Id="rId19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31.gif"/><Relationship Id="rId18" Type="http://schemas.openxmlformats.org/officeDocument/2006/relationships/slide" Target="slide15.xml"/><Relationship Id="rId26" Type="http://schemas.openxmlformats.org/officeDocument/2006/relationships/slide" Target="slide16.xml"/><Relationship Id="rId39" Type="http://schemas.openxmlformats.org/officeDocument/2006/relationships/image" Target="../media/image44.gif"/><Relationship Id="rId3" Type="http://schemas.openxmlformats.org/officeDocument/2006/relationships/image" Target="../media/image3.png"/><Relationship Id="rId21" Type="http://schemas.openxmlformats.org/officeDocument/2006/relationships/image" Target="../media/image35.gif"/><Relationship Id="rId34" Type="http://schemas.openxmlformats.org/officeDocument/2006/relationships/slide" Target="slide14.xml"/><Relationship Id="rId7" Type="http://schemas.openxmlformats.org/officeDocument/2006/relationships/image" Target="../media/image28.png"/><Relationship Id="rId12" Type="http://schemas.openxmlformats.org/officeDocument/2006/relationships/slide" Target="slide6.xml"/><Relationship Id="rId17" Type="http://schemas.openxmlformats.org/officeDocument/2006/relationships/image" Target="../media/image33.gif"/><Relationship Id="rId25" Type="http://schemas.openxmlformats.org/officeDocument/2006/relationships/image" Target="../media/image37.gif"/><Relationship Id="rId33" Type="http://schemas.openxmlformats.org/officeDocument/2006/relationships/image" Target="../media/image41.gif"/><Relationship Id="rId38" Type="http://schemas.openxmlformats.org/officeDocument/2006/relationships/slide" Target="slide19.xml"/><Relationship Id="rId2" Type="http://schemas.openxmlformats.org/officeDocument/2006/relationships/image" Target="../media/image24.jpg"/><Relationship Id="rId16" Type="http://schemas.openxmlformats.org/officeDocument/2006/relationships/slide" Target="slide8.xml"/><Relationship Id="rId20" Type="http://schemas.openxmlformats.org/officeDocument/2006/relationships/slide" Target="slide17.xml"/><Relationship Id="rId29" Type="http://schemas.openxmlformats.org/officeDocument/2006/relationships/image" Target="../media/image39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png"/><Relationship Id="rId11" Type="http://schemas.openxmlformats.org/officeDocument/2006/relationships/image" Target="../media/image30.gif"/><Relationship Id="rId24" Type="http://schemas.openxmlformats.org/officeDocument/2006/relationships/slide" Target="slide11.xml"/><Relationship Id="rId32" Type="http://schemas.openxmlformats.org/officeDocument/2006/relationships/slide" Target="slide9.xml"/><Relationship Id="rId37" Type="http://schemas.openxmlformats.org/officeDocument/2006/relationships/image" Target="../media/image43.gif"/><Relationship Id="rId5" Type="http://schemas.openxmlformats.org/officeDocument/2006/relationships/image" Target="../media/image26.png"/><Relationship Id="rId15" Type="http://schemas.openxmlformats.org/officeDocument/2006/relationships/image" Target="../media/image32.gif"/><Relationship Id="rId23" Type="http://schemas.openxmlformats.org/officeDocument/2006/relationships/image" Target="../media/image36.gif"/><Relationship Id="rId28" Type="http://schemas.openxmlformats.org/officeDocument/2006/relationships/slide" Target="slide12.xml"/><Relationship Id="rId36" Type="http://schemas.openxmlformats.org/officeDocument/2006/relationships/slide" Target="slide18.xml"/><Relationship Id="rId10" Type="http://schemas.openxmlformats.org/officeDocument/2006/relationships/slide" Target="slide4.xml"/><Relationship Id="rId19" Type="http://schemas.openxmlformats.org/officeDocument/2006/relationships/image" Target="../media/image34.gif"/><Relationship Id="rId31" Type="http://schemas.openxmlformats.org/officeDocument/2006/relationships/image" Target="../media/image40.gif"/><Relationship Id="rId4" Type="http://schemas.openxmlformats.org/officeDocument/2006/relationships/image" Target="../media/image25.jpg"/><Relationship Id="rId9" Type="http://schemas.openxmlformats.org/officeDocument/2006/relationships/image" Target="../media/image29.gif"/><Relationship Id="rId14" Type="http://schemas.openxmlformats.org/officeDocument/2006/relationships/slide" Target="slide7.xml"/><Relationship Id="rId22" Type="http://schemas.openxmlformats.org/officeDocument/2006/relationships/slide" Target="slide10.xml"/><Relationship Id="rId27" Type="http://schemas.openxmlformats.org/officeDocument/2006/relationships/image" Target="../media/image38.gif"/><Relationship Id="rId30" Type="http://schemas.openxmlformats.org/officeDocument/2006/relationships/slide" Target="slide13.xml"/><Relationship Id="rId35" Type="http://schemas.openxmlformats.org/officeDocument/2006/relationships/image" Target="../media/image4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gif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" Target="slide3.xml"/><Relationship Id="rId7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20.xml"/><Relationship Id="rId5" Type="http://schemas.microsoft.com/office/2007/relationships/hdphoto" Target="../media/hdphoto3.wdp"/><Relationship Id="rId10" Type="http://schemas.openxmlformats.org/officeDocument/2006/relationships/image" Target="../media/image43.gif"/><Relationship Id="rId4" Type="http://schemas.openxmlformats.org/officeDocument/2006/relationships/image" Target="../media/image45.png"/><Relationship Id="rId9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" Target="slide3.xml"/><Relationship Id="rId7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20.xml"/><Relationship Id="rId5" Type="http://schemas.microsoft.com/office/2007/relationships/hdphoto" Target="../media/hdphoto3.wdp"/><Relationship Id="rId4" Type="http://schemas.openxmlformats.org/officeDocument/2006/relationships/image" Target="../media/image45.png"/><Relationship Id="rId9" Type="http://schemas.openxmlformats.org/officeDocument/2006/relationships/image" Target="../media/image6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0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297044" y="404664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BETLIAR CASTLE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07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Alpe d'Huez Band.wav"/>
          </p:stSnd>
        </p:sndAc>
      </p:transition>
    </mc:Choice>
    <mc:Fallback xmlns="">
      <p:transition advClick="0" advTm="8000">
        <p:sndAc>
          <p:stSnd loop="1">
            <p:snd r:embed="rId5" name="Alpe d'Huez B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Obrázok 1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Замок Бетляр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Kaštieľ 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Betliar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El Palacio Betliar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Palazzo Betliar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Betliar Kasteel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37897" y="4016607"/>
                <a:ext cx="11729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A betléri kastély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43966" y="414254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Slottet i Betliar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Betliar Kalesi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טירת בטליאר</a:t>
                </a:r>
                <a:endParaRPr lang="sk-SK" sz="700" b="1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Château de Betliar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K</a:t>
                </a:r>
                <a:r>
                  <a:rPr lang="el-GR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άστρο </a:t>
                </a:r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Betliar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sharpenSoften amount="82000"/>
                      </a14:imgEffect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832353" y="4016606"/>
                <a:ext cx="117851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Das Schloss Betliar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49466" y="414021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Castelul Betliar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06108" y="4016606"/>
                <a:ext cx="110476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The Betliar Castle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076833" y="413261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14185" y="4016607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O Castelo Betliar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2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51504" y="4008312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Zamek Betliar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4" action="ppaction://hlinksldjump"/>
            </p:cNvPr>
            <p:cNvPicPr>
              <a:picLocks noChangeAspect="1"/>
            </p:cNvPicPr>
            <p:nvPr/>
          </p:nvPicPr>
          <p:blipFill>
            <a:blip r:embed="rId2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8" name="Obdĺžnik 127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0" name="Obdĺžnik 119"/>
          <p:cNvSpPr/>
          <p:nvPr/>
        </p:nvSpPr>
        <p:spPr>
          <a:xfrm>
            <a:off x="1297044" y="404664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BETLIAR CASTLE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9" name="Obrázok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3203848" y="4953167"/>
            <a:ext cx="4032448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>
                <a:ln w="1905">
                  <a:solidFill>
                    <a:srgbClr val="336600"/>
                  </a:solidFill>
                </a:ln>
                <a:solidFill>
                  <a:prstClr val="white">
                    <a:lumMod val="85000"/>
                  </a:prst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The Betliar Castle</a:t>
            </a:r>
            <a:endParaRPr lang="sk-SK" sz="2400" b="1" smtClean="0">
              <a:ln w="1905">
                <a:solidFill>
                  <a:srgbClr val="336600"/>
                </a:solidFill>
              </a:ln>
              <a:solidFill>
                <a:prstClr val="white">
                  <a:lumMod val="85000"/>
                </a:prstClr>
              </a:solidFill>
              <a:effectLst>
                <a:outerShdw blurRad="114300" dist="101600" dir="2880000" algn="tl" rotWithShape="0">
                  <a:prstClr val="black">
                    <a:alpha val="51000"/>
                  </a:prstClr>
                </a:outerShdw>
              </a:effectLst>
              <a:latin typeface="Cooper Std Black" pitchFamily="18" charset="0"/>
            </a:endParaRPr>
          </a:p>
        </p:txBody>
      </p:sp>
      <p:sp>
        <p:nvSpPr>
          <p:cNvPr id="52" name="Obdĺžnik 51"/>
          <p:cNvSpPr/>
          <p:nvPr/>
        </p:nvSpPr>
        <p:spPr>
          <a:xfrm>
            <a:off x="8388000" y="885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388000" y="3009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388860" y="461046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388000" y="1735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388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388000" y="3859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388000" y="42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388000" y="1310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388000" y="3434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388000" y="25848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388000" y="5558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388000" y="5133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388000" y="47088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388000" y="3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386709" cy="41760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58" y="2519124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4084878" y="5558400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rgbClr val="008000"/>
                </a:solidFill>
              </a:rPr>
              <a:t>GPS   </a:t>
            </a:r>
            <a:r>
              <a:rPr lang="sk-SK" sz="1200" b="1" i="1" smtClean="0">
                <a:solidFill>
                  <a:srgbClr val="008000"/>
                </a:solidFill>
              </a:rPr>
              <a:t>N 48°42‘22‘‘   </a:t>
            </a:r>
            <a:r>
              <a:rPr lang="sk-SK" sz="1200" b="1" i="1">
                <a:solidFill>
                  <a:srgbClr val="008000"/>
                </a:solidFill>
              </a:rPr>
              <a:t>E </a:t>
            </a:r>
            <a:r>
              <a:rPr lang="sk-SK" sz="1200" b="1" i="1" smtClean="0">
                <a:solidFill>
                  <a:srgbClr val="008000"/>
                </a:solidFill>
              </a:rPr>
              <a:t>20°30‘37‘‘</a:t>
            </a:r>
            <a:endParaRPr lang="sk-SK" sz="1200" b="1" i="1" dirty="0">
              <a:solidFill>
                <a:srgbClr val="00800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873">
            <a:off x="1071215" y="5388837"/>
            <a:ext cx="910583" cy="1023126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 smtClean="0">
                <a:ln w="1905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200" b="1">
              <a:ln w="1905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809" y="53999"/>
            <a:ext cx="297940" cy="2984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BlokTextu 70"/>
          <p:cNvSpPr txBox="1"/>
          <p:nvPr/>
        </p:nvSpPr>
        <p:spPr>
          <a:xfrm>
            <a:off x="7721697" y="6502244"/>
            <a:ext cx="554021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smtClean="0">
                <a:solidFill>
                  <a:srgbClr val="F79646">
                    <a:lumMod val="50000"/>
                  </a:srgbClr>
                </a:solidFill>
              </a:rPr>
              <a:t>TEXT</a:t>
            </a:r>
            <a:endParaRPr lang="sk-SK" sz="1200" b="1" i="1" dirty="0">
              <a:solidFill>
                <a:srgbClr val="F79646">
                  <a:lumMod val="50000"/>
                </a:srgbClr>
              </a:solidFill>
            </a:endParaRPr>
          </a:p>
        </p:txBody>
      </p:sp>
      <p:pic>
        <p:nvPicPr>
          <p:cNvPr id="50" name="Obrázok 4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9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860" y="51504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860" y="939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1364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1789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26388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3063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3488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3913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43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47628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187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15" y="5612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9" name="Obdĺžnik 68"/>
          <p:cNvSpPr/>
          <p:nvPr/>
        </p:nvSpPr>
        <p:spPr>
          <a:xfrm>
            <a:off x="8388000" y="5983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70" name="Obrázok 69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15" y="6037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6" name="Obdĺžnik 65"/>
          <p:cNvSpPr/>
          <p:nvPr/>
        </p:nvSpPr>
        <p:spPr>
          <a:xfrm>
            <a:off x="8388000" y="640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8" name="Obrázok 7">
            <a:hlinkClick r:id="rId38" action="ppaction://hlinksldjump"/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15" y="6462000"/>
            <a:ext cx="432001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696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4250"/>
                            </p:stCondLst>
                            <p:childTnLst>
                              <p:par>
                                <p:cTn id="1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625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8000"/>
                            </p:stCondLst>
                            <p:childTnLst>
                              <p:par>
                                <p:cTn id="187" presetID="42" presetClass="path" presetSubtype="0" repeatCount="30000" accel="16667" decel="1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9.32223E-7 L -0.00104 0.9003 " pathEditMode="relative" rAng="0" ptsTypes="AA">
                                      <p:cBhvr>
                                        <p:cTn id="18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450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51" grpId="0" animBg="1"/>
      <p:bldP spid="68" grpId="0"/>
      <p:bldP spid="5" grpId="0"/>
      <p:bldP spid="71" grpId="0"/>
      <p:bldP spid="69" grpId="0" animBg="1"/>
      <p:bldP spid="6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Kaštieľ v Betliari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  <a:endParaRPr lang="sk-SK" sz="1400" i="1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37390" y="374217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980728"/>
            <a:ext cx="7848600" cy="258532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Betliar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najnavštevovanejším kaštieľom na juhovýchode Slovenska. Leží 3 km severne od mesta Rožňava.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Pochádza zo začiatku 18. storočia. Koncom 18. storočia majitelia – rod Andrássyovcov, započali s budovaním prírodného parku s menšími záhradnými stavbami a vzácnymi exotickými stromami.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Vo vnútri kaštieľa sa nachádza množstvo vzácneho nábytku, umeleckých diel a zbierok. Knižnica obsahuje 15 tisíc historických kníh.</a:t>
            </a:r>
          </a:p>
        </p:txBody>
      </p:sp>
      <p:pic>
        <p:nvPicPr>
          <p:cNvPr id="16" name="Obrázok 15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Obrázok 12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Betliar Castle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  <a:endParaRPr lang="sk-SK" sz="1400" i="1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8583" y="401800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en-U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the most visited South-East Slovakian Renaissance castle. It's located 3 km north of the town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The Manor House dates from the beginning of the 18th century.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From the end of the 18th century the owners - family Andrássy, began to build a natural park with some garden pavilions and a rare exotic trees.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Inside of the castle are a lot of rare furniture, works of art and collections. The library contains about 15,000 historic books.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Palacio Betliar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83640" y="454017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34163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Palacio Betliar es un monumento lo más visitado en el sudeste de Eslovaqia. Está situado 3 km en norte de la ciudad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Las informaciones sobre este Palacio son conocidas del principio del siglo 18.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Al fin del siglo 18 los propietarios - la dinastía Andrássy principiaron por construir un parque de naturaleza con algunos pabellones de jardín y con unos árboles extraordinarios y exóticos.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En interior del Palacio se encuentra una cantidad de muebles raros, las obras del arte y de las colecciones. La biblioteca contiene 15 miles libros de la época medieval.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Château de Betliar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  <a:endParaRPr lang="sk-SK" sz="1400" i="1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82376" y="400506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fr-FR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 un château de Rennaissance en Slovaquie Orientale  très visité et situé à 3 km au nord de la ville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Le château fut bâti au début du 18ème siècle. De la fin de 18ème siècle les propriétaires – la famille noble Andrássy commençait  à bàtir un parc naturel avec plusieurs pavillons de jardin et arbres exotiques.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l’intérieur du château se trouve mobilier précieux, oeuvres d’art et collections. La bibliothèque  comprends 15.000 livres historiques.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Das Schloss Betliar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09710" y="429309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313932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de-D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zählt zu meist besuchten Rennaissance Schlössen in der Ostslowakei und liegt etwa 3 km entfernt nördlich der Stadt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Das Schloss wurde Anfang des 18. Jahrhunderts gebaut.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Seit Ende des 18. Jahrhunderts haben seine Besitzer, Adelsfamilie Andrássy, mit dem Bau eines natürlichen Parks einschließlich Gartenpavillons und raren exotischen Bäumen begonnen.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Im Schloss befinden sich rare Stilmöbel, viele Kunstwerke und Sammlungen. Die Bibliothek enthält mehr als 15.000 historische Bücher.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 Castelo Betliar</a:t>
            </a:r>
            <a:r>
              <a:rPr lang="pt-BR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400551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BlokTextu 12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pt-BR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 o mais visitado castelo da Renascença Eslovaca, situado no Sudeste eslovaco. Ele está localizado a 3 km ao norte da cidade de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 Manor House data do início do século 18. A partir do final do século 18, os proprietários - a família Andrássy, começaram a construir um parque natural com alguns pavilhões de jardins e raras árvores exóticas.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No interior do castelo há inúmeros móveis raros, obras de arte e coleções diversas. A biblioteca contém cerca de 15.000 livros históricos.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Palazzo Betliar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400262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Palazzo Betliar è il monumento più visitato nel sud-est Slovacchia. Si trova a 3 km a nord della città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Le informazioni contenute in questo Palazzo sono noti dei primi del 18 ° secolo.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Alla fine dei proprietari del 18 ° secolo - dinastia Andrássy iniziarono a costruire un parco naturale con alcuni padiglioni giardino e alberi straordinari ed esotici.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All'interno del Palazzo è una serie di mobili rari, opere d'arte e collezioni. La biblioteca contiene libri 15 miglia dal periodo medievale.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betléri kastély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</a:t>
            </a:r>
            <a:r>
              <a:rPr lang="hu-HU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06463" y="392450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</a:t>
            </a:r>
            <a:r>
              <a:rPr lang="hu-H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betléri kastély délkelet Szlovákia leglátogatottabb reneszánsz kastélya. Rozsnyótól három kilométerre északra fekszik.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18. század elején épült. A 18. század végén az Andrássy család, mely birtokolta a kastélyt, megkezdte a természeti park formálását egzotikus növényzettel és kissebb romantikus építményekkel.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kastélyban ritka értékes bútorok, művészeti tárgyak és gyűjtemények láthatók. A könyvtárban 15 ezer 18. és 19. századbeli könyv kapott helyet.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o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 Betliar</a:t>
            </a: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81927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5" name="Obrázok 14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BlokTextu 13"/>
          <p:cNvSpPr txBox="1"/>
          <p:nvPr/>
        </p:nvSpPr>
        <p:spPr>
          <a:xfrm>
            <a:off x="720000" y="980728"/>
            <a:ext cx="7848600" cy="258532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vi-VN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cel mai vizitat castel renascentist din Sud-Estul Slovaciei. Este situat la 3 km nord de oraşul </a:t>
            </a:r>
            <a:r>
              <a:rPr lang="vi-VN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žň</a:t>
            </a:r>
            <a:r>
              <a:rPr lang="vi-VN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ava</a:t>
            </a:r>
            <a:r>
              <a:rPr lang="vi-VN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Casa Manor datează de la începutul secolului 18, iar spre sfârşitul secolului (al 18-lea) proprietarul - familie Andrássy - a început să construiască un parc natural cu unele pavilioane de gradină şi  copaci exotici.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În interiorul Castelului sunt o </a:t>
            </a:r>
            <a:r>
              <a:rPr lang="vi-VN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mulţime </a:t>
            </a:r>
            <a:r>
              <a:rPr lang="vi-VN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piese rare de mobilier şi colecţii de opere de artă. Biblioteca conţine </a:t>
            </a:r>
            <a:r>
              <a:rPr lang="vi-VN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aproxi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vi-VN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mativ </a:t>
            </a:r>
            <a:r>
              <a:rPr lang="vi-VN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15.000 de cărţi istorice.</a:t>
            </a:r>
          </a:p>
        </p:txBody>
      </p:sp>
      <p:pic>
        <p:nvPicPr>
          <p:cNvPr id="17" name="Obrázok 16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Kasteel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93478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nl-N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het meest bezochte kasteel van Zuid-Oost-Slowaakse Renaissance. Het ligt 3 km ten noorden van de stad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The Manor House dateert uit het begin van de 18e eeuw.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Vanaf het einde van de 18e eeuw de eigenaren - familie Andrássy, begon een natuurlijke park te bouwen met enkele tuinhuisjes en een zeldzame exotische bomen.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Binnen in het kasteel zijn veel zeldzame meubelen, kunstvoorwerpen en collecties. De bibliotheek bevat ongeveer 15.000 historische boeken.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Kalesi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3" y="407472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86232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Betliar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en çok ziyaret edilen Güneydoğu Slovak Rönesans kalesidir. Rožňava kasabasının 3 km kuzeyinde konumlanmıştır.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Manor House’ın geçmişi 18. yüzyılın başlangıcına kadar gider.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18. yüzyılın sonunda malikanenin sahibi Andrássy ailesi bahçe pavyonlar ve nadir ekzotik ağaçlarla birlikte bir doğal park kurmaya başladılar.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Kalenin içinde çok sayıda nadide mobilya, sanat eseri ve koleksiyonlar mevcuttur. Kütüphane yaklaşık 15,000 adet tarihi kitap içermektedir.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Замок Бетляр</a:t>
            </a:r>
            <a:r>
              <a:rPr lang="az-Cyrl-AZ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2016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04248" y="431512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1003327"/>
            <a:ext cx="7848600" cy="3170099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sz="20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Замок </a:t>
            </a:r>
            <a:r>
              <a:rPr lang="ru-RU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Бетляр является чаще всего посещаемым замком в юго-восточой Словакии. Он лежит в трёх километрах на север от города Рожнява.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Основан был в начале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18</a:t>
            </a:r>
            <a:r>
              <a:rPr lang="ru-RU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века, а в его конце владельцы – династия Андраши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(Andrássy) </a:t>
            </a:r>
            <a:r>
              <a:rPr lang="ru-RU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– начали разводить природный парк с редкими экзотическими деревьями и небольшими садовыми пристройками.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В замке находится большое количество ценнейшей мебели, художественных произведений и коллекций искусства. Библиотека содержит около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15</a:t>
            </a:r>
            <a:r>
              <a:rPr lang="ru-RU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тысяч исторических титулов.</a:t>
            </a: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טירת בטליאר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2771800" y="4861673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475656" y="361305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665224" y="1028403"/>
            <a:ext cx="7848600" cy="2246769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20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"בטליאר</a:t>
            </a:r>
            <a:r>
              <a:rPr lang="he-IL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" </a:t>
            </a:r>
            <a:r>
              <a:rPr lang="he-IL" sz="20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(</a:t>
            </a:r>
            <a:r>
              <a:rPr lang="sk-SK" sz="20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(Betliar </a:t>
            </a:r>
            <a:r>
              <a:rPr lang="he-IL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טירת רנסנס סלובקית המתויירת  ביותר בדרום-מזרח. היא ממוקמת 3 ק"מ צפונית לעיר רוז'נבה </a:t>
            </a:r>
            <a:r>
              <a:rPr lang="sk-SK" sz="20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.(Rožňava) 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e-IL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בית האחוזה נבנה   בתחילת המאה ה -18.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מסוף המאה ה -18 הבעלים – משפחת </a:t>
            </a:r>
            <a:r>
              <a:rPr lang="he-IL" sz="20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אנדראשי</a:t>
            </a:r>
            <a:r>
              <a:rPr lang="sk-SK" sz="20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0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(Andrássy) </a:t>
            </a:r>
            <a:r>
              <a:rPr lang="he-IL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החלו להקים פארק טבעי עם מספר  ביתנים וכן עצים אקזוטיים נדירים.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0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בתוך הטירה הרבה רהיטים נדירים, יצירות אמנות ואוספים. הספרייה מכילה כ -15,000 ספרים היסטוריים.</a:t>
            </a: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0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Zamek Betliar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2016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04248" y="443711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313932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Betliar </a:t>
            </a:r>
            <a:r>
              <a:rPr lang="pl-P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jest zamkiem na południowym wschodzie Słowacji cieszącym się największą frekwencją zwiedzających. Leży on 3 km na północ od miasta Rožňava (Rożniawa).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Zamek powstał w 18 stuleciu. Pod koniec 18 wieku właściciele – ród Andrássych, rozpoczął zakładać park w stylu naturalistycznym, dopełniany budowlami o charakterze ogrodowym. Wtedy wysadzono tam wiele unikatowych drzew egzotycznych.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We wnętrzu zamku znajdują się bogate zbiory cennych mebli, dzieł artystycznych i innych przedmiotów. Biblioteka zamkowa liczy 15 tysięcy starych ksiąg.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Slottet i Betliar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/  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Musik :		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Foto:		privatbilder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Sammanställt av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År :		2015</a:t>
            </a:r>
            <a:endParaRPr lang="sk-SK" sz="1400" i="1" dirty="0" err="1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76256" y="358170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3083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Betliar </a:t>
            </a:r>
            <a:r>
              <a:rPr lang="sv-S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är det mest besökta slottet i sudöstra Slovakien. Ligger 3 km norr om staden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Härstammar från början av sjuttonhundratalet.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 slutet av sjuttonhundratalet började ägarna – släktet Andrássy – bygga naturparken med mindre gårdsbyggnader och sällsynta exotiska träd.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 slottet finns många sällsynta möbler, konstverk och samlingar. Biblioteket består av 15 tusen historiska böcker.</a:t>
            </a:r>
          </a:p>
        </p:txBody>
      </p:sp>
      <p:pic>
        <p:nvPicPr>
          <p:cNvPr id="16" name="Obrázok 15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  <p:pic>
        <p:nvPicPr>
          <p:cNvPr id="10" name="Obrázok 9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886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66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2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Το Κάστρο </a:t>
            </a:r>
            <a:r>
              <a:rPr lang="sk-SK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Betliar</a:t>
            </a:r>
            <a:r>
              <a:rPr lang="sk-SK" sz="2400" i="1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/  </a:t>
            </a:r>
            <a:r>
              <a:rPr lang="el-GR" sz="2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Σλοβακία</a:t>
            </a:r>
            <a:endParaRPr lang="sk-SK" sz="2400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24649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Μουσική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Alpe d'Huez Band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Φωτογραφίες</a:t>
            </a:r>
            <a:r>
              <a:rPr lang="el-GR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ιδιωτικές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Ηλεκτρονική Διεύθυνση 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el-GR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pista2011@gmail.com        </a:t>
            </a:r>
            <a:endParaRPr lang="el-GR" sz="1400" i="1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Συλλογή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Έτος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78904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58532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Κάστρο </a:t>
            </a:r>
            <a:r>
              <a:rPr lang="el-GR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Betliar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είναι το πιο επισκέψιμο κάστρο της Αναγεννημένης Νοτιοανατολικής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Σλοβακίας.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Βρίσκεται </a:t>
            </a:r>
            <a:r>
              <a:rPr lang="el-GR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3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Km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βόρεια της πόλης </a:t>
            </a:r>
            <a:r>
              <a:rPr lang="el-GR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Ro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žň</a:t>
            </a:r>
            <a:r>
              <a:rPr lang="el-GR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ava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Το </a:t>
            </a:r>
            <a:r>
              <a:rPr lang="el-GR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Manor House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χρονολογείται από τις αρχές του </a:t>
            </a:r>
            <a:r>
              <a:rPr lang="el-GR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18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ου αιώνα.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Από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τα τέλη του </a:t>
            </a:r>
            <a:r>
              <a:rPr lang="el-GR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18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ου αιώνα οι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ιδιοκτήτες,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οικογένεια </a:t>
            </a:r>
            <a:r>
              <a:rPr lang="el-GR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Andrassy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,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άρχισαν να κατασκευάζουν ένα φυσικό πάρκο με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κιόσκια,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κήπους και διάφορα σπάνια εξωτικά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δέντρα.</a:t>
            </a:r>
            <a:endParaRPr lang="el-GR" b="1" i="1">
              <a:ln w="63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Στο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εσωτερικό του κάστρου υπάρχουν πολύ σπάνια κλασικά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έπιπλα,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έργα τέχνης και διάφορες </a:t>
            </a:r>
            <a:r>
              <a:rPr lang="el-GR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συλλογές. 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Η δε βιβλιοθήκη του κάστρου διαθέτει </a:t>
            </a:r>
            <a:r>
              <a:rPr lang="el-GR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15000</a:t>
            </a:r>
            <a:r>
              <a:rPr lang="el-GR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ιστορικά βιβλία.</a:t>
            </a:r>
          </a:p>
        </p:txBody>
      </p:sp>
      <p:pic>
        <p:nvPicPr>
          <p:cNvPr id="16" name="Obrázok 15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886" y="129886"/>
            <a:ext cx="418064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979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" y="0"/>
            <a:ext cx="4508055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5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doors dir="vert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1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87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787" y="0"/>
            <a:ext cx="4507863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1" y="0"/>
            <a:ext cx="4512564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78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4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5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3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7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9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2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8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1" y="0"/>
            <a:ext cx="4507863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8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741368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52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60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8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784976" cy="648072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64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2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7" y="0"/>
            <a:ext cx="4508055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37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3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99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52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4399444" cy="666936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00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3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2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85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58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48072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5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73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over dir="ru"/>
      </p:transition>
    </mc:Choice>
    <mc:Fallback xmlns="">
      <p:transition spd="slow" advClick="0" advTm="4000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2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over dir="ru"/>
      </p:transition>
    </mc:Choice>
    <mc:Fallback xmlns="">
      <p:transition spd="slow" advClick="0" advTm="4000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0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over dir="ru"/>
      </p:transition>
    </mc:Choice>
    <mc:Fallback xmlns="">
      <p:transition spd="slow" advClick="0" advTm="4000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6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over dir="ru"/>
      </p:transition>
    </mc:Choice>
    <mc:Fallback xmlns="">
      <p:transition spd="slow" advClick="0" advTm="4000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4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2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48072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05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2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03573"/>
            <a:ext cx="720695" cy="792084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26" name="BlokTextu 25"/>
          <p:cNvSpPr txBox="1"/>
          <p:nvPr/>
        </p:nvSpPr>
        <p:spPr>
          <a:xfrm>
            <a:off x="720000" y="514950"/>
            <a:ext cx="4229088" cy="369332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  <a:endParaRPr lang="sk-SK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27" name="BlokTextu 26"/>
          <p:cNvSpPr txBox="1"/>
          <p:nvPr/>
        </p:nvSpPr>
        <p:spPr>
          <a:xfrm>
            <a:off x="720000" y="5872404"/>
            <a:ext cx="4229088" cy="58477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friends for your help</a:t>
            </a:r>
          </a:p>
          <a:p>
            <a:pPr algn="ctr"/>
            <a:r>
              <a:rPr lang="sk-SK" sz="160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w</a:t>
            </a:r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ith the translation</a:t>
            </a:r>
            <a:endParaRPr lang="sk-SK" sz="1600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32" name="Obdĺžnik 31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1600" b="1" spc="5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33" name="Tlačidlo akcie: Vlastné 32">
            <a:hlinkClick r:id="" action="ppaction://hlinkshowjump?jump=endshow" highlightClick="1"/>
          </p:cNvPr>
          <p:cNvSpPr/>
          <p:nvPr/>
        </p:nvSpPr>
        <p:spPr>
          <a:xfrm>
            <a:off x="7853561" y="6093296"/>
            <a:ext cx="1012029" cy="50537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2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6" grpId="0" animBg="1"/>
      <p:bldP spid="27" grpId="0" animBg="1"/>
      <p:bldP spid="32" grpId="0"/>
      <p:bldP spid="32" grpId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1587</Words>
  <Application>Microsoft Office PowerPoint</Application>
  <PresentationFormat>Prezentácia na obrazovke (4:3)</PresentationFormat>
  <Paragraphs>229</Paragraphs>
  <Slides>56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56</vt:i4>
      </vt:variant>
    </vt:vector>
  </HeadingPairs>
  <TitlesOfParts>
    <vt:vector size="70" baseType="lpstr">
      <vt:lpstr>Arial</vt:lpstr>
      <vt:lpstr>Verdana</vt:lpstr>
      <vt:lpstr>Cooper Std Black</vt:lpstr>
      <vt:lpstr>Nadianne</vt:lpstr>
      <vt:lpstr>Arial Black</vt:lpstr>
      <vt:lpstr>Bertram CE</vt:lpstr>
      <vt:lpstr>Aharoni</vt:lpstr>
      <vt:lpstr>Calibri</vt:lpstr>
      <vt:lpstr>Cupertino</vt:lpstr>
      <vt:lpstr>Motív Office</vt:lpstr>
      <vt:lpstr>2_Motív Office</vt:lpstr>
      <vt:lpstr>3_Motív Office</vt:lpstr>
      <vt:lpstr>5_Motív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2016-02-23T19:23:08Z</dcterms:modified>
</cp:coreProperties>
</file>