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0" r:id="rId11"/>
    <p:sldId id="264" r:id="rId12"/>
    <p:sldId id="269" r:id="rId13"/>
    <p:sldId id="265" r:id="rId14"/>
    <p:sldId id="268" r:id="rId15"/>
    <p:sldId id="266" r:id="rId16"/>
    <p:sldId id="283" r:id="rId17"/>
    <p:sldId id="26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4" r:id="rId29"/>
    <p:sldId id="281" r:id="rId30"/>
    <p:sldId id="282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2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79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6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33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57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66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14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71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81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C9B7-2AA6-4970-B98E-AB00A464995E}" type="datetimeFigureOut">
              <a:rPr lang="fr-FR" smtClean="0"/>
              <a:t>15/02/2016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64C1-8B63-479E-A5EF-B8925D8D69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6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663"/>
            <a:ext cx="7772400" cy="4435449"/>
          </a:xfrm>
        </p:spPr>
        <p:txBody>
          <a:bodyPr/>
          <a:lstStyle/>
          <a:p>
            <a:r>
              <a:rPr lang="fr-FR" sz="2000" dirty="0" smtClean="0"/>
              <a:t>C.H.U Mustapha Bacha</a:t>
            </a:r>
            <a:br>
              <a:rPr lang="fr-FR" sz="2000" dirty="0" smtClean="0"/>
            </a:br>
            <a:r>
              <a:rPr lang="fr-FR" sz="2000" dirty="0" smtClean="0"/>
              <a:t>Service ORL et CCF </a:t>
            </a:r>
            <a:br>
              <a:rPr lang="fr-FR" sz="2000" dirty="0" smtClean="0"/>
            </a:br>
            <a:r>
              <a:rPr lang="fr-FR" sz="2000" dirty="0" smtClean="0"/>
              <a:t>Pr </a:t>
            </a:r>
            <a:r>
              <a:rPr lang="fr-FR" sz="2000" dirty="0" err="1" smtClean="0"/>
              <a:t>Djennaoui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Traumatismes sonores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fr-FR" sz="1800" b="1" dirty="0" smtClean="0"/>
              <a:t>Dirigé par: Pr </a:t>
            </a:r>
            <a:r>
              <a:rPr lang="fr-FR" sz="1800" b="1" dirty="0" err="1" smtClean="0"/>
              <a:t>Ainouche</a:t>
            </a:r>
            <a:endParaRPr lang="fr-FR" sz="1800" b="1" dirty="0" smtClean="0"/>
          </a:p>
          <a:p>
            <a:pPr algn="r"/>
            <a:r>
              <a:rPr lang="fr-FR" sz="1800" b="1" dirty="0" smtClean="0"/>
              <a:t>Présenté par: Dr Harrar</a:t>
            </a:r>
          </a:p>
          <a:p>
            <a:pPr algn="r"/>
            <a:r>
              <a:rPr lang="fr-FR" sz="1800" b="1" dirty="0" smtClean="0"/>
              <a:t>Alger le 15 – 02 - 2016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11723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Rappel anatomo-physiologique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17098"/>
            <a:ext cx="4680520" cy="27369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4553156" cy="2154072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2996"/>
            <a:ext cx="3931741" cy="5254316"/>
          </a:xfrm>
        </p:spPr>
      </p:pic>
    </p:spTree>
    <p:extLst>
      <p:ext uri="{BB962C8B-B14F-4D97-AF65-F5344CB8AC3E}">
        <p14:creationId xmlns:p14="http://schemas.microsoft.com/office/powerpoint/2010/main" val="27923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Étiopathogénie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800" dirty="0" smtClean="0"/>
              <a:t>Le traumatisme sonore est causé par une stimulation sonore impulsionnelle de forte intensité ou continue d’intensité moins forte;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Sur le plan fonctionnel =  fatigue auditive / une perte auditive définitive;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Fatigue auditive: (ETS: élévation temporaire des seuils) de quelques secondes à 16h post-traumatisme (seul arbitraire);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Perte auditive définitive (EPS: élévation permanente des seuils) est irréversible;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Les valeurs limites d’exposition sont de 140 dB (valeur crête) en bruit impulsionnel et de 87 dB en exposition quotidienne de 8h de bruit continu </a:t>
            </a:r>
            <a:r>
              <a:rPr lang="fr-FR" sz="1200" dirty="0" smtClean="0"/>
              <a:t>(2003/10/CE). </a:t>
            </a:r>
            <a:r>
              <a:rPr lang="fr-FR" sz="1800" dirty="0" smtClean="0"/>
              <a:t>Au-delà de ces seuils, le risque de traumatisme est élevé;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Les lésions concernent principalement l’oreille interne (</a:t>
            </a:r>
            <a:r>
              <a:rPr lang="fr-FR" sz="1800" dirty="0" smtClean="0">
                <a:solidFill>
                  <a:srgbClr val="00B050"/>
                </a:solidFill>
              </a:rPr>
              <a:t>organe de corti +++</a:t>
            </a:r>
            <a:r>
              <a:rPr lang="fr-FR" sz="1800" dirty="0" smtClean="0"/>
              <a:t>) par deux mécanismes lésionnels: </a:t>
            </a:r>
            <a:r>
              <a:rPr lang="fr-FR" sz="1800" dirty="0" smtClean="0">
                <a:solidFill>
                  <a:srgbClr val="C00000"/>
                </a:solidFill>
              </a:rPr>
              <a:t>mécanique et chimique</a:t>
            </a:r>
            <a:r>
              <a:rPr lang="fr-FR" sz="1800" dirty="0" smtClean="0"/>
              <a:t>;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5860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Étiopathogénie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064896" cy="5583389"/>
          </a:xfrm>
        </p:spPr>
      </p:pic>
    </p:spTree>
    <p:extLst>
      <p:ext uri="{BB962C8B-B14F-4D97-AF65-F5344CB8AC3E}">
        <p14:creationId xmlns:p14="http://schemas.microsoft.com/office/powerpoint/2010/main" val="25501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4158"/>
            <a:ext cx="8229600" cy="922114"/>
          </a:xfrm>
        </p:spPr>
        <p:txBody>
          <a:bodyPr>
            <a:normAutofit/>
          </a:bodyPr>
          <a:lstStyle/>
          <a:p>
            <a:r>
              <a:rPr lang="fr-FR" sz="2800" dirty="0"/>
              <a:t>Étiopathogénie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>
              <a:buAutoNum type="alphaLcParenR"/>
            </a:pPr>
            <a:r>
              <a:rPr lang="fr-FR" sz="1800" b="1" u="sng" dirty="0" smtClean="0">
                <a:solidFill>
                  <a:schemeClr val="accent2">
                    <a:lumMod val="75000"/>
                  </a:schemeClr>
                </a:solidFill>
              </a:rPr>
              <a:t>Lésions mécaniques: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Lors d’une stimulation sonore élevée </a:t>
            </a:r>
            <a:r>
              <a:rPr lang="fr-FR" sz="1600" dirty="0" smtClean="0">
                <a:sym typeface="Wingdings" pitchFamily="2" charset="2"/>
              </a:rPr>
              <a:t> onde de vibration    mouvements    de la </a:t>
            </a:r>
            <a:r>
              <a:rPr lang="fr-FR" sz="1600" dirty="0" err="1" smtClean="0">
                <a:sym typeface="Wingdings" pitchFamily="2" charset="2"/>
              </a:rPr>
              <a:t>mbr</a:t>
            </a:r>
            <a:r>
              <a:rPr lang="fr-FR" sz="1600" dirty="0" smtClean="0">
                <a:sym typeface="Wingdings" pitchFamily="2" charset="2"/>
              </a:rPr>
              <a:t>. Basilaire + CCE  résistances mécaniques       destruction des stéréocils + désinsertion de la </a:t>
            </a:r>
            <a:r>
              <a:rPr lang="fr-FR" sz="1600" dirty="0" err="1" smtClean="0">
                <a:sym typeface="Wingdings" pitchFamily="2" charset="2"/>
              </a:rPr>
              <a:t>mbr</a:t>
            </a:r>
            <a:r>
              <a:rPr lang="fr-FR" sz="1600" dirty="0" smtClean="0">
                <a:sym typeface="Wingdings" pitchFamily="2" charset="2"/>
              </a:rPr>
              <a:t>. </a:t>
            </a:r>
            <a:r>
              <a:rPr lang="fr-FR" sz="1600" dirty="0" err="1" smtClean="0">
                <a:sym typeface="Wingdings" pitchFamily="2" charset="2"/>
              </a:rPr>
              <a:t>Tectoriale</a:t>
            </a:r>
            <a:r>
              <a:rPr lang="fr-FR" sz="1600" dirty="0" smtClean="0">
                <a:sym typeface="Wingdings" pitchFamily="2" charset="2"/>
              </a:rPr>
              <a:t> + rupture des ponts intercellulaires;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ym typeface="Wingdings" pitchFamily="2" charset="2"/>
              </a:rPr>
              <a:t>L</a:t>
            </a:r>
            <a:r>
              <a:rPr lang="fr-FR" sz="1600" dirty="0" smtClean="0">
                <a:sym typeface="Wingdings" pitchFamily="2" charset="2"/>
              </a:rPr>
              <a:t>ésions de la </a:t>
            </a:r>
            <a:r>
              <a:rPr lang="fr-FR" sz="1600" dirty="0" err="1" smtClean="0">
                <a:sym typeface="Wingdings" pitchFamily="2" charset="2"/>
              </a:rPr>
              <a:t>mbr</a:t>
            </a:r>
            <a:r>
              <a:rPr lang="fr-FR" sz="1600" dirty="0" smtClean="0">
                <a:sym typeface="Wingdings" pitchFamily="2" charset="2"/>
              </a:rPr>
              <a:t>. Basilaire  trouble de la perméabilité des liquides (fuite d’endolymphe dans la corti lymphe = 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effet toxique sur les CC</a:t>
            </a:r>
            <a:r>
              <a:rPr lang="fr-FR" sz="1600" dirty="0" smtClean="0">
                <a:sym typeface="Wingdings" pitchFamily="2" charset="2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ym typeface="Wingdings" pitchFamily="2" charset="2"/>
              </a:rPr>
              <a:t>Atteinte des CCE fonction d’amplification            seuil      de 40 dB + 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phénomène de recrutement;</a:t>
            </a:r>
            <a:endParaRPr lang="fr-FR" sz="16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fr-FR" sz="1600" dirty="0" smtClean="0"/>
              <a:t>Son  (-) intense, continu </a:t>
            </a:r>
            <a:r>
              <a:rPr lang="fr-FR" sz="1600" dirty="0" smtClean="0">
                <a:sym typeface="Wingdings" pitchFamily="2" charset="2"/>
              </a:rPr>
              <a:t></a:t>
            </a:r>
            <a:r>
              <a:rPr lang="fr-FR" sz="1600" dirty="0" smtClean="0"/>
              <a:t> perte d’élasticité des structures mécaniques sans rupture (élongation des stéréocils) </a:t>
            </a:r>
            <a:r>
              <a:rPr lang="fr-FR" sz="1600" dirty="0" smtClean="0">
                <a:sym typeface="Wingdings" pitchFamily="2" charset="2"/>
              </a:rPr>
              <a:t> fatigue auditive (ETS);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ym typeface="Wingdings" pitchFamily="2" charset="2"/>
              </a:rPr>
              <a:t>Les lésions apparaissent pour les sons aux fréquences les mieux perçues par l’oreille  scotome auditif à 4000 </a:t>
            </a:r>
            <a:r>
              <a:rPr lang="fr-FR" sz="1600" dirty="0" err="1" smtClean="0">
                <a:sym typeface="Wingdings" pitchFamily="2" charset="2"/>
              </a:rPr>
              <a:t>Hrz</a:t>
            </a:r>
            <a:r>
              <a:rPr lang="fr-FR" sz="1600" dirty="0" smtClean="0">
                <a:sym typeface="Wingdings" pitchFamily="2" charset="2"/>
              </a:rPr>
              <a:t>!!!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ym typeface="Wingdings" pitchFamily="2" charset="2"/>
              </a:rPr>
              <a:t>Les CCI sont faiblement touchées (pas de propriétés mécaniques);</a:t>
            </a:r>
            <a:endParaRPr lang="fr-FR" sz="1600" dirty="0" smtClean="0"/>
          </a:p>
          <a:p>
            <a:pPr>
              <a:lnSpc>
                <a:spcPct val="150000"/>
              </a:lnSpc>
            </a:pPr>
            <a:endParaRPr lang="fr-FR" sz="16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139952" y="3042023"/>
            <a:ext cx="21602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280640" y="1124744"/>
            <a:ext cx="72008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5312351" y="3042023"/>
            <a:ext cx="72008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6796054" y="1133128"/>
            <a:ext cx="72008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702266" y="1556792"/>
            <a:ext cx="216024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Étiopathogénie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631009" cy="452596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" y="2097412"/>
            <a:ext cx="6354391" cy="320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fr-FR" sz="2800" dirty="0"/>
              <a:t>Étiopathogénie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fr-FR" sz="1800" b="1" u="sng" dirty="0" smtClean="0">
                <a:solidFill>
                  <a:schemeClr val="accent2">
                    <a:lumMod val="75000"/>
                  </a:schemeClr>
                </a:solidFill>
              </a:rPr>
              <a:t>) Lésions métaboliques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>
              <a:lnSpc>
                <a:spcPct val="150000"/>
              </a:lnSpc>
            </a:pPr>
            <a:r>
              <a:rPr lang="fr-FR" sz="1600" dirty="0" smtClean="0"/>
              <a:t>Elles concernent les cellules sensorielles et les terminaisons synaptiques;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Elles interviennent après les lésions mécaniques et les aggravent</a:t>
            </a:r>
            <a:r>
              <a:rPr lang="fr-FR" sz="1800" dirty="0" smtClean="0"/>
              <a:t>; </a:t>
            </a:r>
          </a:p>
          <a:p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3059832" y="908720"/>
            <a:ext cx="3888432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Son          </a:t>
            </a:r>
            <a:r>
              <a:rPr lang="fr-FR" sz="1600" dirty="0" smtClean="0">
                <a:sym typeface="Wingdings" pitchFamily="2" charset="2"/>
              </a:rPr>
              <a:t> mouvements M.B </a:t>
            </a:r>
            <a:r>
              <a:rPr lang="fr-FR" sz="1600" dirty="0">
                <a:sym typeface="Wingdings" pitchFamily="2" charset="2"/>
              </a:rPr>
              <a:t>/</a:t>
            </a:r>
            <a:r>
              <a:rPr lang="fr-FR" sz="1600" dirty="0" smtClean="0">
                <a:sym typeface="Wingdings" pitchFamily="2" charset="2"/>
              </a:rPr>
              <a:t> CCE 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+++</a:t>
            </a:r>
            <a:r>
              <a:rPr lang="fr-FR" sz="1600" dirty="0" smtClean="0">
                <a:sym typeface="Wingdings" pitchFamily="2" charset="2"/>
              </a:rPr>
              <a:t> </a:t>
            </a:r>
            <a:r>
              <a:rPr lang="fr-FR" sz="1600" dirty="0" smtClean="0"/>
              <a:t>                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535490" y="908720"/>
            <a:ext cx="72008" cy="23299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716288" y="936534"/>
            <a:ext cx="72008" cy="20518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7038" y="2023973"/>
            <a:ext cx="1818658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Troubles ioniques</a:t>
            </a:r>
          </a:p>
          <a:p>
            <a:r>
              <a:rPr lang="fr-FR" sz="1400" dirty="0" smtClean="0">
                <a:solidFill>
                  <a:srgbClr val="FFFF00"/>
                </a:solidFill>
              </a:rPr>
              <a:t>       K+ et Ca++ intra C</a:t>
            </a:r>
          </a:p>
          <a:p>
            <a:endParaRPr lang="fr-FR" sz="1400" dirty="0">
              <a:solidFill>
                <a:srgbClr val="FFFF00"/>
              </a:solidFill>
            </a:endParaRP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endParaRPr lang="fr-FR" sz="1400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FFFF00"/>
                </a:solidFill>
              </a:rPr>
              <a:t>Toxicité + ROS;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FFFF00"/>
                </a:solidFill>
              </a:rPr>
              <a:t>(+) </a:t>
            </a:r>
            <a:r>
              <a:rPr lang="fr-FR" sz="1400" dirty="0" err="1" smtClean="0">
                <a:solidFill>
                  <a:srgbClr val="FFFF00"/>
                </a:solidFill>
              </a:rPr>
              <a:t>calpaïnes</a:t>
            </a:r>
            <a:r>
              <a:rPr lang="fr-FR" sz="1400" dirty="0" smtClean="0">
                <a:solidFill>
                  <a:srgbClr val="FFFF00"/>
                </a:solidFill>
              </a:rPr>
              <a:t>;</a:t>
            </a:r>
            <a:endParaRPr lang="fr-FR" sz="1400" dirty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rgbClr val="FFFF00"/>
                </a:solidFill>
              </a:rPr>
              <a:t>Désorganisation </a:t>
            </a:r>
          </a:p>
          <a:p>
            <a:r>
              <a:rPr lang="fr-FR" sz="1400" dirty="0">
                <a:solidFill>
                  <a:srgbClr val="FFFF00"/>
                </a:solidFill>
              </a:rPr>
              <a:t> </a:t>
            </a:r>
            <a:r>
              <a:rPr lang="fr-FR" sz="1400" dirty="0" smtClean="0">
                <a:solidFill>
                  <a:srgbClr val="FFFF00"/>
                </a:solidFill>
              </a:rPr>
              <a:t>       cytosquelette;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110542" y="2050411"/>
            <a:ext cx="1677754" cy="219137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Ischémie / </a:t>
            </a:r>
            <a:r>
              <a:rPr lang="fr-FR" sz="1600" dirty="0" err="1" smtClean="0">
                <a:solidFill>
                  <a:schemeClr val="bg1"/>
                </a:solidFill>
              </a:rPr>
              <a:t>Hxie</a:t>
            </a:r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ROS;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Vasoconstriction locale;</a:t>
            </a:r>
          </a:p>
          <a:p>
            <a:pPr marL="285750" indent="-285750">
              <a:buFontTx/>
              <a:buChar char="-"/>
            </a:pPr>
            <a:endParaRPr lang="fr-FR" sz="1600" dirty="0" smtClean="0"/>
          </a:p>
          <a:p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060019" y="2033467"/>
            <a:ext cx="1440160" cy="262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Excitotoxicité</a:t>
            </a:r>
            <a:r>
              <a:rPr lang="fr-FR" sz="1400" dirty="0" smtClean="0"/>
              <a:t> (glutamate)</a:t>
            </a:r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- Accumulation pré-</a:t>
            </a:r>
            <a:r>
              <a:rPr lang="fr-FR" sz="1400" dirty="0" err="1" smtClean="0"/>
              <a:t>syn</a:t>
            </a:r>
            <a:r>
              <a:rPr lang="fr-FR" sz="1400" dirty="0" smtClean="0"/>
              <a:t>;</a:t>
            </a:r>
          </a:p>
          <a:p>
            <a:r>
              <a:rPr lang="fr-FR" sz="1400" dirty="0" smtClean="0"/>
              <a:t> - Toxicité +++</a:t>
            </a:r>
          </a:p>
          <a:p>
            <a:r>
              <a:rPr lang="fr-FR" sz="1400" dirty="0" smtClean="0"/>
              <a:t> - Œdème post- synaptique </a:t>
            </a:r>
            <a:r>
              <a:rPr lang="fr-FR" sz="1400" dirty="0" err="1" smtClean="0"/>
              <a:t>révers</a:t>
            </a:r>
            <a:r>
              <a:rPr lang="fr-FR" sz="1400" dirty="0" smtClean="0"/>
              <a:t>/</a:t>
            </a:r>
            <a:r>
              <a:rPr lang="fr-FR" sz="1400" dirty="0" err="1" smtClean="0"/>
              <a:t>irrévers</a:t>
            </a:r>
            <a:r>
              <a:rPr lang="fr-FR" sz="1400" dirty="0" smtClean="0"/>
              <a:t>. </a:t>
            </a:r>
          </a:p>
          <a:p>
            <a:endParaRPr lang="fr-FR" sz="14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724128" y="2050441"/>
            <a:ext cx="1512168" cy="2028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ROS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- Lésions </a:t>
            </a:r>
            <a:r>
              <a:rPr lang="fr-FR" sz="1400" dirty="0" err="1" smtClean="0">
                <a:solidFill>
                  <a:schemeClr val="bg1"/>
                </a:solidFill>
              </a:rPr>
              <a:t>prot</a:t>
            </a:r>
            <a:r>
              <a:rPr lang="fr-FR" sz="1400" dirty="0" smtClean="0">
                <a:solidFill>
                  <a:schemeClr val="bg1"/>
                </a:solidFill>
              </a:rPr>
              <a:t>./ADN/lipides</a:t>
            </a:r>
          </a:p>
          <a:p>
            <a:endParaRPr lang="fr-FR" sz="1400" dirty="0" smtClean="0"/>
          </a:p>
          <a:p>
            <a:r>
              <a:rPr lang="fr-FR" sz="1400" dirty="0" smtClean="0"/>
              <a:t>- </a:t>
            </a: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</a:rPr>
              <a:t>Stresse oxydatif</a:t>
            </a:r>
          </a:p>
          <a:p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361327" y="2063322"/>
            <a:ext cx="1763688" cy="15081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Apoptose/nécrose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- Apoptose +++ &lt; 4 jrs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- Lésions irréversibles</a:t>
            </a: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79512" y="2300972"/>
            <a:ext cx="72008" cy="23299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 vers le bas 17"/>
          <p:cNvSpPr/>
          <p:nvPr/>
        </p:nvSpPr>
        <p:spPr>
          <a:xfrm>
            <a:off x="782351" y="2700443"/>
            <a:ext cx="288032" cy="336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2771800" y="2718503"/>
            <a:ext cx="288032" cy="336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361334" y="3281515"/>
            <a:ext cx="72008" cy="232995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vers le bas 20"/>
          <p:cNvSpPr/>
          <p:nvPr/>
        </p:nvSpPr>
        <p:spPr>
          <a:xfrm>
            <a:off x="4492067" y="2718502"/>
            <a:ext cx="288032" cy="336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6372200" y="2567167"/>
            <a:ext cx="288032" cy="336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70383" y="1247274"/>
            <a:ext cx="3709716" cy="5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2949419" y="1247274"/>
            <a:ext cx="1830680" cy="5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780099" y="1247274"/>
            <a:ext cx="0" cy="5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780099" y="1247274"/>
            <a:ext cx="1448085" cy="5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780099" y="1247274"/>
            <a:ext cx="3248285" cy="597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8" y="188640"/>
            <a:ext cx="6815980" cy="64005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Diagnostic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AutoNum type="alphaLcParenR"/>
            </a:pPr>
            <a:r>
              <a:rPr lang="fr-FR" sz="1800" b="1" u="sng" dirty="0" smtClean="0">
                <a:solidFill>
                  <a:schemeClr val="accent2">
                    <a:lumMod val="75000"/>
                  </a:schemeClr>
                </a:solidFill>
              </a:rPr>
              <a:t>Clinique 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dirty="0" smtClean="0"/>
              <a:t>pauvre!</a:t>
            </a:r>
            <a:endParaRPr lang="fr-FR" sz="18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AutoNum type="alphaLcParenR"/>
            </a:pPr>
            <a:endParaRPr lang="fr-FR" sz="1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chemeClr val="accent2">
                    <a:lumMod val="75000"/>
                  </a:schemeClr>
                </a:solidFill>
              </a:rPr>
              <a:t>a.1) signes fonctionnels: </a:t>
            </a:r>
            <a:r>
              <a:rPr lang="fr-FR" sz="1400" dirty="0" smtClean="0"/>
              <a:t>constituent le tableau clinique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i="1" dirty="0" smtClean="0"/>
              <a:t>Acouphènes: </a:t>
            </a:r>
            <a:r>
              <a:rPr lang="fr-FR" sz="1400" dirty="0" smtClean="0"/>
              <a:t>principal signe! (sifflements 5 à 15dB). Perturbent la vie courante et le sommeil. </a:t>
            </a:r>
            <a:r>
              <a:rPr lang="fr-FR" sz="1400" dirty="0" smtClean="0">
                <a:solidFill>
                  <a:srgbClr val="C00000"/>
                </a:solidFill>
              </a:rPr>
              <a:t>Handicap +++ </a:t>
            </a:r>
            <a:r>
              <a:rPr lang="fr-FR" sz="1400" dirty="0" smtClean="0"/>
              <a:t>(2/3 des patients considèrent les acouphènes un problème , au moins, aussi important que l’hypoacousie!!!)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1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i="1" dirty="0" smtClean="0"/>
              <a:t>Hypoacousie: brutale, diminution de la compréhension en milieu bruyant. </a:t>
            </a:r>
            <a:r>
              <a:rPr lang="fr-FR" sz="1400" i="1" dirty="0" smtClean="0">
                <a:solidFill>
                  <a:srgbClr val="C00000"/>
                </a:solidFill>
              </a:rPr>
              <a:t>Recrutement </a:t>
            </a:r>
            <a:r>
              <a:rPr lang="fr-FR" sz="1400" i="1" dirty="0" smtClean="0"/>
              <a:t>et phonophobie possibles;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i="1" dirty="0" smtClean="0"/>
              <a:t>Otalgies: quelques minutes, inconstants…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i="1" dirty="0" smtClean="0"/>
              <a:t>Autres: céphalées, anxiété, vertiges, tachycardie, stress, HTA, polypnée, vasoconstriction périphérique…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fr-FR" sz="1600" b="1" u="sng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rgbClr val="C00000"/>
                </a:solidFill>
              </a:rPr>
              <a:t>A.2) signes physiques:</a:t>
            </a:r>
            <a:r>
              <a:rPr lang="fr-FR" sz="1600" dirty="0" smtClean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/>
              <a:t>Otoscopie: tympan normal / signe de Muller (hyperémie péri-</a:t>
            </a:r>
            <a:r>
              <a:rPr lang="fr-FR" sz="1400" dirty="0" err="1" smtClean="0"/>
              <a:t>martellaire</a:t>
            </a:r>
            <a:r>
              <a:rPr lang="fr-FR" sz="1400" dirty="0" smtClean="0"/>
              <a:t>)  / perforation par blast…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i="1" dirty="0" smtClean="0"/>
              <a:t>Acoumétrie: </a:t>
            </a:r>
            <a:r>
              <a:rPr lang="fr-FR" sz="1400" i="1" dirty="0" err="1" smtClean="0"/>
              <a:t>Rinne</a:t>
            </a:r>
            <a:r>
              <a:rPr lang="fr-FR" sz="1400" i="1" dirty="0" smtClean="0"/>
              <a:t> (+) / Weber latéralisé </a:t>
            </a:r>
            <a:r>
              <a:rPr lang="fr-FR" sz="1400" i="1" dirty="0"/>
              <a:t>v</a:t>
            </a:r>
            <a:r>
              <a:rPr lang="fr-FR" sz="1400" i="1" dirty="0" smtClean="0"/>
              <a:t>ers côté le plus sain </a:t>
            </a:r>
            <a:r>
              <a:rPr lang="fr-FR" sz="1400" i="1" dirty="0" smtClean="0">
                <a:sym typeface="Wingdings" pitchFamily="2" charset="2"/>
              </a:rPr>
              <a:t> S.P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400" i="1" dirty="0" smtClean="0"/>
              <a:t>  </a:t>
            </a:r>
            <a:endParaRPr lang="fr-FR" sz="1600" i="1" dirty="0" smtClean="0"/>
          </a:p>
          <a:p>
            <a:pPr marL="457200" lvl="1" indent="0">
              <a:lnSpc>
                <a:spcPct val="150000"/>
              </a:lnSpc>
              <a:buNone/>
            </a:pPr>
            <a:endParaRPr lang="fr-FR" sz="1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fr-FR" sz="14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032"/>
            <a:ext cx="8229600" cy="922114"/>
          </a:xfrm>
        </p:spPr>
        <p:txBody>
          <a:bodyPr>
            <a:normAutofit/>
          </a:bodyPr>
          <a:lstStyle/>
          <a:p>
            <a:r>
              <a:rPr lang="fr-FR" sz="2800" dirty="0"/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b) </a:t>
            </a:r>
            <a:r>
              <a:rPr lang="fr-FR" sz="2000" b="1" u="sng" dirty="0" err="1" smtClean="0">
                <a:solidFill>
                  <a:srgbClr val="C00000"/>
                </a:solidFill>
              </a:rPr>
              <a:t>Paraclinique</a:t>
            </a:r>
            <a:r>
              <a:rPr lang="fr-FR" sz="2000" b="1" u="sng" dirty="0" smtClean="0">
                <a:solidFill>
                  <a:srgbClr val="C00000"/>
                </a:solidFill>
              </a:rPr>
              <a:t>:</a:t>
            </a:r>
          </a:p>
          <a:p>
            <a:pPr marL="400050" lvl="1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1) Audiométrie tonale:</a:t>
            </a:r>
          </a:p>
          <a:p>
            <a:pPr marL="685800" lvl="1"/>
            <a:r>
              <a:rPr lang="fr-FR" sz="1600" dirty="0" smtClean="0"/>
              <a:t> examen clé!</a:t>
            </a:r>
          </a:p>
          <a:p>
            <a:pPr marL="685800" lvl="1"/>
            <a:r>
              <a:rPr lang="fr-FR" sz="1600" dirty="0" smtClean="0">
                <a:solidFill>
                  <a:srgbClr val="C00000"/>
                </a:solidFill>
              </a:rPr>
              <a:t>Surdité de perception pure bilatérale</a:t>
            </a:r>
            <a:r>
              <a:rPr lang="fr-FR" sz="1600" dirty="0" smtClean="0"/>
              <a:t>: fréquences aiguës +++</a:t>
            </a:r>
          </a:p>
          <a:p>
            <a:pPr marL="685800" lvl="1"/>
            <a:r>
              <a:rPr lang="fr-FR" sz="1600" dirty="0" smtClean="0"/>
              <a:t>Encoche en forme de « V » plus ou moins large selon la gravité du traumatisme; </a:t>
            </a:r>
          </a:p>
          <a:p>
            <a:pPr marL="685800" lvl="1"/>
            <a:r>
              <a:rPr lang="fr-FR" sz="1600" dirty="0" smtClean="0"/>
              <a:t>Interprétation en fonction du délai écoulé depuis le traumatisme initial +++ </a:t>
            </a:r>
            <a:r>
              <a:rPr lang="fr-FR" sz="1600" dirty="0" smtClean="0">
                <a:solidFill>
                  <a:srgbClr val="C00000"/>
                </a:solidFill>
              </a:rPr>
              <a:t>(aspect évolutif!)</a:t>
            </a:r>
            <a:r>
              <a:rPr lang="fr-FR" sz="1600" dirty="0" smtClean="0"/>
              <a:t>;</a:t>
            </a:r>
          </a:p>
          <a:p>
            <a:pPr marL="685800" lvl="1"/>
            <a:r>
              <a:rPr lang="fr-FR" sz="1600" dirty="0" smtClean="0"/>
              <a:t>Interférence des acouphènes les premières heures: résultats fluctuants!</a:t>
            </a:r>
          </a:p>
          <a:p>
            <a:pPr marL="685800" lvl="1"/>
            <a:r>
              <a:rPr lang="fr-FR" sz="1600" dirty="0" smtClean="0"/>
              <a:t>Intérêt d’un audiogramme de référence;</a:t>
            </a:r>
          </a:p>
          <a:p>
            <a:pPr marL="400050" lvl="1" indent="0">
              <a:buNone/>
            </a:pPr>
            <a:endParaRPr lang="fr-FR" sz="1600" dirty="0" smtClean="0"/>
          </a:p>
          <a:p>
            <a:pPr marL="685800" lvl="1"/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6226306" cy="30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fr-FR" sz="2800" dirty="0"/>
              <a:t>Diagnostic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2) audiométrie vocale:</a:t>
            </a:r>
          </a:p>
          <a:p>
            <a:pPr marL="685800" lvl="1">
              <a:buFont typeface="Wingdings" pitchFamily="2" charset="2"/>
              <a:buChar char="§"/>
            </a:pPr>
            <a:r>
              <a:rPr lang="fr-FR" sz="1600" dirty="0" smtClean="0"/>
              <a:t>À distance du traumatisme sonore: régression des acouphènes et stabilisation des seuils auditifs!</a:t>
            </a:r>
          </a:p>
          <a:p>
            <a:pPr marL="685800" lvl="1">
              <a:buFont typeface="Wingdings" pitchFamily="2" charset="2"/>
              <a:buChar char="§"/>
            </a:pPr>
            <a:r>
              <a:rPr lang="fr-FR" sz="1600" dirty="0" smtClean="0">
                <a:solidFill>
                  <a:srgbClr val="C00000"/>
                </a:solidFill>
              </a:rPr>
              <a:t>Troubles de l’intelligibilité</a:t>
            </a:r>
            <a:r>
              <a:rPr lang="fr-FR" sz="1600" dirty="0" smtClean="0"/>
              <a:t>: difficultés socio-professionnels +++</a:t>
            </a:r>
          </a:p>
          <a:p>
            <a:pPr marL="400050" lvl="1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2000" b="1" u="sng" dirty="0" smtClean="0">
                <a:solidFill>
                  <a:srgbClr val="C00000"/>
                </a:solidFill>
              </a:rPr>
              <a:t>3) Otoémissions acoustiques:</a:t>
            </a:r>
          </a:p>
          <a:p>
            <a:pPr marL="685800" lvl="1">
              <a:buFont typeface="Wingdings" pitchFamily="2" charset="2"/>
              <a:buChar char="Ø"/>
            </a:pPr>
            <a:r>
              <a:rPr lang="fr-FR" sz="1600" dirty="0" smtClean="0"/>
              <a:t>Témoin objectif de l’activité des CCE+++</a:t>
            </a:r>
          </a:p>
          <a:p>
            <a:pPr marL="685800" lvl="1">
              <a:buFont typeface="Wingdings" pitchFamily="2" charset="2"/>
              <a:buChar char="Ø"/>
            </a:pPr>
            <a:r>
              <a:rPr lang="fr-FR" sz="1600" dirty="0" smtClean="0"/>
              <a:t>Affiner le bilan initial (acouphènes intenses gênant l’audiométrie…)</a:t>
            </a:r>
          </a:p>
          <a:p>
            <a:pPr marL="685800" lvl="1">
              <a:buFont typeface="Wingdings" pitchFamily="2" charset="2"/>
              <a:buChar char="Ø"/>
            </a:pPr>
            <a:r>
              <a:rPr lang="fr-FR" sz="1600" dirty="0" smtClean="0"/>
              <a:t>Intérêt pronostic +++ ( P+ </a:t>
            </a:r>
            <a:r>
              <a:rPr lang="fr-FR" sz="1600" dirty="0" smtClean="0">
                <a:sym typeface="Wingdings" pitchFamily="2" charset="2"/>
              </a:rPr>
              <a:t> récupération auditive ,          </a:t>
            </a:r>
            <a:r>
              <a:rPr lang="fr-FR" sz="1600" dirty="0" smtClean="0">
                <a:solidFill>
                  <a:srgbClr val="C00000"/>
                </a:solidFill>
                <a:sym typeface="Wingdings" pitchFamily="2" charset="2"/>
              </a:rPr>
              <a:t>acouphènes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marL="685800" lvl="1">
              <a:buFont typeface="Wingdings" pitchFamily="2" charset="2"/>
              <a:buChar char="Ø"/>
            </a:pPr>
            <a:endParaRPr lang="fr-FR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00B050"/>
                </a:solidFill>
                <a:sym typeface="Wingdings" pitchFamily="2" charset="2"/>
              </a:rPr>
              <a:t>R!: </a:t>
            </a:r>
            <a:r>
              <a:rPr lang="fr-FR" sz="1800" dirty="0" smtClean="0">
                <a:solidFill>
                  <a:srgbClr val="00B050"/>
                </a:solidFill>
                <a:sym typeface="Wingdings" pitchFamily="2" charset="2"/>
              </a:rPr>
              <a:t>la place de l’</a:t>
            </a:r>
            <a:r>
              <a:rPr lang="fr-FR" sz="1800" dirty="0" err="1" smtClean="0">
                <a:solidFill>
                  <a:srgbClr val="00B050"/>
                </a:solidFill>
                <a:sym typeface="Wingdings" pitchFamily="2" charset="2"/>
              </a:rPr>
              <a:t>impédancemétrie</a:t>
            </a:r>
            <a:r>
              <a:rPr lang="fr-FR" sz="1800" dirty="0" smtClean="0">
                <a:solidFill>
                  <a:srgbClr val="00B050"/>
                </a:solidFill>
                <a:sym typeface="Wingdings" pitchFamily="2" charset="2"/>
              </a:rPr>
              <a:t> + PEA n’est pas importante (risque d’aggravation des lésions cochléaires!)</a:t>
            </a:r>
            <a:endParaRPr lang="fr-FR" sz="1800" dirty="0" smtClean="0">
              <a:solidFill>
                <a:srgbClr val="00B050"/>
              </a:solidFill>
            </a:endParaRPr>
          </a:p>
          <a:p>
            <a:pPr marL="685800" lvl="1">
              <a:buFont typeface="Wingdings" pitchFamily="2" charset="2"/>
              <a:buChar char="Ø"/>
            </a:pPr>
            <a:endParaRPr lang="fr-FR" sz="1400" dirty="0"/>
          </a:p>
          <a:p>
            <a:pPr marL="0" indent="0">
              <a:buNone/>
            </a:pPr>
            <a:endParaRPr lang="fr-FR" sz="20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364088" y="2924944"/>
            <a:ext cx="144016" cy="2160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Plan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I) Généralités – définition;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II) Epidémiologie;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III) Rappel anatomo-physiologique;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IV) </a:t>
            </a:r>
            <a:r>
              <a:rPr lang="fr-FR" sz="2000" dirty="0"/>
              <a:t>E</a:t>
            </a:r>
            <a:r>
              <a:rPr lang="fr-FR" sz="2000" dirty="0" smtClean="0"/>
              <a:t>tiopathogénie;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V) </a:t>
            </a:r>
            <a:r>
              <a:rPr lang="fr-FR" sz="2000" dirty="0"/>
              <a:t>D</a:t>
            </a:r>
            <a:r>
              <a:rPr lang="fr-FR" sz="2000" dirty="0" smtClean="0"/>
              <a:t>iagnostic clinique;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IV) Diagnostic </a:t>
            </a:r>
            <a:r>
              <a:rPr lang="fr-FR" sz="2000" dirty="0" err="1" smtClean="0"/>
              <a:t>paraclinique</a:t>
            </a:r>
            <a:r>
              <a:rPr lang="fr-FR" sz="20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VII) thérapeutique;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IIX) Evolution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IX) Conclusion;</a:t>
            </a:r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308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rgbClr val="C00000"/>
                </a:solidFill>
              </a:rPr>
              <a:t>Otoémissions acoustiques / produits de distorsion auditive (P+) ?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718" y="764704"/>
            <a:ext cx="8928992" cy="5832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400" dirty="0" smtClean="0"/>
              <a:t>C’est l’enregistrement des sons émis par l’oreille interne, à partir des </a:t>
            </a:r>
            <a:r>
              <a:rPr lang="fr-FR" sz="1400" dirty="0" err="1" smtClean="0"/>
              <a:t>CCEs</a:t>
            </a:r>
            <a:r>
              <a:rPr lang="fr-FR" sz="1400" dirty="0" smtClean="0"/>
              <a:t>, par une petite sonde placée dans le CAE;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03 types: spontanées (souvent absentes en état normal), provoquées (réponse à un clic) et PDA (réponse après stimulation par 02 sons purs de fréquence proche);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Témoins de l’activité des </a:t>
            </a:r>
            <a:r>
              <a:rPr lang="fr-FR" sz="1400" dirty="0" err="1" smtClean="0"/>
              <a:t>CCEs</a:t>
            </a:r>
            <a:r>
              <a:rPr lang="fr-FR" sz="1400" dirty="0" smtClean="0"/>
              <a:t>, de l’organe de corti et du système afférent +++;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Nécessitent un examen otoscopique normal et une perte auditive &lt; 30 dB; </a:t>
            </a:r>
          </a:p>
          <a:p>
            <a:pPr>
              <a:lnSpc>
                <a:spcPct val="150000"/>
              </a:lnSpc>
            </a:pPr>
            <a:r>
              <a:rPr lang="fr-FR" sz="1400" dirty="0" smtClean="0"/>
              <a:t>En réponse à deux stimuli simultanés (f1 + f2), la cochlée émet des PDA (ex: 2f1 – f2), OEA spécifiques en fréquence : non linéarité de la cochlée +++ </a:t>
            </a:r>
          </a:p>
          <a:p>
            <a:pPr>
              <a:lnSpc>
                <a:spcPct val="150000"/>
              </a:lnSpc>
            </a:pP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0156"/>
            <a:ext cx="2592287" cy="32694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3267910" cy="12241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93096"/>
            <a:ext cx="3719948" cy="243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sz="2800" dirty="0"/>
              <a:t>T</a:t>
            </a:r>
            <a:r>
              <a:rPr lang="fr-FR" sz="2800" dirty="0" smtClean="0"/>
              <a:t>hérapeutique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AutoNum type="alphaLcParenR"/>
            </a:pPr>
            <a:r>
              <a:rPr lang="fr-FR" sz="1800" b="1" u="sng" dirty="0" smtClean="0">
                <a:solidFill>
                  <a:srgbClr val="C00000"/>
                </a:solidFill>
              </a:rPr>
              <a:t>Buts: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Améliorer la perfusion/oxygénation, lutter contre les phénomènes inflammatoires locaux, la souffrance cellulaire (hypoxie, apoptose)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Régression de la perte auditive: </a:t>
            </a:r>
            <a:r>
              <a:rPr lang="fr-FR" sz="1600" dirty="0" smtClean="0">
                <a:solidFill>
                  <a:srgbClr val="C00000"/>
                </a:solidFill>
              </a:rPr>
              <a:t>amélioration des seuils +++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Régression des acouphènes 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Réparation du préjudice fonctionnel, </a:t>
            </a:r>
            <a:r>
              <a:rPr lang="fr-FR" sz="1600" dirty="0" smtClean="0">
                <a:solidFill>
                  <a:srgbClr val="C00000"/>
                </a:solidFill>
              </a:rPr>
              <a:t>réintégration socio-professionnelle +++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b) Moyens:</a:t>
            </a:r>
          </a:p>
          <a:p>
            <a:pPr marL="685800" lvl="1">
              <a:lnSpc>
                <a:spcPct val="150000"/>
              </a:lnSpc>
            </a:pPr>
            <a:r>
              <a:rPr lang="fr-FR" sz="1600" dirty="0" smtClean="0"/>
              <a:t>Deux attitudes: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expectative </a:t>
            </a:r>
            <a:r>
              <a:rPr lang="fr-FR" sz="1600" dirty="0" smtClean="0"/>
              <a:t>(anglo-saxons) vs 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interventionniste </a:t>
            </a:r>
            <a:r>
              <a:rPr lang="fr-FR" sz="1600" dirty="0" smtClean="0"/>
              <a:t>(européens);</a:t>
            </a:r>
          </a:p>
          <a:p>
            <a:pPr marL="685800" lvl="1">
              <a:lnSpc>
                <a:spcPct val="150000"/>
              </a:lnSpc>
            </a:pPr>
            <a:r>
              <a:rPr lang="fr-FR" sz="1600" dirty="0" smtClean="0"/>
              <a:t>Hypothèse des zones grises: lésions frontières +++</a:t>
            </a:r>
          </a:p>
          <a:p>
            <a:pPr marL="685800" lvl="1">
              <a:lnSpc>
                <a:spcPct val="150000"/>
              </a:lnSpc>
            </a:pPr>
            <a:r>
              <a:rPr lang="fr-FR" sz="1600" dirty="0" smtClean="0"/>
              <a:t>Trois principes: </a:t>
            </a:r>
          </a:p>
          <a:p>
            <a:pPr marL="1085850" lvl="2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Repos cochléaire;</a:t>
            </a:r>
          </a:p>
          <a:p>
            <a:pPr marL="1085850" lvl="2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Urgence thérapeutique (50% de récupération si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trt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 les 3 premières heures!);</a:t>
            </a:r>
          </a:p>
          <a:p>
            <a:pPr marL="1085850" lvl="2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hospitalisation</a:t>
            </a:r>
          </a:p>
          <a:p>
            <a:pPr marL="685800" lvl="1"/>
            <a:endParaRPr lang="fr-FR" sz="1600" dirty="0" smtClean="0"/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690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fr-FR" sz="2800" dirty="0"/>
              <a:t>Thérapeutique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877272"/>
          </a:xfrm>
        </p:spPr>
        <p:txBody>
          <a:bodyPr>
            <a:normAutofit lnSpcReduction="10000"/>
          </a:bodyPr>
          <a:lstStyle/>
          <a:p>
            <a:r>
              <a:rPr lang="fr-FR" sz="2000" b="1" u="sng" dirty="0" smtClean="0">
                <a:solidFill>
                  <a:srgbClr val="C00000"/>
                </a:solidFill>
              </a:rPr>
              <a:t>lutte contre l’hypoxémie cochléaire</a:t>
            </a:r>
          </a:p>
          <a:p>
            <a:pPr marL="800100" lvl="1" indent="-342900">
              <a:lnSpc>
                <a:spcPct val="150000"/>
              </a:lnSpc>
              <a:buAutoNum type="arabicParenR"/>
            </a:pPr>
            <a:r>
              <a:rPr lang="fr-FR" sz="1800" b="1" u="sng" dirty="0" smtClean="0">
                <a:solidFill>
                  <a:srgbClr val="C00000"/>
                </a:solidFill>
              </a:rPr>
              <a:t>Hémodilution: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1600" dirty="0" smtClean="0"/>
              <a:t>Hématocrite à 30% : amélioration des propriétés rhéologiques et dynamiques du sang!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1600" dirty="0" smtClean="0"/>
              <a:t>Meilleure perfusion de l‘oreille interne;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Hypervolémique</a:t>
            </a:r>
            <a:r>
              <a:rPr lang="fr-FR" sz="1600" dirty="0" smtClean="0"/>
              <a:t> (500 cc/24h de soluté colloïdal) ou </a:t>
            </a:r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</a:rPr>
              <a:t>normovolémique</a:t>
            </a:r>
            <a:r>
              <a:rPr lang="fr-FR" sz="1600" dirty="0" smtClean="0"/>
              <a:t> (soustraction et compensation par soluté isotonique ou colloïdal);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 </a:t>
            </a:r>
            <a:r>
              <a:rPr lang="fr-FR" sz="1800" b="1" u="sng" dirty="0" smtClean="0">
                <a:solidFill>
                  <a:srgbClr val="C00000"/>
                </a:solidFill>
              </a:rPr>
              <a:t>2) carbogène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smtClean="0">
                <a:solidFill>
                  <a:srgbClr val="C00000"/>
                </a:solidFill>
              </a:rPr>
              <a:t>       </a:t>
            </a:r>
            <a:r>
              <a:rPr lang="fr-FR" sz="1600" dirty="0" smtClean="0"/>
              <a:t>- CO² (5% – 20%) + O² en cures de 30min (6L/min);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- effet vasodilatateur du CO² sur la microcirculation (SNC+++);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- effet protecteur +++ (administration durant le T.S) selon les études;</a:t>
            </a:r>
            <a:endParaRPr lang="fr-F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        </a:t>
            </a:r>
            <a:r>
              <a:rPr lang="fr-FR" sz="1800" b="1" u="sng" dirty="0" smtClean="0">
                <a:solidFill>
                  <a:srgbClr val="C00000"/>
                </a:solidFill>
              </a:rPr>
              <a:t>3) Oxygène:</a:t>
            </a:r>
            <a:endParaRPr lang="fr-FR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/>
              <a:t> </a:t>
            </a:r>
            <a:r>
              <a:rPr lang="fr-FR" sz="1800" dirty="0" smtClean="0"/>
              <a:t>      - </a:t>
            </a:r>
            <a:r>
              <a:rPr lang="fr-FR" sz="1600" dirty="0" smtClean="0"/>
              <a:t>deux formes: FiO² à 100% pression ambiante / Hyperbare (P° </a:t>
            </a:r>
            <a:r>
              <a:rPr lang="fr-FR" sz="1600" dirty="0" err="1" smtClean="0"/>
              <a:t>atm</a:t>
            </a:r>
            <a:r>
              <a:rPr lang="fr-FR" sz="1600" dirty="0" smtClean="0"/>
              <a:t> X 2);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- plusieurs études ne trouvent pas de bénéfice sur la récupération auditive;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- aggravation des lésions par barotraumatisme induit!</a:t>
            </a:r>
          </a:p>
        </p:txBody>
      </p:sp>
    </p:spTree>
    <p:extLst>
      <p:ext uri="{BB962C8B-B14F-4D97-AF65-F5344CB8AC3E}">
        <p14:creationId xmlns:p14="http://schemas.microsoft.com/office/powerpoint/2010/main" val="1780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/>
          </a:bodyPr>
          <a:lstStyle/>
          <a:p>
            <a:r>
              <a:rPr lang="fr-FR" sz="2800" dirty="0"/>
              <a:t>Thérapeutique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4) vasodilatateurs:</a:t>
            </a:r>
          </a:p>
          <a:p>
            <a:pPr marL="685800" lvl="1">
              <a:buFontTx/>
              <a:buChar char="-"/>
            </a:pPr>
            <a:r>
              <a:rPr lang="fr-FR" sz="1600" dirty="0" smtClean="0"/>
              <a:t>Seule la </a:t>
            </a:r>
            <a:r>
              <a:rPr lang="fr-FR" sz="1600" dirty="0" err="1" smtClean="0"/>
              <a:t>bétahistine</a:t>
            </a:r>
            <a:r>
              <a:rPr lang="fr-FR" sz="1600" dirty="0" smtClean="0"/>
              <a:t> a montré une diminution de l’hypoxie cochléaire + récupération partielle des seuils auditifs dans une étude cobaye/témoin…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b="1" u="sng" dirty="0" smtClean="0">
                <a:solidFill>
                  <a:srgbClr val="C00000"/>
                </a:solidFill>
              </a:rPr>
              <a:t>Lutter contre l’inflammation locale:</a:t>
            </a:r>
          </a:p>
          <a:p>
            <a:pPr marL="0" indent="0">
              <a:buNone/>
            </a:pPr>
            <a:endParaRPr lang="fr-FR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1) AINS:</a:t>
            </a:r>
          </a:p>
          <a:p>
            <a:pPr marL="685800" lvl="1">
              <a:buFontTx/>
              <a:buChar char="-"/>
            </a:pPr>
            <a:r>
              <a:rPr lang="fr-FR" sz="1600" dirty="0" smtClean="0"/>
              <a:t>l’administration de </a:t>
            </a:r>
            <a:r>
              <a:rPr lang="fr-FR" sz="1600" dirty="0" err="1" smtClean="0"/>
              <a:t>diclofénac</a:t>
            </a:r>
            <a:r>
              <a:rPr lang="fr-FR" sz="1600" dirty="0" smtClean="0"/>
              <a:t> de NA+ permet une amélioration des OEA, potentiels d’action du nerf auditif et complète récupération des PEA du T.C après traumatisme dans une étude sur cobayes exposés pendant 30min à un son 106 </a:t>
            </a:r>
            <a:r>
              <a:rPr lang="fr-FR" sz="1600" dirty="0" err="1" smtClean="0"/>
              <a:t>Db</a:t>
            </a:r>
            <a:r>
              <a:rPr lang="fr-FR" sz="1600" dirty="0" smtClean="0"/>
              <a:t>.</a:t>
            </a:r>
          </a:p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2) CTC:</a:t>
            </a:r>
          </a:p>
          <a:p>
            <a:pPr marL="685800" lvl="1">
              <a:buFontTx/>
              <a:buChar char="-"/>
            </a:pPr>
            <a:r>
              <a:rPr lang="fr-FR" sz="1600" dirty="0" smtClean="0"/>
              <a:t>De nombreuses études ont démontré les atouts du traitement par CTC du T.S.A;</a:t>
            </a:r>
          </a:p>
          <a:p>
            <a:pPr marL="685800" lvl="1">
              <a:buFontTx/>
              <a:buChar char="-"/>
            </a:pPr>
            <a:r>
              <a:rPr lang="fr-FR" sz="1600" dirty="0" smtClean="0"/>
              <a:t>Les CTC, surtout par voie IV, traversent la barrière hémato-labyrinthique  et se fixent sur </a:t>
            </a:r>
            <a:r>
              <a:rPr lang="fr-FR" sz="1600" dirty="0"/>
              <a:t>l</a:t>
            </a:r>
            <a:r>
              <a:rPr lang="fr-FR" sz="1600" dirty="0" smtClean="0"/>
              <a:t>es récepteurs du tissu vestibulaire et cochléaire (ligament spiral +++)</a:t>
            </a:r>
          </a:p>
          <a:p>
            <a:pPr marL="685800" lvl="1">
              <a:buFontTx/>
              <a:buChar char="-"/>
            </a:pPr>
            <a:r>
              <a:rPr lang="fr-FR" sz="1600" dirty="0" smtClean="0"/>
              <a:t>Action sur les perturbations métaboliques, l’inflammation et amélioration du métabolisme cellulaire… </a:t>
            </a:r>
            <a:endParaRPr lang="fr-FR" sz="1600" dirty="0"/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299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095"/>
            <a:ext cx="8229600" cy="922114"/>
          </a:xfrm>
        </p:spPr>
        <p:txBody>
          <a:bodyPr>
            <a:normAutofit/>
          </a:bodyPr>
          <a:lstStyle/>
          <a:p>
            <a:r>
              <a:rPr lang="fr-FR" sz="2800" dirty="0"/>
              <a:t>Thérapeutique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000" b="1" u="sng" dirty="0" smtClean="0">
                <a:solidFill>
                  <a:srgbClr val="C00000"/>
                </a:solidFill>
              </a:rPr>
              <a:t>Autres substances: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rgbClr val="C00000"/>
                </a:solidFill>
              </a:rPr>
              <a:t>1) Le magnésium: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Une étude, en 2001, a montré un gain de récupération audiométrique et des lésions des cellules sensorielles proportionnelles à la concentration intra-plasmatique du Mg2+;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Le caractère préventif a été mis en exergue dans une étude sur cobaye, suggérant un rôle de préservation du flux sanguin cochléaire et pression partielle en O2 </a:t>
            </a:r>
            <a:r>
              <a:rPr lang="fr-FR" sz="1400" dirty="0" err="1" smtClean="0"/>
              <a:t>périlymphatique</a:t>
            </a:r>
            <a:r>
              <a:rPr lang="fr-FR" sz="1400" dirty="0" smtClean="0"/>
              <a:t> lors d’un TSA;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>
                <a:solidFill>
                  <a:srgbClr val="FF0000"/>
                </a:solidFill>
              </a:rPr>
              <a:t>Effet préventif pour les populations à risque (surdité professionnelle +++)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rgbClr val="C00000"/>
                </a:solidFill>
              </a:rPr>
              <a:t>2) immunosuppresseurs: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fr-FR" sz="1400" dirty="0" smtClean="0"/>
              <a:t>- Les inhibiteurs de la calcineurine et la rampamycine semblent prometteurs;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fr-FR" sz="1400" dirty="0" smtClean="0"/>
              <a:t>- Diminution d’expression des cytokines (IL-2-4-5-13, TNF, GM-CSF) et des ligands de CD-40;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rgbClr val="C00000"/>
                </a:solidFill>
              </a:rPr>
              <a:t>3) </a:t>
            </a:r>
            <a:r>
              <a:rPr lang="fr-FR" sz="1600" b="1" u="sng" dirty="0" err="1" smtClean="0">
                <a:solidFill>
                  <a:srgbClr val="C00000"/>
                </a:solidFill>
              </a:rPr>
              <a:t>Anti-oxydants</a:t>
            </a:r>
            <a:r>
              <a:rPr lang="fr-FR" sz="1600" b="1" u="sng" dirty="0" smtClean="0">
                <a:solidFill>
                  <a:srgbClr val="C00000"/>
                </a:solidFill>
              </a:rPr>
              <a:t>: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Toute substance qui, présente à faible concentration par rapport au substrat oxydable, est capable de ralentir ou empêcher son oxydation;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Épuration des ROS et la diminution de leur formation: N </a:t>
            </a:r>
            <a:r>
              <a:rPr lang="fr-FR" sz="1400" dirty="0" err="1" smtClean="0"/>
              <a:t>AcétylCystéine</a:t>
            </a:r>
            <a:r>
              <a:rPr lang="fr-FR" sz="1400" dirty="0" smtClean="0"/>
              <a:t> / Alpha-tocophérol;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>
                <a:solidFill>
                  <a:srgbClr val="C00000"/>
                </a:solidFill>
              </a:rPr>
              <a:t>Utilisation courante dans d’autres pathologies et peu d’effets secondaires +++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rgbClr val="C00000"/>
                </a:solidFill>
              </a:rPr>
              <a:t>4) Anti-apoptose: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/>
              <a:t>Prévention de la cascade apoptotique qui se poursuit </a:t>
            </a:r>
            <a:r>
              <a:rPr lang="fr-FR" sz="1400" dirty="0" err="1" smtClean="0"/>
              <a:t>post-T.S.A</a:t>
            </a:r>
            <a:r>
              <a:rPr lang="fr-FR" sz="1400" dirty="0" smtClean="0"/>
              <a:t>;</a:t>
            </a:r>
          </a:p>
          <a:p>
            <a:pPr marL="685800" lvl="1">
              <a:lnSpc>
                <a:spcPct val="150000"/>
              </a:lnSpc>
              <a:buFontTx/>
              <a:buChar char="-"/>
            </a:pPr>
            <a:r>
              <a:rPr lang="fr-FR" sz="1400" dirty="0" smtClean="0">
                <a:solidFill>
                  <a:srgbClr val="C00000"/>
                </a:solidFill>
              </a:rPr>
              <a:t>Instillation locale intra-cochléaire: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b="1" u="sng" dirty="0" smtClean="0">
                <a:solidFill>
                  <a:srgbClr val="C00000"/>
                </a:solidFill>
              </a:rPr>
              <a:t>5) </a:t>
            </a:r>
            <a:r>
              <a:rPr lang="fr-FR" sz="1600" b="1" u="sng" dirty="0" err="1" smtClean="0">
                <a:solidFill>
                  <a:srgbClr val="C00000"/>
                </a:solidFill>
              </a:rPr>
              <a:t>Riluzole</a:t>
            </a:r>
            <a:r>
              <a:rPr lang="fr-FR" sz="1600" b="1" u="sng" dirty="0" smtClean="0">
                <a:solidFill>
                  <a:srgbClr val="C00000"/>
                </a:solidFill>
              </a:rPr>
              <a:t>: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400" dirty="0" smtClean="0"/>
              <a:t>neuro-protecteur (anti-</a:t>
            </a:r>
            <a:r>
              <a:rPr lang="fr-FR" sz="1400" dirty="0" err="1"/>
              <a:t>g</a:t>
            </a:r>
            <a:r>
              <a:rPr lang="fr-FR" sz="1400" dirty="0" err="1" smtClean="0"/>
              <a:t>lutam</a:t>
            </a:r>
            <a:r>
              <a:rPr lang="fr-FR" sz="1400" dirty="0" smtClean="0"/>
              <a:t>) </a:t>
            </a:r>
            <a:r>
              <a:rPr lang="fr-FR" sz="1400" dirty="0" smtClean="0">
                <a:sym typeface="Wingdings" pitchFamily="2" charset="2"/>
              </a:rPr>
              <a:t> prévention et réanimation de la cochlée </a:t>
            </a:r>
            <a:r>
              <a:rPr lang="fr-FR" sz="1400" dirty="0" err="1" smtClean="0">
                <a:sym typeface="Wingdings" pitchFamily="2" charset="2"/>
              </a:rPr>
              <a:t>post-T.S.A</a:t>
            </a:r>
            <a:r>
              <a:rPr lang="fr-FR" sz="1400" dirty="0" smtClean="0">
                <a:sym typeface="Wingdings" pitchFamily="2" charset="2"/>
              </a:rPr>
              <a:t> +++</a:t>
            </a:r>
            <a:endParaRPr lang="fr-FR" sz="1600" b="1" u="sng" dirty="0" smtClean="0">
              <a:solidFill>
                <a:srgbClr val="C00000"/>
              </a:solidFill>
            </a:endParaRPr>
          </a:p>
          <a:p>
            <a:pPr marL="285750">
              <a:buFontTx/>
              <a:buChar char="-"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0900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Thérapeutique</a:t>
            </a:r>
          </a:p>
        </p:txBody>
      </p:sp>
      <p:pic>
        <p:nvPicPr>
          <p:cNvPr id="5122" name="Picture 2" descr="C:\Users\Sony\Desktop\ORL\Capture f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62431"/>
            <a:ext cx="6336704" cy="59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Thérapeutique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099994"/>
            <a:ext cx="4297246" cy="31292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716016" cy="51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8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4158"/>
            <a:ext cx="8229600" cy="922114"/>
          </a:xfrm>
        </p:spPr>
        <p:txBody>
          <a:bodyPr/>
          <a:lstStyle/>
          <a:p>
            <a:r>
              <a:rPr lang="fr-FR" sz="2800" dirty="0" smtClean="0"/>
              <a:t>Évolution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26" y="783772"/>
            <a:ext cx="9117874" cy="6074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1)T.S.A rapidement évolutif:</a:t>
            </a:r>
            <a:r>
              <a:rPr lang="fr-FR" sz="1800" b="1" dirty="0" smtClean="0">
                <a:solidFill>
                  <a:srgbClr val="C00000"/>
                </a:solidFill>
              </a:rPr>
              <a:t>  </a:t>
            </a:r>
            <a:r>
              <a:rPr lang="fr-FR" sz="1600" dirty="0" smtClean="0"/>
              <a:t>quelques minutes (max &lt; 16h), souvent après une nuit de repos, avec lésions réversibles et élévation temporaire des seuils;</a:t>
            </a:r>
          </a:p>
          <a:p>
            <a:pPr marL="0" indent="0">
              <a:buNone/>
            </a:pPr>
            <a:endParaRPr lang="fr-FR" sz="1800" b="1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2)T.S.A constitué:</a:t>
            </a:r>
          </a:p>
          <a:p>
            <a:pPr marL="685800" lvl="1"/>
            <a:r>
              <a:rPr lang="fr-FR" sz="1600" dirty="0" smtClean="0"/>
              <a:t>Lésions réversibles + irréversibles avec élévation permanente des seuils;</a:t>
            </a:r>
          </a:p>
          <a:p>
            <a:pPr marL="685800" lvl="1"/>
            <a:r>
              <a:rPr lang="fr-FR" sz="1600" dirty="0" smtClean="0"/>
              <a:t>La part de récupération précoce est de 20dB (3 – 4 jours) sur les fréquences graves et moyennes +++;</a:t>
            </a:r>
          </a:p>
          <a:p>
            <a:pPr marL="685800" lvl="1"/>
            <a:r>
              <a:rPr lang="fr-FR" sz="1600" dirty="0" smtClean="0"/>
              <a:t>Diminution des chances de récupération  plus on s’éloigne du T.S.A</a:t>
            </a:r>
          </a:p>
          <a:p>
            <a:pPr marL="685800" lvl="1"/>
            <a:r>
              <a:rPr lang="fr-FR" sz="1600" dirty="0" smtClean="0"/>
              <a:t>Le principal handicap reste les acouphènes (amélioration chez 1/3 des cas seulement);</a:t>
            </a:r>
          </a:p>
          <a:p>
            <a:pPr marL="400050" lvl="1" indent="0">
              <a:buNone/>
            </a:pPr>
            <a:endParaRPr lang="fr-FR" sz="1400" dirty="0" smtClean="0"/>
          </a:p>
          <a:p>
            <a:pPr marL="857250" lvl="2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2000" b="1" u="sng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Sony\Desktop\ORL\Capture 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67240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\Desktop\ORL\Capture hh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5"/>
            <a:ext cx="3915147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/>
              <a:t>Évolution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fr-FR" sz="1600" dirty="0" smtClean="0"/>
              <a:t>       </a:t>
            </a:r>
            <a:r>
              <a:rPr lang="fr-FR" sz="1800" dirty="0" smtClean="0">
                <a:solidFill>
                  <a:srgbClr val="FF0000"/>
                </a:solidFill>
              </a:rPr>
              <a:t>Facteurs </a:t>
            </a:r>
            <a:r>
              <a:rPr lang="fr-FR" sz="1800" dirty="0">
                <a:solidFill>
                  <a:srgbClr val="FF0000"/>
                </a:solidFill>
              </a:rPr>
              <a:t>pronostics:</a:t>
            </a:r>
          </a:p>
          <a:p>
            <a:pPr marL="1085850" lvl="2"/>
            <a:r>
              <a:rPr lang="fr-FR" sz="1600" dirty="0"/>
              <a:t>Contexte antérieur: fragilité cochléaire / ATCD identiques / accident en espace clos / </a:t>
            </a:r>
            <a:r>
              <a:rPr lang="fr-FR" sz="1600" dirty="0">
                <a:solidFill>
                  <a:srgbClr val="FF0000"/>
                </a:solidFill>
              </a:rPr>
              <a:t>protection?</a:t>
            </a:r>
            <a:r>
              <a:rPr lang="fr-FR" sz="1600" dirty="0"/>
              <a:t>;</a:t>
            </a:r>
          </a:p>
          <a:p>
            <a:pPr marL="1085850" lvl="2"/>
            <a:r>
              <a:rPr lang="fr-FR" sz="1600" dirty="0"/>
              <a:t>Gravité de la perte initiale (en fonction du délai post-TSA +++);</a:t>
            </a:r>
          </a:p>
          <a:p>
            <a:pPr marL="1085850" lvl="2"/>
            <a:r>
              <a:rPr lang="fr-FR" sz="1600" dirty="0"/>
              <a:t>Acouphènes initiaux controlatéraux;</a:t>
            </a:r>
          </a:p>
          <a:p>
            <a:pPr marL="1085850" lvl="2"/>
            <a:r>
              <a:rPr lang="fr-FR" sz="1600" dirty="0"/>
              <a:t>Faible récupération les premières 48h…</a:t>
            </a:r>
          </a:p>
          <a:p>
            <a:pPr marL="1085850" lvl="2"/>
            <a:r>
              <a:rPr lang="fr-FR" sz="1600" dirty="0"/>
              <a:t>Délai de PEC long (&gt; 3 jours);</a:t>
            </a:r>
          </a:p>
          <a:p>
            <a:pPr marL="1085850" lvl="2"/>
            <a:r>
              <a:rPr lang="fr-FR" sz="1600" dirty="0"/>
              <a:t>Absence d’OEA et PDA initiaux;</a:t>
            </a:r>
          </a:p>
          <a:p>
            <a:pPr marL="857250" lvl="2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2400" b="1" u="sng" dirty="0">
              <a:solidFill>
                <a:srgbClr val="C00000"/>
              </a:solidFill>
            </a:endParaRPr>
          </a:p>
          <a:p>
            <a:endParaRPr 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343426" y="908720"/>
            <a:ext cx="360040" cy="216024"/>
          </a:xfrm>
          <a:prstGeom prst="rightArrow">
            <a:avLst/>
          </a:prstGeom>
          <a:solidFill>
            <a:srgbClr val="C000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C:\Users\Sony\Desktop\ORL\Capturehh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2"/>
            <a:ext cx="575700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ny\Desktop\ORL\Capturehhhh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57" y="3717032"/>
            <a:ext cx="323418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u="sng" dirty="0" smtClean="0">
                <a:solidFill>
                  <a:srgbClr val="C00000"/>
                </a:solidFill>
              </a:rPr>
              <a:t>3) Surdité professionnelle:</a:t>
            </a:r>
          </a:p>
          <a:p>
            <a:pPr marL="685800" lvl="1">
              <a:lnSpc>
                <a:spcPct val="150000"/>
              </a:lnSpc>
            </a:pPr>
            <a:r>
              <a:rPr lang="fr-FR" sz="1400" dirty="0" smtClean="0">
                <a:solidFill>
                  <a:srgbClr val="C00000"/>
                </a:solidFill>
              </a:rPr>
              <a:t>Stade I: pas de S.F (insidieuse) + encoche (scotome) sur 4 KHz (30 – 40 dB);</a:t>
            </a:r>
          </a:p>
          <a:p>
            <a:pPr marL="685800" lvl="1">
              <a:lnSpc>
                <a:spcPct val="150000"/>
              </a:lnSpc>
            </a:pPr>
            <a:r>
              <a:rPr lang="fr-FR" sz="1400" dirty="0" smtClean="0">
                <a:solidFill>
                  <a:srgbClr val="C00000"/>
                </a:solidFill>
              </a:rPr>
              <a:t>Stade II: acouphènes + gêne auditive + trouble d’intelligibilité en milieu bruyant+ scotome élargi à 2 KHz et approfondi </a:t>
            </a:r>
            <a:r>
              <a:rPr lang="fr-FR" sz="1400" dirty="0" smtClean="0">
                <a:solidFill>
                  <a:srgbClr val="C00000"/>
                </a:solidFill>
                <a:sym typeface="Wingdings" pitchFamily="2" charset="2"/>
              </a:rPr>
              <a:t> </a:t>
            </a:r>
            <a:r>
              <a:rPr lang="fr-FR" sz="1400" dirty="0" smtClean="0">
                <a:solidFill>
                  <a:srgbClr val="C00000"/>
                </a:solidFill>
              </a:rPr>
              <a:t>(surdité débutante);</a:t>
            </a:r>
          </a:p>
          <a:p>
            <a:pPr marL="685800" lvl="1">
              <a:lnSpc>
                <a:spcPct val="150000"/>
              </a:lnSpc>
            </a:pPr>
            <a:r>
              <a:rPr lang="fr-FR" sz="1400" dirty="0" smtClean="0">
                <a:solidFill>
                  <a:srgbClr val="C00000"/>
                </a:solidFill>
              </a:rPr>
              <a:t>Stade III: surdité confirmée! Acouphènes majorés effet masque) + retentissement socio-prof. + </a:t>
            </a:r>
            <a:r>
              <a:rPr lang="fr-FR" sz="1400" dirty="0" err="1" smtClean="0">
                <a:solidFill>
                  <a:srgbClr val="C00000"/>
                </a:solidFill>
              </a:rPr>
              <a:t>prte</a:t>
            </a:r>
            <a:r>
              <a:rPr lang="fr-FR" sz="1400" dirty="0" smtClean="0">
                <a:solidFill>
                  <a:srgbClr val="C00000"/>
                </a:solidFill>
              </a:rPr>
              <a:t> étendue 1 KHz – 8KHz &gt; 30dB</a:t>
            </a:r>
          </a:p>
          <a:p>
            <a:pPr marL="685800" lvl="1">
              <a:lnSpc>
                <a:spcPct val="150000"/>
              </a:lnSpc>
            </a:pPr>
            <a:r>
              <a:rPr lang="fr-FR" sz="1400" dirty="0" smtClean="0">
                <a:solidFill>
                  <a:srgbClr val="C00000"/>
                </a:solidFill>
              </a:rPr>
              <a:t>Stade IV: surdité sévère! difficulté de perception de la parole + handicap social majeur + atteintes de toutes les fréquences à l’audiométrie</a:t>
            </a:r>
            <a:endParaRPr lang="fr-FR" sz="1400" dirty="0">
              <a:solidFill>
                <a:srgbClr val="C00000"/>
              </a:solidFill>
            </a:endParaRPr>
          </a:p>
          <a:p>
            <a:pPr marL="685800" lvl="1">
              <a:lnSpc>
                <a:spcPct val="150000"/>
              </a:lnSpc>
            </a:pPr>
            <a:r>
              <a:rPr lang="fr-FR" sz="1400" dirty="0" smtClean="0"/>
              <a:t>Les lésions sont stables, irréversibles et non évolutives si éviction professionnelle;</a:t>
            </a:r>
          </a:p>
          <a:p>
            <a:pPr marL="685800" lvl="1">
              <a:lnSpc>
                <a:spcPct val="150000"/>
              </a:lnSpc>
            </a:pPr>
            <a:endParaRPr lang="fr-F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240360"/>
            <a:ext cx="4121646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Généralités - définition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544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L’audition est l’un des 5 sens permettant l’interaction avec l’environnement de l’être humain;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L’appareil auditif traduit les vibrations sonres en un signal bioélectrique, interprétable pour le cortex humain;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La traumatisme sonore se définit par les lésions de l’oreille, causées par une stimulation sonore et traduites par une altération auditive;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La stimulation sonore peut être brusque, de forte intensité, impulsive ou chronique;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Les conséquences de ces traumatismes peuvent être transitoires ou définitives;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370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conclusion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/>
              <a:t>Les traumatismes sonores demeurent une pathologie, certes insidieuse, mais fréquente;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Les principaux terrains sont le terrain professionnel, militaire et de loisirs;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La prise en charge est mal codifiée, souvent au stade expérimental;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La prévention reste le meilleur rempart face au préjudice auditif causé par l’agression sonore; </a:t>
            </a:r>
          </a:p>
          <a:p>
            <a:pPr>
              <a:lnSpc>
                <a:spcPct val="150000"/>
              </a:lnSpc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854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Épidémiologie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Le traumatisme auditif est l’une des causes majeures de troubles de l’audition dans les pays industrialisés;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Selon l</a:t>
            </a:r>
            <a:r>
              <a:rPr lang="fr-FR" sz="2000" i="1" dirty="0" smtClean="0"/>
              <a:t>’OMS, </a:t>
            </a:r>
            <a:r>
              <a:rPr lang="fr-FR" sz="2000" dirty="0" smtClean="0"/>
              <a:t>278 millions de personnes souffrent de perte auditive modérée ou profonde dans le monde; </a:t>
            </a:r>
            <a:r>
              <a:rPr lang="fr-FR" sz="1200" dirty="0" smtClean="0"/>
              <a:t>(2005)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Dans le monde, 16% des pertes auditives chez l’adulte sont dues aux nuisances sonores en milieu professionnel; </a:t>
            </a:r>
            <a:r>
              <a:rPr lang="fr-FR" sz="1200" dirty="0" smtClean="0"/>
              <a:t>(Nelson et coll., 2005)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Chez le personnel militaire, 64% des blessés américains par blast en Iraq présentent des lésions auditives sévères; </a:t>
            </a:r>
            <a:r>
              <a:rPr lang="fr-FR" sz="1200" dirty="0" smtClean="0"/>
              <a:t>(</a:t>
            </a:r>
            <a:r>
              <a:rPr lang="fr-FR" sz="1200" dirty="0" err="1" smtClean="0"/>
              <a:t>Helfer</a:t>
            </a:r>
            <a:r>
              <a:rPr lang="fr-FR" sz="1200" dirty="0" smtClean="0"/>
              <a:t> et coll., 2005)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Chez les moins de 25 ans, l’exposition au bruit semble être la cause majeure de déficit auditif;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383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87"/>
            <a:ext cx="8229600" cy="978741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Rappel anatomo-physiologique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   1) oreille externe</a:t>
            </a:r>
          </a:p>
          <a:p>
            <a:pPr marL="0" indent="0">
              <a:buNone/>
            </a:pP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1600" dirty="0" smtClean="0"/>
              <a:t>Composée du pavillon cartilagineux 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d</a:t>
            </a:r>
            <a:r>
              <a:rPr lang="fr-FR" sz="1600" dirty="0" smtClean="0"/>
              <a:t>u conduit auditif externe;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Le pavillon, </a:t>
            </a:r>
            <a:r>
              <a:rPr lang="fr-FR" sz="1600" dirty="0" err="1" smtClean="0"/>
              <a:t>fibrocartilagineux</a:t>
            </a:r>
            <a:r>
              <a:rPr lang="fr-FR" sz="1600" dirty="0" smtClean="0"/>
              <a:t>, présente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De nombreux reliefs;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Le conduit auditif externe est 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Forme de tube en</a:t>
            </a:r>
            <a:r>
              <a:rPr lang="fr-FR" sz="1600" i="1" dirty="0" smtClean="0"/>
              <a:t> « S» </a:t>
            </a:r>
            <a:r>
              <a:rPr lang="fr-FR" sz="1600" dirty="0" smtClean="0"/>
              <a:t>de 3 cm de long et de 0,5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À 1cm de diamètre, se terminant par 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Tympan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Rôle de captation et d’amplification de l’onde sonore (10 à 20 dB)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Par le pavillon et le conduit auditif externe;  </a:t>
            </a:r>
          </a:p>
          <a:p>
            <a:pPr>
              <a:lnSpc>
                <a:spcPct val="150000"/>
              </a:lnSpc>
            </a:pPr>
            <a:endParaRPr lang="fr-FR" sz="1600" dirty="0" smtClean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1"/>
            <a:ext cx="4932040" cy="30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Rappel anatomo-physiologique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2) Oreille moyenne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Caisse aérienne interposée entre l’oreille externe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Et interne, contenant les osselets ( marteau, enclume, étrier);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Communique avec les cavités mastoïdiennes en arrière par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l’</a:t>
            </a:r>
            <a:r>
              <a:rPr lang="fr-FR" sz="1600" dirty="0" err="1" smtClean="0"/>
              <a:t>aditus</a:t>
            </a:r>
            <a:r>
              <a:rPr lang="fr-FR" sz="1600" dirty="0"/>
              <a:t> </a:t>
            </a:r>
            <a:r>
              <a:rPr lang="fr-FR" sz="1600" dirty="0" smtClean="0"/>
              <a:t>et avec le </a:t>
            </a:r>
            <a:r>
              <a:rPr lang="fr-FR" sz="1600" dirty="0" err="1" smtClean="0"/>
              <a:t>cavum</a:t>
            </a:r>
            <a:r>
              <a:rPr lang="fr-FR" sz="1600" dirty="0" smtClean="0"/>
              <a:t> en avant par la trompe d’Eustache;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Rôle d’adaptateur d’impédance: transmission des vibrations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d</a:t>
            </a:r>
            <a:r>
              <a:rPr lang="fr-FR" sz="1600" dirty="0" smtClean="0"/>
              <a:t>u tympan (aérien) vers la fenêtre ovale (liquidien) par effet de « levier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 smtClean="0"/>
              <a:t>Caténaire »; 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Compensation de la perte acoustique lors du changement 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600" dirty="0"/>
              <a:t>m</a:t>
            </a:r>
            <a:r>
              <a:rPr lang="fr-FR" sz="1600" dirty="0" smtClean="0"/>
              <a:t>ilieu (30dB);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Rôle de protection: reflexe </a:t>
            </a:r>
            <a:r>
              <a:rPr lang="fr-FR" sz="1600" dirty="0" err="1" smtClean="0"/>
              <a:t>stapédien</a:t>
            </a:r>
            <a:r>
              <a:rPr lang="fr-FR" sz="1600" dirty="0" smtClean="0"/>
              <a:t> ( &gt; 80dB,  basses fréquences+++) ;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6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60" y="1252835"/>
            <a:ext cx="2704040" cy="36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87"/>
            <a:ext cx="8208912" cy="90673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Rappel anatomo-physiologique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3) Oreille interne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Labyrinthe osseux, creusé dans le rocher, abritant le labyrinthe membraneux;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Composée de deux parties: cochlée (organe de l’audition) et vestibule et canaux semi-circulaires ( organe de l’équilibration);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La cochlée, en forme de limaçon, enroulée et 2 tours et demi de spires (35 mm de longueur);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Divisée en 3 rampes sur toute sa longueur (tympanique, vestibulaire, canal cochléaire);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Le canal cochléaire renferme l’organe de Corti, neurosensoriel de l’audition, composé de cellules ciliées (sensorielles) et de cellules de soutien;</a:t>
            </a:r>
          </a:p>
          <a:p>
            <a:pPr>
              <a:lnSpc>
                <a:spcPct val="150000"/>
              </a:lnSpc>
            </a:pPr>
            <a:r>
              <a:rPr lang="fr-FR" sz="1800" dirty="0" smtClean="0"/>
              <a:t>L’organe de Corti repose sur la lame basilaire, lieu de codage spécifique des fréquences sonores (</a:t>
            </a:r>
            <a:r>
              <a:rPr lang="fr-FR" sz="1800" dirty="0" err="1" smtClean="0">
                <a:solidFill>
                  <a:srgbClr val="FF0000"/>
                </a:solidFill>
              </a:rPr>
              <a:t>tonotopie</a:t>
            </a:r>
            <a:r>
              <a:rPr lang="fr-FR" sz="1800" dirty="0" smtClean="0">
                <a:solidFill>
                  <a:srgbClr val="FF0000"/>
                </a:solidFill>
              </a:rPr>
              <a:t> passive</a:t>
            </a:r>
            <a:r>
              <a:rPr lang="fr-FR" sz="1800" dirty="0" smtClean="0"/>
              <a:t>);</a:t>
            </a:r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pPr>
              <a:lnSpc>
                <a:spcPct val="150000"/>
              </a:lnSpc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2528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Rappel anatomo-physiologique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" y="1268760"/>
            <a:ext cx="5165639" cy="324036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333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4726"/>
            <a:ext cx="8229600" cy="994122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Rappel anatomo-physiologique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/>
              <a:t>Les CCE sont </a:t>
            </a:r>
            <a:r>
              <a:rPr lang="fr-FR" sz="1600" dirty="0" err="1" smtClean="0"/>
              <a:t>éléctromotiles</a:t>
            </a:r>
            <a:r>
              <a:rPr lang="fr-FR" sz="1600" dirty="0" smtClean="0"/>
              <a:t>, appelées amplificateur </a:t>
            </a:r>
            <a:r>
              <a:rPr lang="fr-FR" sz="1600" dirty="0" smtClean="0"/>
              <a:t>cochléaire</a:t>
            </a:r>
            <a:r>
              <a:rPr lang="fr-FR" sz="1600" dirty="0" smtClean="0"/>
              <a:t> </a:t>
            </a:r>
            <a:r>
              <a:rPr lang="fr-FR" sz="1600" dirty="0" smtClean="0"/>
              <a:t>(50 dB), activité à l’origine des OEA; (</a:t>
            </a:r>
            <a:r>
              <a:rPr lang="fr-FR" sz="1600" dirty="0" err="1" smtClean="0">
                <a:solidFill>
                  <a:srgbClr val="FF0000"/>
                </a:solidFill>
              </a:rPr>
              <a:t>tonotopie</a:t>
            </a:r>
            <a:r>
              <a:rPr lang="fr-FR" sz="1600" dirty="0" smtClean="0">
                <a:solidFill>
                  <a:srgbClr val="FF0000"/>
                </a:solidFill>
              </a:rPr>
              <a:t> active</a:t>
            </a:r>
            <a:r>
              <a:rPr lang="fr-F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sz="1600" dirty="0" smtClean="0"/>
              <a:t>L’</a:t>
            </a:r>
            <a:r>
              <a:rPr lang="fr-FR" sz="1600" dirty="0" err="1" smtClean="0"/>
              <a:t>éléctromotilité</a:t>
            </a:r>
            <a:r>
              <a:rPr lang="fr-FR" sz="1600" dirty="0" smtClean="0"/>
              <a:t> est possible grâce à la </a:t>
            </a:r>
            <a:r>
              <a:rPr lang="fr-FR" sz="1600" dirty="0" err="1" smtClean="0">
                <a:solidFill>
                  <a:srgbClr val="FF0000"/>
                </a:solidFill>
              </a:rPr>
              <a:t>prestine</a:t>
            </a:r>
            <a:r>
              <a:rPr lang="fr-FR" sz="1600" dirty="0" smtClean="0">
                <a:solidFill>
                  <a:srgbClr val="FF000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 smtClean="0"/>
          </a:p>
          <a:p>
            <a:pPr>
              <a:lnSpc>
                <a:spcPct val="150000"/>
              </a:lnSpc>
            </a:pPr>
            <a:r>
              <a:rPr lang="fr-FR" sz="1600" dirty="0" smtClean="0"/>
              <a:t>Les CCI assurent la transduction électrique de l’onde sonore </a:t>
            </a:r>
            <a:r>
              <a:rPr lang="fr-FR" sz="1600" dirty="0" smtClean="0">
                <a:sym typeface="Wingdings" pitchFamily="2" charset="2"/>
              </a:rPr>
              <a:t></a:t>
            </a:r>
            <a:r>
              <a:rPr lang="fr-FR" sz="1600" dirty="0" smtClean="0"/>
              <a:t> neurones type I du </a:t>
            </a:r>
            <a:r>
              <a:rPr lang="fr-FR" sz="1600" dirty="0" err="1" smtClean="0"/>
              <a:t>gg</a:t>
            </a:r>
            <a:r>
              <a:rPr lang="fr-FR" sz="1600" dirty="0" smtClean="0"/>
              <a:t> spiral </a:t>
            </a:r>
            <a:r>
              <a:rPr lang="fr-FR" sz="1600" dirty="0" smtClean="0">
                <a:sym typeface="Wingdings" pitchFamily="2" charset="2"/>
              </a:rPr>
              <a:t> noyaux cochléaires (TC)  centres auditifs (cortex) = système afférent radial;</a:t>
            </a:r>
          </a:p>
          <a:p>
            <a:pPr>
              <a:lnSpc>
                <a:spcPct val="150000"/>
              </a:lnSpc>
            </a:pPr>
            <a:r>
              <a:rPr lang="fr-FR" sz="1600" dirty="0" smtClean="0">
                <a:sym typeface="Wingdings" pitchFamily="2" charset="2"/>
              </a:rPr>
              <a:t>Les CCE font synapse avec les neurones type II (système afférant spinal) et sont innervées par les neurones du complexe olivaire supérieur médian (MSO): c’est le système efférent médian (modulation de la contractilité des CCE</a:t>
            </a:r>
            <a:r>
              <a:rPr lang="fr-FR" sz="1600" dirty="0" smtClean="0">
                <a:solidFill>
                  <a:srgbClr val="FF0000"/>
                </a:solidFill>
                <a:sym typeface="Wingdings" pitchFamily="2" charset="2"/>
              </a:rPr>
              <a:t>: reflexe de l’oreille interne!</a:t>
            </a:r>
            <a:r>
              <a:rPr lang="fr-FR" sz="1600" dirty="0" smtClean="0">
                <a:sym typeface="Wingdings" pitchFamily="2" charset="2"/>
              </a:rPr>
              <a:t>);</a:t>
            </a:r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60" y="1412776"/>
            <a:ext cx="4054306" cy="2638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985149" cy="22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2221</Words>
  <Application>Microsoft Office PowerPoint</Application>
  <PresentationFormat>Affichage à l'écran (4:3)</PresentationFormat>
  <Paragraphs>281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C.H.U Mustapha Bacha Service ORL et CCF  Pr Djennaoui      Traumatismes sonores</vt:lpstr>
      <vt:lpstr>Plan </vt:lpstr>
      <vt:lpstr>Généralités - définition</vt:lpstr>
      <vt:lpstr>Épidémiologie </vt:lpstr>
      <vt:lpstr>Rappel anatomo-physiologique </vt:lpstr>
      <vt:lpstr>Rappel anatomo-physiologique </vt:lpstr>
      <vt:lpstr>Rappel anatomo-physiologique </vt:lpstr>
      <vt:lpstr>Rappel anatomo-physiologique </vt:lpstr>
      <vt:lpstr>Rappel anatomo-physiologique </vt:lpstr>
      <vt:lpstr>Rappel anatomo-physiologique </vt:lpstr>
      <vt:lpstr>Étiopathogénie </vt:lpstr>
      <vt:lpstr>Étiopathogénie</vt:lpstr>
      <vt:lpstr>Étiopathogénie</vt:lpstr>
      <vt:lpstr>Étiopathogénie</vt:lpstr>
      <vt:lpstr>Étiopathogénie</vt:lpstr>
      <vt:lpstr>Présentation PowerPoint</vt:lpstr>
      <vt:lpstr>Diagnostic </vt:lpstr>
      <vt:lpstr>Diagnostic</vt:lpstr>
      <vt:lpstr>Diagnostic</vt:lpstr>
      <vt:lpstr>Otoémissions acoustiques / produits de distorsion auditive (P+) ?  </vt:lpstr>
      <vt:lpstr>Thérapeutique</vt:lpstr>
      <vt:lpstr>Thérapeutique</vt:lpstr>
      <vt:lpstr>Thérapeutique</vt:lpstr>
      <vt:lpstr>Thérapeutique</vt:lpstr>
      <vt:lpstr>Thérapeutique</vt:lpstr>
      <vt:lpstr>Thérapeutique </vt:lpstr>
      <vt:lpstr>Évolution </vt:lpstr>
      <vt:lpstr>Évolution </vt:lpstr>
      <vt:lpstr>Présentation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Traumatismes sonores</dc:title>
  <dc:creator>Sony</dc:creator>
  <cp:lastModifiedBy>Sony</cp:lastModifiedBy>
  <cp:revision>75</cp:revision>
  <dcterms:created xsi:type="dcterms:W3CDTF">2016-01-12T21:29:24Z</dcterms:created>
  <dcterms:modified xsi:type="dcterms:W3CDTF">2016-02-15T21:48:48Z</dcterms:modified>
</cp:coreProperties>
</file>