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708" r:id="rId3"/>
    <p:sldMasterId id="2147483744" r:id="rId4"/>
    <p:sldMasterId id="2147483756" r:id="rId5"/>
  </p:sldMasterIdLst>
  <p:sldIdLst>
    <p:sldId id="267" r:id="rId6"/>
    <p:sldId id="523" r:id="rId7"/>
    <p:sldId id="720" r:id="rId8"/>
    <p:sldId id="721" r:id="rId9"/>
    <p:sldId id="722" r:id="rId10"/>
    <p:sldId id="723" r:id="rId11"/>
    <p:sldId id="724" r:id="rId12"/>
    <p:sldId id="725" r:id="rId13"/>
    <p:sldId id="726" r:id="rId14"/>
    <p:sldId id="727" r:id="rId15"/>
    <p:sldId id="728" r:id="rId16"/>
    <p:sldId id="729" r:id="rId17"/>
    <p:sldId id="730" r:id="rId18"/>
    <p:sldId id="731" r:id="rId19"/>
    <p:sldId id="732" r:id="rId20"/>
    <p:sldId id="733" r:id="rId21"/>
    <p:sldId id="734" r:id="rId22"/>
    <p:sldId id="735" r:id="rId23"/>
    <p:sldId id="706" r:id="rId24"/>
    <p:sldId id="621" r:id="rId25"/>
    <p:sldId id="717" r:id="rId26"/>
    <p:sldId id="700" r:id="rId27"/>
    <p:sldId id="705" r:id="rId28"/>
    <p:sldId id="624" r:id="rId29"/>
    <p:sldId id="702" r:id="rId30"/>
    <p:sldId id="672" r:id="rId31"/>
    <p:sldId id="673" r:id="rId32"/>
    <p:sldId id="654" r:id="rId33"/>
    <p:sldId id="641" r:id="rId34"/>
    <p:sldId id="642" r:id="rId35"/>
    <p:sldId id="704" r:id="rId36"/>
    <p:sldId id="645" r:id="rId37"/>
    <p:sldId id="630" r:id="rId38"/>
    <p:sldId id="651" r:id="rId39"/>
    <p:sldId id="669" r:id="rId40"/>
    <p:sldId id="683" r:id="rId41"/>
    <p:sldId id="655" r:id="rId42"/>
    <p:sldId id="618" r:id="rId43"/>
    <p:sldId id="662" r:id="rId44"/>
    <p:sldId id="674" r:id="rId45"/>
    <p:sldId id="716" r:id="rId46"/>
    <p:sldId id="688" r:id="rId47"/>
    <p:sldId id="685" r:id="rId48"/>
    <p:sldId id="633" r:id="rId49"/>
    <p:sldId id="686" r:id="rId50"/>
    <p:sldId id="690" r:id="rId51"/>
    <p:sldId id="671" r:id="rId52"/>
    <p:sldId id="664" r:id="rId53"/>
    <p:sldId id="665" r:id="rId54"/>
    <p:sldId id="668" r:id="rId55"/>
    <p:sldId id="677" r:id="rId56"/>
    <p:sldId id="711" r:id="rId57"/>
    <p:sldId id="701" r:id="rId58"/>
    <p:sldId id="703" r:id="rId59"/>
    <p:sldId id="712" r:id="rId60"/>
    <p:sldId id="697" r:id="rId61"/>
    <p:sldId id="526" r:id="rId62"/>
  </p:sldIdLst>
  <p:sldSz cx="9144000" cy="6858000" type="screen4x3"/>
  <p:notesSz cx="6858000" cy="9144000"/>
  <p:embeddedFontLst>
    <p:embeddedFont>
      <p:font typeface="Bertram CE" panose="04020905020D02060204" pitchFamily="82" charset="0"/>
      <p:regular r:id="rId63"/>
    </p:embeddedFont>
    <p:embeddedFont>
      <p:font typeface="Arial Black" panose="020B0A04020102020204" pitchFamily="34" charset="0"/>
      <p:bold r:id="rId64"/>
    </p:embeddedFont>
    <p:embeddedFont>
      <p:font typeface="Nadianne" panose="03020902050305070206" pitchFamily="66" charset="0"/>
      <p:bold r:id="rId65"/>
    </p:embeddedFont>
    <p:embeddedFont>
      <p:font typeface="Aharoni" panose="02010803020104030203" pitchFamily="2" charset="-79"/>
      <p:bold r:id="rId66"/>
    </p:embeddedFont>
    <p:embeddedFont>
      <p:font typeface="Calibri" panose="020F0502020204030204" pitchFamily="34" charset="0"/>
      <p:regular r:id="rId67"/>
      <p:bold r:id="rId68"/>
      <p:italic r:id="rId69"/>
      <p:boldItalic r:id="rId70"/>
    </p:embeddedFont>
    <p:embeddedFont>
      <p:font typeface="Cupertino" panose="020B0604020202020204"/>
      <p:regular r:id="rId71"/>
      <p:italic r:id="rId72"/>
    </p:embeddedFont>
    <p:embeddedFont>
      <p:font typeface="Verdana" panose="020B0604030504040204" pitchFamily="34" charset="0"/>
      <p:regular r:id="rId73"/>
      <p:bold r:id="rId74"/>
      <p:italic r:id="rId75"/>
      <p:boldItalic r:id="rId76"/>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6K+L5v3AIyl+DcCORgttjQ==" hashData="o8MZG8h1OpPNO02UDOshGxPHhIM="/>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008000"/>
    <a:srgbClr val="336600"/>
    <a:srgbClr val="C0C0C0"/>
    <a:srgbClr val="66FF33"/>
    <a:srgbClr val="33CC33"/>
    <a:srgbClr val="006600"/>
    <a:srgbClr val="082FAA"/>
    <a:srgbClr val="F4750C"/>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56" autoAdjust="0"/>
    <p:restoredTop sz="94660"/>
  </p:normalViewPr>
  <p:slideViewPr>
    <p:cSldViewPr>
      <p:cViewPr varScale="1">
        <p:scale>
          <a:sx n="111" d="100"/>
          <a:sy n="111" d="100"/>
        </p:scale>
        <p:origin x="-1320" y="-78"/>
      </p:cViewPr>
      <p:guideLst>
        <p:guide orient="horz" pos="2160"/>
        <p:guide pos="288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font" Target="fonts/font1.fntdata"/><Relationship Id="rId68" Type="http://schemas.openxmlformats.org/officeDocument/2006/relationships/font" Target="fonts/font6.fntdata"/><Relationship Id="rId76" Type="http://schemas.openxmlformats.org/officeDocument/2006/relationships/font" Target="fonts/font14.fntdata"/><Relationship Id="rId7" Type="http://schemas.openxmlformats.org/officeDocument/2006/relationships/slide" Target="slides/slide2.xml"/><Relationship Id="rId71" Type="http://schemas.openxmlformats.org/officeDocument/2006/relationships/font" Target="fonts/font9.fntdata"/><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font" Target="fonts/font4.fntdata"/><Relationship Id="rId74" Type="http://schemas.openxmlformats.org/officeDocument/2006/relationships/font" Target="fonts/font12.fntdata"/><Relationship Id="rId79"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font" Target="fonts/font3.fntdata"/><Relationship Id="rId73" Type="http://schemas.openxmlformats.org/officeDocument/2006/relationships/font" Target="fonts/font11.fntdata"/><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2.fntdata"/><Relationship Id="rId69" Type="http://schemas.openxmlformats.org/officeDocument/2006/relationships/font" Target="fonts/font7.fntdata"/><Relationship Id="rId77"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10.fntdata"/><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font" Target="fonts/font5.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font" Target="fonts/font8.fntdata"/><Relationship Id="rId75"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t>17. 2. 2016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t>17. 2. 2016</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t>17. 2. 2016</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17. 2. 2016</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17. 2. 2016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17. 2. 2016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p:transition spd="med" advClick="0" advTm="5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p:transition spd="med" advClick="0" advTm="5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p:transition spd="med" advClick="0" advTm="5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p:transition spd="med" advClick="0" advTm="5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17. 2. 2016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p:transition spd="med" advClick="0" advTm="5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17. 2. 2016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p:transition spd="med" advClick="0" advTm="5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17. 2. 2016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p:transition spd="med" advClick="0" advTm="500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p:transition spd="med" advClick="0" advTm="500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p:transition spd="med" advClick="0" advTm="5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p:transition spd="med" advClick="0" advTm="5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p:transition spd="med" advClick="0" advTm="5000">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788719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2575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81023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275164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397699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8472229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064174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503858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4939747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19222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865060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88345234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34480846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2621225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9266950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626614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87423408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2773637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9818458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5471048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3216592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4826012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54342940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815630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85171003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6767141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17. 2. 2016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74044235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17. 2. 2016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6385079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17. 2. 2016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8905927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6759670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1841874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2144003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46254243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17. 2. 2016</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22485913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8791666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572937532"/>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5.png"/><Relationship Id="rId21" Type="http://schemas.microsoft.com/office/2007/relationships/hdphoto" Target="../media/hdphoto1.wdp"/><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4.png"/><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24" Type="http://schemas.openxmlformats.org/officeDocument/2006/relationships/image" Target="../media/image3.png"/><Relationship Id="rId5" Type="http://schemas.openxmlformats.org/officeDocument/2006/relationships/image" Target="../media/image7.png"/><Relationship Id="rId15" Type="http://schemas.openxmlformats.org/officeDocument/2006/relationships/image" Target="../media/image17.png"/><Relationship Id="rId23" Type="http://schemas.openxmlformats.org/officeDocument/2006/relationships/image" Target="../media/image23.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gif"/><Relationship Id="rId9" Type="http://schemas.openxmlformats.org/officeDocument/2006/relationships/image" Target="../media/image11.png"/><Relationship Id="rId14" Type="http://schemas.openxmlformats.org/officeDocument/2006/relationships/image" Target="../media/image16.png"/><Relationship Id="rId22" Type="http://schemas.openxmlformats.org/officeDocument/2006/relationships/slide" Target="slide17.xml"/></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32.gif"/><Relationship Id="rId18" Type="http://schemas.openxmlformats.org/officeDocument/2006/relationships/slide" Target="slide15.xml"/><Relationship Id="rId26" Type="http://schemas.openxmlformats.org/officeDocument/2006/relationships/slide" Target="slide16.xml"/><Relationship Id="rId3" Type="http://schemas.openxmlformats.org/officeDocument/2006/relationships/image" Target="../media/image25.png"/><Relationship Id="rId21" Type="http://schemas.openxmlformats.org/officeDocument/2006/relationships/image" Target="../media/image36.gif"/><Relationship Id="rId34" Type="http://schemas.openxmlformats.org/officeDocument/2006/relationships/slide" Target="slide14.xml"/><Relationship Id="rId7" Type="http://schemas.openxmlformats.org/officeDocument/2006/relationships/image" Target="../media/image29.png"/><Relationship Id="rId12" Type="http://schemas.openxmlformats.org/officeDocument/2006/relationships/slide" Target="slide6.xml"/><Relationship Id="rId17" Type="http://schemas.openxmlformats.org/officeDocument/2006/relationships/image" Target="../media/image34.gif"/><Relationship Id="rId25" Type="http://schemas.openxmlformats.org/officeDocument/2006/relationships/image" Target="../media/image38.gif"/><Relationship Id="rId33" Type="http://schemas.openxmlformats.org/officeDocument/2006/relationships/image" Target="../media/image42.gif"/><Relationship Id="rId2" Type="http://schemas.openxmlformats.org/officeDocument/2006/relationships/image" Target="../media/image24.jpg"/><Relationship Id="rId16" Type="http://schemas.openxmlformats.org/officeDocument/2006/relationships/slide" Target="slide8.xml"/><Relationship Id="rId20" Type="http://schemas.openxmlformats.org/officeDocument/2006/relationships/slide" Target="slide17.xml"/><Relationship Id="rId29" Type="http://schemas.openxmlformats.org/officeDocument/2006/relationships/image" Target="../media/image40.gif"/><Relationship Id="rId1" Type="http://schemas.openxmlformats.org/officeDocument/2006/relationships/slideLayout" Target="../slideLayouts/slideLayout35.xml"/><Relationship Id="rId6" Type="http://schemas.openxmlformats.org/officeDocument/2006/relationships/image" Target="../media/image28.png"/><Relationship Id="rId11" Type="http://schemas.openxmlformats.org/officeDocument/2006/relationships/image" Target="../media/image31.gif"/><Relationship Id="rId24" Type="http://schemas.openxmlformats.org/officeDocument/2006/relationships/slide" Target="slide11.xml"/><Relationship Id="rId32" Type="http://schemas.openxmlformats.org/officeDocument/2006/relationships/slide" Target="slide9.xml"/><Relationship Id="rId37" Type="http://schemas.openxmlformats.org/officeDocument/2006/relationships/image" Target="../media/image44.gif"/><Relationship Id="rId5" Type="http://schemas.openxmlformats.org/officeDocument/2006/relationships/image" Target="../media/image27.png"/><Relationship Id="rId15" Type="http://schemas.openxmlformats.org/officeDocument/2006/relationships/image" Target="../media/image33.gif"/><Relationship Id="rId23" Type="http://schemas.openxmlformats.org/officeDocument/2006/relationships/image" Target="../media/image37.gif"/><Relationship Id="rId28" Type="http://schemas.openxmlformats.org/officeDocument/2006/relationships/slide" Target="slide12.xml"/><Relationship Id="rId36" Type="http://schemas.openxmlformats.org/officeDocument/2006/relationships/slide" Target="slide18.xml"/><Relationship Id="rId10" Type="http://schemas.openxmlformats.org/officeDocument/2006/relationships/slide" Target="slide4.xml"/><Relationship Id="rId19" Type="http://schemas.openxmlformats.org/officeDocument/2006/relationships/image" Target="../media/image35.gif"/><Relationship Id="rId31" Type="http://schemas.openxmlformats.org/officeDocument/2006/relationships/image" Target="../media/image41.gif"/><Relationship Id="rId4" Type="http://schemas.openxmlformats.org/officeDocument/2006/relationships/image" Target="../media/image26.jpg"/><Relationship Id="rId9" Type="http://schemas.openxmlformats.org/officeDocument/2006/relationships/image" Target="../media/image30.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39.gif"/><Relationship Id="rId30" Type="http://schemas.openxmlformats.org/officeDocument/2006/relationships/slide" Target="slide13.xml"/><Relationship Id="rId35" Type="http://schemas.openxmlformats.org/officeDocument/2006/relationships/image" Target="../media/image43.gif"/></Relationships>
</file>

<file path=ppt/slides/_rels/slide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46.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48.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6.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49.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0.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1.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2.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3.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4.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5.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6.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7.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8.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9.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60.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44.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3.JP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2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7.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8.JP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9.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0.JP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1.JP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2.JP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3.JP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4.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5.JP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6.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7.JP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8.JP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9.JP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0.JP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1.JP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2.JP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84.JPG"/><Relationship Id="rId2" Type="http://schemas.openxmlformats.org/officeDocument/2006/relationships/image" Target="../media/image83.JPG"/><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5.JP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6.JP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JPG"/><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9.JP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0.JP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1.jp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2.JP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3.JP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4.JP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5.JP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6.JP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7.JP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8.JP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9.JP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00.JP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01.JP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02.JP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jpg"/><Relationship Id="rId1" Type="http://schemas.openxmlformats.org/officeDocument/2006/relationships/slideLayout" Target="../slideLayouts/slideLayout24.xml"/><Relationship Id="rId5" Type="http://schemas.openxmlformats.org/officeDocument/2006/relationships/image" Target="../media/image105.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Obdĺžnik 3"/>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ochtiná</a:t>
            </a:r>
            <a:endParaRPr lang="sk-SK" sz="80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1999764" y="1268760"/>
            <a:ext cx="5216493"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Aragonit  cave</a:t>
            </a:r>
            <a:endParaRPr lang="sk-SK" sz="48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8" name="Obdĺžnik 127"/>
          <p:cNvSpPr/>
          <p:nvPr/>
        </p:nvSpPr>
        <p:spPr>
          <a:xfrm>
            <a:off x="395536" y="6221343"/>
            <a:ext cx="1478290" cy="400110"/>
          </a:xfrm>
          <a:prstGeom prst="rect">
            <a:avLst/>
          </a:prstGeom>
          <a:solidFill>
            <a:schemeClr val="accent6">
              <a:lumMod val="20000"/>
              <a:lumOff val="80000"/>
              <a:alpha val="50000"/>
            </a:schemeClr>
          </a:solidFill>
          <a:scene3d>
            <a:camera prst="orthographicFront"/>
            <a:lightRig rig="soft" dir="tl">
              <a:rot lat="0" lon="0" rev="0"/>
            </a:lightRig>
          </a:scene3d>
          <a:sp3d>
            <a:bevelT/>
          </a:sp3d>
        </p:spPr>
        <p:txBody>
          <a:bodyPr wrap="none" lIns="91440" tIns="45720" rIns="91440" bIns="45720">
            <a:spAutoFit/>
            <a:sp3d contourW="25400" prstMaterial="matte">
              <a:bevelT w="25400" h="55880" prst="artDeco"/>
              <a:contourClr>
                <a:schemeClr val="accent2">
                  <a:tint val="20000"/>
                </a:schemeClr>
              </a:contourClr>
            </a:sp3d>
          </a:bodyPr>
          <a:lstStyle/>
          <a:p>
            <a:pPr algn="ctr"/>
            <a:r>
              <a:rPr lang="sk-SK" sz="2000" b="1" i="1" spc="50" smtClean="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SLOVakia</a:t>
            </a:r>
            <a:endParaRPr lang="sk-SK" sz="2000" b="1" i="1" cap="none" spc="50" dirty="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9331826"/>
      </p:ext>
    </p:extLst>
  </p:cSld>
  <p:clrMapOvr>
    <a:masterClrMapping/>
  </p:clrMapOvr>
  <mc:AlternateContent xmlns:mc="http://schemas.openxmlformats.org/markup-compatibility/2006" xmlns:p14="http://schemas.microsoft.com/office/powerpoint/2010/main">
    <mc:Choice Requires="p14">
      <p:transition p14:dur="10" advClick="0" advTm="8000">
        <p:sndAc>
          <p:stSnd loop="1">
            <p:snd r:embed="rId2" name="Music.wav"/>
          </p:stSnd>
        </p:sndAc>
      </p:transition>
    </mc:Choice>
    <mc:Fallback xmlns="">
      <p:transition advClick="0" advTm="8000">
        <p:sndAc>
          <p:stSnd loop="1">
            <p:snd r:embed="rId5" name="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1500"/>
                                  </p:stCondLst>
                                  <p:childTnLst>
                                    <p:set>
                                      <p:cBhvr>
                                        <p:cTn id="6" dur="1" fill="hold">
                                          <p:stCondLst>
                                            <p:cond delay="0"/>
                                          </p:stCondLst>
                                        </p:cTn>
                                        <p:tgtEl>
                                          <p:spTgt spid="128"/>
                                        </p:tgtEl>
                                        <p:attrNameLst>
                                          <p:attrName>style.visibility</p:attrName>
                                        </p:attrNameLst>
                                      </p:cBhvr>
                                      <p:to>
                                        <p:strVal val="visible"/>
                                      </p:to>
                                    </p:set>
                                    <p:animEffect transition="in" filter="fade">
                                      <p:cBhvr>
                                        <p:cTn id="7" dur="1500"/>
                                        <p:tgtEl>
                                          <p:spTgt spid="128"/>
                                        </p:tgtEl>
                                      </p:cBhvr>
                                    </p:animEffect>
                                  </p:childTnLst>
                                </p:cTn>
                              </p:par>
                              <p:par>
                                <p:cTn id="8" presetID="10" presetClass="exit" presetSubtype="0" fill="hold" nodeType="withEffect">
                                  <p:stCondLst>
                                    <p:cond delay="3500"/>
                                  </p:stCondLst>
                                  <p:childTnLst>
                                    <p:animEffect transition="out" filter="fade">
                                      <p:cBhvr>
                                        <p:cTn id="9" dur="3500"/>
                                        <p:tgtEl>
                                          <p:spTgt spid="120"/>
                                        </p:tgtEl>
                                      </p:cBhvr>
                                    </p:animEffect>
                                    <p:set>
                                      <p:cBhvr>
                                        <p:cTn id="10" dur="1" fill="hold">
                                          <p:stCondLst>
                                            <p:cond delay="3499"/>
                                          </p:stCondLst>
                                        </p:cTn>
                                        <p:tgtEl>
                                          <p:spTgt spid="120"/>
                                        </p:tgtEl>
                                        <p:attrNameLst>
                                          <p:attrName>style.visibility</p:attrName>
                                        </p:attrNameLst>
                                      </p:cBhvr>
                                      <p:to>
                                        <p:strVal val="hidden"/>
                                      </p:to>
                                    </p:set>
                                  </p:childTnLst>
                                </p:cTn>
                              </p:par>
                              <p:par>
                                <p:cTn id="11" presetID="10" presetClass="exit" presetSubtype="0" fill="hold" grpId="0" nodeType="withEffect">
                                  <p:stCondLst>
                                    <p:cond delay="3500"/>
                                  </p:stCondLst>
                                  <p:childTnLst>
                                    <p:animEffect transition="out" filter="fade">
                                      <p:cBhvr>
                                        <p:cTn id="12" dur="3500"/>
                                        <p:tgtEl>
                                          <p:spTgt spid="128"/>
                                        </p:tgtEl>
                                      </p:cBhvr>
                                    </p:animEffect>
                                    <p:set>
                                      <p:cBhvr>
                                        <p:cTn id="13" dur="1" fill="hold">
                                          <p:stCondLst>
                                            <p:cond delay="3499"/>
                                          </p:stCondLst>
                                        </p:cTn>
                                        <p:tgtEl>
                                          <p:spTgt spid="1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uiExpand="1" animBg="1"/>
      <p:bldP spid="12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020" y="5105815"/>
            <a:ext cx="1656184" cy="1589935"/>
          </a:xfrm>
          <a:prstGeom prst="rect">
            <a:avLst/>
          </a:prstGeom>
        </p:spPr>
      </p:pic>
      <p:pic>
        <p:nvPicPr>
          <p:cNvPr id="12" name="Obrázok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092280" y="364337"/>
            <a:ext cx="1140260" cy="855196"/>
            <a:chOff x="7164288" y="641349"/>
            <a:chExt cx="1140260" cy="855196"/>
          </a:xfrm>
        </p:grpSpPr>
        <p:pic>
          <p:nvPicPr>
            <p:cNvPr id="15" name="Obrázo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i="1" u="sng">
                    <a:solidFill>
                      <a:srgbClr val="082FAA"/>
                    </a:solidFill>
                    <a:latin typeface="Arial Black" panose="020B0A04020102020204" pitchFamily="34" charset="0"/>
                  </a:rPr>
                  <a:t>Пещера </a:t>
                </a:r>
                <a:r>
                  <a:rPr lang="az-Cyrl-AZ" sz="600" i="1" u="sng" smtClean="0">
                    <a:solidFill>
                      <a:srgbClr val="082FAA"/>
                    </a:solidFill>
                    <a:latin typeface="Arial Black" panose="020B0A04020102020204" pitchFamily="34" charset="0"/>
                  </a:rPr>
                  <a:t>Охтинская</a:t>
                </a:r>
                <a:endParaRPr lang="sk-SK" sz="600" i="1" u="sng">
                  <a:solidFill>
                    <a:srgbClr val="082FAA"/>
                  </a:solidFill>
                  <a:latin typeface="Cooper Std Black" pitchFamily="18" charset="0"/>
                </a:endParaRPr>
              </a:p>
            </p:txBody>
          </p:sp>
          <p:sp>
            <p:nvSpPr>
              <p:cNvPr id="19" name="BlokTextu 18"/>
              <p:cNvSpPr txBox="1"/>
              <p:nvPr/>
            </p:nvSpPr>
            <p:spPr>
              <a:xfrm>
                <a:off x="2037859" y="4126633"/>
                <a:ext cx="791663" cy="169277"/>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6">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Ochtinská Jaskyňa</a:t>
                </a:r>
                <a:endParaRPr lang="sk-SK" sz="700" i="1" u="sng">
                  <a:solidFill>
                    <a:srgbClr val="082FAA"/>
                  </a:solidFill>
                  <a:latin typeface="Nadianne" panose="03020902050305070206" pitchFamily="66" charset="0"/>
                </a:endParaRP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Slovensko</a:t>
                </a:r>
                <a:endParaRPr lang="sk-SK" sz="600" i="1">
                  <a:solidFill>
                    <a:srgbClr val="082FAA"/>
                  </a:solidFill>
                  <a:latin typeface="Nadianne" panose="03020902050305070206" pitchFamily="66" charset="0"/>
                </a:endParaRPr>
              </a:p>
            </p:txBody>
          </p:sp>
        </p:grpSp>
        <p:pic>
          <p:nvPicPr>
            <p:cNvPr id="89" name="Obrázok 8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68" name="BlokTextu 67"/>
              <p:cNvSpPr txBox="1"/>
              <p:nvPr/>
            </p:nvSpPr>
            <p:spPr>
              <a:xfrm>
                <a:off x="2078449" y="4132709"/>
                <a:ext cx="791663" cy="184666"/>
              </a:xfrm>
              <a:prstGeom prst="rect">
                <a:avLst/>
              </a:prstGeom>
              <a:noFill/>
            </p:spPr>
            <p:txBody>
              <a:bodyPr wrap="square" rtlCol="0">
                <a:spAutoFit/>
              </a:bodyPr>
              <a:lstStyle/>
              <a:p>
                <a:pPr algn="ctr"/>
                <a:r>
                  <a:rPr lang="sk-SK" sz="600" b="1" i="1" smtClean="0">
                    <a:solidFill>
                      <a:srgbClr val="082FAA"/>
                    </a:solidFill>
                    <a:latin typeface="Nadianne" panose="03020902050305070206" pitchFamily="66" charset="0"/>
                  </a:rPr>
                  <a:t>Eslovaquia</a:t>
                </a:r>
                <a:endParaRPr lang="sk-SK" sz="600" b="1" i="1">
                  <a:solidFill>
                    <a:srgbClr val="082FAA"/>
                  </a:solidFill>
                  <a:latin typeface="Nadianne" panose="03020902050305070206" pitchFamily="66" charset="0"/>
                </a:endParaRPr>
              </a:p>
            </p:txBody>
          </p:sp>
        </p:grpSp>
        <p:pic>
          <p:nvPicPr>
            <p:cNvPr id="91" name="Obrázok 90"/>
            <p:cNvPicPr>
              <a:picLocks/>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16607"/>
                <a:ext cx="120245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La grotta di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72" name="BlokTextu 71"/>
              <p:cNvSpPr txBox="1"/>
              <p:nvPr/>
            </p:nvSpPr>
            <p:spPr>
              <a:xfrm>
                <a:off x="2001287" y="4125447"/>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Slovacchia</a:t>
                </a:r>
                <a:endParaRPr lang="sk-SK" sz="600" i="1">
                  <a:solidFill>
                    <a:srgbClr val="082FAA"/>
                  </a:solidFill>
                  <a:latin typeface="Nadianne" panose="03020902050305070206" pitchFamily="66" charset="0"/>
                </a:endParaRPr>
              </a:p>
            </p:txBody>
          </p:sp>
        </p:grpSp>
        <p:pic>
          <p:nvPicPr>
            <p:cNvPr id="93" name="Obrázok 92"/>
            <p:cNvPicPr>
              <a:picLocks noChangeAspect="1"/>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16606"/>
                <a:ext cx="114100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De grot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Slowakije</a:t>
                </a:r>
              </a:p>
            </p:txBody>
          </p:sp>
        </p:grpSp>
        <p:pic>
          <p:nvPicPr>
            <p:cNvPr id="102" name="Obrázok 101"/>
            <p:cNvPicPr>
              <a:picLocks/>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1837897" y="4016607"/>
                <a:ext cx="1172974" cy="200055"/>
              </a:xfrm>
              <a:prstGeom prst="rect">
                <a:avLst/>
              </a:prstGeom>
              <a:noFill/>
            </p:spPr>
            <p:txBody>
              <a:bodyPr wrap="square" rtlCol="0">
                <a:spAutoFit/>
              </a:bodyPr>
              <a:lstStyle/>
              <a:p>
                <a:pPr algn="ctr"/>
                <a:r>
                  <a:rPr lang="sk-SK" sz="700" i="1" smtClean="0">
                    <a:solidFill>
                      <a:srgbClr val="082FAA"/>
                    </a:solidFill>
                    <a:latin typeface="Nadianne" panose="03020902050305070206" pitchFamily="66" charset="0"/>
                  </a:rPr>
                  <a:t>Az Ochtinai-barlang</a:t>
                </a:r>
                <a:endParaRPr lang="sk-SK" sz="700" i="1">
                  <a:solidFill>
                    <a:srgbClr val="082FAA"/>
                  </a:solidFill>
                  <a:latin typeface="Nadianne" panose="03020902050305070206" pitchFamily="66" charset="0"/>
                </a:endParaRPr>
              </a:p>
            </p:txBody>
          </p:sp>
          <p:sp>
            <p:nvSpPr>
              <p:cNvPr id="56" name="BlokTextu 55"/>
              <p:cNvSpPr txBox="1"/>
              <p:nvPr/>
            </p:nvSpPr>
            <p:spPr>
              <a:xfrm>
                <a:off x="2043966" y="4142545"/>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Szlovákia</a:t>
                </a:r>
                <a:endParaRPr lang="sk-SK" sz="600" i="1">
                  <a:solidFill>
                    <a:srgbClr val="082FAA"/>
                  </a:solidFill>
                  <a:latin typeface="Nadianne" panose="03020902050305070206" pitchFamily="66" charset="0"/>
                </a:endParaRPr>
              </a:p>
            </p:txBody>
          </p:sp>
        </p:grpSp>
        <p:pic>
          <p:nvPicPr>
            <p:cNvPr id="95" name="Obrázok 94"/>
            <p:cNvPicPr>
              <a:picLocks noChangeAspect="1"/>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Ochtiná </a:t>
                </a:r>
                <a:r>
                  <a:rPr lang="sk-SK" sz="700" i="1" u="sng">
                    <a:solidFill>
                      <a:srgbClr val="082FAA"/>
                    </a:solidFill>
                    <a:latin typeface="Nadianne" panose="03020902050305070206" pitchFamily="66" charset="0"/>
                  </a:rPr>
                  <a:t>grottan</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Slovakien</a:t>
                </a:r>
              </a:p>
            </p:txBody>
          </p:sp>
        </p:grpSp>
        <p:pic>
          <p:nvPicPr>
            <p:cNvPr id="98" name="Obrázok 97"/>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Ochtiná Ma</a:t>
                </a:r>
                <a:r>
                  <a:rPr lang="sk-SK" sz="700" i="1" u="sng">
                    <a:solidFill>
                      <a:srgbClr val="082FAA"/>
                    </a:solidFill>
                    <a:latin typeface="Nadianne" panose="03020902050305070206" pitchFamily="66" charset="0"/>
                  </a:rPr>
                  <a:t>ğ</a:t>
                </a:r>
                <a:r>
                  <a:rPr lang="sk-SK" sz="700" i="1" u="sng" smtClean="0">
                    <a:solidFill>
                      <a:srgbClr val="082FAA"/>
                    </a:solidFill>
                    <a:latin typeface="Nadianne" panose="03020902050305070206" pitchFamily="66" charset="0"/>
                  </a:rPr>
                  <a:t>arasi</a:t>
                </a:r>
                <a:endParaRPr lang="sk-SK" sz="700" i="1" u="sng">
                  <a:solidFill>
                    <a:srgbClr val="082FAA"/>
                  </a:solidFill>
                  <a:latin typeface="Nadianne" panose="03020902050305070206" pitchFamily="66" charset="0"/>
                </a:endParaRP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Slovakya</a:t>
                </a:r>
              </a:p>
            </p:txBody>
          </p:sp>
        </p:grpSp>
        <p:pic>
          <p:nvPicPr>
            <p:cNvPr id="97" name="Obrázok 96"/>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rtl="1"/>
                <a:r>
                  <a:rPr lang="he-IL" sz="700" b="1" i="1" u="sng">
                    <a:solidFill>
                      <a:srgbClr val="082FAA"/>
                    </a:solidFill>
                    <a:latin typeface="Nadianne" panose="03020902050305070206" pitchFamily="66" charset="0"/>
                  </a:rPr>
                  <a:t>מערת   </a:t>
                </a:r>
                <a:r>
                  <a:rPr lang="sk-SK" sz="700" b="1" i="1" u="sng" smtClean="0">
                    <a:solidFill>
                      <a:srgbClr val="082FAA"/>
                    </a:solidFill>
                    <a:latin typeface="Nadianne" panose="03020902050305070206" pitchFamily="66" charset="0"/>
                  </a:rPr>
                  <a:t>Ochtiná</a:t>
                </a:r>
                <a:endParaRPr lang="sk-SK" sz="700" b="1" i="1" u="sng">
                  <a:solidFill>
                    <a:srgbClr val="082FAA"/>
                  </a:solidFill>
                  <a:latin typeface="Nadianne" panose="03020902050305070206" pitchFamily="66"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i="1">
                    <a:solidFill>
                      <a:srgbClr val="082FAA"/>
                    </a:solidFill>
                    <a:latin typeface="Cupertino" pitchFamily="2" charset="0"/>
                  </a:rPr>
                  <a:t>סלובקיה</a:t>
                </a:r>
                <a:endParaRPr lang="sk-SK" sz="600" b="1" i="1">
                  <a:solidFill>
                    <a:srgbClr val="082FAA"/>
                  </a:solidFill>
                  <a:latin typeface="Cupertino" pitchFamily="2" charset="0"/>
                </a:endParaRPr>
              </a:p>
            </p:txBody>
          </p:sp>
        </p:grpSp>
        <p:pic>
          <p:nvPicPr>
            <p:cNvPr id="103" name="Obrázok 102"/>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16605"/>
                <a:ext cx="1218636"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Grotte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Slovaquie</a:t>
                </a:r>
                <a:endParaRPr lang="sk-SK" sz="600" i="1">
                  <a:solidFill>
                    <a:srgbClr val="082FAA"/>
                  </a:solidFill>
                  <a:latin typeface="Nadianne" panose="03020902050305070206" pitchFamily="66" charset="0"/>
                </a:endParaRPr>
              </a:p>
            </p:txBody>
          </p:sp>
        </p:grpSp>
        <p:pic>
          <p:nvPicPr>
            <p:cNvPr id="90" name="Obrázok 89"/>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3985632"/>
                <a:ext cx="1259607" cy="215444"/>
              </a:xfrm>
              <a:prstGeom prst="rect">
                <a:avLst/>
              </a:prstGeom>
              <a:noFill/>
            </p:spPr>
            <p:txBody>
              <a:bodyPr wrap="square" rtlCol="0">
                <a:spAutoFit/>
              </a:bodyPr>
              <a:lstStyle/>
              <a:p>
                <a:pPr algn="ctr"/>
                <a:r>
                  <a:rPr lang="el-GR" sz="800" b="1" i="1" u="sng">
                    <a:solidFill>
                      <a:srgbClr val="082FAA"/>
                    </a:solidFill>
                    <a:cs typeface="Aharoni" panose="02010803020104030203" pitchFamily="2" charset="-79"/>
                  </a:rPr>
                  <a:t>Σπήλαιο</a:t>
                </a:r>
                <a:r>
                  <a:rPr lang="el-GR" sz="700" i="1" u="sng">
                    <a:solidFill>
                      <a:srgbClr val="082FAA"/>
                    </a:solidFill>
                    <a:latin typeface="Arial Black" panose="020B0A04020102020204" pitchFamily="34" charset="0"/>
                  </a:rPr>
                  <a:t>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64" name="BlokTextu 63"/>
              <p:cNvSpPr txBox="1"/>
              <p:nvPr/>
            </p:nvSpPr>
            <p:spPr>
              <a:xfrm>
                <a:off x="1983834" y="4139038"/>
                <a:ext cx="791663" cy="200055"/>
              </a:xfrm>
              <a:prstGeom prst="rect">
                <a:avLst/>
              </a:prstGeom>
              <a:noFill/>
            </p:spPr>
            <p:txBody>
              <a:bodyPr wrap="square" rtlCol="0">
                <a:spAutoFit/>
              </a:bodyPr>
              <a:lstStyle/>
              <a:p>
                <a:pPr algn="ctr"/>
                <a:r>
                  <a:rPr lang="el-GR" sz="700" b="1" i="1">
                    <a:solidFill>
                      <a:srgbClr val="082FAA"/>
                    </a:solidFill>
                  </a:rPr>
                  <a:t>Σλοβακία</a:t>
                </a:r>
                <a:endParaRPr lang="sk-SK" sz="700" b="1" i="1">
                  <a:solidFill>
                    <a:srgbClr val="082FAA"/>
                  </a:solidFill>
                </a:endParaRPr>
              </a:p>
            </p:txBody>
          </p:sp>
        </p:grpSp>
        <p:pic>
          <p:nvPicPr>
            <p:cNvPr id="101" name="Obrázok 100"/>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Ochtiná-Höhle</a:t>
                </a:r>
                <a:endParaRPr lang="sk-SK" sz="700" i="1" u="sng">
                  <a:solidFill>
                    <a:srgbClr val="082FAA"/>
                  </a:solidFill>
                  <a:latin typeface="Nadianne" panose="03020902050305070206" pitchFamily="66" charset="0"/>
                </a:endParaRP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Slowakei</a:t>
                </a:r>
                <a:endParaRPr lang="sk-SK" sz="600" i="1">
                  <a:solidFill>
                    <a:srgbClr val="082FAA"/>
                  </a:solidFill>
                  <a:latin typeface="Nadianne" panose="03020902050305070206" pitchFamily="66" charset="0"/>
                </a:endParaRPr>
              </a:p>
            </p:txBody>
          </p:sp>
        </p:grpSp>
        <p:pic>
          <p:nvPicPr>
            <p:cNvPr id="94" name="Obrázok 93"/>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Peştera Ochtiná</a:t>
                </a: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Slovacia</a:t>
                </a:r>
              </a:p>
            </p:txBody>
          </p:sp>
        </p:grpSp>
        <p:pic>
          <p:nvPicPr>
            <p:cNvPr id="100" name="Obrázok 99"/>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The Ochtiná </a:t>
                </a:r>
                <a:r>
                  <a:rPr lang="sk-SK" sz="700" i="1" u="sng">
                    <a:solidFill>
                      <a:srgbClr val="082FAA"/>
                    </a:solidFill>
                    <a:latin typeface="Nadianne" panose="03020902050305070206" pitchFamily="66" charset="0"/>
                  </a:rPr>
                  <a:t>Cave</a:t>
                </a: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Slovakia</a:t>
                </a:r>
                <a:endParaRPr lang="sk-SK" sz="600" i="1">
                  <a:solidFill>
                    <a:srgbClr val="082FAA"/>
                  </a:solidFill>
                  <a:latin typeface="Nadianne" panose="03020902050305070206" pitchFamily="66" charset="0"/>
                </a:endParaRPr>
              </a:p>
            </p:txBody>
          </p:sp>
        </p:grpSp>
        <p:pic>
          <p:nvPicPr>
            <p:cNvPr id="92" name="Obrázok 91"/>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Eslováquia</a:t>
                </a:r>
              </a:p>
            </p:txBody>
          </p:sp>
        </p:grpSp>
        <p:pic>
          <p:nvPicPr>
            <p:cNvPr id="96" name="Obrázok 95"/>
            <p:cNvPicPr>
              <a:picLocks/>
            </p:cNvPicPr>
            <p:nvPr/>
          </p:nvPicPr>
          <p:blipFill>
            <a:blip r:embed="rId20">
              <a:lum bright="70000" contrast="-70000"/>
              <a:extLst>
                <a:ext uri="{BEBA8EAE-BF5A-486C-A8C5-ECC9F3942E4B}">
                  <a14:imgProps xmlns:a14="http://schemas.microsoft.com/office/drawing/2010/main">
                    <a14:imgLayer r:embed="rId21">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Jaskinia </a:t>
                </a:r>
                <a:r>
                  <a:rPr lang="sk-SK" sz="600" i="1" u="sng" smtClean="0">
                    <a:solidFill>
                      <a:srgbClr val="082FAA"/>
                    </a:solidFill>
                    <a:latin typeface="Nadianne" panose="03020902050305070206" pitchFamily="66" charset="0"/>
                  </a:rPr>
                  <a:t>Ochtiná</a:t>
                </a:r>
                <a:endParaRPr lang="sk-SK" sz="600" i="1" u="sng">
                  <a:solidFill>
                    <a:srgbClr val="082FAA"/>
                  </a:solidFill>
                  <a:latin typeface="Nadianne" panose="03020902050305070206" pitchFamily="66" charset="0"/>
                </a:endParaRP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Słowacja</a:t>
                </a:r>
              </a:p>
            </p:txBody>
          </p:sp>
        </p:grpSp>
        <p:pic>
          <p:nvPicPr>
            <p:cNvPr id="127" name="Obrázok 126">
              <a:hlinkClick r:id="rId22" action="ppaction://hlinksldjump"/>
            </p:cNvPr>
            <p:cNvPicPr>
              <a:picLocks noChangeAspect="1"/>
            </p:cNvPicPr>
            <p:nvPr/>
          </p:nvPicPr>
          <p:blipFill>
            <a:blip r:embed="rId23">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sp>
        <p:nvSpPr>
          <p:cNvPr id="120" name="Obdĺžnik 119"/>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ochtiná</a:t>
            </a:r>
            <a:endParaRPr lang="sk-SK" sz="80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2" name="Obdĺžnik 121"/>
          <p:cNvSpPr/>
          <p:nvPr/>
        </p:nvSpPr>
        <p:spPr>
          <a:xfrm>
            <a:off x="1999762" y="1268760"/>
            <a:ext cx="5216493"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Aragonit  caVE</a:t>
            </a:r>
            <a:endParaRPr lang="sk-SK" sz="48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129" name="Obrázok 128"/>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55533831"/>
      </p:ext>
    </p:extLst>
  </p:cSld>
  <p:clrMapOvr>
    <a:masterClrMapping/>
  </p:clrMapOvr>
  <mc:AlternateContent xmlns:mc="http://schemas.openxmlformats.org/markup-compatibility/2006" xmlns:p14="http://schemas.microsoft.com/office/powerpoint/2010/main">
    <mc:Choice Requires="p14">
      <p:transition p14:dur="10" advClick="0" advTm="28000"/>
    </mc:Choice>
    <mc:Fallback xmlns="">
      <p:transition advClick="0" advTm="2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10" presetClass="exit" presetSubtype="0" fill="hold" grpId="0" nodeType="afterEffect">
                                  <p:stCondLst>
                                    <p:cond delay="1000"/>
                                  </p:stCondLst>
                                  <p:childTnLst>
                                    <p:animEffect transition="out" filter="fade">
                                      <p:cBhvr>
                                        <p:cTn id="14" dur="1500"/>
                                        <p:tgtEl>
                                          <p:spTgt spid="120"/>
                                        </p:tgtEl>
                                      </p:cBhvr>
                                    </p:animEffect>
                                    <p:set>
                                      <p:cBhvr>
                                        <p:cTn id="15" dur="1" fill="hold">
                                          <p:stCondLst>
                                            <p:cond delay="1499"/>
                                          </p:stCondLst>
                                        </p:cTn>
                                        <p:tgtEl>
                                          <p:spTgt spid="120"/>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2"/>
                                        </p:tgtEl>
                                      </p:cBhvr>
                                    </p:animEffect>
                                    <p:set>
                                      <p:cBhvr>
                                        <p:cTn id="18" dur="1" fill="hold">
                                          <p:stCondLst>
                                            <p:cond delay="1499"/>
                                          </p:stCondLst>
                                        </p:cTn>
                                        <p:tgtEl>
                                          <p:spTgt spid="122"/>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4500"/>
                            </p:stCondLst>
                            <p:childTnLst>
                              <p:par>
                                <p:cTn id="27" presetID="10" presetClass="exit" presetSubtype="0" fill="hold" nodeType="afterEffect">
                                  <p:stCondLst>
                                    <p:cond delay="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53" presetClass="entr" presetSubtype="16" fill="hold" nodeType="withEffect">
                                  <p:stCondLst>
                                    <p:cond delay="1500"/>
                                  </p:stCondLst>
                                  <p:childTnLst>
                                    <p:set>
                                      <p:cBhvr>
                                        <p:cTn id="31" dur="1" fill="hold">
                                          <p:stCondLst>
                                            <p:cond delay="0"/>
                                          </p:stCondLst>
                                        </p:cTn>
                                        <p:tgtEl>
                                          <p:spTgt spid="119"/>
                                        </p:tgtEl>
                                        <p:attrNameLst>
                                          <p:attrName>style.visibility</p:attrName>
                                        </p:attrNameLst>
                                      </p:cBhvr>
                                      <p:to>
                                        <p:strVal val="visible"/>
                                      </p:to>
                                    </p:set>
                                    <p:anim calcmode="lin" valueType="num">
                                      <p:cBhvr>
                                        <p:cTn id="32" dur="1500" fill="hold"/>
                                        <p:tgtEl>
                                          <p:spTgt spid="119"/>
                                        </p:tgtEl>
                                        <p:attrNameLst>
                                          <p:attrName>ppt_w</p:attrName>
                                        </p:attrNameLst>
                                      </p:cBhvr>
                                      <p:tavLst>
                                        <p:tav tm="0">
                                          <p:val>
                                            <p:fltVal val="0"/>
                                          </p:val>
                                        </p:tav>
                                        <p:tav tm="100000">
                                          <p:val>
                                            <p:strVal val="#ppt_w"/>
                                          </p:val>
                                        </p:tav>
                                      </p:tavLst>
                                    </p:anim>
                                    <p:anim calcmode="lin" valueType="num">
                                      <p:cBhvr>
                                        <p:cTn id="33" dur="1500" fill="hold"/>
                                        <p:tgtEl>
                                          <p:spTgt spid="119"/>
                                        </p:tgtEl>
                                        <p:attrNameLst>
                                          <p:attrName>ppt_h</p:attrName>
                                        </p:attrNameLst>
                                      </p:cBhvr>
                                      <p:tavLst>
                                        <p:tav tm="0">
                                          <p:val>
                                            <p:fltVal val="0"/>
                                          </p:val>
                                        </p:tav>
                                        <p:tav tm="100000">
                                          <p:val>
                                            <p:strVal val="#ppt_h"/>
                                          </p:val>
                                        </p:tav>
                                      </p:tavLst>
                                    </p:anim>
                                    <p:animEffect transition="in" filter="fade">
                                      <p:cBhvr>
                                        <p:cTn id="34" dur="1500"/>
                                        <p:tgtEl>
                                          <p:spTgt spid="119"/>
                                        </p:tgtEl>
                                      </p:cBhvr>
                                    </p:animEffect>
                                  </p:childTnLst>
                                </p:cTn>
                              </p:par>
                              <p:par>
                                <p:cTn id="35" presetID="53" presetClass="entr" presetSubtype="16" fill="hold" nodeType="withEffect">
                                  <p:stCondLst>
                                    <p:cond delay="50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3500" fill="hold"/>
                                        <p:tgtEl>
                                          <p:spTgt spid="114"/>
                                        </p:tgtEl>
                                        <p:attrNameLst>
                                          <p:attrName>ppt_w</p:attrName>
                                        </p:attrNameLst>
                                      </p:cBhvr>
                                      <p:tavLst>
                                        <p:tav tm="0">
                                          <p:val>
                                            <p:fltVal val="0"/>
                                          </p:val>
                                        </p:tav>
                                        <p:tav tm="100000">
                                          <p:val>
                                            <p:strVal val="#ppt_w"/>
                                          </p:val>
                                        </p:tav>
                                      </p:tavLst>
                                    </p:anim>
                                    <p:anim calcmode="lin" valueType="num">
                                      <p:cBhvr>
                                        <p:cTn id="38" dur="3500" fill="hold"/>
                                        <p:tgtEl>
                                          <p:spTgt spid="114"/>
                                        </p:tgtEl>
                                        <p:attrNameLst>
                                          <p:attrName>ppt_h</p:attrName>
                                        </p:attrNameLst>
                                      </p:cBhvr>
                                      <p:tavLst>
                                        <p:tav tm="0">
                                          <p:val>
                                            <p:fltVal val="0"/>
                                          </p:val>
                                        </p:tav>
                                        <p:tav tm="100000">
                                          <p:val>
                                            <p:strVal val="#ppt_h"/>
                                          </p:val>
                                        </p:tav>
                                      </p:tavLst>
                                    </p:anim>
                                    <p:animEffect transition="in" filter="fade">
                                      <p:cBhvr>
                                        <p:cTn id="39" dur="3500"/>
                                        <p:tgtEl>
                                          <p:spTgt spid="114"/>
                                        </p:tgtEl>
                                      </p:cBhvr>
                                    </p:animEffect>
                                  </p:childTnLst>
                                </p:cTn>
                              </p:par>
                              <p:par>
                                <p:cTn id="40" presetID="42" presetClass="path" presetSubtype="0" accel="50000" decel="50000" fill="hold" nodeType="withEffect">
                                  <p:stCondLst>
                                    <p:cond delay="500"/>
                                  </p:stCondLst>
                                  <p:childTnLst>
                                    <p:animMotion origin="layout" path="M -0.00018 -0.63136 L 0.00764 0.00879 " pathEditMode="relative" rAng="0" ptsTypes="AA">
                                      <p:cBhvr>
                                        <p:cTn id="41" dur="4000" fill="hold"/>
                                        <p:tgtEl>
                                          <p:spTgt spid="114"/>
                                        </p:tgtEl>
                                        <p:attrNameLst>
                                          <p:attrName>ppt_x</p:attrName>
                                          <p:attrName>ppt_y</p:attrName>
                                        </p:attrNameLst>
                                      </p:cBhvr>
                                      <p:rCtr x="382" y="32007"/>
                                    </p:animMotion>
                                  </p:childTnLst>
                                </p:cTn>
                              </p:par>
                              <p:par>
                                <p:cTn id="42" presetID="53" presetClass="entr" presetSubtype="16" fill="hold" nodeType="withEffect">
                                  <p:stCondLst>
                                    <p:cond delay="1000"/>
                                  </p:stCondLst>
                                  <p:childTnLst>
                                    <p:set>
                                      <p:cBhvr>
                                        <p:cTn id="43" dur="1" fill="hold">
                                          <p:stCondLst>
                                            <p:cond delay="0"/>
                                          </p:stCondLst>
                                        </p:cTn>
                                        <p:tgtEl>
                                          <p:spTgt spid="105"/>
                                        </p:tgtEl>
                                        <p:attrNameLst>
                                          <p:attrName>style.visibility</p:attrName>
                                        </p:attrNameLst>
                                      </p:cBhvr>
                                      <p:to>
                                        <p:strVal val="visible"/>
                                      </p:to>
                                    </p:set>
                                    <p:anim calcmode="lin" valueType="num">
                                      <p:cBhvr>
                                        <p:cTn id="44" dur="3500" fill="hold"/>
                                        <p:tgtEl>
                                          <p:spTgt spid="105"/>
                                        </p:tgtEl>
                                        <p:attrNameLst>
                                          <p:attrName>ppt_w</p:attrName>
                                        </p:attrNameLst>
                                      </p:cBhvr>
                                      <p:tavLst>
                                        <p:tav tm="0">
                                          <p:val>
                                            <p:fltVal val="0"/>
                                          </p:val>
                                        </p:tav>
                                        <p:tav tm="100000">
                                          <p:val>
                                            <p:strVal val="#ppt_w"/>
                                          </p:val>
                                        </p:tav>
                                      </p:tavLst>
                                    </p:anim>
                                    <p:anim calcmode="lin" valueType="num">
                                      <p:cBhvr>
                                        <p:cTn id="45" dur="3500" fill="hold"/>
                                        <p:tgtEl>
                                          <p:spTgt spid="105"/>
                                        </p:tgtEl>
                                        <p:attrNameLst>
                                          <p:attrName>ppt_h</p:attrName>
                                        </p:attrNameLst>
                                      </p:cBhvr>
                                      <p:tavLst>
                                        <p:tav tm="0">
                                          <p:val>
                                            <p:fltVal val="0"/>
                                          </p:val>
                                        </p:tav>
                                        <p:tav tm="100000">
                                          <p:val>
                                            <p:strVal val="#ppt_h"/>
                                          </p:val>
                                        </p:tav>
                                      </p:tavLst>
                                    </p:anim>
                                    <p:animEffect transition="in" filter="fade">
                                      <p:cBhvr>
                                        <p:cTn id="46" dur="3500"/>
                                        <p:tgtEl>
                                          <p:spTgt spid="105"/>
                                        </p:tgtEl>
                                      </p:cBhvr>
                                    </p:animEffect>
                                  </p:childTnLst>
                                </p:cTn>
                              </p:par>
                              <p:par>
                                <p:cTn id="47" presetID="42" presetClass="path" presetSubtype="0" accel="50000" decel="50000" fill="hold" nodeType="withEffect">
                                  <p:stCondLst>
                                    <p:cond delay="1000"/>
                                  </p:stCondLst>
                                  <p:childTnLst>
                                    <p:animMotion origin="layout" path="M 0.11371 -0.61031 L -0.00434 -0.00162 " pathEditMode="relative" rAng="0" ptsTypes="AA">
                                      <p:cBhvr>
                                        <p:cTn id="48" dur="4000" fill="hold"/>
                                        <p:tgtEl>
                                          <p:spTgt spid="105"/>
                                        </p:tgtEl>
                                        <p:attrNameLst>
                                          <p:attrName>ppt_x</p:attrName>
                                          <p:attrName>ppt_y</p:attrName>
                                        </p:attrNameLst>
                                      </p:cBhvr>
                                      <p:rCtr x="-5903" y="30435"/>
                                    </p:animMotion>
                                  </p:childTnLst>
                                </p:cTn>
                              </p:par>
                              <p:par>
                                <p:cTn id="49" presetID="53" presetClass="entr" presetSubtype="16" fill="hold" nodeType="withEffect">
                                  <p:stCondLst>
                                    <p:cond delay="1500"/>
                                  </p:stCondLst>
                                  <p:childTnLst>
                                    <p:set>
                                      <p:cBhvr>
                                        <p:cTn id="50" dur="1" fill="hold">
                                          <p:stCondLst>
                                            <p:cond delay="0"/>
                                          </p:stCondLst>
                                        </p:cTn>
                                        <p:tgtEl>
                                          <p:spTgt spid="107"/>
                                        </p:tgtEl>
                                        <p:attrNameLst>
                                          <p:attrName>style.visibility</p:attrName>
                                        </p:attrNameLst>
                                      </p:cBhvr>
                                      <p:to>
                                        <p:strVal val="visible"/>
                                      </p:to>
                                    </p:set>
                                    <p:anim calcmode="lin" valueType="num">
                                      <p:cBhvr>
                                        <p:cTn id="51" dur="3500" fill="hold"/>
                                        <p:tgtEl>
                                          <p:spTgt spid="107"/>
                                        </p:tgtEl>
                                        <p:attrNameLst>
                                          <p:attrName>ppt_w</p:attrName>
                                        </p:attrNameLst>
                                      </p:cBhvr>
                                      <p:tavLst>
                                        <p:tav tm="0">
                                          <p:val>
                                            <p:fltVal val="0"/>
                                          </p:val>
                                        </p:tav>
                                        <p:tav tm="100000">
                                          <p:val>
                                            <p:strVal val="#ppt_w"/>
                                          </p:val>
                                        </p:tav>
                                      </p:tavLst>
                                    </p:anim>
                                    <p:anim calcmode="lin" valueType="num">
                                      <p:cBhvr>
                                        <p:cTn id="52" dur="3500" fill="hold"/>
                                        <p:tgtEl>
                                          <p:spTgt spid="107"/>
                                        </p:tgtEl>
                                        <p:attrNameLst>
                                          <p:attrName>ppt_h</p:attrName>
                                        </p:attrNameLst>
                                      </p:cBhvr>
                                      <p:tavLst>
                                        <p:tav tm="0">
                                          <p:val>
                                            <p:fltVal val="0"/>
                                          </p:val>
                                        </p:tav>
                                        <p:tav tm="100000">
                                          <p:val>
                                            <p:strVal val="#ppt_h"/>
                                          </p:val>
                                        </p:tav>
                                      </p:tavLst>
                                    </p:anim>
                                    <p:animEffect transition="in" filter="fade">
                                      <p:cBhvr>
                                        <p:cTn id="53" dur="3500"/>
                                        <p:tgtEl>
                                          <p:spTgt spid="107"/>
                                        </p:tgtEl>
                                      </p:cBhvr>
                                    </p:animEffect>
                                  </p:childTnLst>
                                </p:cTn>
                              </p:par>
                              <p:par>
                                <p:cTn id="54" presetID="42" presetClass="path" presetSubtype="0" accel="50000" decel="50000" fill="hold" nodeType="withEffect">
                                  <p:stCondLst>
                                    <p:cond delay="1500"/>
                                  </p:stCondLst>
                                  <p:childTnLst>
                                    <p:animMotion origin="layout" path="M 0.05694 -0.54347 L -0.00608 0.00232 " pathEditMode="relative" rAng="0" ptsTypes="AA">
                                      <p:cBhvr>
                                        <p:cTn id="55" dur="4000" fill="hold"/>
                                        <p:tgtEl>
                                          <p:spTgt spid="107"/>
                                        </p:tgtEl>
                                        <p:attrNameLst>
                                          <p:attrName>ppt_x</p:attrName>
                                          <p:attrName>ppt_y</p:attrName>
                                        </p:attrNameLst>
                                      </p:cBhvr>
                                      <p:rCtr x="-3160" y="27290"/>
                                    </p:animMotion>
                                  </p:childTnLst>
                                </p:cTn>
                              </p:par>
                              <p:par>
                                <p:cTn id="56" presetID="53" presetClass="entr" presetSubtype="16" fill="hold" nodeType="withEffect">
                                  <p:stCondLst>
                                    <p:cond delay="200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3500" fill="hold"/>
                                        <p:tgtEl>
                                          <p:spTgt spid="108"/>
                                        </p:tgtEl>
                                        <p:attrNameLst>
                                          <p:attrName>ppt_w</p:attrName>
                                        </p:attrNameLst>
                                      </p:cBhvr>
                                      <p:tavLst>
                                        <p:tav tm="0">
                                          <p:val>
                                            <p:fltVal val="0"/>
                                          </p:val>
                                        </p:tav>
                                        <p:tav tm="100000">
                                          <p:val>
                                            <p:strVal val="#ppt_w"/>
                                          </p:val>
                                        </p:tav>
                                      </p:tavLst>
                                    </p:anim>
                                    <p:anim calcmode="lin" valueType="num">
                                      <p:cBhvr>
                                        <p:cTn id="59" dur="3500" fill="hold"/>
                                        <p:tgtEl>
                                          <p:spTgt spid="108"/>
                                        </p:tgtEl>
                                        <p:attrNameLst>
                                          <p:attrName>ppt_h</p:attrName>
                                        </p:attrNameLst>
                                      </p:cBhvr>
                                      <p:tavLst>
                                        <p:tav tm="0">
                                          <p:val>
                                            <p:fltVal val="0"/>
                                          </p:val>
                                        </p:tav>
                                        <p:tav tm="100000">
                                          <p:val>
                                            <p:strVal val="#ppt_h"/>
                                          </p:val>
                                        </p:tav>
                                      </p:tavLst>
                                    </p:anim>
                                    <p:animEffect transition="in" filter="fade">
                                      <p:cBhvr>
                                        <p:cTn id="60" dur="3500"/>
                                        <p:tgtEl>
                                          <p:spTgt spid="108"/>
                                        </p:tgtEl>
                                      </p:cBhvr>
                                    </p:animEffect>
                                  </p:childTnLst>
                                </p:cTn>
                              </p:par>
                              <p:par>
                                <p:cTn id="61" presetID="42" presetClass="path" presetSubtype="0" accel="50000" decel="50000" fill="hold" nodeType="withEffect">
                                  <p:stCondLst>
                                    <p:cond delay="2000"/>
                                  </p:stCondLst>
                                  <p:childTnLst>
                                    <p:animMotion origin="layout" path="M -0.03733 -0.59273 L -0.0059 0.01596 " pathEditMode="relative" rAng="0" ptsTypes="AA">
                                      <p:cBhvr>
                                        <p:cTn id="62" dur="4000" fill="hold"/>
                                        <p:tgtEl>
                                          <p:spTgt spid="108"/>
                                        </p:tgtEl>
                                        <p:attrNameLst>
                                          <p:attrName>ppt_x</p:attrName>
                                          <p:attrName>ppt_y</p:attrName>
                                        </p:attrNameLst>
                                      </p:cBhvr>
                                      <p:rCtr x="1563" y="30435"/>
                                    </p:animMotion>
                                  </p:childTnLst>
                                </p:cTn>
                              </p:par>
                              <p:par>
                                <p:cTn id="63" presetID="53" presetClass="entr" presetSubtype="16" fill="hold" nodeType="withEffect">
                                  <p:stCondLst>
                                    <p:cond delay="2500"/>
                                  </p:stCondLst>
                                  <p:childTnLst>
                                    <p:set>
                                      <p:cBhvr>
                                        <p:cTn id="64" dur="1" fill="hold">
                                          <p:stCondLst>
                                            <p:cond delay="0"/>
                                          </p:stCondLst>
                                        </p:cTn>
                                        <p:tgtEl>
                                          <p:spTgt spid="113"/>
                                        </p:tgtEl>
                                        <p:attrNameLst>
                                          <p:attrName>style.visibility</p:attrName>
                                        </p:attrNameLst>
                                      </p:cBhvr>
                                      <p:to>
                                        <p:strVal val="visible"/>
                                      </p:to>
                                    </p:set>
                                    <p:anim calcmode="lin" valueType="num">
                                      <p:cBhvr>
                                        <p:cTn id="65" dur="3500" fill="hold"/>
                                        <p:tgtEl>
                                          <p:spTgt spid="113"/>
                                        </p:tgtEl>
                                        <p:attrNameLst>
                                          <p:attrName>ppt_w</p:attrName>
                                        </p:attrNameLst>
                                      </p:cBhvr>
                                      <p:tavLst>
                                        <p:tav tm="0">
                                          <p:val>
                                            <p:fltVal val="0"/>
                                          </p:val>
                                        </p:tav>
                                        <p:tav tm="100000">
                                          <p:val>
                                            <p:strVal val="#ppt_w"/>
                                          </p:val>
                                        </p:tav>
                                      </p:tavLst>
                                    </p:anim>
                                    <p:anim calcmode="lin" valueType="num">
                                      <p:cBhvr>
                                        <p:cTn id="66" dur="3500" fill="hold"/>
                                        <p:tgtEl>
                                          <p:spTgt spid="113"/>
                                        </p:tgtEl>
                                        <p:attrNameLst>
                                          <p:attrName>ppt_h</p:attrName>
                                        </p:attrNameLst>
                                      </p:cBhvr>
                                      <p:tavLst>
                                        <p:tav tm="0">
                                          <p:val>
                                            <p:fltVal val="0"/>
                                          </p:val>
                                        </p:tav>
                                        <p:tav tm="100000">
                                          <p:val>
                                            <p:strVal val="#ppt_h"/>
                                          </p:val>
                                        </p:tav>
                                      </p:tavLst>
                                    </p:anim>
                                    <p:animEffect transition="in" filter="fade">
                                      <p:cBhvr>
                                        <p:cTn id="67" dur="3500"/>
                                        <p:tgtEl>
                                          <p:spTgt spid="113"/>
                                        </p:tgtEl>
                                      </p:cBhvr>
                                    </p:animEffect>
                                  </p:childTnLst>
                                </p:cTn>
                              </p:par>
                              <p:par>
                                <p:cTn id="68" presetID="42" presetClass="path" presetSubtype="0" accel="50000" decel="50000" fill="hold" nodeType="withEffect">
                                  <p:stCondLst>
                                    <p:cond delay="2500"/>
                                  </p:stCondLst>
                                  <p:childTnLst>
                                    <p:animMotion origin="layout" path="M 0.03368 -0.64153 L 0.00764 0.00856 " pathEditMode="relative" rAng="0" ptsTypes="AA">
                                      <p:cBhvr>
                                        <p:cTn id="69" dur="4000" fill="hold"/>
                                        <p:tgtEl>
                                          <p:spTgt spid="113"/>
                                        </p:tgtEl>
                                        <p:attrNameLst>
                                          <p:attrName>ppt_x</p:attrName>
                                          <p:attrName>ppt_y</p:attrName>
                                        </p:attrNameLst>
                                      </p:cBhvr>
                                      <p:rCtr x="-1302" y="32493"/>
                                    </p:animMotion>
                                  </p:childTnLst>
                                </p:cTn>
                              </p:par>
                              <p:par>
                                <p:cTn id="70" presetID="53" presetClass="entr" presetSubtype="16" fill="hold" nodeType="withEffect">
                                  <p:stCondLst>
                                    <p:cond delay="3000"/>
                                  </p:stCondLst>
                                  <p:childTnLst>
                                    <p:set>
                                      <p:cBhvr>
                                        <p:cTn id="71" dur="1" fill="hold">
                                          <p:stCondLst>
                                            <p:cond delay="0"/>
                                          </p:stCondLst>
                                        </p:cTn>
                                        <p:tgtEl>
                                          <p:spTgt spid="109"/>
                                        </p:tgtEl>
                                        <p:attrNameLst>
                                          <p:attrName>style.visibility</p:attrName>
                                        </p:attrNameLst>
                                      </p:cBhvr>
                                      <p:to>
                                        <p:strVal val="visible"/>
                                      </p:to>
                                    </p:set>
                                    <p:anim calcmode="lin" valueType="num">
                                      <p:cBhvr>
                                        <p:cTn id="72" dur="3500" fill="hold"/>
                                        <p:tgtEl>
                                          <p:spTgt spid="109"/>
                                        </p:tgtEl>
                                        <p:attrNameLst>
                                          <p:attrName>ppt_w</p:attrName>
                                        </p:attrNameLst>
                                      </p:cBhvr>
                                      <p:tavLst>
                                        <p:tav tm="0">
                                          <p:val>
                                            <p:fltVal val="0"/>
                                          </p:val>
                                        </p:tav>
                                        <p:tav tm="100000">
                                          <p:val>
                                            <p:strVal val="#ppt_w"/>
                                          </p:val>
                                        </p:tav>
                                      </p:tavLst>
                                    </p:anim>
                                    <p:anim calcmode="lin" valueType="num">
                                      <p:cBhvr>
                                        <p:cTn id="73" dur="3500" fill="hold"/>
                                        <p:tgtEl>
                                          <p:spTgt spid="109"/>
                                        </p:tgtEl>
                                        <p:attrNameLst>
                                          <p:attrName>ppt_h</p:attrName>
                                        </p:attrNameLst>
                                      </p:cBhvr>
                                      <p:tavLst>
                                        <p:tav tm="0">
                                          <p:val>
                                            <p:fltVal val="0"/>
                                          </p:val>
                                        </p:tav>
                                        <p:tav tm="100000">
                                          <p:val>
                                            <p:strVal val="#ppt_h"/>
                                          </p:val>
                                        </p:tav>
                                      </p:tavLst>
                                    </p:anim>
                                    <p:animEffect transition="in" filter="fade">
                                      <p:cBhvr>
                                        <p:cTn id="74" dur="3500"/>
                                        <p:tgtEl>
                                          <p:spTgt spid="109"/>
                                        </p:tgtEl>
                                      </p:cBhvr>
                                    </p:animEffect>
                                  </p:childTnLst>
                                </p:cTn>
                              </p:par>
                              <p:par>
                                <p:cTn id="75" presetID="42" presetClass="path" presetSubtype="0" accel="50000" decel="50000" fill="hold" nodeType="withEffect">
                                  <p:stCondLst>
                                    <p:cond delay="3000"/>
                                  </p:stCondLst>
                                  <p:childTnLst>
                                    <p:animMotion origin="layout" path="M -0.08733 -0.50994 L 0.00712 0.0148 " pathEditMode="relative" rAng="0" ptsTypes="AA">
                                      <p:cBhvr>
                                        <p:cTn id="76" dur="4000" fill="hold"/>
                                        <p:tgtEl>
                                          <p:spTgt spid="109"/>
                                        </p:tgtEl>
                                        <p:attrNameLst>
                                          <p:attrName>ppt_x</p:attrName>
                                          <p:attrName>ppt_y</p:attrName>
                                        </p:attrNameLst>
                                      </p:cBhvr>
                                      <p:rCtr x="4722" y="26226"/>
                                    </p:animMotion>
                                  </p:childTnLst>
                                </p:cTn>
                              </p:par>
                              <p:par>
                                <p:cTn id="77" presetID="53" presetClass="entr" presetSubtype="16" fill="hold" nodeType="withEffect">
                                  <p:stCondLst>
                                    <p:cond delay="3500"/>
                                  </p:stCondLst>
                                  <p:childTnLst>
                                    <p:set>
                                      <p:cBhvr>
                                        <p:cTn id="78" dur="1" fill="hold">
                                          <p:stCondLst>
                                            <p:cond delay="0"/>
                                          </p:stCondLst>
                                        </p:cTn>
                                        <p:tgtEl>
                                          <p:spTgt spid="117"/>
                                        </p:tgtEl>
                                        <p:attrNameLst>
                                          <p:attrName>style.visibility</p:attrName>
                                        </p:attrNameLst>
                                      </p:cBhvr>
                                      <p:to>
                                        <p:strVal val="visible"/>
                                      </p:to>
                                    </p:set>
                                    <p:anim calcmode="lin" valueType="num">
                                      <p:cBhvr>
                                        <p:cTn id="79" dur="3500" fill="hold"/>
                                        <p:tgtEl>
                                          <p:spTgt spid="117"/>
                                        </p:tgtEl>
                                        <p:attrNameLst>
                                          <p:attrName>ppt_w</p:attrName>
                                        </p:attrNameLst>
                                      </p:cBhvr>
                                      <p:tavLst>
                                        <p:tav tm="0">
                                          <p:val>
                                            <p:fltVal val="0"/>
                                          </p:val>
                                        </p:tav>
                                        <p:tav tm="100000">
                                          <p:val>
                                            <p:strVal val="#ppt_w"/>
                                          </p:val>
                                        </p:tav>
                                      </p:tavLst>
                                    </p:anim>
                                    <p:anim calcmode="lin" valueType="num">
                                      <p:cBhvr>
                                        <p:cTn id="80" dur="3500" fill="hold"/>
                                        <p:tgtEl>
                                          <p:spTgt spid="117"/>
                                        </p:tgtEl>
                                        <p:attrNameLst>
                                          <p:attrName>ppt_h</p:attrName>
                                        </p:attrNameLst>
                                      </p:cBhvr>
                                      <p:tavLst>
                                        <p:tav tm="0">
                                          <p:val>
                                            <p:fltVal val="0"/>
                                          </p:val>
                                        </p:tav>
                                        <p:tav tm="100000">
                                          <p:val>
                                            <p:strVal val="#ppt_h"/>
                                          </p:val>
                                        </p:tav>
                                      </p:tavLst>
                                    </p:anim>
                                    <p:animEffect transition="in" filter="fade">
                                      <p:cBhvr>
                                        <p:cTn id="81" dur="3500"/>
                                        <p:tgtEl>
                                          <p:spTgt spid="117"/>
                                        </p:tgtEl>
                                      </p:cBhvr>
                                    </p:animEffect>
                                  </p:childTnLst>
                                </p:cTn>
                              </p:par>
                              <p:par>
                                <p:cTn id="82" presetID="42" presetClass="path" presetSubtype="0" accel="50000" decel="50000" fill="hold" nodeType="withEffect">
                                  <p:stCondLst>
                                    <p:cond delay="3500"/>
                                  </p:stCondLst>
                                  <p:childTnLst>
                                    <p:animMotion origin="layout" path="M -0.04618 -0.48219 L 0.00105 0.00069 " pathEditMode="relative" rAng="0" ptsTypes="AA">
                                      <p:cBhvr>
                                        <p:cTn id="83" dur="4000" fill="hold"/>
                                        <p:tgtEl>
                                          <p:spTgt spid="117"/>
                                        </p:tgtEl>
                                        <p:attrNameLst>
                                          <p:attrName>ppt_x</p:attrName>
                                          <p:attrName>ppt_y</p:attrName>
                                        </p:attrNameLst>
                                      </p:cBhvr>
                                      <p:rCtr x="2361" y="24144"/>
                                    </p:animMotion>
                                  </p:childTnLst>
                                </p:cTn>
                              </p:par>
                              <p:par>
                                <p:cTn id="84" presetID="53" presetClass="entr" presetSubtype="16" fill="hold" nodeType="withEffect">
                                  <p:stCondLst>
                                    <p:cond delay="4000"/>
                                  </p:stCondLst>
                                  <p:childTnLst>
                                    <p:set>
                                      <p:cBhvr>
                                        <p:cTn id="85" dur="1" fill="hold">
                                          <p:stCondLst>
                                            <p:cond delay="0"/>
                                          </p:stCondLst>
                                        </p:cTn>
                                        <p:tgtEl>
                                          <p:spTgt spid="116"/>
                                        </p:tgtEl>
                                        <p:attrNameLst>
                                          <p:attrName>style.visibility</p:attrName>
                                        </p:attrNameLst>
                                      </p:cBhvr>
                                      <p:to>
                                        <p:strVal val="visible"/>
                                      </p:to>
                                    </p:set>
                                    <p:anim calcmode="lin" valueType="num">
                                      <p:cBhvr>
                                        <p:cTn id="86" dur="3500" fill="hold"/>
                                        <p:tgtEl>
                                          <p:spTgt spid="116"/>
                                        </p:tgtEl>
                                        <p:attrNameLst>
                                          <p:attrName>ppt_w</p:attrName>
                                        </p:attrNameLst>
                                      </p:cBhvr>
                                      <p:tavLst>
                                        <p:tav tm="0">
                                          <p:val>
                                            <p:fltVal val="0"/>
                                          </p:val>
                                        </p:tav>
                                        <p:tav tm="100000">
                                          <p:val>
                                            <p:strVal val="#ppt_w"/>
                                          </p:val>
                                        </p:tav>
                                      </p:tavLst>
                                    </p:anim>
                                    <p:anim calcmode="lin" valueType="num">
                                      <p:cBhvr>
                                        <p:cTn id="87" dur="3500" fill="hold"/>
                                        <p:tgtEl>
                                          <p:spTgt spid="116"/>
                                        </p:tgtEl>
                                        <p:attrNameLst>
                                          <p:attrName>ppt_h</p:attrName>
                                        </p:attrNameLst>
                                      </p:cBhvr>
                                      <p:tavLst>
                                        <p:tav tm="0">
                                          <p:val>
                                            <p:fltVal val="0"/>
                                          </p:val>
                                        </p:tav>
                                        <p:tav tm="100000">
                                          <p:val>
                                            <p:strVal val="#ppt_h"/>
                                          </p:val>
                                        </p:tav>
                                      </p:tavLst>
                                    </p:anim>
                                    <p:animEffect transition="in" filter="fade">
                                      <p:cBhvr>
                                        <p:cTn id="88" dur="3500"/>
                                        <p:tgtEl>
                                          <p:spTgt spid="116"/>
                                        </p:tgtEl>
                                      </p:cBhvr>
                                    </p:animEffect>
                                  </p:childTnLst>
                                </p:cTn>
                              </p:par>
                              <p:par>
                                <p:cTn id="89" presetID="42" presetClass="path" presetSubtype="0" accel="50000" decel="50000" fill="hold" nodeType="withEffect">
                                  <p:stCondLst>
                                    <p:cond delay="4000"/>
                                  </p:stCondLst>
                                  <p:childTnLst>
                                    <p:animMotion origin="layout" path="M 0.08298 -0.49352 L -0.00365 -0.01064 " pathEditMode="relative" rAng="0" ptsTypes="AA">
                                      <p:cBhvr>
                                        <p:cTn id="90" dur="4000" fill="hold"/>
                                        <p:tgtEl>
                                          <p:spTgt spid="116"/>
                                        </p:tgtEl>
                                        <p:attrNameLst>
                                          <p:attrName>ppt_x</p:attrName>
                                          <p:attrName>ppt_y</p:attrName>
                                        </p:attrNameLst>
                                      </p:cBhvr>
                                      <p:rCtr x="-4340" y="24144"/>
                                    </p:animMotion>
                                  </p:childTnLst>
                                </p:cTn>
                              </p:par>
                              <p:par>
                                <p:cTn id="91" presetID="53" presetClass="entr" presetSubtype="16" fill="hold" nodeType="withEffect">
                                  <p:stCondLst>
                                    <p:cond delay="4500"/>
                                  </p:stCondLst>
                                  <p:childTnLst>
                                    <p:set>
                                      <p:cBhvr>
                                        <p:cTn id="92" dur="1" fill="hold">
                                          <p:stCondLst>
                                            <p:cond delay="0"/>
                                          </p:stCondLst>
                                        </p:cTn>
                                        <p:tgtEl>
                                          <p:spTgt spid="115"/>
                                        </p:tgtEl>
                                        <p:attrNameLst>
                                          <p:attrName>style.visibility</p:attrName>
                                        </p:attrNameLst>
                                      </p:cBhvr>
                                      <p:to>
                                        <p:strVal val="visible"/>
                                      </p:to>
                                    </p:set>
                                    <p:anim calcmode="lin" valueType="num">
                                      <p:cBhvr>
                                        <p:cTn id="93" dur="3500" fill="hold"/>
                                        <p:tgtEl>
                                          <p:spTgt spid="115"/>
                                        </p:tgtEl>
                                        <p:attrNameLst>
                                          <p:attrName>ppt_w</p:attrName>
                                        </p:attrNameLst>
                                      </p:cBhvr>
                                      <p:tavLst>
                                        <p:tav tm="0">
                                          <p:val>
                                            <p:fltVal val="0"/>
                                          </p:val>
                                        </p:tav>
                                        <p:tav tm="100000">
                                          <p:val>
                                            <p:strVal val="#ppt_w"/>
                                          </p:val>
                                        </p:tav>
                                      </p:tavLst>
                                    </p:anim>
                                    <p:anim calcmode="lin" valueType="num">
                                      <p:cBhvr>
                                        <p:cTn id="94" dur="3500" fill="hold"/>
                                        <p:tgtEl>
                                          <p:spTgt spid="115"/>
                                        </p:tgtEl>
                                        <p:attrNameLst>
                                          <p:attrName>ppt_h</p:attrName>
                                        </p:attrNameLst>
                                      </p:cBhvr>
                                      <p:tavLst>
                                        <p:tav tm="0">
                                          <p:val>
                                            <p:fltVal val="0"/>
                                          </p:val>
                                        </p:tav>
                                        <p:tav tm="100000">
                                          <p:val>
                                            <p:strVal val="#ppt_h"/>
                                          </p:val>
                                        </p:tav>
                                      </p:tavLst>
                                    </p:anim>
                                    <p:animEffect transition="in" filter="fade">
                                      <p:cBhvr>
                                        <p:cTn id="95" dur="3500"/>
                                        <p:tgtEl>
                                          <p:spTgt spid="115"/>
                                        </p:tgtEl>
                                      </p:cBhvr>
                                    </p:animEffect>
                                  </p:childTnLst>
                                </p:cTn>
                              </p:par>
                              <p:par>
                                <p:cTn id="96" presetID="42" presetClass="path" presetSubtype="0" accel="50000" decel="50000" fill="hold" nodeType="withEffect">
                                  <p:stCondLst>
                                    <p:cond delay="4500"/>
                                  </p:stCondLst>
                                  <p:childTnLst>
                                    <p:animMotion origin="layout" path="M -0.09219 -0.63621 L 0.00226 0.01457 " pathEditMode="relative" rAng="0" ptsTypes="AA">
                                      <p:cBhvr>
                                        <p:cTn id="97" dur="4000" fill="hold"/>
                                        <p:tgtEl>
                                          <p:spTgt spid="115"/>
                                        </p:tgtEl>
                                        <p:attrNameLst>
                                          <p:attrName>ppt_x</p:attrName>
                                          <p:attrName>ppt_y</p:attrName>
                                        </p:attrNameLst>
                                      </p:cBhvr>
                                      <p:rCtr x="4722" y="32539"/>
                                    </p:animMotion>
                                  </p:childTnLst>
                                </p:cTn>
                              </p:par>
                              <p:par>
                                <p:cTn id="98" presetID="53" presetClass="entr" presetSubtype="16" fill="hold" nodeType="withEffect">
                                  <p:stCondLst>
                                    <p:cond delay="5000"/>
                                  </p:stCondLst>
                                  <p:childTnLst>
                                    <p:set>
                                      <p:cBhvr>
                                        <p:cTn id="99" dur="1" fill="hold">
                                          <p:stCondLst>
                                            <p:cond delay="0"/>
                                          </p:stCondLst>
                                        </p:cTn>
                                        <p:tgtEl>
                                          <p:spTgt spid="110"/>
                                        </p:tgtEl>
                                        <p:attrNameLst>
                                          <p:attrName>style.visibility</p:attrName>
                                        </p:attrNameLst>
                                      </p:cBhvr>
                                      <p:to>
                                        <p:strVal val="visible"/>
                                      </p:to>
                                    </p:set>
                                    <p:anim calcmode="lin" valueType="num">
                                      <p:cBhvr>
                                        <p:cTn id="100" dur="3500" fill="hold"/>
                                        <p:tgtEl>
                                          <p:spTgt spid="110"/>
                                        </p:tgtEl>
                                        <p:attrNameLst>
                                          <p:attrName>ppt_w</p:attrName>
                                        </p:attrNameLst>
                                      </p:cBhvr>
                                      <p:tavLst>
                                        <p:tav tm="0">
                                          <p:val>
                                            <p:fltVal val="0"/>
                                          </p:val>
                                        </p:tav>
                                        <p:tav tm="100000">
                                          <p:val>
                                            <p:strVal val="#ppt_w"/>
                                          </p:val>
                                        </p:tav>
                                      </p:tavLst>
                                    </p:anim>
                                    <p:anim calcmode="lin" valueType="num">
                                      <p:cBhvr>
                                        <p:cTn id="101" dur="3500" fill="hold"/>
                                        <p:tgtEl>
                                          <p:spTgt spid="110"/>
                                        </p:tgtEl>
                                        <p:attrNameLst>
                                          <p:attrName>ppt_h</p:attrName>
                                        </p:attrNameLst>
                                      </p:cBhvr>
                                      <p:tavLst>
                                        <p:tav tm="0">
                                          <p:val>
                                            <p:fltVal val="0"/>
                                          </p:val>
                                        </p:tav>
                                        <p:tav tm="100000">
                                          <p:val>
                                            <p:strVal val="#ppt_h"/>
                                          </p:val>
                                        </p:tav>
                                      </p:tavLst>
                                    </p:anim>
                                    <p:animEffect transition="in" filter="fade">
                                      <p:cBhvr>
                                        <p:cTn id="102" dur="3500"/>
                                        <p:tgtEl>
                                          <p:spTgt spid="110"/>
                                        </p:tgtEl>
                                      </p:cBhvr>
                                    </p:animEffect>
                                  </p:childTnLst>
                                </p:cTn>
                              </p:par>
                              <p:par>
                                <p:cTn id="103" presetID="42" presetClass="path" presetSubtype="0" accel="50000" decel="50000" fill="hold" nodeType="withEffect">
                                  <p:stCondLst>
                                    <p:cond delay="5000"/>
                                  </p:stCondLst>
                                  <p:childTnLst>
                                    <p:animMotion origin="layout" path="M 0.071 -0.56776 L 0.00017 -0.00093 " pathEditMode="relative" rAng="0" ptsTypes="AA">
                                      <p:cBhvr>
                                        <p:cTn id="104" dur="4000" fill="hold"/>
                                        <p:tgtEl>
                                          <p:spTgt spid="110"/>
                                        </p:tgtEl>
                                        <p:attrNameLst>
                                          <p:attrName>ppt_x</p:attrName>
                                          <p:attrName>ppt_y</p:attrName>
                                        </p:attrNameLst>
                                      </p:cBhvr>
                                      <p:rCtr x="-3542" y="28330"/>
                                    </p:animMotion>
                                  </p:childTnLst>
                                </p:cTn>
                              </p:par>
                              <p:par>
                                <p:cTn id="105" presetID="53" presetClass="entr" presetSubtype="16" fill="hold" nodeType="withEffect">
                                  <p:stCondLst>
                                    <p:cond delay="5500"/>
                                  </p:stCondLst>
                                  <p:childTnLst>
                                    <p:set>
                                      <p:cBhvr>
                                        <p:cTn id="106" dur="1" fill="hold">
                                          <p:stCondLst>
                                            <p:cond delay="0"/>
                                          </p:stCondLst>
                                        </p:cTn>
                                        <p:tgtEl>
                                          <p:spTgt spid="111"/>
                                        </p:tgtEl>
                                        <p:attrNameLst>
                                          <p:attrName>style.visibility</p:attrName>
                                        </p:attrNameLst>
                                      </p:cBhvr>
                                      <p:to>
                                        <p:strVal val="visible"/>
                                      </p:to>
                                    </p:set>
                                    <p:anim calcmode="lin" valueType="num">
                                      <p:cBhvr>
                                        <p:cTn id="107" dur="3500" fill="hold"/>
                                        <p:tgtEl>
                                          <p:spTgt spid="111"/>
                                        </p:tgtEl>
                                        <p:attrNameLst>
                                          <p:attrName>ppt_w</p:attrName>
                                        </p:attrNameLst>
                                      </p:cBhvr>
                                      <p:tavLst>
                                        <p:tav tm="0">
                                          <p:val>
                                            <p:fltVal val="0"/>
                                          </p:val>
                                        </p:tav>
                                        <p:tav tm="100000">
                                          <p:val>
                                            <p:strVal val="#ppt_w"/>
                                          </p:val>
                                        </p:tav>
                                      </p:tavLst>
                                    </p:anim>
                                    <p:anim calcmode="lin" valueType="num">
                                      <p:cBhvr>
                                        <p:cTn id="108" dur="3500" fill="hold"/>
                                        <p:tgtEl>
                                          <p:spTgt spid="111"/>
                                        </p:tgtEl>
                                        <p:attrNameLst>
                                          <p:attrName>ppt_h</p:attrName>
                                        </p:attrNameLst>
                                      </p:cBhvr>
                                      <p:tavLst>
                                        <p:tav tm="0">
                                          <p:val>
                                            <p:fltVal val="0"/>
                                          </p:val>
                                        </p:tav>
                                        <p:tav tm="100000">
                                          <p:val>
                                            <p:strVal val="#ppt_h"/>
                                          </p:val>
                                        </p:tav>
                                      </p:tavLst>
                                    </p:anim>
                                    <p:animEffect transition="in" filter="fade">
                                      <p:cBhvr>
                                        <p:cTn id="109" dur="3500"/>
                                        <p:tgtEl>
                                          <p:spTgt spid="111"/>
                                        </p:tgtEl>
                                      </p:cBhvr>
                                    </p:animEffect>
                                  </p:childTnLst>
                                </p:cTn>
                              </p:par>
                              <p:par>
                                <p:cTn id="110" presetID="42" presetClass="path" presetSubtype="0" accel="50000" decel="50000" fill="hold" nodeType="withEffect">
                                  <p:stCondLst>
                                    <p:cond delay="5500"/>
                                  </p:stCondLst>
                                  <p:childTnLst>
                                    <p:animMotion origin="layout" path="M -0.01806 -0.59713 L -0.00226 0.01156 " pathEditMode="relative" rAng="0" ptsTypes="AA">
                                      <p:cBhvr>
                                        <p:cTn id="111" dur="4000" fill="hold"/>
                                        <p:tgtEl>
                                          <p:spTgt spid="111"/>
                                        </p:tgtEl>
                                        <p:attrNameLst>
                                          <p:attrName>ppt_x</p:attrName>
                                          <p:attrName>ppt_y</p:attrName>
                                        </p:attrNameLst>
                                      </p:cBhvr>
                                      <p:rCtr x="781" y="30435"/>
                                    </p:animMotion>
                                  </p:childTnLst>
                                </p:cTn>
                              </p:par>
                              <p:par>
                                <p:cTn id="112" presetID="53" presetClass="entr" presetSubtype="16" fill="hold" nodeType="withEffect">
                                  <p:stCondLst>
                                    <p:cond delay="6000"/>
                                  </p:stCondLst>
                                  <p:childTnLst>
                                    <p:set>
                                      <p:cBhvr>
                                        <p:cTn id="113" dur="1" fill="hold">
                                          <p:stCondLst>
                                            <p:cond delay="0"/>
                                          </p:stCondLst>
                                        </p:cTn>
                                        <p:tgtEl>
                                          <p:spTgt spid="118"/>
                                        </p:tgtEl>
                                        <p:attrNameLst>
                                          <p:attrName>style.visibility</p:attrName>
                                        </p:attrNameLst>
                                      </p:cBhvr>
                                      <p:to>
                                        <p:strVal val="visible"/>
                                      </p:to>
                                    </p:set>
                                    <p:anim calcmode="lin" valueType="num">
                                      <p:cBhvr>
                                        <p:cTn id="114" dur="3500" fill="hold"/>
                                        <p:tgtEl>
                                          <p:spTgt spid="118"/>
                                        </p:tgtEl>
                                        <p:attrNameLst>
                                          <p:attrName>ppt_w</p:attrName>
                                        </p:attrNameLst>
                                      </p:cBhvr>
                                      <p:tavLst>
                                        <p:tav tm="0">
                                          <p:val>
                                            <p:fltVal val="0"/>
                                          </p:val>
                                        </p:tav>
                                        <p:tav tm="100000">
                                          <p:val>
                                            <p:strVal val="#ppt_w"/>
                                          </p:val>
                                        </p:tav>
                                      </p:tavLst>
                                    </p:anim>
                                    <p:anim calcmode="lin" valueType="num">
                                      <p:cBhvr>
                                        <p:cTn id="115" dur="3500" fill="hold"/>
                                        <p:tgtEl>
                                          <p:spTgt spid="118"/>
                                        </p:tgtEl>
                                        <p:attrNameLst>
                                          <p:attrName>ppt_h</p:attrName>
                                        </p:attrNameLst>
                                      </p:cBhvr>
                                      <p:tavLst>
                                        <p:tav tm="0">
                                          <p:val>
                                            <p:fltVal val="0"/>
                                          </p:val>
                                        </p:tav>
                                        <p:tav tm="100000">
                                          <p:val>
                                            <p:strVal val="#ppt_h"/>
                                          </p:val>
                                        </p:tav>
                                      </p:tavLst>
                                    </p:anim>
                                    <p:animEffect transition="in" filter="fade">
                                      <p:cBhvr>
                                        <p:cTn id="116" dur="3500"/>
                                        <p:tgtEl>
                                          <p:spTgt spid="118"/>
                                        </p:tgtEl>
                                      </p:cBhvr>
                                    </p:animEffect>
                                  </p:childTnLst>
                                </p:cTn>
                              </p:par>
                              <p:par>
                                <p:cTn id="117" presetID="42" presetClass="path" presetSubtype="0" accel="50000" decel="50000" fill="hold" nodeType="withEffect">
                                  <p:stCondLst>
                                    <p:cond delay="6000"/>
                                  </p:stCondLst>
                                  <p:childTnLst>
                                    <p:animMotion origin="layout" path="M 0.13281 -0.54972 L -0.00104 0.00647 " pathEditMode="relative" rAng="0" ptsTypes="AA">
                                      <p:cBhvr>
                                        <p:cTn id="118" dur="4000" fill="hold"/>
                                        <p:tgtEl>
                                          <p:spTgt spid="118"/>
                                        </p:tgtEl>
                                        <p:attrNameLst>
                                          <p:attrName>ppt_x</p:attrName>
                                          <p:attrName>ppt_y</p:attrName>
                                        </p:attrNameLst>
                                      </p:cBhvr>
                                      <p:rCtr x="-6701" y="27798"/>
                                    </p:animMotion>
                                  </p:childTnLst>
                                </p:cTn>
                              </p:par>
                              <p:par>
                                <p:cTn id="119" presetID="53" presetClass="entr" presetSubtype="16" fill="hold" nodeType="withEffect">
                                  <p:stCondLst>
                                    <p:cond delay="6500"/>
                                  </p:stCondLst>
                                  <p:childTnLst>
                                    <p:set>
                                      <p:cBhvr>
                                        <p:cTn id="120" dur="1" fill="hold">
                                          <p:stCondLst>
                                            <p:cond delay="0"/>
                                          </p:stCondLst>
                                        </p:cTn>
                                        <p:tgtEl>
                                          <p:spTgt spid="112"/>
                                        </p:tgtEl>
                                        <p:attrNameLst>
                                          <p:attrName>style.visibility</p:attrName>
                                        </p:attrNameLst>
                                      </p:cBhvr>
                                      <p:to>
                                        <p:strVal val="visible"/>
                                      </p:to>
                                    </p:set>
                                    <p:anim calcmode="lin" valueType="num">
                                      <p:cBhvr>
                                        <p:cTn id="121" dur="3500" fill="hold"/>
                                        <p:tgtEl>
                                          <p:spTgt spid="112"/>
                                        </p:tgtEl>
                                        <p:attrNameLst>
                                          <p:attrName>ppt_w</p:attrName>
                                        </p:attrNameLst>
                                      </p:cBhvr>
                                      <p:tavLst>
                                        <p:tav tm="0">
                                          <p:val>
                                            <p:fltVal val="0"/>
                                          </p:val>
                                        </p:tav>
                                        <p:tav tm="100000">
                                          <p:val>
                                            <p:strVal val="#ppt_w"/>
                                          </p:val>
                                        </p:tav>
                                      </p:tavLst>
                                    </p:anim>
                                    <p:anim calcmode="lin" valueType="num">
                                      <p:cBhvr>
                                        <p:cTn id="122" dur="3500" fill="hold"/>
                                        <p:tgtEl>
                                          <p:spTgt spid="112"/>
                                        </p:tgtEl>
                                        <p:attrNameLst>
                                          <p:attrName>ppt_h</p:attrName>
                                        </p:attrNameLst>
                                      </p:cBhvr>
                                      <p:tavLst>
                                        <p:tav tm="0">
                                          <p:val>
                                            <p:fltVal val="0"/>
                                          </p:val>
                                        </p:tav>
                                        <p:tav tm="100000">
                                          <p:val>
                                            <p:strVal val="#ppt_h"/>
                                          </p:val>
                                        </p:tav>
                                      </p:tavLst>
                                    </p:anim>
                                    <p:animEffect transition="in" filter="fade">
                                      <p:cBhvr>
                                        <p:cTn id="123" dur="3500"/>
                                        <p:tgtEl>
                                          <p:spTgt spid="112"/>
                                        </p:tgtEl>
                                      </p:cBhvr>
                                    </p:animEffect>
                                  </p:childTnLst>
                                </p:cTn>
                              </p:par>
                              <p:par>
                                <p:cTn id="124" presetID="42" presetClass="path" presetSubtype="0" accel="50000" decel="50000" fill="hold" nodeType="withEffect">
                                  <p:stCondLst>
                                    <p:cond delay="6500"/>
                                  </p:stCondLst>
                                  <p:childTnLst>
                                    <p:animMotion origin="layout" path="M -0.07153 -0.55203 L -0.00069 0.0148 " pathEditMode="relative" rAng="0" ptsTypes="AA">
                                      <p:cBhvr>
                                        <p:cTn id="125" dur="4000" fill="hold"/>
                                        <p:tgtEl>
                                          <p:spTgt spid="112"/>
                                        </p:tgtEl>
                                        <p:attrNameLst>
                                          <p:attrName>ppt_x</p:attrName>
                                          <p:attrName>ppt_y</p:attrName>
                                        </p:attrNameLst>
                                      </p:cBhvr>
                                      <p:rCtr x="3542" y="28330"/>
                                    </p:animMotion>
                                  </p:childTnLst>
                                </p:cTn>
                              </p:par>
                              <p:par>
                                <p:cTn id="126" presetID="53" presetClass="entr" presetSubtype="16" fill="hold" nodeType="withEffect">
                                  <p:stCondLst>
                                    <p:cond delay="7000"/>
                                  </p:stCondLst>
                                  <p:childTnLst>
                                    <p:set>
                                      <p:cBhvr>
                                        <p:cTn id="127" dur="1" fill="hold">
                                          <p:stCondLst>
                                            <p:cond delay="0"/>
                                          </p:stCondLst>
                                        </p:cTn>
                                        <p:tgtEl>
                                          <p:spTgt spid="104"/>
                                        </p:tgtEl>
                                        <p:attrNameLst>
                                          <p:attrName>style.visibility</p:attrName>
                                        </p:attrNameLst>
                                      </p:cBhvr>
                                      <p:to>
                                        <p:strVal val="visible"/>
                                      </p:to>
                                    </p:set>
                                    <p:anim calcmode="lin" valueType="num">
                                      <p:cBhvr>
                                        <p:cTn id="128" dur="3500" fill="hold"/>
                                        <p:tgtEl>
                                          <p:spTgt spid="104"/>
                                        </p:tgtEl>
                                        <p:attrNameLst>
                                          <p:attrName>ppt_w</p:attrName>
                                        </p:attrNameLst>
                                      </p:cBhvr>
                                      <p:tavLst>
                                        <p:tav tm="0">
                                          <p:val>
                                            <p:fltVal val="0"/>
                                          </p:val>
                                        </p:tav>
                                        <p:tav tm="100000">
                                          <p:val>
                                            <p:strVal val="#ppt_w"/>
                                          </p:val>
                                        </p:tav>
                                      </p:tavLst>
                                    </p:anim>
                                    <p:anim calcmode="lin" valueType="num">
                                      <p:cBhvr>
                                        <p:cTn id="129" dur="3500" fill="hold"/>
                                        <p:tgtEl>
                                          <p:spTgt spid="104"/>
                                        </p:tgtEl>
                                        <p:attrNameLst>
                                          <p:attrName>ppt_h</p:attrName>
                                        </p:attrNameLst>
                                      </p:cBhvr>
                                      <p:tavLst>
                                        <p:tav tm="0">
                                          <p:val>
                                            <p:fltVal val="0"/>
                                          </p:val>
                                        </p:tav>
                                        <p:tav tm="100000">
                                          <p:val>
                                            <p:strVal val="#ppt_h"/>
                                          </p:val>
                                        </p:tav>
                                      </p:tavLst>
                                    </p:anim>
                                    <p:animEffect transition="in" filter="fade">
                                      <p:cBhvr>
                                        <p:cTn id="130" dur="3500"/>
                                        <p:tgtEl>
                                          <p:spTgt spid="104"/>
                                        </p:tgtEl>
                                      </p:cBhvr>
                                    </p:animEffect>
                                  </p:childTnLst>
                                </p:cTn>
                              </p:par>
                              <p:par>
                                <p:cTn id="131" presetID="42" presetClass="path" presetSubtype="0" accel="50000" decel="50000" fill="hold" nodeType="withEffect">
                                  <p:stCondLst>
                                    <p:cond delay="7000"/>
                                  </p:stCondLst>
                                  <p:childTnLst>
                                    <p:animMotion origin="layout" path="M 0.04201 -0.57886 L -0.00521 -0.00162 " pathEditMode="relative" rAng="0" ptsTypes="AA">
                                      <p:cBhvr>
                                        <p:cTn id="132" dur="4000" fill="hold"/>
                                        <p:tgtEl>
                                          <p:spTgt spid="104"/>
                                        </p:tgtEl>
                                        <p:attrNameLst>
                                          <p:attrName>ppt_x</p:attrName>
                                          <p:attrName>ppt_y</p:attrName>
                                        </p:attrNameLst>
                                      </p:cBhvr>
                                      <p:rCtr x="-2361" y="28862"/>
                                    </p:animMotion>
                                  </p:childTnLst>
                                </p:cTn>
                              </p:par>
                              <p:par>
                                <p:cTn id="133" presetID="53" presetClass="entr" presetSubtype="16" fill="hold" nodeType="withEffect">
                                  <p:stCondLst>
                                    <p:cond delay="7500"/>
                                  </p:stCondLst>
                                  <p:childTnLst>
                                    <p:set>
                                      <p:cBhvr>
                                        <p:cTn id="134" dur="1" fill="hold">
                                          <p:stCondLst>
                                            <p:cond delay="0"/>
                                          </p:stCondLst>
                                        </p:cTn>
                                        <p:tgtEl>
                                          <p:spTgt spid="106"/>
                                        </p:tgtEl>
                                        <p:attrNameLst>
                                          <p:attrName>style.visibility</p:attrName>
                                        </p:attrNameLst>
                                      </p:cBhvr>
                                      <p:to>
                                        <p:strVal val="visible"/>
                                      </p:to>
                                    </p:set>
                                    <p:anim calcmode="lin" valueType="num">
                                      <p:cBhvr>
                                        <p:cTn id="135" dur="3500" fill="hold"/>
                                        <p:tgtEl>
                                          <p:spTgt spid="106"/>
                                        </p:tgtEl>
                                        <p:attrNameLst>
                                          <p:attrName>ppt_w</p:attrName>
                                        </p:attrNameLst>
                                      </p:cBhvr>
                                      <p:tavLst>
                                        <p:tav tm="0">
                                          <p:val>
                                            <p:fltVal val="0"/>
                                          </p:val>
                                        </p:tav>
                                        <p:tav tm="100000">
                                          <p:val>
                                            <p:strVal val="#ppt_w"/>
                                          </p:val>
                                        </p:tav>
                                      </p:tavLst>
                                    </p:anim>
                                    <p:anim calcmode="lin" valueType="num">
                                      <p:cBhvr>
                                        <p:cTn id="136" dur="3500" fill="hold"/>
                                        <p:tgtEl>
                                          <p:spTgt spid="106"/>
                                        </p:tgtEl>
                                        <p:attrNameLst>
                                          <p:attrName>ppt_h</p:attrName>
                                        </p:attrNameLst>
                                      </p:cBhvr>
                                      <p:tavLst>
                                        <p:tav tm="0">
                                          <p:val>
                                            <p:fltVal val="0"/>
                                          </p:val>
                                        </p:tav>
                                        <p:tav tm="100000">
                                          <p:val>
                                            <p:strVal val="#ppt_h"/>
                                          </p:val>
                                        </p:tav>
                                      </p:tavLst>
                                    </p:anim>
                                    <p:animEffect transition="in" filter="fade">
                                      <p:cBhvr>
                                        <p:cTn id="137" dur="3500"/>
                                        <p:tgtEl>
                                          <p:spTgt spid="106"/>
                                        </p:tgtEl>
                                      </p:cBhvr>
                                    </p:animEffect>
                                  </p:childTnLst>
                                </p:cTn>
                              </p:par>
                              <p:par>
                                <p:cTn id="138" presetID="42" presetClass="path" presetSubtype="0" accel="50000" decel="50000" fill="hold" nodeType="withEffect">
                                  <p:stCondLst>
                                    <p:cond delay="7500"/>
                                  </p:stCondLst>
                                  <p:childTnLst>
                                    <p:animMotion origin="layout" path="M -0.03907 -0.62372 L 0.00034 0.00602 " pathEditMode="relative" rAng="0" ptsTypes="AA">
                                      <p:cBhvr>
                                        <p:cTn id="139" dur="4000" fill="hold"/>
                                        <p:tgtEl>
                                          <p:spTgt spid="106"/>
                                        </p:tgtEl>
                                        <p:attrNameLst>
                                          <p:attrName>ppt_x</p:attrName>
                                          <p:attrName>ppt_y</p:attrName>
                                        </p:attrNameLst>
                                      </p:cBhvr>
                                      <p:rCtr x="1962" y="31475"/>
                                    </p:animMotion>
                                  </p:childTnLst>
                                </p:cTn>
                              </p:par>
                              <p:par>
                                <p:cTn id="140" presetID="53" presetClass="entr" presetSubtype="16" fill="hold" nodeType="withEffect">
                                  <p:stCondLst>
                                    <p:cond delay="7500"/>
                                  </p:stCondLst>
                                  <p:childTnLst>
                                    <p:set>
                                      <p:cBhvr>
                                        <p:cTn id="141" dur="1" fill="hold">
                                          <p:stCondLst>
                                            <p:cond delay="0"/>
                                          </p:stCondLst>
                                        </p:cTn>
                                        <p:tgtEl>
                                          <p:spTgt spid="5"/>
                                        </p:tgtEl>
                                        <p:attrNameLst>
                                          <p:attrName>style.visibility</p:attrName>
                                        </p:attrNameLst>
                                      </p:cBhvr>
                                      <p:to>
                                        <p:strVal val="visible"/>
                                      </p:to>
                                    </p:set>
                                    <p:anim calcmode="lin" valueType="num">
                                      <p:cBhvr>
                                        <p:cTn id="142" dur="3500" fill="hold"/>
                                        <p:tgtEl>
                                          <p:spTgt spid="5"/>
                                        </p:tgtEl>
                                        <p:attrNameLst>
                                          <p:attrName>ppt_w</p:attrName>
                                        </p:attrNameLst>
                                      </p:cBhvr>
                                      <p:tavLst>
                                        <p:tav tm="0">
                                          <p:val>
                                            <p:fltVal val="0"/>
                                          </p:val>
                                        </p:tav>
                                        <p:tav tm="100000">
                                          <p:val>
                                            <p:strVal val="#ppt_w"/>
                                          </p:val>
                                        </p:tav>
                                      </p:tavLst>
                                    </p:anim>
                                    <p:anim calcmode="lin" valueType="num">
                                      <p:cBhvr>
                                        <p:cTn id="143" dur="3500" fill="hold"/>
                                        <p:tgtEl>
                                          <p:spTgt spid="5"/>
                                        </p:tgtEl>
                                        <p:attrNameLst>
                                          <p:attrName>ppt_h</p:attrName>
                                        </p:attrNameLst>
                                      </p:cBhvr>
                                      <p:tavLst>
                                        <p:tav tm="0">
                                          <p:val>
                                            <p:fltVal val="0"/>
                                          </p:val>
                                        </p:tav>
                                        <p:tav tm="100000">
                                          <p:val>
                                            <p:strVal val="#ppt_h"/>
                                          </p:val>
                                        </p:tav>
                                      </p:tavLst>
                                    </p:anim>
                                    <p:animEffect transition="in" filter="fade">
                                      <p:cBhvr>
                                        <p:cTn id="144" dur="3500"/>
                                        <p:tgtEl>
                                          <p:spTgt spid="5"/>
                                        </p:tgtEl>
                                      </p:cBhvr>
                                    </p:animEffect>
                                  </p:childTnLst>
                                </p:cTn>
                              </p:par>
                              <p:par>
                                <p:cTn id="145" presetID="42" presetClass="path" presetSubtype="0" accel="50000" decel="50000" fill="hold" nodeType="withEffect">
                                  <p:stCondLst>
                                    <p:cond delay="7500"/>
                                  </p:stCondLst>
                                  <p:childTnLst>
                                    <p:animMotion origin="layout" path="M 0.16041 -0.62905 L 0.00034 0.01619 " pathEditMode="relative" rAng="0" ptsTypes="AA">
                                      <p:cBhvr>
                                        <p:cTn id="146" dur="4000" fill="hold"/>
                                        <p:tgtEl>
                                          <p:spTgt spid="5"/>
                                        </p:tgtEl>
                                        <p:attrNameLst>
                                          <p:attrName>ppt_x</p:attrName>
                                          <p:attrName>ppt_y</p:attrName>
                                        </p:attrNameLst>
                                      </p:cBhvr>
                                      <p:rCtr x="-8003" y="32262"/>
                                    </p:animMotion>
                                  </p:childTnLst>
                                </p:cTn>
                              </p:par>
                            </p:childTnLst>
                          </p:cTn>
                        </p:par>
                        <p:par>
                          <p:cTn id="147" fill="hold">
                            <p:stCondLst>
                              <p:cond delay="26000"/>
                            </p:stCondLst>
                            <p:childTnLst>
                              <p:par>
                                <p:cTn id="148" presetID="10" presetClass="exit" presetSubtype="0" fill="hold" nodeType="afterEffect">
                                  <p:stCondLst>
                                    <p:cond delay="500"/>
                                  </p:stCondLst>
                                  <p:childTnLst>
                                    <p:animEffect transition="out" filter="fade">
                                      <p:cBhvr>
                                        <p:cTn id="149" dur="1500"/>
                                        <p:tgtEl>
                                          <p:spTgt spid="119"/>
                                        </p:tgtEl>
                                      </p:cBhvr>
                                    </p:animEffect>
                                    <p:set>
                                      <p:cBhvr>
                                        <p:cTn id="150"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Obdĺžnik 19"/>
          <p:cNvSpPr/>
          <p:nvPr/>
        </p:nvSpPr>
        <p:spPr>
          <a:xfrm>
            <a:off x="2699792" y="4950000"/>
            <a:ext cx="4752528" cy="461665"/>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91440" tIns="45720" rIns="91440" bIns="45720">
            <a:spAutoFit/>
            <a:sp3d extrusionH="57150">
              <a:bevelT w="82550" h="38100" prst="coolSlant"/>
            </a:sp3d>
          </a:bodyPr>
          <a:lstStyle/>
          <a:p>
            <a:pPr algn="ctr"/>
            <a:r>
              <a:rPr lang="sk-SK" sz="2400" b="1">
                <a:ln w="1905">
                  <a:solidFill>
                    <a:srgbClr val="336600"/>
                  </a:solidFill>
                </a:ln>
                <a:solidFill>
                  <a:prstClr val="white">
                    <a:lumMod val="85000"/>
                  </a:prstClr>
                </a:solidFill>
                <a:effectLst>
                  <a:outerShdw blurRad="114300" dist="101600" dir="2880000" algn="tl" rotWithShape="0">
                    <a:prstClr val="black">
                      <a:alpha val="51000"/>
                    </a:prstClr>
                  </a:outerShdw>
                </a:effectLst>
                <a:latin typeface="Cooper Std Black" pitchFamily="18" charset="0"/>
              </a:rPr>
              <a:t>Aragonit   Cave   Ochtiná</a:t>
            </a:r>
          </a:p>
        </p:txBody>
      </p:sp>
      <p:sp>
        <p:nvSpPr>
          <p:cNvPr id="52" name="Obdĺžnik 51"/>
          <p:cNvSpPr/>
          <p:nvPr/>
        </p:nvSpPr>
        <p:spPr>
          <a:xfrm>
            <a:off x="8424000" y="86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3" name="Obdĺžnik 52"/>
          <p:cNvSpPr/>
          <p:nvPr/>
        </p:nvSpPr>
        <p:spPr>
          <a:xfrm>
            <a:off x="8424000" y="302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4" name="Obdĺžnik 53"/>
          <p:cNvSpPr/>
          <p:nvPr/>
        </p:nvSpPr>
        <p:spPr>
          <a:xfrm>
            <a:off x="8424000" y="43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5" name="Obdĺžnik 54"/>
          <p:cNvSpPr/>
          <p:nvPr/>
        </p:nvSpPr>
        <p:spPr>
          <a:xfrm>
            <a:off x="8424000" y="172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7" name="Obdĺžnik 56"/>
          <p:cNvSpPr/>
          <p:nvPr/>
        </p:nvSpPr>
        <p:spPr>
          <a:xfrm>
            <a:off x="8424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8" name="Obdĺžnik 57"/>
          <p:cNvSpPr/>
          <p:nvPr/>
        </p:nvSpPr>
        <p:spPr>
          <a:xfrm>
            <a:off x="8424000" y="388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9" name="Obdĺžnik 58"/>
          <p:cNvSpPr/>
          <p:nvPr/>
        </p:nvSpPr>
        <p:spPr>
          <a:xfrm>
            <a:off x="8424000" y="432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0" name="Obdĺžnik 59"/>
          <p:cNvSpPr/>
          <p:nvPr/>
        </p:nvSpPr>
        <p:spPr>
          <a:xfrm>
            <a:off x="8424000" y="129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1" name="Obdĺžnik 60"/>
          <p:cNvSpPr/>
          <p:nvPr/>
        </p:nvSpPr>
        <p:spPr>
          <a:xfrm>
            <a:off x="8424000" y="345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2" name="Obdĺžnik 61"/>
          <p:cNvSpPr/>
          <p:nvPr/>
        </p:nvSpPr>
        <p:spPr>
          <a:xfrm>
            <a:off x="8424000" y="259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3" name="Obdĺžnik 62"/>
          <p:cNvSpPr/>
          <p:nvPr/>
        </p:nvSpPr>
        <p:spPr>
          <a:xfrm>
            <a:off x="8424000" y="561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4" name="Obdĺžnik 63"/>
          <p:cNvSpPr/>
          <p:nvPr/>
        </p:nvSpPr>
        <p:spPr>
          <a:xfrm>
            <a:off x="8424000" y="51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5" name="Obdĺžnik 64"/>
          <p:cNvSpPr/>
          <p:nvPr/>
        </p:nvSpPr>
        <p:spPr>
          <a:xfrm>
            <a:off x="8424000" y="475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1" name="Obdĺžnik 50"/>
          <p:cNvSpPr/>
          <p:nvPr/>
        </p:nvSpPr>
        <p:spPr>
          <a:xfrm>
            <a:off x="8424000" y="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988" y="486000"/>
            <a:ext cx="7386709" cy="4176000"/>
          </a:xfrm>
          <a:prstGeom prst="rect">
            <a:avLst/>
          </a:prstGeom>
          <a:effectLst>
            <a:outerShdw blurRad="88900" dist="38100" dir="2400000" sx="101000" sy="101000" algn="tl" rotWithShape="0">
              <a:prstClr val="black">
                <a:alpha val="40000"/>
              </a:prstClr>
            </a:outerShdw>
          </a:effectLst>
        </p:spPr>
      </p:pic>
      <p:pic>
        <p:nvPicPr>
          <p:cNvPr id="67" name="Obrázok 6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56886" y="2553712"/>
            <a:ext cx="644020" cy="618259"/>
          </a:xfrm>
          <a:prstGeom prst="rect">
            <a:avLst/>
          </a:prstGeom>
        </p:spPr>
      </p:pic>
      <p:sp>
        <p:nvSpPr>
          <p:cNvPr id="68" name="BlokTextu 67"/>
          <p:cNvSpPr txBox="1"/>
          <p:nvPr/>
        </p:nvSpPr>
        <p:spPr>
          <a:xfrm>
            <a:off x="3940862" y="5580000"/>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r>
              <a:rPr lang="pt-BR" sz="1200" b="1" i="1">
                <a:solidFill>
                  <a:srgbClr val="008000"/>
                </a:solidFill>
              </a:rPr>
              <a:t>GPS   N 48°39‘53‘‘   E 20°18‘33‘‘</a:t>
            </a:r>
            <a:endParaRPr lang="pt-BR" sz="1200" b="1" i="1" dirty="0">
              <a:solidFill>
                <a:srgbClr val="008000"/>
              </a:solidFill>
            </a:endParaRPr>
          </a:p>
        </p:txBody>
      </p:sp>
      <p:pic>
        <p:nvPicPr>
          <p:cNvPr id="2" name="Obrázok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238284">
            <a:off x="799522" y="5102350"/>
            <a:ext cx="1585143" cy="1585143"/>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609906" y="641603"/>
            <a:ext cx="1833201" cy="430887"/>
          </a:xfrm>
          <a:prstGeom prst="rect">
            <a:avLst/>
          </a:prstGeom>
          <a:noFill/>
        </p:spPr>
        <p:txBody>
          <a:bodyPr wrap="square" lIns="91440" tIns="45720" rIns="91440" bIns="45720">
            <a:spAutoFit/>
          </a:bodyPr>
          <a:lstStyle/>
          <a:p>
            <a:pPr algn="ctr"/>
            <a:r>
              <a:rPr lang="sk-SK" sz="22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SLOVAKIA</a:t>
            </a:r>
            <a:endParaRPr lang="sk-SK" sz="22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1809" y="53999"/>
            <a:ext cx="297940" cy="298421"/>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8409200" y="6523679"/>
            <a:ext cx="554021" cy="27699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sk-SK" sz="1200" b="1" i="1" smtClean="0">
                <a:solidFill>
                  <a:srgbClr val="F79646">
                    <a:lumMod val="50000"/>
                  </a:srgbClr>
                </a:solidFill>
              </a:rPr>
              <a:t>TEXT</a:t>
            </a:r>
            <a:endParaRPr lang="sk-SK" sz="1200" b="1" i="1" dirty="0">
              <a:solidFill>
                <a:srgbClr val="F79646">
                  <a:lumMod val="50000"/>
                </a:srgbClr>
              </a:solidFill>
            </a:endParaRPr>
          </a:p>
        </p:txBody>
      </p:sp>
      <p:sp>
        <p:nvSpPr>
          <p:cNvPr id="3" name="Šípka doprava 2"/>
          <p:cNvSpPr/>
          <p:nvPr/>
        </p:nvSpPr>
        <p:spPr>
          <a:xfrm rot="16200000">
            <a:off x="8915780" y="6617173"/>
            <a:ext cx="168440" cy="90010"/>
          </a:xfrm>
          <a:prstGeom prst="rightArrow">
            <a:avLst/>
          </a:prstGeom>
          <a:solidFill>
            <a:schemeClr val="accent6">
              <a:lumMod val="50000"/>
            </a:schemeClr>
          </a:solidFill>
          <a:ln w="12700">
            <a:solidFill>
              <a:schemeClr val="accent6">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srgbClr val="F79646">
                  <a:lumMod val="75000"/>
                </a:srgbClr>
              </a:solidFill>
            </a:endParaRPr>
          </a:p>
        </p:txBody>
      </p:sp>
      <p:pic>
        <p:nvPicPr>
          <p:cNvPr id="50" name="Obrázok 49">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68000" y="53999"/>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8000" y="486000"/>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68000" y="9180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68000" y="13500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68000" y="17820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68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68000" y="26460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68000" y="30780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68000" y="35100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68000" y="39420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68000" y="4374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68000" y="48060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68000" y="52380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68000" y="5670000"/>
            <a:ext cx="432000" cy="288000"/>
          </a:xfrm>
          <a:prstGeom prst="rect">
            <a:avLst/>
          </a:prstGeom>
          <a:ln>
            <a:noFill/>
          </a:ln>
          <a:effectLst>
            <a:outerShdw blurRad="292100" dist="139700" dir="2700000" algn="tl" rotWithShape="0">
              <a:srgbClr val="333333">
                <a:alpha val="65000"/>
              </a:srgbClr>
            </a:outerShdw>
          </a:effectLst>
        </p:spPr>
      </p:pic>
      <p:sp>
        <p:nvSpPr>
          <p:cNvPr id="69" name="Obdĺžnik 68"/>
          <p:cNvSpPr/>
          <p:nvPr/>
        </p:nvSpPr>
        <p:spPr>
          <a:xfrm>
            <a:off x="8425215" y="6045568"/>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70" name="Obrázok 69">
            <a:hlinkClick r:id="rId36" action="ppaction://hlinksldjump"/>
          </p:cNvPr>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8569215" y="6099568"/>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27842378"/>
      </p:ext>
    </p:extLst>
  </p:cSld>
  <p:clrMapOvr>
    <a:masterClrMapping/>
  </p:clrMapOvr>
  <mc:AlternateContent xmlns:mc="http://schemas.openxmlformats.org/markup-compatibility/2006" xmlns:p14="http://schemas.microsoft.com/office/powerpoint/2010/main">
    <mc:Choice Requires="p14">
      <p:transition spd="slow" p14:dur="3000" advClick="0" advTm="4000">
        <p14:revea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1500"/>
                                        <p:tgtEl>
                                          <p:spTgt spid="67"/>
                                        </p:tgtEl>
                                      </p:cBhvr>
                                    </p:animEffect>
                                    <p:anim calcmode="lin" valueType="num">
                                      <p:cBhvr>
                                        <p:cTn id="14" dur="1500" fill="hold"/>
                                        <p:tgtEl>
                                          <p:spTgt spid="67"/>
                                        </p:tgtEl>
                                        <p:attrNameLst>
                                          <p:attrName>ppt_x</p:attrName>
                                        </p:attrNameLst>
                                      </p:cBhvr>
                                      <p:tavLst>
                                        <p:tav tm="0">
                                          <p:val>
                                            <p:strVal val="#ppt_x"/>
                                          </p:val>
                                        </p:tav>
                                        <p:tav tm="100000">
                                          <p:val>
                                            <p:strVal val="#ppt_x"/>
                                          </p:val>
                                        </p:tav>
                                      </p:tavLst>
                                    </p:anim>
                                    <p:anim calcmode="lin" valueType="num">
                                      <p:cBhvr>
                                        <p:cTn id="15" dur="1500" fill="hold"/>
                                        <p:tgtEl>
                                          <p:spTgt spid="6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10" presetClass="entr" presetSubtype="0" fill="hold" grpId="0" nodeType="afterEffect">
                                  <p:stCondLst>
                                    <p:cond delay="25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500"/>
                                        <p:tgtEl>
                                          <p:spTgt spid="68"/>
                                        </p:tgtEl>
                                      </p:cBhvr>
                                    </p:animEffect>
                                  </p:childTnLst>
                                </p:cTn>
                              </p:par>
                            </p:childTnLst>
                          </p:cTn>
                        </p:par>
                        <p:par>
                          <p:cTn id="26" fill="hold">
                            <p:stCondLst>
                              <p:cond delay="9750"/>
                            </p:stCondLst>
                            <p:childTnLst>
                              <p:par>
                                <p:cTn id="27" presetID="53" presetClass="entr" presetSubtype="16" fill="hold" nodeType="afterEffect">
                                  <p:stCondLst>
                                    <p:cond delay="500"/>
                                  </p:stCondLst>
                                  <p:childTnLst>
                                    <p:set>
                                      <p:cBhvr>
                                        <p:cTn id="28" dur="1" fill="hold">
                                          <p:stCondLst>
                                            <p:cond delay="0"/>
                                          </p:stCondLst>
                                        </p:cTn>
                                        <p:tgtEl>
                                          <p:spTgt spid="2"/>
                                        </p:tgtEl>
                                        <p:attrNameLst>
                                          <p:attrName>style.visibility</p:attrName>
                                        </p:attrNameLst>
                                      </p:cBhvr>
                                      <p:to>
                                        <p:strVal val="visible"/>
                                      </p:to>
                                    </p:set>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fltVal val="0"/>
                                          </p:val>
                                        </p:tav>
                                        <p:tav tm="100000">
                                          <p:val>
                                            <p:strVal val="#ppt_h"/>
                                          </p:val>
                                        </p:tav>
                                      </p:tavLst>
                                    </p:anim>
                                    <p:animEffect transition="in" filter="fade">
                                      <p:cBhvr>
                                        <p:cTn id="31" dur="2000"/>
                                        <p:tgtEl>
                                          <p:spTgt spid="2"/>
                                        </p:tgtEl>
                                      </p:cBhvr>
                                    </p:animEffect>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53" presetClass="entr" presetSubtype="16" fill="hold"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750" fill="hold"/>
                                        <p:tgtEl>
                                          <p:spTgt spid="50"/>
                                        </p:tgtEl>
                                        <p:attrNameLst>
                                          <p:attrName>ppt_w</p:attrName>
                                        </p:attrNameLst>
                                      </p:cBhvr>
                                      <p:tavLst>
                                        <p:tav tm="0">
                                          <p:val>
                                            <p:fltVal val="0"/>
                                          </p:val>
                                        </p:tav>
                                        <p:tav tm="100000">
                                          <p:val>
                                            <p:strVal val="#ppt_w"/>
                                          </p:val>
                                        </p:tav>
                                      </p:tavLst>
                                    </p:anim>
                                    <p:anim calcmode="lin" valueType="num">
                                      <p:cBhvr>
                                        <p:cTn id="39" dur="750" fill="hold"/>
                                        <p:tgtEl>
                                          <p:spTgt spid="50"/>
                                        </p:tgtEl>
                                        <p:attrNameLst>
                                          <p:attrName>ppt_h</p:attrName>
                                        </p:attrNameLst>
                                      </p:cBhvr>
                                      <p:tavLst>
                                        <p:tav tm="0">
                                          <p:val>
                                            <p:fltVal val="0"/>
                                          </p:val>
                                        </p:tav>
                                        <p:tav tm="100000">
                                          <p:val>
                                            <p:strVal val="#ppt_h"/>
                                          </p:val>
                                        </p:tav>
                                      </p:tavLst>
                                    </p:anim>
                                    <p:animEffect transition="in" filter="fade">
                                      <p:cBhvr>
                                        <p:cTn id="40" dur="750"/>
                                        <p:tgtEl>
                                          <p:spTgt spid="50"/>
                                        </p:tgtEl>
                                      </p:cBhvr>
                                    </p:animEffect>
                                  </p:childTnLst>
                                </p:cTn>
                              </p:par>
                            </p:childTnLst>
                          </p:cTn>
                        </p:par>
                        <p:par>
                          <p:cTn id="41" fill="hold">
                            <p:stCondLst>
                              <p:cond delay="13000"/>
                            </p:stCondLst>
                            <p:childTnLst>
                              <p:par>
                                <p:cTn id="42" presetID="10" presetClass="entr" presetSubtype="0" fill="hold" grpId="0" nodeType="afterEffect">
                                  <p:stCondLst>
                                    <p:cond delay="25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750" fill="hold"/>
                                        <p:tgtEl>
                                          <p:spTgt spid="35"/>
                                        </p:tgtEl>
                                        <p:attrNameLst>
                                          <p:attrName>ppt_w</p:attrName>
                                        </p:attrNameLst>
                                      </p:cBhvr>
                                      <p:tavLst>
                                        <p:tav tm="0">
                                          <p:val>
                                            <p:fltVal val="0"/>
                                          </p:val>
                                        </p:tav>
                                        <p:tav tm="100000">
                                          <p:val>
                                            <p:strVal val="#ppt_w"/>
                                          </p:val>
                                        </p:tav>
                                      </p:tavLst>
                                    </p:anim>
                                    <p:anim calcmode="lin" valueType="num">
                                      <p:cBhvr>
                                        <p:cTn id="48" dur="750" fill="hold"/>
                                        <p:tgtEl>
                                          <p:spTgt spid="35"/>
                                        </p:tgtEl>
                                        <p:attrNameLst>
                                          <p:attrName>ppt_h</p:attrName>
                                        </p:attrNameLst>
                                      </p:cBhvr>
                                      <p:tavLst>
                                        <p:tav tm="0">
                                          <p:val>
                                            <p:fltVal val="0"/>
                                          </p:val>
                                        </p:tav>
                                        <p:tav tm="100000">
                                          <p:val>
                                            <p:strVal val="#ppt_h"/>
                                          </p:val>
                                        </p:tav>
                                      </p:tavLst>
                                    </p:anim>
                                    <p:animEffect transition="in" filter="fade">
                                      <p:cBhvr>
                                        <p:cTn id="49" dur="750"/>
                                        <p:tgtEl>
                                          <p:spTgt spid="35"/>
                                        </p:tgtEl>
                                      </p:cBhvr>
                                    </p:animEffect>
                                  </p:childTnLst>
                                </p:cTn>
                              </p:par>
                            </p:childTnLst>
                          </p:cTn>
                        </p:par>
                        <p:par>
                          <p:cTn id="50" fill="hold">
                            <p:stCondLst>
                              <p:cond delay="13750"/>
                            </p:stCondLst>
                            <p:childTnLst>
                              <p:par>
                                <p:cTn id="51" presetID="10" presetClass="entr" presetSubtype="0" fill="hold" grpId="0" nodeType="afterEffect">
                                  <p:stCondLst>
                                    <p:cond delay="25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53" presetClass="entr" presetSubtype="16"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750" fill="hold"/>
                                        <p:tgtEl>
                                          <p:spTgt spid="39"/>
                                        </p:tgtEl>
                                        <p:attrNameLst>
                                          <p:attrName>ppt_w</p:attrName>
                                        </p:attrNameLst>
                                      </p:cBhvr>
                                      <p:tavLst>
                                        <p:tav tm="0">
                                          <p:val>
                                            <p:fltVal val="0"/>
                                          </p:val>
                                        </p:tav>
                                        <p:tav tm="100000">
                                          <p:val>
                                            <p:strVal val="#ppt_w"/>
                                          </p:val>
                                        </p:tav>
                                      </p:tavLst>
                                    </p:anim>
                                    <p:anim calcmode="lin" valueType="num">
                                      <p:cBhvr>
                                        <p:cTn id="57" dur="750" fill="hold"/>
                                        <p:tgtEl>
                                          <p:spTgt spid="39"/>
                                        </p:tgtEl>
                                        <p:attrNameLst>
                                          <p:attrName>ppt_h</p:attrName>
                                        </p:attrNameLst>
                                      </p:cBhvr>
                                      <p:tavLst>
                                        <p:tav tm="0">
                                          <p:val>
                                            <p:fltVal val="0"/>
                                          </p:val>
                                        </p:tav>
                                        <p:tav tm="100000">
                                          <p:val>
                                            <p:strVal val="#ppt_h"/>
                                          </p:val>
                                        </p:tav>
                                      </p:tavLst>
                                    </p:anim>
                                    <p:animEffect transition="in" filter="fade">
                                      <p:cBhvr>
                                        <p:cTn id="58" dur="750"/>
                                        <p:tgtEl>
                                          <p:spTgt spid="39"/>
                                        </p:tgtEl>
                                      </p:cBhvr>
                                    </p:animEffect>
                                  </p:childTnLst>
                                </p:cTn>
                              </p:par>
                            </p:childTnLst>
                          </p:cTn>
                        </p:par>
                        <p:par>
                          <p:cTn id="59" fill="hold">
                            <p:stCondLst>
                              <p:cond delay="14500"/>
                            </p:stCondLst>
                            <p:childTnLst>
                              <p:par>
                                <p:cTn id="60" presetID="10" presetClass="entr" presetSubtype="0" fill="hold" grpId="0" nodeType="afterEffect">
                                  <p:stCondLst>
                                    <p:cond delay="25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par>
                                <p:cTn id="63" presetID="53" presetClass="entr" presetSubtype="16"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750" fill="hold"/>
                                        <p:tgtEl>
                                          <p:spTgt spid="34"/>
                                        </p:tgtEl>
                                        <p:attrNameLst>
                                          <p:attrName>ppt_w</p:attrName>
                                        </p:attrNameLst>
                                      </p:cBhvr>
                                      <p:tavLst>
                                        <p:tav tm="0">
                                          <p:val>
                                            <p:fltVal val="0"/>
                                          </p:val>
                                        </p:tav>
                                        <p:tav tm="100000">
                                          <p:val>
                                            <p:strVal val="#ppt_w"/>
                                          </p:val>
                                        </p:tav>
                                      </p:tavLst>
                                    </p:anim>
                                    <p:anim calcmode="lin" valueType="num">
                                      <p:cBhvr>
                                        <p:cTn id="66" dur="750" fill="hold"/>
                                        <p:tgtEl>
                                          <p:spTgt spid="34"/>
                                        </p:tgtEl>
                                        <p:attrNameLst>
                                          <p:attrName>ppt_h</p:attrName>
                                        </p:attrNameLst>
                                      </p:cBhvr>
                                      <p:tavLst>
                                        <p:tav tm="0">
                                          <p:val>
                                            <p:fltVal val="0"/>
                                          </p:val>
                                        </p:tav>
                                        <p:tav tm="100000">
                                          <p:val>
                                            <p:strVal val="#ppt_h"/>
                                          </p:val>
                                        </p:tav>
                                      </p:tavLst>
                                    </p:anim>
                                    <p:animEffect transition="in" filter="fade">
                                      <p:cBhvr>
                                        <p:cTn id="67" dur="750"/>
                                        <p:tgtEl>
                                          <p:spTgt spid="34"/>
                                        </p:tgtEl>
                                      </p:cBhvr>
                                    </p:animEffect>
                                  </p:childTnLst>
                                </p:cTn>
                              </p:par>
                            </p:childTnLst>
                          </p:cTn>
                        </p:par>
                        <p:par>
                          <p:cTn id="68" fill="hold">
                            <p:stCondLst>
                              <p:cond delay="15250"/>
                            </p:stCondLst>
                            <p:childTnLst>
                              <p:par>
                                <p:cTn id="69" presetID="10" presetClass="entr" presetSubtype="0" fill="hold" grpId="0" nodeType="afterEffect">
                                  <p:stCondLst>
                                    <p:cond delay="25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500"/>
                                        <p:tgtEl>
                                          <p:spTgt spid="55"/>
                                        </p:tgtEl>
                                      </p:cBhvr>
                                    </p:animEffect>
                                  </p:childTnLst>
                                </p:cTn>
                              </p:par>
                              <p:par>
                                <p:cTn id="72" presetID="53" presetClass="entr" presetSubtype="16"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750" fill="hold"/>
                                        <p:tgtEl>
                                          <p:spTgt spid="47"/>
                                        </p:tgtEl>
                                        <p:attrNameLst>
                                          <p:attrName>ppt_w</p:attrName>
                                        </p:attrNameLst>
                                      </p:cBhvr>
                                      <p:tavLst>
                                        <p:tav tm="0">
                                          <p:val>
                                            <p:fltVal val="0"/>
                                          </p:val>
                                        </p:tav>
                                        <p:tav tm="100000">
                                          <p:val>
                                            <p:strVal val="#ppt_w"/>
                                          </p:val>
                                        </p:tav>
                                      </p:tavLst>
                                    </p:anim>
                                    <p:anim calcmode="lin" valueType="num">
                                      <p:cBhvr>
                                        <p:cTn id="75" dur="750" fill="hold"/>
                                        <p:tgtEl>
                                          <p:spTgt spid="47"/>
                                        </p:tgtEl>
                                        <p:attrNameLst>
                                          <p:attrName>ppt_h</p:attrName>
                                        </p:attrNameLst>
                                      </p:cBhvr>
                                      <p:tavLst>
                                        <p:tav tm="0">
                                          <p:val>
                                            <p:fltVal val="0"/>
                                          </p:val>
                                        </p:tav>
                                        <p:tav tm="100000">
                                          <p:val>
                                            <p:strVal val="#ppt_h"/>
                                          </p:val>
                                        </p:tav>
                                      </p:tavLst>
                                    </p:anim>
                                    <p:animEffect transition="in" filter="fade">
                                      <p:cBhvr>
                                        <p:cTn id="76" dur="750"/>
                                        <p:tgtEl>
                                          <p:spTgt spid="47"/>
                                        </p:tgtEl>
                                      </p:cBhvr>
                                    </p:animEffect>
                                  </p:childTnLst>
                                </p:cTn>
                              </p:par>
                            </p:childTnLst>
                          </p:cTn>
                        </p:par>
                        <p:par>
                          <p:cTn id="77" fill="hold">
                            <p:stCondLst>
                              <p:cond delay="16000"/>
                            </p:stCondLst>
                            <p:childTnLst>
                              <p:par>
                                <p:cTn id="78" presetID="10" presetClass="entr" presetSubtype="0" fill="hold" grpId="0" nodeType="afterEffect">
                                  <p:stCondLst>
                                    <p:cond delay="25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500"/>
                                        <p:tgtEl>
                                          <p:spTgt spid="57"/>
                                        </p:tgtEl>
                                      </p:cBhvr>
                                    </p:animEffect>
                                  </p:childTnLst>
                                </p:cTn>
                              </p:par>
                              <p:par>
                                <p:cTn id="81" presetID="53" presetClass="entr" presetSubtype="16" fill="hold" nodeType="withEffect">
                                  <p:stCondLst>
                                    <p:cond delay="0"/>
                                  </p:stCondLst>
                                  <p:childTnLst>
                                    <p:set>
                                      <p:cBhvr>
                                        <p:cTn id="82" dur="1" fill="hold">
                                          <p:stCondLst>
                                            <p:cond delay="0"/>
                                          </p:stCondLst>
                                        </p:cTn>
                                        <p:tgtEl>
                                          <p:spTgt spid="45"/>
                                        </p:tgtEl>
                                        <p:attrNameLst>
                                          <p:attrName>style.visibility</p:attrName>
                                        </p:attrNameLst>
                                      </p:cBhvr>
                                      <p:to>
                                        <p:strVal val="visible"/>
                                      </p:to>
                                    </p:set>
                                    <p:anim calcmode="lin" valueType="num">
                                      <p:cBhvr>
                                        <p:cTn id="83" dur="750" fill="hold"/>
                                        <p:tgtEl>
                                          <p:spTgt spid="45"/>
                                        </p:tgtEl>
                                        <p:attrNameLst>
                                          <p:attrName>ppt_w</p:attrName>
                                        </p:attrNameLst>
                                      </p:cBhvr>
                                      <p:tavLst>
                                        <p:tav tm="0">
                                          <p:val>
                                            <p:fltVal val="0"/>
                                          </p:val>
                                        </p:tav>
                                        <p:tav tm="100000">
                                          <p:val>
                                            <p:strVal val="#ppt_w"/>
                                          </p:val>
                                        </p:tav>
                                      </p:tavLst>
                                    </p:anim>
                                    <p:anim calcmode="lin" valueType="num">
                                      <p:cBhvr>
                                        <p:cTn id="84" dur="750" fill="hold"/>
                                        <p:tgtEl>
                                          <p:spTgt spid="45"/>
                                        </p:tgtEl>
                                        <p:attrNameLst>
                                          <p:attrName>ppt_h</p:attrName>
                                        </p:attrNameLst>
                                      </p:cBhvr>
                                      <p:tavLst>
                                        <p:tav tm="0">
                                          <p:val>
                                            <p:fltVal val="0"/>
                                          </p:val>
                                        </p:tav>
                                        <p:tav tm="100000">
                                          <p:val>
                                            <p:strVal val="#ppt_h"/>
                                          </p:val>
                                        </p:tav>
                                      </p:tavLst>
                                    </p:anim>
                                    <p:animEffect transition="in" filter="fade">
                                      <p:cBhvr>
                                        <p:cTn id="85" dur="750"/>
                                        <p:tgtEl>
                                          <p:spTgt spid="45"/>
                                        </p:tgtEl>
                                      </p:cBhvr>
                                    </p:animEffect>
                                  </p:childTnLst>
                                </p:cTn>
                              </p:par>
                            </p:childTnLst>
                          </p:cTn>
                        </p:par>
                        <p:par>
                          <p:cTn id="86" fill="hold">
                            <p:stCondLst>
                              <p:cond delay="16750"/>
                            </p:stCondLst>
                            <p:childTnLst>
                              <p:par>
                                <p:cTn id="87" presetID="10" presetClass="entr" presetSubtype="0" fill="hold" grpId="0" nodeType="afterEffect">
                                  <p:stCondLst>
                                    <p:cond delay="25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53" presetClass="entr" presetSubtype="16"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 calcmode="lin" valueType="num">
                                      <p:cBhvr>
                                        <p:cTn id="92" dur="750" fill="hold"/>
                                        <p:tgtEl>
                                          <p:spTgt spid="42"/>
                                        </p:tgtEl>
                                        <p:attrNameLst>
                                          <p:attrName>ppt_w</p:attrName>
                                        </p:attrNameLst>
                                      </p:cBhvr>
                                      <p:tavLst>
                                        <p:tav tm="0">
                                          <p:val>
                                            <p:fltVal val="0"/>
                                          </p:val>
                                        </p:tav>
                                        <p:tav tm="100000">
                                          <p:val>
                                            <p:strVal val="#ppt_w"/>
                                          </p:val>
                                        </p:tav>
                                      </p:tavLst>
                                    </p:anim>
                                    <p:anim calcmode="lin" valueType="num">
                                      <p:cBhvr>
                                        <p:cTn id="93" dur="750" fill="hold"/>
                                        <p:tgtEl>
                                          <p:spTgt spid="42"/>
                                        </p:tgtEl>
                                        <p:attrNameLst>
                                          <p:attrName>ppt_h</p:attrName>
                                        </p:attrNameLst>
                                      </p:cBhvr>
                                      <p:tavLst>
                                        <p:tav tm="0">
                                          <p:val>
                                            <p:fltVal val="0"/>
                                          </p:val>
                                        </p:tav>
                                        <p:tav tm="100000">
                                          <p:val>
                                            <p:strVal val="#ppt_h"/>
                                          </p:val>
                                        </p:tav>
                                      </p:tavLst>
                                    </p:anim>
                                    <p:animEffect transition="in" filter="fade">
                                      <p:cBhvr>
                                        <p:cTn id="94" dur="750"/>
                                        <p:tgtEl>
                                          <p:spTgt spid="42"/>
                                        </p:tgtEl>
                                      </p:cBhvr>
                                    </p:animEffect>
                                  </p:childTnLst>
                                </p:cTn>
                              </p:par>
                            </p:childTnLst>
                          </p:cTn>
                        </p:par>
                        <p:par>
                          <p:cTn id="95" fill="hold">
                            <p:stCondLst>
                              <p:cond delay="17500"/>
                            </p:stCondLst>
                            <p:childTnLst>
                              <p:par>
                                <p:cTn id="96" presetID="10" presetClass="entr" presetSubtype="0" fill="hold" grpId="0" nodeType="afterEffect">
                                  <p:stCondLst>
                                    <p:cond delay="25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par>
                                <p:cTn id="99" presetID="53" presetClass="entr" presetSubtype="16"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750" fill="hold"/>
                                        <p:tgtEl>
                                          <p:spTgt spid="40"/>
                                        </p:tgtEl>
                                        <p:attrNameLst>
                                          <p:attrName>ppt_w</p:attrName>
                                        </p:attrNameLst>
                                      </p:cBhvr>
                                      <p:tavLst>
                                        <p:tav tm="0">
                                          <p:val>
                                            <p:fltVal val="0"/>
                                          </p:val>
                                        </p:tav>
                                        <p:tav tm="100000">
                                          <p:val>
                                            <p:strVal val="#ppt_w"/>
                                          </p:val>
                                        </p:tav>
                                      </p:tavLst>
                                    </p:anim>
                                    <p:anim calcmode="lin" valueType="num">
                                      <p:cBhvr>
                                        <p:cTn id="102" dur="750" fill="hold"/>
                                        <p:tgtEl>
                                          <p:spTgt spid="40"/>
                                        </p:tgtEl>
                                        <p:attrNameLst>
                                          <p:attrName>ppt_h</p:attrName>
                                        </p:attrNameLst>
                                      </p:cBhvr>
                                      <p:tavLst>
                                        <p:tav tm="0">
                                          <p:val>
                                            <p:fltVal val="0"/>
                                          </p:val>
                                        </p:tav>
                                        <p:tav tm="100000">
                                          <p:val>
                                            <p:strVal val="#ppt_h"/>
                                          </p:val>
                                        </p:tav>
                                      </p:tavLst>
                                    </p:anim>
                                    <p:animEffect transition="in" filter="fade">
                                      <p:cBhvr>
                                        <p:cTn id="103" dur="750"/>
                                        <p:tgtEl>
                                          <p:spTgt spid="40"/>
                                        </p:tgtEl>
                                      </p:cBhvr>
                                    </p:animEffect>
                                  </p:childTnLst>
                                </p:cTn>
                              </p:par>
                            </p:childTnLst>
                          </p:cTn>
                        </p:par>
                        <p:par>
                          <p:cTn id="104" fill="hold">
                            <p:stCondLst>
                              <p:cond delay="18250"/>
                            </p:stCondLst>
                            <p:childTnLst>
                              <p:par>
                                <p:cTn id="105" presetID="10" presetClass="entr" presetSubtype="0" fill="hold" grpId="0" nodeType="afterEffect">
                                  <p:stCondLst>
                                    <p:cond delay="25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500"/>
                                        <p:tgtEl>
                                          <p:spTgt spid="61"/>
                                        </p:tgtEl>
                                      </p:cBhvr>
                                    </p:animEffect>
                                  </p:childTnLst>
                                </p:cTn>
                              </p:par>
                              <p:par>
                                <p:cTn id="108" presetID="53" presetClass="entr" presetSubtype="16"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750" fill="hold"/>
                                        <p:tgtEl>
                                          <p:spTgt spid="38"/>
                                        </p:tgtEl>
                                        <p:attrNameLst>
                                          <p:attrName>ppt_w</p:attrName>
                                        </p:attrNameLst>
                                      </p:cBhvr>
                                      <p:tavLst>
                                        <p:tav tm="0">
                                          <p:val>
                                            <p:fltVal val="0"/>
                                          </p:val>
                                        </p:tav>
                                        <p:tav tm="100000">
                                          <p:val>
                                            <p:strVal val="#ppt_w"/>
                                          </p:val>
                                        </p:tav>
                                      </p:tavLst>
                                    </p:anim>
                                    <p:anim calcmode="lin" valueType="num">
                                      <p:cBhvr>
                                        <p:cTn id="111" dur="750" fill="hold"/>
                                        <p:tgtEl>
                                          <p:spTgt spid="38"/>
                                        </p:tgtEl>
                                        <p:attrNameLst>
                                          <p:attrName>ppt_h</p:attrName>
                                        </p:attrNameLst>
                                      </p:cBhvr>
                                      <p:tavLst>
                                        <p:tav tm="0">
                                          <p:val>
                                            <p:fltVal val="0"/>
                                          </p:val>
                                        </p:tav>
                                        <p:tav tm="100000">
                                          <p:val>
                                            <p:strVal val="#ppt_h"/>
                                          </p:val>
                                        </p:tav>
                                      </p:tavLst>
                                    </p:anim>
                                    <p:animEffect transition="in" filter="fade">
                                      <p:cBhvr>
                                        <p:cTn id="112" dur="750"/>
                                        <p:tgtEl>
                                          <p:spTgt spid="38"/>
                                        </p:tgtEl>
                                      </p:cBhvr>
                                    </p:animEffect>
                                  </p:childTnLst>
                                </p:cTn>
                              </p:par>
                            </p:childTnLst>
                          </p:cTn>
                        </p:par>
                        <p:par>
                          <p:cTn id="113" fill="hold">
                            <p:stCondLst>
                              <p:cond delay="19000"/>
                            </p:stCondLst>
                            <p:childTnLst>
                              <p:par>
                                <p:cTn id="114" presetID="10" presetClass="entr" presetSubtype="0" fill="hold" grpId="0" nodeType="afterEffect">
                                  <p:stCondLst>
                                    <p:cond delay="25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53" presetClass="entr" presetSubtype="16"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750" fill="hold"/>
                                        <p:tgtEl>
                                          <p:spTgt spid="46"/>
                                        </p:tgtEl>
                                        <p:attrNameLst>
                                          <p:attrName>ppt_w</p:attrName>
                                        </p:attrNameLst>
                                      </p:cBhvr>
                                      <p:tavLst>
                                        <p:tav tm="0">
                                          <p:val>
                                            <p:fltVal val="0"/>
                                          </p:val>
                                        </p:tav>
                                        <p:tav tm="100000">
                                          <p:val>
                                            <p:strVal val="#ppt_w"/>
                                          </p:val>
                                        </p:tav>
                                      </p:tavLst>
                                    </p:anim>
                                    <p:anim calcmode="lin" valueType="num">
                                      <p:cBhvr>
                                        <p:cTn id="120" dur="750" fill="hold"/>
                                        <p:tgtEl>
                                          <p:spTgt spid="46"/>
                                        </p:tgtEl>
                                        <p:attrNameLst>
                                          <p:attrName>ppt_h</p:attrName>
                                        </p:attrNameLst>
                                      </p:cBhvr>
                                      <p:tavLst>
                                        <p:tav tm="0">
                                          <p:val>
                                            <p:fltVal val="0"/>
                                          </p:val>
                                        </p:tav>
                                        <p:tav tm="100000">
                                          <p:val>
                                            <p:strVal val="#ppt_h"/>
                                          </p:val>
                                        </p:tav>
                                      </p:tavLst>
                                    </p:anim>
                                    <p:animEffect transition="in" filter="fade">
                                      <p:cBhvr>
                                        <p:cTn id="121" dur="750"/>
                                        <p:tgtEl>
                                          <p:spTgt spid="46"/>
                                        </p:tgtEl>
                                      </p:cBhvr>
                                    </p:animEffect>
                                  </p:childTnLst>
                                </p:cTn>
                              </p:par>
                            </p:childTnLst>
                          </p:cTn>
                        </p:par>
                        <p:par>
                          <p:cTn id="122" fill="hold">
                            <p:stCondLst>
                              <p:cond delay="19750"/>
                            </p:stCondLst>
                            <p:childTnLst>
                              <p:par>
                                <p:cTn id="123" presetID="10" presetClass="entr" presetSubtype="0" fill="hold" grpId="0" nodeType="afterEffect">
                                  <p:stCondLst>
                                    <p:cond delay="25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500"/>
                                        <p:tgtEl>
                                          <p:spTgt spid="59"/>
                                        </p:tgtEl>
                                      </p:cBhvr>
                                    </p:animEffect>
                                  </p:childTnLst>
                                </p:cTn>
                              </p:par>
                              <p:par>
                                <p:cTn id="126" presetID="53" presetClass="entr" presetSubtype="16" fill="hold" nodeType="withEffect">
                                  <p:stCondLst>
                                    <p:cond delay="0"/>
                                  </p:stCondLst>
                                  <p:childTnLst>
                                    <p:set>
                                      <p:cBhvr>
                                        <p:cTn id="127" dur="1" fill="hold">
                                          <p:stCondLst>
                                            <p:cond delay="0"/>
                                          </p:stCondLst>
                                        </p:cTn>
                                        <p:tgtEl>
                                          <p:spTgt spid="44"/>
                                        </p:tgtEl>
                                        <p:attrNameLst>
                                          <p:attrName>style.visibility</p:attrName>
                                        </p:attrNameLst>
                                      </p:cBhvr>
                                      <p:to>
                                        <p:strVal val="visible"/>
                                      </p:to>
                                    </p:set>
                                    <p:anim calcmode="lin" valueType="num">
                                      <p:cBhvr>
                                        <p:cTn id="128" dur="750" fill="hold"/>
                                        <p:tgtEl>
                                          <p:spTgt spid="44"/>
                                        </p:tgtEl>
                                        <p:attrNameLst>
                                          <p:attrName>ppt_w</p:attrName>
                                        </p:attrNameLst>
                                      </p:cBhvr>
                                      <p:tavLst>
                                        <p:tav tm="0">
                                          <p:val>
                                            <p:fltVal val="0"/>
                                          </p:val>
                                        </p:tav>
                                        <p:tav tm="100000">
                                          <p:val>
                                            <p:strVal val="#ppt_w"/>
                                          </p:val>
                                        </p:tav>
                                      </p:tavLst>
                                    </p:anim>
                                    <p:anim calcmode="lin" valueType="num">
                                      <p:cBhvr>
                                        <p:cTn id="129" dur="750" fill="hold"/>
                                        <p:tgtEl>
                                          <p:spTgt spid="44"/>
                                        </p:tgtEl>
                                        <p:attrNameLst>
                                          <p:attrName>ppt_h</p:attrName>
                                        </p:attrNameLst>
                                      </p:cBhvr>
                                      <p:tavLst>
                                        <p:tav tm="0">
                                          <p:val>
                                            <p:fltVal val="0"/>
                                          </p:val>
                                        </p:tav>
                                        <p:tav tm="100000">
                                          <p:val>
                                            <p:strVal val="#ppt_h"/>
                                          </p:val>
                                        </p:tav>
                                      </p:tavLst>
                                    </p:anim>
                                    <p:animEffect transition="in" filter="fade">
                                      <p:cBhvr>
                                        <p:cTn id="130" dur="750"/>
                                        <p:tgtEl>
                                          <p:spTgt spid="44"/>
                                        </p:tgtEl>
                                      </p:cBhvr>
                                    </p:animEffect>
                                  </p:childTnLst>
                                </p:cTn>
                              </p:par>
                            </p:childTnLst>
                          </p:cTn>
                        </p:par>
                        <p:par>
                          <p:cTn id="131" fill="hold">
                            <p:stCondLst>
                              <p:cond delay="20500"/>
                            </p:stCondLst>
                            <p:childTnLst>
                              <p:par>
                                <p:cTn id="132" presetID="10" presetClass="entr" presetSubtype="0" fill="hold" grpId="0" nodeType="afterEffect">
                                  <p:stCondLst>
                                    <p:cond delay="25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500"/>
                                        <p:tgtEl>
                                          <p:spTgt spid="65"/>
                                        </p:tgtEl>
                                      </p:cBhvr>
                                    </p:animEffect>
                                  </p:childTnLst>
                                </p:cTn>
                              </p:par>
                              <p:par>
                                <p:cTn id="135" presetID="53" presetClass="entr" presetSubtype="16"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p:cTn id="137" dur="750" fill="hold"/>
                                        <p:tgtEl>
                                          <p:spTgt spid="41"/>
                                        </p:tgtEl>
                                        <p:attrNameLst>
                                          <p:attrName>ppt_w</p:attrName>
                                        </p:attrNameLst>
                                      </p:cBhvr>
                                      <p:tavLst>
                                        <p:tav tm="0">
                                          <p:val>
                                            <p:fltVal val="0"/>
                                          </p:val>
                                        </p:tav>
                                        <p:tav tm="100000">
                                          <p:val>
                                            <p:strVal val="#ppt_w"/>
                                          </p:val>
                                        </p:tav>
                                      </p:tavLst>
                                    </p:anim>
                                    <p:anim calcmode="lin" valueType="num">
                                      <p:cBhvr>
                                        <p:cTn id="138" dur="750" fill="hold"/>
                                        <p:tgtEl>
                                          <p:spTgt spid="41"/>
                                        </p:tgtEl>
                                        <p:attrNameLst>
                                          <p:attrName>ppt_h</p:attrName>
                                        </p:attrNameLst>
                                      </p:cBhvr>
                                      <p:tavLst>
                                        <p:tav tm="0">
                                          <p:val>
                                            <p:fltVal val="0"/>
                                          </p:val>
                                        </p:tav>
                                        <p:tav tm="100000">
                                          <p:val>
                                            <p:strVal val="#ppt_h"/>
                                          </p:val>
                                        </p:tav>
                                      </p:tavLst>
                                    </p:anim>
                                    <p:animEffect transition="in" filter="fade">
                                      <p:cBhvr>
                                        <p:cTn id="139" dur="750"/>
                                        <p:tgtEl>
                                          <p:spTgt spid="41"/>
                                        </p:tgtEl>
                                      </p:cBhvr>
                                    </p:animEffect>
                                  </p:childTnLst>
                                </p:cTn>
                              </p:par>
                            </p:childTnLst>
                          </p:cTn>
                        </p:par>
                        <p:par>
                          <p:cTn id="140" fill="hold">
                            <p:stCondLst>
                              <p:cond delay="21250"/>
                            </p:stCondLst>
                            <p:childTnLst>
                              <p:par>
                                <p:cTn id="141" presetID="10" presetClass="entr" presetSubtype="0" fill="hold" grpId="0" nodeType="afterEffect">
                                  <p:stCondLst>
                                    <p:cond delay="25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500"/>
                                        <p:tgtEl>
                                          <p:spTgt spid="64"/>
                                        </p:tgtEl>
                                      </p:cBhvr>
                                    </p:animEffect>
                                  </p:childTnLst>
                                </p:cTn>
                              </p:par>
                              <p:par>
                                <p:cTn id="144" presetID="53" presetClass="entr" presetSubtype="16" fill="hold"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p:cTn id="146" dur="750" fill="hold"/>
                                        <p:tgtEl>
                                          <p:spTgt spid="43"/>
                                        </p:tgtEl>
                                        <p:attrNameLst>
                                          <p:attrName>ppt_w</p:attrName>
                                        </p:attrNameLst>
                                      </p:cBhvr>
                                      <p:tavLst>
                                        <p:tav tm="0">
                                          <p:val>
                                            <p:fltVal val="0"/>
                                          </p:val>
                                        </p:tav>
                                        <p:tav tm="100000">
                                          <p:val>
                                            <p:strVal val="#ppt_w"/>
                                          </p:val>
                                        </p:tav>
                                      </p:tavLst>
                                    </p:anim>
                                    <p:anim calcmode="lin" valueType="num">
                                      <p:cBhvr>
                                        <p:cTn id="147" dur="750" fill="hold"/>
                                        <p:tgtEl>
                                          <p:spTgt spid="43"/>
                                        </p:tgtEl>
                                        <p:attrNameLst>
                                          <p:attrName>ppt_h</p:attrName>
                                        </p:attrNameLst>
                                      </p:cBhvr>
                                      <p:tavLst>
                                        <p:tav tm="0">
                                          <p:val>
                                            <p:fltVal val="0"/>
                                          </p:val>
                                        </p:tav>
                                        <p:tav tm="100000">
                                          <p:val>
                                            <p:strVal val="#ppt_h"/>
                                          </p:val>
                                        </p:tav>
                                      </p:tavLst>
                                    </p:anim>
                                    <p:animEffect transition="in" filter="fade">
                                      <p:cBhvr>
                                        <p:cTn id="148" dur="750"/>
                                        <p:tgtEl>
                                          <p:spTgt spid="43"/>
                                        </p:tgtEl>
                                      </p:cBhvr>
                                    </p:animEffect>
                                  </p:childTnLst>
                                </p:cTn>
                              </p:par>
                            </p:childTnLst>
                          </p:cTn>
                        </p:par>
                        <p:par>
                          <p:cTn id="149" fill="hold">
                            <p:stCondLst>
                              <p:cond delay="22000"/>
                            </p:stCondLst>
                            <p:childTnLst>
                              <p:par>
                                <p:cTn id="150" presetID="10" presetClass="entr" presetSubtype="0" fill="hold" grpId="0" nodeType="afterEffect">
                                  <p:stCondLst>
                                    <p:cond delay="250"/>
                                  </p:stCondLst>
                                  <p:childTnLst>
                                    <p:set>
                                      <p:cBhvr>
                                        <p:cTn id="151" dur="1" fill="hold">
                                          <p:stCondLst>
                                            <p:cond delay="0"/>
                                          </p:stCondLst>
                                        </p:cTn>
                                        <p:tgtEl>
                                          <p:spTgt spid="63"/>
                                        </p:tgtEl>
                                        <p:attrNameLst>
                                          <p:attrName>style.visibility</p:attrName>
                                        </p:attrNameLst>
                                      </p:cBhvr>
                                      <p:to>
                                        <p:strVal val="visible"/>
                                      </p:to>
                                    </p:set>
                                    <p:animEffect transition="in" filter="fade">
                                      <p:cBhvr>
                                        <p:cTn id="152" dur="500"/>
                                        <p:tgtEl>
                                          <p:spTgt spid="63"/>
                                        </p:tgtEl>
                                      </p:cBhvr>
                                    </p:animEffect>
                                  </p:childTnLst>
                                </p:cTn>
                              </p:par>
                              <p:par>
                                <p:cTn id="153" presetID="53" presetClass="entr" presetSubtype="16" fill="hold" nodeType="withEffect">
                                  <p:stCondLst>
                                    <p:cond delay="0"/>
                                  </p:stCondLst>
                                  <p:childTnLst>
                                    <p:set>
                                      <p:cBhvr>
                                        <p:cTn id="154" dur="1" fill="hold">
                                          <p:stCondLst>
                                            <p:cond delay="0"/>
                                          </p:stCondLst>
                                        </p:cTn>
                                        <p:tgtEl>
                                          <p:spTgt spid="48"/>
                                        </p:tgtEl>
                                        <p:attrNameLst>
                                          <p:attrName>style.visibility</p:attrName>
                                        </p:attrNameLst>
                                      </p:cBhvr>
                                      <p:to>
                                        <p:strVal val="visible"/>
                                      </p:to>
                                    </p:set>
                                    <p:anim calcmode="lin" valueType="num">
                                      <p:cBhvr>
                                        <p:cTn id="155" dur="750" fill="hold"/>
                                        <p:tgtEl>
                                          <p:spTgt spid="48"/>
                                        </p:tgtEl>
                                        <p:attrNameLst>
                                          <p:attrName>ppt_w</p:attrName>
                                        </p:attrNameLst>
                                      </p:cBhvr>
                                      <p:tavLst>
                                        <p:tav tm="0">
                                          <p:val>
                                            <p:fltVal val="0"/>
                                          </p:val>
                                        </p:tav>
                                        <p:tav tm="100000">
                                          <p:val>
                                            <p:strVal val="#ppt_w"/>
                                          </p:val>
                                        </p:tav>
                                      </p:tavLst>
                                    </p:anim>
                                    <p:anim calcmode="lin" valueType="num">
                                      <p:cBhvr>
                                        <p:cTn id="156" dur="750" fill="hold"/>
                                        <p:tgtEl>
                                          <p:spTgt spid="48"/>
                                        </p:tgtEl>
                                        <p:attrNameLst>
                                          <p:attrName>ppt_h</p:attrName>
                                        </p:attrNameLst>
                                      </p:cBhvr>
                                      <p:tavLst>
                                        <p:tav tm="0">
                                          <p:val>
                                            <p:fltVal val="0"/>
                                          </p:val>
                                        </p:tav>
                                        <p:tav tm="100000">
                                          <p:val>
                                            <p:strVal val="#ppt_h"/>
                                          </p:val>
                                        </p:tav>
                                      </p:tavLst>
                                    </p:anim>
                                    <p:animEffect transition="in" filter="fade">
                                      <p:cBhvr>
                                        <p:cTn id="157" dur="750"/>
                                        <p:tgtEl>
                                          <p:spTgt spid="48"/>
                                        </p:tgtEl>
                                      </p:cBhvr>
                                    </p:animEffect>
                                  </p:childTnLst>
                                </p:cTn>
                              </p:par>
                            </p:childTnLst>
                          </p:cTn>
                        </p:par>
                        <p:par>
                          <p:cTn id="158" fill="hold">
                            <p:stCondLst>
                              <p:cond delay="22750"/>
                            </p:stCondLst>
                            <p:childTnLst>
                              <p:par>
                                <p:cTn id="159" presetID="10" presetClass="entr" presetSubtype="0" fill="hold" grpId="0" nodeType="afterEffect">
                                  <p:stCondLst>
                                    <p:cond delay="250"/>
                                  </p:stCondLst>
                                  <p:childTnLst>
                                    <p:set>
                                      <p:cBhvr>
                                        <p:cTn id="160" dur="1" fill="hold">
                                          <p:stCondLst>
                                            <p:cond delay="0"/>
                                          </p:stCondLst>
                                        </p:cTn>
                                        <p:tgtEl>
                                          <p:spTgt spid="69"/>
                                        </p:tgtEl>
                                        <p:attrNameLst>
                                          <p:attrName>style.visibility</p:attrName>
                                        </p:attrNameLst>
                                      </p:cBhvr>
                                      <p:to>
                                        <p:strVal val="visible"/>
                                      </p:to>
                                    </p:set>
                                    <p:animEffect transition="in" filter="fade">
                                      <p:cBhvr>
                                        <p:cTn id="161" dur="500"/>
                                        <p:tgtEl>
                                          <p:spTgt spid="69"/>
                                        </p:tgtEl>
                                      </p:cBhvr>
                                    </p:animEffect>
                                  </p:childTnLst>
                                </p:cTn>
                              </p:par>
                              <p:par>
                                <p:cTn id="162" presetID="53" presetClass="entr" presetSubtype="16" fill="hold" nodeType="withEffect">
                                  <p:stCondLst>
                                    <p:cond delay="0"/>
                                  </p:stCondLst>
                                  <p:childTnLst>
                                    <p:set>
                                      <p:cBhvr>
                                        <p:cTn id="163" dur="1" fill="hold">
                                          <p:stCondLst>
                                            <p:cond delay="0"/>
                                          </p:stCondLst>
                                        </p:cTn>
                                        <p:tgtEl>
                                          <p:spTgt spid="70"/>
                                        </p:tgtEl>
                                        <p:attrNameLst>
                                          <p:attrName>style.visibility</p:attrName>
                                        </p:attrNameLst>
                                      </p:cBhvr>
                                      <p:to>
                                        <p:strVal val="visible"/>
                                      </p:to>
                                    </p:set>
                                    <p:anim calcmode="lin" valueType="num">
                                      <p:cBhvr>
                                        <p:cTn id="164" dur="750" fill="hold"/>
                                        <p:tgtEl>
                                          <p:spTgt spid="70"/>
                                        </p:tgtEl>
                                        <p:attrNameLst>
                                          <p:attrName>ppt_w</p:attrName>
                                        </p:attrNameLst>
                                      </p:cBhvr>
                                      <p:tavLst>
                                        <p:tav tm="0">
                                          <p:val>
                                            <p:fltVal val="0"/>
                                          </p:val>
                                        </p:tav>
                                        <p:tav tm="100000">
                                          <p:val>
                                            <p:strVal val="#ppt_w"/>
                                          </p:val>
                                        </p:tav>
                                      </p:tavLst>
                                    </p:anim>
                                    <p:anim calcmode="lin" valueType="num">
                                      <p:cBhvr>
                                        <p:cTn id="165" dur="750" fill="hold"/>
                                        <p:tgtEl>
                                          <p:spTgt spid="70"/>
                                        </p:tgtEl>
                                        <p:attrNameLst>
                                          <p:attrName>ppt_h</p:attrName>
                                        </p:attrNameLst>
                                      </p:cBhvr>
                                      <p:tavLst>
                                        <p:tav tm="0">
                                          <p:val>
                                            <p:fltVal val="0"/>
                                          </p:val>
                                        </p:tav>
                                        <p:tav tm="100000">
                                          <p:val>
                                            <p:strVal val="#ppt_h"/>
                                          </p:val>
                                        </p:tav>
                                      </p:tavLst>
                                    </p:anim>
                                    <p:animEffect transition="in" filter="fade">
                                      <p:cBhvr>
                                        <p:cTn id="166" dur="750"/>
                                        <p:tgtEl>
                                          <p:spTgt spid="70"/>
                                        </p:tgtEl>
                                      </p:cBhvr>
                                    </p:animEffect>
                                  </p:childTnLst>
                                </p:cTn>
                              </p:par>
                            </p:childTnLst>
                          </p:cTn>
                        </p:par>
                        <p:par>
                          <p:cTn id="167" fill="hold">
                            <p:stCondLst>
                              <p:cond delay="23500"/>
                            </p:stCondLst>
                            <p:childTnLst>
                              <p:par>
                                <p:cTn id="168" presetID="42" presetClass="entr" presetSubtype="0" fill="hold" grpId="0" nodeType="afterEffect">
                                  <p:stCondLst>
                                    <p:cond delay="0"/>
                                  </p:stCondLst>
                                  <p:childTnLst>
                                    <p:set>
                                      <p:cBhvr>
                                        <p:cTn id="169" dur="1" fill="hold">
                                          <p:stCondLst>
                                            <p:cond delay="0"/>
                                          </p:stCondLst>
                                        </p:cTn>
                                        <p:tgtEl>
                                          <p:spTgt spid="71"/>
                                        </p:tgtEl>
                                        <p:attrNameLst>
                                          <p:attrName>style.visibility</p:attrName>
                                        </p:attrNameLst>
                                      </p:cBhvr>
                                      <p:to>
                                        <p:strVal val="visible"/>
                                      </p:to>
                                    </p:set>
                                    <p:animEffect transition="in" filter="fade">
                                      <p:cBhvr>
                                        <p:cTn id="170" dur="2000"/>
                                        <p:tgtEl>
                                          <p:spTgt spid="71"/>
                                        </p:tgtEl>
                                      </p:cBhvr>
                                    </p:animEffect>
                                    <p:anim calcmode="lin" valueType="num">
                                      <p:cBhvr>
                                        <p:cTn id="171" dur="2000" fill="hold"/>
                                        <p:tgtEl>
                                          <p:spTgt spid="71"/>
                                        </p:tgtEl>
                                        <p:attrNameLst>
                                          <p:attrName>ppt_x</p:attrName>
                                        </p:attrNameLst>
                                      </p:cBhvr>
                                      <p:tavLst>
                                        <p:tav tm="0">
                                          <p:val>
                                            <p:strVal val="#ppt_x"/>
                                          </p:val>
                                        </p:tav>
                                        <p:tav tm="100000">
                                          <p:val>
                                            <p:strVal val="#ppt_x"/>
                                          </p:val>
                                        </p:tav>
                                      </p:tavLst>
                                    </p:anim>
                                    <p:anim calcmode="lin" valueType="num">
                                      <p:cBhvr>
                                        <p:cTn id="172" dur="2000" fill="hold"/>
                                        <p:tgtEl>
                                          <p:spTgt spid="71"/>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3"/>
                                        </p:tgtEl>
                                        <p:attrNameLst>
                                          <p:attrName>style.visibility</p:attrName>
                                        </p:attrNameLst>
                                      </p:cBhvr>
                                      <p:to>
                                        <p:strVal val="visible"/>
                                      </p:to>
                                    </p:set>
                                    <p:animEffect transition="in" filter="fade">
                                      <p:cBhvr>
                                        <p:cTn id="175" dur="2000"/>
                                        <p:tgtEl>
                                          <p:spTgt spid="3"/>
                                        </p:tgtEl>
                                      </p:cBhvr>
                                    </p:animEffect>
                                    <p:anim calcmode="lin" valueType="num">
                                      <p:cBhvr>
                                        <p:cTn id="176" dur="2000" fill="hold"/>
                                        <p:tgtEl>
                                          <p:spTgt spid="3"/>
                                        </p:tgtEl>
                                        <p:attrNameLst>
                                          <p:attrName>ppt_x</p:attrName>
                                        </p:attrNameLst>
                                      </p:cBhvr>
                                      <p:tavLst>
                                        <p:tav tm="0">
                                          <p:val>
                                            <p:strVal val="#ppt_x"/>
                                          </p:val>
                                        </p:tav>
                                        <p:tav tm="100000">
                                          <p:val>
                                            <p:strVal val="#ppt_x"/>
                                          </p:val>
                                        </p:tav>
                                      </p:tavLst>
                                    </p:anim>
                                    <p:anim calcmode="lin" valueType="num">
                                      <p:cBhvr>
                                        <p:cTn id="177" dur="2000" fill="hold"/>
                                        <p:tgtEl>
                                          <p:spTgt spid="3"/>
                                        </p:tgtEl>
                                        <p:attrNameLst>
                                          <p:attrName>ppt_y</p:attrName>
                                        </p:attrNameLst>
                                      </p:cBhvr>
                                      <p:tavLst>
                                        <p:tav tm="0">
                                          <p:val>
                                            <p:strVal val="#ppt_y+.1"/>
                                          </p:val>
                                        </p:tav>
                                        <p:tav tm="100000">
                                          <p:val>
                                            <p:strVal val="#ppt_y"/>
                                          </p:val>
                                        </p:tav>
                                      </p:tavLst>
                                    </p:anim>
                                  </p:childTnLst>
                                </p:cTn>
                              </p:par>
                            </p:childTnLst>
                          </p:cTn>
                        </p:par>
                        <p:par>
                          <p:cTn id="178" fill="hold">
                            <p:stCondLst>
                              <p:cond delay="25500"/>
                            </p:stCondLst>
                            <p:childTnLst>
                              <p:par>
                                <p:cTn id="179" presetID="10" presetClass="entr" presetSubtype="0" fill="hold" nodeType="afterEffect">
                                  <p:stCondLst>
                                    <p:cond delay="250"/>
                                  </p:stCondLst>
                                  <p:childTnLst>
                                    <p:set>
                                      <p:cBhvr>
                                        <p:cTn id="180" dur="1" fill="hold">
                                          <p:stCondLst>
                                            <p:cond delay="0"/>
                                          </p:stCondLst>
                                        </p:cTn>
                                        <p:tgtEl>
                                          <p:spTgt spid="7"/>
                                        </p:tgtEl>
                                        <p:attrNameLst>
                                          <p:attrName>style.visibility</p:attrName>
                                        </p:attrNameLst>
                                      </p:cBhvr>
                                      <p:to>
                                        <p:strVal val="visible"/>
                                      </p:to>
                                    </p:set>
                                    <p:animEffect transition="in" filter="fade">
                                      <p:cBhvr>
                                        <p:cTn id="181" dur="1500"/>
                                        <p:tgtEl>
                                          <p:spTgt spid="7"/>
                                        </p:tgtEl>
                                      </p:cBhvr>
                                    </p:animEffect>
                                  </p:childTnLst>
                                </p:cTn>
                              </p:par>
                            </p:childTnLst>
                          </p:cTn>
                        </p:par>
                        <p:par>
                          <p:cTn id="182" fill="hold">
                            <p:stCondLst>
                              <p:cond delay="27250"/>
                            </p:stCondLst>
                            <p:childTnLst>
                              <p:par>
                                <p:cTn id="183" presetID="42" presetClass="path" presetSubtype="0" repeatCount="30000" accel="16667" decel="16667" autoRev="1" fill="hold" nodeType="afterEffect">
                                  <p:stCondLst>
                                    <p:cond delay="0"/>
                                  </p:stCondLst>
                                  <p:childTnLst>
                                    <p:animMotion origin="layout" path="M 8.33333E-7 5.43604E-7 L -0.00104 0.88087 " pathEditMode="relative" rAng="0" ptsTypes="AA">
                                      <p:cBhvr>
                                        <p:cTn id="184" dur="15000" fill="hold"/>
                                        <p:tgtEl>
                                          <p:spTgt spid="7"/>
                                        </p:tgtEl>
                                        <p:attrNameLst>
                                          <p:attrName>ppt_x</p:attrName>
                                          <p:attrName>ppt_y</p:attrName>
                                        </p:attrNameLst>
                                      </p:cBhvr>
                                      <p:rCtr x="-52" y="440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63" grpId="0" animBg="1"/>
      <p:bldP spid="64" grpId="0" animBg="1"/>
      <p:bldP spid="65" grpId="0" animBg="1"/>
      <p:bldP spid="51" grpId="0" animBg="1"/>
      <p:bldP spid="68" grpId="0"/>
      <p:bldP spid="5" grpId="0"/>
      <p:bldP spid="71" grpId="0"/>
      <p:bldP spid="3" grpId="0" animBg="1"/>
      <p:bldP spid="6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Ochtinská aragonitová jaskyňa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Slovensko</a:t>
            </a:r>
            <a:endParaRPr lang="sk-SK" sz="2400" i="1" u="sng">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Hudba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Rok :		2016</a:t>
            </a:r>
          </a:p>
        </p:txBody>
      </p:sp>
      <p:sp>
        <p:nvSpPr>
          <p:cNvPr id="6" name="BlokTextu 5"/>
          <p:cNvSpPr txBox="1"/>
          <p:nvPr/>
        </p:nvSpPr>
        <p:spPr>
          <a:xfrm>
            <a:off x="6948264"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980728"/>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k-SK" sz="1500" i="1" smtClean="0">
                <a:ln w="9525">
                  <a:noFill/>
                  <a:prstDash val="solid"/>
                </a:ln>
                <a:solidFill>
                  <a:srgbClr val="F79646">
                    <a:lumMod val="50000"/>
                  </a:srgbClr>
                </a:solidFill>
                <a:latin typeface="Nadianne" panose="03020902050305070206" pitchFamily="66" charset="0"/>
                <a:cs typeface="Arial" charset="0"/>
              </a:rPr>
              <a:t>    Táto </a:t>
            </a:r>
            <a:r>
              <a:rPr lang="sk-SK" sz="1500" i="1">
                <a:ln w="9525">
                  <a:noFill/>
                  <a:prstDash val="solid"/>
                </a:ln>
                <a:solidFill>
                  <a:srgbClr val="F79646">
                    <a:lumMod val="50000"/>
                  </a:srgbClr>
                </a:solidFill>
                <a:latin typeface="Nadianne" panose="03020902050305070206" pitchFamily="66" charset="0"/>
                <a:cs typeface="Arial" charset="0"/>
              </a:rPr>
              <a:t>jedinečná aragonitová jaskyňa leží v Slovenskom rudohorí, neďaleko Revúcej. Je takmer 300 m dlhá a je známa vzácnou výzdobou z minerálu aragonit.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Na svete sú iba tri aragonitové jaskyne prístupné verejnosti (okrem Ochtinej ešte v Mexiku a v Argentíne). Ochtinská jaskyňa bola náhodne objavená v roku 1954 pri geologických prácach. Z celkovej dĺžky 300 m je od roku 1972 sprístupnených verejnosti 230 metrov. Teplota vzduchu v jaskyni je 7,2 – 9,5 °C a relatívna vlhkosť 92 až 97 %.</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Jaskyňa predstavuje unikátny prírodný fenomén. Aragonitová výplň vznikla vyzrážaním morského a sladkovodného prostredia v uzavretých podzemných dutinách. Biely aragonit vytvára trsovité alebo kríčkovité útvary.</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Jaskyňa je národnou prírodnou pamiatkou. Spolu s ďalšími jaskyňami Slovenského krasu bola Ochtinská aragonitová jaskyňa zapísaná  do zoznamu Svetového dedičstva UNESCO.</a:t>
            </a: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3" name="Obrázok 12">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28163530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xEl>
                                              <p:charRg st="4294967295" end="4294967295"/>
                                            </p:txEl>
                                          </p:spTgt>
                                        </p:tgtEl>
                                        <p:attrNameLst>
                                          <p:attrName>style.visibility</p:attrName>
                                        </p:attrNameLst>
                                      </p:cBhvr>
                                      <p:to>
                                        <p:strVal val="visible"/>
                                      </p:to>
                                    </p:set>
                                    <p:animEffect transition="in" filter="fade">
                                      <p:cBhvr>
                                        <p:cTn id="10" dur="2500"/>
                                        <p:tgtEl>
                                          <p:spTgt spid="9">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Ochtinská Aragonite Cave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Slovakia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Music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Year :		2016</a:t>
            </a:r>
          </a:p>
        </p:txBody>
      </p:sp>
      <p:sp>
        <p:nvSpPr>
          <p:cNvPr id="6" name="BlokTextu 5"/>
          <p:cNvSpPr txBox="1"/>
          <p:nvPr/>
        </p:nvSpPr>
        <p:spPr>
          <a:xfrm>
            <a:off x="7020272" y="4559437"/>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en-US" sz="1500" i="1" smtClean="0">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This unique aragonite cave is situated in southern Slovakia, near Revúca. Being almost 300 m long, it is famous for its rare filing of the mineral aragonite.</a:t>
            </a:r>
          </a:p>
          <a:p>
            <a:pPr algn="just" fontAlgn="base">
              <a:spcBef>
                <a:spcPct val="0"/>
              </a:spcBef>
              <a:spcAft>
                <a:spcPct val="0"/>
              </a:spcAft>
              <a:defRPr/>
            </a:pPr>
            <a:r>
              <a:rPr lang="en-US" sz="1500" i="1">
                <a:ln w="9525">
                  <a:noFill/>
                  <a:prstDash val="solid"/>
                </a:ln>
                <a:solidFill>
                  <a:srgbClr val="F79646">
                    <a:lumMod val="50000"/>
                  </a:srgbClr>
                </a:solidFill>
                <a:latin typeface="Nadianne" panose="03020902050305070206" pitchFamily="66" charset="0"/>
                <a:cs typeface="Arial" charset="0"/>
              </a:rPr>
              <a:t>     There are only three aragonite caves in the world open to public (Ochtiná in Slovakia, in Mexico and Argentine). The aragonite cave in Ochtiná was accidentally discovered in 1954 during geological survey. From the total length of 300 m were 230 m in 1972 opened to visitors. The air temperature is 7,2 – 9,5 °C and the relative humidity equals 92 to 97 %.</a:t>
            </a:r>
          </a:p>
          <a:p>
            <a:pPr algn="just" fontAlgn="base">
              <a:spcBef>
                <a:spcPct val="0"/>
              </a:spcBef>
              <a:spcAft>
                <a:spcPct val="0"/>
              </a:spcAft>
              <a:defRPr/>
            </a:pPr>
            <a:r>
              <a:rPr lang="en-US" sz="1500" i="1">
                <a:ln w="9525">
                  <a:noFill/>
                  <a:prstDash val="solid"/>
                </a:ln>
                <a:solidFill>
                  <a:srgbClr val="F79646">
                    <a:lumMod val="50000"/>
                  </a:srgbClr>
                </a:solidFill>
                <a:latin typeface="Nadianne" panose="03020902050305070206" pitchFamily="66" charset="0"/>
                <a:cs typeface="Arial" charset="0"/>
              </a:rPr>
              <a:t>     The aragonite cave is a unique natural phenomenon. The aragonite filling was created by precipitation from marine and freshwater environments in closed subterranean pockets. White aragonite forms the cave‘s rare decoration.</a:t>
            </a:r>
          </a:p>
          <a:p>
            <a:pPr algn="just" fontAlgn="base">
              <a:spcBef>
                <a:spcPct val="0"/>
              </a:spcBef>
              <a:spcAft>
                <a:spcPct val="0"/>
              </a:spcAft>
              <a:defRPr/>
            </a:pPr>
            <a:r>
              <a:rPr lang="en-US" sz="1500" i="1">
                <a:ln w="9525">
                  <a:noFill/>
                  <a:prstDash val="solid"/>
                </a:ln>
                <a:solidFill>
                  <a:srgbClr val="F79646">
                    <a:lumMod val="50000"/>
                  </a:srgbClr>
                </a:solidFill>
                <a:latin typeface="Nadianne" panose="03020902050305070206" pitchFamily="66" charset="0"/>
                <a:cs typeface="Arial" charset="0"/>
              </a:rPr>
              <a:t>     The cave is the national natural monument. Along with other caves of the Slovak Karst  is the Cave of Ochtiná included in the UNESCO World Heritage list.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1590675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Cueva de Aragonita Ochtiná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Eslovaquia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Año </a:t>
            </a:r>
            <a:r>
              <a:rPr lang="sk-SK" sz="1400" i="1" smtClean="0">
                <a:ln w="9525">
                  <a:noFill/>
                  <a:prstDash val="solid"/>
                </a:ln>
                <a:solidFill>
                  <a:srgbClr val="F79646">
                    <a:lumMod val="50000"/>
                  </a:srgbClr>
                </a:solidFill>
                <a:latin typeface="Nadianne" panose="03020902050305070206" pitchFamily="66" charset="0"/>
                <a:cs typeface="Arial" charset="0"/>
              </a:rPr>
              <a:t>:		2016</a:t>
            </a:r>
          </a:p>
        </p:txBody>
      </p:sp>
      <p:sp>
        <p:nvSpPr>
          <p:cNvPr id="6" name="BlokTextu 5"/>
          <p:cNvSpPr txBox="1"/>
          <p:nvPr/>
        </p:nvSpPr>
        <p:spPr>
          <a:xfrm>
            <a:off x="6948264"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es-ES" sz="1500" i="1">
                <a:ln w="9525">
                  <a:noFill/>
                  <a:prstDash val="solid"/>
                </a:ln>
                <a:solidFill>
                  <a:srgbClr val="F79646">
                    <a:lumMod val="50000"/>
                  </a:srgbClr>
                </a:solidFill>
                <a:latin typeface="Nadianne" panose="03020902050305070206" pitchFamily="66" charset="0"/>
                <a:cs typeface="Arial" charset="0"/>
              </a:rPr>
              <a:t> </a:t>
            </a:r>
            <a:r>
              <a:rPr lang="sk-SK" sz="1500" i="1" smtClean="0">
                <a:ln w="9525">
                  <a:noFill/>
                  <a:prstDash val="solid"/>
                </a:ln>
                <a:solidFill>
                  <a:srgbClr val="F79646">
                    <a:lumMod val="50000"/>
                  </a:srgbClr>
                </a:solidFill>
                <a:latin typeface="Nadianne" panose="03020902050305070206" pitchFamily="66" charset="0"/>
                <a:cs typeface="Arial" charset="0"/>
              </a:rPr>
              <a:t>    </a:t>
            </a:r>
            <a:r>
              <a:rPr lang="es-ES" sz="1500" i="1" smtClean="0">
                <a:ln w="9525">
                  <a:noFill/>
                  <a:prstDash val="solid"/>
                </a:ln>
                <a:solidFill>
                  <a:srgbClr val="F79646">
                    <a:lumMod val="50000"/>
                  </a:srgbClr>
                </a:solidFill>
                <a:latin typeface="Nadianne" panose="03020902050305070206" pitchFamily="66" charset="0"/>
                <a:cs typeface="Arial" charset="0"/>
              </a:rPr>
              <a:t>Esta </a:t>
            </a:r>
            <a:r>
              <a:rPr lang="es-ES" sz="1500" i="1">
                <a:ln w="9525">
                  <a:noFill/>
                  <a:prstDash val="solid"/>
                </a:ln>
                <a:solidFill>
                  <a:srgbClr val="F79646">
                    <a:lumMod val="50000"/>
                  </a:srgbClr>
                </a:solidFill>
                <a:latin typeface="Nadianne" panose="03020902050305070206" pitchFamily="66" charset="0"/>
                <a:cs typeface="Arial" charset="0"/>
              </a:rPr>
              <a:t>cueva de aragonita única se encuentra en las montañas Slovenské rudohorie en el sur de Eslovaquia, cerca de ciudad de Revúca. Tiene casi 300 m de largo y se caracteriza por una decoración rara de la mineral aragonita.</a:t>
            </a:r>
          </a:p>
          <a:p>
            <a:pPr algn="just" fontAlgn="base">
              <a:spcBef>
                <a:spcPct val="0"/>
              </a:spcBef>
              <a:spcAft>
                <a:spcPct val="0"/>
              </a:spcAft>
              <a:defRPr/>
            </a:pPr>
            <a:r>
              <a:rPr lang="es-ES" sz="1500" i="1">
                <a:ln w="9525">
                  <a:noFill/>
                  <a:prstDash val="solid"/>
                </a:ln>
                <a:solidFill>
                  <a:srgbClr val="F79646">
                    <a:lumMod val="50000"/>
                  </a:srgbClr>
                </a:solidFill>
                <a:latin typeface="Nadianne" panose="03020902050305070206" pitchFamily="66" charset="0"/>
                <a:cs typeface="Arial" charset="0"/>
              </a:rPr>
              <a:t>     En el mundo hay solamente tres cuevas de aragonita abiertos al público (excepto Ochtiná todavía en México y Argentina). La cueva fue descubierta accidentalmente en 1954 durante los trabajos geológicos. En el 1972 fue abierto al público en 230 de sus 300 metros de largo. La temperatura del aire en la cueva es 7,2 a 9,5 °C y la humedad relativa es entre 92-97 %.</a:t>
            </a:r>
          </a:p>
          <a:p>
            <a:pPr algn="just" fontAlgn="base">
              <a:spcBef>
                <a:spcPct val="0"/>
              </a:spcBef>
              <a:spcAft>
                <a:spcPct val="0"/>
              </a:spcAft>
              <a:defRPr/>
            </a:pPr>
            <a:r>
              <a:rPr lang="es-ES" sz="1500" i="1">
                <a:ln w="9525">
                  <a:noFill/>
                  <a:prstDash val="solid"/>
                </a:ln>
                <a:solidFill>
                  <a:srgbClr val="F79646">
                    <a:lumMod val="50000"/>
                  </a:srgbClr>
                </a:solidFill>
                <a:latin typeface="Nadianne" panose="03020902050305070206" pitchFamily="66" charset="0"/>
                <a:cs typeface="Arial" charset="0"/>
              </a:rPr>
              <a:t>     La cueva representa un fenómeno natural único. Aragonite es una de las formas cristalinas de carbonato de calcio. Fue formado por la precipitación de la aragonita de medio ambiente marino y agua dulce relleno en cavidades subterráneas selladas. Esta cueva se caracteriza por presentar formas interesantes de aragonito blanco.</a:t>
            </a:r>
          </a:p>
          <a:p>
            <a:pPr algn="just" fontAlgn="base">
              <a:spcBef>
                <a:spcPct val="0"/>
              </a:spcBef>
              <a:spcAft>
                <a:spcPct val="0"/>
              </a:spcAft>
              <a:defRPr/>
            </a:pPr>
            <a:r>
              <a:rPr lang="es-ES" sz="1500" i="1">
                <a:ln w="9525">
                  <a:noFill/>
                  <a:prstDash val="solid"/>
                </a:ln>
                <a:solidFill>
                  <a:srgbClr val="F79646">
                    <a:lumMod val="50000"/>
                  </a:srgbClr>
                </a:solidFill>
                <a:latin typeface="Nadianne" panose="03020902050305070206" pitchFamily="66" charset="0"/>
                <a:cs typeface="Arial" charset="0"/>
              </a:rPr>
              <a:t>     La cueva es un Monumento Natural Nacional de Eslovaquia. Junto con otras cuevas del Karst de Eslovaquia es la Cueva de Ochtiná incluido en la lista del Patrimonio Mundial de la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35647107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La grotte d’Ochtiná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Slovaquie</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M</a:t>
            </a:r>
            <a:r>
              <a:rPr lang="sk-SK" sz="1400" i="1" smtClean="0">
                <a:ln w="9525">
                  <a:noFill/>
                  <a:prstDash val="solid"/>
                </a:ln>
                <a:solidFill>
                  <a:srgbClr val="F79646">
                    <a:lumMod val="50000"/>
                  </a:srgbClr>
                </a:solidFill>
                <a:latin typeface="Nadianne" panose="03020902050305070206" pitchFamily="66" charset="0"/>
                <a:cs typeface="Arial" charset="0"/>
              </a:rPr>
              <a:t>usique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Année :		2016</a:t>
            </a:r>
          </a:p>
        </p:txBody>
      </p:sp>
      <p:sp>
        <p:nvSpPr>
          <p:cNvPr id="6" name="BlokTextu 5"/>
          <p:cNvSpPr txBox="1"/>
          <p:nvPr/>
        </p:nvSpPr>
        <p:spPr>
          <a:xfrm>
            <a:off x="6942511" y="422108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09315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fr-FR" sz="1500" i="1">
                <a:ln w="9525">
                  <a:noFill/>
                  <a:prstDash val="solid"/>
                </a:ln>
                <a:solidFill>
                  <a:srgbClr val="F79646">
                    <a:lumMod val="50000"/>
                  </a:srgbClr>
                </a:solidFill>
                <a:latin typeface="Nadianne" panose="03020902050305070206" pitchFamily="66" charset="0"/>
                <a:cs typeface="Arial" charset="0"/>
              </a:rPr>
              <a:t> </a:t>
            </a:r>
            <a:r>
              <a:rPr lang="sk-SK" sz="1500" i="1" smtClean="0">
                <a:ln w="9525">
                  <a:noFill/>
                  <a:prstDash val="solid"/>
                </a:ln>
                <a:solidFill>
                  <a:srgbClr val="F79646">
                    <a:lumMod val="50000"/>
                  </a:srgbClr>
                </a:solidFill>
                <a:latin typeface="Nadianne" panose="03020902050305070206" pitchFamily="66" charset="0"/>
                <a:cs typeface="Arial" charset="0"/>
              </a:rPr>
              <a:t>    </a:t>
            </a:r>
            <a:r>
              <a:rPr lang="fr-FR" sz="1500" i="1" smtClean="0">
                <a:ln w="9525">
                  <a:noFill/>
                  <a:prstDash val="solid"/>
                </a:ln>
                <a:solidFill>
                  <a:srgbClr val="F79646">
                    <a:lumMod val="50000"/>
                  </a:srgbClr>
                </a:solidFill>
                <a:latin typeface="Nadianne" panose="03020902050305070206" pitchFamily="66" charset="0"/>
                <a:cs typeface="Arial" charset="0"/>
              </a:rPr>
              <a:t>La </a:t>
            </a:r>
            <a:r>
              <a:rPr lang="fr-FR" sz="1500" i="1">
                <a:ln w="9525">
                  <a:noFill/>
                  <a:prstDash val="solid"/>
                </a:ln>
                <a:solidFill>
                  <a:srgbClr val="F79646">
                    <a:lumMod val="50000"/>
                  </a:srgbClr>
                </a:solidFill>
                <a:latin typeface="Nadianne" panose="03020902050305070206" pitchFamily="66" charset="0"/>
                <a:cs typeface="Arial" charset="0"/>
              </a:rPr>
              <a:t>grotte d’Ochtiná est la seule grotte d’aragonite du continent européen. Elle se trouve en Slovaquie méridionale, près de la ville Revúca.</a:t>
            </a:r>
          </a:p>
          <a:p>
            <a:pPr algn="just" fontAlgn="base">
              <a:spcBef>
                <a:spcPct val="0"/>
              </a:spcBef>
              <a:spcAft>
                <a:spcPct val="0"/>
              </a:spcAft>
              <a:defRPr/>
            </a:pPr>
            <a:r>
              <a:rPr lang="fr-FR" sz="1500" i="1">
                <a:ln w="9525">
                  <a:noFill/>
                  <a:prstDash val="solid"/>
                </a:ln>
                <a:solidFill>
                  <a:srgbClr val="F79646">
                    <a:lumMod val="50000"/>
                  </a:srgbClr>
                </a:solidFill>
                <a:latin typeface="Nadianne" panose="03020902050305070206" pitchFamily="66" charset="0"/>
                <a:cs typeface="Arial" charset="0"/>
              </a:rPr>
              <a:t>     La grotte a été découverte accidentellement  en 1954 par des mineurs. De la longue totale de 300 m étaient ouverts au public en 1972 les 230 mètres. La température à l’intérieur de la grotte oscille entre 7,2 et 9,5 °C et l’humidité relative passe du 92 jusqu’au 97 %.</a:t>
            </a:r>
          </a:p>
          <a:p>
            <a:pPr algn="just" fontAlgn="base">
              <a:spcBef>
                <a:spcPct val="0"/>
              </a:spcBef>
              <a:spcAft>
                <a:spcPct val="0"/>
              </a:spcAft>
              <a:defRPr/>
            </a:pPr>
            <a:r>
              <a:rPr lang="fr-FR" sz="1500" i="1">
                <a:ln w="9525">
                  <a:noFill/>
                  <a:prstDash val="solid"/>
                </a:ln>
                <a:solidFill>
                  <a:srgbClr val="F79646">
                    <a:lumMod val="50000"/>
                  </a:srgbClr>
                </a:solidFill>
                <a:latin typeface="Nadianne" panose="03020902050305070206" pitchFamily="66" charset="0"/>
                <a:cs typeface="Arial" charset="0"/>
              </a:rPr>
              <a:t>     La grotte aragonite d’Ochtiná est un phénomène unique car la naissance de sa décoration s’est formée sous les conditions spécifiques régnant à l’intérieur des cavités souterrains.</a:t>
            </a:r>
          </a:p>
          <a:p>
            <a:pPr algn="just" fontAlgn="base">
              <a:spcBef>
                <a:spcPct val="0"/>
              </a:spcBef>
              <a:spcAft>
                <a:spcPct val="0"/>
              </a:spcAft>
              <a:defRPr/>
            </a:pPr>
            <a:r>
              <a:rPr lang="fr-FR" sz="1500" i="1">
                <a:ln w="9525">
                  <a:noFill/>
                  <a:prstDash val="solid"/>
                </a:ln>
                <a:solidFill>
                  <a:srgbClr val="F79646">
                    <a:lumMod val="50000"/>
                  </a:srgbClr>
                </a:solidFill>
                <a:latin typeface="Nadianne" panose="03020902050305070206" pitchFamily="66" charset="0"/>
                <a:cs typeface="Arial" charset="0"/>
              </a:rPr>
              <a:t>     Il n’existe que trois grottes d’aragonite dans le monde qui sont ouvertes au public: en Slovaquie, au Mexique et en Argentine. Grâce à son caractère extraordinaire et la décoration en forme de brindilles et petits arbustes la grotte d’Ochtiná est classée patrimoine mondial par l’UNESCO.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72306517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Aragonithöhle in Ochtiná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Slowakei</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Musik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Jahr :		2016</a:t>
            </a:r>
          </a:p>
        </p:txBody>
      </p:sp>
      <p:sp>
        <p:nvSpPr>
          <p:cNvPr id="6" name="BlokTextu 5"/>
          <p:cNvSpPr txBox="1"/>
          <p:nvPr/>
        </p:nvSpPr>
        <p:spPr>
          <a:xfrm>
            <a:off x="6886814" y="443711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32398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de-DE" sz="1500" i="1" smtClean="0">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Die Aragonithöhle von Ochtiná liegt im Hügelland der Ostslowakei unweit der Stadt Revúca.</a:t>
            </a:r>
          </a:p>
          <a:p>
            <a:pPr algn="just" fontAlgn="base">
              <a:spcBef>
                <a:spcPct val="0"/>
              </a:spcBef>
              <a:spcAft>
                <a:spcPct val="0"/>
              </a:spcAft>
              <a:defRPr/>
            </a:pPr>
            <a:r>
              <a:rPr lang="de-DE" sz="1500" i="1">
                <a:ln w="9525">
                  <a:noFill/>
                  <a:prstDash val="solid"/>
                </a:ln>
                <a:solidFill>
                  <a:srgbClr val="F79646">
                    <a:lumMod val="50000"/>
                  </a:srgbClr>
                </a:solidFill>
                <a:latin typeface="Nadianne" panose="03020902050305070206" pitchFamily="66" charset="0"/>
                <a:cs typeface="Arial" charset="0"/>
              </a:rPr>
              <a:t>     Sie wurde zufällig in 1954 bei Vorbereitung einer Erkundungsbohrung entdeckt. Von der Gesamtlänge 300 m sind seit 1972 etwa 230 Meter der Öffentlichkeit zugänglich.  Innerhalb der Höhle  herrscht eine Temperatur von 7,2 – 9,5 °C und die relative  Luftfeuchte beträgt 92 bis 97 %.</a:t>
            </a:r>
          </a:p>
          <a:p>
            <a:pPr algn="just" fontAlgn="base">
              <a:spcBef>
                <a:spcPct val="0"/>
              </a:spcBef>
              <a:spcAft>
                <a:spcPct val="0"/>
              </a:spcAft>
              <a:defRPr/>
            </a:pPr>
            <a:r>
              <a:rPr lang="de-DE" sz="1500" i="1">
                <a:ln w="9525">
                  <a:noFill/>
                  <a:prstDash val="solid"/>
                </a:ln>
                <a:solidFill>
                  <a:srgbClr val="F79646">
                    <a:lumMod val="50000"/>
                  </a:srgbClr>
                </a:solidFill>
                <a:latin typeface="Nadianne" panose="03020902050305070206" pitchFamily="66" charset="0"/>
                <a:cs typeface="Arial" charset="0"/>
              </a:rPr>
              <a:t>     Die Aragonithöhle ist weltweit einzigartig. Es sind nur 3 ähnliche Höhlen der Öffentlichkeit zugänglich – in Ochtiná, in Mexiko und in Argentinien. Die Vielfalt und Formen der Aragonitverzierungen entstand im Ergebnis spezifischer hydrochemischer und klimatischer Bedingungen innerhalb geschlossener unterirdischer Hohlräumen. Aragonit als Mineral kristallisiert in unterschiedlichsten Formen.</a:t>
            </a:r>
          </a:p>
          <a:p>
            <a:pPr algn="just" fontAlgn="base">
              <a:spcBef>
                <a:spcPct val="0"/>
              </a:spcBef>
              <a:spcAft>
                <a:spcPct val="0"/>
              </a:spcAft>
              <a:defRPr/>
            </a:pPr>
            <a:r>
              <a:rPr lang="de-DE" sz="1500" i="1">
                <a:ln w="9525">
                  <a:noFill/>
                  <a:prstDash val="solid"/>
                </a:ln>
                <a:solidFill>
                  <a:srgbClr val="F79646">
                    <a:lumMod val="50000"/>
                  </a:srgbClr>
                </a:solidFill>
                <a:latin typeface="Nadianne" panose="03020902050305070206" pitchFamily="66" charset="0"/>
                <a:cs typeface="Arial" charset="0"/>
              </a:rPr>
              <a:t>     Die Höhle ist nicht nur eine Sehenswürdigkeit. Auf Grund ihrer Rarität  steht die Aragonithöhle  heute auf der Liste des UNESCO-Weltkulturerbes.</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53275838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Caverna de aragonite Ochtiná</a:t>
            </a:r>
            <a:r>
              <a:rPr lang="pt-BR"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Eslováquia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Ano :		2016</a:t>
            </a:r>
          </a:p>
        </p:txBody>
      </p:sp>
      <p:sp>
        <p:nvSpPr>
          <p:cNvPr id="6" name="BlokTextu 5"/>
          <p:cNvSpPr txBox="1"/>
          <p:nvPr/>
        </p:nvSpPr>
        <p:spPr>
          <a:xfrm>
            <a:off x="6876256" y="4766380"/>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pt-BR" sz="1500" i="1" smtClean="0">
                <a:ln w="9525">
                  <a:noFill/>
                  <a:prstDash val="solid"/>
                </a:ln>
                <a:solidFill>
                  <a:srgbClr val="F79646">
                    <a:lumMod val="50000"/>
                  </a:srgbClr>
                </a:solidFill>
                <a:latin typeface="Nadianne" panose="03020902050305070206" pitchFamily="66" charset="0"/>
                <a:cs typeface="Arial" charset="0"/>
              </a:rPr>
              <a:t>Esta </a:t>
            </a:r>
            <a:r>
              <a:rPr lang="pt-BR" sz="1500" i="1">
                <a:ln w="9525">
                  <a:noFill/>
                  <a:prstDash val="solid"/>
                </a:ln>
                <a:solidFill>
                  <a:srgbClr val="F79646">
                    <a:lumMod val="50000"/>
                  </a:srgbClr>
                </a:solidFill>
                <a:latin typeface="Nadianne" panose="03020902050305070206" pitchFamily="66" charset="0"/>
                <a:cs typeface="Arial" charset="0"/>
              </a:rPr>
              <a:t>singular caverna de aragonite (uma das formas cristalinas do carbonato de cálcio) fica situada no sudeste da Eslováquia, perto de Revuca. Tem quase 300 metros de comprimento e é famosa por suas raras fileiras de aragonite.</a:t>
            </a:r>
          </a:p>
          <a:p>
            <a:pPr algn="just" fontAlgn="base">
              <a:spcBef>
                <a:spcPct val="0"/>
              </a:spcBef>
              <a:spcAft>
                <a:spcPct val="0"/>
              </a:spcAft>
              <a:defRPr/>
            </a:pPr>
            <a:r>
              <a:rPr lang="pt-BR" sz="1500" i="1">
                <a:ln w="9525">
                  <a:noFill/>
                  <a:prstDash val="solid"/>
                </a:ln>
                <a:solidFill>
                  <a:srgbClr val="F79646">
                    <a:lumMod val="50000"/>
                  </a:srgbClr>
                </a:solidFill>
                <a:latin typeface="Nadianne" panose="03020902050305070206" pitchFamily="66" charset="0"/>
                <a:cs typeface="Arial" charset="0"/>
              </a:rPr>
              <a:t>     Só existem 3 cavernas de aragonite no mundo abertas à visitação pública (as outras duas ficam no México e na Argentina), sendo que a de Ochtiná foi descoberta acidentalmente em 1954 durante uma expedição geológica. Em 1972 foram abertos ao público 230 dos seus 300 metros de extensão, onde a temperatura oscila entre 7,2º C e 9º C, com uma humidade relativa do ar entre 92% e 97%.</a:t>
            </a:r>
          </a:p>
          <a:p>
            <a:pPr algn="just" fontAlgn="base">
              <a:spcBef>
                <a:spcPct val="0"/>
              </a:spcBef>
              <a:spcAft>
                <a:spcPct val="0"/>
              </a:spcAft>
              <a:defRPr/>
            </a:pPr>
            <a:r>
              <a:rPr lang="pt-BR" sz="1500" i="1">
                <a:ln w="9525">
                  <a:noFill/>
                  <a:prstDash val="solid"/>
                </a:ln>
                <a:solidFill>
                  <a:srgbClr val="F79646">
                    <a:lumMod val="50000"/>
                  </a:srgbClr>
                </a:solidFill>
                <a:latin typeface="Nadianne" panose="03020902050305070206" pitchFamily="66" charset="0"/>
                <a:cs typeface="Arial" charset="0"/>
              </a:rPr>
              <a:t>     Uma caverna de aragonita é um fenómeno natural único. As fileiras de aragonite são criadas pela precipitação de água doce proveniente de bolsões subterrâneos. Esta caverna destacase por apresentar interessantes formas de aragonite branca, e é considerada um dos Monumentos Naturais da Eslováquia, além de ter sido incluída pela UNESCO na sua lista de Patrimônimos Naturais da Humanidade.</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58304462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xEl>
                                              <p:charRg st="4294967295" end="4294967295"/>
                                            </p:txEl>
                                          </p:spTgt>
                                        </p:tgtEl>
                                        <p:attrNameLst>
                                          <p:attrName>style.visibility</p:attrName>
                                        </p:attrNameLst>
                                      </p:cBhvr>
                                      <p:to>
                                        <p:strVal val="visible"/>
                                      </p:to>
                                    </p:set>
                                    <p:animEffect transition="in" filter="fade">
                                      <p:cBhvr>
                                        <p:cTn id="10" dur="2500"/>
                                        <p:tgtEl>
                                          <p:spTgt spid="13">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it-IT" sz="2400" i="1" u="sng">
                <a:ln w="9525">
                  <a:solidFill>
                    <a:prstClr val="white"/>
                  </a:solidFill>
                  <a:prstDash val="solid"/>
                </a:ln>
                <a:solidFill>
                  <a:srgbClr val="F79646">
                    <a:lumMod val="50000"/>
                  </a:srgbClr>
                </a:solidFill>
                <a:latin typeface="Nadianne" panose="03020902050305070206" pitchFamily="66" charset="0"/>
                <a:cs typeface="Arial" charset="0"/>
              </a:rPr>
              <a:t>La caverna di aragonite Ochtiná</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Slovacchia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Anno :		2016</a:t>
            </a:r>
          </a:p>
        </p:txBody>
      </p:sp>
      <p:sp>
        <p:nvSpPr>
          <p:cNvPr id="6" name="BlokTextu 5"/>
          <p:cNvSpPr txBox="1"/>
          <p:nvPr/>
        </p:nvSpPr>
        <p:spPr>
          <a:xfrm>
            <a:off x="6948264" y="476405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it-IT" sz="1500" i="1" smtClean="0">
                <a:ln w="9525">
                  <a:noFill/>
                  <a:prstDash val="solid"/>
                </a:ln>
                <a:solidFill>
                  <a:srgbClr val="F79646">
                    <a:lumMod val="50000"/>
                  </a:srgbClr>
                </a:solidFill>
                <a:latin typeface="Nadianne" panose="03020902050305070206" pitchFamily="66" charset="0"/>
                <a:cs typeface="Arial" charset="0"/>
              </a:rPr>
              <a:t>Questa  </a:t>
            </a:r>
            <a:r>
              <a:rPr lang="it-IT" sz="1500" i="1">
                <a:ln w="9525">
                  <a:noFill/>
                  <a:prstDash val="solid"/>
                </a:ln>
                <a:solidFill>
                  <a:srgbClr val="F79646">
                    <a:lumMod val="50000"/>
                  </a:srgbClr>
                </a:solidFill>
                <a:latin typeface="Nadianne" panose="03020902050305070206" pitchFamily="66" charset="0"/>
                <a:cs typeface="Arial" charset="0"/>
              </a:rPr>
              <a:t>unica  cava di aragonite è situata nel sud della Slovacchia, vicino a Revuca. Anche se solo di 300 m di lunghezza, è famosa per la rara presenza di questo minerale.</a:t>
            </a:r>
          </a:p>
          <a:p>
            <a:pPr algn="just" fontAlgn="base">
              <a:spcBef>
                <a:spcPct val="0"/>
              </a:spcBef>
              <a:spcAft>
                <a:spcPct val="0"/>
              </a:spcAft>
              <a:defRPr/>
            </a:pPr>
            <a:r>
              <a:rPr lang="it-IT" sz="1500" i="1">
                <a:ln w="9525">
                  <a:noFill/>
                  <a:prstDash val="solid"/>
                </a:ln>
                <a:solidFill>
                  <a:srgbClr val="F79646">
                    <a:lumMod val="50000"/>
                  </a:srgbClr>
                </a:solidFill>
                <a:latin typeface="Nadianne" panose="03020902050305070206" pitchFamily="66" charset="0"/>
                <a:cs typeface="Arial" charset="0"/>
              </a:rPr>
              <a:t>     Ci sono solo tre grotte di aragonite al mondo aperte al pubblico (Ochtiná in Slovacchia, Messico e Argentina). La grotta di aragonite in Ochtiná è stata scoperta casualmente nel 1954 durante un rilevamento geologico. Delle 300 mt di lunghezza totale, solo 230 mt nel 1972 furono aperti ai visitatori. La temperatura dell'aria è 7,2 – 9,5 °C e l'midità relativa dell'aria è pari al 92 -97 %.</a:t>
            </a:r>
          </a:p>
          <a:p>
            <a:pPr algn="just" fontAlgn="base">
              <a:spcBef>
                <a:spcPct val="0"/>
              </a:spcBef>
              <a:spcAft>
                <a:spcPct val="0"/>
              </a:spcAft>
              <a:defRPr/>
            </a:pPr>
            <a:r>
              <a:rPr lang="it-IT" sz="1500" i="1">
                <a:ln w="9525">
                  <a:noFill/>
                  <a:prstDash val="solid"/>
                </a:ln>
                <a:solidFill>
                  <a:srgbClr val="F79646">
                    <a:lumMod val="50000"/>
                  </a:srgbClr>
                </a:solidFill>
                <a:latin typeface="Nadianne" panose="03020902050305070206" pitchFamily="66" charset="0"/>
                <a:cs typeface="Arial" charset="0"/>
              </a:rPr>
              <a:t>     La caverna di aragonite è un fenomeno naturale unico. Il minerale aragonite, si è formato dal continuo lavorio delle acque marine e d'acqua piovana nelle cavità sotterranee chiuse. La Aragonite bianca crea le rare decorazioni della caverna.</a:t>
            </a:r>
          </a:p>
          <a:p>
            <a:pPr algn="just" fontAlgn="base">
              <a:spcBef>
                <a:spcPct val="0"/>
              </a:spcBef>
              <a:spcAft>
                <a:spcPct val="0"/>
              </a:spcAft>
              <a:defRPr/>
            </a:pPr>
            <a:r>
              <a:rPr lang="it-IT" sz="1500" i="1">
                <a:ln w="9525">
                  <a:noFill/>
                  <a:prstDash val="solid"/>
                </a:ln>
                <a:solidFill>
                  <a:srgbClr val="F79646">
                    <a:lumMod val="50000"/>
                  </a:srgbClr>
                </a:solidFill>
                <a:latin typeface="Nadianne" panose="03020902050305070206" pitchFamily="66" charset="0"/>
                <a:cs typeface="Arial" charset="0"/>
              </a:rPr>
              <a:t>     La grotta è il monumento naturale nazionale. Insieme con altre grotte del Carso slovacco  la grotta di Ochtiná, è inclusa nella lista del patrimonio mondiale dell'UNESCO.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091620841"/>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2400" i="1" u="sng">
                <a:ln w="9525">
                  <a:solidFill>
                    <a:prstClr val="white"/>
                  </a:solidFill>
                  <a:prstDash val="solid"/>
                </a:ln>
                <a:solidFill>
                  <a:srgbClr val="F79646">
                    <a:lumMod val="50000"/>
                  </a:srgbClr>
                </a:solidFill>
                <a:latin typeface="Nadianne" panose="03020902050305070206" pitchFamily="66" charset="0"/>
                <a:cs typeface="Arial" charset="0"/>
              </a:rPr>
              <a:t>Az Ochtinai aragonit barlang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Szlovákia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Zene :		</a:t>
            </a:r>
            <a:r>
              <a:rPr lang="hu-HU" sz="1400" i="1">
                <a:ln w="9525">
                  <a:noFill/>
                  <a:prstDash val="solid"/>
                </a:ln>
                <a:solidFill>
                  <a:srgbClr val="F79646">
                    <a:lumMod val="50000"/>
                  </a:srgbClr>
                </a:solidFill>
                <a:latin typeface="Nadianne" panose="03020902050305070206" pitchFamily="66" charset="0"/>
                <a:cs typeface="Arial" charset="0"/>
              </a:rPr>
              <a:t>Paul de Senneville</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Év :		2016</a:t>
            </a:r>
          </a:p>
        </p:txBody>
      </p:sp>
      <p:sp>
        <p:nvSpPr>
          <p:cNvPr id="6" name="BlokTextu 5"/>
          <p:cNvSpPr txBox="1"/>
          <p:nvPr/>
        </p:nvSpPr>
        <p:spPr>
          <a:xfrm>
            <a:off x="6876256" y="4766380"/>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1500" i="1" smtClean="0">
                <a:ln w="9525">
                  <a:noFill/>
                  <a:prstDash val="solid"/>
                </a:ln>
                <a:solidFill>
                  <a:srgbClr val="F79646">
                    <a:lumMod val="50000"/>
                  </a:srgbClr>
                </a:solidFill>
                <a:latin typeface="Nadianne" panose="03020902050305070206" pitchFamily="66" charset="0"/>
                <a:cs typeface="Arial" charset="0"/>
              </a:rPr>
              <a:t>     Ez </a:t>
            </a:r>
            <a:r>
              <a:rPr lang="hu-HU" sz="1500" i="1">
                <a:ln w="9525">
                  <a:noFill/>
                  <a:prstDash val="solid"/>
                </a:ln>
                <a:solidFill>
                  <a:srgbClr val="F79646">
                    <a:lumMod val="50000"/>
                  </a:srgbClr>
                </a:solidFill>
                <a:latin typeface="Nadianne" panose="03020902050305070206" pitchFamily="66" charset="0"/>
                <a:cs typeface="Arial" charset="0"/>
              </a:rPr>
              <a:t>az egyedülálló aragonit barlang a Szlovák Érchegységben található, nem messze Revúcától. A barlang hossza csaknem 300 méter, és közismert a ritka ásványi aragonit díszítéséről.</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Csak három aragonit barlang van a világon, amely nyitva áll a nyilvánosság számára (Ochtinán kívül még egy-egy Mexikóban és Argentínában). A barlangot véletlenül fedezték fel 1954-ben geológiai munkálatok során. A teljes hossza 300 méter, és ebből 1972 óta a látogatók számára 230 m </a:t>
            </a:r>
            <a:r>
              <a:rPr lang="hu-HU" sz="1500" i="1" smtClean="0">
                <a:ln w="9525">
                  <a:noFill/>
                  <a:prstDash val="solid"/>
                </a:ln>
                <a:solidFill>
                  <a:srgbClr val="F79646">
                    <a:lumMod val="50000"/>
                  </a:srgbClr>
                </a:solidFill>
                <a:latin typeface="Nadianne" panose="03020902050305070206" pitchFamily="66" charset="0"/>
                <a:cs typeface="Arial" charset="0"/>
              </a:rPr>
              <a:t>megtekinthető</a:t>
            </a:r>
            <a:r>
              <a:rPr lang="hu-HU" sz="1500" i="1">
                <a:ln w="9525">
                  <a:noFill/>
                  <a:prstDash val="solid"/>
                </a:ln>
                <a:solidFill>
                  <a:srgbClr val="F79646">
                    <a:lumMod val="50000"/>
                  </a:srgbClr>
                </a:solidFill>
                <a:latin typeface="Nadianne" panose="03020902050305070206" pitchFamily="66" charset="0"/>
                <a:cs typeface="Arial" charset="0"/>
              </a:rPr>
              <a:t>. A barlang levegőjének hőmérséklete </a:t>
            </a:r>
            <a:r>
              <a:rPr lang="hu-HU" sz="1500" i="1" smtClean="0">
                <a:ln w="9525">
                  <a:noFill/>
                  <a:prstDash val="solid"/>
                </a:ln>
                <a:solidFill>
                  <a:srgbClr val="F79646">
                    <a:lumMod val="50000"/>
                  </a:srgbClr>
                </a:solidFill>
                <a:latin typeface="Nadianne" panose="03020902050305070206" pitchFamily="66" charset="0"/>
                <a:cs typeface="Arial" charset="0"/>
              </a:rPr>
              <a:t>7,2 - 9,5 </a:t>
            </a:r>
            <a:r>
              <a:rPr lang="hu-HU" sz="1500" i="1">
                <a:ln w="9525">
                  <a:noFill/>
                  <a:prstDash val="solid"/>
                </a:ln>
                <a:solidFill>
                  <a:srgbClr val="F79646">
                    <a:lumMod val="50000"/>
                  </a:srgbClr>
                </a:solidFill>
                <a:latin typeface="Nadianne" panose="03020902050305070206" pitchFamily="66" charset="0"/>
                <a:cs typeface="Arial" charset="0"/>
              </a:rPr>
              <a:t>°C és a relatív páratartalom </a:t>
            </a:r>
            <a:r>
              <a:rPr lang="hu-HU" sz="1500" i="1" smtClean="0">
                <a:ln w="9525">
                  <a:noFill/>
                  <a:prstDash val="solid"/>
                </a:ln>
                <a:solidFill>
                  <a:srgbClr val="F79646">
                    <a:lumMod val="50000"/>
                  </a:srgbClr>
                </a:solidFill>
                <a:latin typeface="Nadianne" panose="03020902050305070206" pitchFamily="66" charset="0"/>
                <a:cs typeface="Arial" charset="0"/>
              </a:rPr>
              <a:t>92 - 97 </a:t>
            </a:r>
            <a:r>
              <a:rPr lang="hu-HU" sz="15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Az aragonit-barlang egyedülálló természeti jelenség. Az érdekes képződmények a tengeri és édesvízi környezetben, zárt földalatti üregekben kicsapódással formálódtak. Főleg fehér aragonit képezi a barlang ritka szép díszítését.</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Az Ochtinai aragonit barlang Szlovákiai természeti emlékei közé tartozik. A Szlovák-karszt többi barlangjával eggyüt a Ochtinai is szerepel az UNESCO Világörökségi listáján.</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94807937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Pestera de aragonit Ochtiná</a:t>
            </a:r>
            <a:r>
              <a:rPr lang="vi-VN"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Slovacia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Muzica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Data :		2016</a:t>
            </a:r>
          </a:p>
        </p:txBody>
      </p:sp>
      <p:sp>
        <p:nvSpPr>
          <p:cNvPr id="6" name="BlokTextu 5"/>
          <p:cNvSpPr txBox="1"/>
          <p:nvPr/>
        </p:nvSpPr>
        <p:spPr>
          <a:xfrm>
            <a:off x="6876256" y="4522475"/>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720000" y="980728"/>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vi-VN" sz="1500" i="1">
                <a:ln w="9525">
                  <a:noFill/>
                  <a:prstDash val="solid"/>
                </a:ln>
                <a:solidFill>
                  <a:srgbClr val="F79646">
                    <a:lumMod val="50000"/>
                  </a:srgbClr>
                </a:solidFill>
                <a:latin typeface="Nadianne" panose="03020902050305070206" pitchFamily="66" charset="0"/>
                <a:cs typeface="Arial" charset="0"/>
              </a:rPr>
              <a:t>Aceasta pestera de aragonit, unica in Europa, este situata in sudul Slovaciei, aproape de Revúca. Are aproape 300 m lungime, si este renumita pentru depunerile sale de aragonit mineral.</a:t>
            </a:r>
          </a:p>
          <a:p>
            <a:pPr algn="just" fontAlgn="base">
              <a:spcBef>
                <a:spcPct val="0"/>
              </a:spcBef>
              <a:spcAft>
                <a:spcPct val="0"/>
              </a:spcAft>
              <a:defRPr/>
            </a:pPr>
            <a:r>
              <a:rPr lang="vi-VN" sz="1500" i="1">
                <a:ln w="9525">
                  <a:noFill/>
                  <a:prstDash val="solid"/>
                </a:ln>
                <a:solidFill>
                  <a:srgbClr val="F79646">
                    <a:lumMod val="50000"/>
                  </a:srgbClr>
                </a:solidFill>
                <a:latin typeface="Nadianne" panose="03020902050305070206" pitchFamily="66" charset="0"/>
                <a:cs typeface="Arial" charset="0"/>
              </a:rPr>
              <a:t>     In Lume, deschise publicului, exista doar trei pesteri de aragonit: in Slovacia, in Mexic si in Argentina. Pestera de aragonit Ochtinská a fost descoperita accidental in 1954, în timpul unei cercetari geologice. Din lungimea totala de 300 m, în 1972 au fost amenajati 230 m pentru vizitatori. Are o temperatura a aerului intre 7,2 °C - 9,5 °C si o umiditate relativa de 92-97 %.</a:t>
            </a:r>
          </a:p>
          <a:p>
            <a:pPr algn="just" fontAlgn="base">
              <a:spcBef>
                <a:spcPct val="0"/>
              </a:spcBef>
              <a:spcAft>
                <a:spcPct val="0"/>
              </a:spcAft>
              <a:defRPr/>
            </a:pPr>
            <a:r>
              <a:rPr lang="vi-VN" sz="1500" i="1">
                <a:ln w="9525">
                  <a:noFill/>
                  <a:prstDash val="solid"/>
                </a:ln>
                <a:solidFill>
                  <a:srgbClr val="F79646">
                    <a:lumMod val="50000"/>
                  </a:srgbClr>
                </a:solidFill>
                <a:latin typeface="Nadianne" panose="03020902050305070206" pitchFamily="66" charset="0"/>
                <a:cs typeface="Arial" charset="0"/>
              </a:rPr>
              <a:t>     Pestera de aragonit este un fenomen natural unic creata de precipitatii din medii marine </a:t>
            </a:r>
            <a:r>
              <a:rPr lang="sk-SK" sz="1500" b="1" i="1">
                <a:ln w="9525">
                  <a:noFill/>
                  <a:prstDash val="solid"/>
                </a:ln>
                <a:solidFill>
                  <a:srgbClr val="F79646">
                    <a:lumMod val="50000"/>
                  </a:srgbClr>
                </a:solidFill>
                <a:latin typeface="Nadianne" panose="03020902050305070206" pitchFamily="66" charset="0"/>
                <a:cs typeface="Arial" charset="0"/>
              </a:rPr>
              <a:t>s</a:t>
            </a:r>
            <a:r>
              <a:rPr lang="vi-VN" sz="1500" i="1" smtClean="0">
                <a:ln w="9525">
                  <a:noFill/>
                  <a:prstDash val="solid"/>
                </a:ln>
                <a:solidFill>
                  <a:srgbClr val="F79646">
                    <a:lumMod val="50000"/>
                  </a:srgbClr>
                </a:solidFill>
                <a:latin typeface="Nadianne" panose="03020902050305070206" pitchFamily="66" charset="0"/>
                <a:cs typeface="Arial" charset="0"/>
              </a:rPr>
              <a:t>i </a:t>
            </a:r>
            <a:r>
              <a:rPr lang="vi-VN" sz="1500" i="1">
                <a:ln w="9525">
                  <a:noFill/>
                  <a:prstDash val="solid"/>
                </a:ln>
                <a:solidFill>
                  <a:srgbClr val="F79646">
                    <a:lumMod val="50000"/>
                  </a:srgbClr>
                </a:solidFill>
                <a:latin typeface="Nadianne" panose="03020902050305070206" pitchFamily="66" charset="0"/>
                <a:cs typeface="Arial" charset="0"/>
              </a:rPr>
              <a:t>de apa dulce din buzunarele subterane închise. Aragonitul alb formeaza un decor mirific pe peretii pesterii.</a:t>
            </a:r>
          </a:p>
          <a:p>
            <a:pPr algn="just" fontAlgn="base">
              <a:spcBef>
                <a:spcPct val="0"/>
              </a:spcBef>
              <a:spcAft>
                <a:spcPct val="0"/>
              </a:spcAft>
              <a:defRPr/>
            </a:pPr>
            <a:r>
              <a:rPr lang="vi-VN" sz="1500" i="1">
                <a:ln w="9525">
                  <a:noFill/>
                  <a:prstDash val="solid"/>
                </a:ln>
                <a:solidFill>
                  <a:srgbClr val="F79646">
                    <a:lumMod val="50000"/>
                  </a:srgbClr>
                </a:solidFill>
                <a:latin typeface="Nadianne" panose="03020902050305070206" pitchFamily="66" charset="0"/>
                <a:cs typeface="Arial" charset="0"/>
              </a:rPr>
              <a:t>     Pestera Ochtinská este monument natural național si impreuna cu alte pesteri din zona carstica slovaca, este inclusa în lista Patrimoniului Mondial UNESCO.</a:t>
            </a:r>
          </a:p>
        </p:txBody>
      </p:sp>
      <p:pic>
        <p:nvPicPr>
          <p:cNvPr id="17" name="Obrázok 16">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70231530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xEl>
                                              <p:charRg st="4294967295" end="4294967295"/>
                                            </p:txEl>
                                          </p:spTgt>
                                        </p:tgtEl>
                                        <p:attrNameLst>
                                          <p:attrName>style.visibility</p:attrName>
                                        </p:attrNameLst>
                                      </p:cBhvr>
                                      <p:to>
                                        <p:strVal val="visible"/>
                                      </p:to>
                                    </p:set>
                                    <p:animEffect transition="in" filter="fade">
                                      <p:cBhvr>
                                        <p:cTn id="10" dur="2500"/>
                                        <p:tgtEl>
                                          <p:spTgt spid="14">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Ochtinská Aragoniet Cave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Slowakije</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Muziek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Wijnoogst :	2016</a:t>
            </a:r>
          </a:p>
        </p:txBody>
      </p:sp>
      <p:sp>
        <p:nvSpPr>
          <p:cNvPr id="6" name="BlokTextu 5"/>
          <p:cNvSpPr txBox="1"/>
          <p:nvPr/>
        </p:nvSpPr>
        <p:spPr>
          <a:xfrm>
            <a:off x="6876256" y="4535547"/>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nl-NL" sz="1500" i="1" smtClean="0">
                <a:ln w="9525">
                  <a:noFill/>
                  <a:prstDash val="solid"/>
                </a:ln>
                <a:solidFill>
                  <a:srgbClr val="F79646">
                    <a:lumMod val="50000"/>
                  </a:srgbClr>
                </a:solidFill>
                <a:latin typeface="Nadianne" panose="03020902050305070206" pitchFamily="66" charset="0"/>
                <a:cs typeface="Arial" charset="0"/>
              </a:rPr>
              <a:t>Deze </a:t>
            </a:r>
            <a:r>
              <a:rPr lang="nl-NL" sz="1500" i="1">
                <a:ln w="9525">
                  <a:noFill/>
                  <a:prstDash val="solid"/>
                </a:ln>
                <a:solidFill>
                  <a:srgbClr val="F79646">
                    <a:lumMod val="50000"/>
                  </a:srgbClr>
                </a:solidFill>
                <a:latin typeface="Nadianne" panose="03020902050305070206" pitchFamily="66" charset="0"/>
                <a:cs typeface="Arial" charset="0"/>
              </a:rPr>
              <a:t>unieke aragoniet grot ligt in het zuiden van Slowakije, in de buurt van Revúca. Hoewel 300 m lang, het is beroemd om zijn zeldzame indienen (aragoniet is van nature in kristalvormen van calciumcarbonaat).</a:t>
            </a:r>
          </a:p>
          <a:p>
            <a:pPr algn="just" fontAlgn="base">
              <a:spcBef>
                <a:spcPct val="0"/>
              </a:spcBef>
              <a:spcAft>
                <a:spcPct val="0"/>
              </a:spcAft>
              <a:defRPr/>
            </a:pPr>
            <a:r>
              <a:rPr lang="nl-NL" sz="1500" i="1">
                <a:ln w="9525">
                  <a:noFill/>
                  <a:prstDash val="solid"/>
                </a:ln>
                <a:solidFill>
                  <a:srgbClr val="F79646">
                    <a:lumMod val="50000"/>
                  </a:srgbClr>
                </a:solidFill>
                <a:latin typeface="Nadianne" panose="03020902050305070206" pitchFamily="66" charset="0"/>
                <a:cs typeface="Arial" charset="0"/>
              </a:rPr>
              <a:t>     Er zijn slechts drie aragoniet grotten ontdekt in de wereld tot nu toe (Ochtiná in Slowakije, Mexico en Argentinië). De aragoniet grot in Ochtiná werd bij toeval ontdekt in 1954 tijdens het geologisch onderzoek. Van de 300 totale lengte waren in 1972 geopend 230 m voor bezoekers. De lucht-temperatuur is 7,2 - 9,5 °C en de relatieve vochtigheid gelijk aan </a:t>
            </a:r>
            <a:r>
              <a:rPr lang="nl-NL" sz="1500" i="1" smtClean="0">
                <a:ln w="9525">
                  <a:noFill/>
                  <a:prstDash val="solid"/>
                </a:ln>
                <a:solidFill>
                  <a:srgbClr val="F79646">
                    <a:lumMod val="50000"/>
                  </a:srgbClr>
                </a:solidFill>
                <a:latin typeface="Nadianne" panose="03020902050305070206" pitchFamily="66" charset="0"/>
                <a:cs typeface="Arial" charset="0"/>
              </a:rPr>
              <a:t>92</a:t>
            </a:r>
            <a:r>
              <a:rPr lang="sk-SK" sz="1500" i="1" smtClean="0">
                <a:ln w="9525">
                  <a:noFill/>
                  <a:prstDash val="solid"/>
                </a:ln>
                <a:solidFill>
                  <a:srgbClr val="F79646">
                    <a:lumMod val="50000"/>
                  </a:srgbClr>
                </a:solidFill>
                <a:latin typeface="Nadianne" panose="03020902050305070206" pitchFamily="66" charset="0"/>
                <a:cs typeface="Arial" charset="0"/>
              </a:rPr>
              <a:t> </a:t>
            </a:r>
            <a:r>
              <a:rPr lang="nl-NL" sz="1500" i="1" smtClean="0">
                <a:ln w="9525">
                  <a:noFill/>
                  <a:prstDash val="solid"/>
                </a:ln>
                <a:solidFill>
                  <a:srgbClr val="F79646">
                    <a:lumMod val="50000"/>
                  </a:srgbClr>
                </a:solidFill>
                <a:latin typeface="Nadianne" panose="03020902050305070206" pitchFamily="66" charset="0"/>
                <a:cs typeface="Arial" charset="0"/>
              </a:rPr>
              <a:t>-</a:t>
            </a:r>
            <a:r>
              <a:rPr lang="sk-SK" sz="1500" i="1" smtClean="0">
                <a:ln w="9525">
                  <a:noFill/>
                  <a:prstDash val="solid"/>
                </a:ln>
                <a:solidFill>
                  <a:srgbClr val="F79646">
                    <a:lumMod val="50000"/>
                  </a:srgbClr>
                </a:solidFill>
                <a:latin typeface="Nadianne" panose="03020902050305070206" pitchFamily="66" charset="0"/>
                <a:cs typeface="Arial" charset="0"/>
              </a:rPr>
              <a:t> </a:t>
            </a:r>
            <a:r>
              <a:rPr lang="nl-NL" sz="1500" i="1" smtClean="0">
                <a:ln w="9525">
                  <a:noFill/>
                  <a:prstDash val="solid"/>
                </a:ln>
                <a:solidFill>
                  <a:srgbClr val="F79646">
                    <a:lumMod val="50000"/>
                  </a:srgbClr>
                </a:solidFill>
                <a:latin typeface="Nadianne" panose="03020902050305070206" pitchFamily="66" charset="0"/>
                <a:cs typeface="Arial" charset="0"/>
              </a:rPr>
              <a:t>97 </a:t>
            </a:r>
            <a:r>
              <a:rPr lang="nl-NL" sz="15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nl-NL" sz="1500" i="1">
                <a:ln w="9525">
                  <a:noFill/>
                  <a:prstDash val="solid"/>
                </a:ln>
                <a:solidFill>
                  <a:srgbClr val="F79646">
                    <a:lumMod val="50000"/>
                  </a:srgbClr>
                </a:solidFill>
                <a:latin typeface="Nadianne" panose="03020902050305070206" pitchFamily="66" charset="0"/>
                <a:cs typeface="Arial" charset="0"/>
              </a:rPr>
              <a:t>     De aragoniet grot is een uniek natuurverschijnsel. De aragoniet vulling werd gemaakt door neerslaan uit mariene en zoetwater milieus in gesloten ondergrondse zakken. White aragonite vormt zeldzame decoratie van de grot.</a:t>
            </a:r>
          </a:p>
          <a:p>
            <a:pPr algn="just" fontAlgn="base">
              <a:spcBef>
                <a:spcPct val="0"/>
              </a:spcBef>
              <a:spcAft>
                <a:spcPct val="0"/>
              </a:spcAft>
              <a:defRPr/>
            </a:pPr>
            <a:r>
              <a:rPr lang="nl-NL" sz="1500" i="1">
                <a:ln w="9525">
                  <a:noFill/>
                  <a:prstDash val="solid"/>
                </a:ln>
                <a:solidFill>
                  <a:srgbClr val="F79646">
                    <a:lumMod val="50000"/>
                  </a:srgbClr>
                </a:solidFill>
                <a:latin typeface="Nadianne" panose="03020902050305070206" pitchFamily="66" charset="0"/>
                <a:cs typeface="Arial" charset="0"/>
              </a:rPr>
              <a:t>     De grot is het nationale natuurmonument. Samen met andere grotten van de Slowaakse Karst is de Grot van Ochtiná opgenomen in de lijst van UNESCO werelderfgoed.</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13170953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Ochtinská Aragonit Mağarası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Slovakya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Müzik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Fotoğraflar :	özel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Yil :		2016</a:t>
            </a:r>
          </a:p>
        </p:txBody>
      </p:sp>
      <p:sp>
        <p:nvSpPr>
          <p:cNvPr id="6" name="BlokTextu 5"/>
          <p:cNvSpPr txBox="1"/>
          <p:nvPr/>
        </p:nvSpPr>
        <p:spPr>
          <a:xfrm>
            <a:off x="6876256" y="4293096"/>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09315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Bu eşsiz aragonit mağara Slovakya’nın güneyinde Revúca yakınındadır. Yaklaşık 300 m uzunluğunda olup aragonit minerali ile dolu olması ile tanınmıştır.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Dünyada halka açık üç aragonit mağarası (Slovakya’da Ochtiná, Meksika ve Arjantin) vardır. Ochtiná’daki aragonit mağarası 1954’te yapılan jeolojik aramada tesadüfen keşfedilmiştir. Toplam 300 m’nin 230 m’si 1972’de ziyaretçilere açılmıştır. Hava sıcaklığı 7,2 – 9,5 °C ve bağıl nem % 92 ile 97 arasındadır.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Aragonit mağarası eşsiz bir doğal olgudur. Aragonit dolgu, kapalı yeraltı ceplerinde deniz ve tatlı su çökeleği ile oluşmuştur. Beyaz aragonit mağaranın nadir dekorasyonunu  oluşturur.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Mağara bir ulusal doğal abidedir. Slovak Karst gibi diğer mağaralarla birlikte UNESCO’nun World Heritage listesine dahil edilmiştir.</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03952978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ru-RU"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Охтинская арагонитная пещера</a:t>
            </a:r>
            <a:r>
              <a:rPr lang="az-Cyrl-AZ" sz="2400" i="1" u="sng"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a:t>
            </a:r>
            <a:endParaRPr lang="sk-SK"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Музыка</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Фотографии </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частные</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Э-почта</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pista2011@gmail.com </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Составил</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Steve</a:t>
            </a: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2016</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г.</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876256" y="4549174"/>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1003327"/>
            <a:ext cx="7848600" cy="35394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6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6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Охтинская </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арагонитная пещера находится в Словацком Рудогорье на холме Градок недалеко от города Ревуца.</a:t>
            </a:r>
          </a:p>
          <a:p>
            <a:pPr algn="just" fontAlgn="base">
              <a:spcBef>
                <a:spcPct val="0"/>
              </a:spcBef>
              <a:spcAft>
                <a:spcPct val="0"/>
              </a:spcAft>
              <a:defRPr/>
            </a:pP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Пещера была случайно обнаружена в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1954</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году во время геологических работ. Из общей протяженности около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300</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м было в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1972</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году открыто для общественности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230</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м. Температура воздуха в пещере от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7,2</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до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9,5</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600" i="1">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С</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относительная влажность колеблется в пределах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92-97 </a:t>
            </a:r>
            <a:r>
              <a:rPr lang="ru-RU" sz="1600" i="1">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Охтинская арагонитная пещера представляет собой уникальное природное явление. Её состав возник при определенных гидрохимических и климатических условиях в закрытых подземных полостях. Арагонит образует пучки или кустообразные формирования.</a:t>
            </a:r>
          </a:p>
          <a:p>
            <a:pPr algn="just" fontAlgn="base">
              <a:spcBef>
                <a:spcPct val="0"/>
              </a:spcBef>
              <a:spcAft>
                <a:spcPct val="0"/>
              </a:spcAft>
              <a:defRPr/>
            </a:pP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Пещера является национальным природным памятником. Благодаря значимости и уникальному оформлению она зарегистрирована в список Всемирного наследия ЮНЕСКО. В мире открыты для посетятелей только две аналогичные пещеры – в Мексике и Аргентине.</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21151059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smtClean="0">
                <a:ln w="9525">
                  <a:noFill/>
                  <a:prstDash val="solid"/>
                </a:ln>
                <a:solidFill>
                  <a:srgbClr val="F79646">
                    <a:lumMod val="50000"/>
                  </a:srgbClr>
                </a:solidFill>
                <a:latin typeface="Nadianne" panose="03020902050305070206" pitchFamily="66" charset="0"/>
              </a:rPr>
              <a:t>מערת האראגונייט</a:t>
            </a:r>
            <a:r>
              <a:rPr lang="sk-SK" sz="2800" b="1" i="1" u="sng" smtClean="0">
                <a:ln w="9525">
                  <a:noFill/>
                  <a:prstDash val="solid"/>
                </a:ln>
                <a:solidFill>
                  <a:srgbClr val="F79646">
                    <a:lumMod val="50000"/>
                  </a:srgbClr>
                </a:solidFill>
                <a:latin typeface="Nadianne" panose="03020902050305070206" pitchFamily="66" charset="0"/>
              </a:rPr>
              <a:t> </a:t>
            </a:r>
            <a:r>
              <a:rPr lang="he-IL" sz="2800" b="1" i="1" u="sng" smtClean="0">
                <a:ln w="9525">
                  <a:noFill/>
                  <a:prstDash val="solid"/>
                </a:ln>
                <a:solidFill>
                  <a:srgbClr val="F79646">
                    <a:lumMod val="50000"/>
                  </a:srgbClr>
                </a:solidFill>
                <a:latin typeface="Nadianne" panose="03020902050305070206" pitchFamily="66" charset="0"/>
              </a:rPr>
              <a:t> </a:t>
            </a:r>
            <a:r>
              <a:rPr lang="sk-SK" sz="2800" b="1" i="1" u="sng" smtClean="0">
                <a:ln w="9525">
                  <a:noFill/>
                  <a:prstDash val="solid"/>
                </a:ln>
                <a:solidFill>
                  <a:srgbClr val="F79646">
                    <a:lumMod val="50000"/>
                  </a:srgbClr>
                </a:solidFill>
                <a:latin typeface="Nadianne" panose="03020902050305070206" pitchFamily="66" charset="0"/>
              </a:rPr>
              <a:t>  </a:t>
            </a:r>
            <a:r>
              <a:rPr lang="sk-SK" sz="2800" b="1" i="1" u="sng" smtClean="0">
                <a:ln w="3175">
                  <a:solidFill>
                    <a:schemeClr val="accent6">
                      <a:lumMod val="40000"/>
                      <a:lumOff val="60000"/>
                    </a:schemeClr>
                  </a:solidFill>
                  <a:prstDash val="solid"/>
                </a:ln>
                <a:solidFill>
                  <a:srgbClr val="F79646">
                    <a:lumMod val="50000"/>
                  </a:srgbClr>
                </a:solidFill>
                <a:latin typeface="Nadianne" panose="03020902050305070206" pitchFamily="66" charset="0"/>
              </a:rPr>
              <a:t>Ochtinská</a:t>
            </a:r>
            <a:r>
              <a:rPr lang="he-IL" sz="2800" b="1" i="1" u="sng" smtClean="0">
                <a:ln w="9525">
                  <a:noFill/>
                  <a:prstDash val="solid"/>
                </a:ln>
                <a:solidFill>
                  <a:srgbClr val="F79646">
                    <a:lumMod val="50000"/>
                  </a:srgbClr>
                </a:solidFill>
                <a:latin typeface="Nadianne" panose="03020902050305070206" pitchFamily="66" charset="0"/>
              </a:rPr>
              <a:t>\ </a:t>
            </a:r>
            <a:r>
              <a:rPr lang="sk-SK" sz="2800" b="1" i="1" u="sng" smtClean="0">
                <a:ln w="9525">
                  <a:noFill/>
                  <a:prstDash val="solid"/>
                </a:ln>
                <a:solidFill>
                  <a:srgbClr val="F79646">
                    <a:lumMod val="50000"/>
                  </a:srgbClr>
                </a:solidFill>
                <a:latin typeface="Nadianne" panose="03020902050305070206" pitchFamily="66" charset="0"/>
                <a:cs typeface="Arial" charset="0"/>
              </a:rPr>
              <a:t> </a:t>
            </a:r>
            <a:r>
              <a:rPr lang="he-IL" sz="2800" b="1" i="1" u="sng" dirty="0" smtClean="0">
                <a:ln w="9525">
                  <a:noFill/>
                  <a:prstDash val="solid"/>
                </a:ln>
                <a:solidFill>
                  <a:srgbClr val="F79646">
                    <a:lumMod val="50000"/>
                  </a:srgbClr>
                </a:solidFill>
                <a:latin typeface="Nadianne" panose="03020902050305070206" pitchFamily="66" charset="0"/>
              </a:rPr>
              <a:t>סלובקיה</a:t>
            </a:r>
            <a:endParaRPr lang="sk-SK" sz="2800"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2771800" y="4861673"/>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מוסיקה</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תמונות</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פרטיות</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אימייל</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pista2011@gmail.com </a:t>
            </a:r>
          </a:p>
          <a:p>
            <a:pPr algn="just" rtl="1" fontAlgn="base">
              <a:spcBef>
                <a:spcPct val="0"/>
              </a:spcBef>
              <a:spcAft>
                <a:spcPct val="0"/>
              </a:spcAft>
              <a:defRPr/>
            </a:pPr>
            <a:r>
              <a:rPr lang="he-IL" sz="1400" i="1">
                <a:ln w="9525">
                  <a:solidFill>
                    <a:srgbClr val="F79646">
                      <a:lumMod val="50000"/>
                    </a:srgbClr>
                  </a:solidFill>
                  <a:prstDash val="solid"/>
                </a:ln>
                <a:solidFill>
                  <a:srgbClr val="F79646">
                    <a:lumMod val="50000"/>
                  </a:srgbClr>
                </a:solidFill>
                <a:latin typeface="Nadianne" panose="03020902050305070206" pitchFamily="66" charset="0"/>
              </a:rPr>
              <a:t>סודר על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ידי</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שנה</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2016</a:t>
            </a:r>
          </a:p>
        </p:txBody>
      </p:sp>
      <p:sp>
        <p:nvSpPr>
          <p:cNvPr id="6" name="BlokTextu 5"/>
          <p:cNvSpPr txBox="1"/>
          <p:nvPr/>
        </p:nvSpPr>
        <p:spPr>
          <a:xfrm>
            <a:off x="1780695" y="4240833"/>
            <a:ext cx="991105" cy="307777"/>
          </a:xfrm>
          <a:prstGeom prst="rect">
            <a:avLst/>
          </a:prstGeom>
          <a:noFill/>
        </p:spPr>
        <p:txBody>
          <a:bodyPr wrap="square" rtlCol="0">
            <a:spAutoFit/>
          </a:bodyPr>
          <a:lstStyle/>
          <a:p>
            <a:pPr algn="ctr"/>
            <a:r>
              <a:rPr lang="sk-SK" sz="1400" dirty="0" err="1" smtClean="0">
                <a:solidFill>
                  <a:prstClr val="black"/>
                </a:solidFill>
              </a:rPr>
              <a:t>Wikipedia</a:t>
            </a:r>
            <a:endParaRPr lang="sk-SK" sz="1400" dirty="0">
              <a:solidFill>
                <a:prstClr val="black"/>
              </a:solidFill>
            </a:endParaRPr>
          </a:p>
        </p:txBody>
      </p:sp>
      <p:sp>
        <p:nvSpPr>
          <p:cNvPr id="9" name="BlokTextu 8"/>
          <p:cNvSpPr txBox="1"/>
          <p:nvPr/>
        </p:nvSpPr>
        <p:spPr>
          <a:xfrm>
            <a:off x="665224" y="1028403"/>
            <a:ext cx="7848600" cy="2970044"/>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מערת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ארגוניט ייחודית זו נמצאת בדרום סלובקיה, ליד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b="1" i="1" smtClean="0">
                <a:ln w="3175">
                  <a:solidFill>
                    <a:schemeClr val="accent6">
                      <a:lumMod val="60000"/>
                      <a:lumOff val="40000"/>
                    </a:schemeClr>
                  </a:solidFill>
                  <a:prstDash val="solid"/>
                </a:ln>
                <a:solidFill>
                  <a:srgbClr val="F79646">
                    <a:lumMod val="50000"/>
                  </a:srgbClr>
                </a:solidFill>
                <a:latin typeface="Nadianne" panose="03020902050305070206" pitchFamily="66" charset="0"/>
              </a:rPr>
              <a:t>Revúca</a:t>
            </a:r>
            <a:r>
              <a:rPr lang="sk-SK" sz="1700" i="1">
                <a:ln w="9525">
                  <a:solidFill>
                    <a:schemeClr val="accent6">
                      <a:lumMod val="60000"/>
                      <a:lumOff val="40000"/>
                    </a:scheme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אורכה כמעט 300 מ', והיא מפורסמת בגלל הצורות  הנדירות של המינרל ארגוניט.</a:t>
            </a:r>
          </a:p>
          <a:p>
            <a:pPr algn="just" rtl="1" fontAlgn="base">
              <a:spcBef>
                <a:spcPct val="0"/>
              </a:spcBef>
              <a:spcAft>
                <a:spcPct val="0"/>
              </a:spcAft>
              <a:defRPr/>
            </a:pPr>
            <a:r>
              <a:rPr lang="he-IL" sz="1700" i="1">
                <a:ln w="9525">
                  <a:solidFill>
                    <a:srgbClr val="F79646">
                      <a:lumMod val="50000"/>
                    </a:srgbClr>
                  </a:solidFill>
                  <a:prstDash val="solid"/>
                </a:ln>
                <a:solidFill>
                  <a:srgbClr val="F79646">
                    <a:lumMod val="50000"/>
                  </a:srgbClr>
                </a:solidFill>
                <a:latin typeface="Nadianne" panose="03020902050305070206" pitchFamily="66" charset="0"/>
              </a:rPr>
              <a:t>     ישנן רק שלוש מערות ארגוניט בעולם אשר פתוח לציבור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b="1" i="1">
                <a:ln w="3175">
                  <a:solidFill>
                    <a:schemeClr val="accent6">
                      <a:lumMod val="60000"/>
                      <a:lumOff val="40000"/>
                    </a:schemeClr>
                  </a:solidFill>
                  <a:prstDash val="solid"/>
                </a:ln>
                <a:solidFill>
                  <a:srgbClr val="F79646">
                    <a:lumMod val="50000"/>
                  </a:srgbClr>
                </a:solidFill>
                <a:latin typeface="Nadianne" panose="03020902050305070206" pitchFamily="66" charset="0"/>
              </a:rPr>
              <a:t> Ochtiná</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בסלובקיה</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 מקסיקו וארגנטינה). מערת ארגוניט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ב-</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b="1" i="1">
                <a:ln w="3175">
                  <a:solidFill>
                    <a:schemeClr val="accent6">
                      <a:lumMod val="60000"/>
                      <a:lumOff val="40000"/>
                    </a:schemeClr>
                  </a:solidFill>
                  <a:prstDash val="solid"/>
                </a:ln>
                <a:solidFill>
                  <a:srgbClr val="F79646">
                    <a:lumMod val="50000"/>
                  </a:srgbClr>
                </a:solidFill>
                <a:latin typeface="Nadianne" panose="03020902050305070206" pitchFamily="66" charset="0"/>
              </a:rPr>
              <a:t>Ochtiná</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התגלתה בטעות בשנת 1954 בסקר גיאולוגי. מהאורך הכולל של 300 מ רק 230 מ' נפתחו למבקרים בשנת 1972. הטמפרטורות במערה  היא 7.2-9.5 מעלות צלזיוס והלחות היחסית היא 92-97%.</a:t>
            </a:r>
          </a:p>
          <a:p>
            <a:pPr algn="just" rtl="1" fontAlgn="base">
              <a:spcBef>
                <a:spcPct val="0"/>
              </a:spcBef>
              <a:spcAft>
                <a:spcPct val="0"/>
              </a:spcAft>
              <a:defRPr/>
            </a:pPr>
            <a:r>
              <a:rPr lang="he-IL" sz="1700" i="1">
                <a:ln w="9525">
                  <a:solidFill>
                    <a:srgbClr val="F79646">
                      <a:lumMod val="50000"/>
                    </a:srgbClr>
                  </a:solidFill>
                  <a:prstDash val="solid"/>
                </a:ln>
                <a:solidFill>
                  <a:srgbClr val="F79646">
                    <a:lumMod val="50000"/>
                  </a:srgbClr>
                </a:solidFill>
                <a:latin typeface="Nadianne" panose="03020902050305070206" pitchFamily="66" charset="0"/>
              </a:rPr>
              <a:t>     המערת ארגונייט היא תופעת טבע ייחודית. ארגוניט נוצר באופן טבעי כמעט בכל הקונכיות של רכיכות ימיים, כמו גם בימים ובמערות כמשקע אנאורגני. ארגוניט לבן יוצר מראה יופי נדיר של המערה.</a:t>
            </a:r>
          </a:p>
          <a:p>
            <a:pPr algn="just" rtl="1" fontAlgn="base">
              <a:spcBef>
                <a:spcPct val="0"/>
              </a:spcBef>
              <a:spcAft>
                <a:spcPct val="0"/>
              </a:spcAft>
              <a:defRPr/>
            </a:pPr>
            <a:r>
              <a:rPr lang="he-IL" sz="1700" i="1">
                <a:ln w="9525">
                  <a:solidFill>
                    <a:srgbClr val="F79646">
                      <a:lumMod val="50000"/>
                    </a:srgbClr>
                  </a:solidFill>
                  <a:prstDash val="solid"/>
                </a:ln>
                <a:solidFill>
                  <a:srgbClr val="F79646">
                    <a:lumMod val="50000"/>
                  </a:srgbClr>
                </a:solidFill>
                <a:latin typeface="Nadianne" panose="03020902050305070206" pitchFamily="66" charset="0"/>
              </a:rPr>
              <a:t>     ההמערה היא אוצר לאומי טבעי. יחד עם מערות אחרות של הקארסט הסלובקי מערת </a:t>
            </a:r>
            <a:r>
              <a:rPr lang="sk-SK" sz="1700" b="1" i="1">
                <a:ln w="3175">
                  <a:solidFill>
                    <a:schemeClr val="accent6">
                      <a:lumMod val="60000"/>
                      <a:lumOff val="40000"/>
                    </a:schemeClr>
                  </a:solidFill>
                  <a:prstDash val="solid"/>
                </a:ln>
                <a:solidFill>
                  <a:srgbClr val="F79646">
                    <a:lumMod val="50000"/>
                  </a:srgbClr>
                </a:solidFill>
                <a:latin typeface="Nadianne" panose="03020902050305070206" pitchFamily="66" charset="0"/>
              </a:rPr>
              <a:t>Ochtinská</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כלולה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ברשימת המורשת העולמית של אונסק"ו.</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030"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88778686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Aragonitowa jaskinia Ochtińska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Słowacja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Muzyka</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a:t>
            </a:r>
            <a:r>
              <a:rPr lang="sk-SK" sz="1400" i="1" dirty="0" smtClean="0">
                <a:ln w="9525">
                  <a:noFill/>
                  <a:prstDash val="solid"/>
                </a:ln>
                <a:solidFill>
                  <a:srgbClr val="F79646">
                    <a:lumMod val="50000"/>
                  </a:srgbClr>
                </a:solidFill>
                <a:latin typeface="Nadianne" panose="03020902050305070206" pitchFamily="66" charset="0"/>
                <a:cs typeface="Arial" charset="0"/>
              </a:rPr>
              <a:t>:	</a:t>
            </a:r>
            <a:r>
              <a:rPr lang="sk-SK" sz="1400" i="1" dirty="0" err="1" smtClean="0">
                <a:ln w="9525">
                  <a:noFill/>
                  <a:prstDash val="solid"/>
                </a:ln>
                <a:solidFill>
                  <a:srgbClr val="F79646">
                    <a:lumMod val="50000"/>
                  </a:srgbClr>
                </a:solidFill>
                <a:latin typeface="Nadianne" panose="03020902050305070206" pitchFamily="66" charset="0"/>
                <a:cs typeface="Arial" charset="0"/>
              </a:rPr>
              <a:t>prywatne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Skompletował</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dirty="0" err="1" smtClean="0">
                <a:ln w="9525">
                  <a:noFill/>
                  <a:prstDash val="solid"/>
                </a:ln>
                <a:solidFill>
                  <a:srgbClr val="F79646">
                    <a:lumMod val="50000"/>
                  </a:srgbClr>
                </a:solidFill>
                <a:latin typeface="Nadianne" panose="03020902050305070206" pitchFamily="66" charset="0"/>
                <a:cs typeface="Arial" charset="0"/>
              </a:rPr>
              <a:t>Steve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Rok :	</a:t>
            </a:r>
            <a:r>
              <a:rPr lang="sk-SK" sz="1400" i="1" smtClean="0">
                <a:ln w="9525">
                  <a:noFill/>
                  <a:prstDash val="solid"/>
                </a:ln>
                <a:solidFill>
                  <a:srgbClr val="F79646">
                    <a:lumMod val="50000"/>
                  </a:srgbClr>
                </a:solidFill>
                <a:latin typeface="Nadianne" panose="03020902050305070206" pitchFamily="66" charset="0"/>
                <a:cs typeface="Arial" charset="0"/>
              </a:rPr>
              <a:t>	2016</a:t>
            </a:r>
            <a:endParaRPr lang="sk-SK" sz="1400" i="1" dirty="0" smtClean="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846504" y="4910193"/>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Unikatowa aragonitowa jaskinia Ochtińska znajduje się w południowej Słowacji, w pobliżu miasta Revúca. Długość jej korytarzy wynosi około 300 m. Osobliwością jej są minerały aragonitu.</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Na świecie są tylko trzy jaskinie aragonitowe otwarte dla publiczności (poza Ochtińską  podobne są w Meksyku i Argentynie). Jaskinia została odkryta przypadkowo w 1954 roku podczas prac geologicznych. Udostępniono ją do zwiedzania w 1972 roku. Wytyczona trasa turystyczna ma 235 metrów długości. Temperatura powietrza w jaskini wynosi 7,2 - 9,5 °C. Wilgotność względna od 92 do 97 %.</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Jaskinia stanowi unikalne zjawisko naturalne. Powstała ona w soczewce krystalicznych wapieni, wytworzonej w otaczających ją zlepieńcach wieku karbońskiego. Aragonit jako minerał krystalizuje się w różnych postaciach. Biały aragonit tworzy w jaskini rzadką dekorację.</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Jaskinia to nie tylko atrakcja turystyczna. Jest narodowym pomnikiem przyrody. Wraz z innymi jaskiniami Słowackiego Krasu, jaskinia Ochtińska wpisana jest na Listę Światowego Dziedzictwa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63360328"/>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el-GR" sz="2400" b="1" i="1">
                <a:ln w="3175">
                  <a:solidFill>
                    <a:schemeClr val="bg1"/>
                  </a:solidFill>
                  <a:prstDash val="solid"/>
                </a:ln>
                <a:solidFill>
                  <a:srgbClr val="F79646">
                    <a:lumMod val="50000"/>
                  </a:srgbClr>
                </a:solidFill>
                <a:latin typeface="Nadianne" panose="03020902050305070206" pitchFamily="66" charset="0"/>
                <a:cs typeface="Arial" charset="0"/>
              </a:rPr>
              <a:t>Ochtinska</a:t>
            </a:r>
            <a:r>
              <a:rPr lang="el-GR" sz="2400" i="1">
                <a:ln w="9525">
                  <a:solidFill>
                    <a:prstClr val="white"/>
                  </a:solidFill>
                  <a:prstDash val="solid"/>
                </a:ln>
                <a:solidFill>
                  <a:srgbClr val="F79646">
                    <a:lumMod val="50000"/>
                  </a:srgbClr>
                </a:solidFill>
                <a:latin typeface="Nadianne" panose="03020902050305070206" pitchFamily="66" charset="0"/>
                <a:cs typeface="Arial" charset="0"/>
              </a:rPr>
              <a:t> </a:t>
            </a:r>
            <a:r>
              <a:rPr lang="el-GR" sz="24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Σπηλαιο απο Αραγωνιτη  </a:t>
            </a:r>
            <a:r>
              <a:rPr lang="el-GR" sz="2400" i="1">
                <a:ln w="9525">
                  <a:solidFill>
                    <a:prstClr val="white"/>
                  </a:solidFill>
                  <a:prstDash val="solid"/>
                </a:ln>
                <a:solidFill>
                  <a:srgbClr val="F79646">
                    <a:lumMod val="50000"/>
                  </a:srgbClr>
                </a:solidFill>
                <a:latin typeface="Nadianne" panose="03020902050305070206" pitchFamily="66" charset="0"/>
                <a:cs typeface="Arial" charset="0"/>
              </a:rPr>
              <a:t>/  </a:t>
            </a:r>
            <a:r>
              <a:rPr lang="el-GR" sz="2400" i="1" smtClean="0">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Σλοβακία</a:t>
            </a:r>
            <a:endParaRPr lang="sk-SK" sz="24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200329"/>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Muzyka</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a:t>
            </a:r>
            <a:r>
              <a:rPr lang="sk-SK" sz="1400" i="1" dirty="0" smtClean="0">
                <a:ln w="9525">
                  <a:noFill/>
                  <a:prstDash val="solid"/>
                </a:ln>
                <a:solidFill>
                  <a:srgbClr val="F79646">
                    <a:lumMod val="50000"/>
                  </a:srgbClr>
                </a:solidFill>
                <a:latin typeface="Nadianne" panose="03020902050305070206" pitchFamily="66" charset="0"/>
                <a:cs typeface="Arial" charset="0"/>
              </a:rPr>
              <a:t>:</a:t>
            </a:r>
            <a:r>
              <a:rPr lang="sk-SK" sz="1400" i="1" smtClean="0">
                <a:ln w="9525">
                  <a:noFill/>
                  <a:prstDash val="solid"/>
                </a:ln>
                <a:solidFill>
                  <a:srgbClr val="F79646">
                    <a:lumMod val="50000"/>
                  </a:srgbClr>
                </a:solidFill>
                <a:latin typeface="Nadianne" panose="03020902050305070206" pitchFamily="66" charset="0"/>
                <a:cs typeface="Arial" charset="0"/>
              </a:rPr>
              <a:t>	</a:t>
            </a:r>
            <a:r>
              <a:rPr lang="el-GR" sz="16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ιδιωτική</a:t>
            </a:r>
            <a:endParaRPr lang="sk-SK" sz="1600" i="1" dirty="0">
              <a:ln w="952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Skompletował</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dirty="0" err="1" smtClean="0">
                <a:ln w="9525">
                  <a:noFill/>
                  <a:prstDash val="solid"/>
                </a:ln>
                <a:solidFill>
                  <a:srgbClr val="F79646">
                    <a:lumMod val="50000"/>
                  </a:srgbClr>
                </a:solidFill>
                <a:latin typeface="Nadianne" panose="03020902050305070206" pitchFamily="66" charset="0"/>
                <a:cs typeface="Arial" charset="0"/>
              </a:rPr>
              <a:t>Steve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Rok :	</a:t>
            </a:r>
            <a:r>
              <a:rPr lang="sk-SK" sz="1400" i="1" smtClean="0">
                <a:ln w="9525">
                  <a:noFill/>
                  <a:prstDash val="solid"/>
                </a:ln>
                <a:solidFill>
                  <a:srgbClr val="F79646">
                    <a:lumMod val="50000"/>
                  </a:srgbClr>
                </a:solidFill>
                <a:latin typeface="Nadianne" panose="03020902050305070206" pitchFamily="66" charset="0"/>
                <a:cs typeface="Arial" charset="0"/>
              </a:rPr>
              <a:t>	2016</a:t>
            </a:r>
            <a:endParaRPr lang="sk-SK" sz="1400" i="1" dirty="0" smtClean="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732240"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7"/>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b="1" i="1" smtClean="0">
                <a:ln w="9525">
                  <a:noFill/>
                  <a:prstDash val="solid"/>
                </a:ln>
                <a:solidFill>
                  <a:srgbClr val="F79646">
                    <a:lumMod val="50000"/>
                  </a:srgbClr>
                </a:solidFill>
                <a:latin typeface="Nadianne" panose="03020902050305070206" pitchFamily="66" charset="0"/>
                <a:cs typeface="Arial" charset="0"/>
              </a:rPr>
              <a:t>    </a:t>
            </a:r>
            <a:r>
              <a:rPr lang="el-GR" sz="1500" b="1" i="1" smtClean="0">
                <a:ln w="9525">
                  <a:noFill/>
                  <a:prstDash val="solid"/>
                </a:ln>
                <a:solidFill>
                  <a:srgbClr val="F79646">
                    <a:lumMod val="50000"/>
                  </a:srgbClr>
                </a:solidFill>
                <a:latin typeface="Nadianne" panose="03020902050305070206" pitchFamily="66" charset="0"/>
                <a:cs typeface="Arial" charset="0"/>
              </a:rPr>
              <a:t> </a:t>
            </a:r>
            <a:r>
              <a:rPr lang="el-GR" sz="1500" b="1" i="1">
                <a:ln w="9525">
                  <a:noFill/>
                  <a:prstDash val="solid"/>
                </a:ln>
                <a:solidFill>
                  <a:srgbClr val="F79646">
                    <a:lumMod val="50000"/>
                  </a:srgbClr>
                </a:solidFill>
                <a:latin typeface="Nadianne" panose="03020902050305070206" pitchFamily="66" charset="0"/>
                <a:cs typeface="Arial" charset="0"/>
              </a:rPr>
              <a:t>Αυτό το μοναδικό σπήλαιο από αραγωνίτη, βρίσκεται στη νότια Σλοβακία  κοντά στη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Revuca. </a:t>
            </a:r>
            <a:r>
              <a:rPr lang="el-GR" sz="1500" b="1" i="1">
                <a:ln w="9525">
                  <a:noFill/>
                  <a:prstDash val="solid"/>
                </a:ln>
                <a:solidFill>
                  <a:srgbClr val="F79646">
                    <a:lumMod val="50000"/>
                  </a:srgbClr>
                </a:solidFill>
                <a:latin typeface="Nadianne" panose="03020902050305070206" pitchFamily="66" charset="0"/>
                <a:cs typeface="Arial" charset="0"/>
              </a:rPr>
              <a:t>Με μήκος σχεδόν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300m</a:t>
            </a:r>
            <a:r>
              <a:rPr lang="el-GR" sz="1500" b="1" i="1">
                <a:ln w="9525">
                  <a:noFill/>
                  <a:prstDash val="solid"/>
                </a:ln>
                <a:solidFill>
                  <a:srgbClr val="F79646">
                    <a:lumMod val="50000"/>
                  </a:srgbClr>
                </a:solidFill>
                <a:latin typeface="Nadianne" panose="03020902050305070206" pitchFamily="66" charset="0"/>
                <a:cs typeface="Arial" charset="0"/>
              </a:rPr>
              <a:t>, είναι διάσημο  για τη σπάνια ύπαρξη του ορυκτού αραγωνίτη.</a:t>
            </a:r>
          </a:p>
          <a:p>
            <a:pPr algn="just" fontAlgn="base">
              <a:spcBef>
                <a:spcPct val="0"/>
              </a:spcBef>
              <a:spcAft>
                <a:spcPct val="0"/>
              </a:spcAft>
              <a:defRPr/>
            </a:pPr>
            <a:r>
              <a:rPr lang="el-GR" sz="1500" b="1" i="1">
                <a:ln w="9525">
                  <a:noFill/>
                  <a:prstDash val="solid"/>
                </a:ln>
                <a:solidFill>
                  <a:srgbClr val="F79646">
                    <a:lumMod val="50000"/>
                  </a:srgbClr>
                </a:solidFill>
                <a:latin typeface="Nadianne" panose="03020902050305070206" pitchFamily="66" charset="0"/>
                <a:cs typeface="Arial" charset="0"/>
              </a:rPr>
              <a:t>     Υπάρχουν μόνο τρία σπήλαια αραγωνίτου ανά το κόσμο που είναι ανοικτά στο κοινό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(Ochtina </a:t>
            </a:r>
            <a:r>
              <a:rPr lang="el-GR" sz="1500" b="1" i="1">
                <a:ln w="9525">
                  <a:noFill/>
                  <a:prstDash val="solid"/>
                </a:ln>
                <a:solidFill>
                  <a:srgbClr val="F79646">
                    <a:lumMod val="50000"/>
                  </a:srgbClr>
                </a:solidFill>
                <a:latin typeface="Nadianne" panose="03020902050305070206" pitchFamily="66" charset="0"/>
                <a:cs typeface="Arial" charset="0"/>
              </a:rPr>
              <a:t>στη Σλοβακία, στο Μεξικό και στην Αργεντινή). Το σπήλαιο του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Ochtina</a:t>
            </a:r>
            <a:r>
              <a:rPr lang="el-GR" sz="1500" b="1" i="1">
                <a:ln w="9525">
                  <a:noFill/>
                  <a:prstDash val="solid"/>
                </a:ln>
                <a:solidFill>
                  <a:srgbClr val="F79646">
                    <a:lumMod val="50000"/>
                  </a:srgbClr>
                </a:solidFill>
                <a:latin typeface="Nadianne" panose="03020902050305070206" pitchFamily="66" charset="0"/>
                <a:cs typeface="Arial" charset="0"/>
              </a:rPr>
              <a:t> ανακαλύφτηκε το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1954</a:t>
            </a:r>
            <a:r>
              <a:rPr lang="el-GR" sz="1500" b="1" i="1">
                <a:ln w="9525">
                  <a:noFill/>
                  <a:prstDash val="solid"/>
                </a:ln>
                <a:solidFill>
                  <a:srgbClr val="F79646">
                    <a:lumMod val="50000"/>
                  </a:srgbClr>
                </a:solidFill>
                <a:latin typeface="Nadianne" panose="03020902050305070206" pitchFamily="66" charset="0"/>
                <a:cs typeface="Arial" charset="0"/>
              </a:rPr>
              <a:t> τυχαία κατά τη διάρκεια μιας γεωλογικής έρευνας. Το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1972</a:t>
            </a:r>
            <a:r>
              <a:rPr lang="el-GR" sz="1500" b="1" i="1">
                <a:ln w="9525">
                  <a:noFill/>
                  <a:prstDash val="solid"/>
                </a:ln>
                <a:solidFill>
                  <a:srgbClr val="F79646">
                    <a:lumMod val="50000"/>
                  </a:srgbClr>
                </a:solidFill>
                <a:latin typeface="Nadianne" panose="03020902050305070206" pitchFamily="66" charset="0"/>
                <a:cs typeface="Arial" charset="0"/>
              </a:rPr>
              <a:t> το σπήλαιο άνοιξε, για επίσκεψη  κοινό, στα πρώτα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230m</a:t>
            </a:r>
            <a:r>
              <a:rPr lang="el-GR" sz="1500" b="1" i="1">
                <a:ln w="9525">
                  <a:noFill/>
                  <a:prstDash val="solid"/>
                </a:ln>
                <a:solidFill>
                  <a:srgbClr val="F79646">
                    <a:lumMod val="50000"/>
                  </a:srgbClr>
                </a:solidFill>
                <a:latin typeface="Nadianne" panose="03020902050305070206" pitchFamily="66" charset="0"/>
                <a:cs typeface="Arial" charset="0"/>
              </a:rPr>
              <a:t> από τα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300m</a:t>
            </a:r>
            <a:r>
              <a:rPr lang="el-GR" sz="1500" b="1" i="1">
                <a:ln w="9525">
                  <a:noFill/>
                  <a:prstDash val="solid"/>
                </a:ln>
                <a:solidFill>
                  <a:srgbClr val="F79646">
                    <a:lumMod val="50000"/>
                  </a:srgbClr>
                </a:solidFill>
                <a:latin typeface="Nadianne" panose="03020902050305070206" pitchFamily="66" charset="0"/>
                <a:cs typeface="Arial" charset="0"/>
              </a:rPr>
              <a:t> που είναι σήμερα. Η θερμοκρασία του αέρα εντός του σπηλαίου είναι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7,2 - 9,5 C </a:t>
            </a:r>
            <a:r>
              <a:rPr lang="el-GR" sz="1500" b="1" i="1">
                <a:ln w="9525">
                  <a:noFill/>
                  <a:prstDash val="solid"/>
                </a:ln>
                <a:solidFill>
                  <a:srgbClr val="F79646">
                    <a:lumMod val="50000"/>
                  </a:srgbClr>
                </a:solidFill>
                <a:latin typeface="Nadianne" panose="03020902050305070206" pitchFamily="66" charset="0"/>
                <a:cs typeface="Arial" charset="0"/>
              </a:rPr>
              <a:t>και η σχετική υγρασία κυμαίνεται μεταξύ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92 </a:t>
            </a:r>
            <a:r>
              <a:rPr lang="el-GR" sz="1500" b="1" i="1">
                <a:ln w="9525">
                  <a:noFill/>
                  <a:prstDash val="solid"/>
                </a:ln>
                <a:solidFill>
                  <a:srgbClr val="F79646">
                    <a:lumMod val="50000"/>
                  </a:srgbClr>
                </a:solidFill>
                <a:latin typeface="Nadianne" panose="03020902050305070206" pitchFamily="66" charset="0"/>
                <a:cs typeface="Arial" charset="0"/>
              </a:rPr>
              <a:t>και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97</a:t>
            </a:r>
            <a:r>
              <a:rPr lang="el-GR" sz="1500" b="1" i="1">
                <a:ln w="9525">
                  <a:no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el-GR" sz="1500" b="1" i="1">
                <a:ln w="9525">
                  <a:noFill/>
                  <a:prstDash val="solid"/>
                </a:ln>
                <a:solidFill>
                  <a:srgbClr val="F79646">
                    <a:lumMod val="50000"/>
                  </a:srgbClr>
                </a:solidFill>
                <a:latin typeface="Nadianne" panose="03020902050305070206" pitchFamily="66" charset="0"/>
                <a:cs typeface="Arial" charset="0"/>
              </a:rPr>
              <a:t>     Το σπήλαιο από αραγωνίτη είναι ένα μοναδικό φυσικό φαινόμενο. Ο αραγωνίτης δημιουργήθηκε μετά από καθίζηση Θαλάσσιου και γλυκού νερού σε κλειστές υπόγειες κοιλότητες. Ο λευκός αραγωνίτης αποτελεί εξαιρετικό διάκοσμο του σπηλαίου.</a:t>
            </a:r>
          </a:p>
          <a:p>
            <a:pPr algn="just" fontAlgn="base">
              <a:spcBef>
                <a:spcPct val="0"/>
              </a:spcBef>
              <a:spcAft>
                <a:spcPct val="0"/>
              </a:spcAft>
              <a:defRPr/>
            </a:pPr>
            <a:r>
              <a:rPr lang="el-GR" sz="1500" b="1" i="1">
                <a:ln w="9525">
                  <a:noFill/>
                  <a:prstDash val="solid"/>
                </a:ln>
                <a:solidFill>
                  <a:srgbClr val="F79646">
                    <a:lumMod val="50000"/>
                  </a:srgbClr>
                </a:solidFill>
                <a:latin typeface="Nadianne" panose="03020902050305070206" pitchFamily="66" charset="0"/>
                <a:cs typeface="Arial" charset="0"/>
              </a:rPr>
              <a:t>     Το σπήλαιο έχει χαρακτηριστεί ως Εθνικό Μνημείο της Φύσης. Το σπήλαιο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Ochtina</a:t>
            </a:r>
            <a:r>
              <a:rPr lang="el-GR" sz="1500" b="1" i="1">
                <a:ln w="9525">
                  <a:noFill/>
                  <a:prstDash val="solid"/>
                </a:ln>
                <a:solidFill>
                  <a:srgbClr val="F79646">
                    <a:lumMod val="50000"/>
                  </a:srgbClr>
                </a:solidFill>
                <a:latin typeface="Nadianne" panose="03020902050305070206" pitchFamily="66" charset="0"/>
                <a:cs typeface="Arial" charset="0"/>
              </a:rPr>
              <a:t> μαζί με τα άλλα σπήλαια της Σλοβακικής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Karst</a:t>
            </a:r>
            <a:r>
              <a:rPr lang="el-GR" sz="1500" b="1" i="1">
                <a:ln w="9525">
                  <a:noFill/>
                  <a:prstDash val="solid"/>
                </a:ln>
                <a:solidFill>
                  <a:srgbClr val="F79646">
                    <a:lumMod val="50000"/>
                  </a:srgbClr>
                </a:solidFill>
                <a:latin typeface="Nadianne" panose="03020902050305070206" pitchFamily="66" charset="0"/>
                <a:cs typeface="Arial" charset="0"/>
              </a:rPr>
              <a:t> περιλαμβάνονται στο κατάλογο Παγκόσμιας Κληρονομιάς της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UNESCO</a:t>
            </a:r>
            <a:r>
              <a:rPr lang="el-GR" sz="1500" b="1" i="1">
                <a:ln w="952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a:t>
            </a:r>
            <a:endParaRPr lang="sv-SE" sz="1500" b="1" i="1">
              <a:ln w="952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51823310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6863977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868635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 y="1"/>
            <a:ext cx="4512562" cy="6857998"/>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2237"/>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2237"/>
            <a:ext cx="4512564" cy="6858000"/>
          </a:xfrm>
          <a:prstGeom prst="rect">
            <a:avLst/>
          </a:prstGeom>
        </p:spPr>
      </p:pic>
    </p:spTree>
    <p:extLst>
      <p:ext uri="{BB962C8B-B14F-4D97-AF65-F5344CB8AC3E}">
        <p14:creationId xmlns:p14="http://schemas.microsoft.com/office/powerpoint/2010/main" val="3302440405"/>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 name="Obrázok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554575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83839190"/>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9384" y="0"/>
            <a:ext cx="13743384"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46601438"/>
      </p:ext>
    </p:extLst>
  </p:cSld>
  <p:clrMapOvr>
    <a:masterClrMapping/>
  </p:clrMapOvr>
  <mc:AlternateContent xmlns:mc="http://schemas.openxmlformats.org/markup-compatibility/2006" xmlns:p14="http://schemas.microsoft.com/office/powerpoint/2010/main">
    <mc:Choice Requires="p14">
      <p:transition spd="slow" p14:dur="3000" advClick="0" advTm="9000">
        <p14:gallery dir="l"/>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1.38889E-6 3.33333E-6 L 0.48923 0.00208 " pathEditMode="relative" rAng="0" ptsTypes="AA">
                                      <p:cBhvr>
                                        <p:cTn id="6" dur="8000" fill="hold"/>
                                        <p:tgtEl>
                                          <p:spTgt spid="2"/>
                                        </p:tgtEl>
                                        <p:attrNameLst>
                                          <p:attrName>ppt_x</p:attrName>
                                          <p:attrName>ppt_y</p:attrName>
                                        </p:attrNameLst>
                                      </p:cBhvr>
                                      <p:rCtr x="24462" y="93"/>
                                    </p:animMotion>
                                  </p:childTnLst>
                                </p:cTn>
                              </p:par>
                              <p:par>
                                <p:cTn id="7" presetID="3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53935936"/>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9224811"/>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9494459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11959579"/>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69827009"/>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634466"/>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10146132"/>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7560089"/>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87002"/>
            <a:ext cx="9144000" cy="17145002"/>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37721797"/>
      </p:ext>
    </p:extLst>
  </p:cSld>
  <p:clrMapOvr>
    <a:masterClrMapping/>
  </p:clrMapOvr>
  <mc:AlternateContent xmlns:mc="http://schemas.openxmlformats.org/markup-compatibility/2006" xmlns:p14="http://schemas.microsoft.com/office/powerpoint/2010/main">
    <mc:Choice Requires="p14">
      <p:transition spd="slow" p14:dur="3000" advClick="0" advTm="16000">
        <p14:prism isInverted="1"/>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0 4.9481E-6 L 0 1.47981 " pathEditMode="relative" rAng="0" ptsTypes="AA">
                                      <p:cBhvr>
                                        <p:cTn id="6" dur="15000" fill="hold"/>
                                        <p:tgtEl>
                                          <p:spTgt spid="2"/>
                                        </p:tgtEl>
                                        <p:attrNameLst>
                                          <p:attrName>ppt_x</p:attrName>
                                          <p:attrName>ppt_y</p:attrName>
                                        </p:attrNameLst>
                                      </p:cBhvr>
                                      <p:rCtr x="0" y="73979"/>
                                    </p:animMotion>
                                  </p:childTnLst>
                                </p:cTn>
                              </p:par>
                              <p:par>
                                <p:cTn id="7" presetID="3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88474073"/>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09226247"/>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3265784"/>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65739950"/>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 y="1"/>
            <a:ext cx="4512562" cy="6857998"/>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2237"/>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2237"/>
            <a:ext cx="4512564" cy="6858000"/>
          </a:xfrm>
          <a:prstGeom prst="rect">
            <a:avLst/>
          </a:prstGeom>
        </p:spPr>
      </p:pic>
    </p:spTree>
    <p:extLst>
      <p:ext uri="{BB962C8B-B14F-4D97-AF65-F5344CB8AC3E}">
        <p14:creationId xmlns:p14="http://schemas.microsoft.com/office/powerpoint/2010/main" val="746717831"/>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153223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71181338"/>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 y="1"/>
            <a:ext cx="4512562" cy="6857998"/>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2237"/>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2237"/>
            <a:ext cx="4512564" cy="6858000"/>
          </a:xfrm>
          <a:prstGeom prst="rect">
            <a:avLst/>
          </a:prstGeom>
        </p:spPr>
      </p:pic>
    </p:spTree>
    <p:extLst>
      <p:ext uri="{BB962C8B-B14F-4D97-AF65-F5344CB8AC3E}">
        <p14:creationId xmlns:p14="http://schemas.microsoft.com/office/powerpoint/2010/main" val="305630765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5566761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7618168"/>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81284"/>
            <a:ext cx="9143999" cy="17139284"/>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27122017"/>
      </p:ext>
    </p:extLst>
  </p:cSld>
  <p:clrMapOvr>
    <a:masterClrMapping/>
  </p:clrMapOvr>
  <mc:AlternateContent xmlns:mc="http://schemas.openxmlformats.org/markup-compatibility/2006" xmlns:p14="http://schemas.microsoft.com/office/powerpoint/2010/main">
    <mc:Choice Requires="p14">
      <p:transition spd="slow" p14:dur="3000" advClick="0" advTm="16000">
        <p14:gallery dir="l"/>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0 3.58708E-6 L 0 1.45836 " pathEditMode="relative" rAng="0" ptsTypes="AA">
                                      <p:cBhvr>
                                        <p:cTn id="6" dur="15000" fill="hold"/>
                                        <p:tgtEl>
                                          <p:spTgt spid="2"/>
                                        </p:tgtEl>
                                        <p:attrNameLst>
                                          <p:attrName>ppt_x</p:attrName>
                                          <p:attrName>ppt_y</p:attrName>
                                        </p:attrNameLst>
                                      </p:cBhvr>
                                      <p:rCtr x="0" y="72918"/>
                                    </p:animMotion>
                                  </p:childTnLst>
                                </p:cTn>
                              </p:par>
                              <p:par>
                                <p:cTn id="7" presetID="3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4157968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5678896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8905380"/>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2233611"/>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479832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1183896"/>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9961392"/>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9371479"/>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67588079"/>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6582170"/>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027574"/>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4191491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21" name="Obrázok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6081199" y="3958310"/>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4769813" y="4052264"/>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pic>
        <p:nvPicPr>
          <p:cNvPr id="29" name="Obrázok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9230" y="241179"/>
            <a:ext cx="720696" cy="792086"/>
          </a:xfrm>
          <a:prstGeom prst="rect">
            <a:avLst/>
          </a:prstGeom>
          <a:effectLst>
            <a:outerShdw blurRad="63500" dist="50800" dir="2700000" sx="103000" sy="103000" algn="tl" rotWithShape="0">
              <a:prstClr val="black">
                <a:alpha val="50000"/>
              </a:prstClr>
            </a:outerShdw>
          </a:effectLst>
        </p:spPr>
      </p:pic>
      <p:sp>
        <p:nvSpPr>
          <p:cNvPr id="26" name="BlokTextu 25"/>
          <p:cNvSpPr txBox="1"/>
          <p:nvPr/>
        </p:nvSpPr>
        <p:spPr>
          <a:xfrm>
            <a:off x="720000" y="514950"/>
            <a:ext cx="4229088" cy="369332"/>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Non-commercial presentation</a:t>
            </a:r>
            <a:endParaRPr lang="sk-SK">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27" name="BlokTextu 26"/>
          <p:cNvSpPr txBox="1"/>
          <p:nvPr/>
        </p:nvSpPr>
        <p:spPr>
          <a:xfrm>
            <a:off x="720000" y="5872404"/>
            <a:ext cx="4229088" cy="584775"/>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Thank you my friends for your help</a:t>
            </a:r>
          </a:p>
          <a:p>
            <a:pPr algn="ctr"/>
            <a:r>
              <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w</a:t>
            </a: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ith the translation</a:t>
            </a:r>
            <a:endPar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2" name="Obdĺžnik 1"/>
          <p:cNvSpPr/>
          <p:nvPr/>
        </p:nvSpPr>
        <p:spPr>
          <a:xfrm>
            <a:off x="8008525" y="6287902"/>
            <a:ext cx="881421" cy="33855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600" b="1" spc="50" smtClean="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EXIT</a:t>
            </a:r>
            <a:endParaRPr lang="sk-SK" sz="1600" b="1" spc="50">
              <a:ln w="11430"/>
              <a:solidFill>
                <a:srgbClr val="F79646">
                  <a:lumMod val="50000"/>
                </a:srgbClr>
              </a:solidFill>
              <a:effectLst>
                <a:outerShdw blurRad="76200" dist="50800" dir="5400000" algn="tl" rotWithShape="0">
                  <a:srgbClr val="000000">
                    <a:alpha val="65000"/>
                  </a:srgbClr>
                </a:outerShdw>
              </a:effectLst>
              <a:latin typeface="Cooper Std Black" pitchFamily="18" charset="0"/>
            </a:endParaRPr>
          </a:p>
        </p:txBody>
      </p:sp>
      <p:sp>
        <p:nvSpPr>
          <p:cNvPr id="4" name="Tlačidlo akcie: Vlastné 3">
            <a:hlinkClick r:id="" action="ppaction://hlinkshowjump?jump=endshow" highlightClick="1"/>
          </p:cNvPr>
          <p:cNvSpPr/>
          <p:nvPr/>
        </p:nvSpPr>
        <p:spPr>
          <a:xfrm>
            <a:off x="7879708" y="6093296"/>
            <a:ext cx="1012029" cy="515723"/>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067748031"/>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4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par>
                                <p:cTn id="21" presetID="31" presetClass="entr" presetSubtype="0" fill="hold" grpId="0" nodeType="withEffect">
                                  <p:stCondLst>
                                    <p:cond delay="4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style.rotation</p:attrName>
                                        </p:attrNameLst>
                                      </p:cBhvr>
                                      <p:tavLst>
                                        <p:tav tm="0">
                                          <p:val>
                                            <p:fltVal val="90"/>
                                          </p:val>
                                        </p:tav>
                                        <p:tav tm="100000">
                                          <p:val>
                                            <p:fltVal val="0"/>
                                          </p:val>
                                        </p:tav>
                                      </p:tavLst>
                                    </p:anim>
                                    <p:animEffect transition="in" filter="fade">
                                      <p:cBhvr>
                                        <p:cTn id="26" dur="2000"/>
                                        <p:tgtEl>
                                          <p:spTgt spid="8"/>
                                        </p:tgtEl>
                                      </p:cBhvr>
                                    </p:animEffect>
                                  </p:childTnLst>
                                </p:cTn>
                              </p:par>
                              <p:par>
                                <p:cTn id="27" presetID="31" presetClass="entr" presetSubtype="0" fill="hold" grpId="0" nodeType="withEffect">
                                  <p:stCondLst>
                                    <p:cond delay="5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style.rotation</p:attrName>
                                        </p:attrNameLst>
                                      </p:cBhvr>
                                      <p:tavLst>
                                        <p:tav tm="0">
                                          <p:val>
                                            <p:fltVal val="90"/>
                                          </p:val>
                                        </p:tav>
                                        <p:tav tm="100000">
                                          <p:val>
                                            <p:fltVal val="0"/>
                                          </p:val>
                                        </p:tav>
                                      </p:tavLst>
                                    </p:anim>
                                    <p:animEffect transition="in" filter="fade">
                                      <p:cBhvr>
                                        <p:cTn id="32" dur="2000"/>
                                        <p:tgtEl>
                                          <p:spTgt spid="9"/>
                                        </p:tgtEl>
                                      </p:cBhvr>
                                    </p:animEffect>
                                  </p:childTnLst>
                                </p:cTn>
                              </p:par>
                              <p:par>
                                <p:cTn id="33" presetID="31" presetClass="entr" presetSubtype="0" fill="hold" grpId="0" nodeType="withEffect">
                                  <p:stCondLst>
                                    <p:cond delay="5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90"/>
                                          </p:val>
                                        </p:tav>
                                        <p:tav tm="100000">
                                          <p:val>
                                            <p:fltVal val="0"/>
                                          </p:val>
                                        </p:tav>
                                      </p:tavLst>
                                    </p:anim>
                                    <p:animEffect transition="in" filter="fade">
                                      <p:cBhvr>
                                        <p:cTn id="38" dur="2000"/>
                                        <p:tgtEl>
                                          <p:spTgt spid="10"/>
                                        </p:tgtEl>
                                      </p:cBhvr>
                                    </p:animEffect>
                                  </p:childTnLst>
                                </p:cTn>
                              </p:par>
                              <p:par>
                                <p:cTn id="39" presetID="31" presetClass="entr" presetSubtype="0" fill="hold" grpId="0" nodeType="withEffect">
                                  <p:stCondLst>
                                    <p:cond delay="60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style.rotation</p:attrName>
                                        </p:attrNameLst>
                                      </p:cBhvr>
                                      <p:tavLst>
                                        <p:tav tm="0">
                                          <p:val>
                                            <p:fltVal val="90"/>
                                          </p:val>
                                        </p:tav>
                                        <p:tav tm="100000">
                                          <p:val>
                                            <p:fltVal val="0"/>
                                          </p:val>
                                        </p:tav>
                                      </p:tavLst>
                                    </p:anim>
                                    <p:animEffect transition="in" filter="fade">
                                      <p:cBhvr>
                                        <p:cTn id="44" dur="2000"/>
                                        <p:tgtEl>
                                          <p:spTgt spid="11"/>
                                        </p:tgtEl>
                                      </p:cBhvr>
                                    </p:animEffect>
                                  </p:childTnLst>
                                </p:cTn>
                              </p:par>
                              <p:par>
                                <p:cTn id="45" presetID="31" presetClass="entr" presetSubtype="0" fill="hold" grpId="0" nodeType="withEffect">
                                  <p:stCondLst>
                                    <p:cond delay="6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style.rotation</p:attrName>
                                        </p:attrNameLst>
                                      </p:cBhvr>
                                      <p:tavLst>
                                        <p:tav tm="0">
                                          <p:val>
                                            <p:fltVal val="90"/>
                                          </p:val>
                                        </p:tav>
                                        <p:tav tm="100000">
                                          <p:val>
                                            <p:fltVal val="0"/>
                                          </p:val>
                                        </p:tav>
                                      </p:tavLst>
                                    </p:anim>
                                    <p:animEffect transition="in" filter="fade">
                                      <p:cBhvr>
                                        <p:cTn id="50" dur="2000"/>
                                        <p:tgtEl>
                                          <p:spTgt spid="12"/>
                                        </p:tgtEl>
                                      </p:cBhvr>
                                    </p:animEffect>
                                  </p:childTnLst>
                                </p:cTn>
                              </p:par>
                              <p:par>
                                <p:cTn id="51" presetID="31" presetClass="entr" presetSubtype="0" fill="hold" grpId="0" nodeType="withEffect">
                                  <p:stCondLst>
                                    <p:cond delay="700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style.rotation</p:attrName>
                                        </p:attrNameLst>
                                      </p:cBhvr>
                                      <p:tavLst>
                                        <p:tav tm="0">
                                          <p:val>
                                            <p:fltVal val="90"/>
                                          </p:val>
                                        </p:tav>
                                        <p:tav tm="100000">
                                          <p:val>
                                            <p:fltVal val="0"/>
                                          </p:val>
                                        </p:tav>
                                      </p:tavLst>
                                    </p:anim>
                                    <p:animEffect transition="in" filter="fade">
                                      <p:cBhvr>
                                        <p:cTn id="56" dur="2000"/>
                                        <p:tgtEl>
                                          <p:spTgt spid="13"/>
                                        </p:tgtEl>
                                      </p:cBhvr>
                                    </p:animEffect>
                                  </p:childTnLst>
                                </p:cTn>
                              </p:par>
                              <p:par>
                                <p:cTn id="57" presetID="31" presetClass="entr" presetSubtype="0" fill="hold" grpId="0" nodeType="withEffect">
                                  <p:stCondLst>
                                    <p:cond delay="7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2000" fill="hold"/>
                                        <p:tgtEl>
                                          <p:spTgt spid="14"/>
                                        </p:tgtEl>
                                        <p:attrNameLst>
                                          <p:attrName>ppt_w</p:attrName>
                                        </p:attrNameLst>
                                      </p:cBhvr>
                                      <p:tavLst>
                                        <p:tav tm="0">
                                          <p:val>
                                            <p:fltVal val="0"/>
                                          </p:val>
                                        </p:tav>
                                        <p:tav tm="100000">
                                          <p:val>
                                            <p:strVal val="#ppt_w"/>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style.rotation</p:attrName>
                                        </p:attrNameLst>
                                      </p:cBhvr>
                                      <p:tavLst>
                                        <p:tav tm="0">
                                          <p:val>
                                            <p:fltVal val="90"/>
                                          </p:val>
                                        </p:tav>
                                        <p:tav tm="100000">
                                          <p:val>
                                            <p:fltVal val="0"/>
                                          </p:val>
                                        </p:tav>
                                      </p:tavLst>
                                    </p:anim>
                                    <p:animEffect transition="in" filter="fade">
                                      <p:cBhvr>
                                        <p:cTn id="62" dur="2000"/>
                                        <p:tgtEl>
                                          <p:spTgt spid="14"/>
                                        </p:tgtEl>
                                      </p:cBhvr>
                                    </p:animEffect>
                                  </p:childTnLst>
                                </p:cTn>
                              </p:par>
                              <p:par>
                                <p:cTn id="63" presetID="31" presetClass="entr" presetSubtype="0" fill="hold" grpId="0" nodeType="withEffect">
                                  <p:stCondLst>
                                    <p:cond delay="8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style.rotation</p:attrName>
                                        </p:attrNameLst>
                                      </p:cBhvr>
                                      <p:tavLst>
                                        <p:tav tm="0">
                                          <p:val>
                                            <p:fltVal val="90"/>
                                          </p:val>
                                        </p:tav>
                                        <p:tav tm="100000">
                                          <p:val>
                                            <p:fltVal val="0"/>
                                          </p:val>
                                        </p:tav>
                                      </p:tavLst>
                                    </p:anim>
                                    <p:animEffect transition="in" filter="fade">
                                      <p:cBhvr>
                                        <p:cTn id="68" dur="2000"/>
                                        <p:tgtEl>
                                          <p:spTgt spid="15"/>
                                        </p:tgtEl>
                                      </p:cBhvr>
                                    </p:animEffect>
                                  </p:childTnLst>
                                </p:cTn>
                              </p:par>
                              <p:par>
                                <p:cTn id="69" presetID="31" presetClass="entr" presetSubtype="0" fill="hold" grpId="0" nodeType="withEffect">
                                  <p:stCondLst>
                                    <p:cond delay="85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2000" fill="hold"/>
                                        <p:tgtEl>
                                          <p:spTgt spid="16"/>
                                        </p:tgtEl>
                                        <p:attrNameLst>
                                          <p:attrName>ppt_w</p:attrName>
                                        </p:attrNameLst>
                                      </p:cBhvr>
                                      <p:tavLst>
                                        <p:tav tm="0">
                                          <p:val>
                                            <p:fltVal val="0"/>
                                          </p:val>
                                        </p:tav>
                                        <p:tav tm="100000">
                                          <p:val>
                                            <p:strVal val="#ppt_w"/>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style.rotation</p:attrName>
                                        </p:attrNameLst>
                                      </p:cBhvr>
                                      <p:tavLst>
                                        <p:tav tm="0">
                                          <p:val>
                                            <p:fltVal val="90"/>
                                          </p:val>
                                        </p:tav>
                                        <p:tav tm="100000">
                                          <p:val>
                                            <p:fltVal val="0"/>
                                          </p:val>
                                        </p:tav>
                                      </p:tavLst>
                                    </p:anim>
                                    <p:animEffect transition="in" filter="fade">
                                      <p:cBhvr>
                                        <p:cTn id="74" dur="2000"/>
                                        <p:tgtEl>
                                          <p:spTgt spid="16"/>
                                        </p:tgtEl>
                                      </p:cBhvr>
                                    </p:animEffect>
                                  </p:childTnLst>
                                </p:cTn>
                              </p:par>
                              <p:par>
                                <p:cTn id="75" presetID="31" presetClass="entr" presetSubtype="0" fill="hold" grpId="0" nodeType="withEffect">
                                  <p:stCondLst>
                                    <p:cond delay="90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2000" fill="hold"/>
                                        <p:tgtEl>
                                          <p:spTgt spid="17"/>
                                        </p:tgtEl>
                                        <p:attrNameLst>
                                          <p:attrName>ppt_w</p:attrName>
                                        </p:attrNameLst>
                                      </p:cBhvr>
                                      <p:tavLst>
                                        <p:tav tm="0">
                                          <p:val>
                                            <p:fltVal val="0"/>
                                          </p:val>
                                        </p:tav>
                                        <p:tav tm="100000">
                                          <p:val>
                                            <p:strVal val="#ppt_w"/>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style.rotation</p:attrName>
                                        </p:attrNameLst>
                                      </p:cBhvr>
                                      <p:tavLst>
                                        <p:tav tm="0">
                                          <p:val>
                                            <p:fltVal val="90"/>
                                          </p:val>
                                        </p:tav>
                                        <p:tav tm="100000">
                                          <p:val>
                                            <p:fltVal val="0"/>
                                          </p:val>
                                        </p:tav>
                                      </p:tavLst>
                                    </p:anim>
                                    <p:animEffect transition="in" filter="fade">
                                      <p:cBhvr>
                                        <p:cTn id="80" dur="2000"/>
                                        <p:tgtEl>
                                          <p:spTgt spid="17"/>
                                        </p:tgtEl>
                                      </p:cBhvr>
                                    </p:animEffect>
                                  </p:childTnLst>
                                </p:cTn>
                              </p:par>
                              <p:par>
                                <p:cTn id="81" presetID="31" presetClass="entr" presetSubtype="0" fill="hold" grpId="0" nodeType="withEffect">
                                  <p:stCondLst>
                                    <p:cond delay="9500"/>
                                  </p:stCondLst>
                                  <p:childTnLst>
                                    <p:set>
                                      <p:cBhvr>
                                        <p:cTn id="82" dur="1" fill="hold">
                                          <p:stCondLst>
                                            <p:cond delay="0"/>
                                          </p:stCondLst>
                                        </p:cTn>
                                        <p:tgtEl>
                                          <p:spTgt spid="18"/>
                                        </p:tgtEl>
                                        <p:attrNameLst>
                                          <p:attrName>style.visibility</p:attrName>
                                        </p:attrNameLst>
                                      </p:cBhvr>
                                      <p:to>
                                        <p:strVal val="visible"/>
                                      </p:to>
                                    </p:set>
                                    <p:anim calcmode="lin" valueType="num">
                                      <p:cBhvr>
                                        <p:cTn id="83" dur="2000" fill="hold"/>
                                        <p:tgtEl>
                                          <p:spTgt spid="18"/>
                                        </p:tgtEl>
                                        <p:attrNameLst>
                                          <p:attrName>ppt_w</p:attrName>
                                        </p:attrNameLst>
                                      </p:cBhvr>
                                      <p:tavLst>
                                        <p:tav tm="0">
                                          <p:val>
                                            <p:fltVal val="0"/>
                                          </p:val>
                                        </p:tav>
                                        <p:tav tm="100000">
                                          <p:val>
                                            <p:strVal val="#ppt_w"/>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style.rotation</p:attrName>
                                        </p:attrNameLst>
                                      </p:cBhvr>
                                      <p:tavLst>
                                        <p:tav tm="0">
                                          <p:val>
                                            <p:fltVal val="90"/>
                                          </p:val>
                                        </p:tav>
                                        <p:tav tm="100000">
                                          <p:val>
                                            <p:fltVal val="0"/>
                                          </p:val>
                                        </p:tav>
                                      </p:tavLst>
                                    </p:anim>
                                    <p:animEffect transition="in" filter="fade">
                                      <p:cBhvr>
                                        <p:cTn id="86" dur="2000"/>
                                        <p:tgtEl>
                                          <p:spTgt spid="18"/>
                                        </p:tgtEl>
                                      </p:cBhvr>
                                    </p:animEffect>
                                  </p:childTnLst>
                                </p:cTn>
                              </p:par>
                              <p:par>
                                <p:cTn id="87" presetID="31" presetClass="entr" presetSubtype="0" fill="hold" grpId="0" nodeType="withEffect">
                                  <p:stCondLst>
                                    <p:cond delay="10000"/>
                                  </p:stCondLst>
                                  <p:childTnLst>
                                    <p:set>
                                      <p:cBhvr>
                                        <p:cTn id="88" dur="1" fill="hold">
                                          <p:stCondLst>
                                            <p:cond delay="0"/>
                                          </p:stCondLst>
                                        </p:cTn>
                                        <p:tgtEl>
                                          <p:spTgt spid="19"/>
                                        </p:tgtEl>
                                        <p:attrNameLst>
                                          <p:attrName>style.visibility</p:attrName>
                                        </p:attrNameLst>
                                      </p:cBhvr>
                                      <p:to>
                                        <p:strVal val="visible"/>
                                      </p:to>
                                    </p:set>
                                    <p:anim calcmode="lin" valueType="num">
                                      <p:cBhvr>
                                        <p:cTn id="89" dur="2000" fill="hold"/>
                                        <p:tgtEl>
                                          <p:spTgt spid="19"/>
                                        </p:tgtEl>
                                        <p:attrNameLst>
                                          <p:attrName>ppt_w</p:attrName>
                                        </p:attrNameLst>
                                      </p:cBhvr>
                                      <p:tavLst>
                                        <p:tav tm="0">
                                          <p:val>
                                            <p:fltVal val="0"/>
                                          </p:val>
                                        </p:tav>
                                        <p:tav tm="100000">
                                          <p:val>
                                            <p:strVal val="#ppt_w"/>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style.rotation</p:attrName>
                                        </p:attrNameLst>
                                      </p:cBhvr>
                                      <p:tavLst>
                                        <p:tav tm="0">
                                          <p:val>
                                            <p:fltVal val="90"/>
                                          </p:val>
                                        </p:tav>
                                        <p:tav tm="100000">
                                          <p:val>
                                            <p:fltVal val="0"/>
                                          </p:val>
                                        </p:tav>
                                      </p:tavLst>
                                    </p:anim>
                                    <p:animEffect transition="in" filter="fade">
                                      <p:cBhvr>
                                        <p:cTn id="92" dur="2000"/>
                                        <p:tgtEl>
                                          <p:spTgt spid="19"/>
                                        </p:tgtEl>
                                      </p:cBhvr>
                                    </p:animEffect>
                                  </p:childTnLst>
                                </p:cTn>
                              </p:par>
                              <p:par>
                                <p:cTn id="93" presetID="31" presetClass="entr" presetSubtype="0" fill="hold" grpId="0" nodeType="withEffect">
                                  <p:stCondLst>
                                    <p:cond delay="10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2000" fill="hold"/>
                                        <p:tgtEl>
                                          <p:spTgt spid="20"/>
                                        </p:tgtEl>
                                        <p:attrNameLst>
                                          <p:attrName>ppt_w</p:attrName>
                                        </p:attrNameLst>
                                      </p:cBhvr>
                                      <p:tavLst>
                                        <p:tav tm="0">
                                          <p:val>
                                            <p:fltVal val="0"/>
                                          </p:val>
                                        </p:tav>
                                        <p:tav tm="100000">
                                          <p:val>
                                            <p:strVal val="#ppt_w"/>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style.rotation</p:attrName>
                                        </p:attrNameLst>
                                      </p:cBhvr>
                                      <p:tavLst>
                                        <p:tav tm="0">
                                          <p:val>
                                            <p:fltVal val="90"/>
                                          </p:val>
                                        </p:tav>
                                        <p:tav tm="100000">
                                          <p:val>
                                            <p:fltVal val="0"/>
                                          </p:val>
                                        </p:tav>
                                      </p:tavLst>
                                    </p:anim>
                                    <p:animEffect transition="in" filter="fade">
                                      <p:cBhvr>
                                        <p:cTn id="98" dur="2000"/>
                                        <p:tgtEl>
                                          <p:spTgt spid="20"/>
                                        </p:tgtEl>
                                      </p:cBhvr>
                                    </p:animEffect>
                                  </p:childTnLst>
                                </p:cTn>
                              </p:par>
                              <p:par>
                                <p:cTn id="99" presetID="31" presetClass="entr" presetSubtype="0" fill="hold" grpId="0" nodeType="withEffect">
                                  <p:stCondLst>
                                    <p:cond delay="1100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style.rotation</p:attrName>
                                        </p:attrNameLst>
                                      </p:cBhvr>
                                      <p:tavLst>
                                        <p:tav tm="0">
                                          <p:val>
                                            <p:fltVal val="90"/>
                                          </p:val>
                                        </p:tav>
                                        <p:tav tm="100000">
                                          <p:val>
                                            <p:fltVal val="0"/>
                                          </p:val>
                                        </p:tav>
                                      </p:tavLst>
                                    </p:anim>
                                    <p:animEffect transition="in" filter="fade">
                                      <p:cBhvr>
                                        <p:cTn id="104" dur="2000"/>
                                        <p:tgtEl>
                                          <p:spTgt spid="22"/>
                                        </p:tgtEl>
                                      </p:cBhvr>
                                    </p:animEffect>
                                  </p:childTnLst>
                                </p:cTn>
                              </p:par>
                              <p:par>
                                <p:cTn id="105" presetID="31" presetClass="entr" presetSubtype="0" fill="hold" grpId="0" nodeType="withEffect">
                                  <p:stCondLst>
                                    <p:cond delay="1150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13500"/>
                            </p:stCondLst>
                            <p:childTnLst>
                              <p:par>
                                <p:cTn id="112" presetID="53" presetClass="entr" presetSubtype="16" fill="hold" nodeType="afterEffect">
                                  <p:stCondLst>
                                    <p:cond delay="50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1500" fill="hold"/>
                                        <p:tgtEl>
                                          <p:spTgt spid="29"/>
                                        </p:tgtEl>
                                        <p:attrNameLst>
                                          <p:attrName>ppt_w</p:attrName>
                                        </p:attrNameLst>
                                      </p:cBhvr>
                                      <p:tavLst>
                                        <p:tav tm="0">
                                          <p:val>
                                            <p:fltVal val="0"/>
                                          </p:val>
                                        </p:tav>
                                        <p:tav tm="100000">
                                          <p:val>
                                            <p:strVal val="#ppt_w"/>
                                          </p:val>
                                        </p:tav>
                                      </p:tavLst>
                                    </p:anim>
                                    <p:anim calcmode="lin" valueType="num">
                                      <p:cBhvr>
                                        <p:cTn id="115" dur="1500" fill="hold"/>
                                        <p:tgtEl>
                                          <p:spTgt spid="29"/>
                                        </p:tgtEl>
                                        <p:attrNameLst>
                                          <p:attrName>ppt_h</p:attrName>
                                        </p:attrNameLst>
                                      </p:cBhvr>
                                      <p:tavLst>
                                        <p:tav tm="0">
                                          <p:val>
                                            <p:fltVal val="0"/>
                                          </p:val>
                                        </p:tav>
                                        <p:tav tm="100000">
                                          <p:val>
                                            <p:strVal val="#ppt_h"/>
                                          </p:val>
                                        </p:tav>
                                      </p:tavLst>
                                    </p:anim>
                                    <p:animEffect transition="in" filter="fade">
                                      <p:cBhvr>
                                        <p:cTn id="116" dur="1500"/>
                                        <p:tgtEl>
                                          <p:spTgt spid="29"/>
                                        </p:tgtEl>
                                      </p:cBhvr>
                                    </p:animEffect>
                                  </p:childTnLst>
                                </p:cTn>
                              </p:par>
                            </p:childTnLst>
                          </p:cTn>
                        </p:par>
                        <p:par>
                          <p:cTn id="117" fill="hold">
                            <p:stCondLst>
                              <p:cond delay="15500"/>
                            </p:stCondLst>
                            <p:childTnLst>
                              <p:par>
                                <p:cTn id="118" presetID="42" presetClass="entr" presetSubtype="0" fill="hold" grpId="0" nodeType="afterEffect">
                                  <p:stCondLst>
                                    <p:cond delay="500"/>
                                  </p:stCondLst>
                                  <p:iterate type="lt">
                                    <p:tmPct val="0"/>
                                  </p:iterate>
                                  <p:childTnLst>
                                    <p:set>
                                      <p:cBhvr>
                                        <p:cTn id="119" dur="1" fill="hold">
                                          <p:stCondLst>
                                            <p:cond delay="0"/>
                                          </p:stCondLst>
                                        </p:cTn>
                                        <p:tgtEl>
                                          <p:spTgt spid="2"/>
                                        </p:tgtEl>
                                        <p:attrNameLst>
                                          <p:attrName>style.visibility</p:attrName>
                                        </p:attrNameLst>
                                      </p:cBhvr>
                                      <p:to>
                                        <p:strVal val="visible"/>
                                      </p:to>
                                    </p:set>
                                    <p:animEffect transition="in" filter="fade">
                                      <p:cBhvr>
                                        <p:cTn id="120" dur="1500"/>
                                        <p:tgtEl>
                                          <p:spTgt spid="2"/>
                                        </p:tgtEl>
                                      </p:cBhvr>
                                    </p:animEffect>
                                    <p:anim calcmode="lin" valueType="num">
                                      <p:cBhvr>
                                        <p:cTn id="121" dur="1500" fill="hold"/>
                                        <p:tgtEl>
                                          <p:spTgt spid="2"/>
                                        </p:tgtEl>
                                        <p:attrNameLst>
                                          <p:attrName>ppt_x</p:attrName>
                                        </p:attrNameLst>
                                      </p:cBhvr>
                                      <p:tavLst>
                                        <p:tav tm="0">
                                          <p:val>
                                            <p:strVal val="#ppt_x"/>
                                          </p:val>
                                        </p:tav>
                                        <p:tav tm="100000">
                                          <p:val>
                                            <p:strVal val="#ppt_x"/>
                                          </p:val>
                                        </p:tav>
                                      </p:tavLst>
                                    </p:anim>
                                    <p:anim calcmode="lin" valueType="num">
                                      <p:cBhvr>
                                        <p:cTn id="122" dur="1500" fill="hold"/>
                                        <p:tgtEl>
                                          <p:spTgt spid="2"/>
                                        </p:tgtEl>
                                        <p:attrNameLst>
                                          <p:attrName>ppt_y</p:attrName>
                                        </p:attrNameLst>
                                      </p:cBhvr>
                                      <p:tavLst>
                                        <p:tav tm="0">
                                          <p:val>
                                            <p:strVal val="#ppt_y+.1"/>
                                          </p:val>
                                        </p:tav>
                                        <p:tav tm="100000">
                                          <p:val>
                                            <p:strVal val="#ppt_y"/>
                                          </p:val>
                                        </p:tav>
                                      </p:tavLst>
                                    </p:anim>
                                  </p:childTnLst>
                                </p:cTn>
                              </p:par>
                            </p:childTnLst>
                          </p:cTn>
                        </p:par>
                        <p:par>
                          <p:cTn id="123" fill="hold">
                            <p:stCondLst>
                              <p:cond delay="17500"/>
                            </p:stCondLst>
                            <p:childTnLst>
                              <p:par>
                                <p:cTn id="124"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25" dur="1000" accel="50000" decel="50000" autoRev="1" fill="hold">
                                          <p:stCondLst>
                                            <p:cond delay="0"/>
                                          </p:stCondLst>
                                        </p:cTn>
                                        <p:tgtEl>
                                          <p:spTgt spid="2"/>
                                        </p:tgtEl>
                                        <p:attrNameLst>
                                          <p:attrName>ppt_x</p:attrName>
                                          <p:attrName>ppt_y</p:attrName>
                                        </p:attrNameLst>
                                      </p:cBhvr>
                                      <p:rCtr x="-226" y="-1134"/>
                                    </p:animMotion>
                                    <p:animRot by="1500000">
                                      <p:cBhvr>
                                        <p:cTn id="126" dur="500" fill="hold">
                                          <p:stCondLst>
                                            <p:cond delay="0"/>
                                          </p:stCondLst>
                                        </p:cTn>
                                        <p:tgtEl>
                                          <p:spTgt spid="2"/>
                                        </p:tgtEl>
                                        <p:attrNameLst>
                                          <p:attrName>r</p:attrName>
                                        </p:attrNameLst>
                                      </p:cBhvr>
                                    </p:animRot>
                                    <p:animRot by="-1500000">
                                      <p:cBhvr>
                                        <p:cTn id="127" dur="500" fill="hold">
                                          <p:stCondLst>
                                            <p:cond delay="500"/>
                                          </p:stCondLst>
                                        </p:cTn>
                                        <p:tgtEl>
                                          <p:spTgt spid="2"/>
                                        </p:tgtEl>
                                        <p:attrNameLst>
                                          <p:attrName>r</p:attrName>
                                        </p:attrNameLst>
                                      </p:cBhvr>
                                    </p:animRot>
                                    <p:animRot by="-1500000">
                                      <p:cBhvr>
                                        <p:cTn id="128" dur="500" fill="hold">
                                          <p:stCondLst>
                                            <p:cond delay="1000"/>
                                          </p:stCondLst>
                                        </p:cTn>
                                        <p:tgtEl>
                                          <p:spTgt spid="2"/>
                                        </p:tgtEl>
                                        <p:attrNameLst>
                                          <p:attrName>r</p:attrName>
                                        </p:attrNameLst>
                                      </p:cBhvr>
                                    </p:animRot>
                                    <p:animRot by="1500000">
                                      <p:cBhvr>
                                        <p:cTn id="129" dur="500" fill="hold">
                                          <p:stCondLst>
                                            <p:cond delay="15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animBg="1"/>
      <p:bldP spid="27" grpId="0" animBg="1"/>
      <p:bldP spid="2" grpId="0"/>
      <p:bldP spid="2" grpId="1"/>
    </p:bld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6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7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2642</Words>
  <Application>Microsoft Office PowerPoint</Application>
  <PresentationFormat>Prezentácia na obrazovke (4:3)</PresentationFormat>
  <Paragraphs>225</Paragraphs>
  <Slides>57</Slides>
  <Notes>0</Notes>
  <HiddenSlides>0</HiddenSlides>
  <MMClips>0</MMClips>
  <ScaleCrop>false</ScaleCrop>
  <HeadingPairs>
    <vt:vector size="6" baseType="variant">
      <vt:variant>
        <vt:lpstr>Použité písma</vt:lpstr>
      </vt:variant>
      <vt:variant>
        <vt:i4>9</vt:i4>
      </vt:variant>
      <vt:variant>
        <vt:lpstr>Motív</vt:lpstr>
      </vt:variant>
      <vt:variant>
        <vt:i4>5</vt:i4>
      </vt:variant>
      <vt:variant>
        <vt:lpstr>Nadpisy snímok</vt:lpstr>
      </vt:variant>
      <vt:variant>
        <vt:i4>57</vt:i4>
      </vt:variant>
    </vt:vector>
  </HeadingPairs>
  <TitlesOfParts>
    <vt:vector size="71" baseType="lpstr">
      <vt:lpstr>Arial</vt:lpstr>
      <vt:lpstr>Bertram CE</vt:lpstr>
      <vt:lpstr>Arial Black</vt:lpstr>
      <vt:lpstr>Cooper Std Black</vt:lpstr>
      <vt:lpstr>Nadianne</vt:lpstr>
      <vt:lpstr>Aharoni</vt:lpstr>
      <vt:lpstr>Calibri</vt:lpstr>
      <vt:lpstr>Cupertino</vt:lpstr>
      <vt:lpstr>Verdana</vt:lpstr>
      <vt:lpstr>Motív Office</vt:lpstr>
      <vt:lpstr>2_Motív Office</vt:lpstr>
      <vt:lpstr>5_Motív Office</vt:lpstr>
      <vt:lpstr>6_Motív Office</vt:lpstr>
      <vt:lpstr>7_Motív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2016-02-17T18:13:30Z</dcterms:modified>
</cp:coreProperties>
</file>