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4" r:id="rId4"/>
    <p:sldId id="262" r:id="rId5"/>
    <p:sldId id="257" r:id="rId6"/>
    <p:sldId id="258" r:id="rId7"/>
    <p:sldId id="259" r:id="rId8"/>
    <p:sldId id="265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6035" y="341192"/>
            <a:ext cx="11273051" cy="1883391"/>
          </a:xfrm>
        </p:spPr>
        <p:txBody>
          <a:bodyPr/>
          <a:lstStyle/>
          <a:p>
            <a:r>
              <a:rPr lang="fr-FR" sz="6000" dirty="0" smtClean="0"/>
              <a:t>Diabète Insulino-Dépendant 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302451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Evolution du DID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2030         7</a:t>
            </a:r>
            <a:r>
              <a:rPr lang="fr-FR" baseline="30000" dirty="0" smtClean="0"/>
              <a:t>ème</a:t>
            </a:r>
            <a:r>
              <a:rPr lang="fr-FR" dirty="0" smtClean="0"/>
              <a:t> cause de mortalité dans le monde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Greffes d’îlots </a:t>
            </a:r>
            <a:r>
              <a:rPr lang="fr-FR" dirty="0"/>
              <a:t>pancréatiques </a:t>
            </a:r>
            <a:endParaRPr lang="fr-FR" dirty="0" smtClean="0"/>
          </a:p>
          <a:p>
            <a:r>
              <a:rPr lang="fr-FR" dirty="0" smtClean="0"/>
              <a:t>Cellules souches  </a:t>
            </a:r>
          </a:p>
          <a:p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/>
              <a:t>http://www.afd.asso.fr/diabete-recherche#     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2194560" y="2250831"/>
            <a:ext cx="422031" cy="140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103311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fr-FR" dirty="0" smtClean="0"/>
              <a:t>2030         7</a:t>
            </a:r>
            <a:r>
              <a:rPr lang="fr-FR" baseline="30000" dirty="0" smtClean="0"/>
              <a:t>ème</a:t>
            </a:r>
            <a:r>
              <a:rPr lang="fr-FR" dirty="0" smtClean="0"/>
              <a:t> cause de mortalité dans le monde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Greffes d’îlots pancréatiques </a:t>
            </a:r>
          </a:p>
          <a:p>
            <a:r>
              <a:rPr lang="fr-FR" dirty="0" smtClean="0"/>
              <a:t>Cellules souches  </a:t>
            </a:r>
          </a:p>
          <a:p>
            <a:endParaRPr lang="fr-FR" dirty="0" smtClean="0"/>
          </a:p>
          <a:p>
            <a:endParaRPr lang="fr-FR" dirty="0" smtClean="0"/>
          </a:p>
          <a:p>
            <a:pPr marL="0" indent="0">
              <a:buFont typeface="Wingdings 3" charset="2"/>
              <a:buNone/>
            </a:pPr>
            <a:endParaRPr lang="fr-FR" dirty="0" smtClean="0"/>
          </a:p>
          <a:p>
            <a:r>
              <a:rPr lang="fr-FR" dirty="0" smtClean="0"/>
              <a:t>http://www.afd.asso.fr/diabete-recherche#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616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Lexique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Diabète</a:t>
            </a:r>
            <a:r>
              <a:rPr lang="fr-FR" dirty="0" smtClean="0"/>
              <a:t>: Troubles de gestion du glucose dans le sang</a:t>
            </a:r>
          </a:p>
          <a:p>
            <a:r>
              <a:rPr lang="fr-FR" b="1" dirty="0" smtClean="0"/>
              <a:t>Cellules 𝞪</a:t>
            </a:r>
            <a:r>
              <a:rPr lang="fr-FR" dirty="0" smtClean="0"/>
              <a:t>: Produit et libère le glucagon</a:t>
            </a:r>
          </a:p>
          <a:p>
            <a:r>
              <a:rPr lang="fr-FR" b="1" dirty="0" smtClean="0"/>
              <a:t>Glucagon</a:t>
            </a:r>
            <a:r>
              <a:rPr lang="fr-FR" dirty="0" smtClean="0"/>
              <a:t>: Augmentation des </a:t>
            </a:r>
            <a:r>
              <a:rPr lang="fr-FR" dirty="0"/>
              <a:t>taux de glucose dans le </a:t>
            </a:r>
            <a:r>
              <a:rPr lang="fr-FR" dirty="0" smtClean="0"/>
              <a:t>sang</a:t>
            </a:r>
            <a:endParaRPr lang="fr-FR" dirty="0"/>
          </a:p>
          <a:p>
            <a:r>
              <a:rPr lang="fr-FR" b="1" dirty="0" smtClean="0"/>
              <a:t>Cellules </a:t>
            </a:r>
            <a:r>
              <a:rPr lang="el-GR" b="1" dirty="0" smtClean="0"/>
              <a:t>β</a:t>
            </a:r>
            <a:r>
              <a:rPr lang="fr-FR" dirty="0" smtClean="0"/>
              <a:t>: Produit et libère l’insuline</a:t>
            </a:r>
          </a:p>
          <a:p>
            <a:r>
              <a:rPr lang="fr-FR" b="1" dirty="0" smtClean="0"/>
              <a:t>Insuline</a:t>
            </a:r>
            <a:r>
              <a:rPr lang="fr-FR" dirty="0" smtClean="0"/>
              <a:t>: Diminution des taux de glucose dans le sang</a:t>
            </a:r>
          </a:p>
          <a:p>
            <a:pPr lvl="0"/>
            <a:r>
              <a:rPr lang="fr-FR" b="1" dirty="0"/>
              <a:t>Hyperglycémie</a:t>
            </a:r>
            <a:r>
              <a:rPr lang="fr-FR" dirty="0"/>
              <a:t>: Surtaux de glucose dans le sang.</a:t>
            </a:r>
          </a:p>
          <a:p>
            <a:pPr lvl="0"/>
            <a:r>
              <a:rPr lang="fr-FR" b="1" dirty="0" smtClean="0"/>
              <a:t>Hypoglycémie</a:t>
            </a:r>
            <a:r>
              <a:rPr lang="fr-FR" dirty="0" smtClean="0"/>
              <a:t>: Manque de </a:t>
            </a:r>
            <a:r>
              <a:rPr lang="fr-FR" dirty="0"/>
              <a:t>glucose dans le sang 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5205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Régulation normale de la glycémie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873" y="1152983"/>
            <a:ext cx="7619047" cy="563809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913194" y="3439235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Jean</a:t>
            </a:r>
            <a:endParaRPr lang="fr-F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93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Les </a:t>
            </a:r>
            <a:r>
              <a:rPr lang="fr-FR" dirty="0"/>
              <a:t>a</a:t>
            </a:r>
            <a:r>
              <a:rPr lang="fr-FR" dirty="0" smtClean="0"/>
              <a:t>utres types de diabète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Diabète de type 2 (DNID)</a:t>
            </a:r>
          </a:p>
          <a:p>
            <a:r>
              <a:rPr lang="fr-FR" sz="1600" i="1" dirty="0"/>
              <a:t>S</a:t>
            </a:r>
            <a:r>
              <a:rPr lang="fr-FR" sz="1600" i="1" dirty="0" smtClean="0"/>
              <a:t>urpoids </a:t>
            </a:r>
            <a:br>
              <a:rPr lang="fr-FR" sz="1600" i="1" dirty="0" smtClean="0"/>
            </a:br>
            <a:r>
              <a:rPr lang="fr-FR" sz="1600" i="1" dirty="0" smtClean="0"/>
              <a:t>Résistance </a:t>
            </a:r>
            <a:r>
              <a:rPr lang="fr-FR" sz="1600" i="1" dirty="0"/>
              <a:t>du corps à </a:t>
            </a:r>
            <a:r>
              <a:rPr lang="fr-FR" sz="1600" i="1" dirty="0" smtClean="0"/>
              <a:t>l’insuline </a:t>
            </a:r>
            <a:r>
              <a:rPr lang="fr-FR" dirty="0"/>
              <a:t/>
            </a:r>
            <a:br>
              <a:rPr lang="fr-FR" dirty="0"/>
            </a:br>
            <a:endParaRPr lang="fr-FR" dirty="0" smtClean="0"/>
          </a:p>
          <a:p>
            <a:r>
              <a:rPr lang="fr-FR" b="1" dirty="0"/>
              <a:t>Diabète de type </a:t>
            </a:r>
            <a:r>
              <a:rPr lang="fr-FR" b="1" dirty="0" smtClean="0"/>
              <a:t>3 (Gestationnel)</a:t>
            </a:r>
          </a:p>
          <a:p>
            <a:r>
              <a:rPr lang="fr-FR" sz="1600" i="1" dirty="0" smtClean="0"/>
              <a:t>Pendant </a:t>
            </a:r>
            <a:r>
              <a:rPr lang="fr-FR" sz="1600" i="1" dirty="0"/>
              <a:t>la </a:t>
            </a:r>
            <a:r>
              <a:rPr lang="fr-FR" sz="1600" i="1" dirty="0" smtClean="0"/>
              <a:t>grossesse</a:t>
            </a:r>
            <a:br>
              <a:rPr lang="fr-FR" sz="1600" i="1" dirty="0" smtClean="0"/>
            </a:br>
            <a:r>
              <a:rPr lang="fr-FR" sz="1600" i="1" dirty="0" smtClean="0"/>
              <a:t>Risques </a:t>
            </a:r>
            <a:r>
              <a:rPr lang="fr-FR" sz="1600" i="1" dirty="0"/>
              <a:t>de diabète de type </a:t>
            </a:r>
            <a:r>
              <a:rPr lang="fr-FR" sz="1600" i="1" dirty="0" smtClean="0"/>
              <a:t>2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1885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85700" y="2530591"/>
            <a:ext cx="8946541" cy="4195481"/>
          </a:xfrm>
        </p:spPr>
        <p:txBody>
          <a:bodyPr/>
          <a:lstStyle/>
          <a:p>
            <a:r>
              <a:rPr lang="fr-FR" dirty="0" smtClean="0"/>
              <a:t>Maladie auto-immune </a:t>
            </a:r>
          </a:p>
          <a:p>
            <a:r>
              <a:rPr lang="fr-FR" dirty="0" smtClean="0"/>
              <a:t>Les globules blancs attaquent les cellules </a:t>
            </a:r>
            <a:r>
              <a:rPr lang="el-GR" dirty="0" smtClean="0"/>
              <a:t>β</a:t>
            </a:r>
            <a:r>
              <a:rPr lang="fr-FR" dirty="0" smtClean="0"/>
              <a:t> du pancréas</a:t>
            </a:r>
          </a:p>
          <a:p>
            <a:r>
              <a:rPr lang="fr-FR" dirty="0" smtClean="0"/>
              <a:t>Pas </a:t>
            </a:r>
            <a:r>
              <a:rPr lang="fr-FR" dirty="0" smtClean="0"/>
              <a:t>de stockage de glucose</a:t>
            </a:r>
          </a:p>
          <a:p>
            <a:r>
              <a:rPr lang="fr-FR" dirty="0" smtClean="0"/>
              <a:t>Hyperglycémie constante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585648" y="641445"/>
            <a:ext cx="137088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5400" dirty="0" smtClean="0"/>
              <a:t>DID</a:t>
            </a:r>
            <a:endParaRPr lang="fr-FR" sz="5400" dirty="0"/>
          </a:p>
          <a:p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193304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4190" y="1971032"/>
            <a:ext cx="8946541" cy="4195481"/>
          </a:xfrm>
        </p:spPr>
        <p:txBody>
          <a:bodyPr/>
          <a:lstStyle/>
          <a:p>
            <a:r>
              <a:rPr lang="fr-FR" dirty="0" smtClean="0"/>
              <a:t>Envie d’uriner </a:t>
            </a:r>
          </a:p>
          <a:p>
            <a:r>
              <a:rPr lang="fr-FR" dirty="0" smtClean="0"/>
              <a:t>Désaltération</a:t>
            </a:r>
          </a:p>
          <a:p>
            <a:r>
              <a:rPr lang="fr-FR" dirty="0" smtClean="0"/>
              <a:t>Faim</a:t>
            </a:r>
          </a:p>
          <a:p>
            <a:r>
              <a:rPr lang="fr-FR" dirty="0" smtClean="0"/>
              <a:t>Fatigue, somnolence</a:t>
            </a:r>
          </a:p>
          <a:p>
            <a:r>
              <a:rPr lang="fr-FR" dirty="0" smtClean="0"/>
              <a:t>Amaigrissement </a:t>
            </a:r>
          </a:p>
          <a:p>
            <a:r>
              <a:rPr lang="fr-FR" dirty="0" smtClean="0"/>
              <a:t>Infections</a:t>
            </a:r>
          </a:p>
          <a:p>
            <a:r>
              <a:rPr lang="fr-FR" dirty="0" smtClean="0"/>
              <a:t>Mauvaise cicatrisation</a:t>
            </a:r>
          </a:p>
          <a:p>
            <a:r>
              <a:rPr lang="fr-FR" dirty="0"/>
              <a:t>Engourdissement</a:t>
            </a:r>
            <a:endParaRPr lang="fr-FR" dirty="0" smtClean="0"/>
          </a:p>
          <a:p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3562066" y="586854"/>
            <a:ext cx="41762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Symptômes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221895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dirty="0" smtClean="0"/>
              <a:t>Conséquences</a:t>
            </a:r>
            <a:endParaRPr lang="fr-FR" sz="54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Restrictions </a:t>
            </a:r>
            <a:r>
              <a:rPr lang="fr-FR" dirty="0" smtClean="0"/>
              <a:t>alimentaires</a:t>
            </a:r>
          </a:p>
          <a:p>
            <a:r>
              <a:rPr lang="fr-FR" dirty="0"/>
              <a:t>Rétinopathie </a:t>
            </a:r>
            <a:r>
              <a:rPr lang="fr-FR" dirty="0" smtClean="0"/>
              <a:t>diabétique</a:t>
            </a:r>
          </a:p>
          <a:p>
            <a:r>
              <a:rPr lang="fr-FR" dirty="0" smtClean="0"/>
              <a:t>Neuropathie diabétique</a:t>
            </a:r>
          </a:p>
        </p:txBody>
      </p:sp>
    </p:spTree>
    <p:extLst>
      <p:ext uri="{BB962C8B-B14F-4D97-AF65-F5344CB8AC3E}">
        <p14:creationId xmlns:p14="http://schemas.microsoft.com/office/powerpoint/2010/main" val="155112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Traitements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Pompe à </a:t>
            </a:r>
            <a:r>
              <a:rPr lang="fr-FR" dirty="0" smtClean="0"/>
              <a:t>insuline / cathéter</a:t>
            </a:r>
            <a:r>
              <a:rPr lang="fr-FR" dirty="0" smtClean="0"/>
              <a:t>  </a:t>
            </a:r>
            <a:endParaRPr lang="fr-FR" dirty="0" smtClean="0"/>
          </a:p>
          <a:p>
            <a:r>
              <a:rPr lang="fr-FR" dirty="0" smtClean="0"/>
              <a:t>Piqueur – Lecteur de </a:t>
            </a:r>
            <a:r>
              <a:rPr lang="fr-FR" dirty="0" smtClean="0"/>
              <a:t>glycémie</a:t>
            </a:r>
          </a:p>
          <a:p>
            <a:r>
              <a:rPr lang="fr-FR" dirty="0" smtClean="0"/>
              <a:t>Seringue à insuline</a:t>
            </a:r>
          </a:p>
          <a:p>
            <a:r>
              <a:rPr lang="fr-FR" dirty="0" smtClean="0"/>
              <a:t>Stylo à insuline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260" y="4695679"/>
            <a:ext cx="4180764" cy="164875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3232" y="2415653"/>
            <a:ext cx="4461583" cy="2409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843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dirty="0" smtClean="0"/>
              <a:t>Impact dans le monde</a:t>
            </a:r>
            <a:br>
              <a:rPr lang="fr-FR" sz="5400" dirty="0" smtClean="0"/>
            </a:br>
            <a:endParaRPr lang="fr-FR" sz="5400" dirty="0"/>
          </a:p>
        </p:txBody>
      </p:sp>
      <p:sp>
        <p:nvSpPr>
          <p:cNvPr id="5" name="ZoneTexte 4"/>
          <p:cNvSpPr txBox="1"/>
          <p:nvPr/>
        </p:nvSpPr>
        <p:spPr>
          <a:xfrm>
            <a:off x="1796858" y="2162737"/>
            <a:ext cx="7103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Prévalence: 13,5 </a:t>
            </a:r>
            <a:r>
              <a:rPr lang="fr-FR" dirty="0"/>
              <a:t>cas pour 100 000 enfants de moins de 15 ans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796858" y="2656892"/>
            <a:ext cx="954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Incidence: 78 </a:t>
            </a:r>
            <a:r>
              <a:rPr lang="fr-FR" dirty="0"/>
              <a:t>000 enfants de moins de 15 </a:t>
            </a:r>
            <a:r>
              <a:rPr lang="fr-FR" dirty="0" smtClean="0"/>
              <a:t>ans développent chaque année un DID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796858" y="3335713"/>
            <a:ext cx="829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80% des décès par diabète se produisent dans des pays à revenu faible </a:t>
            </a:r>
          </a:p>
        </p:txBody>
      </p:sp>
    </p:spTree>
    <p:extLst>
      <p:ext uri="{BB962C8B-B14F-4D97-AF65-F5344CB8AC3E}">
        <p14:creationId xmlns:p14="http://schemas.microsoft.com/office/powerpoint/2010/main" val="168774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347</TotalTime>
  <Words>224</Words>
  <Application>Microsoft Office PowerPoint</Application>
  <PresentationFormat>Grand écran</PresentationFormat>
  <Paragraphs>63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Ion</vt:lpstr>
      <vt:lpstr>Diabète Insulino-Dépendant </vt:lpstr>
      <vt:lpstr>Lexique</vt:lpstr>
      <vt:lpstr>Régulation normale de la glycémie</vt:lpstr>
      <vt:lpstr>Les autres types de diabète  </vt:lpstr>
      <vt:lpstr>Présentation PowerPoint</vt:lpstr>
      <vt:lpstr>Présentation PowerPoint</vt:lpstr>
      <vt:lpstr>Conséquences</vt:lpstr>
      <vt:lpstr>Traitements</vt:lpstr>
      <vt:lpstr>Impact dans le monde </vt:lpstr>
      <vt:lpstr>Evolution du DID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Diabète Insulino-Dépendant</dc:title>
  <dc:creator>Lord Ruthven</dc:creator>
  <cp:lastModifiedBy>Lord Ruthven</cp:lastModifiedBy>
  <cp:revision>32</cp:revision>
  <dcterms:created xsi:type="dcterms:W3CDTF">2015-11-21T13:10:39Z</dcterms:created>
  <dcterms:modified xsi:type="dcterms:W3CDTF">2016-01-24T15:57:42Z</dcterms:modified>
</cp:coreProperties>
</file>