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9.jpg" ContentType="image/gif"/>
  <Override PartName="/ppt/media/image11.jpg" ContentType="image/gif"/>
  <Override PartName="/ppt/media/image13.jpg" ContentType="image/gif"/>
  <Override PartName="/ppt/media/image17.jpg" ContentType="image/gif"/>
  <Override PartName="/ppt/media/image19.jpg" ContentType="image/gif"/>
  <Override PartName="/ppt/media/image26.jpg" ContentType="image/gif"/>
  <Override PartName="/ppt/media/image29.jpg" ContentType="image/gif"/>
  <Override PartName="/ppt/media/image30.jpg" ContentType="image/gif"/>
  <Override PartName="/ppt/media/image37.jpg" ContentType="image/gif"/>
  <Override PartName="/ppt/media/image38.jpg" ContentType="image/gif"/>
  <Override PartName="/ppt/media/image39.jpg" ContentType="image/gif"/>
  <Override PartName="/ppt/media/image42.jpg" ContentType="image/gif"/>
  <Override PartName="/ppt/media/image43.jpg" ContentType="image/gif"/>
  <Override PartName="/ppt/media/image47.jpg" ContentType="image/png"/>
  <Override PartName="/ppt/media/image48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82" r:id="rId11"/>
    <p:sldId id="264" r:id="rId12"/>
    <p:sldId id="265" r:id="rId13"/>
    <p:sldId id="267" r:id="rId14"/>
    <p:sldId id="268" r:id="rId15"/>
    <p:sldId id="269" r:id="rId16"/>
    <p:sldId id="275" r:id="rId17"/>
    <p:sldId id="271" r:id="rId18"/>
    <p:sldId id="273" r:id="rId19"/>
    <p:sldId id="274" r:id="rId20"/>
    <p:sldId id="276" r:id="rId21"/>
    <p:sldId id="272" r:id="rId22"/>
    <p:sldId id="277" r:id="rId23"/>
    <p:sldId id="278" r:id="rId24"/>
    <p:sldId id="279" r:id="rId25"/>
    <p:sldId id="270" r:id="rId26"/>
    <p:sldId id="281" r:id="rId2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6" y="38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1022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9139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590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9656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114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294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8251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74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409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215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2066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3B486-37E6-42A8-8AD8-05993A614071}" type="datetimeFigureOut">
              <a:rPr lang="fr-FR" smtClean="0"/>
              <a:t>04/02/2016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7DD41-3D6C-4A0F-8F64-96F011F69D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969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gif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gif"/><Relationship Id="rId4" Type="http://schemas.openxmlformats.org/officeDocument/2006/relationships/image" Target="../media/image3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6.png"/><Relationship Id="rId4" Type="http://schemas.openxmlformats.org/officeDocument/2006/relationships/oleObject" Target="../embeddings/oleObject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37.jp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38.jp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6.png"/><Relationship Id="rId5" Type="http://schemas.openxmlformats.org/officeDocument/2006/relationships/oleObject" Target="../embeddings/oleObject3.bin"/><Relationship Id="rId4" Type="http://schemas.openxmlformats.org/officeDocument/2006/relationships/image" Target="../media/image3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9.jpg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43.jp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5" Type="http://schemas.openxmlformats.org/officeDocument/2006/relationships/image" Target="../media/image38.jpg"/><Relationship Id="rId4" Type="http://schemas.openxmlformats.org/officeDocument/2006/relationships/image" Target="../media/image3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9" y="1196752"/>
            <a:ext cx="5760640" cy="4757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877" y="5386942"/>
            <a:ext cx="447237" cy="493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976" y="5403226"/>
            <a:ext cx="445472" cy="433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515" y="5411950"/>
            <a:ext cx="424461" cy="424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634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531722"/>
            <a:ext cx="4320481" cy="3723843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69776" y="332656"/>
            <a:ext cx="7772400" cy="1584176"/>
          </a:xfrm>
        </p:spPr>
        <p:txBody>
          <a:bodyPr>
            <a:normAutofit/>
          </a:bodyPr>
          <a:lstStyle/>
          <a:p>
            <a:r>
              <a:rPr lang="fr-FR" sz="8000" b="1" dirty="0" smtClean="0"/>
              <a:t>NAO 2016</a:t>
            </a:r>
            <a:endParaRPr lang="fr-FR" sz="8000" b="1" dirty="0"/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539552" y="486916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dirty="0" smtClean="0">
                <a:solidFill>
                  <a:srgbClr val="0033CC"/>
                </a:solidFill>
              </a:rPr>
              <a:t>N</a:t>
            </a:r>
            <a:r>
              <a:rPr lang="fr-FR" dirty="0" smtClean="0"/>
              <a:t>égociation </a:t>
            </a:r>
            <a:r>
              <a:rPr lang="fr-FR" dirty="0" smtClean="0">
                <a:solidFill>
                  <a:srgbClr val="0033CC"/>
                </a:solidFill>
              </a:rPr>
              <a:t>A</a:t>
            </a:r>
            <a:r>
              <a:rPr lang="fr-FR" dirty="0" smtClean="0"/>
              <a:t>nnuelle </a:t>
            </a:r>
          </a:p>
          <a:p>
            <a:r>
              <a:rPr lang="fr-FR" dirty="0" err="1" smtClean="0"/>
              <a:t>c</a:t>
            </a:r>
            <a:r>
              <a:rPr lang="fr-FR" dirty="0" err="1" smtClean="0">
                <a:solidFill>
                  <a:srgbClr val="0033CC"/>
                </a:solidFill>
              </a:rPr>
              <a:t>O</a:t>
            </a:r>
            <a:r>
              <a:rPr lang="fr-FR" dirty="0" err="1" smtClean="0"/>
              <a:t>llective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080297"/>
            <a:ext cx="1143000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080297"/>
            <a:ext cx="1143000" cy="104775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7164288" y="651605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Jeudi 4 février 2016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619672" y="3140968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Directeur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6228184" y="3208977"/>
            <a:ext cx="2843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Représentant du personnel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8776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0" r="2360"/>
          <a:stretch/>
        </p:blipFill>
        <p:spPr bwMode="auto">
          <a:xfrm>
            <a:off x="79740" y="260648"/>
            <a:ext cx="8989653" cy="6114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780928"/>
            <a:ext cx="1600178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560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" t="-1510" b="1510"/>
          <a:stretch/>
        </p:blipFill>
        <p:spPr bwMode="auto">
          <a:xfrm>
            <a:off x="61527" y="577790"/>
            <a:ext cx="9038229" cy="590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556792"/>
            <a:ext cx="1168524" cy="1168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360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4" y="806175"/>
            <a:ext cx="8964488" cy="5935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76872"/>
            <a:ext cx="1512168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72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91" y="404664"/>
            <a:ext cx="8964488" cy="5910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7884368" y="6021288"/>
            <a:ext cx="936104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539" y="1700808"/>
            <a:ext cx="1789940" cy="1721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73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44" y="787272"/>
            <a:ext cx="9036496" cy="5867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420888"/>
            <a:ext cx="1806746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32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2" y="515727"/>
            <a:ext cx="8979280" cy="5721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570" y="2057074"/>
            <a:ext cx="2425452" cy="24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9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7" y="871538"/>
            <a:ext cx="8957816" cy="5447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1767470"/>
            <a:ext cx="1234827" cy="1234827"/>
          </a:xfrm>
          <a:prstGeom prst="rect">
            <a:avLst/>
          </a:prstGeom>
        </p:spPr>
      </p:pic>
      <p:sp>
        <p:nvSpPr>
          <p:cNvPr id="3" name="Émoticône 2"/>
          <p:cNvSpPr/>
          <p:nvPr/>
        </p:nvSpPr>
        <p:spPr>
          <a:xfrm>
            <a:off x="2915816" y="2132856"/>
            <a:ext cx="288032" cy="252028"/>
          </a:xfrm>
          <a:prstGeom prst="smileyFace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01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0" y="1844824"/>
            <a:ext cx="6198759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511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892" y="3284984"/>
            <a:ext cx="5465784" cy="3285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548680"/>
            <a:ext cx="4791685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764704"/>
            <a:ext cx="1872208" cy="1872208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144070" y="6318612"/>
            <a:ext cx="2863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Extrait du bilan social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9450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5112568" cy="3073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08920"/>
            <a:ext cx="5183661" cy="3115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309188" y="5222230"/>
            <a:ext cx="822325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En 10 ans :</a:t>
            </a:r>
          </a:p>
          <a:p>
            <a:pPr marL="285750" indent="-285750">
              <a:buFont typeface="Arial" charset="0"/>
              <a:buChar char="•"/>
            </a:pPr>
            <a:r>
              <a:rPr lang="fr-FR" b="1" dirty="0" smtClean="0"/>
              <a:t>Baisse de l’effectif de 56%</a:t>
            </a:r>
          </a:p>
          <a:p>
            <a:pPr marL="285750" indent="-285750">
              <a:buFont typeface="Arial" charset="0"/>
              <a:buChar char="•"/>
            </a:pPr>
            <a:r>
              <a:rPr lang="fr-FR" b="1" dirty="0" smtClean="0"/>
              <a:t>Baisse de la masse salariale de 33%</a:t>
            </a:r>
          </a:p>
          <a:p>
            <a:pPr marL="285750" indent="-285750">
              <a:buFont typeface="Arial" charset="0"/>
              <a:buChar char="•"/>
            </a:pPr>
            <a:r>
              <a:rPr lang="fr-FR" sz="2000" b="1" dirty="0" smtClean="0"/>
              <a:t>Augmentation du montant des 10 plus hautes rémunérations de 210%</a:t>
            </a:r>
            <a:endParaRPr lang="fr-FR" sz="20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02071"/>
            <a:ext cx="1696896" cy="155877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789040"/>
            <a:ext cx="1414760" cy="1365408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6804248" y="6444044"/>
            <a:ext cx="2339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Extrait du bilan social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70605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71600" y="3564413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4400" dirty="0" smtClean="0">
                <a:solidFill>
                  <a:prstClr val="black"/>
                </a:solidFill>
                <a:ea typeface="+mj-ea"/>
                <a:cs typeface="+mj-cs"/>
              </a:rPr>
              <a:t>Propositions de</a:t>
            </a:r>
          </a:p>
          <a:p>
            <a:pPr algn="ctr"/>
            <a:r>
              <a:rPr lang="fr-FR" sz="4400" dirty="0" smtClean="0">
                <a:solidFill>
                  <a:prstClr val="black"/>
                </a:solidFill>
                <a:ea typeface="+mj-ea"/>
                <a:cs typeface="+mj-cs"/>
              </a:rPr>
              <a:t>La CFE-CGC</a:t>
            </a:r>
            <a:endParaRPr lang="fr-FR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374975"/>
            <a:ext cx="1656184" cy="182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501" y="764704"/>
            <a:ext cx="1296144" cy="1800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59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99592" y="2060848"/>
            <a:ext cx="734481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/>
              <a:t>ETAM </a:t>
            </a:r>
            <a:r>
              <a:rPr lang="fr-FR" sz="2800" b="1" dirty="0"/>
              <a:t>au 1er </a:t>
            </a:r>
            <a:r>
              <a:rPr lang="fr-FR" sz="2800" b="1" dirty="0" smtClean="0"/>
              <a:t>janvier </a:t>
            </a:r>
            <a:r>
              <a:rPr lang="fr-FR" sz="2800" b="1" dirty="0"/>
              <a:t>2016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/>
              <a:t>2</a:t>
            </a:r>
            <a:r>
              <a:rPr lang="fr-FR" sz="2800" b="1" dirty="0" smtClean="0"/>
              <a:t>%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2800" b="1" dirty="0" smtClean="0"/>
          </a:p>
          <a:p>
            <a:r>
              <a:rPr lang="fr-FR" sz="2800" b="1" dirty="0" smtClean="0"/>
              <a:t>CADRES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VIP : servez-vous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2% pour tous les autres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395536" y="1886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b="1" dirty="0" smtClean="0">
                <a:solidFill>
                  <a:prstClr val="black"/>
                </a:solidFill>
              </a:rPr>
              <a:t>Propositions de la </a:t>
            </a:r>
            <a:r>
              <a:rPr lang="fr-FR" sz="3600" b="1" dirty="0">
                <a:solidFill>
                  <a:prstClr val="black"/>
                </a:solidFill>
              </a:rPr>
              <a:t>CFE-CGC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34971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5567"/>
            <a:ext cx="652463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2594" y="4431216"/>
            <a:ext cx="783325" cy="756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488845"/>
            <a:ext cx="964598" cy="114228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136" y="2204863"/>
            <a:ext cx="864000" cy="7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30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2060848"/>
            <a:ext cx="91440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/>
              <a:t>1% sur les Accessoires au 1er </a:t>
            </a:r>
            <a:r>
              <a:rPr lang="fr-FR" sz="2800" b="1" dirty="0" smtClean="0"/>
              <a:t>janvier 2016 </a:t>
            </a:r>
            <a:endParaRPr lang="fr-FR" sz="2800" b="1" dirty="0"/>
          </a:p>
          <a:p>
            <a:endParaRPr lang="fr-FR" sz="28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Prime </a:t>
            </a:r>
            <a:r>
              <a:rPr lang="fr-FR" sz="2800" b="1" dirty="0"/>
              <a:t>vacances </a:t>
            </a:r>
            <a:r>
              <a:rPr lang="fr-FR" sz="2800" b="1" dirty="0" smtClean="0"/>
              <a:t>800 </a:t>
            </a:r>
            <a:r>
              <a:rPr lang="fr-FR" sz="2800" b="1" dirty="0"/>
              <a:t>Euros</a:t>
            </a:r>
          </a:p>
          <a:p>
            <a:endParaRPr lang="fr-FR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Enveloppe         0.5% </a:t>
            </a:r>
            <a:r>
              <a:rPr lang="fr-FR" sz="2800" b="1" dirty="0"/>
              <a:t>pour </a:t>
            </a:r>
            <a:r>
              <a:rPr lang="fr-FR" sz="2800" b="1" dirty="0" smtClean="0"/>
              <a:t>évolutions promotionnelles </a:t>
            </a:r>
          </a:p>
          <a:p>
            <a:r>
              <a:rPr lang="fr-FR" sz="2800" b="1" dirty="0"/>
              <a:t> </a:t>
            </a:r>
            <a:r>
              <a:rPr lang="fr-FR" sz="2800" b="1" dirty="0" smtClean="0"/>
              <a:t>     et autres et non prise dans le budget d’augmentation.</a:t>
            </a:r>
            <a:endParaRPr lang="fr-FR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395536" y="1886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b="1" dirty="0" smtClean="0">
                <a:solidFill>
                  <a:prstClr val="black"/>
                </a:solidFill>
              </a:rPr>
              <a:t>Propositions de la </a:t>
            </a:r>
            <a:r>
              <a:rPr lang="fr-FR" sz="3600" b="1" dirty="0">
                <a:solidFill>
                  <a:prstClr val="black"/>
                </a:solidFill>
              </a:rPr>
              <a:t>CFE-CGC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34971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4624"/>
            <a:ext cx="647862" cy="71678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815167"/>
            <a:ext cx="2152650" cy="571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22"/>
          <a:stretch/>
        </p:blipFill>
        <p:spPr>
          <a:xfrm>
            <a:off x="2084429" y="3615119"/>
            <a:ext cx="755576" cy="73581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828" y="1988840"/>
            <a:ext cx="571500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94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71600" y="3564413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4400" dirty="0" smtClean="0">
                <a:solidFill>
                  <a:prstClr val="black"/>
                </a:solidFill>
                <a:ea typeface="+mj-ea"/>
                <a:cs typeface="+mj-cs"/>
              </a:rPr>
              <a:t>Propositions de</a:t>
            </a:r>
          </a:p>
          <a:p>
            <a:pPr algn="ctr"/>
            <a:r>
              <a:rPr lang="fr-FR" sz="4400" dirty="0" smtClean="0">
                <a:solidFill>
                  <a:prstClr val="black"/>
                </a:solidFill>
                <a:ea typeface="+mj-ea"/>
                <a:cs typeface="+mj-cs"/>
              </a:rPr>
              <a:t>La CGT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501" y="764704"/>
            <a:ext cx="1296144" cy="1800199"/>
          </a:xfrm>
          <a:prstGeom prst="rect">
            <a:avLst/>
          </a:prstGeom>
        </p:spPr>
      </p:pic>
      <p:graphicFrame>
        <p:nvGraphicFramePr>
          <p:cNvPr id="4" name="Obje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5823511"/>
              </p:ext>
            </p:extLst>
          </p:nvPr>
        </p:nvGraphicFramePr>
        <p:xfrm>
          <a:off x="5558801" y="2564903"/>
          <a:ext cx="2200613" cy="2200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86" r:id="rId4" imgW="2019048" imgH="2019048" progId="">
                  <p:embed/>
                </p:oleObj>
              </mc:Choice>
              <mc:Fallback>
                <p:oleObj r:id="rId4" imgW="2019048" imgH="2019048" progId="">
                  <p:embed/>
                  <p:pic>
                    <p:nvPicPr>
                      <p:cNvPr id="0" name="Obje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58801" y="2564903"/>
                        <a:ext cx="2200613" cy="22006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65678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83568" y="1412776"/>
            <a:ext cx="734481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/>
              <a:t>La CGT a demandé que la tenue des réunions de négociation NA0 se fasse le </a:t>
            </a:r>
            <a:r>
              <a:rPr lang="fr-FR" sz="2800" b="1" dirty="0" smtClean="0"/>
              <a:t>plus tôt </a:t>
            </a:r>
            <a:r>
              <a:rPr lang="fr-FR" sz="2800" b="1" dirty="0"/>
              <a:t>possible</a:t>
            </a:r>
            <a:r>
              <a:rPr lang="fr-FR" sz="2800" b="1" dirty="0" smtClean="0"/>
              <a:t>.</a:t>
            </a:r>
          </a:p>
          <a:p>
            <a:endParaRPr lang="fr-FR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/>
              <a:t>La direction a planifié la </a:t>
            </a:r>
            <a:r>
              <a:rPr lang="fr-FR" sz="2800" b="1" dirty="0" smtClean="0"/>
              <a:t>1</a:t>
            </a:r>
            <a:r>
              <a:rPr lang="fr-FR" sz="2800" b="1" baseline="30000" dirty="0" smtClean="0"/>
              <a:t>ère</a:t>
            </a:r>
            <a:r>
              <a:rPr lang="fr-FR" sz="2800" b="1" dirty="0" smtClean="0"/>
              <a:t> réunion le </a:t>
            </a:r>
            <a:r>
              <a:rPr lang="fr-FR" sz="2800" b="1" dirty="0"/>
              <a:t>4 Février 2016 et une seconde réunion le </a:t>
            </a:r>
            <a:r>
              <a:rPr lang="fr-FR" sz="2800" b="1" dirty="0" smtClean="0"/>
              <a:t>18 Février.</a:t>
            </a:r>
          </a:p>
          <a:p>
            <a:endParaRPr lang="fr-FR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Les </a:t>
            </a:r>
            <a:r>
              <a:rPr lang="fr-FR" sz="2800" b="1" dirty="0"/>
              <a:t>élus ont d'ores et déjà formulé les demandes suivantes </a:t>
            </a:r>
            <a:r>
              <a:rPr lang="fr-FR" sz="2800" b="1" dirty="0" smtClean="0"/>
              <a:t>:</a:t>
            </a:r>
            <a:endParaRPr lang="fr-FR" sz="2800" b="1" dirty="0"/>
          </a:p>
        </p:txBody>
      </p:sp>
      <p:sp>
        <p:nvSpPr>
          <p:cNvPr id="5" name="Rectangle 4"/>
          <p:cNvSpPr/>
          <p:nvPr/>
        </p:nvSpPr>
        <p:spPr>
          <a:xfrm>
            <a:off x="395536" y="1886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b="1" dirty="0" smtClean="0">
                <a:solidFill>
                  <a:prstClr val="black"/>
                </a:solidFill>
              </a:rPr>
              <a:t>Propositions de la CGT</a:t>
            </a:r>
            <a:endParaRPr lang="fr-FR" sz="3600" b="1" dirty="0">
              <a:solidFill>
                <a:prstClr val="black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34971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5539523"/>
              </p:ext>
            </p:extLst>
          </p:nvPr>
        </p:nvGraphicFramePr>
        <p:xfrm>
          <a:off x="5724128" y="28355"/>
          <a:ext cx="753765" cy="753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r:id="rId3" imgW="2019048" imgH="2019048" progId="">
                  <p:embed/>
                </p:oleObj>
              </mc:Choice>
              <mc:Fallback>
                <p:oleObj r:id="rId3" imgW="2019048" imgH="2019048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28355"/>
                        <a:ext cx="753765" cy="7537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6282" y="1844824"/>
            <a:ext cx="1824203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47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7505" y="980728"/>
            <a:ext cx="894854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5</a:t>
            </a:r>
            <a:r>
              <a:rPr lang="fr-FR" sz="2800" b="1" dirty="0"/>
              <a:t>% d'augmentation en AG pour tous les salariés</a:t>
            </a:r>
            <a:r>
              <a:rPr lang="fr-FR" sz="2800" b="1" dirty="0" smtClean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5</a:t>
            </a:r>
            <a:r>
              <a:rPr lang="fr-FR" sz="2800" b="1" dirty="0"/>
              <a:t>% d'augmentation sur tous les accessoires de salaire. + 100€ sur la prime vacances</a:t>
            </a:r>
            <a:r>
              <a:rPr lang="fr-FR" sz="2800" b="1" dirty="0" smtClean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/>
              <a:t>Uniformisation de la participation Employeur sur la </a:t>
            </a:r>
            <a:r>
              <a:rPr lang="fr-FR" sz="2800" b="1" dirty="0" smtClean="0"/>
              <a:t>restauration (sous forme de </a:t>
            </a:r>
            <a:r>
              <a:rPr lang="fr-FR" sz="2800" b="1" dirty="0"/>
              <a:t>tickets restaurant</a:t>
            </a:r>
            <a:r>
              <a:rPr lang="fr-FR" sz="2800" b="1" dirty="0" smtClean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2800" b="1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fr-FR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Discussion </a:t>
            </a:r>
            <a:r>
              <a:rPr lang="fr-FR" sz="2800" b="1" dirty="0"/>
              <a:t>sur la Gestion Prévisionnelle des Emplois et des </a:t>
            </a:r>
            <a:r>
              <a:rPr lang="fr-FR" sz="2800" b="1" dirty="0" smtClean="0"/>
              <a:t>Compétences (GPEC).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fr-FR" sz="2800" b="1" dirty="0" smtClean="0"/>
              <a:t>Plan </a:t>
            </a:r>
            <a:r>
              <a:rPr lang="fr-FR" sz="2800" b="1" dirty="0"/>
              <a:t>d'embauche pour les sites de </a:t>
            </a:r>
            <a:r>
              <a:rPr lang="fr-FR" sz="2800" b="1" dirty="0" smtClean="0"/>
              <a:t>Gondecourt et </a:t>
            </a:r>
            <a:r>
              <a:rPr lang="fr-FR" sz="2800" b="1" dirty="0"/>
              <a:t>Rougegoutte</a:t>
            </a:r>
          </a:p>
        </p:txBody>
      </p:sp>
      <p:sp>
        <p:nvSpPr>
          <p:cNvPr id="5" name="Rectangle 4"/>
          <p:cNvSpPr/>
          <p:nvPr/>
        </p:nvSpPr>
        <p:spPr>
          <a:xfrm>
            <a:off x="395536" y="1886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b="1" dirty="0" smtClean="0">
                <a:solidFill>
                  <a:prstClr val="black"/>
                </a:solidFill>
              </a:rPr>
              <a:t>Propositions de la CGT</a:t>
            </a:r>
            <a:endParaRPr lang="fr-FR" sz="3600" b="1" dirty="0">
              <a:solidFill>
                <a:prstClr val="black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34971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147" y="961032"/>
            <a:ext cx="783325" cy="756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2285073"/>
            <a:ext cx="864000" cy="756000"/>
          </a:xfrm>
          <a:prstGeom prst="rect">
            <a:avLst/>
          </a:prstGeom>
        </p:spPr>
      </p:pic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05690"/>
              </p:ext>
            </p:extLst>
          </p:nvPr>
        </p:nvGraphicFramePr>
        <p:xfrm>
          <a:off x="5724128" y="28355"/>
          <a:ext cx="753765" cy="753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8" r:id="rId5" imgW="2019048" imgH="2019048" progId="">
                  <p:embed/>
                </p:oleObj>
              </mc:Choice>
              <mc:Fallback>
                <p:oleObj r:id="rId5" imgW="2019048" imgH="2019048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28355"/>
                        <a:ext cx="753765" cy="7537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1919" y="4005064"/>
            <a:ext cx="3521190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70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7505" y="1620083"/>
            <a:ext cx="89485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b="1" dirty="0"/>
              <a:t>II serait judicieux afin de remotiver le </a:t>
            </a:r>
            <a:r>
              <a:rPr lang="fr-FR" sz="2800" b="1" dirty="0" smtClean="0"/>
              <a:t>personnel et </a:t>
            </a:r>
            <a:r>
              <a:rPr lang="fr-FR" sz="2800" b="1" dirty="0"/>
              <a:t>d'améliorer les </a:t>
            </a:r>
            <a:r>
              <a:rPr lang="fr-FR" sz="2800" b="1" dirty="0" smtClean="0"/>
              <a:t>performances </a:t>
            </a:r>
            <a:r>
              <a:rPr lang="fr-FR" sz="2800" b="1" dirty="0"/>
              <a:t>des sites de </a:t>
            </a:r>
            <a:r>
              <a:rPr lang="fr-FR" sz="2800" b="1" dirty="0" smtClean="0"/>
              <a:t>production que la </a:t>
            </a:r>
            <a:r>
              <a:rPr lang="fr-FR" sz="2800" b="1" dirty="0"/>
              <a:t>direction prenne la </a:t>
            </a:r>
            <a:r>
              <a:rPr lang="fr-FR" sz="2800" b="1" dirty="0" smtClean="0"/>
              <a:t>mesure des </a:t>
            </a:r>
            <a:r>
              <a:rPr lang="fr-FR" sz="2800" b="1" dirty="0"/>
              <a:t>propositions qu'elle fera lors de cette négociation</a:t>
            </a:r>
            <a:r>
              <a:rPr lang="fr-FR" sz="2800" b="1" dirty="0" smtClean="0"/>
              <a:t>.</a:t>
            </a:r>
          </a:p>
          <a:p>
            <a:pPr algn="just"/>
            <a:endParaRPr lang="fr-FR" sz="2800" b="1" dirty="0"/>
          </a:p>
          <a:p>
            <a:pPr algn="just"/>
            <a:r>
              <a:rPr lang="fr-FR" sz="2800" b="1" dirty="0"/>
              <a:t>II serait au contraire très </a:t>
            </a:r>
            <a:r>
              <a:rPr lang="fr-FR" sz="2800" b="1" dirty="0" smtClean="0"/>
              <a:t>préjudiciable pour l’entreprise qu’après 3 années </a:t>
            </a:r>
            <a:r>
              <a:rPr lang="fr-FR" sz="2800" b="1" dirty="0"/>
              <a:t>d'augmentations de salaires insignifiantes et voire même </a:t>
            </a:r>
            <a:r>
              <a:rPr lang="fr-FR" sz="2800" b="1" dirty="0" smtClean="0"/>
              <a:t>nulles pour </a:t>
            </a:r>
            <a:r>
              <a:rPr lang="fr-FR" sz="2800" b="1" dirty="0"/>
              <a:t>certains en 2015, que la direction continue sur la même lignée </a:t>
            </a:r>
            <a:r>
              <a:rPr lang="fr-FR" sz="2800" b="1" dirty="0" smtClean="0"/>
              <a:t>que les </a:t>
            </a:r>
            <a:r>
              <a:rPr lang="fr-FR" sz="2800" b="1" dirty="0"/>
              <a:t>années précédentes.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395536" y="1886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b="1" dirty="0" smtClean="0">
                <a:solidFill>
                  <a:prstClr val="black"/>
                </a:solidFill>
              </a:rPr>
              <a:t>Propositions de la CGT</a:t>
            </a:r>
            <a:endParaRPr lang="fr-FR" sz="3600" b="1" dirty="0">
              <a:solidFill>
                <a:prstClr val="black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34971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2" name="Obje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7315248"/>
              </p:ext>
            </p:extLst>
          </p:nvPr>
        </p:nvGraphicFramePr>
        <p:xfrm>
          <a:off x="5724128" y="28355"/>
          <a:ext cx="753765" cy="7537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1" r:id="rId3" imgW="2019048" imgH="2019048" progId="">
                  <p:embed/>
                </p:oleObj>
              </mc:Choice>
              <mc:Fallback>
                <p:oleObj r:id="rId3" imgW="2019048" imgH="2019048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24128" y="28355"/>
                        <a:ext cx="753765" cy="75376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2935548"/>
            <a:ext cx="95250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51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971600" y="3564413"/>
            <a:ext cx="4572000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4400" dirty="0" smtClean="0">
                <a:solidFill>
                  <a:prstClr val="black"/>
                </a:solidFill>
                <a:ea typeface="+mj-ea"/>
                <a:cs typeface="+mj-cs"/>
              </a:rPr>
              <a:t>Propositions de</a:t>
            </a:r>
          </a:p>
          <a:p>
            <a:pPr algn="ctr"/>
            <a:r>
              <a:rPr lang="fr-FR" sz="4400" dirty="0" smtClean="0">
                <a:solidFill>
                  <a:prstClr val="black"/>
                </a:solidFill>
                <a:ea typeface="+mj-ea"/>
                <a:cs typeface="+mj-cs"/>
              </a:rPr>
              <a:t>FO</a:t>
            </a:r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501" y="764704"/>
            <a:ext cx="1296144" cy="1800199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003" y="3356992"/>
            <a:ext cx="1551382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932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95536" y="1886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b="1" dirty="0" smtClean="0">
                <a:solidFill>
                  <a:prstClr val="black"/>
                </a:solidFill>
              </a:rPr>
              <a:t>Propositions de FO</a:t>
            </a:r>
            <a:endParaRPr lang="fr-FR" sz="3600" b="1" dirty="0">
              <a:solidFill>
                <a:prstClr val="black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34971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977" y="116632"/>
            <a:ext cx="688026" cy="67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9756" y="905807"/>
            <a:ext cx="896448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800" b="1" dirty="0" smtClean="0"/>
              <a:t>	La </a:t>
            </a:r>
            <a:r>
              <a:rPr lang="fr-FR" sz="2800" b="1" dirty="0"/>
              <a:t>première réunion de négociation portant sur les augmentations aura lieu jeudi 4 février 2016, FO attend de la direction un geste fort afin de commencer cette année importante dans la sérénité. A ce jour FO reste confiant, en effet l’implication de tous en 2015 a porté ces fruits puisque les résultats financiers se sont améliorés et les objectifs intéressement ont été atteint</a:t>
            </a:r>
            <a:r>
              <a:rPr lang="fr-FR" sz="2800" b="1" dirty="0" smtClean="0"/>
              <a:t>.</a:t>
            </a:r>
          </a:p>
          <a:p>
            <a:pPr algn="just"/>
            <a:endParaRPr lang="fr-FR" sz="2000" b="1" dirty="0" smtClean="0"/>
          </a:p>
          <a:p>
            <a:pPr algn="just"/>
            <a:r>
              <a:rPr lang="fr-FR" sz="2800" b="1" dirty="0" smtClean="0"/>
              <a:t>	Pour </a:t>
            </a:r>
            <a:r>
              <a:rPr lang="fr-FR" sz="2800" b="1" dirty="0"/>
              <a:t>ces raisons FO demande que tous les salariés soient remerciés et récompensés de manière équitable. </a:t>
            </a:r>
            <a:endParaRPr lang="fr-FR" sz="2800" dirty="0"/>
          </a:p>
          <a:p>
            <a:pPr algn="just"/>
            <a:r>
              <a:rPr lang="fr-FR" sz="2800" b="1" dirty="0"/>
              <a:t>C’est avec des salariés motivés que l’on améliore les performances, alors il ne tient qu’à la direction de ne pas les décevoir, les démotiver mais au contraire les encourager.</a:t>
            </a:r>
          </a:p>
          <a:p>
            <a:endParaRPr lang="fr-FR" sz="28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994" y="3429000"/>
            <a:ext cx="952500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55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95536" y="1886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b="1" dirty="0" smtClean="0">
                <a:solidFill>
                  <a:prstClr val="black"/>
                </a:solidFill>
              </a:rPr>
              <a:t>Propositions de FO</a:t>
            </a:r>
            <a:endParaRPr lang="fr-FR" sz="3600" b="1" dirty="0">
              <a:solidFill>
                <a:prstClr val="black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34971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977" y="116632"/>
            <a:ext cx="688026" cy="67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9756" y="905807"/>
            <a:ext cx="896448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u="sng" dirty="0" smtClean="0"/>
              <a:t>1 </a:t>
            </a:r>
            <a:r>
              <a:rPr lang="fr-FR" sz="2800" b="1" u="sng" dirty="0"/>
              <a:t>: Augmentation générale </a:t>
            </a:r>
            <a:r>
              <a:rPr lang="fr-FR" sz="2800" b="1" dirty="0"/>
              <a:t>: </a:t>
            </a:r>
            <a:endParaRPr lang="fr-FR" sz="2800" dirty="0"/>
          </a:p>
          <a:p>
            <a:r>
              <a:rPr lang="fr-FR" sz="2800" b="1" dirty="0"/>
              <a:t>+5% pour les Collèges Ouvriers, ETAM et Cadres, effet rétroactif au 1er janvier 2016. </a:t>
            </a:r>
            <a:endParaRPr lang="fr-FR" sz="2800" dirty="0"/>
          </a:p>
          <a:p>
            <a:r>
              <a:rPr lang="fr-FR" sz="2800" b="1" dirty="0"/>
              <a:t> </a:t>
            </a:r>
            <a:endParaRPr lang="fr-FR" sz="2800" dirty="0"/>
          </a:p>
          <a:p>
            <a:r>
              <a:rPr lang="fr-FR" sz="2800" b="1" u="sng" dirty="0"/>
              <a:t>2 : Prime de vacances : 800 euros</a:t>
            </a:r>
            <a:endParaRPr lang="fr-FR" sz="2800" u="sng" dirty="0"/>
          </a:p>
          <a:p>
            <a:r>
              <a:rPr lang="fr-FR" sz="2800" b="1" dirty="0"/>
              <a:t> </a:t>
            </a:r>
            <a:endParaRPr lang="fr-FR" sz="2800" dirty="0"/>
          </a:p>
          <a:p>
            <a:r>
              <a:rPr lang="fr-FR" sz="2800" b="1" u="sng" dirty="0"/>
              <a:t>3 : Accessoires de salaire</a:t>
            </a:r>
            <a:endParaRPr lang="fr-FR" sz="2800" u="sng" dirty="0"/>
          </a:p>
          <a:p>
            <a:r>
              <a:rPr lang="fr-FR" sz="2800" b="1" dirty="0"/>
              <a:t>+50%  au 1er janvier 2016</a:t>
            </a:r>
            <a:endParaRPr lang="fr-FR" sz="2800" dirty="0"/>
          </a:p>
          <a:p>
            <a:r>
              <a:rPr lang="fr-FR" sz="2800" b="1" dirty="0"/>
              <a:t> </a:t>
            </a:r>
            <a:endParaRPr lang="fr-FR" sz="2800" dirty="0"/>
          </a:p>
          <a:p>
            <a:r>
              <a:rPr lang="fr-FR" sz="2800" b="1" u="sng" dirty="0"/>
              <a:t>4 : Médailles du travail </a:t>
            </a:r>
            <a:r>
              <a:rPr lang="fr-FR" sz="2800" b="1" dirty="0"/>
              <a:t>: +10% d’augmentation</a:t>
            </a:r>
            <a:endParaRPr lang="fr-FR" sz="2800" dirty="0"/>
          </a:p>
          <a:p>
            <a:r>
              <a:rPr lang="fr-FR" sz="2800" b="1" dirty="0"/>
              <a:t> </a:t>
            </a:r>
            <a:endParaRPr lang="fr-FR" sz="2800" dirty="0"/>
          </a:p>
          <a:p>
            <a:r>
              <a:rPr lang="fr-FR" sz="2800" b="1" u="sng" dirty="0"/>
              <a:t>5 : Tickets restaurant</a:t>
            </a:r>
            <a:endParaRPr lang="fr-FR" sz="2800" u="sng" dirty="0"/>
          </a:p>
          <a:p>
            <a:r>
              <a:rPr lang="fr-FR" sz="2800" b="1" dirty="0"/>
              <a:t> </a:t>
            </a:r>
            <a:endParaRPr lang="fr-FR" sz="28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4311" y="1124744"/>
            <a:ext cx="783325" cy="756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467" y="3266864"/>
            <a:ext cx="864000" cy="756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445224"/>
            <a:ext cx="3521190" cy="7920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311" y="4293096"/>
            <a:ext cx="762000" cy="1333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187" y="2060848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30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95536" y="188640"/>
            <a:ext cx="8424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3600" b="1" dirty="0" smtClean="0">
                <a:solidFill>
                  <a:prstClr val="black"/>
                </a:solidFill>
              </a:rPr>
              <a:t>Propositions de FO</a:t>
            </a:r>
            <a:endParaRPr lang="fr-FR" sz="3600" b="1" dirty="0">
              <a:solidFill>
                <a:prstClr val="black"/>
              </a:solidFill>
            </a:endParaRPr>
          </a:p>
        </p:txBody>
      </p:sp>
      <p:cxnSp>
        <p:nvCxnSpPr>
          <p:cNvPr id="7" name="Connecteur droit 6"/>
          <p:cNvCxnSpPr/>
          <p:nvPr/>
        </p:nvCxnSpPr>
        <p:spPr>
          <a:xfrm>
            <a:off x="0" y="834971"/>
            <a:ext cx="914400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977" y="116632"/>
            <a:ext cx="688026" cy="67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9756" y="905807"/>
            <a:ext cx="896448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800" b="1" u="sng" dirty="0" smtClean="0"/>
          </a:p>
          <a:p>
            <a:r>
              <a:rPr lang="fr-FR" sz="2800" b="1" u="sng" dirty="0" smtClean="0"/>
              <a:t>6 </a:t>
            </a:r>
            <a:r>
              <a:rPr lang="fr-FR" sz="2800" b="1" u="sng" dirty="0"/>
              <a:t>: Congés d’ancienneté</a:t>
            </a:r>
            <a:endParaRPr lang="fr-FR" sz="2800" u="sng" dirty="0"/>
          </a:p>
          <a:p>
            <a:r>
              <a:rPr lang="fr-FR" sz="2800" b="1" dirty="0"/>
              <a:t>Demande d’harmonisation des jours d’ancienneté entre la plasturgie et la </a:t>
            </a:r>
            <a:r>
              <a:rPr lang="fr-FR" sz="2800" b="1" dirty="0" smtClean="0"/>
              <a:t>métallurgie</a:t>
            </a:r>
            <a:r>
              <a:rPr lang="fr-FR" sz="2800" dirty="0"/>
              <a:t> </a:t>
            </a:r>
            <a:r>
              <a:rPr lang="fr-FR" sz="2000" dirty="0"/>
              <a:t>(</a:t>
            </a:r>
            <a:r>
              <a:rPr lang="fr-FR" sz="2000" b="1" dirty="0" smtClean="0"/>
              <a:t>10 </a:t>
            </a:r>
            <a:r>
              <a:rPr lang="fr-FR" sz="2000" b="1" dirty="0"/>
              <a:t>ans : 1 </a:t>
            </a:r>
            <a:r>
              <a:rPr lang="fr-FR" sz="2000" b="1" dirty="0" smtClean="0"/>
              <a:t>jour;</a:t>
            </a:r>
            <a:r>
              <a:rPr lang="fr-FR" sz="2000" b="1" dirty="0"/>
              <a:t> </a:t>
            </a:r>
            <a:r>
              <a:rPr lang="fr-FR" sz="2000" b="1" dirty="0" smtClean="0"/>
              <a:t>15 </a:t>
            </a:r>
            <a:r>
              <a:rPr lang="fr-FR" sz="2000" b="1" dirty="0"/>
              <a:t>ans : 2 </a:t>
            </a:r>
            <a:r>
              <a:rPr lang="fr-FR" sz="2000" b="1" dirty="0" smtClean="0"/>
              <a:t>jours; 20 </a:t>
            </a:r>
            <a:r>
              <a:rPr lang="fr-FR" sz="2000" b="1" dirty="0"/>
              <a:t>ans : 3 </a:t>
            </a:r>
            <a:r>
              <a:rPr lang="fr-FR" sz="2000" b="1" dirty="0" smtClean="0"/>
              <a:t>jours)</a:t>
            </a:r>
          </a:p>
          <a:p>
            <a:r>
              <a:rPr lang="fr-FR" sz="2800" b="1" u="sng" dirty="0"/>
              <a:t>7 : Prime de jour </a:t>
            </a:r>
            <a:r>
              <a:rPr lang="fr-FR" sz="2800" b="1" dirty="0"/>
              <a:t>: Ex : prime </a:t>
            </a:r>
            <a:r>
              <a:rPr lang="fr-FR" sz="2800" b="1" dirty="0" smtClean="0"/>
              <a:t>déjeuner</a:t>
            </a:r>
            <a:endParaRPr lang="fr-FR" sz="2800" dirty="0"/>
          </a:p>
          <a:p>
            <a:r>
              <a:rPr lang="fr-FR" sz="2800" b="1" u="sng" dirty="0"/>
              <a:t>8: Respecter l’égalité </a:t>
            </a:r>
            <a:r>
              <a:rPr lang="fr-FR" sz="2800" b="1" u="sng" dirty="0" smtClean="0"/>
              <a:t>professionnelle</a:t>
            </a:r>
            <a:endParaRPr lang="fr-FR" sz="2800" dirty="0"/>
          </a:p>
          <a:p>
            <a:r>
              <a:rPr lang="fr-FR" sz="2800" b="1" u="sng" dirty="0"/>
              <a:t>9 : Respecter et améliorer la loi sur le handicap sur tous les </a:t>
            </a:r>
            <a:r>
              <a:rPr lang="fr-FR" sz="2800" b="1" u="sng" dirty="0" smtClean="0"/>
              <a:t>sites</a:t>
            </a:r>
            <a:endParaRPr lang="fr-FR" sz="2800" dirty="0"/>
          </a:p>
          <a:p>
            <a:r>
              <a:rPr lang="fr-FR" sz="2800" b="1" u="sng" dirty="0"/>
              <a:t>10 : Prime de démarrage projets </a:t>
            </a:r>
            <a:r>
              <a:rPr lang="fr-FR" sz="2800" b="1" dirty="0"/>
              <a:t>: 150 </a:t>
            </a:r>
            <a:r>
              <a:rPr lang="fr-FR" sz="2800" b="1" dirty="0" smtClean="0"/>
              <a:t>euros</a:t>
            </a:r>
            <a:endParaRPr lang="fr-FR" sz="2800" dirty="0"/>
          </a:p>
          <a:p>
            <a:r>
              <a:rPr lang="fr-FR" sz="2800" b="1" u="sng" dirty="0"/>
              <a:t>11 : Rapprochement des grilles entre plasturgie et métallurgie</a:t>
            </a:r>
            <a:endParaRPr lang="fr-FR" sz="2800" u="sng" dirty="0"/>
          </a:p>
          <a:p>
            <a:endParaRPr lang="fr-FR" sz="2800" dirty="0"/>
          </a:p>
          <a:p>
            <a:pPr algn="just"/>
            <a:endParaRPr lang="fr-FR" sz="28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762" y="1196752"/>
            <a:ext cx="752475" cy="6572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952750"/>
            <a:ext cx="1550694" cy="69227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437112"/>
            <a:ext cx="952500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34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3528" y="1844824"/>
            <a:ext cx="87129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fr-FR" sz="2400" b="1" dirty="0" smtClean="0"/>
              <a:t>Moyen mis en place pour les représentants participants à la NAO</a:t>
            </a:r>
          </a:p>
          <a:p>
            <a:endParaRPr lang="fr-FR" sz="2400" b="1" dirty="0" smtClean="0"/>
          </a:p>
          <a:p>
            <a:pPr marL="285750" indent="-285750">
              <a:buFont typeface="Arial" charset="0"/>
              <a:buChar char="•"/>
            </a:pPr>
            <a:r>
              <a:rPr lang="fr-FR" sz="2400" b="1" dirty="0" smtClean="0"/>
              <a:t>Modalité d’application de l’article 6 de la loi Rebsamen</a:t>
            </a:r>
          </a:p>
          <a:p>
            <a:pPr marL="285750" indent="-285750">
              <a:buFont typeface="Arial" charset="0"/>
              <a:buChar char="•"/>
            </a:pPr>
            <a:endParaRPr lang="fr-FR" sz="2400" b="1" dirty="0"/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68419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1" y="0"/>
            <a:ext cx="9252521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44824"/>
            <a:ext cx="2736304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016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4512" y="1204386"/>
            <a:ext cx="6881288" cy="4816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539552" y="476672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Proposition de la </a:t>
            </a:r>
            <a:r>
              <a:rPr lang="fr-FR" sz="3600" dirty="0" err="1" smtClean="0"/>
              <a:t>dir€ction</a:t>
            </a:r>
            <a:endParaRPr lang="fr-FR" sz="3600" dirty="0"/>
          </a:p>
        </p:txBody>
      </p:sp>
      <p:pic>
        <p:nvPicPr>
          <p:cNvPr id="3" name="Image 2" descr="C:\Users\ggrinand\Documents\REYDEL\Logo\Logo final\JPEG\20140818_REYDEL_LOGO_CMJN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66" t="27493" r="14257" b="26686"/>
          <a:stretch/>
        </p:blipFill>
        <p:spPr bwMode="auto">
          <a:xfrm>
            <a:off x="6300192" y="211485"/>
            <a:ext cx="2261870" cy="10572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03" y="2566812"/>
            <a:ext cx="1948033" cy="1948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061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350</TotalTime>
  <Words>450</Words>
  <Application>Microsoft Office PowerPoint</Application>
  <PresentationFormat>Affichage à l'écran (4:3)</PresentationFormat>
  <Paragraphs>84</Paragraphs>
  <Slides>26</Slides>
  <Notes>0</Notes>
  <HiddenSlides>0</HiddenSlides>
  <MMClips>0</MMClips>
  <ScaleCrop>false</ScaleCrop>
  <HeadingPairs>
    <vt:vector size="6" baseType="variant">
      <vt:variant>
        <vt:lpstr>Thème</vt:lpstr>
      </vt:variant>
      <vt:variant>
        <vt:i4>1</vt:i4>
      </vt:variant>
      <vt:variant>
        <vt:lpstr>Serveurs OLE incorporés</vt:lpstr>
      </vt:variant>
      <vt:variant>
        <vt:i4>0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Thème Office</vt:lpstr>
      <vt:lpstr>Présentation PowerPoint</vt:lpstr>
      <vt:lpstr>NAO 2016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Loyer, Bertrand (B.)</dc:creator>
  <cp:lastModifiedBy>Sant, Mickael (M.)</cp:lastModifiedBy>
  <cp:revision>55</cp:revision>
  <dcterms:created xsi:type="dcterms:W3CDTF">2015-12-18T09:04:06Z</dcterms:created>
  <dcterms:modified xsi:type="dcterms:W3CDTF">2016-02-04T12:59:34Z</dcterms:modified>
</cp:coreProperties>
</file>