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9" r:id="rId2"/>
    <p:sldId id="261" r:id="rId3"/>
    <p:sldId id="267" r:id="rId4"/>
    <p:sldId id="269" r:id="rId5"/>
    <p:sldId id="263" r:id="rId6"/>
    <p:sldId id="264" r:id="rId7"/>
    <p:sldId id="271" r:id="rId8"/>
    <p:sldId id="272" r:id="rId9"/>
    <p:sldId id="265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zbiqA/i/L6/E3Bv4NzhWw==" hashData="i33oBjAJ886W1/T7bQoyVyMMz9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E4DCA0-6940-48B3-9FC0-CC3BED77E72D}" type="datetimeFigureOut">
              <a:rPr lang="fr-FR" smtClean="0"/>
              <a:t>08/02/2016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2B3699-A139-402F-8EA3-DEFBF1E6349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2685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B3699-A139-402F-8EA3-DEFBF1E6349F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5848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B3699-A139-402F-8EA3-DEFBF1E6349F}" type="slidenum">
              <a:rPr lang="fr-FR" smtClean="0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5367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B3699-A139-402F-8EA3-DEFBF1E6349F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75289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CFD7-6297-4B2E-976A-54A021F95462}" type="datetimeFigureOut">
              <a:rPr lang="fr-FR" smtClean="0"/>
              <a:t>08/02/2016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4CA59-75AA-40D4-A2FB-AA317BE71AB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16108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CFD7-6297-4B2E-976A-54A021F95462}" type="datetimeFigureOut">
              <a:rPr lang="fr-FR" smtClean="0"/>
              <a:t>08/02/2016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4CA59-75AA-40D4-A2FB-AA317BE71AB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41538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CFD7-6297-4B2E-976A-54A021F95462}" type="datetimeFigureOut">
              <a:rPr lang="fr-FR" smtClean="0"/>
              <a:t>08/02/2016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4CA59-75AA-40D4-A2FB-AA317BE71AB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25677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CFD7-6297-4B2E-976A-54A021F95462}" type="datetimeFigureOut">
              <a:rPr lang="fr-FR" smtClean="0"/>
              <a:t>08/02/2016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4CA59-75AA-40D4-A2FB-AA317BE71AB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80510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CFD7-6297-4B2E-976A-54A021F95462}" type="datetimeFigureOut">
              <a:rPr lang="fr-FR" smtClean="0"/>
              <a:t>08/02/2016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4CA59-75AA-40D4-A2FB-AA317BE71AB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28138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CFD7-6297-4B2E-976A-54A021F95462}" type="datetimeFigureOut">
              <a:rPr lang="fr-FR" smtClean="0"/>
              <a:t>08/02/2016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4CA59-75AA-40D4-A2FB-AA317BE71AB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85954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CFD7-6297-4B2E-976A-54A021F95462}" type="datetimeFigureOut">
              <a:rPr lang="fr-FR" smtClean="0"/>
              <a:t>08/02/2016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4CA59-75AA-40D4-A2FB-AA317BE71AB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65268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CFD7-6297-4B2E-976A-54A021F95462}" type="datetimeFigureOut">
              <a:rPr lang="fr-FR" smtClean="0"/>
              <a:t>08/02/2016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4CA59-75AA-40D4-A2FB-AA317BE71AB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4012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CFD7-6297-4B2E-976A-54A021F95462}" type="datetimeFigureOut">
              <a:rPr lang="fr-FR" smtClean="0"/>
              <a:t>08/02/2016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4CA59-75AA-40D4-A2FB-AA317BE71AB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51488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CFD7-6297-4B2E-976A-54A021F95462}" type="datetimeFigureOut">
              <a:rPr lang="fr-FR" smtClean="0"/>
              <a:t>08/02/2016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4CA59-75AA-40D4-A2FB-AA317BE71AB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2954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2CFD7-6297-4B2E-976A-54A021F95462}" type="datetimeFigureOut">
              <a:rPr lang="fr-FR" smtClean="0"/>
              <a:t>08/02/2016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4CA59-75AA-40D4-A2FB-AA317BE71AB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03076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32CFD7-6297-4B2E-976A-54A021F95462}" type="datetimeFigureOut">
              <a:rPr lang="fr-FR" smtClean="0"/>
              <a:t>08/02/2016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4CA59-75AA-40D4-A2FB-AA317BE71AB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61557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Mutation_de_novo" TargetMode="External"/><Relationship Id="rId13" Type="http://schemas.openxmlformats.org/officeDocument/2006/relationships/hyperlink" Target="https://fr.wikipedia.org/wiki/Anticoagulant" TargetMode="External"/><Relationship Id="rId18" Type="http://schemas.openxmlformats.org/officeDocument/2006/relationships/hyperlink" Target="https://fr.wikipedia.org/wiki/Facteur_XI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fr.wikipedia.org/wiki/Coagulation_sanguine#Facteurs_de_coagulation" TargetMode="External"/><Relationship Id="rId12" Type="http://schemas.openxmlformats.org/officeDocument/2006/relationships/hyperlink" Target="https://fr.wikipedia.org/wiki/Facteur_VIII" TargetMode="External"/><Relationship Id="rId17" Type="http://schemas.openxmlformats.org/officeDocument/2006/relationships/hyperlink" Target="https://fr.wikipedia.org/wiki/Facteur_IX" TargetMode="External"/><Relationship Id="rId2" Type="http://schemas.openxmlformats.org/officeDocument/2006/relationships/notesSlide" Target="../notesSlides/notesSlide3.xml"/><Relationship Id="rId16" Type="http://schemas.openxmlformats.org/officeDocument/2006/relationships/hyperlink" Target="https://fr.wikipedia.org/wiki/H%C3%A9matom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fr.wikipedia.org/wiki/Coagulation_sanguine" TargetMode="External"/><Relationship Id="rId11" Type="http://schemas.openxmlformats.org/officeDocument/2006/relationships/hyperlink" Target="https://fr.wikipedia.org/wiki/Facteur_anti-h%C3%A9mophilique_B" TargetMode="External"/><Relationship Id="rId5" Type="http://schemas.openxmlformats.org/officeDocument/2006/relationships/hyperlink" Target="https://fr.wikipedia.org/wiki/Maladie_g%C3%A9n%C3%A9tique" TargetMode="External"/><Relationship Id="rId15" Type="http://schemas.openxmlformats.org/officeDocument/2006/relationships/hyperlink" Target="https://fr.wikipedia.org/wiki/H%C3%A9marthrose" TargetMode="External"/><Relationship Id="rId10" Type="http://schemas.openxmlformats.org/officeDocument/2006/relationships/hyperlink" Target="https://fr.wikipedia.org/wiki/Facteur_Rosenthal" TargetMode="External"/><Relationship Id="rId19" Type="http://schemas.openxmlformats.org/officeDocument/2006/relationships/image" Target="../media/image12.gif"/><Relationship Id="rId4" Type="http://schemas.openxmlformats.org/officeDocument/2006/relationships/hyperlink" Target="https://fr.wikipedia.org/wiki/Maladie" TargetMode="External"/><Relationship Id="rId9" Type="http://schemas.openxmlformats.org/officeDocument/2006/relationships/hyperlink" Target="https://fr.wikipedia.org/wiki/Facteur_Hageman" TargetMode="External"/><Relationship Id="rId14" Type="http://schemas.openxmlformats.org/officeDocument/2006/relationships/hyperlink" Target="https://fr.wikipedia.org/wiki/H%C3%A9morragie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Grigori_Raspoutine" TargetMode="External"/><Relationship Id="rId13" Type="http://schemas.openxmlformats.org/officeDocument/2006/relationships/hyperlink" Target="https://fr.wikipedia.org/wiki/Antiagr%C3%A9gant" TargetMode="External"/><Relationship Id="rId3" Type="http://schemas.openxmlformats.org/officeDocument/2006/relationships/hyperlink" Target="https://fr.wikipedia.org/wiki/Antiquit%C3%A9" TargetMode="External"/><Relationship Id="rId7" Type="http://schemas.openxmlformats.org/officeDocument/2006/relationships/hyperlink" Target="https://fr.wikipedia.org/wiki/Russie" TargetMode="External"/><Relationship Id="rId12" Type="http://schemas.openxmlformats.org/officeDocument/2006/relationships/hyperlink" Target="https://fr.wikipedia.org/wiki/Aspirine" TargetMode="External"/><Relationship Id="rId17" Type="http://schemas.openxmlformats.org/officeDocument/2006/relationships/image" Target="../media/image12.gif"/><Relationship Id="rId2" Type="http://schemas.openxmlformats.org/officeDocument/2006/relationships/image" Target="../media/image11.png"/><Relationship Id="rId16" Type="http://schemas.openxmlformats.org/officeDocument/2006/relationships/hyperlink" Target="https://fr.wikipedia.org/wiki/Affaire_du_sang_contamin%C3%A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fr.wikipedia.org/wiki/Allemagne" TargetMode="External"/><Relationship Id="rId11" Type="http://schemas.openxmlformats.org/officeDocument/2006/relationships/hyperlink" Target="https://fr.wikipedia.org/wiki/H%C3%A9mophilie#cite_note-1" TargetMode="External"/><Relationship Id="rId5" Type="http://schemas.openxmlformats.org/officeDocument/2006/relationships/hyperlink" Target="https://fr.wikipedia.org/wiki/Espagne" TargetMode="External"/><Relationship Id="rId15" Type="http://schemas.openxmlformats.org/officeDocument/2006/relationships/hyperlink" Target="https://fr.wikipedia.org/wiki/Syndrome_d%27immunod%C3%A9ficience_acquise" TargetMode="External"/><Relationship Id="rId10" Type="http://schemas.openxmlformats.org/officeDocument/2006/relationships/hyperlink" Target="https://fr.wikipedia.org/wiki/Nicolas_II_de_Russie" TargetMode="External"/><Relationship Id="rId4" Type="http://schemas.openxmlformats.org/officeDocument/2006/relationships/hyperlink" Target="https://fr.wikipedia.org/wiki/Victoria_du_Royaume-Uni" TargetMode="External"/><Relationship Id="rId9" Type="http://schemas.openxmlformats.org/officeDocument/2006/relationships/hyperlink" Target="https://fr.wikipedia.org/wiki/Alexis_Nikola%C3%AFevitch_de_Russie" TargetMode="External"/><Relationship Id="rId14" Type="http://schemas.openxmlformats.org/officeDocument/2006/relationships/hyperlink" Target="https://fr.wikipedia.org/wiki/H%C3%A9mophilie#cite_note-2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dvin Marton - Tosca Fantasy_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4" name="Picture 2" descr="http://cdn.liberte-algerie.com/images/article/thumbs/d-lhemophilie-la-thalassemie-et-lobesite-au-centre-des-debats-cb4e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8503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06248" y="2967335"/>
            <a:ext cx="85315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i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HÉMOPHILIE, POUR UNE VIE</a:t>
            </a:r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.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7618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www.swhealthcaresystem.com/sites/swhealthcaresystem.com/files/1042400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90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oux poèmes de tes baisers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14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07476" y="116632"/>
            <a:ext cx="45365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Vouloir sans pouvoir.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La tête chargée de promesses.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Le cœur en chamade.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C'est le corps qui est pommade.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Un sang qui coule sans le voir.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Ravage intérieur sans compresses.</a:t>
            </a:r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81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://3.bp.blogspot.com/-1edslOZsDO8/VF0T_CWxVxI/AAAAAAAAJLk/FfR4ulZhur4/s1600/shutterstock_1442240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1226"/>
            <a:ext cx="9144001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7504" y="188640"/>
            <a:ext cx="58326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Un mal qui ronge les articulations.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C'est un ruisseau aux eaux rouges,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Qui charrie enfance et adolescence,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Se jouant des droits et des gesticulations.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Érosion des os comme avec gouges,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Découpant la vie avec beaucoup d'absence.</a:t>
            </a:r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052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3000">
        <p:fade/>
      </p:transition>
    </mc:Choice>
    <mc:Fallback>
      <p:transition spd="med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557320" cy="710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hectorledezmablog.files.wordpress.com/2013/02/mal-de-amor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557320" cy="710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7504" y="260648"/>
            <a:ext cx="64807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Combien d'envies fracassées ?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Combien de relations cassées ?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Le monde n'est pas rose, mais pourtant....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L'espoir du lendemain, pour un instant.</a:t>
            </a: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54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6" name="Picture 4" descr="Afficher l'image d'orig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332656"/>
            <a:ext cx="54726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Apprendre, à se connaitre.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Des faiblesses à reconnaitre.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Apprendre solitude,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Tout en se défendant de sollicitude.</a:t>
            </a: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355976" y="1916832"/>
            <a:ext cx="2736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rgbClr val="FF0000"/>
                </a:solidFill>
              </a:rPr>
              <a:t>CHACUN SA VIE</a:t>
            </a:r>
          </a:p>
          <a:p>
            <a:r>
              <a:rPr lang="fr-FR" sz="1200" b="1" i="1" dirty="0" smtClean="0">
                <a:solidFill>
                  <a:srgbClr val="FF0000"/>
                </a:solidFill>
              </a:rPr>
              <a:t>CHACUN SON COMBAT</a:t>
            </a:r>
          </a:p>
          <a:p>
            <a:r>
              <a:rPr lang="fr-FR" sz="1200" b="1" i="1" dirty="0" smtClean="0">
                <a:solidFill>
                  <a:srgbClr val="FF0000"/>
                </a:solidFill>
              </a:rPr>
              <a:t>RIEN N’EST COMPARABLE</a:t>
            </a:r>
          </a:p>
          <a:p>
            <a:endParaRPr lang="fr-FR" sz="1200" b="1" i="1" dirty="0">
              <a:solidFill>
                <a:srgbClr val="FF0000"/>
              </a:solidFill>
            </a:endParaRPr>
          </a:p>
          <a:p>
            <a:r>
              <a:rPr lang="fr-FR" sz="1200" b="1" i="1" dirty="0" smtClean="0">
                <a:solidFill>
                  <a:srgbClr val="FF0000"/>
                </a:solidFill>
              </a:rPr>
              <a:t>SEULS L’ACCEPTION</a:t>
            </a:r>
          </a:p>
          <a:p>
            <a:r>
              <a:rPr lang="fr-FR" sz="1200" b="1" i="1" dirty="0" smtClean="0">
                <a:solidFill>
                  <a:srgbClr val="FF0000"/>
                </a:solidFill>
              </a:rPr>
              <a:t>ET LE COURAGE</a:t>
            </a:r>
          </a:p>
          <a:p>
            <a:endParaRPr lang="fr-FR" sz="1200" b="1" i="1" dirty="0">
              <a:solidFill>
                <a:srgbClr val="FF0000"/>
              </a:solidFill>
            </a:endParaRPr>
          </a:p>
          <a:p>
            <a:r>
              <a:rPr lang="fr-FR" sz="1200" b="1" i="1" dirty="0" smtClean="0">
                <a:solidFill>
                  <a:srgbClr val="FF0000"/>
                </a:solidFill>
              </a:rPr>
              <a:t>chrys@ck</a:t>
            </a:r>
            <a:endParaRPr lang="fr-FR" sz="1200" b="1" i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830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218" name="Picture 2" descr="http://ageheureux.a.g.pic.centerblog.net/511ac37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260648"/>
            <a:ext cx="39604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Ce n'est pas compassion !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Ce n'est pas exclusion !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Ce n'est que passion.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Un vrai sourire en conclusion....</a:t>
            </a:r>
          </a:p>
          <a:p>
            <a:endParaRPr lang="fr-FR" b="1" i="1" dirty="0" smtClean="0">
              <a:solidFill>
                <a:srgbClr val="FF0000"/>
              </a:solidFill>
            </a:endParaRPr>
          </a:p>
          <a:p>
            <a:r>
              <a:rPr lang="fr-FR" sz="1600" b="1" i="1" dirty="0" smtClean="0">
                <a:solidFill>
                  <a:srgbClr val="FF0000"/>
                </a:solidFill>
              </a:rPr>
              <a:t>André PARGUEY N° 370 DU 04/12/2014</a:t>
            </a:r>
            <a:endParaRPr lang="fr-FR" sz="1600" b="1" i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059832" y="623731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  </a:t>
            </a:r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669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1266" name="Picture 2" descr="http://static.commentcamarche.net/sante-medecine.commentcamarche.net/faq/images/132-istock-000003019906xsmall-s-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3617" y="980728"/>
            <a:ext cx="86409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00B0F0"/>
                </a:solidFill>
              </a:rPr>
              <a:t>L'hémophilie est une </a:t>
            </a:r>
            <a:r>
              <a:rPr lang="fr-FR" b="1" i="1" dirty="0" smtClean="0">
                <a:solidFill>
                  <a:srgbClr val="00B0F0"/>
                </a:solidFill>
                <a:hlinkClick r:id="rId4" tooltip="Maladie"/>
              </a:rPr>
              <a:t>anomalie</a:t>
            </a:r>
            <a:r>
              <a:rPr lang="fr-FR" b="1" i="1" dirty="0" smtClean="0">
                <a:solidFill>
                  <a:srgbClr val="00B0F0"/>
                </a:solidFill>
              </a:rPr>
              <a:t> </a:t>
            </a:r>
            <a:r>
              <a:rPr lang="fr-FR" b="1" i="1" dirty="0" smtClean="0">
                <a:solidFill>
                  <a:srgbClr val="00B0F0"/>
                </a:solidFill>
                <a:hlinkClick r:id="rId5" tooltip="Maladie génétique"/>
              </a:rPr>
              <a:t>constitutionnelle</a:t>
            </a:r>
            <a:r>
              <a:rPr lang="fr-FR" b="1" i="1" dirty="0" smtClean="0">
                <a:solidFill>
                  <a:srgbClr val="00B0F0"/>
                </a:solidFill>
              </a:rPr>
              <a:t> de la </a:t>
            </a:r>
            <a:r>
              <a:rPr lang="fr-FR" b="1" i="1" dirty="0" smtClean="0">
                <a:solidFill>
                  <a:srgbClr val="00B0F0"/>
                </a:solidFill>
                <a:hlinkClick r:id="rId6" tooltip="Coagulation sanguine"/>
              </a:rPr>
              <a:t>coagulation sanguine</a:t>
            </a:r>
            <a:r>
              <a:rPr lang="fr-FR" b="1" i="1" dirty="0" smtClean="0">
                <a:solidFill>
                  <a:srgbClr val="00B0F0"/>
                </a:solidFill>
              </a:rPr>
              <a:t> en rapport avec un déficit d’un des </a:t>
            </a:r>
            <a:r>
              <a:rPr lang="fr-FR" b="1" i="1" dirty="0" smtClean="0">
                <a:solidFill>
                  <a:srgbClr val="00B0F0"/>
                </a:solidFill>
                <a:hlinkClick r:id="rId7" tooltip="Coagulation sanguine"/>
              </a:rPr>
              <a:t>facteurs de la coagulation</a:t>
            </a:r>
            <a:r>
              <a:rPr lang="fr-FR" b="1" i="1" dirty="0" smtClean="0">
                <a:solidFill>
                  <a:srgbClr val="00B0F0"/>
                </a:solidFill>
              </a:rPr>
              <a:t>. Cependant, dans un tiers des cas, l'hémophilie est engendrée par une </a:t>
            </a:r>
            <a:r>
              <a:rPr lang="fr-FR" b="1" i="1" dirty="0" smtClean="0">
                <a:solidFill>
                  <a:srgbClr val="00B0F0"/>
                </a:solidFill>
                <a:hlinkClick r:id="rId8" tooltip="Mutation de novo"/>
              </a:rPr>
              <a:t>mutation de novo</a:t>
            </a:r>
            <a:r>
              <a:rPr lang="fr-FR" b="1" i="1" dirty="0" smtClean="0">
                <a:solidFill>
                  <a:srgbClr val="00B0F0"/>
                </a:solidFill>
              </a:rPr>
              <a:t>. Ces défauts sont dus à une déficience d'un des facteurs suivants : </a:t>
            </a:r>
            <a:r>
              <a:rPr lang="fr-FR" b="1" i="1" cap="all" dirty="0" smtClean="0">
                <a:solidFill>
                  <a:srgbClr val="00B0F0"/>
                </a:solidFill>
                <a:effectLst/>
                <a:hlinkClick r:id="rId9" tooltip="Facteur Hageman"/>
              </a:rPr>
              <a:t>XII</a:t>
            </a:r>
            <a:r>
              <a:rPr lang="fr-FR" b="1" i="1" dirty="0" smtClean="0">
                <a:solidFill>
                  <a:srgbClr val="00B0F0"/>
                </a:solidFill>
              </a:rPr>
              <a:t>, </a:t>
            </a:r>
            <a:r>
              <a:rPr lang="fr-FR" b="1" i="1" cap="all" dirty="0" smtClean="0">
                <a:solidFill>
                  <a:srgbClr val="00B0F0"/>
                </a:solidFill>
                <a:effectLst/>
                <a:hlinkClick r:id="rId10" tooltip="Facteur Rosenthal"/>
              </a:rPr>
              <a:t>XI</a:t>
            </a:r>
            <a:r>
              <a:rPr lang="fr-FR" b="1" i="1" dirty="0" smtClean="0">
                <a:solidFill>
                  <a:srgbClr val="00B0F0"/>
                </a:solidFill>
              </a:rPr>
              <a:t>, </a:t>
            </a:r>
            <a:r>
              <a:rPr lang="fr-FR" b="1" i="1" cap="all" dirty="0" smtClean="0">
                <a:solidFill>
                  <a:srgbClr val="00B0F0"/>
                </a:solidFill>
                <a:effectLst/>
                <a:hlinkClick r:id="rId11" tooltip="Facteur anti-hémophilique B"/>
              </a:rPr>
              <a:t>IX</a:t>
            </a:r>
            <a:r>
              <a:rPr lang="fr-FR" b="1" i="1" dirty="0" smtClean="0">
                <a:solidFill>
                  <a:srgbClr val="00B0F0"/>
                </a:solidFill>
              </a:rPr>
              <a:t> ou </a:t>
            </a:r>
            <a:r>
              <a:rPr lang="fr-FR" b="1" i="1" cap="all" dirty="0" smtClean="0">
                <a:solidFill>
                  <a:srgbClr val="00B0F0"/>
                </a:solidFill>
                <a:effectLst/>
                <a:hlinkClick r:id="rId12" tooltip="Facteur VIII"/>
              </a:rPr>
              <a:t>VIII</a:t>
            </a:r>
            <a:r>
              <a:rPr lang="fr-FR" b="1" i="1" dirty="0" smtClean="0">
                <a:solidFill>
                  <a:srgbClr val="00B0F0"/>
                </a:solidFill>
              </a:rPr>
              <a:t>, ou à la présence d'</a:t>
            </a:r>
            <a:r>
              <a:rPr lang="fr-FR" b="1" i="1" dirty="0" smtClean="0">
                <a:solidFill>
                  <a:srgbClr val="00B0F0"/>
                </a:solidFill>
                <a:hlinkClick r:id="rId13" tooltip="Anticoagulant"/>
              </a:rPr>
              <a:t>anticoagulants</a:t>
            </a:r>
            <a:r>
              <a:rPr lang="fr-FR" b="1" i="1" dirty="0" smtClean="0">
                <a:solidFill>
                  <a:srgbClr val="00B0F0"/>
                </a:solidFill>
              </a:rPr>
              <a:t> contre l'un de ces facteurs.</a:t>
            </a:r>
          </a:p>
          <a:p>
            <a:r>
              <a:rPr lang="fr-FR" b="1" i="1" dirty="0" smtClean="0">
                <a:solidFill>
                  <a:srgbClr val="00B0F0"/>
                </a:solidFill>
              </a:rPr>
              <a:t>Les manifestations cliniques de la maladie sont proportionnelles au déficit du facteur de la coagulation. Les manifestations cliniques correspondent aux </a:t>
            </a:r>
            <a:r>
              <a:rPr lang="fr-FR" b="1" i="1" dirty="0" smtClean="0">
                <a:solidFill>
                  <a:srgbClr val="00B0F0"/>
                </a:solidFill>
                <a:hlinkClick r:id="rId14" tooltip="Hémorragie"/>
              </a:rPr>
              <a:t>hémorragies</a:t>
            </a:r>
            <a:r>
              <a:rPr lang="fr-FR" b="1" i="1" dirty="0" smtClean="0">
                <a:solidFill>
                  <a:srgbClr val="00B0F0"/>
                </a:solidFill>
              </a:rPr>
              <a:t> qui peuvent atteindre chaque organe, en particulier les articulations (</a:t>
            </a:r>
            <a:r>
              <a:rPr lang="fr-FR" b="1" i="1" dirty="0" smtClean="0">
                <a:solidFill>
                  <a:srgbClr val="00B0F0"/>
                </a:solidFill>
                <a:hlinkClick r:id="rId15" tooltip="Hémarthrose"/>
              </a:rPr>
              <a:t>hémarthroses</a:t>
            </a:r>
            <a:r>
              <a:rPr lang="fr-FR" b="1" i="1" dirty="0" smtClean="0">
                <a:solidFill>
                  <a:srgbClr val="00B0F0"/>
                </a:solidFill>
              </a:rPr>
              <a:t>) et les muscles (</a:t>
            </a:r>
            <a:r>
              <a:rPr lang="fr-FR" b="1" i="1" dirty="0" smtClean="0">
                <a:solidFill>
                  <a:srgbClr val="00B0F0"/>
                </a:solidFill>
                <a:hlinkClick r:id="rId16" tooltip="Hématome"/>
              </a:rPr>
              <a:t>hématomes</a:t>
            </a:r>
            <a:r>
              <a:rPr lang="fr-FR" b="1" i="1" dirty="0" smtClean="0">
                <a:solidFill>
                  <a:srgbClr val="00B0F0"/>
                </a:solidFill>
              </a:rPr>
              <a:t>). La maladie peut être sévère avec manifestations dès la première année de vie, ou légère avec très peu de manifestations.</a:t>
            </a:r>
          </a:p>
          <a:p>
            <a:r>
              <a:rPr lang="fr-FR" b="1" i="1" dirty="0" smtClean="0">
                <a:solidFill>
                  <a:srgbClr val="00B0F0"/>
                </a:solidFill>
              </a:rPr>
              <a:t>Il existe plusieurs types d’hémophilie en rapport avec le facteur de coagulation déficitaire : l’hémophilie A (« hémophilie classique ») correspond à une mutation du gène du </a:t>
            </a:r>
            <a:r>
              <a:rPr lang="fr-FR" b="1" i="1" dirty="0" smtClean="0">
                <a:solidFill>
                  <a:srgbClr val="00B0F0"/>
                </a:solidFill>
                <a:hlinkClick r:id="rId12" tooltip="Facteur VIII"/>
              </a:rPr>
              <a:t>facteur VIII</a:t>
            </a:r>
            <a:r>
              <a:rPr lang="fr-FR" b="1" i="1" dirty="0" smtClean="0">
                <a:solidFill>
                  <a:srgbClr val="00B0F0"/>
                </a:solidFill>
              </a:rPr>
              <a:t>, l’hémophilie B (ou Christmas </a:t>
            </a:r>
            <a:r>
              <a:rPr lang="fr-FR" b="1" i="1" dirty="0" smtClean="0">
                <a:solidFill>
                  <a:srgbClr val="00B0F0"/>
                </a:solidFill>
              </a:rPr>
              <a:t>disease</a:t>
            </a:r>
            <a:r>
              <a:rPr lang="fr-FR" b="1" i="1" dirty="0" smtClean="0">
                <a:solidFill>
                  <a:srgbClr val="00B0F0"/>
                </a:solidFill>
              </a:rPr>
              <a:t>) correspond à une mutation du gène du </a:t>
            </a:r>
            <a:r>
              <a:rPr lang="fr-FR" b="1" i="1" dirty="0" smtClean="0">
                <a:solidFill>
                  <a:srgbClr val="00B0F0"/>
                </a:solidFill>
                <a:hlinkClick r:id="rId17" tooltip="Facteur IX"/>
              </a:rPr>
              <a:t>facteur IX</a:t>
            </a:r>
            <a:r>
              <a:rPr lang="fr-FR" b="1" i="1" dirty="0" smtClean="0">
                <a:solidFill>
                  <a:srgbClr val="00B0F0"/>
                </a:solidFill>
              </a:rPr>
              <a:t>, et l’hémophilie C (ou « maladie de Rosenthal ») correspond à une mutation du gène du </a:t>
            </a:r>
            <a:r>
              <a:rPr lang="fr-FR" b="1" i="1" dirty="0" smtClean="0">
                <a:solidFill>
                  <a:srgbClr val="00B0F0"/>
                </a:solidFill>
                <a:hlinkClick r:id="rId18" tooltip="Facteur XI"/>
              </a:rPr>
              <a:t>facteur XI</a:t>
            </a:r>
            <a:r>
              <a:rPr lang="fr-FR" b="1" i="1" dirty="0" smtClean="0">
                <a:solidFill>
                  <a:srgbClr val="00B0F0"/>
                </a:solidFill>
              </a:rPr>
              <a:t>.</a:t>
            </a:r>
          </a:p>
          <a:p>
            <a:r>
              <a:rPr lang="fr-FR" b="1" i="1" dirty="0" smtClean="0">
                <a:solidFill>
                  <a:srgbClr val="00B0F0"/>
                </a:solidFill>
              </a:rPr>
              <a:t/>
            </a:r>
            <a:br>
              <a:rPr lang="fr-FR" b="1" i="1" dirty="0" smtClean="0">
                <a:solidFill>
                  <a:srgbClr val="00B0F0"/>
                </a:solidFill>
              </a:rPr>
            </a:br>
            <a:endParaRPr lang="fr-FR" b="1" i="1" dirty="0" smtClean="0">
              <a:solidFill>
                <a:srgbClr val="00B0F0"/>
              </a:solidFill>
            </a:endParaRP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07504" y="5181878"/>
            <a:ext cx="86409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00B0F0"/>
                </a:solidFill>
              </a:rPr>
              <a:t>Hémophilie &amp; hérédité</a:t>
            </a:r>
          </a:p>
          <a:p>
            <a:r>
              <a:rPr lang="fr-FR" b="1" i="1" dirty="0" smtClean="0">
                <a:solidFill>
                  <a:srgbClr val="00B0F0"/>
                </a:solidFill>
              </a:rPr>
              <a:t>Pourquoi suis-je hémophile ?</a:t>
            </a:r>
          </a:p>
          <a:p>
            <a:r>
              <a:rPr lang="fr-FR" b="1" i="1" dirty="0" smtClean="0">
                <a:solidFill>
                  <a:srgbClr val="00B0F0"/>
                </a:solidFill>
              </a:rPr>
              <a:t>Dans la plupart des cas, on ne devient pas hémophile, on naît hémophile. L’hémophilie est en effet une maladie héréditaire que les parents (les femmes comme les hommes) peuvent transmettre à leurs enfants.</a:t>
            </a:r>
          </a:p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123728" y="260648"/>
            <a:ext cx="46805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HEMOPHILIE</a:t>
            </a:r>
            <a:endParaRPr lang="fr-FR" sz="4400" b="1" i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1272" name="Picture 8" descr="http://ddata.over-blog.com/3/01/35/44/gif/objet/ordinateur-souris/ordinateur-souris_pt-2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952" y="6358786"/>
            <a:ext cx="1190625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63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2290" name="Picture 2" descr="http://static.commentcamarche.net/sante-medecine.commentcamarche.net/faq/images/132-istock-000003019906xsmall-s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620688"/>
            <a:ext cx="856895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00B0F0"/>
                </a:solidFill>
              </a:rPr>
              <a:t>Histoire</a:t>
            </a:r>
          </a:p>
          <a:p>
            <a:r>
              <a:rPr lang="fr-FR" i="1" dirty="0" smtClean="0">
                <a:solidFill>
                  <a:srgbClr val="00B0F0"/>
                </a:solidFill>
              </a:rPr>
              <a:t>Cette maladie est connue depuis des millénaires. Les Hébreux de l'</a:t>
            </a:r>
            <a:r>
              <a:rPr lang="fr-FR" i="1" dirty="0" smtClean="0">
                <a:solidFill>
                  <a:srgbClr val="00B0F0"/>
                </a:solidFill>
                <a:hlinkClick r:id="rId3" tooltip="Antiquité"/>
              </a:rPr>
              <a:t>Antiquité</a:t>
            </a:r>
            <a:r>
              <a:rPr lang="fr-FR" i="1" dirty="0" smtClean="0">
                <a:solidFill>
                  <a:srgbClr val="00B0F0"/>
                </a:solidFill>
              </a:rPr>
              <a:t> la connaissaient déjà et ne pratiquaient jamais la circoncision des garçons dont la mère était issue d'une famille ayant perdu un enfant par hémorragie lors d'une circoncision. Elle fut aussi appelée « maladie royale », étant donné que la reine </a:t>
            </a:r>
            <a:r>
              <a:rPr lang="fr-FR" i="1" dirty="0" smtClean="0">
                <a:solidFill>
                  <a:srgbClr val="00B0F0"/>
                </a:solidFill>
                <a:hlinkClick r:id="rId4" tooltip="Victoria du Royaume-Uni"/>
              </a:rPr>
              <a:t>Victoria du Royaume-Uni</a:t>
            </a:r>
            <a:r>
              <a:rPr lang="fr-FR" i="1" dirty="0" smtClean="0">
                <a:solidFill>
                  <a:srgbClr val="00B0F0"/>
                </a:solidFill>
              </a:rPr>
              <a:t> a transmis l’hémophilie aux familles royales d’</a:t>
            </a:r>
            <a:r>
              <a:rPr lang="fr-FR" i="1" dirty="0" smtClean="0">
                <a:solidFill>
                  <a:srgbClr val="00B0F0"/>
                </a:solidFill>
                <a:hlinkClick r:id="rId5" tooltip="Espagne"/>
              </a:rPr>
              <a:t>Espagne</a:t>
            </a:r>
            <a:r>
              <a:rPr lang="fr-FR" i="1" dirty="0" smtClean="0">
                <a:solidFill>
                  <a:srgbClr val="00B0F0"/>
                </a:solidFill>
              </a:rPr>
              <a:t>, d’</a:t>
            </a:r>
            <a:r>
              <a:rPr lang="fr-FR" i="1" dirty="0" smtClean="0">
                <a:solidFill>
                  <a:srgbClr val="00B0F0"/>
                </a:solidFill>
                <a:hlinkClick r:id="rId6" tooltip="Allemagne"/>
              </a:rPr>
              <a:t>Allemagne</a:t>
            </a:r>
            <a:r>
              <a:rPr lang="fr-FR" i="1" dirty="0" smtClean="0">
                <a:solidFill>
                  <a:srgbClr val="00B0F0"/>
                </a:solidFill>
              </a:rPr>
              <a:t> et de </a:t>
            </a:r>
            <a:r>
              <a:rPr lang="fr-FR" i="1" dirty="0" smtClean="0">
                <a:solidFill>
                  <a:srgbClr val="00B0F0"/>
                </a:solidFill>
                <a:hlinkClick r:id="rId7" tooltip="Russie"/>
              </a:rPr>
              <a:t>Russie</a:t>
            </a:r>
            <a:r>
              <a:rPr lang="fr-FR" i="1" dirty="0" smtClean="0">
                <a:solidFill>
                  <a:srgbClr val="00B0F0"/>
                </a:solidFill>
              </a:rPr>
              <a:t>. On notera que sans cette maladie, </a:t>
            </a:r>
            <a:r>
              <a:rPr lang="fr-FR" i="1" dirty="0" smtClean="0">
                <a:solidFill>
                  <a:srgbClr val="00B0F0"/>
                </a:solidFill>
                <a:hlinkClick r:id="rId8" tooltip="Grigori Raspoutine"/>
              </a:rPr>
              <a:t>Grigori Raspoutine</a:t>
            </a:r>
            <a:r>
              <a:rPr lang="fr-FR" i="1" dirty="0" smtClean="0">
                <a:solidFill>
                  <a:srgbClr val="00B0F0"/>
                </a:solidFill>
              </a:rPr>
              <a:t> n'aurait jamais été aussi célèbre qu'il l'a été. Ce dernier aurait réussi à soulager le </a:t>
            </a:r>
            <a:r>
              <a:rPr lang="fr-FR" i="1" dirty="0" smtClean="0">
                <a:solidFill>
                  <a:srgbClr val="00B0F0"/>
                </a:solidFill>
              </a:rPr>
              <a:t>tsarevitch</a:t>
            </a:r>
            <a:r>
              <a:rPr lang="fr-FR" i="1" dirty="0" smtClean="0">
                <a:solidFill>
                  <a:srgbClr val="00B0F0"/>
                </a:solidFill>
              </a:rPr>
              <a:t> </a:t>
            </a:r>
            <a:r>
              <a:rPr lang="fr-FR" i="1" dirty="0" smtClean="0">
                <a:solidFill>
                  <a:srgbClr val="00B0F0"/>
                </a:solidFill>
                <a:hlinkClick r:id="rId9" tooltip="Alexis Nikolaïevitch de Russie"/>
              </a:rPr>
              <a:t>Alexis</a:t>
            </a:r>
            <a:r>
              <a:rPr lang="fr-FR" i="1" dirty="0" smtClean="0">
                <a:solidFill>
                  <a:srgbClr val="00B0F0"/>
                </a:solidFill>
              </a:rPr>
              <a:t> (fils de </a:t>
            </a:r>
            <a:r>
              <a:rPr lang="fr-FR" i="1" dirty="0" smtClean="0">
                <a:solidFill>
                  <a:srgbClr val="00B0F0"/>
                </a:solidFill>
                <a:hlinkClick r:id="rId10" tooltip="Nicolas II de Russie"/>
              </a:rPr>
              <a:t>Nicolas </a:t>
            </a:r>
            <a:r>
              <a:rPr lang="fr-FR" i="1" cap="all" dirty="0" smtClean="0">
                <a:solidFill>
                  <a:srgbClr val="00B0F0"/>
                </a:solidFill>
                <a:effectLst/>
                <a:hlinkClick r:id="rId10" tooltip="Nicolas II de Russie"/>
              </a:rPr>
              <a:t>II</a:t>
            </a:r>
            <a:r>
              <a:rPr lang="fr-FR" i="1" dirty="0" smtClean="0">
                <a:solidFill>
                  <a:srgbClr val="00B0F0"/>
                </a:solidFill>
              </a:rPr>
              <a:t>) de ce mal que les médecins de l'époque connaissaient peu</a:t>
            </a:r>
            <a:r>
              <a:rPr lang="fr-FR" i="1" baseline="30000" dirty="0" smtClean="0">
                <a:solidFill>
                  <a:srgbClr val="00B0F0"/>
                </a:solidFill>
                <a:hlinkClick r:id="rId11"/>
              </a:rPr>
              <a:t>1</a:t>
            </a:r>
            <a:r>
              <a:rPr lang="fr-FR" i="1" dirty="0" smtClean="0">
                <a:solidFill>
                  <a:srgbClr val="00B0F0"/>
                </a:solidFill>
              </a:rPr>
              <a:t>. En effet la médecine de l'époque ignorait les propriétés de l'</a:t>
            </a:r>
            <a:r>
              <a:rPr lang="fr-FR" i="1" dirty="0" smtClean="0">
                <a:solidFill>
                  <a:srgbClr val="00B0F0"/>
                </a:solidFill>
                <a:hlinkClick r:id="rId12" tooltip="Aspirine"/>
              </a:rPr>
              <a:t>aspirine</a:t>
            </a:r>
            <a:r>
              <a:rPr lang="fr-FR" i="1" dirty="0" smtClean="0">
                <a:solidFill>
                  <a:srgbClr val="00B0F0"/>
                </a:solidFill>
              </a:rPr>
              <a:t> qui était donnée au jeune malade pour soigner ses douleurs. Ce médicament est un </a:t>
            </a:r>
            <a:r>
              <a:rPr lang="fr-FR" i="1" dirty="0" smtClean="0">
                <a:solidFill>
                  <a:srgbClr val="00B0F0"/>
                </a:solidFill>
                <a:hlinkClick r:id="rId13" tooltip="Antiagrégant"/>
              </a:rPr>
              <a:t>antiagrégant plaquettaire</a:t>
            </a:r>
            <a:r>
              <a:rPr lang="fr-FR" i="1" dirty="0" smtClean="0">
                <a:solidFill>
                  <a:srgbClr val="00B0F0"/>
                </a:solidFill>
              </a:rPr>
              <a:t>, facteur donc aggravant de l'hémophilie. Le simple fait de balayer de la table et de jeter les « remèdes » donnés au malade – dont l'aspirine – ne pouvait qu'améliorer son état</a:t>
            </a:r>
            <a:r>
              <a:rPr lang="fr-FR" i="1" baseline="30000" dirty="0" smtClean="0">
                <a:solidFill>
                  <a:srgbClr val="00B0F0"/>
                </a:solidFill>
                <a:hlinkClick r:id="rId14"/>
              </a:rPr>
              <a:t>2</a:t>
            </a:r>
            <a:r>
              <a:rPr lang="fr-FR" i="1" dirty="0" smtClean="0">
                <a:solidFill>
                  <a:srgbClr val="00B0F0"/>
                </a:solidFill>
              </a:rPr>
              <a:t>. Raspoutine réussit ainsi à se faire passer pour une personne ayant des pouvoirs mystiques.</a:t>
            </a:r>
          </a:p>
          <a:p>
            <a:r>
              <a:rPr lang="fr-FR" i="1" dirty="0" smtClean="0">
                <a:solidFill>
                  <a:srgbClr val="00B0F0"/>
                </a:solidFill>
              </a:rPr>
              <a:t>L'épidémie du </a:t>
            </a:r>
            <a:r>
              <a:rPr lang="fr-FR" i="1" dirty="0" smtClean="0">
                <a:solidFill>
                  <a:srgbClr val="00B0F0"/>
                </a:solidFill>
                <a:hlinkClick r:id="rId15" tooltip="Syndrome d'immunodéficience acquise"/>
              </a:rPr>
              <a:t>sida</a:t>
            </a:r>
            <a:r>
              <a:rPr lang="fr-FR" i="1" dirty="0" smtClean="0">
                <a:solidFill>
                  <a:srgbClr val="00B0F0"/>
                </a:solidFill>
              </a:rPr>
              <a:t> a été particulièrement meurtrière pour les hémophiles. Ceux-ci, ayant besoin de transfusions régulières, ont été nombreux à contracter le virus. En France, cela a donné lieu à un grand scandale politique : l'</a:t>
            </a:r>
            <a:r>
              <a:rPr lang="fr-FR" i="1" dirty="0" smtClean="0">
                <a:solidFill>
                  <a:srgbClr val="00B0F0"/>
                </a:solidFill>
                <a:hlinkClick r:id="rId16" tooltip="Affaire du sang contaminé"/>
              </a:rPr>
              <a:t>affaire du sang contaminé</a:t>
            </a:r>
            <a:r>
              <a:rPr lang="fr-FR" i="1" dirty="0" smtClean="0">
                <a:solidFill>
                  <a:srgbClr val="00B0F0"/>
                </a:solidFill>
              </a:rPr>
              <a:t>.</a:t>
            </a:r>
          </a:p>
          <a:p>
            <a:endParaRPr lang="fr-FR" i="1" dirty="0" smtClean="0">
              <a:solidFill>
                <a:srgbClr val="00B0F0"/>
              </a:solidFill>
            </a:endParaRPr>
          </a:p>
          <a:p>
            <a:endParaRPr lang="fr-FR" dirty="0">
              <a:solidFill>
                <a:srgbClr val="00B0F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915816" y="6068333"/>
            <a:ext cx="53285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https://fr.wikipedia.org/wiki/H%C3%A9mophilie</a:t>
            </a:r>
            <a:endParaRPr lang="fr-FR" sz="1400" b="1" i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2292" name="Picture 4" descr="http://ddata.over-blog.com/3/01/35/44/gif/objet/ordinateur-souris/ordinateur-souris_pt-2.gif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6114172"/>
            <a:ext cx="1190625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1329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194" name="Picture 2" descr="http://auto.img.v4.skyrock.net/1832/54461832/pics/2982417559_1_25_SzS9cGn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fichiers.ma-planete.com/maaplanete/file/pic/user/PARGUEY_75.jpg?id=b456a7c8514648349651c9b9dd1be8f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772816"/>
            <a:ext cx="1440160" cy="165618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Personnel\Desktop\8c8715c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16832"/>
            <a:ext cx="1381669" cy="136815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691680" y="188640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 smtClean="0">
                <a:solidFill>
                  <a:schemeClr val="accent6">
                    <a:lumMod val="50000"/>
                  </a:schemeClr>
                </a:solidFill>
              </a:rPr>
              <a:t>CREATION  A.PARGUEY/ CHRISANGE</a:t>
            </a:r>
            <a:endParaRPr lang="fr-FR" sz="28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987824" y="3562323"/>
            <a:ext cx="288032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rgbClr val="002060"/>
                </a:solidFill>
              </a:rPr>
              <a:t>Mes poésies/ ma planète</a:t>
            </a:r>
          </a:p>
          <a:p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2627784" y="6309320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6">
                    <a:lumMod val="75000"/>
                  </a:schemeClr>
                </a:solidFill>
              </a:rPr>
              <a:t>http://poetessechrys.vip-blog.com/</a:t>
            </a:r>
            <a:endParaRPr lang="fr-FR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012160" y="4941168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6">
                    <a:lumMod val="75000"/>
                  </a:schemeClr>
                </a:solidFill>
              </a:rPr>
              <a:t>Edwin MARTON</a:t>
            </a:r>
          </a:p>
          <a:p>
            <a:r>
              <a:rPr lang="fr-FR" b="1" i="1" dirty="0" smtClean="0">
                <a:solidFill>
                  <a:schemeClr val="accent6">
                    <a:lumMod val="75000"/>
                  </a:schemeClr>
                </a:solidFill>
              </a:rPr>
              <a:t>TOSCA FANTAISIE</a:t>
            </a:r>
            <a:endParaRPr lang="fr-FR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64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339</Words>
  <Application>Microsoft Office PowerPoint</Application>
  <PresentationFormat>Affichage à l'écran (4:3)</PresentationFormat>
  <Paragraphs>56</Paragraphs>
  <Slides>9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15</cp:revision>
  <dcterms:created xsi:type="dcterms:W3CDTF">2016-02-08T07:16:57Z</dcterms:created>
  <dcterms:modified xsi:type="dcterms:W3CDTF">2016-02-08T10:14:50Z</dcterms:modified>
</cp:coreProperties>
</file>