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61" r:id="rId4"/>
    <p:sldId id="262" r:id="rId5"/>
    <p:sldId id="263" r:id="rId6"/>
    <p:sldId id="257" r:id="rId7"/>
    <p:sldId id="258" r:id="rId8"/>
    <p:sldId id="259" r:id="rId9"/>
    <p:sldId id="273" r:id="rId10"/>
    <p:sldId id="265" r:id="rId11"/>
    <p:sldId id="266" r:id="rId12"/>
    <p:sldId id="267" r:id="rId13"/>
    <p:sldId id="268" r:id="rId14"/>
    <p:sldId id="269" r:id="rId15"/>
    <p:sldId id="271" r:id="rId16"/>
    <p:sldId id="274" r:id="rId17"/>
    <p:sldId id="275" r:id="rId18"/>
    <p:sldId id="276"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iYbUHl+qOkSrKyCZ2cHgQ==" hashData="V6B7NiqQDIT5hw2TNQe1Kljb7+TcGzT0ZWkuu1Vcb2rffcjGGAurIQfGA9G5jOgDzP1f3CMAE02m4eygU5ITI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09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9810C81-8AFB-4BAB-B58D-AFDBD6E8B2CD}" type="datetimeFigureOut">
              <a:rPr lang="fr-FR" smtClean="0"/>
              <a:t>07/02/2016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ECC72CA-10BB-41CC-8B12-73ACF11AFAA7}" type="slidenum">
              <a:rPr lang="fr-FR" smtClean="0"/>
              <a:t>‹N°›</a:t>
            </a:fld>
            <a:endParaRPr lang="fr-FR"/>
          </a:p>
        </p:txBody>
      </p:sp>
    </p:spTree>
    <p:extLst>
      <p:ext uri="{BB962C8B-B14F-4D97-AF65-F5344CB8AC3E}">
        <p14:creationId xmlns:p14="http://schemas.microsoft.com/office/powerpoint/2010/main" val="1500999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810C81-8AFB-4BAB-B58D-AFDBD6E8B2CD}" type="datetimeFigureOut">
              <a:rPr lang="fr-FR" smtClean="0"/>
              <a:t>07/02/2016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ECC72CA-10BB-41CC-8B12-73ACF11AFAA7}" type="slidenum">
              <a:rPr lang="fr-FR" smtClean="0"/>
              <a:t>‹N°›</a:t>
            </a:fld>
            <a:endParaRPr lang="fr-FR"/>
          </a:p>
        </p:txBody>
      </p:sp>
    </p:spTree>
    <p:extLst>
      <p:ext uri="{BB962C8B-B14F-4D97-AF65-F5344CB8AC3E}">
        <p14:creationId xmlns:p14="http://schemas.microsoft.com/office/powerpoint/2010/main" val="386619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9810C81-8AFB-4BAB-B58D-AFDBD6E8B2CD}" type="datetimeFigureOut">
              <a:rPr lang="fr-FR" smtClean="0"/>
              <a:t>07/02/2016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ECC72CA-10BB-41CC-8B12-73ACF11AFAA7}" type="slidenum">
              <a:rPr lang="fr-FR" smtClean="0"/>
              <a:t>‹N°›</a:t>
            </a:fld>
            <a:endParaRPr lang="fr-FR"/>
          </a:p>
        </p:txBody>
      </p:sp>
    </p:spTree>
    <p:extLst>
      <p:ext uri="{BB962C8B-B14F-4D97-AF65-F5344CB8AC3E}">
        <p14:creationId xmlns:p14="http://schemas.microsoft.com/office/powerpoint/2010/main" val="137326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9810C81-8AFB-4BAB-B58D-AFDBD6E8B2CD}" type="datetimeFigureOut">
              <a:rPr lang="fr-FR" smtClean="0"/>
              <a:t>07/02/2016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ECC72CA-10BB-41CC-8B12-73ACF11AFAA7}" type="slidenum">
              <a:rPr lang="fr-FR" smtClean="0"/>
              <a:t>‹N°›</a:t>
            </a:fld>
            <a:endParaRPr lang="fr-FR"/>
          </a:p>
        </p:txBody>
      </p:sp>
    </p:spTree>
    <p:extLst>
      <p:ext uri="{BB962C8B-B14F-4D97-AF65-F5344CB8AC3E}">
        <p14:creationId xmlns:p14="http://schemas.microsoft.com/office/powerpoint/2010/main" val="280588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9810C81-8AFB-4BAB-B58D-AFDBD6E8B2CD}" type="datetimeFigureOut">
              <a:rPr lang="fr-FR" smtClean="0"/>
              <a:t>07/02/2016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ECC72CA-10BB-41CC-8B12-73ACF11AFAA7}" type="slidenum">
              <a:rPr lang="fr-FR" smtClean="0"/>
              <a:t>‹N°›</a:t>
            </a:fld>
            <a:endParaRPr lang="fr-FR"/>
          </a:p>
        </p:txBody>
      </p:sp>
    </p:spTree>
    <p:extLst>
      <p:ext uri="{BB962C8B-B14F-4D97-AF65-F5344CB8AC3E}">
        <p14:creationId xmlns:p14="http://schemas.microsoft.com/office/powerpoint/2010/main" val="2461483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9810C81-8AFB-4BAB-B58D-AFDBD6E8B2CD}" type="datetimeFigureOut">
              <a:rPr lang="fr-FR" smtClean="0"/>
              <a:t>07/02/2016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ECC72CA-10BB-41CC-8B12-73ACF11AFAA7}" type="slidenum">
              <a:rPr lang="fr-FR" smtClean="0"/>
              <a:t>‹N°›</a:t>
            </a:fld>
            <a:endParaRPr lang="fr-FR"/>
          </a:p>
        </p:txBody>
      </p:sp>
    </p:spTree>
    <p:extLst>
      <p:ext uri="{BB962C8B-B14F-4D97-AF65-F5344CB8AC3E}">
        <p14:creationId xmlns:p14="http://schemas.microsoft.com/office/powerpoint/2010/main" val="3116905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9810C81-8AFB-4BAB-B58D-AFDBD6E8B2CD}" type="datetimeFigureOut">
              <a:rPr lang="fr-FR" smtClean="0"/>
              <a:t>07/02/2016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ECC72CA-10BB-41CC-8B12-73ACF11AFAA7}" type="slidenum">
              <a:rPr lang="fr-FR" smtClean="0"/>
              <a:t>‹N°›</a:t>
            </a:fld>
            <a:endParaRPr lang="fr-FR"/>
          </a:p>
        </p:txBody>
      </p:sp>
    </p:spTree>
    <p:extLst>
      <p:ext uri="{BB962C8B-B14F-4D97-AF65-F5344CB8AC3E}">
        <p14:creationId xmlns:p14="http://schemas.microsoft.com/office/powerpoint/2010/main" val="1413126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810C81-8AFB-4BAB-B58D-AFDBD6E8B2CD}" type="datetimeFigureOut">
              <a:rPr lang="fr-FR" smtClean="0"/>
              <a:t>07/02/2016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ECC72CA-10BB-41CC-8B12-73ACF11AFAA7}" type="slidenum">
              <a:rPr lang="fr-FR" smtClean="0"/>
              <a:t>‹N°›</a:t>
            </a:fld>
            <a:endParaRPr lang="fr-FR"/>
          </a:p>
        </p:txBody>
      </p:sp>
    </p:spTree>
    <p:extLst>
      <p:ext uri="{BB962C8B-B14F-4D97-AF65-F5344CB8AC3E}">
        <p14:creationId xmlns:p14="http://schemas.microsoft.com/office/powerpoint/2010/main" val="3787333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810C81-8AFB-4BAB-B58D-AFDBD6E8B2CD}" type="datetimeFigureOut">
              <a:rPr lang="fr-FR" smtClean="0"/>
              <a:t>07/02/2016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ECC72CA-10BB-41CC-8B12-73ACF11AFAA7}" type="slidenum">
              <a:rPr lang="fr-FR" smtClean="0"/>
              <a:t>‹N°›</a:t>
            </a:fld>
            <a:endParaRPr lang="fr-FR"/>
          </a:p>
        </p:txBody>
      </p:sp>
    </p:spTree>
    <p:extLst>
      <p:ext uri="{BB962C8B-B14F-4D97-AF65-F5344CB8AC3E}">
        <p14:creationId xmlns:p14="http://schemas.microsoft.com/office/powerpoint/2010/main" val="1504662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810C81-8AFB-4BAB-B58D-AFDBD6E8B2CD}" type="datetimeFigureOut">
              <a:rPr lang="fr-FR" smtClean="0"/>
              <a:t>07/02/2016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ECC72CA-10BB-41CC-8B12-73ACF11AFAA7}" type="slidenum">
              <a:rPr lang="fr-FR" smtClean="0"/>
              <a:t>‹N°›</a:t>
            </a:fld>
            <a:endParaRPr lang="fr-FR"/>
          </a:p>
        </p:txBody>
      </p:sp>
    </p:spTree>
    <p:extLst>
      <p:ext uri="{BB962C8B-B14F-4D97-AF65-F5344CB8AC3E}">
        <p14:creationId xmlns:p14="http://schemas.microsoft.com/office/powerpoint/2010/main" val="1085749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810C81-8AFB-4BAB-B58D-AFDBD6E8B2CD}" type="datetimeFigureOut">
              <a:rPr lang="fr-FR" smtClean="0"/>
              <a:t>07/02/2016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ECC72CA-10BB-41CC-8B12-73ACF11AFAA7}" type="slidenum">
              <a:rPr lang="fr-FR" smtClean="0"/>
              <a:t>‹N°›</a:t>
            </a:fld>
            <a:endParaRPr lang="fr-FR"/>
          </a:p>
        </p:txBody>
      </p:sp>
    </p:spTree>
    <p:extLst>
      <p:ext uri="{BB962C8B-B14F-4D97-AF65-F5344CB8AC3E}">
        <p14:creationId xmlns:p14="http://schemas.microsoft.com/office/powerpoint/2010/main" val="462142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810C81-8AFB-4BAB-B58D-AFDBD6E8B2CD}" type="datetimeFigureOut">
              <a:rPr lang="fr-FR" smtClean="0"/>
              <a:t>07/02/2016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CC72CA-10BB-41CC-8B12-73ACF11AFAA7}" type="slidenum">
              <a:rPr lang="fr-FR" smtClean="0"/>
              <a:t>‹N°›</a:t>
            </a:fld>
            <a:endParaRPr lang="fr-FR"/>
          </a:p>
        </p:txBody>
      </p:sp>
    </p:spTree>
    <p:extLst>
      <p:ext uri="{BB962C8B-B14F-4D97-AF65-F5344CB8AC3E}">
        <p14:creationId xmlns:p14="http://schemas.microsoft.com/office/powerpoint/2010/main" val="3613232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6.jpeg"/><Relationship Id="rId7" Type="http://schemas.openxmlformats.org/officeDocument/2006/relationships/image" Target="../media/image19.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8.jpeg"/><Relationship Id="rId11" Type="http://schemas.openxmlformats.org/officeDocument/2006/relationships/image" Target="../media/image23.jpe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3.png"/><Relationship Id="rId9"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6.jpeg"/><Relationship Id="rId7" Type="http://schemas.openxmlformats.org/officeDocument/2006/relationships/image" Target="../media/image24.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6.jpeg"/><Relationship Id="rId7" Type="http://schemas.openxmlformats.org/officeDocument/2006/relationships/image" Target="../media/image24.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6.jpeg"/><Relationship Id="rId7" Type="http://schemas.openxmlformats.org/officeDocument/2006/relationships/image" Target="../media/image24.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40.jpeg"/><Relationship Id="rId13" Type="http://schemas.openxmlformats.org/officeDocument/2006/relationships/image" Target="../media/image45.jpeg"/><Relationship Id="rId18" Type="http://schemas.openxmlformats.org/officeDocument/2006/relationships/image" Target="../media/image50.jpeg"/><Relationship Id="rId3" Type="http://schemas.openxmlformats.org/officeDocument/2006/relationships/image" Target="../media/image35.jpeg"/><Relationship Id="rId7" Type="http://schemas.openxmlformats.org/officeDocument/2006/relationships/image" Target="../media/image39.jpeg"/><Relationship Id="rId12" Type="http://schemas.openxmlformats.org/officeDocument/2006/relationships/image" Target="../media/image44.jpeg"/><Relationship Id="rId17" Type="http://schemas.openxmlformats.org/officeDocument/2006/relationships/image" Target="../media/image49.jpeg"/><Relationship Id="rId2" Type="http://schemas.openxmlformats.org/officeDocument/2006/relationships/image" Target="../media/image34.jpeg"/><Relationship Id="rId16" Type="http://schemas.openxmlformats.org/officeDocument/2006/relationships/image" Target="../media/image48.jpeg"/><Relationship Id="rId1" Type="http://schemas.openxmlformats.org/officeDocument/2006/relationships/slideLayout" Target="../slideLayouts/slideLayout2.xml"/><Relationship Id="rId6" Type="http://schemas.openxmlformats.org/officeDocument/2006/relationships/image" Target="../media/image38.jpeg"/><Relationship Id="rId11" Type="http://schemas.openxmlformats.org/officeDocument/2006/relationships/image" Target="../media/image43.jpeg"/><Relationship Id="rId5" Type="http://schemas.openxmlformats.org/officeDocument/2006/relationships/image" Target="../media/image37.jpeg"/><Relationship Id="rId15" Type="http://schemas.openxmlformats.org/officeDocument/2006/relationships/image" Target="../media/image47.jpeg"/><Relationship Id="rId10" Type="http://schemas.openxmlformats.org/officeDocument/2006/relationships/image" Target="../media/image42.jpeg"/><Relationship Id="rId19" Type="http://schemas.openxmlformats.org/officeDocument/2006/relationships/image" Target="../media/image51.jpeg"/><Relationship Id="rId4" Type="http://schemas.openxmlformats.org/officeDocument/2006/relationships/image" Target="../media/image36.jpeg"/><Relationship Id="rId9" Type="http://schemas.openxmlformats.org/officeDocument/2006/relationships/image" Target="../media/image41.jpeg"/><Relationship Id="rId14" Type="http://schemas.openxmlformats.org/officeDocument/2006/relationships/image" Target="../media/image46.jpeg"/></Relationships>
</file>

<file path=ppt/slides/_rels/slide1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0" y="0"/>
            <a:ext cx="4854356" cy="6858000"/>
          </a:xfrm>
          <a:prstGeom prst="rect">
            <a:avLst/>
          </a:prstGeom>
        </p:spPr>
      </p:pic>
      <p:sp>
        <p:nvSpPr>
          <p:cNvPr id="5" name="ZoneTexte 4"/>
          <p:cNvSpPr txBox="1"/>
          <p:nvPr/>
        </p:nvSpPr>
        <p:spPr>
          <a:xfrm>
            <a:off x="6507892" y="1285103"/>
            <a:ext cx="4238212" cy="769441"/>
          </a:xfrm>
          <a:prstGeom prst="rect">
            <a:avLst/>
          </a:prstGeom>
          <a:noFill/>
        </p:spPr>
        <p:txBody>
          <a:bodyPr wrap="none" rtlCol="0">
            <a:spAutoFit/>
          </a:bodyPr>
          <a:lstStyle/>
          <a:p>
            <a:r>
              <a:rPr lang="fr-FR" sz="4400" dirty="0" smtClean="0">
                <a:solidFill>
                  <a:srgbClr val="FF0000"/>
                </a:solidFill>
              </a:rPr>
              <a:t>Ateliers d’écriture</a:t>
            </a:r>
          </a:p>
        </p:txBody>
      </p:sp>
      <p:sp>
        <p:nvSpPr>
          <p:cNvPr id="6" name="ZoneTexte 5"/>
          <p:cNvSpPr txBox="1"/>
          <p:nvPr/>
        </p:nvSpPr>
        <p:spPr>
          <a:xfrm>
            <a:off x="7244247" y="4788244"/>
            <a:ext cx="2765501" cy="1077218"/>
          </a:xfrm>
          <a:prstGeom prst="rect">
            <a:avLst/>
          </a:prstGeom>
          <a:noFill/>
        </p:spPr>
        <p:txBody>
          <a:bodyPr wrap="none" rtlCol="0">
            <a:spAutoFit/>
          </a:bodyPr>
          <a:lstStyle/>
          <a:p>
            <a:pPr algn="ctr"/>
            <a:r>
              <a:rPr lang="fr-FR" sz="3200" dirty="0" smtClean="0"/>
              <a:t>Classes de CM2</a:t>
            </a:r>
          </a:p>
          <a:p>
            <a:pPr algn="ctr"/>
            <a:r>
              <a:rPr lang="fr-FR" sz="3200" dirty="0" smtClean="0"/>
              <a:t>2015/2016</a:t>
            </a:r>
            <a:endParaRPr lang="fr-FR" sz="3200" dirty="0"/>
          </a:p>
        </p:txBody>
      </p:sp>
      <p:sp>
        <p:nvSpPr>
          <p:cNvPr id="7" name="ZoneTexte 6"/>
          <p:cNvSpPr txBox="1"/>
          <p:nvPr/>
        </p:nvSpPr>
        <p:spPr>
          <a:xfrm>
            <a:off x="7016556" y="3098228"/>
            <a:ext cx="3220882" cy="646331"/>
          </a:xfrm>
          <a:prstGeom prst="rect">
            <a:avLst/>
          </a:prstGeom>
          <a:noFill/>
        </p:spPr>
        <p:txBody>
          <a:bodyPr wrap="none" rtlCol="0">
            <a:spAutoFit/>
          </a:bodyPr>
          <a:lstStyle/>
          <a:p>
            <a:r>
              <a:rPr lang="fr-FR" sz="3600" dirty="0" smtClean="0">
                <a:solidFill>
                  <a:schemeClr val="tx1">
                    <a:lumMod val="50000"/>
                    <a:lumOff val="50000"/>
                  </a:schemeClr>
                </a:solidFill>
              </a:rPr>
              <a:t>Mika MUNDSEN</a:t>
            </a:r>
            <a:endParaRPr lang="fr-FR" sz="3600" dirty="0">
              <a:solidFill>
                <a:schemeClr val="tx1">
                  <a:lumMod val="50000"/>
                  <a:lumOff val="50000"/>
                </a:schemeClr>
              </a:solidFill>
            </a:endParaRPr>
          </a:p>
        </p:txBody>
      </p:sp>
    </p:spTree>
    <p:extLst>
      <p:ext uri="{BB962C8B-B14F-4D97-AF65-F5344CB8AC3E}">
        <p14:creationId xmlns:p14="http://schemas.microsoft.com/office/powerpoint/2010/main" val="8528491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0" y="0"/>
            <a:ext cx="4854356" cy="6858000"/>
          </a:xfrm>
          <a:prstGeom prst="rect">
            <a:avLst/>
          </a:prstGeom>
        </p:spPr>
      </p:pic>
      <p:sp>
        <p:nvSpPr>
          <p:cNvPr id="5" name="ZoneTexte 4"/>
          <p:cNvSpPr txBox="1"/>
          <p:nvPr/>
        </p:nvSpPr>
        <p:spPr>
          <a:xfrm>
            <a:off x="7520476" y="271849"/>
            <a:ext cx="2213042" cy="769441"/>
          </a:xfrm>
          <a:prstGeom prst="rect">
            <a:avLst/>
          </a:prstGeom>
          <a:noFill/>
        </p:spPr>
        <p:txBody>
          <a:bodyPr wrap="none" rtlCol="0">
            <a:spAutoFit/>
          </a:bodyPr>
          <a:lstStyle/>
          <a:p>
            <a:r>
              <a:rPr lang="fr-FR" sz="4400" dirty="0" smtClean="0">
                <a:solidFill>
                  <a:srgbClr val="FF0000"/>
                </a:solidFill>
              </a:rPr>
              <a:t>Objectifs</a:t>
            </a:r>
          </a:p>
        </p:txBody>
      </p:sp>
      <p:sp>
        <p:nvSpPr>
          <p:cNvPr id="6" name="ZoneTexte 5"/>
          <p:cNvSpPr txBox="1"/>
          <p:nvPr/>
        </p:nvSpPr>
        <p:spPr>
          <a:xfrm>
            <a:off x="6837120" y="4788244"/>
            <a:ext cx="3579763" cy="584775"/>
          </a:xfrm>
          <a:prstGeom prst="rect">
            <a:avLst/>
          </a:prstGeom>
          <a:noFill/>
        </p:spPr>
        <p:txBody>
          <a:bodyPr wrap="none" rtlCol="0">
            <a:spAutoFit/>
          </a:bodyPr>
          <a:lstStyle/>
          <a:p>
            <a:pPr algn="ctr"/>
            <a:r>
              <a:rPr lang="fr-FR" sz="3200" dirty="0" smtClean="0"/>
              <a:t>Recueil de nouvelles</a:t>
            </a:r>
            <a:endParaRPr lang="fr-FR" sz="3200" dirty="0"/>
          </a:p>
        </p:txBody>
      </p:sp>
      <p:sp>
        <p:nvSpPr>
          <p:cNvPr id="7" name="ZoneTexte 6"/>
          <p:cNvSpPr txBox="1"/>
          <p:nvPr/>
        </p:nvSpPr>
        <p:spPr>
          <a:xfrm>
            <a:off x="6221434" y="1391273"/>
            <a:ext cx="4811125" cy="3046988"/>
          </a:xfrm>
          <a:prstGeom prst="rect">
            <a:avLst/>
          </a:prstGeom>
          <a:noFill/>
        </p:spPr>
        <p:txBody>
          <a:bodyPr wrap="none" rtlCol="0">
            <a:spAutoFit/>
          </a:bodyPr>
          <a:lstStyle/>
          <a:p>
            <a:pPr marL="457200" indent="-457200">
              <a:buFont typeface="Wingdings" panose="05000000000000000000" pitchFamily="2" charset="2"/>
              <a:buChar char="ü"/>
            </a:pPr>
            <a:r>
              <a:rPr lang="fr-FR" sz="3200" dirty="0" smtClean="0">
                <a:solidFill>
                  <a:schemeClr val="tx1">
                    <a:lumMod val="50000"/>
                    <a:lumOff val="50000"/>
                  </a:schemeClr>
                </a:solidFill>
              </a:rPr>
              <a:t>Faire lire</a:t>
            </a:r>
          </a:p>
          <a:p>
            <a:pPr marL="457200" indent="-457200">
              <a:buFont typeface="Wingdings" panose="05000000000000000000" pitchFamily="2" charset="2"/>
              <a:buChar char="ü"/>
            </a:pPr>
            <a:r>
              <a:rPr lang="fr-FR" sz="3200" dirty="0" smtClean="0">
                <a:solidFill>
                  <a:schemeClr val="tx1">
                    <a:lumMod val="50000"/>
                    <a:lumOff val="50000"/>
                  </a:schemeClr>
                </a:solidFill>
              </a:rPr>
              <a:t>Donner le goût d’écrire</a:t>
            </a:r>
          </a:p>
          <a:p>
            <a:pPr marL="457200" indent="-457200">
              <a:buFont typeface="Wingdings" panose="05000000000000000000" pitchFamily="2" charset="2"/>
              <a:buChar char="ü"/>
            </a:pPr>
            <a:r>
              <a:rPr lang="fr-FR" sz="3200" dirty="0" smtClean="0">
                <a:solidFill>
                  <a:schemeClr val="tx1">
                    <a:lumMod val="50000"/>
                    <a:lumOff val="50000"/>
                  </a:schemeClr>
                </a:solidFill>
              </a:rPr>
              <a:t>Initier au polar</a:t>
            </a:r>
          </a:p>
          <a:p>
            <a:pPr marL="457200" indent="-457200">
              <a:buFont typeface="Wingdings" panose="05000000000000000000" pitchFamily="2" charset="2"/>
              <a:buChar char="ü"/>
            </a:pPr>
            <a:r>
              <a:rPr lang="fr-FR" sz="3200" dirty="0" smtClean="0">
                <a:solidFill>
                  <a:schemeClr val="tx1">
                    <a:lumMod val="50000"/>
                    <a:lumOff val="50000"/>
                  </a:schemeClr>
                </a:solidFill>
              </a:rPr>
              <a:t>Exprimer leur créativité</a:t>
            </a:r>
          </a:p>
          <a:p>
            <a:pPr marL="457200" indent="-457200">
              <a:buFont typeface="Wingdings" panose="05000000000000000000" pitchFamily="2" charset="2"/>
              <a:buChar char="ü"/>
            </a:pPr>
            <a:r>
              <a:rPr lang="fr-FR" sz="3200" dirty="0" smtClean="0">
                <a:solidFill>
                  <a:schemeClr val="tx1">
                    <a:lumMod val="50000"/>
                    <a:lumOff val="50000"/>
                  </a:schemeClr>
                </a:solidFill>
              </a:rPr>
              <a:t>S’approprier et appliquer</a:t>
            </a:r>
          </a:p>
          <a:p>
            <a:pPr lvl="1"/>
            <a:r>
              <a:rPr lang="fr-FR" sz="3200" dirty="0" smtClean="0">
                <a:solidFill>
                  <a:schemeClr val="tx1">
                    <a:lumMod val="50000"/>
                    <a:lumOff val="50000"/>
                  </a:schemeClr>
                </a:solidFill>
              </a:rPr>
              <a:t>des outils de la langue</a:t>
            </a:r>
          </a:p>
        </p:txBody>
      </p:sp>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44455" y="4996578"/>
            <a:ext cx="1020275" cy="571779"/>
          </a:xfrm>
          <a:prstGeom prst="rect">
            <a:avLst/>
          </a:prstGeom>
        </p:spPr>
      </p:pic>
    </p:spTree>
    <p:extLst>
      <p:ext uri="{BB962C8B-B14F-4D97-AF65-F5344CB8AC3E}">
        <p14:creationId xmlns:p14="http://schemas.microsoft.com/office/powerpoint/2010/main" val="3046483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Qu’est-ce qu’un roman policier ? → </a:t>
            </a:r>
            <a:r>
              <a:rPr lang="fr-FR" sz="3200" i="1" dirty="0" smtClean="0">
                <a:solidFill>
                  <a:srgbClr val="FF0000"/>
                </a:solidFill>
                <a:effectLst>
                  <a:outerShdw blurRad="50800" dist="38100" dir="2700000" algn="tl" rotWithShape="0">
                    <a:prstClr val="black">
                      <a:alpha val="40000"/>
                    </a:prstClr>
                  </a:outerShdw>
                </a:effectLst>
              </a:rPr>
              <a:t>Le genre</a:t>
            </a:r>
            <a:endParaRPr lang="fr-FR" sz="3200" i="1" dirty="0">
              <a:solidFill>
                <a:srgbClr val="FF0000"/>
              </a:solidFill>
              <a:effectLst>
                <a:outerShdw blurRad="50800" dist="38100" dir="2700000" algn="tl" rotWithShape="0">
                  <a:prstClr val="black">
                    <a:alpha val="40000"/>
                  </a:prstClr>
                </a:outerShdw>
              </a:effectLst>
            </a:endParaRPr>
          </a:p>
        </p:txBody>
      </p:sp>
      <p:pic>
        <p:nvPicPr>
          <p:cNvPr id="4" name="Image 3"/>
          <p:cNvPicPr>
            <a:picLocks noChangeAspect="1"/>
          </p:cNvPicPr>
          <p:nvPr/>
        </p:nvPicPr>
        <p:blipFill>
          <a:blip r:embed="rId2"/>
          <a:stretch>
            <a:fillRect/>
          </a:stretch>
        </p:blipFill>
        <p:spPr>
          <a:xfrm>
            <a:off x="0" y="2155371"/>
            <a:ext cx="7021474" cy="4549451"/>
          </a:xfrm>
          <a:prstGeom prst="rect">
            <a:avLst/>
          </a:prstGeom>
        </p:spPr>
      </p:pic>
      <p:sp>
        <p:nvSpPr>
          <p:cNvPr id="5" name="Pensées 4"/>
          <p:cNvSpPr/>
          <p:nvPr/>
        </p:nvSpPr>
        <p:spPr>
          <a:xfrm>
            <a:off x="4609323" y="1138335"/>
            <a:ext cx="7147249" cy="3032449"/>
          </a:xfrm>
          <a:prstGeom prst="cloudCallout">
            <a:avLst>
              <a:gd name="adj1" fmla="val -54123"/>
              <a:gd name="adj2" fmla="val 33102"/>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fr-FR" sz="3200" dirty="0" smtClean="0"/>
              <a:t>C’est le récit d’une </a:t>
            </a:r>
            <a:r>
              <a:rPr lang="fr-FR" sz="3200" dirty="0" smtClean="0">
                <a:solidFill>
                  <a:srgbClr val="FF0000"/>
                </a:solidFill>
              </a:rPr>
              <a:t>enquête</a:t>
            </a:r>
            <a:r>
              <a:rPr lang="fr-FR" sz="3200" dirty="0" smtClean="0"/>
              <a:t> permettant de résoudre un </a:t>
            </a:r>
            <a:r>
              <a:rPr lang="fr-FR" sz="3200" dirty="0" smtClean="0">
                <a:solidFill>
                  <a:srgbClr val="FF0000"/>
                </a:solidFill>
              </a:rPr>
              <a:t>crime</a:t>
            </a:r>
            <a:r>
              <a:rPr lang="fr-FR" sz="3200" dirty="0" smtClean="0"/>
              <a:t> ou une </a:t>
            </a:r>
            <a:r>
              <a:rPr lang="fr-FR" sz="3200" dirty="0" smtClean="0">
                <a:solidFill>
                  <a:srgbClr val="FF0000"/>
                </a:solidFill>
              </a:rPr>
              <a:t>énigme</a:t>
            </a:r>
            <a:r>
              <a:rPr lang="fr-FR" sz="3200" dirty="0" smtClean="0"/>
              <a:t>.</a:t>
            </a:r>
            <a:endParaRPr lang="fr-FR" sz="3200" dirty="0"/>
          </a:p>
        </p:txBody>
      </p:sp>
    </p:spTree>
    <p:extLst>
      <p:ext uri="{BB962C8B-B14F-4D97-AF65-F5344CB8AC3E}">
        <p14:creationId xmlns:p14="http://schemas.microsoft.com/office/powerpoint/2010/main" val="407444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Qu’est-ce qu’un roman policier ? → </a:t>
            </a:r>
            <a:r>
              <a:rPr lang="fr-FR" sz="3200" i="1" dirty="0" smtClean="0">
                <a:solidFill>
                  <a:srgbClr val="FF0000"/>
                </a:solidFill>
                <a:effectLst>
                  <a:outerShdw blurRad="50800" dist="38100" dir="2700000" algn="tl" rotWithShape="0">
                    <a:prstClr val="black">
                      <a:alpha val="40000"/>
                    </a:prstClr>
                  </a:outerShdw>
                </a:effectLst>
              </a:rPr>
              <a:t>Le genre</a:t>
            </a:r>
            <a:endParaRPr lang="fr-FR" sz="3200" i="1" dirty="0">
              <a:solidFill>
                <a:srgbClr val="FF0000"/>
              </a:solidFill>
              <a:effectLst>
                <a:outerShdw blurRad="50800" dist="38100" dir="2700000" algn="tl" rotWithShape="0">
                  <a:prstClr val="black">
                    <a:alpha val="40000"/>
                  </a:prstClr>
                </a:outerShdw>
              </a:effectLst>
            </a:endParaRPr>
          </a:p>
        </p:txBody>
      </p:sp>
      <p:sp>
        <p:nvSpPr>
          <p:cNvPr id="14" name="Forme libre 13"/>
          <p:cNvSpPr/>
          <p:nvPr/>
        </p:nvSpPr>
        <p:spPr>
          <a:xfrm rot="2561600">
            <a:off x="4605511" y="4950100"/>
            <a:ext cx="822815" cy="57656"/>
          </a:xfrm>
          <a:custGeom>
            <a:avLst/>
            <a:gdLst/>
            <a:ahLst/>
            <a:cxnLst/>
            <a:rect l="0" t="0" r="0" b="0"/>
            <a:pathLst>
              <a:path>
                <a:moveTo>
                  <a:pt x="0" y="28828"/>
                </a:moveTo>
                <a:lnTo>
                  <a:pt x="822815" y="28828"/>
                </a:lnTo>
              </a:path>
            </a:pathLst>
          </a:custGeom>
          <a:noFill/>
        </p:spPr>
        <p:style>
          <a:lnRef idx="2">
            <a:schemeClr val="accent1">
              <a:hueOff val="0"/>
              <a:satOff val="0"/>
              <a:lumOff val="0"/>
              <a:alphaOff val="0"/>
            </a:schemeClr>
          </a:lnRef>
          <a:fillRef idx="0">
            <a:scrgbClr r="0" g="0" b="0"/>
          </a:fillRef>
          <a:effectRef idx="0">
            <a:schemeClr val="accent2">
              <a:hueOff val="0"/>
              <a:satOff val="0"/>
              <a:lumOff val="0"/>
              <a:alphaOff val="0"/>
            </a:schemeClr>
          </a:effectRef>
          <a:fontRef idx="minor">
            <a:schemeClr val="tx1">
              <a:hueOff val="0"/>
              <a:satOff val="0"/>
              <a:lumOff val="0"/>
              <a:alphaOff val="0"/>
            </a:schemeClr>
          </a:fontRef>
        </p:style>
      </p:sp>
      <p:sp>
        <p:nvSpPr>
          <p:cNvPr id="15" name="Forme libre 14"/>
          <p:cNvSpPr/>
          <p:nvPr/>
        </p:nvSpPr>
        <p:spPr>
          <a:xfrm>
            <a:off x="4714537" y="3830477"/>
            <a:ext cx="914439" cy="57656"/>
          </a:xfrm>
          <a:custGeom>
            <a:avLst/>
            <a:gdLst/>
            <a:ahLst/>
            <a:cxnLst/>
            <a:rect l="0" t="0" r="0" b="0"/>
            <a:pathLst>
              <a:path>
                <a:moveTo>
                  <a:pt x="0" y="28828"/>
                </a:moveTo>
                <a:lnTo>
                  <a:pt x="914439" y="28828"/>
                </a:lnTo>
              </a:path>
            </a:pathLst>
          </a:custGeom>
          <a:noFill/>
        </p:spPr>
        <p:style>
          <a:lnRef idx="2">
            <a:schemeClr val="accent1">
              <a:hueOff val="0"/>
              <a:satOff val="0"/>
              <a:lumOff val="0"/>
              <a:alphaOff val="0"/>
            </a:schemeClr>
          </a:lnRef>
          <a:fillRef idx="0">
            <a:scrgbClr r="0" g="0" b="0"/>
          </a:fillRef>
          <a:effectRef idx="0">
            <a:schemeClr val="accent2">
              <a:hueOff val="0"/>
              <a:satOff val="0"/>
              <a:lumOff val="0"/>
              <a:alphaOff val="0"/>
            </a:schemeClr>
          </a:effectRef>
          <a:fontRef idx="minor">
            <a:schemeClr val="tx1">
              <a:hueOff val="0"/>
              <a:satOff val="0"/>
              <a:lumOff val="0"/>
              <a:alphaOff val="0"/>
            </a:schemeClr>
          </a:fontRef>
        </p:style>
      </p:sp>
      <p:sp>
        <p:nvSpPr>
          <p:cNvPr id="16" name="Forme libre 15"/>
          <p:cNvSpPr/>
          <p:nvPr/>
        </p:nvSpPr>
        <p:spPr>
          <a:xfrm rot="19038400">
            <a:off x="4605511" y="2710854"/>
            <a:ext cx="822815" cy="57656"/>
          </a:xfrm>
          <a:custGeom>
            <a:avLst/>
            <a:gdLst/>
            <a:ahLst/>
            <a:cxnLst/>
            <a:rect l="0" t="0" r="0" b="0"/>
            <a:pathLst>
              <a:path>
                <a:moveTo>
                  <a:pt x="0" y="28828"/>
                </a:moveTo>
                <a:lnTo>
                  <a:pt x="822815" y="28828"/>
                </a:lnTo>
              </a:path>
            </a:pathLst>
          </a:custGeom>
          <a:noFill/>
        </p:spPr>
        <p:style>
          <a:lnRef idx="2">
            <a:schemeClr val="accent1">
              <a:hueOff val="0"/>
              <a:satOff val="0"/>
              <a:lumOff val="0"/>
              <a:alphaOff val="0"/>
            </a:schemeClr>
          </a:lnRef>
          <a:fillRef idx="0">
            <a:scrgbClr r="0" g="0" b="0"/>
          </a:fillRef>
          <a:effectRef idx="0">
            <a:schemeClr val="accent2">
              <a:hueOff val="0"/>
              <a:satOff val="0"/>
              <a:lumOff val="0"/>
              <a:alphaOff val="0"/>
            </a:schemeClr>
          </a:effectRef>
          <a:fontRef idx="minor">
            <a:schemeClr val="tx1">
              <a:hueOff val="0"/>
              <a:satOff val="0"/>
              <a:lumOff val="0"/>
              <a:alphaOff val="0"/>
            </a:schemeClr>
          </a:fontRef>
        </p:style>
      </p:sp>
      <p:sp>
        <p:nvSpPr>
          <p:cNvPr id="17" name="Ellipse 16"/>
          <p:cNvSpPr/>
          <p:nvPr/>
        </p:nvSpPr>
        <p:spPr>
          <a:xfrm>
            <a:off x="2501562" y="2557555"/>
            <a:ext cx="2603499" cy="2603499"/>
          </a:xfrm>
          <a:prstGeom prst="ellipse">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sp>
      <p:sp>
        <p:nvSpPr>
          <p:cNvPr id="18" name="Forme libre 17"/>
          <p:cNvSpPr/>
          <p:nvPr/>
        </p:nvSpPr>
        <p:spPr>
          <a:xfrm>
            <a:off x="5112318" y="1150058"/>
            <a:ext cx="1562100" cy="1562100"/>
          </a:xfrm>
          <a:custGeom>
            <a:avLst/>
            <a:gdLst>
              <a:gd name="connsiteX0" fmla="*/ 0 w 1562100"/>
              <a:gd name="connsiteY0" fmla="*/ 781050 h 1562100"/>
              <a:gd name="connsiteX1" fmla="*/ 781050 w 1562100"/>
              <a:gd name="connsiteY1" fmla="*/ 0 h 1562100"/>
              <a:gd name="connsiteX2" fmla="*/ 1562100 w 1562100"/>
              <a:gd name="connsiteY2" fmla="*/ 781050 h 1562100"/>
              <a:gd name="connsiteX3" fmla="*/ 781050 w 1562100"/>
              <a:gd name="connsiteY3" fmla="*/ 1562100 h 1562100"/>
              <a:gd name="connsiteX4" fmla="*/ 0 w 1562100"/>
              <a:gd name="connsiteY4" fmla="*/ 781050 h 1562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2100" h="1562100">
                <a:moveTo>
                  <a:pt x="0" y="781050"/>
                </a:moveTo>
                <a:cubicBezTo>
                  <a:pt x="0" y="349688"/>
                  <a:pt x="349688" y="0"/>
                  <a:pt x="781050" y="0"/>
                </a:cubicBezTo>
                <a:cubicBezTo>
                  <a:pt x="1212412" y="0"/>
                  <a:pt x="1562100" y="349688"/>
                  <a:pt x="1562100" y="781050"/>
                </a:cubicBezTo>
                <a:cubicBezTo>
                  <a:pt x="1562100" y="1212412"/>
                  <a:pt x="1212412" y="1562100"/>
                  <a:pt x="781050" y="1562100"/>
                </a:cubicBezTo>
                <a:cubicBezTo>
                  <a:pt x="349688" y="1562100"/>
                  <a:pt x="0" y="1212412"/>
                  <a:pt x="0" y="781050"/>
                </a:cubicBez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0"/>
              <a:satOff val="0"/>
              <a:lumOff val="0"/>
              <a:alphaOff val="0"/>
            </a:schemeClr>
          </a:fillRef>
          <a:effectRef idx="1">
            <a:schemeClr val="accent3">
              <a:hueOff val="0"/>
              <a:satOff val="0"/>
              <a:lumOff val="0"/>
              <a:alphaOff val="0"/>
            </a:schemeClr>
          </a:effectRef>
          <a:fontRef idx="minor">
            <a:schemeClr val="dk1"/>
          </a:fontRef>
        </p:style>
        <p:txBody>
          <a:bodyPr spcFirstLastPara="0" vert="horz" wrap="square" lIns="242734" tIns="242734" rIns="242734" bIns="242734" numCol="1" spcCol="1270" anchor="ctr" anchorCtr="0">
            <a:noAutofit/>
          </a:bodyPr>
          <a:lstStyle/>
          <a:p>
            <a:pPr lvl="0" algn="ctr" defTabSz="977900">
              <a:lnSpc>
                <a:spcPct val="90000"/>
              </a:lnSpc>
              <a:spcBef>
                <a:spcPct val="0"/>
              </a:spcBef>
              <a:spcAft>
                <a:spcPct val="35000"/>
              </a:spcAft>
            </a:pPr>
            <a:r>
              <a:rPr lang="fr-FR" sz="2200" kern="1200" dirty="0" smtClean="0"/>
              <a:t>Roman à énigmes</a:t>
            </a:r>
            <a:endParaRPr lang="fr-FR" sz="2200" kern="1200" dirty="0"/>
          </a:p>
        </p:txBody>
      </p:sp>
      <p:sp>
        <p:nvSpPr>
          <p:cNvPr id="19" name="Forme libre 18"/>
          <p:cNvSpPr/>
          <p:nvPr/>
        </p:nvSpPr>
        <p:spPr>
          <a:xfrm>
            <a:off x="5628977" y="3078255"/>
            <a:ext cx="1562100" cy="1562100"/>
          </a:xfrm>
          <a:custGeom>
            <a:avLst/>
            <a:gdLst>
              <a:gd name="connsiteX0" fmla="*/ 0 w 1562100"/>
              <a:gd name="connsiteY0" fmla="*/ 781050 h 1562100"/>
              <a:gd name="connsiteX1" fmla="*/ 781050 w 1562100"/>
              <a:gd name="connsiteY1" fmla="*/ 0 h 1562100"/>
              <a:gd name="connsiteX2" fmla="*/ 1562100 w 1562100"/>
              <a:gd name="connsiteY2" fmla="*/ 781050 h 1562100"/>
              <a:gd name="connsiteX3" fmla="*/ 781050 w 1562100"/>
              <a:gd name="connsiteY3" fmla="*/ 1562100 h 1562100"/>
              <a:gd name="connsiteX4" fmla="*/ 0 w 1562100"/>
              <a:gd name="connsiteY4" fmla="*/ 781050 h 1562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2100" h="1562100">
                <a:moveTo>
                  <a:pt x="0" y="781050"/>
                </a:moveTo>
                <a:cubicBezTo>
                  <a:pt x="0" y="349688"/>
                  <a:pt x="349688" y="0"/>
                  <a:pt x="781050" y="0"/>
                </a:cubicBezTo>
                <a:cubicBezTo>
                  <a:pt x="1212412" y="0"/>
                  <a:pt x="1562100" y="349688"/>
                  <a:pt x="1562100" y="781050"/>
                </a:cubicBezTo>
                <a:cubicBezTo>
                  <a:pt x="1562100" y="1212412"/>
                  <a:pt x="1212412" y="1562100"/>
                  <a:pt x="781050" y="1562100"/>
                </a:cubicBezTo>
                <a:cubicBezTo>
                  <a:pt x="349688" y="1562100"/>
                  <a:pt x="0" y="1212412"/>
                  <a:pt x="0" y="781050"/>
                </a:cubicBez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txBody>
          <a:bodyPr spcFirstLastPara="0" vert="horz" wrap="square" lIns="242734" tIns="242734" rIns="242734" bIns="242734" numCol="1" spcCol="1270" anchor="ctr" anchorCtr="0">
            <a:noAutofit/>
          </a:bodyPr>
          <a:lstStyle/>
          <a:p>
            <a:pPr lvl="0" algn="ctr" defTabSz="977900">
              <a:lnSpc>
                <a:spcPct val="90000"/>
              </a:lnSpc>
              <a:spcBef>
                <a:spcPct val="0"/>
              </a:spcBef>
              <a:spcAft>
                <a:spcPct val="35000"/>
              </a:spcAft>
            </a:pPr>
            <a:r>
              <a:rPr lang="fr-FR" sz="2200" kern="1200" dirty="0" smtClean="0"/>
              <a:t>Roman noir</a:t>
            </a:r>
            <a:endParaRPr lang="fr-FR" sz="2200" kern="1200" dirty="0"/>
          </a:p>
        </p:txBody>
      </p:sp>
      <p:sp>
        <p:nvSpPr>
          <p:cNvPr id="20" name="Forme libre 19"/>
          <p:cNvSpPr/>
          <p:nvPr/>
        </p:nvSpPr>
        <p:spPr>
          <a:xfrm>
            <a:off x="5112318" y="5006452"/>
            <a:ext cx="1562100" cy="1562100"/>
          </a:xfrm>
          <a:custGeom>
            <a:avLst/>
            <a:gdLst>
              <a:gd name="connsiteX0" fmla="*/ 0 w 1562100"/>
              <a:gd name="connsiteY0" fmla="*/ 781050 h 1562100"/>
              <a:gd name="connsiteX1" fmla="*/ 781050 w 1562100"/>
              <a:gd name="connsiteY1" fmla="*/ 0 h 1562100"/>
              <a:gd name="connsiteX2" fmla="*/ 1562100 w 1562100"/>
              <a:gd name="connsiteY2" fmla="*/ 781050 h 1562100"/>
              <a:gd name="connsiteX3" fmla="*/ 781050 w 1562100"/>
              <a:gd name="connsiteY3" fmla="*/ 1562100 h 1562100"/>
              <a:gd name="connsiteX4" fmla="*/ 0 w 1562100"/>
              <a:gd name="connsiteY4" fmla="*/ 781050 h 1562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2100" h="1562100">
                <a:moveTo>
                  <a:pt x="0" y="781050"/>
                </a:moveTo>
                <a:cubicBezTo>
                  <a:pt x="0" y="349688"/>
                  <a:pt x="349688" y="0"/>
                  <a:pt x="781050" y="0"/>
                </a:cubicBezTo>
                <a:cubicBezTo>
                  <a:pt x="1212412" y="0"/>
                  <a:pt x="1562100" y="349688"/>
                  <a:pt x="1562100" y="781050"/>
                </a:cubicBezTo>
                <a:cubicBezTo>
                  <a:pt x="1562100" y="1212412"/>
                  <a:pt x="1212412" y="1562100"/>
                  <a:pt x="781050" y="1562100"/>
                </a:cubicBezTo>
                <a:cubicBezTo>
                  <a:pt x="349688" y="1562100"/>
                  <a:pt x="0" y="1212412"/>
                  <a:pt x="0" y="781050"/>
                </a:cubicBez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5">
              <a:hueOff val="0"/>
              <a:satOff val="0"/>
              <a:lumOff val="0"/>
              <a:alphaOff val="0"/>
            </a:schemeClr>
          </a:fillRef>
          <a:effectRef idx="1">
            <a:schemeClr val="accent5">
              <a:hueOff val="0"/>
              <a:satOff val="0"/>
              <a:lumOff val="0"/>
              <a:alphaOff val="0"/>
            </a:schemeClr>
          </a:effectRef>
          <a:fontRef idx="minor">
            <a:schemeClr val="dk1"/>
          </a:fontRef>
        </p:style>
        <p:txBody>
          <a:bodyPr spcFirstLastPara="0" vert="horz" wrap="square" lIns="242734" tIns="242734" rIns="242734" bIns="242734" numCol="1" spcCol="1270" anchor="ctr" anchorCtr="0">
            <a:noAutofit/>
          </a:bodyPr>
          <a:lstStyle/>
          <a:p>
            <a:pPr lvl="0" algn="ctr" defTabSz="977900">
              <a:lnSpc>
                <a:spcPct val="90000"/>
              </a:lnSpc>
              <a:spcBef>
                <a:spcPct val="0"/>
              </a:spcBef>
              <a:spcAft>
                <a:spcPct val="35000"/>
              </a:spcAft>
            </a:pPr>
            <a:r>
              <a:rPr lang="fr-FR" sz="2200" kern="1200" dirty="0" smtClean="0"/>
              <a:t>Roman à suspense = thriller</a:t>
            </a:r>
            <a:endParaRPr lang="fr-FR" sz="2200" kern="1200" dirty="0"/>
          </a:p>
        </p:txBody>
      </p:sp>
      <p:sp>
        <p:nvSpPr>
          <p:cNvPr id="7" name="ZoneTexte 6"/>
          <p:cNvSpPr txBox="1"/>
          <p:nvPr/>
        </p:nvSpPr>
        <p:spPr>
          <a:xfrm>
            <a:off x="2608729" y="3597695"/>
            <a:ext cx="2370201" cy="523220"/>
          </a:xfrm>
          <a:prstGeom prst="rect">
            <a:avLst/>
          </a:prstGeom>
          <a:noFill/>
        </p:spPr>
        <p:txBody>
          <a:bodyPr wrap="none" rtlCol="0">
            <a:spAutoFit/>
          </a:bodyPr>
          <a:lstStyle/>
          <a:p>
            <a:r>
              <a:rPr lang="fr-FR" sz="2800" dirty="0" smtClean="0"/>
              <a:t>Roman policier</a:t>
            </a:r>
            <a:endParaRPr lang="fr-FR" sz="2800" dirty="0"/>
          </a:p>
        </p:txBody>
      </p:sp>
      <p:pic>
        <p:nvPicPr>
          <p:cNvPr id="2050" name="Picture 2" descr="http://p4.storage.canalblog.com/48/39/621927/96522277_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7999" y="1149972"/>
            <a:ext cx="1798731" cy="13490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trussel.com/maig/image/tele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7999" y="3226686"/>
            <a:ext cx="1869101" cy="1265238"/>
          </a:xfrm>
          <a:prstGeom prst="rect">
            <a:avLst/>
          </a:prstGeom>
          <a:noFill/>
          <a:extLst>
            <a:ext uri="{909E8E84-426E-40DD-AFC4-6F175D3DCCD1}">
              <a14:hiddenFill xmlns:a14="http://schemas.microsoft.com/office/drawing/2010/main">
                <a:solidFill>
                  <a:srgbClr val="FFFFFF"/>
                </a:solidFill>
              </a14:hiddenFill>
            </a:ext>
          </a:extLst>
        </p:spPr>
      </p:pic>
      <p:sp>
        <p:nvSpPr>
          <p:cNvPr id="8" name="Organigramme : Connecteur 7"/>
          <p:cNvSpPr/>
          <p:nvPr/>
        </p:nvSpPr>
        <p:spPr>
          <a:xfrm>
            <a:off x="6618514" y="6315102"/>
            <a:ext cx="217714" cy="250371"/>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Organigramme : Connecteur 11"/>
          <p:cNvSpPr/>
          <p:nvPr/>
        </p:nvSpPr>
        <p:spPr>
          <a:xfrm>
            <a:off x="7233557" y="6320544"/>
            <a:ext cx="217714" cy="250371"/>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Organigramme : Connecteur 12"/>
          <p:cNvSpPr/>
          <p:nvPr/>
        </p:nvSpPr>
        <p:spPr>
          <a:xfrm>
            <a:off x="7848600" y="6332818"/>
            <a:ext cx="217714" cy="250371"/>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a:stretch>
            <a:fillRect/>
          </a:stretch>
        </p:blipFill>
        <p:spPr>
          <a:xfrm>
            <a:off x="10160000" y="4468651"/>
            <a:ext cx="1264800" cy="2101126"/>
          </a:xfrm>
          <a:prstGeom prst="rect">
            <a:avLst/>
          </a:prstGeom>
        </p:spPr>
      </p:pic>
      <p:sp>
        <p:nvSpPr>
          <p:cNvPr id="10" name="Nuage 9"/>
          <p:cNvSpPr/>
          <p:nvPr/>
        </p:nvSpPr>
        <p:spPr>
          <a:xfrm>
            <a:off x="441479" y="4946170"/>
            <a:ext cx="2558143" cy="1619303"/>
          </a:xfrm>
          <a:prstGeom prst="cloud">
            <a:avLst/>
          </a:prstGeom>
        </p:spPr>
        <p:style>
          <a:lnRef idx="1">
            <a:schemeClr val="dk1"/>
          </a:lnRef>
          <a:fillRef idx="3">
            <a:schemeClr val="dk1"/>
          </a:fillRef>
          <a:effectRef idx="2">
            <a:schemeClr val="dk1"/>
          </a:effectRef>
          <a:fontRef idx="minor">
            <a:schemeClr val="lt1"/>
          </a:fontRef>
        </p:style>
        <p:txBody>
          <a:bodyPr rtlCol="0" anchor="ctr"/>
          <a:lstStyle/>
          <a:p>
            <a:pPr algn="ctr"/>
            <a:r>
              <a:rPr lang="fr-FR" sz="3200" dirty="0" smtClean="0"/>
              <a:t>Polar</a:t>
            </a:r>
            <a:endParaRPr lang="fr-FR" sz="3200" dirty="0"/>
          </a:p>
        </p:txBody>
      </p:sp>
    </p:spTree>
    <p:extLst>
      <p:ext uri="{BB962C8B-B14F-4D97-AF65-F5344CB8AC3E}">
        <p14:creationId xmlns:p14="http://schemas.microsoft.com/office/powerpoint/2010/main" val="404574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
                                        <p:tgtEl>
                                          <p:spTgt spid="1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p:cTn id="22" dur="500" fill="hold"/>
                                        <p:tgtEl>
                                          <p:spTgt spid="2050"/>
                                        </p:tgtEl>
                                        <p:attrNameLst>
                                          <p:attrName>ppt_w</p:attrName>
                                        </p:attrNameLst>
                                      </p:cBhvr>
                                      <p:tavLst>
                                        <p:tav tm="0">
                                          <p:val>
                                            <p:fltVal val="0"/>
                                          </p:val>
                                        </p:tav>
                                        <p:tav tm="100000">
                                          <p:val>
                                            <p:strVal val="#ppt_w"/>
                                          </p:val>
                                        </p:tav>
                                      </p:tavLst>
                                    </p:anim>
                                    <p:anim calcmode="lin" valueType="num">
                                      <p:cBhvr>
                                        <p:cTn id="23" dur="500" fill="hold"/>
                                        <p:tgtEl>
                                          <p:spTgt spid="2050"/>
                                        </p:tgtEl>
                                        <p:attrNameLst>
                                          <p:attrName>ppt_h</p:attrName>
                                        </p:attrNameLst>
                                      </p:cBhvr>
                                      <p:tavLst>
                                        <p:tav tm="0">
                                          <p:val>
                                            <p:fltVal val="0"/>
                                          </p:val>
                                        </p:tav>
                                        <p:tav tm="100000">
                                          <p:val>
                                            <p:strVal val="#ppt_h"/>
                                          </p:val>
                                        </p:tav>
                                      </p:tavLst>
                                    </p:anim>
                                    <p:animEffect transition="in" filter="fade">
                                      <p:cBhvr>
                                        <p:cTn id="24" dur="500"/>
                                        <p:tgtEl>
                                          <p:spTgt spid="205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2052"/>
                                        </p:tgtEl>
                                        <p:attrNameLst>
                                          <p:attrName>style.visibility</p:attrName>
                                        </p:attrNameLst>
                                      </p:cBhvr>
                                      <p:to>
                                        <p:strVal val="visible"/>
                                      </p:to>
                                    </p:set>
                                    <p:anim calcmode="lin" valueType="num">
                                      <p:cBhvr>
                                        <p:cTn id="37" dur="500" fill="hold"/>
                                        <p:tgtEl>
                                          <p:spTgt spid="2052"/>
                                        </p:tgtEl>
                                        <p:attrNameLst>
                                          <p:attrName>ppt_w</p:attrName>
                                        </p:attrNameLst>
                                      </p:cBhvr>
                                      <p:tavLst>
                                        <p:tav tm="0">
                                          <p:val>
                                            <p:fltVal val="0"/>
                                          </p:val>
                                        </p:tav>
                                        <p:tav tm="100000">
                                          <p:val>
                                            <p:strVal val="#ppt_w"/>
                                          </p:val>
                                        </p:tav>
                                      </p:tavLst>
                                    </p:anim>
                                    <p:anim calcmode="lin" valueType="num">
                                      <p:cBhvr>
                                        <p:cTn id="38" dur="500" fill="hold"/>
                                        <p:tgtEl>
                                          <p:spTgt spid="2052"/>
                                        </p:tgtEl>
                                        <p:attrNameLst>
                                          <p:attrName>ppt_h</p:attrName>
                                        </p:attrNameLst>
                                      </p:cBhvr>
                                      <p:tavLst>
                                        <p:tav tm="0">
                                          <p:val>
                                            <p:fltVal val="0"/>
                                          </p:val>
                                        </p:tav>
                                        <p:tav tm="100000">
                                          <p:val>
                                            <p:strVal val="#ppt_h"/>
                                          </p:val>
                                        </p:tav>
                                      </p:tavLst>
                                    </p:anim>
                                    <p:animEffect transition="in" filter="fade">
                                      <p:cBhvr>
                                        <p:cTn id="39" dur="500"/>
                                        <p:tgtEl>
                                          <p:spTgt spid="2052"/>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500"/>
                                        <p:tgtEl>
                                          <p:spTgt spid="13"/>
                                        </p:tgtEl>
                                      </p:cBhvr>
                                    </p:animEffect>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1000"/>
                                        <p:tgtEl>
                                          <p:spTgt spid="10"/>
                                        </p:tgtEl>
                                      </p:cBhvr>
                                    </p:animEffect>
                                    <p:anim calcmode="lin" valueType="num">
                                      <p:cBhvr>
                                        <p:cTn id="69" dur="1000" fill="hold"/>
                                        <p:tgtEl>
                                          <p:spTgt spid="10"/>
                                        </p:tgtEl>
                                        <p:attrNameLst>
                                          <p:attrName>ppt_x</p:attrName>
                                        </p:attrNameLst>
                                      </p:cBhvr>
                                      <p:tavLst>
                                        <p:tav tm="0">
                                          <p:val>
                                            <p:strVal val="#ppt_x"/>
                                          </p:val>
                                        </p:tav>
                                        <p:tav tm="100000">
                                          <p:val>
                                            <p:strVal val="#ppt_x"/>
                                          </p:val>
                                        </p:tav>
                                      </p:tavLst>
                                    </p:anim>
                                    <p:anim calcmode="lin" valueType="num">
                                      <p:cBhvr>
                                        <p:cTn id="7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7" grpId="0"/>
      <p:bldP spid="8" grpId="0" animBg="1"/>
      <p:bldP spid="12" grpId="0" animBg="1"/>
      <p:bldP spid="13"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Qu’est-ce qu’un roman policier ? → </a:t>
            </a:r>
            <a:r>
              <a:rPr lang="fr-FR" sz="3200" i="1" dirty="0" smtClean="0">
                <a:solidFill>
                  <a:srgbClr val="FF0000"/>
                </a:solidFill>
                <a:effectLst>
                  <a:outerShdw blurRad="50800" dist="38100" dir="2700000" algn="tl" rotWithShape="0">
                    <a:prstClr val="black">
                      <a:alpha val="40000"/>
                    </a:prstClr>
                  </a:outerShdw>
                </a:effectLst>
              </a:rPr>
              <a:t>Les incontournables</a:t>
            </a:r>
            <a:endParaRPr lang="fr-FR" sz="3200" i="1" dirty="0">
              <a:solidFill>
                <a:srgbClr val="FF0000"/>
              </a:solidFill>
              <a:effectLst>
                <a:outerShdw blurRad="50800" dist="38100" dir="2700000" algn="tl" rotWithShape="0">
                  <a:prstClr val="black">
                    <a:alpha val="40000"/>
                  </a:prstClr>
                </a:outerShdw>
              </a:effectLst>
            </a:endParaRPr>
          </a:p>
        </p:txBody>
      </p:sp>
      <p:sp>
        <p:nvSpPr>
          <p:cNvPr id="15" name="Forme libre 14"/>
          <p:cNvSpPr/>
          <p:nvPr/>
        </p:nvSpPr>
        <p:spPr>
          <a:xfrm>
            <a:off x="1173737" y="1230952"/>
            <a:ext cx="4423028" cy="1457868"/>
          </a:xfrm>
          <a:custGeom>
            <a:avLst/>
            <a:gdLst>
              <a:gd name="connsiteX0" fmla="*/ 0 w 4423028"/>
              <a:gd name="connsiteY0" fmla="*/ 0 h 1457866"/>
              <a:gd name="connsiteX1" fmla="*/ 3694095 w 4423028"/>
              <a:gd name="connsiteY1" fmla="*/ 0 h 1457866"/>
              <a:gd name="connsiteX2" fmla="*/ 4423028 w 4423028"/>
              <a:gd name="connsiteY2" fmla="*/ 728933 h 1457866"/>
              <a:gd name="connsiteX3" fmla="*/ 3694095 w 4423028"/>
              <a:gd name="connsiteY3" fmla="*/ 1457866 h 1457866"/>
              <a:gd name="connsiteX4" fmla="*/ 0 w 4423028"/>
              <a:gd name="connsiteY4" fmla="*/ 1457866 h 1457866"/>
              <a:gd name="connsiteX5" fmla="*/ 0 w 4423028"/>
              <a:gd name="connsiteY5" fmla="*/ 0 h 1457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3028" h="1457866">
                <a:moveTo>
                  <a:pt x="4423028" y="1457865"/>
                </a:moveTo>
                <a:lnTo>
                  <a:pt x="728933" y="1457865"/>
                </a:lnTo>
                <a:lnTo>
                  <a:pt x="0" y="728933"/>
                </a:lnTo>
                <a:lnTo>
                  <a:pt x="728933" y="1"/>
                </a:lnTo>
                <a:lnTo>
                  <a:pt x="4423028" y="1"/>
                </a:lnTo>
                <a:lnTo>
                  <a:pt x="4423028" y="1457865"/>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txBody>
          <a:bodyPr spcFirstLastPara="0" vert="horz" wrap="square" lIns="1007345" tIns="121921" rIns="227584" bIns="121921" numCol="1" spcCol="1270" anchor="ctr" anchorCtr="0">
            <a:noAutofit/>
          </a:bodyPr>
          <a:lstStyle/>
          <a:p>
            <a:pPr lvl="0" algn="l" defTabSz="1422400">
              <a:lnSpc>
                <a:spcPct val="90000"/>
              </a:lnSpc>
              <a:spcBef>
                <a:spcPct val="0"/>
              </a:spcBef>
              <a:spcAft>
                <a:spcPct val="35000"/>
              </a:spcAft>
            </a:pPr>
            <a:r>
              <a:rPr lang="fr-FR" sz="3200" kern="1200" dirty="0" smtClean="0"/>
              <a:t>Le crime</a:t>
            </a:r>
          </a:p>
          <a:p>
            <a:pPr lvl="0" algn="l" defTabSz="1422400">
              <a:lnSpc>
                <a:spcPct val="90000"/>
              </a:lnSpc>
              <a:spcBef>
                <a:spcPct val="0"/>
              </a:spcBef>
              <a:spcAft>
                <a:spcPct val="35000"/>
              </a:spcAft>
            </a:pPr>
            <a:r>
              <a:rPr lang="fr-FR" sz="2400" i="1" kern="1200" dirty="0" smtClean="0"/>
              <a:t>Que s’est-il passé ? </a:t>
            </a:r>
            <a:endParaRPr lang="fr-FR" sz="2400" i="1" kern="1200" dirty="0"/>
          </a:p>
        </p:txBody>
      </p:sp>
      <p:sp>
        <p:nvSpPr>
          <p:cNvPr id="16" name="Ellipse 15"/>
          <p:cNvSpPr/>
          <p:nvPr/>
        </p:nvSpPr>
        <p:spPr>
          <a:xfrm>
            <a:off x="444804" y="1230953"/>
            <a:ext cx="1457866" cy="1457866"/>
          </a:xfrm>
          <a:prstGeom prst="ellipse">
            <a:avLst/>
          </a:prstGeom>
          <a:blipFill>
            <a:blip r:embed="rId2" cstate="print">
              <a:extLst>
                <a:ext uri="{28A0092B-C50C-407E-A947-70E740481C1C}">
                  <a14:useLocalDpi xmlns:a14="http://schemas.microsoft.com/office/drawing/2010/main" val="0"/>
                </a:ext>
              </a:extLst>
            </a:blip>
            <a:srcRect/>
            <a:stretch>
              <a:fillRect/>
            </a:stretch>
          </a:blipFill>
        </p:spPr>
        <p:style>
          <a:lnRef idx="1">
            <a:schemeClr val="lt1">
              <a:hueOff val="0"/>
              <a:satOff val="0"/>
              <a:lumOff val="0"/>
              <a:alphaOff val="0"/>
            </a:schemeClr>
          </a:lnRef>
          <a:fillRef idx="1">
            <a:scrgbClr r="0" g="0" b="0"/>
          </a:fillRef>
          <a:effectRef idx="1">
            <a:schemeClr val="accent2">
              <a:tint val="50000"/>
              <a:hueOff val="0"/>
              <a:satOff val="0"/>
              <a:lumOff val="0"/>
              <a:alphaOff val="0"/>
            </a:schemeClr>
          </a:effectRef>
          <a:fontRef idx="minor">
            <a:schemeClr val="lt1">
              <a:hueOff val="0"/>
              <a:satOff val="0"/>
              <a:lumOff val="0"/>
              <a:alphaOff val="0"/>
            </a:schemeClr>
          </a:fontRef>
        </p:style>
      </p:sp>
      <p:sp>
        <p:nvSpPr>
          <p:cNvPr id="17" name="Forme libre 16"/>
          <p:cNvSpPr/>
          <p:nvPr/>
        </p:nvSpPr>
        <p:spPr>
          <a:xfrm>
            <a:off x="1173737" y="3124002"/>
            <a:ext cx="4423028" cy="1457867"/>
          </a:xfrm>
          <a:custGeom>
            <a:avLst/>
            <a:gdLst>
              <a:gd name="connsiteX0" fmla="*/ 0 w 4423028"/>
              <a:gd name="connsiteY0" fmla="*/ 0 h 1457866"/>
              <a:gd name="connsiteX1" fmla="*/ 3694095 w 4423028"/>
              <a:gd name="connsiteY1" fmla="*/ 0 h 1457866"/>
              <a:gd name="connsiteX2" fmla="*/ 4423028 w 4423028"/>
              <a:gd name="connsiteY2" fmla="*/ 728933 h 1457866"/>
              <a:gd name="connsiteX3" fmla="*/ 3694095 w 4423028"/>
              <a:gd name="connsiteY3" fmla="*/ 1457866 h 1457866"/>
              <a:gd name="connsiteX4" fmla="*/ 0 w 4423028"/>
              <a:gd name="connsiteY4" fmla="*/ 1457866 h 1457866"/>
              <a:gd name="connsiteX5" fmla="*/ 0 w 4423028"/>
              <a:gd name="connsiteY5" fmla="*/ 0 h 1457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3028" h="1457866">
                <a:moveTo>
                  <a:pt x="4423028" y="1457865"/>
                </a:moveTo>
                <a:lnTo>
                  <a:pt x="728933" y="1457865"/>
                </a:lnTo>
                <a:lnTo>
                  <a:pt x="0" y="728933"/>
                </a:lnTo>
                <a:lnTo>
                  <a:pt x="728933" y="1"/>
                </a:lnTo>
                <a:lnTo>
                  <a:pt x="4423028" y="1"/>
                </a:lnTo>
                <a:lnTo>
                  <a:pt x="4423028" y="1457865"/>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0"/>
              <a:satOff val="0"/>
              <a:lumOff val="0"/>
              <a:alphaOff val="0"/>
            </a:schemeClr>
          </a:fillRef>
          <a:effectRef idx="1">
            <a:schemeClr val="accent3">
              <a:hueOff val="0"/>
              <a:satOff val="0"/>
              <a:lumOff val="0"/>
              <a:alphaOff val="0"/>
            </a:schemeClr>
          </a:effectRef>
          <a:fontRef idx="minor">
            <a:schemeClr val="dk1"/>
          </a:fontRef>
        </p:style>
        <p:txBody>
          <a:bodyPr spcFirstLastPara="0" vert="horz" wrap="square" lIns="1007345" tIns="121921" rIns="227584" bIns="121920" numCol="1" spcCol="1270" anchor="ctr" anchorCtr="0">
            <a:noAutofit/>
          </a:bodyPr>
          <a:lstStyle/>
          <a:p>
            <a:pPr lvl="0" algn="l" defTabSz="1422400">
              <a:lnSpc>
                <a:spcPct val="90000"/>
              </a:lnSpc>
              <a:spcBef>
                <a:spcPct val="0"/>
              </a:spcBef>
              <a:spcAft>
                <a:spcPct val="35000"/>
              </a:spcAft>
            </a:pPr>
            <a:r>
              <a:rPr lang="fr-FR" sz="3200" kern="1200" dirty="0" smtClean="0"/>
              <a:t>La victime</a:t>
            </a:r>
          </a:p>
          <a:p>
            <a:pPr lvl="0" algn="l" defTabSz="1422400">
              <a:lnSpc>
                <a:spcPct val="90000"/>
              </a:lnSpc>
              <a:spcBef>
                <a:spcPct val="0"/>
              </a:spcBef>
              <a:spcAft>
                <a:spcPct val="35000"/>
              </a:spcAft>
            </a:pPr>
            <a:r>
              <a:rPr lang="fr-FR" sz="2400" i="1" kern="1200" dirty="0" smtClean="0"/>
              <a:t>Qui est-elle ?</a:t>
            </a:r>
            <a:endParaRPr lang="fr-FR" sz="2400" i="1" kern="1200" dirty="0"/>
          </a:p>
        </p:txBody>
      </p:sp>
      <p:sp>
        <p:nvSpPr>
          <p:cNvPr id="18" name="Ellipse 17"/>
          <p:cNvSpPr/>
          <p:nvPr/>
        </p:nvSpPr>
        <p:spPr>
          <a:xfrm>
            <a:off x="444804" y="3124003"/>
            <a:ext cx="1457866" cy="1457866"/>
          </a:xfrm>
          <a:prstGeom prst="ellipse">
            <a:avLst/>
          </a:prstGeom>
          <a:blipFill>
            <a:blip r:embed="rId3" cstate="print">
              <a:extLst>
                <a:ext uri="{28A0092B-C50C-407E-A947-70E740481C1C}">
                  <a14:useLocalDpi xmlns:a14="http://schemas.microsoft.com/office/drawing/2010/main" val="0"/>
                </a:ext>
              </a:extLst>
            </a:blip>
            <a:srcRect/>
            <a:stretch>
              <a:fillRect/>
            </a:stretch>
          </a:blipFill>
        </p:spPr>
        <p:style>
          <a:lnRef idx="1">
            <a:schemeClr val="lt1">
              <a:hueOff val="0"/>
              <a:satOff val="0"/>
              <a:lumOff val="0"/>
              <a:alphaOff val="0"/>
            </a:schemeClr>
          </a:lnRef>
          <a:fillRef idx="1">
            <a:scrgbClr r="0" g="0" b="0"/>
          </a:fillRef>
          <a:effectRef idx="1">
            <a:schemeClr val="accent3">
              <a:tint val="50000"/>
              <a:hueOff val="0"/>
              <a:satOff val="0"/>
              <a:lumOff val="0"/>
              <a:alphaOff val="0"/>
            </a:schemeClr>
          </a:effectRef>
          <a:fontRef idx="minor">
            <a:schemeClr val="lt1">
              <a:hueOff val="0"/>
              <a:satOff val="0"/>
              <a:lumOff val="0"/>
              <a:alphaOff val="0"/>
            </a:schemeClr>
          </a:fontRef>
        </p:style>
      </p:sp>
      <p:sp>
        <p:nvSpPr>
          <p:cNvPr id="19" name="Forme libre 18"/>
          <p:cNvSpPr/>
          <p:nvPr/>
        </p:nvSpPr>
        <p:spPr>
          <a:xfrm>
            <a:off x="1173737" y="5017052"/>
            <a:ext cx="4423029" cy="1457867"/>
          </a:xfrm>
          <a:custGeom>
            <a:avLst/>
            <a:gdLst>
              <a:gd name="connsiteX0" fmla="*/ 0 w 4423028"/>
              <a:gd name="connsiteY0" fmla="*/ 0 h 1457866"/>
              <a:gd name="connsiteX1" fmla="*/ 3694095 w 4423028"/>
              <a:gd name="connsiteY1" fmla="*/ 0 h 1457866"/>
              <a:gd name="connsiteX2" fmla="*/ 4423028 w 4423028"/>
              <a:gd name="connsiteY2" fmla="*/ 728933 h 1457866"/>
              <a:gd name="connsiteX3" fmla="*/ 3694095 w 4423028"/>
              <a:gd name="connsiteY3" fmla="*/ 1457866 h 1457866"/>
              <a:gd name="connsiteX4" fmla="*/ 0 w 4423028"/>
              <a:gd name="connsiteY4" fmla="*/ 1457866 h 1457866"/>
              <a:gd name="connsiteX5" fmla="*/ 0 w 4423028"/>
              <a:gd name="connsiteY5" fmla="*/ 0 h 1457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3028" h="1457866">
                <a:moveTo>
                  <a:pt x="4423028" y="1457865"/>
                </a:moveTo>
                <a:lnTo>
                  <a:pt x="728933" y="1457865"/>
                </a:lnTo>
                <a:lnTo>
                  <a:pt x="0" y="728933"/>
                </a:lnTo>
                <a:lnTo>
                  <a:pt x="728933" y="1"/>
                </a:lnTo>
                <a:lnTo>
                  <a:pt x="4423028" y="1"/>
                </a:lnTo>
                <a:lnTo>
                  <a:pt x="4423028" y="1457865"/>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txBody>
          <a:bodyPr spcFirstLastPara="0" vert="horz" wrap="square" lIns="1007345" tIns="121921" rIns="227585" bIns="121920" numCol="1" spcCol="1270" anchor="ctr" anchorCtr="0">
            <a:noAutofit/>
          </a:bodyPr>
          <a:lstStyle/>
          <a:p>
            <a:pPr lvl="0" algn="l" defTabSz="1422400">
              <a:lnSpc>
                <a:spcPct val="90000"/>
              </a:lnSpc>
              <a:spcBef>
                <a:spcPct val="0"/>
              </a:spcBef>
              <a:spcAft>
                <a:spcPct val="35000"/>
              </a:spcAft>
            </a:pPr>
            <a:r>
              <a:rPr lang="fr-FR" sz="3200" kern="1200" dirty="0" smtClean="0"/>
              <a:t>Le coupable</a:t>
            </a:r>
          </a:p>
          <a:p>
            <a:pPr lvl="0" algn="l" defTabSz="1422400">
              <a:lnSpc>
                <a:spcPct val="90000"/>
              </a:lnSpc>
              <a:spcBef>
                <a:spcPct val="0"/>
              </a:spcBef>
              <a:spcAft>
                <a:spcPct val="35000"/>
              </a:spcAft>
            </a:pPr>
            <a:r>
              <a:rPr lang="fr-FR" sz="2400" i="1" kern="1200" dirty="0" smtClean="0"/>
              <a:t>Qui est-il ?</a:t>
            </a:r>
            <a:endParaRPr lang="fr-FR" sz="2400" i="1" kern="1200" dirty="0"/>
          </a:p>
        </p:txBody>
      </p:sp>
      <p:sp>
        <p:nvSpPr>
          <p:cNvPr id="20" name="Ellipse 19"/>
          <p:cNvSpPr/>
          <p:nvPr/>
        </p:nvSpPr>
        <p:spPr>
          <a:xfrm>
            <a:off x="444804" y="5017053"/>
            <a:ext cx="1457866" cy="1457866"/>
          </a:xfrm>
          <a:prstGeom prst="ellipse">
            <a:avLst/>
          </a:prstGeom>
          <a:blipFill>
            <a:blip r:embed="rId4" cstate="print">
              <a:extLst>
                <a:ext uri="{28A0092B-C50C-407E-A947-70E740481C1C}">
                  <a14:useLocalDpi xmlns:a14="http://schemas.microsoft.com/office/drawing/2010/main" val="0"/>
                </a:ext>
              </a:extLst>
            </a:blip>
            <a:srcRect/>
            <a:stretch>
              <a:fillRect/>
            </a:stretch>
          </a:blipFill>
        </p:spPr>
        <p:style>
          <a:lnRef idx="1">
            <a:schemeClr val="lt1">
              <a:hueOff val="0"/>
              <a:satOff val="0"/>
              <a:lumOff val="0"/>
              <a:alphaOff val="0"/>
            </a:schemeClr>
          </a:lnRef>
          <a:fillRef idx="1">
            <a:scrgbClr r="0" g="0" b="0"/>
          </a:fillRef>
          <a:effectRef idx="1">
            <a:schemeClr val="accent4">
              <a:tint val="50000"/>
              <a:hueOff val="0"/>
              <a:satOff val="0"/>
              <a:lumOff val="0"/>
              <a:alphaOff val="0"/>
            </a:schemeClr>
          </a:effectRef>
          <a:fontRef idx="minor">
            <a:schemeClr val="lt1">
              <a:hueOff val="0"/>
              <a:satOff val="0"/>
              <a:lumOff val="0"/>
              <a:alphaOff val="0"/>
            </a:schemeClr>
          </a:fontRef>
        </p:style>
      </p:sp>
      <p:sp>
        <p:nvSpPr>
          <p:cNvPr id="8" name="Forme libre 7"/>
          <p:cNvSpPr/>
          <p:nvPr/>
        </p:nvSpPr>
        <p:spPr>
          <a:xfrm>
            <a:off x="7237080" y="1230953"/>
            <a:ext cx="4423028" cy="1457868"/>
          </a:xfrm>
          <a:custGeom>
            <a:avLst/>
            <a:gdLst>
              <a:gd name="connsiteX0" fmla="*/ 0 w 4423028"/>
              <a:gd name="connsiteY0" fmla="*/ 0 h 1457866"/>
              <a:gd name="connsiteX1" fmla="*/ 3694095 w 4423028"/>
              <a:gd name="connsiteY1" fmla="*/ 0 h 1457866"/>
              <a:gd name="connsiteX2" fmla="*/ 4423028 w 4423028"/>
              <a:gd name="connsiteY2" fmla="*/ 728933 h 1457866"/>
              <a:gd name="connsiteX3" fmla="*/ 3694095 w 4423028"/>
              <a:gd name="connsiteY3" fmla="*/ 1457866 h 1457866"/>
              <a:gd name="connsiteX4" fmla="*/ 0 w 4423028"/>
              <a:gd name="connsiteY4" fmla="*/ 1457866 h 1457866"/>
              <a:gd name="connsiteX5" fmla="*/ 0 w 4423028"/>
              <a:gd name="connsiteY5" fmla="*/ 0 h 1457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3028" h="1457866">
                <a:moveTo>
                  <a:pt x="4423028" y="1457865"/>
                </a:moveTo>
                <a:lnTo>
                  <a:pt x="728933" y="1457865"/>
                </a:lnTo>
                <a:lnTo>
                  <a:pt x="0" y="728933"/>
                </a:lnTo>
                <a:lnTo>
                  <a:pt x="728933" y="1"/>
                </a:lnTo>
                <a:lnTo>
                  <a:pt x="4423028" y="1"/>
                </a:lnTo>
                <a:lnTo>
                  <a:pt x="4423028" y="1457865"/>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5">
              <a:hueOff val="0"/>
              <a:satOff val="0"/>
              <a:lumOff val="0"/>
              <a:alphaOff val="0"/>
            </a:schemeClr>
          </a:fillRef>
          <a:effectRef idx="1">
            <a:schemeClr val="accent5">
              <a:hueOff val="0"/>
              <a:satOff val="0"/>
              <a:lumOff val="0"/>
              <a:alphaOff val="0"/>
            </a:schemeClr>
          </a:effectRef>
          <a:fontRef idx="minor">
            <a:schemeClr val="dk1"/>
          </a:fontRef>
        </p:style>
        <p:txBody>
          <a:bodyPr spcFirstLastPara="0" vert="horz" wrap="square" lIns="1007345" tIns="114301" rIns="213360" bIns="114301" numCol="1" spcCol="1270" anchor="ctr" anchorCtr="0">
            <a:noAutofit/>
          </a:bodyPr>
          <a:lstStyle/>
          <a:p>
            <a:pPr lvl="0" algn="l" defTabSz="1333500">
              <a:lnSpc>
                <a:spcPct val="90000"/>
              </a:lnSpc>
              <a:spcBef>
                <a:spcPct val="0"/>
              </a:spcBef>
              <a:spcAft>
                <a:spcPct val="35000"/>
              </a:spcAft>
            </a:pPr>
            <a:r>
              <a:rPr lang="fr-FR" sz="3000" kern="1200" dirty="0" smtClean="0"/>
              <a:t>Le mode opératoire</a:t>
            </a:r>
          </a:p>
          <a:p>
            <a:pPr lvl="0" algn="l" defTabSz="1333500">
              <a:lnSpc>
                <a:spcPct val="90000"/>
              </a:lnSpc>
              <a:spcBef>
                <a:spcPct val="0"/>
              </a:spcBef>
              <a:spcAft>
                <a:spcPct val="35000"/>
              </a:spcAft>
            </a:pPr>
            <a:r>
              <a:rPr lang="fr-FR" sz="2200" i="1" kern="1200" dirty="0" smtClean="0"/>
              <a:t>Comment le coupable </a:t>
            </a:r>
            <a:r>
              <a:rPr lang="fr-FR" sz="2200" i="1" kern="1200" dirty="0" err="1" smtClean="0"/>
              <a:t>a-t-il</a:t>
            </a:r>
            <a:r>
              <a:rPr lang="fr-FR" sz="2200" i="1" kern="1200" dirty="0" smtClean="0"/>
              <a:t> agi ?</a:t>
            </a:r>
            <a:endParaRPr lang="fr-FR" sz="2200" i="1" kern="1200" dirty="0"/>
          </a:p>
        </p:txBody>
      </p:sp>
      <p:sp>
        <p:nvSpPr>
          <p:cNvPr id="9" name="Ellipse 8"/>
          <p:cNvSpPr/>
          <p:nvPr/>
        </p:nvSpPr>
        <p:spPr>
          <a:xfrm>
            <a:off x="6508147" y="1230954"/>
            <a:ext cx="1457866" cy="1457866"/>
          </a:xfrm>
          <a:prstGeom prst="ellipse">
            <a:avLst/>
          </a:prstGeom>
          <a:blipFill>
            <a:blip r:embed="rId5" cstate="print">
              <a:extLst>
                <a:ext uri="{28A0092B-C50C-407E-A947-70E740481C1C}">
                  <a14:useLocalDpi xmlns:a14="http://schemas.microsoft.com/office/drawing/2010/main" val="0"/>
                </a:ext>
              </a:extLst>
            </a:blip>
            <a:srcRect/>
            <a:stretch>
              <a:fillRect/>
            </a:stretch>
          </a:blipFill>
        </p:spPr>
        <p:style>
          <a:lnRef idx="1">
            <a:schemeClr val="lt1">
              <a:hueOff val="0"/>
              <a:satOff val="0"/>
              <a:lumOff val="0"/>
              <a:alphaOff val="0"/>
            </a:schemeClr>
          </a:lnRef>
          <a:fillRef idx="1">
            <a:scrgbClr r="0" g="0" b="0"/>
          </a:fillRef>
          <a:effectRef idx="1">
            <a:schemeClr val="accent5">
              <a:tint val="50000"/>
              <a:hueOff val="0"/>
              <a:satOff val="0"/>
              <a:lumOff val="0"/>
              <a:alphaOff val="0"/>
            </a:schemeClr>
          </a:effectRef>
          <a:fontRef idx="minor">
            <a:schemeClr val="lt1">
              <a:hueOff val="0"/>
              <a:satOff val="0"/>
              <a:lumOff val="0"/>
              <a:alphaOff val="0"/>
            </a:schemeClr>
          </a:fontRef>
        </p:style>
      </p:sp>
      <p:sp>
        <p:nvSpPr>
          <p:cNvPr id="10" name="Forme libre 9"/>
          <p:cNvSpPr/>
          <p:nvPr/>
        </p:nvSpPr>
        <p:spPr>
          <a:xfrm>
            <a:off x="7237080" y="3124003"/>
            <a:ext cx="4423028" cy="1457867"/>
          </a:xfrm>
          <a:custGeom>
            <a:avLst/>
            <a:gdLst>
              <a:gd name="connsiteX0" fmla="*/ 0 w 4423028"/>
              <a:gd name="connsiteY0" fmla="*/ 0 h 1457866"/>
              <a:gd name="connsiteX1" fmla="*/ 3694095 w 4423028"/>
              <a:gd name="connsiteY1" fmla="*/ 0 h 1457866"/>
              <a:gd name="connsiteX2" fmla="*/ 4423028 w 4423028"/>
              <a:gd name="connsiteY2" fmla="*/ 728933 h 1457866"/>
              <a:gd name="connsiteX3" fmla="*/ 3694095 w 4423028"/>
              <a:gd name="connsiteY3" fmla="*/ 1457866 h 1457866"/>
              <a:gd name="connsiteX4" fmla="*/ 0 w 4423028"/>
              <a:gd name="connsiteY4" fmla="*/ 1457866 h 1457866"/>
              <a:gd name="connsiteX5" fmla="*/ 0 w 4423028"/>
              <a:gd name="connsiteY5" fmla="*/ 0 h 1457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3028" h="1457866">
                <a:moveTo>
                  <a:pt x="4423028" y="1457865"/>
                </a:moveTo>
                <a:lnTo>
                  <a:pt x="728933" y="1457865"/>
                </a:lnTo>
                <a:lnTo>
                  <a:pt x="0" y="728933"/>
                </a:lnTo>
                <a:lnTo>
                  <a:pt x="728933" y="1"/>
                </a:lnTo>
                <a:lnTo>
                  <a:pt x="4423028" y="1"/>
                </a:lnTo>
                <a:lnTo>
                  <a:pt x="4423028" y="1457865"/>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5">
              <a:hueOff val="-3676672"/>
              <a:satOff val="-5114"/>
              <a:lumOff val="-1961"/>
              <a:alphaOff val="0"/>
            </a:schemeClr>
          </a:fillRef>
          <a:effectRef idx="1">
            <a:schemeClr val="accent5">
              <a:hueOff val="-3676672"/>
              <a:satOff val="-5114"/>
              <a:lumOff val="-1961"/>
              <a:alphaOff val="0"/>
            </a:schemeClr>
          </a:effectRef>
          <a:fontRef idx="minor">
            <a:schemeClr val="dk1"/>
          </a:fontRef>
        </p:style>
        <p:txBody>
          <a:bodyPr spcFirstLastPara="0" vert="horz" wrap="square" lIns="1007345" tIns="121921" rIns="227584" bIns="121920" numCol="1" spcCol="1270" anchor="ctr" anchorCtr="0">
            <a:noAutofit/>
          </a:bodyPr>
          <a:lstStyle/>
          <a:p>
            <a:pPr lvl="0" algn="l" defTabSz="1422400">
              <a:lnSpc>
                <a:spcPct val="90000"/>
              </a:lnSpc>
              <a:spcBef>
                <a:spcPct val="0"/>
              </a:spcBef>
              <a:spcAft>
                <a:spcPct val="35000"/>
              </a:spcAft>
            </a:pPr>
            <a:r>
              <a:rPr lang="fr-FR" sz="3200" kern="1200" dirty="0" smtClean="0"/>
              <a:t>Le mobile</a:t>
            </a:r>
          </a:p>
          <a:p>
            <a:pPr lvl="0" algn="l" defTabSz="1422400">
              <a:lnSpc>
                <a:spcPct val="90000"/>
              </a:lnSpc>
              <a:spcBef>
                <a:spcPct val="0"/>
              </a:spcBef>
              <a:spcAft>
                <a:spcPct val="35000"/>
              </a:spcAft>
            </a:pPr>
            <a:r>
              <a:rPr lang="fr-FR" sz="2400" i="1" kern="1200" dirty="0" smtClean="0"/>
              <a:t>Pourquoi le coupable </a:t>
            </a:r>
            <a:r>
              <a:rPr lang="fr-FR" sz="2400" i="1" kern="1200" dirty="0" err="1" smtClean="0"/>
              <a:t>a-t-il</a:t>
            </a:r>
            <a:r>
              <a:rPr lang="fr-FR" sz="2400" i="1" kern="1200" dirty="0" smtClean="0"/>
              <a:t> agi ainsi ?</a:t>
            </a:r>
            <a:endParaRPr lang="fr-FR" sz="2400" i="1" kern="1200" dirty="0"/>
          </a:p>
        </p:txBody>
      </p:sp>
      <p:sp>
        <p:nvSpPr>
          <p:cNvPr id="11" name="Ellipse 10"/>
          <p:cNvSpPr/>
          <p:nvPr/>
        </p:nvSpPr>
        <p:spPr>
          <a:xfrm>
            <a:off x="6508147" y="3124004"/>
            <a:ext cx="1457866" cy="1457866"/>
          </a:xfrm>
          <a:prstGeom prst="ellipse">
            <a:avLst/>
          </a:prstGeom>
          <a:blipFill>
            <a:blip r:embed="rId6" cstate="print">
              <a:extLst>
                <a:ext uri="{28A0092B-C50C-407E-A947-70E740481C1C}">
                  <a14:useLocalDpi xmlns:a14="http://schemas.microsoft.com/office/drawing/2010/main" val="0"/>
                </a:ext>
              </a:extLst>
            </a:blip>
            <a:srcRect/>
            <a:stretch>
              <a:fillRect/>
            </a:stretch>
          </a:blipFill>
        </p:spPr>
        <p:style>
          <a:lnRef idx="1">
            <a:schemeClr val="lt1">
              <a:hueOff val="0"/>
              <a:satOff val="0"/>
              <a:lumOff val="0"/>
              <a:alphaOff val="0"/>
            </a:schemeClr>
          </a:lnRef>
          <a:fillRef idx="1">
            <a:scrgbClr r="0" g="0" b="0"/>
          </a:fillRef>
          <a:effectRef idx="1">
            <a:schemeClr val="accent5">
              <a:tint val="50000"/>
              <a:hueOff val="-3694485"/>
              <a:satOff val="-6499"/>
              <a:lumOff val="-836"/>
              <a:alphaOff val="0"/>
            </a:schemeClr>
          </a:effectRef>
          <a:fontRef idx="minor">
            <a:schemeClr val="lt1">
              <a:hueOff val="0"/>
              <a:satOff val="0"/>
              <a:lumOff val="0"/>
              <a:alphaOff val="0"/>
            </a:schemeClr>
          </a:fontRef>
        </p:style>
      </p:sp>
      <p:sp>
        <p:nvSpPr>
          <p:cNvPr id="12" name="Forme libre 11"/>
          <p:cNvSpPr/>
          <p:nvPr/>
        </p:nvSpPr>
        <p:spPr>
          <a:xfrm>
            <a:off x="7237080" y="5017053"/>
            <a:ext cx="4423029" cy="1457867"/>
          </a:xfrm>
          <a:custGeom>
            <a:avLst/>
            <a:gdLst>
              <a:gd name="connsiteX0" fmla="*/ 0 w 4423028"/>
              <a:gd name="connsiteY0" fmla="*/ 0 h 1457866"/>
              <a:gd name="connsiteX1" fmla="*/ 3694095 w 4423028"/>
              <a:gd name="connsiteY1" fmla="*/ 0 h 1457866"/>
              <a:gd name="connsiteX2" fmla="*/ 4423028 w 4423028"/>
              <a:gd name="connsiteY2" fmla="*/ 728933 h 1457866"/>
              <a:gd name="connsiteX3" fmla="*/ 3694095 w 4423028"/>
              <a:gd name="connsiteY3" fmla="*/ 1457866 h 1457866"/>
              <a:gd name="connsiteX4" fmla="*/ 0 w 4423028"/>
              <a:gd name="connsiteY4" fmla="*/ 1457866 h 1457866"/>
              <a:gd name="connsiteX5" fmla="*/ 0 w 4423028"/>
              <a:gd name="connsiteY5" fmla="*/ 0 h 1457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3028" h="1457866">
                <a:moveTo>
                  <a:pt x="4423028" y="1457865"/>
                </a:moveTo>
                <a:lnTo>
                  <a:pt x="728933" y="1457865"/>
                </a:lnTo>
                <a:lnTo>
                  <a:pt x="0" y="728933"/>
                </a:lnTo>
                <a:lnTo>
                  <a:pt x="728933" y="1"/>
                </a:lnTo>
                <a:lnTo>
                  <a:pt x="4423028" y="1"/>
                </a:lnTo>
                <a:lnTo>
                  <a:pt x="4423028" y="1457865"/>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5">
              <a:hueOff val="-7353344"/>
              <a:satOff val="-10228"/>
              <a:lumOff val="-3922"/>
              <a:alphaOff val="0"/>
            </a:schemeClr>
          </a:fillRef>
          <a:effectRef idx="1">
            <a:schemeClr val="accent5">
              <a:hueOff val="-7353344"/>
              <a:satOff val="-10228"/>
              <a:lumOff val="-3922"/>
              <a:alphaOff val="0"/>
            </a:schemeClr>
          </a:effectRef>
          <a:fontRef idx="minor">
            <a:schemeClr val="dk1"/>
          </a:fontRef>
        </p:style>
        <p:txBody>
          <a:bodyPr spcFirstLastPara="0" vert="horz" wrap="square" lIns="1007345" tIns="121921" rIns="227585" bIns="121920" numCol="1" spcCol="1270" anchor="ctr" anchorCtr="0">
            <a:noAutofit/>
          </a:bodyPr>
          <a:lstStyle/>
          <a:p>
            <a:pPr lvl="0" algn="l" defTabSz="1422400">
              <a:lnSpc>
                <a:spcPct val="90000"/>
              </a:lnSpc>
              <a:spcBef>
                <a:spcPct val="0"/>
              </a:spcBef>
              <a:spcAft>
                <a:spcPct val="35000"/>
              </a:spcAft>
            </a:pPr>
            <a:r>
              <a:rPr lang="fr-FR" sz="3200" kern="1200" dirty="0" smtClean="0"/>
              <a:t>L’enquête</a:t>
            </a:r>
          </a:p>
          <a:p>
            <a:pPr lvl="0" algn="l" defTabSz="1422400">
              <a:lnSpc>
                <a:spcPct val="90000"/>
              </a:lnSpc>
              <a:spcBef>
                <a:spcPct val="0"/>
              </a:spcBef>
              <a:spcAft>
                <a:spcPct val="35000"/>
              </a:spcAft>
            </a:pPr>
            <a:r>
              <a:rPr lang="fr-FR" sz="1800" i="1" kern="1200" dirty="0" smtClean="0"/>
              <a:t>Quelles sont les découvertes successives qui permettent de résoudre le problème ?</a:t>
            </a:r>
            <a:endParaRPr lang="fr-FR" sz="1800" i="1" kern="1200" dirty="0"/>
          </a:p>
        </p:txBody>
      </p:sp>
      <p:sp>
        <p:nvSpPr>
          <p:cNvPr id="13" name="Ellipse 12"/>
          <p:cNvSpPr/>
          <p:nvPr/>
        </p:nvSpPr>
        <p:spPr>
          <a:xfrm>
            <a:off x="6508147" y="5017054"/>
            <a:ext cx="1457866" cy="1457866"/>
          </a:xfrm>
          <a:prstGeom prst="ellipse">
            <a:avLst/>
          </a:prstGeom>
          <a:blipFill>
            <a:blip r:embed="rId7" cstate="print">
              <a:extLst>
                <a:ext uri="{28A0092B-C50C-407E-A947-70E740481C1C}">
                  <a14:useLocalDpi xmlns:a14="http://schemas.microsoft.com/office/drawing/2010/main" val="0"/>
                </a:ext>
              </a:extLst>
            </a:blip>
            <a:srcRect/>
            <a:stretch>
              <a:fillRect/>
            </a:stretch>
          </a:blipFill>
        </p:spPr>
        <p:style>
          <a:lnRef idx="1">
            <a:schemeClr val="lt1">
              <a:hueOff val="0"/>
              <a:satOff val="0"/>
              <a:lumOff val="0"/>
              <a:alphaOff val="0"/>
            </a:schemeClr>
          </a:lnRef>
          <a:fillRef idx="1">
            <a:scrgbClr r="0" g="0" b="0"/>
          </a:fillRef>
          <a:effectRef idx="1">
            <a:schemeClr val="accent5">
              <a:tint val="50000"/>
              <a:hueOff val="-7388970"/>
              <a:satOff val="-12997"/>
              <a:lumOff val="-1672"/>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4034585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9" grpId="0" animBg="1"/>
      <p:bldP spid="8" grpId="0" animBg="1"/>
      <p:bldP spid="10"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Comment écrire une histoire ? → </a:t>
            </a:r>
            <a:r>
              <a:rPr lang="fr-FR" sz="3200" i="1" dirty="0" smtClean="0">
                <a:solidFill>
                  <a:srgbClr val="FF0000"/>
                </a:solidFill>
                <a:effectLst>
                  <a:outerShdw blurRad="50800" dist="38100" dir="2700000" algn="tl" rotWithShape="0">
                    <a:prstClr val="black">
                      <a:alpha val="40000"/>
                    </a:prstClr>
                  </a:outerShdw>
                </a:effectLst>
              </a:rPr>
              <a:t>Le schéma narratif</a:t>
            </a:r>
            <a:endParaRPr lang="fr-FR" sz="3200" i="1" dirty="0">
              <a:solidFill>
                <a:srgbClr val="FF0000"/>
              </a:solidFill>
              <a:effectLst>
                <a:outerShdw blurRad="50800" dist="38100" dir="2700000" algn="tl" rotWithShape="0">
                  <a:prstClr val="black">
                    <a:alpha val="40000"/>
                  </a:prstClr>
                </a:outerShdw>
              </a:effectLst>
            </a:endParaRPr>
          </a:p>
        </p:txBody>
      </p:sp>
      <p:sp>
        <p:nvSpPr>
          <p:cNvPr id="8" name="Flèche droite 7"/>
          <p:cNvSpPr/>
          <p:nvPr/>
        </p:nvSpPr>
        <p:spPr>
          <a:xfrm>
            <a:off x="1252168" y="906276"/>
            <a:ext cx="9644120" cy="5418667"/>
          </a:xfrm>
          <a:prstGeom prst="rightArrow">
            <a:avLst/>
          </a:prstGeom>
        </p:spPr>
        <p:style>
          <a:lnRef idx="0">
            <a:schemeClr val="dk1">
              <a:hueOff val="0"/>
              <a:satOff val="0"/>
              <a:lumOff val="0"/>
              <a:alphaOff val="0"/>
            </a:schemeClr>
          </a:lnRef>
          <a:fillRef idx="1">
            <a:schemeClr val="accent3">
              <a:tint val="40000"/>
              <a:hueOff val="0"/>
              <a:satOff val="0"/>
              <a:lumOff val="0"/>
              <a:alphaOff val="0"/>
            </a:schemeClr>
          </a:fillRef>
          <a:effectRef idx="0">
            <a:schemeClr val="accent3">
              <a:tint val="40000"/>
              <a:hueOff val="0"/>
              <a:satOff val="0"/>
              <a:lumOff val="0"/>
              <a:alphaOff val="0"/>
            </a:schemeClr>
          </a:effectRef>
          <a:fontRef idx="minor">
            <a:schemeClr val="dk1">
              <a:hueOff val="0"/>
              <a:satOff val="0"/>
              <a:lumOff val="0"/>
              <a:alphaOff val="0"/>
            </a:schemeClr>
          </a:fontRef>
        </p:style>
      </p:sp>
      <p:sp>
        <p:nvSpPr>
          <p:cNvPr id="9" name="Forme libre 8"/>
          <p:cNvSpPr/>
          <p:nvPr/>
        </p:nvSpPr>
        <p:spPr>
          <a:xfrm>
            <a:off x="404541"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1. Situation initiale</a:t>
            </a:r>
          </a:p>
          <a:p>
            <a:pPr lvl="0" algn="ctr" defTabSz="889000">
              <a:lnSpc>
                <a:spcPct val="90000"/>
              </a:lnSpc>
              <a:spcBef>
                <a:spcPct val="0"/>
              </a:spcBef>
              <a:spcAft>
                <a:spcPct val="35000"/>
              </a:spcAft>
            </a:pPr>
            <a:r>
              <a:rPr lang="fr-FR" sz="1600" kern="1200" dirty="0" smtClean="0"/>
              <a:t>Qui ? Quoi ? Où ? Quand ?</a:t>
            </a:r>
          </a:p>
          <a:p>
            <a:pPr lvl="0" algn="ctr" defTabSz="889000">
              <a:lnSpc>
                <a:spcPct val="90000"/>
              </a:lnSpc>
              <a:spcBef>
                <a:spcPct val="0"/>
              </a:spcBef>
              <a:spcAft>
                <a:spcPct val="35000"/>
              </a:spcAft>
            </a:pPr>
            <a:r>
              <a:rPr lang="fr-FR" sz="1600" i="1" kern="1200" dirty="0" smtClean="0"/>
              <a:t>Imparfait</a:t>
            </a:r>
            <a:endParaRPr lang="fr-FR" sz="1600" i="1" kern="1200" dirty="0"/>
          </a:p>
        </p:txBody>
      </p:sp>
      <p:sp>
        <p:nvSpPr>
          <p:cNvPr id="10" name="Forme libre 9"/>
          <p:cNvSpPr/>
          <p:nvPr/>
        </p:nvSpPr>
        <p:spPr>
          <a:xfrm>
            <a:off x="2739118"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677650"/>
              <a:satOff val="25000"/>
              <a:lumOff val="-3676"/>
              <a:alphaOff val="0"/>
            </a:schemeClr>
          </a:fillRef>
          <a:effectRef idx="0">
            <a:schemeClr val="accent3">
              <a:hueOff val="677650"/>
              <a:satOff val="25000"/>
              <a:lumOff val="-3676"/>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2. Elément perturbateur</a:t>
            </a:r>
          </a:p>
          <a:p>
            <a:pPr lvl="0" algn="ctr" defTabSz="889000">
              <a:lnSpc>
                <a:spcPct val="90000"/>
              </a:lnSpc>
              <a:spcBef>
                <a:spcPct val="0"/>
              </a:spcBef>
              <a:spcAft>
                <a:spcPct val="35000"/>
              </a:spcAft>
            </a:pPr>
            <a:r>
              <a:rPr lang="fr-FR" sz="1600" kern="1200" dirty="0" smtClean="0"/>
              <a:t>Soudain, tout à coup, ce jour-là…</a:t>
            </a:r>
          </a:p>
          <a:p>
            <a:pPr lvl="0" algn="ctr" defTabSz="889000">
              <a:lnSpc>
                <a:spcPct val="90000"/>
              </a:lnSpc>
              <a:spcBef>
                <a:spcPct val="0"/>
              </a:spcBef>
              <a:spcAft>
                <a:spcPct val="35000"/>
              </a:spcAft>
            </a:pPr>
            <a:r>
              <a:rPr lang="fr-FR" sz="1600" i="1" kern="1200" dirty="0" smtClean="0"/>
              <a:t>Passé simple</a:t>
            </a:r>
            <a:endParaRPr lang="fr-FR" sz="1600" i="1" kern="1200" dirty="0"/>
          </a:p>
        </p:txBody>
      </p:sp>
      <p:sp>
        <p:nvSpPr>
          <p:cNvPr id="11" name="Forme libre 10"/>
          <p:cNvSpPr/>
          <p:nvPr/>
        </p:nvSpPr>
        <p:spPr>
          <a:xfrm>
            <a:off x="5073695"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1355300"/>
              <a:satOff val="50000"/>
              <a:lumOff val="-7353"/>
              <a:alphaOff val="0"/>
            </a:schemeClr>
          </a:fillRef>
          <a:effectRef idx="0">
            <a:schemeClr val="accent3">
              <a:hueOff val="1355300"/>
              <a:satOff val="50000"/>
              <a:lumOff val="-7353"/>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3. Déroulement ou péripéties</a:t>
            </a:r>
          </a:p>
          <a:p>
            <a:pPr lvl="0" algn="ctr" defTabSz="889000">
              <a:lnSpc>
                <a:spcPct val="90000"/>
              </a:lnSpc>
              <a:spcBef>
                <a:spcPct val="0"/>
              </a:spcBef>
              <a:spcAft>
                <a:spcPct val="35000"/>
              </a:spcAft>
            </a:pPr>
            <a:r>
              <a:rPr lang="fr-FR" sz="1600" kern="1200" dirty="0" smtClean="0"/>
              <a:t>Actions du héros : rencontre, course-poursuite, découverte, réflexion… </a:t>
            </a:r>
            <a:endParaRPr lang="fr-FR" sz="1600" kern="1200" dirty="0"/>
          </a:p>
        </p:txBody>
      </p:sp>
      <p:sp>
        <p:nvSpPr>
          <p:cNvPr id="12" name="Forme libre 11"/>
          <p:cNvSpPr/>
          <p:nvPr/>
        </p:nvSpPr>
        <p:spPr>
          <a:xfrm>
            <a:off x="7408273"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2032949"/>
              <a:satOff val="75000"/>
              <a:lumOff val="-11029"/>
              <a:alphaOff val="0"/>
            </a:schemeClr>
          </a:fillRef>
          <a:effectRef idx="0">
            <a:schemeClr val="accent3">
              <a:hueOff val="2032949"/>
              <a:satOff val="75000"/>
              <a:lumOff val="-11029"/>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b="0" kern="1200" dirty="0" smtClean="0">
                <a:solidFill>
                  <a:schemeClr val="tx1"/>
                </a:solidFill>
              </a:rPr>
              <a:t>4. Dénouement</a:t>
            </a:r>
          </a:p>
          <a:p>
            <a:pPr lvl="0" algn="ctr" defTabSz="889000">
              <a:lnSpc>
                <a:spcPct val="90000"/>
              </a:lnSpc>
              <a:spcBef>
                <a:spcPct val="0"/>
              </a:spcBef>
              <a:spcAft>
                <a:spcPct val="35000"/>
              </a:spcAft>
            </a:pPr>
            <a:r>
              <a:rPr lang="fr-FR" sz="1600" kern="1200" dirty="0" smtClean="0"/>
              <a:t>Réponses aux questions suscitées par l’élément perturbateur. Réussite ou échec du héros.</a:t>
            </a:r>
          </a:p>
          <a:p>
            <a:pPr lvl="0" algn="ctr" defTabSz="889000">
              <a:lnSpc>
                <a:spcPct val="90000"/>
              </a:lnSpc>
              <a:spcBef>
                <a:spcPct val="0"/>
              </a:spcBef>
              <a:spcAft>
                <a:spcPct val="35000"/>
              </a:spcAft>
            </a:pPr>
            <a:r>
              <a:rPr lang="fr-FR" sz="1600" i="1" kern="1200" dirty="0" smtClean="0"/>
              <a:t>Passé simple</a:t>
            </a:r>
            <a:endParaRPr lang="fr-FR" sz="1600" i="1" kern="1200" dirty="0"/>
          </a:p>
        </p:txBody>
      </p:sp>
      <p:sp>
        <p:nvSpPr>
          <p:cNvPr id="13" name="Forme libre 12"/>
          <p:cNvSpPr/>
          <p:nvPr/>
        </p:nvSpPr>
        <p:spPr>
          <a:xfrm>
            <a:off x="9742850"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2710599"/>
              <a:satOff val="100000"/>
              <a:lumOff val="-14706"/>
              <a:alphaOff val="0"/>
            </a:schemeClr>
          </a:fillRef>
          <a:effectRef idx="0">
            <a:schemeClr val="accent3">
              <a:hueOff val="2710599"/>
              <a:satOff val="100000"/>
              <a:lumOff val="-14706"/>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5. Situation finale</a:t>
            </a:r>
          </a:p>
          <a:p>
            <a:pPr lvl="0" algn="ctr" defTabSz="889000">
              <a:lnSpc>
                <a:spcPct val="90000"/>
              </a:lnSpc>
              <a:spcBef>
                <a:spcPct val="0"/>
              </a:spcBef>
              <a:spcAft>
                <a:spcPct val="35000"/>
              </a:spcAft>
            </a:pPr>
            <a:r>
              <a:rPr lang="fr-FR" sz="1600" kern="1200" dirty="0" smtClean="0"/>
              <a:t>Bilan de ce qui s’est passé. Qu’est-ce qui a changé ?</a:t>
            </a:r>
          </a:p>
          <a:p>
            <a:pPr lvl="0" algn="ctr" defTabSz="889000">
              <a:lnSpc>
                <a:spcPct val="90000"/>
              </a:lnSpc>
              <a:spcBef>
                <a:spcPct val="0"/>
              </a:spcBef>
              <a:spcAft>
                <a:spcPct val="35000"/>
              </a:spcAft>
            </a:pPr>
            <a:r>
              <a:rPr lang="fr-FR" sz="1600" i="1" kern="1200" dirty="0" smtClean="0"/>
              <a:t>Passé simple</a:t>
            </a:r>
            <a:endParaRPr lang="fr-FR" sz="1600" i="1" kern="1200" dirty="0"/>
          </a:p>
        </p:txBody>
      </p:sp>
    </p:spTree>
    <p:extLst>
      <p:ext uri="{BB962C8B-B14F-4D97-AF65-F5344CB8AC3E}">
        <p14:creationId xmlns:p14="http://schemas.microsoft.com/office/powerpoint/2010/main" val="262774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Exemple → </a:t>
            </a:r>
            <a:r>
              <a:rPr lang="fr-FR" sz="3200" i="1" dirty="0" smtClean="0">
                <a:solidFill>
                  <a:srgbClr val="FF0000"/>
                </a:solidFill>
                <a:effectLst>
                  <a:outerShdw blurRad="50800" dist="38100" dir="2700000" algn="tl" rotWithShape="0">
                    <a:prstClr val="black">
                      <a:alpha val="40000"/>
                    </a:prstClr>
                  </a:outerShdw>
                </a:effectLst>
              </a:rPr>
              <a:t>L’Amnésique se rappelait la Lune</a:t>
            </a:r>
            <a:endParaRPr lang="fr-FR" sz="3200" i="1" dirty="0">
              <a:solidFill>
                <a:srgbClr val="FF0000"/>
              </a:solidFill>
              <a:effectLst>
                <a:outerShdw blurRad="50800" dist="38100" dir="2700000" algn="tl" rotWithShape="0">
                  <a:prstClr val="black">
                    <a:alpha val="40000"/>
                  </a:prstClr>
                </a:outerShdw>
              </a:effectLst>
            </a:endParaRPr>
          </a:p>
        </p:txBody>
      </p:sp>
      <p:sp>
        <p:nvSpPr>
          <p:cNvPr id="8" name="Flèche droite 7"/>
          <p:cNvSpPr/>
          <p:nvPr/>
        </p:nvSpPr>
        <p:spPr>
          <a:xfrm>
            <a:off x="1252168" y="906276"/>
            <a:ext cx="9644120" cy="5418667"/>
          </a:xfrm>
          <a:prstGeom prst="rightArrow">
            <a:avLst/>
          </a:prstGeom>
        </p:spPr>
        <p:style>
          <a:lnRef idx="0">
            <a:schemeClr val="dk1">
              <a:hueOff val="0"/>
              <a:satOff val="0"/>
              <a:lumOff val="0"/>
              <a:alphaOff val="0"/>
            </a:schemeClr>
          </a:lnRef>
          <a:fillRef idx="1">
            <a:schemeClr val="accent3">
              <a:tint val="40000"/>
              <a:hueOff val="0"/>
              <a:satOff val="0"/>
              <a:lumOff val="0"/>
              <a:alphaOff val="0"/>
            </a:schemeClr>
          </a:fillRef>
          <a:effectRef idx="0">
            <a:schemeClr val="accent3">
              <a:tint val="40000"/>
              <a:hueOff val="0"/>
              <a:satOff val="0"/>
              <a:lumOff val="0"/>
              <a:alphaOff val="0"/>
            </a:schemeClr>
          </a:effectRef>
          <a:fontRef idx="minor">
            <a:schemeClr val="dk1">
              <a:hueOff val="0"/>
              <a:satOff val="0"/>
              <a:lumOff val="0"/>
              <a:alphaOff val="0"/>
            </a:schemeClr>
          </a:fontRef>
        </p:style>
      </p:sp>
      <p:sp>
        <p:nvSpPr>
          <p:cNvPr id="9" name="Forme libre 8"/>
          <p:cNvSpPr/>
          <p:nvPr/>
        </p:nvSpPr>
        <p:spPr>
          <a:xfrm>
            <a:off x="404541"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1. Situation initiale</a:t>
            </a:r>
          </a:p>
          <a:p>
            <a:pPr lvl="0" algn="ctr" defTabSz="889000">
              <a:lnSpc>
                <a:spcPct val="90000"/>
              </a:lnSpc>
              <a:spcBef>
                <a:spcPct val="0"/>
              </a:spcBef>
              <a:spcAft>
                <a:spcPct val="35000"/>
              </a:spcAft>
            </a:pPr>
            <a:r>
              <a:rPr lang="fr-FR" sz="1600" kern="1200" dirty="0" smtClean="0"/>
              <a:t>Qui ? Quoi ? Où ? Quand ?</a:t>
            </a:r>
          </a:p>
          <a:p>
            <a:pPr lvl="0" algn="ctr" defTabSz="889000">
              <a:lnSpc>
                <a:spcPct val="90000"/>
              </a:lnSpc>
              <a:spcBef>
                <a:spcPct val="0"/>
              </a:spcBef>
              <a:spcAft>
                <a:spcPct val="35000"/>
              </a:spcAft>
            </a:pPr>
            <a:r>
              <a:rPr lang="fr-FR" sz="1600" i="1" kern="1200" dirty="0" smtClean="0"/>
              <a:t>Imparfait</a:t>
            </a:r>
            <a:endParaRPr lang="fr-FR" sz="1600" i="1" kern="1200" dirty="0"/>
          </a:p>
        </p:txBody>
      </p:sp>
      <p:sp>
        <p:nvSpPr>
          <p:cNvPr id="10" name="Forme libre 9"/>
          <p:cNvSpPr/>
          <p:nvPr/>
        </p:nvSpPr>
        <p:spPr>
          <a:xfrm>
            <a:off x="2739118"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677650"/>
              <a:satOff val="25000"/>
              <a:lumOff val="-3676"/>
              <a:alphaOff val="0"/>
            </a:schemeClr>
          </a:fillRef>
          <a:effectRef idx="0">
            <a:schemeClr val="accent3">
              <a:hueOff val="677650"/>
              <a:satOff val="25000"/>
              <a:lumOff val="-3676"/>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2. Elément perturbateur</a:t>
            </a:r>
          </a:p>
          <a:p>
            <a:pPr lvl="0" algn="ctr" defTabSz="889000">
              <a:lnSpc>
                <a:spcPct val="90000"/>
              </a:lnSpc>
              <a:spcBef>
                <a:spcPct val="0"/>
              </a:spcBef>
              <a:spcAft>
                <a:spcPct val="35000"/>
              </a:spcAft>
            </a:pPr>
            <a:r>
              <a:rPr lang="fr-FR" sz="1600" kern="1200" dirty="0" smtClean="0"/>
              <a:t>Soudain, tout à coup, ce jour-là…</a:t>
            </a:r>
          </a:p>
          <a:p>
            <a:pPr lvl="0" algn="ctr" defTabSz="889000">
              <a:lnSpc>
                <a:spcPct val="90000"/>
              </a:lnSpc>
              <a:spcBef>
                <a:spcPct val="0"/>
              </a:spcBef>
              <a:spcAft>
                <a:spcPct val="35000"/>
              </a:spcAft>
            </a:pPr>
            <a:r>
              <a:rPr lang="fr-FR" sz="1600" i="1" kern="1200" dirty="0" smtClean="0"/>
              <a:t>Passé simple</a:t>
            </a:r>
            <a:endParaRPr lang="fr-FR" sz="1600" i="1" kern="1200" dirty="0"/>
          </a:p>
        </p:txBody>
      </p:sp>
      <p:sp>
        <p:nvSpPr>
          <p:cNvPr id="11" name="Forme libre 10"/>
          <p:cNvSpPr/>
          <p:nvPr/>
        </p:nvSpPr>
        <p:spPr>
          <a:xfrm>
            <a:off x="5073695"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1355300"/>
              <a:satOff val="50000"/>
              <a:lumOff val="-7353"/>
              <a:alphaOff val="0"/>
            </a:schemeClr>
          </a:fillRef>
          <a:effectRef idx="0">
            <a:schemeClr val="accent3">
              <a:hueOff val="1355300"/>
              <a:satOff val="50000"/>
              <a:lumOff val="-7353"/>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3. Déroulement ou péripéties</a:t>
            </a:r>
          </a:p>
          <a:p>
            <a:pPr lvl="0" algn="ctr" defTabSz="889000">
              <a:lnSpc>
                <a:spcPct val="90000"/>
              </a:lnSpc>
              <a:spcBef>
                <a:spcPct val="0"/>
              </a:spcBef>
              <a:spcAft>
                <a:spcPct val="35000"/>
              </a:spcAft>
            </a:pPr>
            <a:r>
              <a:rPr lang="fr-FR" sz="1600" kern="1200" dirty="0" smtClean="0"/>
              <a:t>Actions du héros : rencontre, course-poursuite, découverte, réflexion… </a:t>
            </a:r>
            <a:endParaRPr lang="fr-FR" sz="1600" kern="1200" dirty="0"/>
          </a:p>
        </p:txBody>
      </p:sp>
      <p:sp>
        <p:nvSpPr>
          <p:cNvPr id="12" name="Forme libre 11"/>
          <p:cNvSpPr/>
          <p:nvPr/>
        </p:nvSpPr>
        <p:spPr>
          <a:xfrm>
            <a:off x="7408273"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2032949"/>
              <a:satOff val="75000"/>
              <a:lumOff val="-11029"/>
              <a:alphaOff val="0"/>
            </a:schemeClr>
          </a:fillRef>
          <a:effectRef idx="0">
            <a:schemeClr val="accent3">
              <a:hueOff val="2032949"/>
              <a:satOff val="75000"/>
              <a:lumOff val="-11029"/>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b="0" kern="1200" dirty="0" smtClean="0">
                <a:solidFill>
                  <a:schemeClr val="tx1"/>
                </a:solidFill>
              </a:rPr>
              <a:t>4. Dénouement</a:t>
            </a:r>
          </a:p>
          <a:p>
            <a:pPr lvl="0" algn="ctr" defTabSz="889000">
              <a:lnSpc>
                <a:spcPct val="90000"/>
              </a:lnSpc>
              <a:spcBef>
                <a:spcPct val="0"/>
              </a:spcBef>
              <a:spcAft>
                <a:spcPct val="35000"/>
              </a:spcAft>
            </a:pPr>
            <a:r>
              <a:rPr lang="fr-FR" sz="1600" kern="1200" dirty="0" smtClean="0"/>
              <a:t>Réponses aux questions suscitées par l’élément perturbateur. Réussite ou échec du héros.</a:t>
            </a:r>
          </a:p>
          <a:p>
            <a:pPr lvl="0" algn="ctr" defTabSz="889000">
              <a:lnSpc>
                <a:spcPct val="90000"/>
              </a:lnSpc>
              <a:spcBef>
                <a:spcPct val="0"/>
              </a:spcBef>
              <a:spcAft>
                <a:spcPct val="35000"/>
              </a:spcAft>
            </a:pPr>
            <a:r>
              <a:rPr lang="fr-FR" sz="1600" i="1" kern="1200" dirty="0" smtClean="0"/>
              <a:t>Passé simple</a:t>
            </a:r>
            <a:endParaRPr lang="fr-FR" sz="1600" i="1" kern="1200" dirty="0"/>
          </a:p>
        </p:txBody>
      </p:sp>
      <p:sp>
        <p:nvSpPr>
          <p:cNvPr id="13" name="Forme libre 12"/>
          <p:cNvSpPr/>
          <p:nvPr/>
        </p:nvSpPr>
        <p:spPr>
          <a:xfrm>
            <a:off x="9742850"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2710599"/>
              <a:satOff val="100000"/>
              <a:lumOff val="-14706"/>
              <a:alphaOff val="0"/>
            </a:schemeClr>
          </a:fillRef>
          <a:effectRef idx="0">
            <a:schemeClr val="accent3">
              <a:hueOff val="2710599"/>
              <a:satOff val="100000"/>
              <a:lumOff val="-14706"/>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5. Situation finale</a:t>
            </a:r>
          </a:p>
          <a:p>
            <a:pPr lvl="0" algn="ctr" defTabSz="889000">
              <a:lnSpc>
                <a:spcPct val="90000"/>
              </a:lnSpc>
              <a:spcBef>
                <a:spcPct val="0"/>
              </a:spcBef>
              <a:spcAft>
                <a:spcPct val="35000"/>
              </a:spcAft>
            </a:pPr>
            <a:r>
              <a:rPr lang="fr-FR" sz="1600" kern="1200" dirty="0" smtClean="0"/>
              <a:t>Bilan de ce qui s’est passé. Qu’est-ce qui a changé ?</a:t>
            </a:r>
          </a:p>
          <a:p>
            <a:pPr lvl="0" algn="ctr" defTabSz="889000">
              <a:lnSpc>
                <a:spcPct val="90000"/>
              </a:lnSpc>
              <a:spcBef>
                <a:spcPct val="0"/>
              </a:spcBef>
              <a:spcAft>
                <a:spcPct val="35000"/>
              </a:spcAft>
            </a:pPr>
            <a:r>
              <a:rPr lang="fr-FR" sz="1600" i="1" kern="1200" dirty="0" smtClean="0"/>
              <a:t>Passé simple</a:t>
            </a:r>
            <a:endParaRPr lang="fr-FR" sz="1600" i="1" kern="1200" dirty="0"/>
          </a:p>
        </p:txBody>
      </p:sp>
      <p:sp>
        <p:nvSpPr>
          <p:cNvPr id="3" name="ZoneTexte 2"/>
          <p:cNvSpPr txBox="1"/>
          <p:nvPr/>
        </p:nvSpPr>
        <p:spPr>
          <a:xfrm>
            <a:off x="21772" y="5071016"/>
            <a:ext cx="3505200" cy="1754326"/>
          </a:xfrm>
          <a:prstGeom prst="rect">
            <a:avLst/>
          </a:prstGeom>
          <a:noFill/>
          <a:ln>
            <a:solidFill>
              <a:schemeClr val="tx1"/>
            </a:solidFill>
          </a:ln>
        </p:spPr>
        <p:txBody>
          <a:bodyPr wrap="square" rtlCol="0">
            <a:spAutoFit/>
          </a:bodyPr>
          <a:lstStyle/>
          <a:p>
            <a:r>
              <a:rPr lang="fr-FR" dirty="0"/>
              <a:t>C’était un jour sans vent. Ou plutôt un soir, devrais-je dire, car je </a:t>
            </a:r>
            <a:r>
              <a:rPr lang="fr-FR" dirty="0" smtClean="0"/>
              <a:t>rentrai </a:t>
            </a:r>
            <a:r>
              <a:rPr lang="fr-FR" dirty="0"/>
              <a:t>sous la lune, le soleil m’ayant soudain fait faux bond. Je n’étais pas plus haut que trois </a:t>
            </a:r>
            <a:r>
              <a:rPr lang="fr-FR" dirty="0" smtClean="0"/>
              <a:t>pommes…</a:t>
            </a:r>
            <a:endParaRPr lang="fr-FR" dirty="0"/>
          </a:p>
        </p:txBody>
      </p:sp>
      <p:sp>
        <p:nvSpPr>
          <p:cNvPr id="4" name="ZoneTexte 3"/>
          <p:cNvSpPr txBox="1"/>
          <p:nvPr/>
        </p:nvSpPr>
        <p:spPr>
          <a:xfrm>
            <a:off x="2193879" y="969030"/>
            <a:ext cx="3091543" cy="1200329"/>
          </a:xfrm>
          <a:prstGeom prst="rect">
            <a:avLst/>
          </a:prstGeom>
          <a:noFill/>
          <a:ln>
            <a:solidFill>
              <a:schemeClr val="tx1"/>
            </a:solidFill>
          </a:ln>
        </p:spPr>
        <p:txBody>
          <a:bodyPr wrap="square" rtlCol="0">
            <a:spAutoFit/>
          </a:bodyPr>
          <a:lstStyle/>
          <a:p>
            <a:r>
              <a:rPr lang="fr-FR" dirty="0"/>
              <a:t>Au calvaire des </a:t>
            </a:r>
            <a:r>
              <a:rPr lang="fr-FR" dirty="0" smtClean="0"/>
              <a:t>Batraciens […], </a:t>
            </a:r>
            <a:r>
              <a:rPr lang="fr-FR" dirty="0"/>
              <a:t>j’eus la frayeur de ma vie. Je m’arrêtai net, pétrifié par cette apparition </a:t>
            </a:r>
            <a:r>
              <a:rPr lang="fr-FR" dirty="0" smtClean="0"/>
              <a:t>stupéfiante […].</a:t>
            </a:r>
            <a:endParaRPr lang="fr-FR" dirty="0"/>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48967" y="4699342"/>
            <a:ext cx="1687550" cy="2158658"/>
          </a:xfrm>
          <a:prstGeom prst="rect">
            <a:avLst/>
          </a:prstGeom>
        </p:spPr>
      </p:pic>
      <p:cxnSp>
        <p:nvCxnSpPr>
          <p:cNvPr id="7" name="Connecteur droit avec flèche 6"/>
          <p:cNvCxnSpPr>
            <a:endCxn id="3" idx="0"/>
          </p:cNvCxnSpPr>
          <p:nvPr/>
        </p:nvCxnSpPr>
        <p:spPr>
          <a:xfrm>
            <a:off x="1405074" y="4699342"/>
            <a:ext cx="369298" cy="37167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necteur droit avec flèche 14"/>
          <p:cNvCxnSpPr/>
          <p:nvPr/>
        </p:nvCxnSpPr>
        <p:spPr>
          <a:xfrm flipH="1" flipV="1">
            <a:off x="3636003" y="2169359"/>
            <a:ext cx="97797" cy="36251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necteur droit avec flèche 16"/>
          <p:cNvCxnSpPr/>
          <p:nvPr/>
        </p:nvCxnSpPr>
        <p:spPr>
          <a:xfrm>
            <a:off x="3733800" y="4699342"/>
            <a:ext cx="141514" cy="63465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ZoneTexte 17"/>
          <p:cNvSpPr txBox="1"/>
          <p:nvPr/>
        </p:nvSpPr>
        <p:spPr>
          <a:xfrm>
            <a:off x="5507055" y="5071016"/>
            <a:ext cx="4079890" cy="1754326"/>
          </a:xfrm>
          <a:prstGeom prst="rect">
            <a:avLst/>
          </a:prstGeom>
          <a:noFill/>
          <a:ln>
            <a:solidFill>
              <a:schemeClr val="tx1"/>
            </a:solidFill>
          </a:ln>
        </p:spPr>
        <p:txBody>
          <a:bodyPr wrap="square" rtlCol="0">
            <a:spAutoFit/>
          </a:bodyPr>
          <a:lstStyle/>
          <a:p>
            <a:r>
              <a:rPr lang="fr-FR"/>
              <a:t>C’est en posant mes mains derrière mon dos et en rejetant ma tête vers l’arrière, pour me détendre un peu, que je la vis soudain. Elle était toute ronde, toute grosse, toute lumineuse et surtout, toute piquetée de cratères…</a:t>
            </a:r>
          </a:p>
        </p:txBody>
      </p:sp>
      <p:cxnSp>
        <p:nvCxnSpPr>
          <p:cNvPr id="20" name="Connecteur droit avec flèche 19"/>
          <p:cNvCxnSpPr>
            <a:endCxn id="18" idx="0"/>
          </p:cNvCxnSpPr>
          <p:nvPr/>
        </p:nvCxnSpPr>
        <p:spPr>
          <a:xfrm>
            <a:off x="6074228" y="4666684"/>
            <a:ext cx="1472772" cy="4043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1" name="Imag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48588" y="0"/>
            <a:ext cx="1697910" cy="2277155"/>
          </a:xfrm>
          <a:prstGeom prst="rect">
            <a:avLst/>
          </a:prstGeom>
        </p:spPr>
      </p:pic>
      <p:cxnSp>
        <p:nvCxnSpPr>
          <p:cNvPr id="27" name="Connecteur droit avec flèche 26"/>
          <p:cNvCxnSpPr/>
          <p:nvPr/>
        </p:nvCxnSpPr>
        <p:spPr>
          <a:xfrm flipV="1">
            <a:off x="8408806" y="1752775"/>
            <a:ext cx="1334044" cy="77910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ZoneTexte 27"/>
          <p:cNvSpPr txBox="1"/>
          <p:nvPr/>
        </p:nvSpPr>
        <p:spPr>
          <a:xfrm>
            <a:off x="9711667" y="5071014"/>
            <a:ext cx="2449150" cy="1754326"/>
          </a:xfrm>
          <a:prstGeom prst="rect">
            <a:avLst/>
          </a:prstGeom>
          <a:noFill/>
          <a:ln>
            <a:solidFill>
              <a:schemeClr val="tx1"/>
            </a:solidFill>
          </a:ln>
        </p:spPr>
        <p:txBody>
          <a:bodyPr wrap="square" rtlCol="0">
            <a:spAutoFit/>
          </a:bodyPr>
          <a:lstStyle/>
          <a:p>
            <a:r>
              <a:rPr lang="fr-FR" dirty="0"/>
              <a:t>Depuis ce jour </a:t>
            </a:r>
            <a:r>
              <a:rPr lang="fr-FR" dirty="0" smtClean="0"/>
              <a:t>[…], j’ai </a:t>
            </a:r>
            <a:r>
              <a:rPr lang="fr-FR" dirty="0"/>
              <a:t>de nombreuses fois rendu visite à </a:t>
            </a:r>
            <a:r>
              <a:rPr lang="fr-FR" dirty="0" err="1" smtClean="0"/>
              <a:t>Poltibac</a:t>
            </a:r>
            <a:r>
              <a:rPr lang="fr-FR" dirty="0" smtClean="0"/>
              <a:t> […]. Je </a:t>
            </a:r>
            <a:r>
              <a:rPr lang="fr-FR" dirty="0"/>
              <a:t>m’amuse beaucoup lorsque je vais là-bas…</a:t>
            </a:r>
          </a:p>
        </p:txBody>
      </p:sp>
      <p:cxnSp>
        <p:nvCxnSpPr>
          <p:cNvPr id="30" name="Connecteur droit avec flèche 29"/>
          <p:cNvCxnSpPr>
            <a:endCxn id="28" idx="0"/>
          </p:cNvCxnSpPr>
          <p:nvPr/>
        </p:nvCxnSpPr>
        <p:spPr>
          <a:xfrm>
            <a:off x="10710725" y="4666682"/>
            <a:ext cx="225517" cy="4043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1" name="Bulle ronde 30"/>
          <p:cNvSpPr/>
          <p:nvPr/>
        </p:nvSpPr>
        <p:spPr>
          <a:xfrm>
            <a:off x="5906486" y="1080798"/>
            <a:ext cx="3769490" cy="869472"/>
          </a:xfrm>
          <a:prstGeom prst="wedgeEllipseCallout">
            <a:avLst>
              <a:gd name="adj1" fmla="val 66848"/>
              <a:gd name="adj2" fmla="val -88708"/>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fr-FR" sz="2800" dirty="0" err="1" smtClean="0"/>
              <a:t>Au</a:t>
            </a:r>
            <a:r>
              <a:rPr lang="fr-FR" sz="2400" dirty="0" err="1" smtClean="0"/>
              <a:t>re</a:t>
            </a:r>
            <a:r>
              <a:rPr lang="fr-FR" sz="2000" dirty="0" err="1" smtClean="0"/>
              <a:t>vo</a:t>
            </a:r>
            <a:r>
              <a:rPr lang="fr-FR" dirty="0" err="1" smtClean="0"/>
              <a:t>ir</a:t>
            </a:r>
            <a:r>
              <a:rPr lang="fr-FR" sz="1600" dirty="0" err="1" smtClean="0"/>
              <a:t>atou</a:t>
            </a:r>
            <a:r>
              <a:rPr lang="fr-FR" sz="1400" dirty="0" err="1" smtClean="0"/>
              <a:t>uu</a:t>
            </a:r>
            <a:r>
              <a:rPr lang="fr-FR" sz="1200" dirty="0" err="1" smtClean="0"/>
              <a:t>uu</a:t>
            </a:r>
            <a:r>
              <a:rPr lang="fr-FR" sz="1100" dirty="0" err="1" smtClean="0"/>
              <a:t>uu</a:t>
            </a:r>
            <a:r>
              <a:rPr lang="fr-FR" sz="1050" dirty="0" err="1" smtClean="0"/>
              <a:t>uu</a:t>
            </a:r>
            <a:r>
              <a:rPr lang="fr-FR" sz="1000" dirty="0" err="1" smtClean="0"/>
              <a:t>t</a:t>
            </a:r>
            <a:r>
              <a:rPr lang="fr-FR" dirty="0" smtClean="0"/>
              <a:t>’</a:t>
            </a:r>
            <a:endParaRPr lang="fr-FR" dirty="0"/>
          </a:p>
        </p:txBody>
      </p:sp>
    </p:spTree>
    <p:extLst>
      <p:ext uri="{BB962C8B-B14F-4D97-AF65-F5344CB8AC3E}">
        <p14:creationId xmlns:p14="http://schemas.microsoft.com/office/powerpoint/2010/main" val="3542920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0"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childTnLst>
                                </p:cTn>
                              </p:par>
                              <p:par>
                                <p:cTn id="28" presetID="10"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7"/>
                                        </p:tgtEl>
                                        <p:attrNameLst>
                                          <p:attrName>style.visibility</p:attrName>
                                        </p:attrNameLst>
                                      </p:cBhvr>
                                      <p:to>
                                        <p:strVal val="visible"/>
                                      </p:to>
                                    </p:set>
                                  </p:childTnLst>
                                </p:cTn>
                              </p:par>
                              <p:par>
                                <p:cTn id="35" presetID="10"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0"/>
                                        </p:tgtEl>
                                        <p:attrNameLst>
                                          <p:attrName>style.visibility</p:attrName>
                                        </p:attrNameLst>
                                      </p:cBhvr>
                                      <p:to>
                                        <p:strVal val="visible"/>
                                      </p:to>
                                    </p:set>
                                  </p:childTnLst>
                                </p:cTn>
                              </p:par>
                              <p:par>
                                <p:cTn id="45" presetID="10"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8" grpId="0" animBg="1"/>
      <p:bldP spid="28" grpId="0" animBg="1"/>
      <p:bldP spid="3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Exemple → </a:t>
            </a:r>
            <a:r>
              <a:rPr lang="fr-FR" sz="3200" i="1" dirty="0" smtClean="0">
                <a:solidFill>
                  <a:srgbClr val="FF0000"/>
                </a:solidFill>
                <a:effectLst>
                  <a:outerShdw blurRad="50800" dist="38100" dir="2700000" algn="tl" rotWithShape="0">
                    <a:prstClr val="black">
                      <a:alpha val="40000"/>
                    </a:prstClr>
                  </a:outerShdw>
                </a:effectLst>
              </a:rPr>
              <a:t>Jézabel les Bas rouges</a:t>
            </a:r>
            <a:endParaRPr lang="fr-FR" sz="3200" i="1" dirty="0">
              <a:solidFill>
                <a:srgbClr val="FF0000"/>
              </a:solidFill>
              <a:effectLst>
                <a:outerShdw blurRad="50800" dist="38100" dir="2700000" algn="tl" rotWithShape="0">
                  <a:prstClr val="black">
                    <a:alpha val="40000"/>
                  </a:prstClr>
                </a:outerShdw>
              </a:effectLst>
            </a:endParaRPr>
          </a:p>
        </p:txBody>
      </p:sp>
      <p:sp>
        <p:nvSpPr>
          <p:cNvPr id="8" name="Flèche droite 7"/>
          <p:cNvSpPr/>
          <p:nvPr/>
        </p:nvSpPr>
        <p:spPr>
          <a:xfrm>
            <a:off x="1252168" y="906276"/>
            <a:ext cx="9644120" cy="5418667"/>
          </a:xfrm>
          <a:prstGeom prst="rightArrow">
            <a:avLst/>
          </a:prstGeom>
        </p:spPr>
        <p:style>
          <a:lnRef idx="0">
            <a:schemeClr val="dk1">
              <a:hueOff val="0"/>
              <a:satOff val="0"/>
              <a:lumOff val="0"/>
              <a:alphaOff val="0"/>
            </a:schemeClr>
          </a:lnRef>
          <a:fillRef idx="1">
            <a:schemeClr val="accent3">
              <a:tint val="40000"/>
              <a:hueOff val="0"/>
              <a:satOff val="0"/>
              <a:lumOff val="0"/>
              <a:alphaOff val="0"/>
            </a:schemeClr>
          </a:fillRef>
          <a:effectRef idx="0">
            <a:schemeClr val="accent3">
              <a:tint val="40000"/>
              <a:hueOff val="0"/>
              <a:satOff val="0"/>
              <a:lumOff val="0"/>
              <a:alphaOff val="0"/>
            </a:schemeClr>
          </a:effectRef>
          <a:fontRef idx="minor">
            <a:schemeClr val="dk1">
              <a:hueOff val="0"/>
              <a:satOff val="0"/>
              <a:lumOff val="0"/>
              <a:alphaOff val="0"/>
            </a:schemeClr>
          </a:fontRef>
        </p:style>
      </p:sp>
      <p:sp>
        <p:nvSpPr>
          <p:cNvPr id="9" name="Forme libre 8"/>
          <p:cNvSpPr/>
          <p:nvPr/>
        </p:nvSpPr>
        <p:spPr>
          <a:xfrm>
            <a:off x="404541"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1. Situation initiale</a:t>
            </a:r>
          </a:p>
          <a:p>
            <a:pPr lvl="0" algn="ctr" defTabSz="889000">
              <a:lnSpc>
                <a:spcPct val="90000"/>
              </a:lnSpc>
              <a:spcBef>
                <a:spcPct val="0"/>
              </a:spcBef>
              <a:spcAft>
                <a:spcPct val="35000"/>
              </a:spcAft>
            </a:pPr>
            <a:r>
              <a:rPr lang="fr-FR" sz="1600" kern="1200" dirty="0" smtClean="0"/>
              <a:t>Qui ? Quoi ? Où ? Quand ?</a:t>
            </a:r>
          </a:p>
          <a:p>
            <a:pPr lvl="0" algn="ctr" defTabSz="889000">
              <a:lnSpc>
                <a:spcPct val="90000"/>
              </a:lnSpc>
              <a:spcBef>
                <a:spcPct val="0"/>
              </a:spcBef>
              <a:spcAft>
                <a:spcPct val="35000"/>
              </a:spcAft>
            </a:pPr>
            <a:r>
              <a:rPr lang="fr-FR" sz="1600" i="1" kern="1200" dirty="0" smtClean="0"/>
              <a:t>Imparfait</a:t>
            </a:r>
            <a:endParaRPr lang="fr-FR" sz="1600" i="1" kern="1200" dirty="0"/>
          </a:p>
        </p:txBody>
      </p:sp>
      <p:sp>
        <p:nvSpPr>
          <p:cNvPr id="10" name="Forme libre 9"/>
          <p:cNvSpPr/>
          <p:nvPr/>
        </p:nvSpPr>
        <p:spPr>
          <a:xfrm>
            <a:off x="2739118"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677650"/>
              <a:satOff val="25000"/>
              <a:lumOff val="-3676"/>
              <a:alphaOff val="0"/>
            </a:schemeClr>
          </a:fillRef>
          <a:effectRef idx="0">
            <a:schemeClr val="accent3">
              <a:hueOff val="677650"/>
              <a:satOff val="25000"/>
              <a:lumOff val="-3676"/>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2. Elément perturbateur</a:t>
            </a:r>
          </a:p>
          <a:p>
            <a:pPr lvl="0" algn="ctr" defTabSz="889000">
              <a:lnSpc>
                <a:spcPct val="90000"/>
              </a:lnSpc>
              <a:spcBef>
                <a:spcPct val="0"/>
              </a:spcBef>
              <a:spcAft>
                <a:spcPct val="35000"/>
              </a:spcAft>
            </a:pPr>
            <a:r>
              <a:rPr lang="fr-FR" sz="1600" kern="1200" dirty="0" smtClean="0"/>
              <a:t>Soudain, tout à coup, ce jour-là…</a:t>
            </a:r>
          </a:p>
          <a:p>
            <a:pPr lvl="0" algn="ctr" defTabSz="889000">
              <a:lnSpc>
                <a:spcPct val="90000"/>
              </a:lnSpc>
              <a:spcBef>
                <a:spcPct val="0"/>
              </a:spcBef>
              <a:spcAft>
                <a:spcPct val="35000"/>
              </a:spcAft>
            </a:pPr>
            <a:r>
              <a:rPr lang="fr-FR" sz="1600" i="1" kern="1200" dirty="0" smtClean="0"/>
              <a:t>Passé simple</a:t>
            </a:r>
            <a:endParaRPr lang="fr-FR" sz="1600" i="1" kern="1200" dirty="0"/>
          </a:p>
        </p:txBody>
      </p:sp>
      <p:sp>
        <p:nvSpPr>
          <p:cNvPr id="11" name="Forme libre 10"/>
          <p:cNvSpPr/>
          <p:nvPr/>
        </p:nvSpPr>
        <p:spPr>
          <a:xfrm>
            <a:off x="5073695"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1355300"/>
              <a:satOff val="50000"/>
              <a:lumOff val="-7353"/>
              <a:alphaOff val="0"/>
            </a:schemeClr>
          </a:fillRef>
          <a:effectRef idx="0">
            <a:schemeClr val="accent3">
              <a:hueOff val="1355300"/>
              <a:satOff val="50000"/>
              <a:lumOff val="-7353"/>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3. Déroulement ou péripéties</a:t>
            </a:r>
          </a:p>
          <a:p>
            <a:pPr lvl="0" algn="ctr" defTabSz="889000">
              <a:lnSpc>
                <a:spcPct val="90000"/>
              </a:lnSpc>
              <a:spcBef>
                <a:spcPct val="0"/>
              </a:spcBef>
              <a:spcAft>
                <a:spcPct val="35000"/>
              </a:spcAft>
            </a:pPr>
            <a:r>
              <a:rPr lang="fr-FR" sz="1600" kern="1200" dirty="0" smtClean="0"/>
              <a:t>Actions du héros : rencontre, course-poursuite, découverte, réflexion… </a:t>
            </a:r>
            <a:endParaRPr lang="fr-FR" sz="1600" kern="1200" dirty="0"/>
          </a:p>
        </p:txBody>
      </p:sp>
      <p:sp>
        <p:nvSpPr>
          <p:cNvPr id="12" name="Forme libre 11"/>
          <p:cNvSpPr/>
          <p:nvPr/>
        </p:nvSpPr>
        <p:spPr>
          <a:xfrm>
            <a:off x="7408273"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2032949"/>
              <a:satOff val="75000"/>
              <a:lumOff val="-11029"/>
              <a:alphaOff val="0"/>
            </a:schemeClr>
          </a:fillRef>
          <a:effectRef idx="0">
            <a:schemeClr val="accent3">
              <a:hueOff val="2032949"/>
              <a:satOff val="75000"/>
              <a:lumOff val="-11029"/>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b="0" kern="1200" dirty="0" smtClean="0">
                <a:solidFill>
                  <a:schemeClr val="tx1"/>
                </a:solidFill>
              </a:rPr>
              <a:t>4. Dénouement</a:t>
            </a:r>
          </a:p>
          <a:p>
            <a:pPr lvl="0" algn="ctr" defTabSz="889000">
              <a:lnSpc>
                <a:spcPct val="90000"/>
              </a:lnSpc>
              <a:spcBef>
                <a:spcPct val="0"/>
              </a:spcBef>
              <a:spcAft>
                <a:spcPct val="35000"/>
              </a:spcAft>
            </a:pPr>
            <a:r>
              <a:rPr lang="fr-FR" sz="1600" kern="1200" dirty="0" smtClean="0"/>
              <a:t>Réponses aux questions suscitées par l’élément perturbateur. Réussite ou échec du héros.</a:t>
            </a:r>
          </a:p>
          <a:p>
            <a:pPr lvl="0" algn="ctr" defTabSz="889000">
              <a:lnSpc>
                <a:spcPct val="90000"/>
              </a:lnSpc>
              <a:spcBef>
                <a:spcPct val="0"/>
              </a:spcBef>
              <a:spcAft>
                <a:spcPct val="35000"/>
              </a:spcAft>
            </a:pPr>
            <a:r>
              <a:rPr lang="fr-FR" sz="1600" i="1" kern="1200" dirty="0" smtClean="0"/>
              <a:t>Passé simple</a:t>
            </a:r>
            <a:endParaRPr lang="fr-FR" sz="1600" i="1" kern="1200" dirty="0"/>
          </a:p>
        </p:txBody>
      </p:sp>
      <p:sp>
        <p:nvSpPr>
          <p:cNvPr id="13" name="Forme libre 12"/>
          <p:cNvSpPr/>
          <p:nvPr/>
        </p:nvSpPr>
        <p:spPr>
          <a:xfrm>
            <a:off x="9742850" y="2531876"/>
            <a:ext cx="2001066" cy="2167466"/>
          </a:xfrm>
          <a:custGeom>
            <a:avLst/>
            <a:gdLst>
              <a:gd name="connsiteX0" fmla="*/ 0 w 2001066"/>
              <a:gd name="connsiteY0" fmla="*/ 333518 h 2167466"/>
              <a:gd name="connsiteX1" fmla="*/ 333518 w 2001066"/>
              <a:gd name="connsiteY1" fmla="*/ 0 h 2167466"/>
              <a:gd name="connsiteX2" fmla="*/ 1667548 w 2001066"/>
              <a:gd name="connsiteY2" fmla="*/ 0 h 2167466"/>
              <a:gd name="connsiteX3" fmla="*/ 2001066 w 2001066"/>
              <a:gd name="connsiteY3" fmla="*/ 333518 h 2167466"/>
              <a:gd name="connsiteX4" fmla="*/ 2001066 w 2001066"/>
              <a:gd name="connsiteY4" fmla="*/ 1833948 h 2167466"/>
              <a:gd name="connsiteX5" fmla="*/ 1667548 w 2001066"/>
              <a:gd name="connsiteY5" fmla="*/ 2167466 h 2167466"/>
              <a:gd name="connsiteX6" fmla="*/ 333518 w 2001066"/>
              <a:gd name="connsiteY6" fmla="*/ 2167466 h 2167466"/>
              <a:gd name="connsiteX7" fmla="*/ 0 w 2001066"/>
              <a:gd name="connsiteY7" fmla="*/ 1833948 h 2167466"/>
              <a:gd name="connsiteX8" fmla="*/ 0 w 2001066"/>
              <a:gd name="connsiteY8" fmla="*/ 333518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1066" h="2167466">
                <a:moveTo>
                  <a:pt x="0" y="333518"/>
                </a:moveTo>
                <a:cubicBezTo>
                  <a:pt x="0" y="149321"/>
                  <a:pt x="149321" y="0"/>
                  <a:pt x="333518" y="0"/>
                </a:cubicBezTo>
                <a:lnTo>
                  <a:pt x="1667548" y="0"/>
                </a:lnTo>
                <a:cubicBezTo>
                  <a:pt x="1851745" y="0"/>
                  <a:pt x="2001066" y="149321"/>
                  <a:pt x="2001066" y="333518"/>
                </a:cubicBezTo>
                <a:lnTo>
                  <a:pt x="2001066" y="1833948"/>
                </a:lnTo>
                <a:cubicBezTo>
                  <a:pt x="2001066" y="2018145"/>
                  <a:pt x="1851745" y="2167466"/>
                  <a:pt x="1667548" y="2167466"/>
                </a:cubicBezTo>
                <a:lnTo>
                  <a:pt x="333518" y="2167466"/>
                </a:lnTo>
                <a:cubicBezTo>
                  <a:pt x="149321" y="2167466"/>
                  <a:pt x="0" y="2018145"/>
                  <a:pt x="0" y="1833948"/>
                </a:cubicBezTo>
                <a:lnTo>
                  <a:pt x="0" y="333518"/>
                </a:lnTo>
                <a:close/>
              </a:path>
            </a:pathLst>
          </a:custGeom>
        </p:spPr>
        <p:style>
          <a:lnRef idx="2">
            <a:schemeClr val="lt1">
              <a:hueOff val="0"/>
              <a:satOff val="0"/>
              <a:lumOff val="0"/>
              <a:alphaOff val="0"/>
            </a:schemeClr>
          </a:lnRef>
          <a:fillRef idx="1">
            <a:schemeClr val="accent3">
              <a:hueOff val="2710599"/>
              <a:satOff val="100000"/>
              <a:lumOff val="-14706"/>
              <a:alphaOff val="0"/>
            </a:schemeClr>
          </a:fillRef>
          <a:effectRef idx="0">
            <a:schemeClr val="accent3">
              <a:hueOff val="2710599"/>
              <a:satOff val="100000"/>
              <a:lumOff val="-14706"/>
              <a:alphaOff val="0"/>
            </a:schemeClr>
          </a:effectRef>
          <a:fontRef idx="minor">
            <a:schemeClr val="lt1"/>
          </a:fontRef>
        </p:style>
        <p:txBody>
          <a:bodyPr spcFirstLastPara="0" vert="horz" wrap="square" lIns="173884" tIns="173884" rIns="173884" bIns="173884" numCol="1" spcCol="1270" anchor="ctr" anchorCtr="0">
            <a:noAutofit/>
          </a:bodyPr>
          <a:lstStyle/>
          <a:p>
            <a:pPr lvl="0" algn="ctr" defTabSz="889000">
              <a:lnSpc>
                <a:spcPct val="90000"/>
              </a:lnSpc>
              <a:spcBef>
                <a:spcPct val="0"/>
              </a:spcBef>
              <a:spcAft>
                <a:spcPct val="35000"/>
              </a:spcAft>
            </a:pPr>
            <a:r>
              <a:rPr lang="fr-FR" sz="2000" kern="1200" dirty="0" smtClean="0">
                <a:solidFill>
                  <a:schemeClr val="tx1"/>
                </a:solidFill>
              </a:rPr>
              <a:t>5. Situation finale</a:t>
            </a:r>
          </a:p>
          <a:p>
            <a:pPr lvl="0" algn="ctr" defTabSz="889000">
              <a:lnSpc>
                <a:spcPct val="90000"/>
              </a:lnSpc>
              <a:spcBef>
                <a:spcPct val="0"/>
              </a:spcBef>
              <a:spcAft>
                <a:spcPct val="35000"/>
              </a:spcAft>
            </a:pPr>
            <a:r>
              <a:rPr lang="fr-FR" sz="1600" kern="1200" dirty="0" smtClean="0"/>
              <a:t>Bilan de ce qui s’est passé. Qu’est-ce qui a changé ?</a:t>
            </a:r>
          </a:p>
          <a:p>
            <a:pPr lvl="0" algn="ctr" defTabSz="889000">
              <a:lnSpc>
                <a:spcPct val="90000"/>
              </a:lnSpc>
              <a:spcBef>
                <a:spcPct val="0"/>
              </a:spcBef>
              <a:spcAft>
                <a:spcPct val="35000"/>
              </a:spcAft>
            </a:pPr>
            <a:r>
              <a:rPr lang="fr-FR" sz="1600" i="1" kern="1200" dirty="0" smtClean="0"/>
              <a:t>Passé simple</a:t>
            </a:r>
            <a:endParaRPr lang="fr-FR" sz="1600" i="1" kern="1200" dirty="0"/>
          </a:p>
        </p:txBody>
      </p:sp>
      <p:sp>
        <p:nvSpPr>
          <p:cNvPr id="3" name="ZoneTexte 2"/>
          <p:cNvSpPr txBox="1"/>
          <p:nvPr/>
        </p:nvSpPr>
        <p:spPr>
          <a:xfrm>
            <a:off x="794656" y="5268686"/>
            <a:ext cx="2275115" cy="1477328"/>
          </a:xfrm>
          <a:prstGeom prst="rect">
            <a:avLst/>
          </a:prstGeom>
          <a:noFill/>
          <a:ln>
            <a:solidFill>
              <a:schemeClr val="tx1"/>
            </a:solidFill>
          </a:ln>
        </p:spPr>
        <p:txBody>
          <a:bodyPr wrap="square" rtlCol="0">
            <a:spAutoFit/>
          </a:bodyPr>
          <a:lstStyle/>
          <a:p>
            <a:r>
              <a:rPr lang="fr-FR" dirty="0" smtClean="0"/>
              <a:t>A Paris, dans un futur proche, un policier, Pollock, mène une enquête sur une série de meurtres.</a:t>
            </a:r>
            <a:endParaRPr lang="fr-FR" dirty="0"/>
          </a:p>
        </p:txBody>
      </p:sp>
      <p:cxnSp>
        <p:nvCxnSpPr>
          <p:cNvPr id="5" name="Connecteur droit avec flèche 4"/>
          <p:cNvCxnSpPr>
            <a:endCxn id="3" idx="0"/>
          </p:cNvCxnSpPr>
          <p:nvPr/>
        </p:nvCxnSpPr>
        <p:spPr>
          <a:xfrm>
            <a:off x="1405074" y="4699342"/>
            <a:ext cx="527140" cy="56934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ZoneTexte 13"/>
          <p:cNvSpPr txBox="1"/>
          <p:nvPr/>
        </p:nvSpPr>
        <p:spPr>
          <a:xfrm>
            <a:off x="3548741" y="914400"/>
            <a:ext cx="2162175" cy="1200329"/>
          </a:xfrm>
          <a:prstGeom prst="rect">
            <a:avLst/>
          </a:prstGeom>
          <a:noFill/>
          <a:ln>
            <a:solidFill>
              <a:schemeClr val="tx1"/>
            </a:solidFill>
          </a:ln>
        </p:spPr>
        <p:txBody>
          <a:bodyPr wrap="square" rtlCol="0">
            <a:spAutoFit/>
          </a:bodyPr>
          <a:lstStyle/>
          <a:p>
            <a:r>
              <a:rPr lang="fr-FR" dirty="0" smtClean="0"/>
              <a:t>Pollock découvre un secret : les victimes sont en réalité des policières.</a:t>
            </a:r>
            <a:endParaRPr lang="fr-FR" dirty="0"/>
          </a:p>
        </p:txBody>
      </p:sp>
      <p:cxnSp>
        <p:nvCxnSpPr>
          <p:cNvPr id="15" name="Connecteur droit avec flèche 14"/>
          <p:cNvCxnSpPr>
            <a:endCxn id="14" idx="2"/>
          </p:cNvCxnSpPr>
          <p:nvPr/>
        </p:nvCxnSpPr>
        <p:spPr>
          <a:xfrm flipV="1">
            <a:off x="3755571" y="2114729"/>
            <a:ext cx="874258" cy="41714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ZoneTexte 16"/>
          <p:cNvSpPr txBox="1"/>
          <p:nvPr/>
        </p:nvSpPr>
        <p:spPr>
          <a:xfrm>
            <a:off x="5344886" y="5268686"/>
            <a:ext cx="2288566" cy="1200329"/>
          </a:xfrm>
          <a:prstGeom prst="rect">
            <a:avLst/>
          </a:prstGeom>
          <a:noFill/>
          <a:ln>
            <a:solidFill>
              <a:schemeClr val="tx1"/>
            </a:solidFill>
          </a:ln>
        </p:spPr>
        <p:txBody>
          <a:bodyPr wrap="square" rtlCol="0">
            <a:spAutoFit/>
          </a:bodyPr>
          <a:lstStyle/>
          <a:p>
            <a:r>
              <a:rPr lang="fr-FR" dirty="0" smtClean="0"/>
              <a:t>Pollock et son groupe mènent l’enquête en rencontrant différents suspects.</a:t>
            </a:r>
            <a:endParaRPr lang="fr-FR" dirty="0"/>
          </a:p>
        </p:txBody>
      </p:sp>
      <p:cxnSp>
        <p:nvCxnSpPr>
          <p:cNvPr id="19" name="Connecteur droit avec flèche 18"/>
          <p:cNvCxnSpPr>
            <a:endCxn id="17" idx="0"/>
          </p:cNvCxnSpPr>
          <p:nvPr/>
        </p:nvCxnSpPr>
        <p:spPr>
          <a:xfrm>
            <a:off x="6074229" y="4699342"/>
            <a:ext cx="414940" cy="56934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 name="ZoneTexte 19"/>
          <p:cNvSpPr txBox="1"/>
          <p:nvPr/>
        </p:nvSpPr>
        <p:spPr>
          <a:xfrm>
            <a:off x="8006190" y="914400"/>
            <a:ext cx="2209275" cy="923330"/>
          </a:xfrm>
          <a:prstGeom prst="rect">
            <a:avLst/>
          </a:prstGeom>
          <a:noFill/>
          <a:ln>
            <a:solidFill>
              <a:schemeClr val="tx1"/>
            </a:solidFill>
          </a:ln>
        </p:spPr>
        <p:txBody>
          <a:bodyPr wrap="square" rtlCol="0">
            <a:spAutoFit/>
          </a:bodyPr>
          <a:lstStyle/>
          <a:p>
            <a:r>
              <a:rPr lang="fr-FR" dirty="0" smtClean="0"/>
              <a:t>Pollock, au terme de son enquête retrouve le meurtrier et le tue.</a:t>
            </a:r>
            <a:endParaRPr lang="fr-FR" dirty="0"/>
          </a:p>
        </p:txBody>
      </p:sp>
      <p:cxnSp>
        <p:nvCxnSpPr>
          <p:cNvPr id="22" name="Connecteur droit avec flèche 21"/>
          <p:cNvCxnSpPr/>
          <p:nvPr/>
        </p:nvCxnSpPr>
        <p:spPr>
          <a:xfrm flipV="1">
            <a:off x="8408806" y="1845854"/>
            <a:ext cx="702021" cy="6860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ZoneTexte 23"/>
          <p:cNvSpPr txBox="1"/>
          <p:nvPr/>
        </p:nvSpPr>
        <p:spPr>
          <a:xfrm>
            <a:off x="9581740" y="5268686"/>
            <a:ext cx="2162175" cy="923330"/>
          </a:xfrm>
          <a:prstGeom prst="rect">
            <a:avLst/>
          </a:prstGeom>
          <a:noFill/>
          <a:ln>
            <a:solidFill>
              <a:schemeClr val="tx1"/>
            </a:solidFill>
          </a:ln>
        </p:spPr>
        <p:txBody>
          <a:bodyPr wrap="square" rtlCol="0">
            <a:spAutoFit/>
          </a:bodyPr>
          <a:lstStyle/>
          <a:p>
            <a:r>
              <a:rPr lang="fr-FR" dirty="0" smtClean="0"/>
              <a:t>Pollock a échoué, le meurtrier n’était pas le vrai coupable.</a:t>
            </a:r>
            <a:endParaRPr lang="fr-FR" dirty="0"/>
          </a:p>
        </p:txBody>
      </p:sp>
      <p:cxnSp>
        <p:nvCxnSpPr>
          <p:cNvPr id="26" name="Connecteur droit avec flèche 25"/>
          <p:cNvCxnSpPr/>
          <p:nvPr/>
        </p:nvCxnSpPr>
        <p:spPr>
          <a:xfrm>
            <a:off x="10743383" y="4699342"/>
            <a:ext cx="0" cy="56934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1" name="Image 20"/>
          <p:cNvPicPr>
            <a:picLocks noChangeAspect="1"/>
          </p:cNvPicPr>
          <p:nvPr/>
        </p:nvPicPr>
        <p:blipFill>
          <a:blip r:embed="rId2"/>
          <a:stretch>
            <a:fillRect/>
          </a:stretch>
        </p:blipFill>
        <p:spPr>
          <a:xfrm>
            <a:off x="10845822" y="87739"/>
            <a:ext cx="1264800" cy="2101126"/>
          </a:xfrm>
          <a:prstGeom prst="rect">
            <a:avLst/>
          </a:prstGeom>
        </p:spPr>
      </p:pic>
    </p:spTree>
    <p:extLst>
      <p:ext uri="{BB962C8B-B14F-4D97-AF65-F5344CB8AC3E}">
        <p14:creationId xmlns:p14="http://schemas.microsoft.com/office/powerpoint/2010/main" val="229257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22"/>
                                        </p:tgtEl>
                                        <p:attrNameLst>
                                          <p:attrName>style.visibility</p:attrName>
                                        </p:attrNameLst>
                                      </p:cBhvr>
                                      <p:to>
                                        <p:strVal val="visible"/>
                                      </p:to>
                                    </p:set>
                                  </p:childTnLst>
                                </p:cTn>
                              </p:par>
                              <p:par>
                                <p:cTn id="28" presetID="10" presetClass="entr" presetSubtype="0"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par>
                                <p:cTn id="35" presetID="10"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P spid="17" grpId="0" animBg="1"/>
      <p:bldP spid="20" grpId="0" animBg="1"/>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s://scontent-cdg2-1.xx.fbcdn.net/hphotos-xta1/t31.0-8/12027290_1504704793156312_3429559389717488500_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43489" y="881027"/>
            <a:ext cx="4087818" cy="229939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scontent-cdg2-1.xx.fbcdn.net/hphotos-xat1/t31.0-8/12028685_1504704759822982_6995003155576582888_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9327" y="864987"/>
            <a:ext cx="4384376" cy="2466212"/>
          </a:xfrm>
          <a:prstGeom prst="rect">
            <a:avLst/>
          </a:prstGeom>
          <a:noFill/>
          <a:extLst>
            <a:ext uri="{909E8E84-426E-40DD-AFC4-6F175D3DCCD1}">
              <a14:hiddenFill xmlns:a14="http://schemas.microsoft.com/office/drawing/2010/main">
                <a:solidFill>
                  <a:srgbClr val="FFFFFF"/>
                </a:solidFill>
              </a14:hiddenFill>
            </a:ext>
          </a:extLst>
        </p:spPr>
      </p:pic>
      <p:pic>
        <p:nvPicPr>
          <p:cNvPr id="14" name="Image 13"/>
          <p:cNvPicPr>
            <a:picLocks noChangeAspect="1"/>
          </p:cNvPicPr>
          <p:nvPr/>
        </p:nvPicPr>
        <p:blipFill>
          <a:blip r:embed="rId4"/>
          <a:stretch>
            <a:fillRect/>
          </a:stretch>
        </p:blipFill>
        <p:spPr>
          <a:xfrm>
            <a:off x="0" y="4058554"/>
            <a:ext cx="4223657" cy="2736651"/>
          </a:xfrm>
          <a:prstGeom prst="rect">
            <a:avLst/>
          </a:prstGeom>
        </p:spPr>
      </p:pic>
      <p:pic>
        <p:nvPicPr>
          <p:cNvPr id="1040" name="Picture 16" descr="https://scontent-cdg2-1.xx.fbcdn.net/hphotos-xta1/t31.0-8/12038946_1504705149822943_7597131839490416257_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33441" y="1130304"/>
            <a:ext cx="4359527" cy="2452234"/>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Quels lieux pour nos enquêtes ? → </a:t>
            </a:r>
            <a:r>
              <a:rPr lang="fr-FR" sz="3200" i="1" dirty="0" smtClean="0">
                <a:solidFill>
                  <a:srgbClr val="FF0000"/>
                </a:solidFill>
                <a:effectLst>
                  <a:outerShdw blurRad="50800" dist="38100" dir="2700000" algn="tl" rotWithShape="0">
                    <a:prstClr val="black">
                      <a:alpha val="40000"/>
                    </a:prstClr>
                  </a:outerShdw>
                </a:effectLst>
              </a:rPr>
              <a:t>Fleury-sur-Orne</a:t>
            </a:r>
            <a:endParaRPr lang="fr-FR" sz="3200" i="1" dirty="0">
              <a:solidFill>
                <a:srgbClr val="FF0000"/>
              </a:solidFill>
              <a:effectLst>
                <a:outerShdw blurRad="50800" dist="38100" dir="2700000" algn="tl" rotWithShape="0">
                  <a:prstClr val="black">
                    <a:alpha val="40000"/>
                  </a:prstClr>
                </a:outerShdw>
              </a:effectLst>
            </a:endParaRPr>
          </a:p>
        </p:txBody>
      </p:sp>
      <p:pic>
        <p:nvPicPr>
          <p:cNvPr id="1028" name="Picture 4" descr="https://scontent-cdg2-1.xx.fbcdn.net/hphotos-xap1/v/t1.0-9/12079271_1504704786489646_2071205321740800596_n.jpg?oh=a64675fb9908f1fbef0409565fdf326d&amp;oe=573DCE7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74953" y="2998278"/>
            <a:ext cx="2010682" cy="357454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scontent-cdg2-1.xx.fbcdn.net/hphotos-xpt1/t31.0-8/12038736_1504704919822966_4091038820452516872_o.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820174" y="4514457"/>
            <a:ext cx="3876947" cy="218078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scontent-cdg2-1.xx.fbcdn.net/hphotos-xat1/t31.0-8/11224125_1504705059822952_2696815663625364410_o.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35917" y="4366455"/>
            <a:ext cx="4140063" cy="232878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scontent-cdg2-1.xx.fbcdn.net/hphotos-xpt1/t31.0-8/12030320_1504705069822951_767651340470747986_o.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548707" y="2379525"/>
            <a:ext cx="4277381" cy="2406027"/>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s://scontent-cdg2-1.xx.fbcdn.net/hphotos-xat1/v/t1.0-9/12079513_1504705336489591_7170923561235261620_n.jpg?oh=3c0de253b01702417849d52c56f62f29&amp;oe=5770656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57486" y="1983355"/>
            <a:ext cx="2278961" cy="405148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s://scontent-cdg2-1.xx.fbcdn.net/hphotos-xal1/t31.0-8/12038998_1504705153156276_6673023147229460112_o.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025801" y="2931797"/>
            <a:ext cx="4730373" cy="2660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390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1030"/>
                                        </p:tgtEl>
                                        <p:attrNameLst>
                                          <p:attrName>style.visibility</p:attrName>
                                        </p:attrNameLst>
                                      </p:cBhvr>
                                      <p:to>
                                        <p:strVal val="visible"/>
                                      </p:to>
                                    </p:set>
                                    <p:anim calcmode="lin" valueType="num">
                                      <p:cBhvr>
                                        <p:cTn id="14" dur="1000" fill="hold"/>
                                        <p:tgtEl>
                                          <p:spTgt spid="1030"/>
                                        </p:tgtEl>
                                        <p:attrNameLst>
                                          <p:attrName>ppt_w</p:attrName>
                                        </p:attrNameLst>
                                      </p:cBhvr>
                                      <p:tavLst>
                                        <p:tav tm="0">
                                          <p:val>
                                            <p:fltVal val="0"/>
                                          </p:val>
                                        </p:tav>
                                        <p:tav tm="100000">
                                          <p:val>
                                            <p:strVal val="#ppt_w"/>
                                          </p:val>
                                        </p:tav>
                                      </p:tavLst>
                                    </p:anim>
                                    <p:anim calcmode="lin" valueType="num">
                                      <p:cBhvr>
                                        <p:cTn id="15" dur="1000" fill="hold"/>
                                        <p:tgtEl>
                                          <p:spTgt spid="1030"/>
                                        </p:tgtEl>
                                        <p:attrNameLst>
                                          <p:attrName>ppt_h</p:attrName>
                                        </p:attrNameLst>
                                      </p:cBhvr>
                                      <p:tavLst>
                                        <p:tav tm="0">
                                          <p:val>
                                            <p:fltVal val="0"/>
                                          </p:val>
                                        </p:tav>
                                        <p:tav tm="100000">
                                          <p:val>
                                            <p:strVal val="#ppt_h"/>
                                          </p:val>
                                        </p:tav>
                                      </p:tavLst>
                                    </p:anim>
                                    <p:anim calcmode="lin" valueType="num">
                                      <p:cBhvr>
                                        <p:cTn id="16" dur="1000" fill="hold"/>
                                        <p:tgtEl>
                                          <p:spTgt spid="1030"/>
                                        </p:tgtEl>
                                        <p:attrNameLst>
                                          <p:attrName>style.rotation</p:attrName>
                                        </p:attrNameLst>
                                      </p:cBhvr>
                                      <p:tavLst>
                                        <p:tav tm="0">
                                          <p:val>
                                            <p:fltVal val="90"/>
                                          </p:val>
                                        </p:tav>
                                        <p:tav tm="100000">
                                          <p:val>
                                            <p:fltVal val="0"/>
                                          </p:val>
                                        </p:tav>
                                      </p:tavLst>
                                    </p:anim>
                                    <p:animEffect transition="in" filter="fade">
                                      <p:cBhvr>
                                        <p:cTn id="17" dur="1000"/>
                                        <p:tgtEl>
                                          <p:spTgt spid="1030"/>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1034"/>
                                        </p:tgtEl>
                                        <p:attrNameLst>
                                          <p:attrName>style.visibility</p:attrName>
                                        </p:attrNameLst>
                                      </p:cBhvr>
                                      <p:to>
                                        <p:strVal val="visible"/>
                                      </p:to>
                                    </p:set>
                                    <p:anim calcmode="lin" valueType="num">
                                      <p:cBhvr>
                                        <p:cTn id="21" dur="1000" fill="hold"/>
                                        <p:tgtEl>
                                          <p:spTgt spid="1034"/>
                                        </p:tgtEl>
                                        <p:attrNameLst>
                                          <p:attrName>ppt_w</p:attrName>
                                        </p:attrNameLst>
                                      </p:cBhvr>
                                      <p:tavLst>
                                        <p:tav tm="0">
                                          <p:val>
                                            <p:fltVal val="0"/>
                                          </p:val>
                                        </p:tav>
                                        <p:tav tm="100000">
                                          <p:val>
                                            <p:strVal val="#ppt_w"/>
                                          </p:val>
                                        </p:tav>
                                      </p:tavLst>
                                    </p:anim>
                                    <p:anim calcmode="lin" valueType="num">
                                      <p:cBhvr>
                                        <p:cTn id="22" dur="1000" fill="hold"/>
                                        <p:tgtEl>
                                          <p:spTgt spid="1034"/>
                                        </p:tgtEl>
                                        <p:attrNameLst>
                                          <p:attrName>ppt_h</p:attrName>
                                        </p:attrNameLst>
                                      </p:cBhvr>
                                      <p:tavLst>
                                        <p:tav tm="0">
                                          <p:val>
                                            <p:fltVal val="0"/>
                                          </p:val>
                                        </p:tav>
                                        <p:tav tm="100000">
                                          <p:val>
                                            <p:strVal val="#ppt_h"/>
                                          </p:val>
                                        </p:tav>
                                      </p:tavLst>
                                    </p:anim>
                                    <p:anim calcmode="lin" valueType="num">
                                      <p:cBhvr>
                                        <p:cTn id="23" dur="1000" fill="hold"/>
                                        <p:tgtEl>
                                          <p:spTgt spid="1034"/>
                                        </p:tgtEl>
                                        <p:attrNameLst>
                                          <p:attrName>style.rotation</p:attrName>
                                        </p:attrNameLst>
                                      </p:cBhvr>
                                      <p:tavLst>
                                        <p:tav tm="0">
                                          <p:val>
                                            <p:fltVal val="90"/>
                                          </p:val>
                                        </p:tav>
                                        <p:tav tm="100000">
                                          <p:val>
                                            <p:fltVal val="0"/>
                                          </p:val>
                                        </p:tav>
                                      </p:tavLst>
                                    </p:anim>
                                    <p:animEffect transition="in" filter="fade">
                                      <p:cBhvr>
                                        <p:cTn id="24" dur="1000"/>
                                        <p:tgtEl>
                                          <p:spTgt spid="1034"/>
                                        </p:tgtEl>
                                      </p:cBhvr>
                                    </p:animEffect>
                                  </p:childTnLst>
                                </p:cTn>
                              </p:par>
                            </p:childTnLst>
                          </p:cTn>
                        </p:par>
                        <p:par>
                          <p:cTn id="25" fill="hold">
                            <p:stCondLst>
                              <p:cond delay="3000"/>
                            </p:stCondLst>
                            <p:childTnLst>
                              <p:par>
                                <p:cTn id="26" presetID="31" presetClass="entr" presetSubtype="0" fill="hold" nodeType="afterEffect">
                                  <p:stCondLst>
                                    <p:cond delay="0"/>
                                  </p:stCondLst>
                                  <p:childTnLst>
                                    <p:set>
                                      <p:cBhvr>
                                        <p:cTn id="27" dur="1" fill="hold">
                                          <p:stCondLst>
                                            <p:cond delay="0"/>
                                          </p:stCondLst>
                                        </p:cTn>
                                        <p:tgtEl>
                                          <p:spTgt spid="1028"/>
                                        </p:tgtEl>
                                        <p:attrNameLst>
                                          <p:attrName>style.visibility</p:attrName>
                                        </p:attrNameLst>
                                      </p:cBhvr>
                                      <p:to>
                                        <p:strVal val="visible"/>
                                      </p:to>
                                    </p:set>
                                    <p:anim calcmode="lin" valueType="num">
                                      <p:cBhvr>
                                        <p:cTn id="28" dur="1000" fill="hold"/>
                                        <p:tgtEl>
                                          <p:spTgt spid="1028"/>
                                        </p:tgtEl>
                                        <p:attrNameLst>
                                          <p:attrName>ppt_w</p:attrName>
                                        </p:attrNameLst>
                                      </p:cBhvr>
                                      <p:tavLst>
                                        <p:tav tm="0">
                                          <p:val>
                                            <p:fltVal val="0"/>
                                          </p:val>
                                        </p:tav>
                                        <p:tav tm="100000">
                                          <p:val>
                                            <p:strVal val="#ppt_w"/>
                                          </p:val>
                                        </p:tav>
                                      </p:tavLst>
                                    </p:anim>
                                    <p:anim calcmode="lin" valueType="num">
                                      <p:cBhvr>
                                        <p:cTn id="29" dur="1000" fill="hold"/>
                                        <p:tgtEl>
                                          <p:spTgt spid="1028"/>
                                        </p:tgtEl>
                                        <p:attrNameLst>
                                          <p:attrName>ppt_h</p:attrName>
                                        </p:attrNameLst>
                                      </p:cBhvr>
                                      <p:tavLst>
                                        <p:tav tm="0">
                                          <p:val>
                                            <p:fltVal val="0"/>
                                          </p:val>
                                        </p:tav>
                                        <p:tav tm="100000">
                                          <p:val>
                                            <p:strVal val="#ppt_h"/>
                                          </p:val>
                                        </p:tav>
                                      </p:tavLst>
                                    </p:anim>
                                    <p:anim calcmode="lin" valueType="num">
                                      <p:cBhvr>
                                        <p:cTn id="30" dur="1000" fill="hold"/>
                                        <p:tgtEl>
                                          <p:spTgt spid="1028"/>
                                        </p:tgtEl>
                                        <p:attrNameLst>
                                          <p:attrName>style.rotation</p:attrName>
                                        </p:attrNameLst>
                                      </p:cBhvr>
                                      <p:tavLst>
                                        <p:tav tm="0">
                                          <p:val>
                                            <p:fltVal val="90"/>
                                          </p:val>
                                        </p:tav>
                                        <p:tav tm="100000">
                                          <p:val>
                                            <p:fltVal val="0"/>
                                          </p:val>
                                        </p:tav>
                                      </p:tavLst>
                                    </p:anim>
                                    <p:animEffect transition="in" filter="fade">
                                      <p:cBhvr>
                                        <p:cTn id="31" dur="1000"/>
                                        <p:tgtEl>
                                          <p:spTgt spid="1028"/>
                                        </p:tgtEl>
                                      </p:cBhvr>
                                    </p:animEffect>
                                  </p:childTnLst>
                                </p:cTn>
                              </p:par>
                            </p:childTnLst>
                          </p:cTn>
                        </p:par>
                        <p:par>
                          <p:cTn id="32" fill="hold">
                            <p:stCondLst>
                              <p:cond delay="4000"/>
                            </p:stCondLst>
                            <p:childTnLst>
                              <p:par>
                                <p:cTn id="33" presetID="31" presetClass="entr" presetSubtype="0" fill="hold" nodeType="afterEffect">
                                  <p:stCondLst>
                                    <p:cond delay="0"/>
                                  </p:stCondLst>
                                  <p:childTnLst>
                                    <p:set>
                                      <p:cBhvr>
                                        <p:cTn id="34" dur="1" fill="hold">
                                          <p:stCondLst>
                                            <p:cond delay="0"/>
                                          </p:stCondLst>
                                        </p:cTn>
                                        <p:tgtEl>
                                          <p:spTgt spid="1040"/>
                                        </p:tgtEl>
                                        <p:attrNameLst>
                                          <p:attrName>style.visibility</p:attrName>
                                        </p:attrNameLst>
                                      </p:cBhvr>
                                      <p:to>
                                        <p:strVal val="visible"/>
                                      </p:to>
                                    </p:set>
                                    <p:anim calcmode="lin" valueType="num">
                                      <p:cBhvr>
                                        <p:cTn id="35" dur="1000" fill="hold"/>
                                        <p:tgtEl>
                                          <p:spTgt spid="1040"/>
                                        </p:tgtEl>
                                        <p:attrNameLst>
                                          <p:attrName>ppt_w</p:attrName>
                                        </p:attrNameLst>
                                      </p:cBhvr>
                                      <p:tavLst>
                                        <p:tav tm="0">
                                          <p:val>
                                            <p:fltVal val="0"/>
                                          </p:val>
                                        </p:tav>
                                        <p:tav tm="100000">
                                          <p:val>
                                            <p:strVal val="#ppt_w"/>
                                          </p:val>
                                        </p:tav>
                                      </p:tavLst>
                                    </p:anim>
                                    <p:anim calcmode="lin" valueType="num">
                                      <p:cBhvr>
                                        <p:cTn id="36" dur="1000" fill="hold"/>
                                        <p:tgtEl>
                                          <p:spTgt spid="1040"/>
                                        </p:tgtEl>
                                        <p:attrNameLst>
                                          <p:attrName>ppt_h</p:attrName>
                                        </p:attrNameLst>
                                      </p:cBhvr>
                                      <p:tavLst>
                                        <p:tav tm="0">
                                          <p:val>
                                            <p:fltVal val="0"/>
                                          </p:val>
                                        </p:tav>
                                        <p:tav tm="100000">
                                          <p:val>
                                            <p:strVal val="#ppt_h"/>
                                          </p:val>
                                        </p:tav>
                                      </p:tavLst>
                                    </p:anim>
                                    <p:anim calcmode="lin" valueType="num">
                                      <p:cBhvr>
                                        <p:cTn id="37" dur="1000" fill="hold"/>
                                        <p:tgtEl>
                                          <p:spTgt spid="1040"/>
                                        </p:tgtEl>
                                        <p:attrNameLst>
                                          <p:attrName>style.rotation</p:attrName>
                                        </p:attrNameLst>
                                      </p:cBhvr>
                                      <p:tavLst>
                                        <p:tav tm="0">
                                          <p:val>
                                            <p:fltVal val="90"/>
                                          </p:val>
                                        </p:tav>
                                        <p:tav tm="100000">
                                          <p:val>
                                            <p:fltVal val="0"/>
                                          </p:val>
                                        </p:tav>
                                      </p:tavLst>
                                    </p:anim>
                                    <p:animEffect transition="in" filter="fade">
                                      <p:cBhvr>
                                        <p:cTn id="38" dur="1000"/>
                                        <p:tgtEl>
                                          <p:spTgt spid="1040"/>
                                        </p:tgtEl>
                                      </p:cBhvr>
                                    </p:animEffect>
                                  </p:childTnLst>
                                </p:cTn>
                              </p:par>
                            </p:childTnLst>
                          </p:cTn>
                        </p:par>
                        <p:par>
                          <p:cTn id="39" fill="hold">
                            <p:stCondLst>
                              <p:cond delay="5000"/>
                            </p:stCondLst>
                            <p:childTnLst>
                              <p:par>
                                <p:cTn id="40" presetID="31" presetClass="entr" presetSubtype="0" fill="hold" nodeType="afterEffect">
                                  <p:stCondLst>
                                    <p:cond delay="0"/>
                                  </p:stCondLst>
                                  <p:childTnLst>
                                    <p:set>
                                      <p:cBhvr>
                                        <p:cTn id="41" dur="1" fill="hold">
                                          <p:stCondLst>
                                            <p:cond delay="0"/>
                                          </p:stCondLst>
                                        </p:cTn>
                                        <p:tgtEl>
                                          <p:spTgt spid="1032"/>
                                        </p:tgtEl>
                                        <p:attrNameLst>
                                          <p:attrName>style.visibility</p:attrName>
                                        </p:attrNameLst>
                                      </p:cBhvr>
                                      <p:to>
                                        <p:strVal val="visible"/>
                                      </p:to>
                                    </p:set>
                                    <p:anim calcmode="lin" valueType="num">
                                      <p:cBhvr>
                                        <p:cTn id="42" dur="1000" fill="hold"/>
                                        <p:tgtEl>
                                          <p:spTgt spid="1032"/>
                                        </p:tgtEl>
                                        <p:attrNameLst>
                                          <p:attrName>ppt_w</p:attrName>
                                        </p:attrNameLst>
                                      </p:cBhvr>
                                      <p:tavLst>
                                        <p:tav tm="0">
                                          <p:val>
                                            <p:fltVal val="0"/>
                                          </p:val>
                                        </p:tav>
                                        <p:tav tm="100000">
                                          <p:val>
                                            <p:strVal val="#ppt_w"/>
                                          </p:val>
                                        </p:tav>
                                      </p:tavLst>
                                    </p:anim>
                                    <p:anim calcmode="lin" valueType="num">
                                      <p:cBhvr>
                                        <p:cTn id="43" dur="1000" fill="hold"/>
                                        <p:tgtEl>
                                          <p:spTgt spid="1032"/>
                                        </p:tgtEl>
                                        <p:attrNameLst>
                                          <p:attrName>ppt_h</p:attrName>
                                        </p:attrNameLst>
                                      </p:cBhvr>
                                      <p:tavLst>
                                        <p:tav tm="0">
                                          <p:val>
                                            <p:fltVal val="0"/>
                                          </p:val>
                                        </p:tav>
                                        <p:tav tm="100000">
                                          <p:val>
                                            <p:strVal val="#ppt_h"/>
                                          </p:val>
                                        </p:tav>
                                      </p:tavLst>
                                    </p:anim>
                                    <p:anim calcmode="lin" valueType="num">
                                      <p:cBhvr>
                                        <p:cTn id="44" dur="1000" fill="hold"/>
                                        <p:tgtEl>
                                          <p:spTgt spid="1032"/>
                                        </p:tgtEl>
                                        <p:attrNameLst>
                                          <p:attrName>style.rotation</p:attrName>
                                        </p:attrNameLst>
                                      </p:cBhvr>
                                      <p:tavLst>
                                        <p:tav tm="0">
                                          <p:val>
                                            <p:fltVal val="90"/>
                                          </p:val>
                                        </p:tav>
                                        <p:tav tm="100000">
                                          <p:val>
                                            <p:fltVal val="0"/>
                                          </p:val>
                                        </p:tav>
                                      </p:tavLst>
                                    </p:anim>
                                    <p:animEffect transition="in" filter="fade">
                                      <p:cBhvr>
                                        <p:cTn id="45" dur="1000"/>
                                        <p:tgtEl>
                                          <p:spTgt spid="1032"/>
                                        </p:tgtEl>
                                      </p:cBhvr>
                                    </p:animEffect>
                                  </p:childTnLst>
                                </p:cTn>
                              </p:par>
                            </p:childTnLst>
                          </p:cTn>
                        </p:par>
                        <p:par>
                          <p:cTn id="46" fill="hold">
                            <p:stCondLst>
                              <p:cond delay="6000"/>
                            </p:stCondLst>
                            <p:childTnLst>
                              <p:par>
                                <p:cTn id="47" presetID="31" presetClass="entr" presetSubtype="0" fill="hold" nodeType="afterEffect">
                                  <p:stCondLst>
                                    <p:cond delay="0"/>
                                  </p:stCondLst>
                                  <p:childTnLst>
                                    <p:set>
                                      <p:cBhvr>
                                        <p:cTn id="48" dur="1" fill="hold">
                                          <p:stCondLst>
                                            <p:cond delay="0"/>
                                          </p:stCondLst>
                                        </p:cTn>
                                        <p:tgtEl>
                                          <p:spTgt spid="1042"/>
                                        </p:tgtEl>
                                        <p:attrNameLst>
                                          <p:attrName>style.visibility</p:attrName>
                                        </p:attrNameLst>
                                      </p:cBhvr>
                                      <p:to>
                                        <p:strVal val="visible"/>
                                      </p:to>
                                    </p:set>
                                    <p:anim calcmode="lin" valueType="num">
                                      <p:cBhvr>
                                        <p:cTn id="49" dur="1000" fill="hold"/>
                                        <p:tgtEl>
                                          <p:spTgt spid="1042"/>
                                        </p:tgtEl>
                                        <p:attrNameLst>
                                          <p:attrName>ppt_w</p:attrName>
                                        </p:attrNameLst>
                                      </p:cBhvr>
                                      <p:tavLst>
                                        <p:tav tm="0">
                                          <p:val>
                                            <p:fltVal val="0"/>
                                          </p:val>
                                        </p:tav>
                                        <p:tav tm="100000">
                                          <p:val>
                                            <p:strVal val="#ppt_w"/>
                                          </p:val>
                                        </p:tav>
                                      </p:tavLst>
                                    </p:anim>
                                    <p:anim calcmode="lin" valueType="num">
                                      <p:cBhvr>
                                        <p:cTn id="50" dur="1000" fill="hold"/>
                                        <p:tgtEl>
                                          <p:spTgt spid="1042"/>
                                        </p:tgtEl>
                                        <p:attrNameLst>
                                          <p:attrName>ppt_h</p:attrName>
                                        </p:attrNameLst>
                                      </p:cBhvr>
                                      <p:tavLst>
                                        <p:tav tm="0">
                                          <p:val>
                                            <p:fltVal val="0"/>
                                          </p:val>
                                        </p:tav>
                                        <p:tav tm="100000">
                                          <p:val>
                                            <p:strVal val="#ppt_h"/>
                                          </p:val>
                                        </p:tav>
                                      </p:tavLst>
                                    </p:anim>
                                    <p:anim calcmode="lin" valueType="num">
                                      <p:cBhvr>
                                        <p:cTn id="51" dur="1000" fill="hold"/>
                                        <p:tgtEl>
                                          <p:spTgt spid="1042"/>
                                        </p:tgtEl>
                                        <p:attrNameLst>
                                          <p:attrName>style.rotation</p:attrName>
                                        </p:attrNameLst>
                                      </p:cBhvr>
                                      <p:tavLst>
                                        <p:tav tm="0">
                                          <p:val>
                                            <p:fltVal val="90"/>
                                          </p:val>
                                        </p:tav>
                                        <p:tav tm="100000">
                                          <p:val>
                                            <p:fltVal val="0"/>
                                          </p:val>
                                        </p:tav>
                                      </p:tavLst>
                                    </p:anim>
                                    <p:animEffect transition="in" filter="fade">
                                      <p:cBhvr>
                                        <p:cTn id="52" dur="1000"/>
                                        <p:tgtEl>
                                          <p:spTgt spid="1042"/>
                                        </p:tgtEl>
                                      </p:cBhvr>
                                    </p:animEffect>
                                  </p:childTnLst>
                                </p:cTn>
                              </p:par>
                            </p:childTnLst>
                          </p:cTn>
                        </p:par>
                        <p:par>
                          <p:cTn id="53" fill="hold">
                            <p:stCondLst>
                              <p:cond delay="7000"/>
                            </p:stCondLst>
                            <p:childTnLst>
                              <p:par>
                                <p:cTn id="54" presetID="31" presetClass="entr" presetSubtype="0" fill="hold" nodeType="afterEffect">
                                  <p:stCondLst>
                                    <p:cond delay="0"/>
                                  </p:stCondLst>
                                  <p:childTnLst>
                                    <p:set>
                                      <p:cBhvr>
                                        <p:cTn id="55" dur="1" fill="hold">
                                          <p:stCondLst>
                                            <p:cond delay="0"/>
                                          </p:stCondLst>
                                        </p:cTn>
                                        <p:tgtEl>
                                          <p:spTgt spid="1036"/>
                                        </p:tgtEl>
                                        <p:attrNameLst>
                                          <p:attrName>style.visibility</p:attrName>
                                        </p:attrNameLst>
                                      </p:cBhvr>
                                      <p:to>
                                        <p:strVal val="visible"/>
                                      </p:to>
                                    </p:set>
                                    <p:anim calcmode="lin" valueType="num">
                                      <p:cBhvr>
                                        <p:cTn id="56" dur="1000" fill="hold"/>
                                        <p:tgtEl>
                                          <p:spTgt spid="1036"/>
                                        </p:tgtEl>
                                        <p:attrNameLst>
                                          <p:attrName>ppt_w</p:attrName>
                                        </p:attrNameLst>
                                      </p:cBhvr>
                                      <p:tavLst>
                                        <p:tav tm="0">
                                          <p:val>
                                            <p:fltVal val="0"/>
                                          </p:val>
                                        </p:tav>
                                        <p:tav tm="100000">
                                          <p:val>
                                            <p:strVal val="#ppt_w"/>
                                          </p:val>
                                        </p:tav>
                                      </p:tavLst>
                                    </p:anim>
                                    <p:anim calcmode="lin" valueType="num">
                                      <p:cBhvr>
                                        <p:cTn id="57" dur="1000" fill="hold"/>
                                        <p:tgtEl>
                                          <p:spTgt spid="1036"/>
                                        </p:tgtEl>
                                        <p:attrNameLst>
                                          <p:attrName>ppt_h</p:attrName>
                                        </p:attrNameLst>
                                      </p:cBhvr>
                                      <p:tavLst>
                                        <p:tav tm="0">
                                          <p:val>
                                            <p:fltVal val="0"/>
                                          </p:val>
                                        </p:tav>
                                        <p:tav tm="100000">
                                          <p:val>
                                            <p:strVal val="#ppt_h"/>
                                          </p:val>
                                        </p:tav>
                                      </p:tavLst>
                                    </p:anim>
                                    <p:anim calcmode="lin" valueType="num">
                                      <p:cBhvr>
                                        <p:cTn id="58" dur="1000" fill="hold"/>
                                        <p:tgtEl>
                                          <p:spTgt spid="1036"/>
                                        </p:tgtEl>
                                        <p:attrNameLst>
                                          <p:attrName>style.rotation</p:attrName>
                                        </p:attrNameLst>
                                      </p:cBhvr>
                                      <p:tavLst>
                                        <p:tav tm="0">
                                          <p:val>
                                            <p:fltVal val="90"/>
                                          </p:val>
                                        </p:tav>
                                        <p:tav tm="100000">
                                          <p:val>
                                            <p:fltVal val="0"/>
                                          </p:val>
                                        </p:tav>
                                      </p:tavLst>
                                    </p:anim>
                                    <p:animEffect transition="in" filter="fade">
                                      <p:cBhvr>
                                        <p:cTn id="59" dur="1000"/>
                                        <p:tgtEl>
                                          <p:spTgt spid="1036"/>
                                        </p:tgtEl>
                                      </p:cBhvr>
                                    </p:animEffect>
                                  </p:childTnLst>
                                </p:cTn>
                              </p:par>
                            </p:childTnLst>
                          </p:cTn>
                        </p:par>
                        <p:par>
                          <p:cTn id="60" fill="hold">
                            <p:stCondLst>
                              <p:cond delay="8000"/>
                            </p:stCondLst>
                            <p:childTnLst>
                              <p:par>
                                <p:cTn id="61" presetID="31" presetClass="entr" presetSubtype="0" fill="hold" nodeType="afterEffect">
                                  <p:stCondLst>
                                    <p:cond delay="0"/>
                                  </p:stCondLst>
                                  <p:childTnLst>
                                    <p:set>
                                      <p:cBhvr>
                                        <p:cTn id="62" dur="1" fill="hold">
                                          <p:stCondLst>
                                            <p:cond delay="0"/>
                                          </p:stCondLst>
                                        </p:cTn>
                                        <p:tgtEl>
                                          <p:spTgt spid="1038"/>
                                        </p:tgtEl>
                                        <p:attrNameLst>
                                          <p:attrName>style.visibility</p:attrName>
                                        </p:attrNameLst>
                                      </p:cBhvr>
                                      <p:to>
                                        <p:strVal val="visible"/>
                                      </p:to>
                                    </p:set>
                                    <p:anim calcmode="lin" valueType="num">
                                      <p:cBhvr>
                                        <p:cTn id="63" dur="1000" fill="hold"/>
                                        <p:tgtEl>
                                          <p:spTgt spid="1038"/>
                                        </p:tgtEl>
                                        <p:attrNameLst>
                                          <p:attrName>ppt_w</p:attrName>
                                        </p:attrNameLst>
                                      </p:cBhvr>
                                      <p:tavLst>
                                        <p:tav tm="0">
                                          <p:val>
                                            <p:fltVal val="0"/>
                                          </p:val>
                                        </p:tav>
                                        <p:tav tm="100000">
                                          <p:val>
                                            <p:strVal val="#ppt_w"/>
                                          </p:val>
                                        </p:tav>
                                      </p:tavLst>
                                    </p:anim>
                                    <p:anim calcmode="lin" valueType="num">
                                      <p:cBhvr>
                                        <p:cTn id="64" dur="1000" fill="hold"/>
                                        <p:tgtEl>
                                          <p:spTgt spid="1038"/>
                                        </p:tgtEl>
                                        <p:attrNameLst>
                                          <p:attrName>ppt_h</p:attrName>
                                        </p:attrNameLst>
                                      </p:cBhvr>
                                      <p:tavLst>
                                        <p:tav tm="0">
                                          <p:val>
                                            <p:fltVal val="0"/>
                                          </p:val>
                                        </p:tav>
                                        <p:tav tm="100000">
                                          <p:val>
                                            <p:strVal val="#ppt_h"/>
                                          </p:val>
                                        </p:tav>
                                      </p:tavLst>
                                    </p:anim>
                                    <p:anim calcmode="lin" valueType="num">
                                      <p:cBhvr>
                                        <p:cTn id="65" dur="1000" fill="hold"/>
                                        <p:tgtEl>
                                          <p:spTgt spid="1038"/>
                                        </p:tgtEl>
                                        <p:attrNameLst>
                                          <p:attrName>style.rotation</p:attrName>
                                        </p:attrNameLst>
                                      </p:cBhvr>
                                      <p:tavLst>
                                        <p:tav tm="0">
                                          <p:val>
                                            <p:fltVal val="90"/>
                                          </p:val>
                                        </p:tav>
                                        <p:tav tm="100000">
                                          <p:val>
                                            <p:fltVal val="0"/>
                                          </p:val>
                                        </p:tav>
                                      </p:tavLst>
                                    </p:anim>
                                    <p:animEffect transition="in" filter="fade">
                                      <p:cBhvr>
                                        <p:cTn id="66" dur="1000"/>
                                        <p:tgtEl>
                                          <p:spTgt spid="10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e 18"/>
          <p:cNvGrpSpPr/>
          <p:nvPr/>
        </p:nvGrpSpPr>
        <p:grpSpPr>
          <a:xfrm>
            <a:off x="2812153" y="4679323"/>
            <a:ext cx="1038225" cy="1893333"/>
            <a:chOff x="2812153" y="4679323"/>
            <a:chExt cx="1038225" cy="1893333"/>
          </a:xfrm>
        </p:grpSpPr>
        <p:pic>
          <p:nvPicPr>
            <p:cNvPr id="1040" name="Picture 16" descr="See original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2153" y="4679323"/>
              <a:ext cx="1038225" cy="1524001"/>
            </a:xfrm>
            <a:prstGeom prst="rect">
              <a:avLst/>
            </a:prstGeom>
            <a:noFill/>
            <a:extLst>
              <a:ext uri="{909E8E84-426E-40DD-AFC4-6F175D3DCCD1}">
                <a14:hiddenFill xmlns:a14="http://schemas.microsoft.com/office/drawing/2010/main">
                  <a:solidFill>
                    <a:srgbClr val="FFFFFF"/>
                  </a:solidFill>
                </a14:hiddenFill>
              </a:ext>
            </a:extLst>
          </p:spPr>
        </p:pic>
        <p:sp>
          <p:nvSpPr>
            <p:cNvPr id="18" name="ZoneTexte 17"/>
            <p:cNvSpPr txBox="1"/>
            <p:nvPr/>
          </p:nvSpPr>
          <p:spPr>
            <a:xfrm>
              <a:off x="3029098" y="6203324"/>
              <a:ext cx="604333" cy="369332"/>
            </a:xfrm>
            <a:prstGeom prst="rect">
              <a:avLst/>
            </a:prstGeom>
            <a:noFill/>
          </p:spPr>
          <p:txBody>
            <a:bodyPr wrap="none" rtlCol="0">
              <a:spAutoFit/>
            </a:bodyPr>
            <a:lstStyle/>
            <a:p>
              <a:r>
                <a:rPr lang="fr-FR" dirty="0" smtClean="0"/>
                <a:t>Nico</a:t>
              </a:r>
              <a:endParaRPr lang="fr-FR" dirty="0"/>
            </a:p>
          </p:txBody>
        </p:sp>
      </p:grpSp>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Comment mener l’enquête ?  Exemple → </a:t>
            </a:r>
            <a:r>
              <a:rPr lang="fr-FR" sz="3200" i="1" dirty="0" smtClean="0">
                <a:solidFill>
                  <a:srgbClr val="FF0000"/>
                </a:solidFill>
                <a:effectLst>
                  <a:outerShdw blurRad="50800" dist="38100" dir="2700000" algn="tl" rotWithShape="0">
                    <a:prstClr val="black">
                      <a:alpha val="40000"/>
                    </a:prstClr>
                  </a:outerShdw>
                </a:effectLst>
              </a:rPr>
              <a:t>Minou-Bonbon</a:t>
            </a:r>
            <a:endParaRPr lang="fr-FR" sz="3200" i="1" dirty="0">
              <a:solidFill>
                <a:srgbClr val="FF0000"/>
              </a:solidFill>
              <a:effectLst>
                <a:outerShdw blurRad="50800" dist="38100" dir="2700000" algn="tl" rotWithShape="0">
                  <a:prstClr val="black">
                    <a:alpha val="40000"/>
                  </a:prstClr>
                </a:outerShdw>
              </a:effectLst>
            </a:endParaRPr>
          </a:p>
        </p:txBody>
      </p:sp>
      <p:pic>
        <p:nvPicPr>
          <p:cNvPr id="1026" name="Picture 2" descr="See original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23169" y="1678196"/>
            <a:ext cx="1811254" cy="261963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original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0332" y="1087394"/>
            <a:ext cx="3893150" cy="259024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ee original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78773" y="2133597"/>
            <a:ext cx="1616267" cy="216423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ee original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38766" y="1087394"/>
            <a:ext cx="1863123" cy="2842053"/>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Groupe 15"/>
          <p:cNvGrpSpPr/>
          <p:nvPr/>
        </p:nvGrpSpPr>
        <p:grpSpPr>
          <a:xfrm>
            <a:off x="115330" y="5214311"/>
            <a:ext cx="2364259" cy="1071159"/>
            <a:chOff x="115330" y="5214311"/>
            <a:chExt cx="2364259" cy="1071159"/>
          </a:xfrm>
        </p:grpSpPr>
        <p:sp>
          <p:nvSpPr>
            <p:cNvPr id="14" name="Ellipse 13"/>
            <p:cNvSpPr/>
            <p:nvPr/>
          </p:nvSpPr>
          <p:spPr>
            <a:xfrm>
              <a:off x="115330" y="5741773"/>
              <a:ext cx="2364259" cy="543697"/>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38" name="Picture 14" descr="See original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7559" y="5214311"/>
              <a:ext cx="1987965" cy="989013"/>
            </a:xfrm>
            <a:prstGeom prst="rect">
              <a:avLst/>
            </a:prstGeom>
            <a:noFill/>
            <a:extLst>
              <a:ext uri="{909E8E84-426E-40DD-AFC4-6F175D3DCCD1}">
                <a14:hiddenFill xmlns:a14="http://schemas.microsoft.com/office/drawing/2010/main">
                  <a:solidFill>
                    <a:srgbClr val="FFFFFF"/>
                  </a:solidFill>
                </a14:hiddenFill>
              </a:ext>
            </a:extLst>
          </p:spPr>
        </p:pic>
      </p:grpSp>
      <p:sp>
        <p:nvSpPr>
          <p:cNvPr id="3" name="ZoneTexte 2"/>
          <p:cNvSpPr txBox="1"/>
          <p:nvPr/>
        </p:nvSpPr>
        <p:spPr>
          <a:xfrm>
            <a:off x="2235524" y="3993029"/>
            <a:ext cx="1186543" cy="369332"/>
          </a:xfrm>
          <a:prstGeom prst="rect">
            <a:avLst/>
          </a:prstGeom>
          <a:noFill/>
        </p:spPr>
        <p:txBody>
          <a:bodyPr wrap="none" rtlCol="0">
            <a:spAutoFit/>
          </a:bodyPr>
          <a:lstStyle/>
          <a:p>
            <a:r>
              <a:rPr lang="fr-FR" dirty="0" smtClean="0"/>
              <a:t>M. </a:t>
            </a:r>
            <a:r>
              <a:rPr lang="fr-FR" dirty="0" err="1" smtClean="0"/>
              <a:t>Dubeuf</a:t>
            </a:r>
            <a:endParaRPr lang="fr-FR" dirty="0"/>
          </a:p>
        </p:txBody>
      </p:sp>
      <p:sp>
        <p:nvSpPr>
          <p:cNvPr id="4" name="ZoneTexte 3"/>
          <p:cNvSpPr txBox="1"/>
          <p:nvPr/>
        </p:nvSpPr>
        <p:spPr>
          <a:xfrm>
            <a:off x="5305364" y="3993029"/>
            <a:ext cx="1129925" cy="369332"/>
          </a:xfrm>
          <a:prstGeom prst="rect">
            <a:avLst/>
          </a:prstGeom>
          <a:noFill/>
        </p:spPr>
        <p:txBody>
          <a:bodyPr wrap="none" rtlCol="0">
            <a:spAutoFit/>
          </a:bodyPr>
          <a:lstStyle/>
          <a:p>
            <a:r>
              <a:rPr lang="fr-FR" dirty="0" smtClean="0"/>
              <a:t>Mme Ajax</a:t>
            </a:r>
            <a:endParaRPr lang="fr-FR" dirty="0"/>
          </a:p>
        </p:txBody>
      </p:sp>
      <p:sp>
        <p:nvSpPr>
          <p:cNvPr id="5" name="ZoneTexte 4"/>
          <p:cNvSpPr txBox="1"/>
          <p:nvPr/>
        </p:nvSpPr>
        <p:spPr>
          <a:xfrm>
            <a:off x="9271032" y="4177695"/>
            <a:ext cx="1231747" cy="369332"/>
          </a:xfrm>
          <a:prstGeom prst="rect">
            <a:avLst/>
          </a:prstGeom>
          <a:noFill/>
        </p:spPr>
        <p:txBody>
          <a:bodyPr wrap="none" rtlCol="0">
            <a:spAutoFit/>
          </a:bodyPr>
          <a:lstStyle/>
          <a:p>
            <a:r>
              <a:rPr lang="fr-FR" dirty="0" smtClean="0"/>
              <a:t>M. </a:t>
            </a:r>
            <a:r>
              <a:rPr lang="fr-FR" dirty="0" err="1" smtClean="0"/>
              <a:t>Hursant</a:t>
            </a:r>
            <a:endParaRPr lang="fr-FR" dirty="0"/>
          </a:p>
        </p:txBody>
      </p:sp>
      <p:sp>
        <p:nvSpPr>
          <p:cNvPr id="7" name="ZoneTexte 6"/>
          <p:cNvSpPr txBox="1"/>
          <p:nvPr/>
        </p:nvSpPr>
        <p:spPr>
          <a:xfrm>
            <a:off x="447894" y="6203324"/>
            <a:ext cx="1657826" cy="369332"/>
          </a:xfrm>
          <a:prstGeom prst="rect">
            <a:avLst/>
          </a:prstGeom>
          <a:noFill/>
        </p:spPr>
        <p:txBody>
          <a:bodyPr wrap="none" rtlCol="0">
            <a:spAutoFit/>
          </a:bodyPr>
          <a:lstStyle/>
          <a:p>
            <a:r>
              <a:rPr lang="fr-FR" dirty="0" smtClean="0"/>
              <a:t>Minou-Bonbon</a:t>
            </a:r>
            <a:endParaRPr lang="fr-FR" dirty="0"/>
          </a:p>
        </p:txBody>
      </p:sp>
      <p:sp>
        <p:nvSpPr>
          <p:cNvPr id="15" name="Bulle ronde 14"/>
          <p:cNvSpPr/>
          <p:nvPr/>
        </p:nvSpPr>
        <p:spPr>
          <a:xfrm>
            <a:off x="4182942" y="5045380"/>
            <a:ext cx="3089190" cy="1157944"/>
          </a:xfrm>
          <a:prstGeom prst="wedgeEllipseCallout">
            <a:avLst>
              <a:gd name="adj1" fmla="val -67239"/>
              <a:gd name="adj2" fmla="val -5232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En suivant les gouttes, je remonterai jusqu’au coupable !</a:t>
            </a:r>
            <a:endParaRPr lang="fr-FR" dirty="0"/>
          </a:p>
        </p:txBody>
      </p:sp>
      <p:sp>
        <p:nvSpPr>
          <p:cNvPr id="17" name="Bulle ronde 16"/>
          <p:cNvSpPr/>
          <p:nvPr/>
        </p:nvSpPr>
        <p:spPr>
          <a:xfrm>
            <a:off x="352228" y="1541929"/>
            <a:ext cx="2127361" cy="806824"/>
          </a:xfrm>
          <a:prstGeom prst="wedgeEllipseCallout">
            <a:avLst>
              <a:gd name="adj1" fmla="val 50460"/>
              <a:gd name="adj2" fmla="val 4694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dirty="0" smtClean="0"/>
              <a:t>Je n’aime pas les bêtes.</a:t>
            </a:r>
            <a:endParaRPr lang="fr-FR" dirty="0"/>
          </a:p>
        </p:txBody>
      </p:sp>
      <p:sp>
        <p:nvSpPr>
          <p:cNvPr id="27" name="Bulle ronde 26"/>
          <p:cNvSpPr/>
          <p:nvPr/>
        </p:nvSpPr>
        <p:spPr>
          <a:xfrm>
            <a:off x="2745505" y="969229"/>
            <a:ext cx="2127361" cy="806824"/>
          </a:xfrm>
          <a:prstGeom prst="wedgeEllipseCallout">
            <a:avLst>
              <a:gd name="adj1" fmla="val 69002"/>
              <a:gd name="adj2" fmla="val 102501"/>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sz="1600" dirty="0" smtClean="0"/>
              <a:t>Je donne des coups de balai aux chats</a:t>
            </a:r>
            <a:r>
              <a:rPr lang="fr-FR" dirty="0" smtClean="0"/>
              <a:t>.</a:t>
            </a:r>
            <a:endParaRPr lang="fr-FR" dirty="0"/>
          </a:p>
        </p:txBody>
      </p:sp>
      <p:sp>
        <p:nvSpPr>
          <p:cNvPr id="28" name="Bulle ronde 27"/>
          <p:cNvSpPr/>
          <p:nvPr/>
        </p:nvSpPr>
        <p:spPr>
          <a:xfrm>
            <a:off x="6867790" y="1480987"/>
            <a:ext cx="2409322" cy="1253248"/>
          </a:xfrm>
          <a:prstGeom prst="wedgeEllipseCallout">
            <a:avLst>
              <a:gd name="adj1" fmla="val 64788"/>
              <a:gd name="adj2" fmla="val 38361"/>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dirty="0" smtClean="0"/>
              <a:t>Je ne déteste pas les bêtes, mais je vends des bonbons.</a:t>
            </a:r>
            <a:endParaRPr lang="fr-FR" dirty="0"/>
          </a:p>
        </p:txBody>
      </p:sp>
    </p:spTree>
    <p:extLst>
      <p:ext uri="{BB962C8B-B14F-4D97-AF65-F5344CB8AC3E}">
        <p14:creationId xmlns:p14="http://schemas.microsoft.com/office/powerpoint/2010/main" val="1935198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36"/>
                                        </p:tgtEl>
                                        <p:attrNameLst>
                                          <p:attrName>style.visibility</p:attrName>
                                        </p:attrNameLst>
                                      </p:cBhvr>
                                      <p:to>
                                        <p:strVal val="visible"/>
                                      </p:to>
                                    </p:set>
                                    <p:animEffect transition="in" filter="fade">
                                      <p:cBhvr>
                                        <p:cTn id="15" dur="500"/>
                                        <p:tgtEl>
                                          <p:spTgt spid="10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34"/>
                                        </p:tgtEl>
                                        <p:attrNameLst>
                                          <p:attrName>style.visibility</p:attrName>
                                        </p:attrNameLst>
                                      </p:cBhvr>
                                      <p:to>
                                        <p:strVal val="visible"/>
                                      </p:to>
                                    </p:set>
                                    <p:animEffect transition="in" filter="fade">
                                      <p:cBhvr>
                                        <p:cTn id="23" dur="500"/>
                                        <p:tgtEl>
                                          <p:spTgt spid="103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subTnLst>
                                    <p:set>
                                      <p:cBhvr override="childStyle">
                                        <p:cTn dur="1" fill="hold" display="0" masterRel="nextClick" afterEffect="1"/>
                                        <p:tgtEl>
                                          <p:spTgt spid="17"/>
                                        </p:tgtEl>
                                        <p:attrNameLst>
                                          <p:attrName>style.visibility</p:attrName>
                                        </p:attrNameLst>
                                      </p:cBhvr>
                                      <p:to>
                                        <p:strVal val="hidden"/>
                                      </p:to>
                                    </p:set>
                                  </p:sub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subTnLst>
                                    <p:set>
                                      <p:cBhvr override="childStyle">
                                        <p:cTn dur="1" fill="hold" display="0" masterRel="nextClick" afterEffect="1"/>
                                        <p:tgtEl>
                                          <p:spTgt spid="27"/>
                                        </p:tgtEl>
                                        <p:attrNameLst>
                                          <p:attrName>style.visibility</p:attrName>
                                        </p:attrNameLst>
                                      </p:cBhvr>
                                      <p:to>
                                        <p:strVal val="hidden"/>
                                      </p:to>
                                    </p:set>
                                  </p:sub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subTnLst>
                                    <p:set>
                                      <p:cBhvr override="childStyle">
                                        <p:cTn dur="1" fill="hold" display="0" masterRel="nextClick" afterEffect="1"/>
                                        <p:tgtEl>
                                          <p:spTgt spid="28"/>
                                        </p:tgtEl>
                                        <p:attrNameLst>
                                          <p:attrName>style.visibility</p:attrName>
                                        </p:attrNameLst>
                                      </p:cBhvr>
                                      <p:to>
                                        <p:strVal val="hidden"/>
                                      </p:to>
                                    </p:set>
                                  </p:sub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500"/>
                                        <p:tgtEl>
                                          <p:spTgt spid="7"/>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19"/>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 fill="hold"/>
                                        <p:tgtEl>
                                          <p:spTgt spid="15"/>
                                        </p:tgtEl>
                                        <p:attrNameLst>
                                          <p:attrName>ppt_x</p:attrName>
                                        </p:attrNameLst>
                                      </p:cBhvr>
                                      <p:tavLst>
                                        <p:tav tm="0">
                                          <p:val>
                                            <p:strVal val="#ppt_x"/>
                                          </p:val>
                                        </p:tav>
                                        <p:tav tm="100000">
                                          <p:val>
                                            <p:strVal val="#ppt_x"/>
                                          </p:val>
                                        </p:tav>
                                      </p:tavLst>
                                    </p:anim>
                                    <p:anim calcmode="lin" valueType="num">
                                      <p:cBhvr additive="base">
                                        <p:cTn id="5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15" grpId="0" animBg="1"/>
      <p:bldP spid="17" grpId="0" animBg="1"/>
      <p:bldP spid="27"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Ellipse 13"/>
          <p:cNvSpPr/>
          <p:nvPr/>
        </p:nvSpPr>
        <p:spPr>
          <a:xfrm>
            <a:off x="115330" y="5741773"/>
            <a:ext cx="2364259" cy="543697"/>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Comment mener l’enquête ?  Exemple → </a:t>
            </a:r>
            <a:r>
              <a:rPr lang="fr-FR" sz="3200" i="1" dirty="0" smtClean="0">
                <a:solidFill>
                  <a:srgbClr val="FF0000"/>
                </a:solidFill>
                <a:effectLst>
                  <a:outerShdw blurRad="50800" dist="38100" dir="2700000" algn="tl" rotWithShape="0">
                    <a:prstClr val="black">
                      <a:alpha val="40000"/>
                    </a:prstClr>
                  </a:outerShdw>
                </a:effectLst>
              </a:rPr>
              <a:t>Minou Bonbon</a:t>
            </a:r>
            <a:endParaRPr lang="fr-FR" sz="3200" i="1" dirty="0">
              <a:solidFill>
                <a:srgbClr val="FF0000"/>
              </a:solidFill>
              <a:effectLst>
                <a:outerShdw blurRad="50800" dist="38100" dir="2700000" algn="tl" rotWithShape="0">
                  <a:prstClr val="black">
                    <a:alpha val="40000"/>
                  </a:prstClr>
                </a:outerShdw>
              </a:effectLst>
            </a:endParaRPr>
          </a:p>
        </p:txBody>
      </p:sp>
      <p:pic>
        <p:nvPicPr>
          <p:cNvPr id="1026" name="Picture 2" descr="See original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23169" y="1678196"/>
            <a:ext cx="1811254" cy="261963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original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0332" y="1087394"/>
            <a:ext cx="3893150" cy="259024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ee original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78773" y="2133597"/>
            <a:ext cx="1616267" cy="216423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ee original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8766" y="1087394"/>
            <a:ext cx="1863123" cy="284205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See original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7559" y="5214311"/>
            <a:ext cx="1987965" cy="989013"/>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2235524" y="3993029"/>
            <a:ext cx="1186543" cy="369332"/>
          </a:xfrm>
          <a:prstGeom prst="rect">
            <a:avLst/>
          </a:prstGeom>
          <a:noFill/>
        </p:spPr>
        <p:txBody>
          <a:bodyPr wrap="none" rtlCol="0">
            <a:spAutoFit/>
          </a:bodyPr>
          <a:lstStyle/>
          <a:p>
            <a:r>
              <a:rPr lang="fr-FR" dirty="0" smtClean="0"/>
              <a:t>M. </a:t>
            </a:r>
            <a:r>
              <a:rPr lang="fr-FR" dirty="0" err="1" smtClean="0"/>
              <a:t>Dubeuf</a:t>
            </a:r>
            <a:endParaRPr lang="fr-FR" dirty="0"/>
          </a:p>
        </p:txBody>
      </p:sp>
      <p:sp>
        <p:nvSpPr>
          <p:cNvPr id="4" name="ZoneTexte 3"/>
          <p:cNvSpPr txBox="1"/>
          <p:nvPr/>
        </p:nvSpPr>
        <p:spPr>
          <a:xfrm>
            <a:off x="5305364" y="3993029"/>
            <a:ext cx="1129925" cy="369332"/>
          </a:xfrm>
          <a:prstGeom prst="rect">
            <a:avLst/>
          </a:prstGeom>
          <a:noFill/>
        </p:spPr>
        <p:txBody>
          <a:bodyPr wrap="none" rtlCol="0">
            <a:spAutoFit/>
          </a:bodyPr>
          <a:lstStyle/>
          <a:p>
            <a:r>
              <a:rPr lang="fr-FR" dirty="0" smtClean="0"/>
              <a:t>Mme Ajax</a:t>
            </a:r>
            <a:endParaRPr lang="fr-FR" dirty="0"/>
          </a:p>
        </p:txBody>
      </p:sp>
      <p:sp>
        <p:nvSpPr>
          <p:cNvPr id="5" name="ZoneTexte 4"/>
          <p:cNvSpPr txBox="1"/>
          <p:nvPr/>
        </p:nvSpPr>
        <p:spPr>
          <a:xfrm>
            <a:off x="9271032" y="4177695"/>
            <a:ext cx="1231747" cy="369332"/>
          </a:xfrm>
          <a:prstGeom prst="rect">
            <a:avLst/>
          </a:prstGeom>
          <a:noFill/>
        </p:spPr>
        <p:txBody>
          <a:bodyPr wrap="none" rtlCol="0">
            <a:spAutoFit/>
          </a:bodyPr>
          <a:lstStyle/>
          <a:p>
            <a:r>
              <a:rPr lang="fr-FR" dirty="0" smtClean="0"/>
              <a:t>M. </a:t>
            </a:r>
            <a:r>
              <a:rPr lang="fr-FR" dirty="0" err="1" smtClean="0"/>
              <a:t>Hursant</a:t>
            </a:r>
            <a:endParaRPr lang="fr-FR" dirty="0"/>
          </a:p>
        </p:txBody>
      </p:sp>
      <p:sp>
        <p:nvSpPr>
          <p:cNvPr id="7" name="ZoneTexte 6"/>
          <p:cNvSpPr txBox="1"/>
          <p:nvPr/>
        </p:nvSpPr>
        <p:spPr>
          <a:xfrm>
            <a:off x="447894" y="6203324"/>
            <a:ext cx="1587294" cy="369332"/>
          </a:xfrm>
          <a:prstGeom prst="rect">
            <a:avLst/>
          </a:prstGeom>
          <a:noFill/>
        </p:spPr>
        <p:txBody>
          <a:bodyPr wrap="none" rtlCol="0">
            <a:spAutoFit/>
          </a:bodyPr>
          <a:lstStyle/>
          <a:p>
            <a:r>
              <a:rPr lang="fr-FR" dirty="0" smtClean="0"/>
              <a:t>Minou Bonbon</a:t>
            </a:r>
            <a:endParaRPr lang="fr-FR" dirty="0"/>
          </a:p>
        </p:txBody>
      </p:sp>
      <p:pic>
        <p:nvPicPr>
          <p:cNvPr id="1040" name="Picture 16" descr="See original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28509" y="4761469"/>
            <a:ext cx="1038225" cy="1524001"/>
          </a:xfrm>
          <a:prstGeom prst="rect">
            <a:avLst/>
          </a:prstGeom>
          <a:noFill/>
          <a:extLst>
            <a:ext uri="{909E8E84-426E-40DD-AFC4-6F175D3DCCD1}">
              <a14:hiddenFill xmlns:a14="http://schemas.microsoft.com/office/drawing/2010/main">
                <a:solidFill>
                  <a:srgbClr val="FFFFFF"/>
                </a:solidFill>
              </a14:hiddenFill>
            </a:ext>
          </a:extLst>
        </p:spPr>
      </p:pic>
      <p:sp>
        <p:nvSpPr>
          <p:cNvPr id="15" name="Bulle ronde 14"/>
          <p:cNvSpPr/>
          <p:nvPr/>
        </p:nvSpPr>
        <p:spPr>
          <a:xfrm>
            <a:off x="4946844" y="4978080"/>
            <a:ext cx="3187579" cy="1307390"/>
          </a:xfrm>
          <a:prstGeom prst="wedgeEllipseCallout">
            <a:avLst>
              <a:gd name="adj1" fmla="val -64930"/>
              <a:gd name="adj2" fmla="val -3845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Ce n’est pas M. </a:t>
            </a:r>
            <a:r>
              <a:rPr lang="fr-FR" dirty="0" err="1" smtClean="0"/>
              <a:t>Dubeuf</a:t>
            </a:r>
            <a:r>
              <a:rPr lang="fr-FR" dirty="0" smtClean="0"/>
              <a:t>, puisque les gouttes continuent après la boucherie…</a:t>
            </a:r>
            <a:endParaRPr lang="fr-FR" dirty="0"/>
          </a:p>
        </p:txBody>
      </p:sp>
      <p:pic>
        <p:nvPicPr>
          <p:cNvPr id="2050"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79377" y="6164575"/>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34919" y="5033192"/>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32207" y="4254531"/>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85313" y="3806228"/>
            <a:ext cx="361531" cy="362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65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0"/>
                                  </p:stCondLst>
                                  <p:childTnLst>
                                    <p:set>
                                      <p:cBhvr>
                                        <p:cTn id="9" dur="1" fill="hold">
                                          <p:stCondLst>
                                            <p:cond delay="0"/>
                                          </p:stCondLst>
                                        </p:cTn>
                                        <p:tgtEl>
                                          <p:spTgt spid="16"/>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1000"/>
                                  </p:stCondLst>
                                  <p:childTnLst>
                                    <p:set>
                                      <p:cBhvr>
                                        <p:cTn id="12" dur="1" fill="hold">
                                          <p:stCondLst>
                                            <p:cond delay="0"/>
                                          </p:stCondLst>
                                        </p:cTn>
                                        <p:tgtEl>
                                          <p:spTgt spid="17"/>
                                        </p:tgtEl>
                                        <p:attrNameLst>
                                          <p:attrName>style.visibility</p:attrName>
                                        </p:attrNameLst>
                                      </p:cBhvr>
                                      <p:to>
                                        <p:strVal val="visible"/>
                                      </p:to>
                                    </p:set>
                                  </p:childTnLst>
                                </p:cTn>
                              </p:par>
                            </p:childTnLst>
                          </p:cTn>
                        </p:par>
                        <p:par>
                          <p:cTn id="13" fill="hold">
                            <p:stCondLst>
                              <p:cond delay="2000"/>
                            </p:stCondLst>
                            <p:childTnLst>
                              <p:par>
                                <p:cTn id="14" presetID="1" presetClass="entr" presetSubtype="0" fill="hold" nodeType="afterEffect">
                                  <p:stCondLst>
                                    <p:cond delay="1000"/>
                                  </p:stCondLst>
                                  <p:childTnLst>
                                    <p:set>
                                      <p:cBhvr>
                                        <p:cTn id="15" dur="1" fill="hold">
                                          <p:stCondLst>
                                            <p:cond delay="0"/>
                                          </p:stCondLst>
                                        </p:cTn>
                                        <p:tgtEl>
                                          <p:spTgt spid="18"/>
                                        </p:tgtEl>
                                        <p:attrNameLst>
                                          <p:attrName>style.visibility</p:attrName>
                                        </p:attrNameLst>
                                      </p:cBhvr>
                                      <p:to>
                                        <p:strVal val="visible"/>
                                      </p:to>
                                    </p:set>
                                  </p:childTnLst>
                                </p:cTn>
                              </p:par>
                            </p:childTnLst>
                          </p:cTn>
                        </p:par>
                        <p:par>
                          <p:cTn id="16" fill="hold">
                            <p:stCondLst>
                              <p:cond delay="3000"/>
                            </p:stCondLst>
                            <p:childTnLst>
                              <p:par>
                                <p:cTn id="17" presetID="10" presetClass="entr" presetSubtype="0" fill="hold" nodeType="afterEffect">
                                  <p:stCondLst>
                                    <p:cond delay="1000"/>
                                  </p:stCondLst>
                                  <p:childTnLst>
                                    <p:set>
                                      <p:cBhvr>
                                        <p:cTn id="18" dur="1" fill="hold">
                                          <p:stCondLst>
                                            <p:cond delay="0"/>
                                          </p:stCondLst>
                                        </p:cTn>
                                        <p:tgtEl>
                                          <p:spTgt spid="1040"/>
                                        </p:tgtEl>
                                        <p:attrNameLst>
                                          <p:attrName>style.visibility</p:attrName>
                                        </p:attrNameLst>
                                      </p:cBhvr>
                                      <p:to>
                                        <p:strVal val="visible"/>
                                      </p:to>
                                    </p:set>
                                    <p:animEffect transition="in" filter="fade">
                                      <p:cBhvr>
                                        <p:cTn id="19" dur="500"/>
                                        <p:tgtEl>
                                          <p:spTgt spid="104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Ellipse 13"/>
          <p:cNvSpPr/>
          <p:nvPr/>
        </p:nvSpPr>
        <p:spPr>
          <a:xfrm>
            <a:off x="115330" y="5741773"/>
            <a:ext cx="2364259" cy="543697"/>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Comment mener l’enquête ?  Exemple → </a:t>
            </a:r>
            <a:r>
              <a:rPr lang="fr-FR" sz="3200" i="1" dirty="0" smtClean="0">
                <a:solidFill>
                  <a:srgbClr val="FF0000"/>
                </a:solidFill>
                <a:effectLst>
                  <a:outerShdw blurRad="50800" dist="38100" dir="2700000" algn="tl" rotWithShape="0">
                    <a:prstClr val="black">
                      <a:alpha val="40000"/>
                    </a:prstClr>
                  </a:outerShdw>
                </a:effectLst>
              </a:rPr>
              <a:t>Minou Bonbon</a:t>
            </a:r>
            <a:endParaRPr lang="fr-FR" sz="3200" i="1" dirty="0">
              <a:solidFill>
                <a:srgbClr val="FF0000"/>
              </a:solidFill>
              <a:effectLst>
                <a:outerShdw blurRad="50800" dist="38100" dir="2700000" algn="tl" rotWithShape="0">
                  <a:prstClr val="black">
                    <a:alpha val="40000"/>
                  </a:prstClr>
                </a:outerShdw>
              </a:effectLst>
            </a:endParaRPr>
          </a:p>
        </p:txBody>
      </p:sp>
      <p:pic>
        <p:nvPicPr>
          <p:cNvPr id="1026" name="Picture 2" descr="See original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23169" y="1678196"/>
            <a:ext cx="1811254" cy="261963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original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0332" y="1087394"/>
            <a:ext cx="3893150" cy="259024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ee original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78773" y="2133597"/>
            <a:ext cx="1616267" cy="216423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ee original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8766" y="1087394"/>
            <a:ext cx="1863123" cy="284205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See original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7559" y="5214311"/>
            <a:ext cx="1987965" cy="989013"/>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2235524" y="3993029"/>
            <a:ext cx="1186543" cy="369332"/>
          </a:xfrm>
          <a:prstGeom prst="rect">
            <a:avLst/>
          </a:prstGeom>
          <a:noFill/>
        </p:spPr>
        <p:txBody>
          <a:bodyPr wrap="none" rtlCol="0">
            <a:spAutoFit/>
          </a:bodyPr>
          <a:lstStyle/>
          <a:p>
            <a:r>
              <a:rPr lang="fr-FR" dirty="0" smtClean="0"/>
              <a:t>M. </a:t>
            </a:r>
            <a:r>
              <a:rPr lang="fr-FR" dirty="0" err="1" smtClean="0"/>
              <a:t>Dubeuf</a:t>
            </a:r>
            <a:endParaRPr lang="fr-FR" dirty="0"/>
          </a:p>
        </p:txBody>
      </p:sp>
      <p:sp>
        <p:nvSpPr>
          <p:cNvPr id="4" name="ZoneTexte 3"/>
          <p:cNvSpPr txBox="1"/>
          <p:nvPr/>
        </p:nvSpPr>
        <p:spPr>
          <a:xfrm>
            <a:off x="5305364" y="3993029"/>
            <a:ext cx="1129925" cy="369332"/>
          </a:xfrm>
          <a:prstGeom prst="rect">
            <a:avLst/>
          </a:prstGeom>
          <a:noFill/>
        </p:spPr>
        <p:txBody>
          <a:bodyPr wrap="none" rtlCol="0">
            <a:spAutoFit/>
          </a:bodyPr>
          <a:lstStyle/>
          <a:p>
            <a:r>
              <a:rPr lang="fr-FR" dirty="0" smtClean="0"/>
              <a:t>Mme Ajax</a:t>
            </a:r>
            <a:endParaRPr lang="fr-FR" dirty="0"/>
          </a:p>
        </p:txBody>
      </p:sp>
      <p:sp>
        <p:nvSpPr>
          <p:cNvPr id="5" name="ZoneTexte 4"/>
          <p:cNvSpPr txBox="1"/>
          <p:nvPr/>
        </p:nvSpPr>
        <p:spPr>
          <a:xfrm>
            <a:off x="9271032" y="4177695"/>
            <a:ext cx="1231747" cy="369332"/>
          </a:xfrm>
          <a:prstGeom prst="rect">
            <a:avLst/>
          </a:prstGeom>
          <a:noFill/>
        </p:spPr>
        <p:txBody>
          <a:bodyPr wrap="none" rtlCol="0">
            <a:spAutoFit/>
          </a:bodyPr>
          <a:lstStyle/>
          <a:p>
            <a:r>
              <a:rPr lang="fr-FR" dirty="0" smtClean="0"/>
              <a:t>M. </a:t>
            </a:r>
            <a:r>
              <a:rPr lang="fr-FR" dirty="0" err="1" smtClean="0"/>
              <a:t>Hursant</a:t>
            </a:r>
            <a:endParaRPr lang="fr-FR" dirty="0"/>
          </a:p>
        </p:txBody>
      </p:sp>
      <p:sp>
        <p:nvSpPr>
          <p:cNvPr id="7" name="ZoneTexte 6"/>
          <p:cNvSpPr txBox="1"/>
          <p:nvPr/>
        </p:nvSpPr>
        <p:spPr>
          <a:xfrm>
            <a:off x="447894" y="6203324"/>
            <a:ext cx="1587294" cy="369332"/>
          </a:xfrm>
          <a:prstGeom prst="rect">
            <a:avLst/>
          </a:prstGeom>
          <a:noFill/>
        </p:spPr>
        <p:txBody>
          <a:bodyPr wrap="none" rtlCol="0">
            <a:spAutoFit/>
          </a:bodyPr>
          <a:lstStyle/>
          <a:p>
            <a:r>
              <a:rPr lang="fr-FR" dirty="0" smtClean="0"/>
              <a:t>Minou Bonbon</a:t>
            </a:r>
            <a:endParaRPr lang="fr-FR" dirty="0"/>
          </a:p>
        </p:txBody>
      </p:sp>
      <p:pic>
        <p:nvPicPr>
          <p:cNvPr id="1040" name="Picture 16" descr="See original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37911" y="4797886"/>
            <a:ext cx="1038225" cy="1524001"/>
          </a:xfrm>
          <a:prstGeom prst="rect">
            <a:avLst/>
          </a:prstGeom>
          <a:noFill/>
          <a:extLst>
            <a:ext uri="{909E8E84-426E-40DD-AFC4-6F175D3DCCD1}">
              <a14:hiddenFill xmlns:a14="http://schemas.microsoft.com/office/drawing/2010/main">
                <a:solidFill>
                  <a:srgbClr val="FFFFFF"/>
                </a:solidFill>
              </a14:hiddenFill>
            </a:ext>
          </a:extLst>
        </p:spPr>
      </p:pic>
      <p:sp>
        <p:nvSpPr>
          <p:cNvPr id="15" name="Bulle ronde 14"/>
          <p:cNvSpPr/>
          <p:nvPr/>
        </p:nvSpPr>
        <p:spPr>
          <a:xfrm>
            <a:off x="8293115" y="5085979"/>
            <a:ext cx="3187579" cy="1235908"/>
          </a:xfrm>
          <a:prstGeom prst="wedgeEllipseCallout">
            <a:avLst>
              <a:gd name="adj1" fmla="val -59586"/>
              <a:gd name="adj2" fmla="val -4276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Ce n’est pas Mme Ajax, puisque les gouttes continuent après sa maison.</a:t>
            </a:r>
            <a:endParaRPr lang="fr-FR" dirty="0"/>
          </a:p>
        </p:txBody>
      </p:sp>
      <p:pic>
        <p:nvPicPr>
          <p:cNvPr id="2050"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79377" y="6164575"/>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34919" y="5033192"/>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32207" y="4254531"/>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85313" y="3806228"/>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05988" y="4616768"/>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09816" y="5033192"/>
            <a:ext cx="361531" cy="362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005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0"/>
                                  </p:stCondLst>
                                  <p:childTnLst>
                                    <p:set>
                                      <p:cBhvr>
                                        <p:cTn id="9" dur="1" fill="hold">
                                          <p:stCondLst>
                                            <p:cond delay="0"/>
                                          </p:stCondLst>
                                        </p:cTn>
                                        <p:tgtEl>
                                          <p:spTgt spid="20"/>
                                        </p:tgtEl>
                                        <p:attrNameLst>
                                          <p:attrName>style.visibility</p:attrName>
                                        </p:attrNameLst>
                                      </p:cBhvr>
                                      <p:to>
                                        <p:strVal val="visible"/>
                                      </p:to>
                                    </p:se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1040"/>
                                        </p:tgtEl>
                                        <p:attrNameLst>
                                          <p:attrName>style.visibility</p:attrName>
                                        </p:attrNameLst>
                                      </p:cBhvr>
                                      <p:to>
                                        <p:strVal val="visible"/>
                                      </p:to>
                                    </p:set>
                                    <p:animEffect transition="in" filter="fade">
                                      <p:cBhvr>
                                        <p:cTn id="13" dur="1000"/>
                                        <p:tgtEl>
                                          <p:spTgt spid="104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Ellipse 13"/>
          <p:cNvSpPr/>
          <p:nvPr/>
        </p:nvSpPr>
        <p:spPr>
          <a:xfrm>
            <a:off x="115330" y="5741773"/>
            <a:ext cx="2364259" cy="543697"/>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Comment mener l’enquête ?  Exemple → </a:t>
            </a:r>
            <a:r>
              <a:rPr lang="fr-FR" sz="3200" i="1" dirty="0" smtClean="0">
                <a:solidFill>
                  <a:srgbClr val="FF0000"/>
                </a:solidFill>
                <a:effectLst>
                  <a:outerShdw blurRad="50800" dist="38100" dir="2700000" algn="tl" rotWithShape="0">
                    <a:prstClr val="black">
                      <a:alpha val="40000"/>
                    </a:prstClr>
                  </a:outerShdw>
                </a:effectLst>
              </a:rPr>
              <a:t>Minou Bonbon</a:t>
            </a:r>
            <a:endParaRPr lang="fr-FR" sz="3200" i="1" dirty="0">
              <a:solidFill>
                <a:srgbClr val="FF0000"/>
              </a:solidFill>
              <a:effectLst>
                <a:outerShdw blurRad="50800" dist="38100" dir="2700000" algn="tl" rotWithShape="0">
                  <a:prstClr val="black">
                    <a:alpha val="40000"/>
                  </a:prstClr>
                </a:outerShdw>
              </a:effectLst>
            </a:endParaRPr>
          </a:p>
        </p:txBody>
      </p:sp>
      <p:pic>
        <p:nvPicPr>
          <p:cNvPr id="1026" name="Picture 2" descr="See original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23169" y="1678196"/>
            <a:ext cx="1811254" cy="261963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original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0332" y="1087394"/>
            <a:ext cx="3893150" cy="259024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ee original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78773" y="2133597"/>
            <a:ext cx="1616267" cy="216423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ee original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8766" y="1087394"/>
            <a:ext cx="1863123" cy="284205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See original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7559" y="5214311"/>
            <a:ext cx="1987965" cy="989013"/>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2235524" y="3993029"/>
            <a:ext cx="1186543" cy="369332"/>
          </a:xfrm>
          <a:prstGeom prst="rect">
            <a:avLst/>
          </a:prstGeom>
          <a:noFill/>
        </p:spPr>
        <p:txBody>
          <a:bodyPr wrap="none" rtlCol="0">
            <a:spAutoFit/>
          </a:bodyPr>
          <a:lstStyle/>
          <a:p>
            <a:r>
              <a:rPr lang="fr-FR" dirty="0" smtClean="0"/>
              <a:t>M. </a:t>
            </a:r>
            <a:r>
              <a:rPr lang="fr-FR" dirty="0" err="1" smtClean="0"/>
              <a:t>Dubeuf</a:t>
            </a:r>
            <a:endParaRPr lang="fr-FR" dirty="0"/>
          </a:p>
        </p:txBody>
      </p:sp>
      <p:sp>
        <p:nvSpPr>
          <p:cNvPr id="4" name="ZoneTexte 3"/>
          <p:cNvSpPr txBox="1"/>
          <p:nvPr/>
        </p:nvSpPr>
        <p:spPr>
          <a:xfrm>
            <a:off x="5305364" y="3993029"/>
            <a:ext cx="1129925" cy="369332"/>
          </a:xfrm>
          <a:prstGeom prst="rect">
            <a:avLst/>
          </a:prstGeom>
          <a:noFill/>
        </p:spPr>
        <p:txBody>
          <a:bodyPr wrap="none" rtlCol="0">
            <a:spAutoFit/>
          </a:bodyPr>
          <a:lstStyle/>
          <a:p>
            <a:r>
              <a:rPr lang="fr-FR" dirty="0" smtClean="0"/>
              <a:t>Mme Ajax</a:t>
            </a:r>
            <a:endParaRPr lang="fr-FR" dirty="0"/>
          </a:p>
        </p:txBody>
      </p:sp>
      <p:sp>
        <p:nvSpPr>
          <p:cNvPr id="5" name="ZoneTexte 4"/>
          <p:cNvSpPr txBox="1"/>
          <p:nvPr/>
        </p:nvSpPr>
        <p:spPr>
          <a:xfrm>
            <a:off x="9271032" y="4177695"/>
            <a:ext cx="1231747" cy="369332"/>
          </a:xfrm>
          <a:prstGeom prst="rect">
            <a:avLst/>
          </a:prstGeom>
          <a:noFill/>
        </p:spPr>
        <p:txBody>
          <a:bodyPr wrap="none" rtlCol="0">
            <a:spAutoFit/>
          </a:bodyPr>
          <a:lstStyle/>
          <a:p>
            <a:r>
              <a:rPr lang="fr-FR" dirty="0" smtClean="0"/>
              <a:t>M. </a:t>
            </a:r>
            <a:r>
              <a:rPr lang="fr-FR" dirty="0" err="1" smtClean="0"/>
              <a:t>Hursant</a:t>
            </a:r>
            <a:endParaRPr lang="fr-FR" dirty="0"/>
          </a:p>
        </p:txBody>
      </p:sp>
      <p:sp>
        <p:nvSpPr>
          <p:cNvPr id="7" name="ZoneTexte 6"/>
          <p:cNvSpPr txBox="1"/>
          <p:nvPr/>
        </p:nvSpPr>
        <p:spPr>
          <a:xfrm>
            <a:off x="447894" y="6203324"/>
            <a:ext cx="1587294" cy="369332"/>
          </a:xfrm>
          <a:prstGeom prst="rect">
            <a:avLst/>
          </a:prstGeom>
          <a:noFill/>
        </p:spPr>
        <p:txBody>
          <a:bodyPr wrap="none" rtlCol="0">
            <a:spAutoFit/>
          </a:bodyPr>
          <a:lstStyle/>
          <a:p>
            <a:r>
              <a:rPr lang="fr-FR" dirty="0" smtClean="0"/>
              <a:t>Minou Bonbon</a:t>
            </a:r>
            <a:endParaRPr lang="fr-FR" dirty="0"/>
          </a:p>
        </p:txBody>
      </p:sp>
      <p:pic>
        <p:nvPicPr>
          <p:cNvPr id="1040" name="Picture 16" descr="See original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47831" y="4761469"/>
            <a:ext cx="1038225" cy="1524001"/>
          </a:xfrm>
          <a:prstGeom prst="rect">
            <a:avLst/>
          </a:prstGeom>
          <a:noFill/>
          <a:extLst>
            <a:ext uri="{909E8E84-426E-40DD-AFC4-6F175D3DCCD1}">
              <a14:hiddenFill xmlns:a14="http://schemas.microsoft.com/office/drawing/2010/main">
                <a:solidFill>
                  <a:srgbClr val="FFFFFF"/>
                </a:solidFill>
              </a14:hiddenFill>
            </a:ext>
          </a:extLst>
        </p:spPr>
      </p:pic>
      <p:sp>
        <p:nvSpPr>
          <p:cNvPr id="15" name="Bulle ronde 14"/>
          <p:cNvSpPr/>
          <p:nvPr/>
        </p:nvSpPr>
        <p:spPr>
          <a:xfrm>
            <a:off x="7315200" y="4967417"/>
            <a:ext cx="3187579" cy="1235908"/>
          </a:xfrm>
          <a:prstGeom prst="wedgeEllipseCallout">
            <a:avLst>
              <a:gd name="adj1" fmla="val 66972"/>
              <a:gd name="adj2" fmla="val -485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Puisque les gouttes vont jusque chez M. </a:t>
            </a:r>
            <a:r>
              <a:rPr lang="fr-FR" dirty="0" err="1" smtClean="0"/>
              <a:t>Hursant</a:t>
            </a:r>
            <a:r>
              <a:rPr lang="fr-FR" dirty="0" smtClean="0"/>
              <a:t>, c’est lui, le coupable !</a:t>
            </a:r>
            <a:endParaRPr lang="fr-FR" dirty="0"/>
          </a:p>
        </p:txBody>
      </p:sp>
      <p:pic>
        <p:nvPicPr>
          <p:cNvPr id="2050"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79377" y="6164575"/>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34919" y="5033192"/>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32207" y="4254531"/>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85313" y="3806228"/>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05988" y="4616768"/>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09816" y="5033192"/>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578801" y="4519084"/>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32606" y="4213867"/>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6077" y="4562132"/>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779674" y="4043430"/>
            <a:ext cx="361531" cy="36223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See original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001441" y="3344659"/>
            <a:ext cx="361531" cy="362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38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0"/>
                                  </p:stCondLst>
                                  <p:childTnLst>
                                    <p:set>
                                      <p:cBhvr>
                                        <p:cTn id="9" dur="1" fill="hold">
                                          <p:stCondLst>
                                            <p:cond delay="0"/>
                                          </p:stCondLst>
                                        </p:cTn>
                                        <p:tgtEl>
                                          <p:spTgt spid="22"/>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1000"/>
                                  </p:stCondLst>
                                  <p:childTnLst>
                                    <p:set>
                                      <p:cBhvr>
                                        <p:cTn id="12" dur="1" fill="hold">
                                          <p:stCondLst>
                                            <p:cond delay="0"/>
                                          </p:stCondLst>
                                        </p:cTn>
                                        <p:tgtEl>
                                          <p:spTgt spid="23"/>
                                        </p:tgtEl>
                                        <p:attrNameLst>
                                          <p:attrName>style.visibility</p:attrName>
                                        </p:attrNameLst>
                                      </p:cBhvr>
                                      <p:to>
                                        <p:strVal val="visible"/>
                                      </p:to>
                                    </p:set>
                                  </p:childTnLst>
                                </p:cTn>
                              </p:par>
                            </p:childTnLst>
                          </p:cTn>
                        </p:par>
                        <p:par>
                          <p:cTn id="13" fill="hold">
                            <p:stCondLst>
                              <p:cond delay="2000"/>
                            </p:stCondLst>
                            <p:childTnLst>
                              <p:par>
                                <p:cTn id="14" presetID="1" presetClass="entr" presetSubtype="0" fill="hold" nodeType="afterEffect">
                                  <p:stCondLst>
                                    <p:cond delay="1000"/>
                                  </p:stCondLst>
                                  <p:childTnLst>
                                    <p:set>
                                      <p:cBhvr>
                                        <p:cTn id="15" dur="1" fill="hold">
                                          <p:stCondLst>
                                            <p:cond delay="0"/>
                                          </p:stCondLst>
                                        </p:cTn>
                                        <p:tgtEl>
                                          <p:spTgt spid="24"/>
                                        </p:tgtEl>
                                        <p:attrNameLst>
                                          <p:attrName>style.visibility</p:attrName>
                                        </p:attrNameLst>
                                      </p:cBhvr>
                                      <p:to>
                                        <p:strVal val="visible"/>
                                      </p:to>
                                    </p:set>
                                  </p:childTnLst>
                                </p:cTn>
                              </p:par>
                            </p:childTnLst>
                          </p:cTn>
                        </p:par>
                        <p:par>
                          <p:cTn id="16" fill="hold">
                            <p:stCondLst>
                              <p:cond delay="3000"/>
                            </p:stCondLst>
                            <p:childTnLst>
                              <p:par>
                                <p:cTn id="17" presetID="1" presetClass="entr" presetSubtype="0" fill="hold" nodeType="afterEffect">
                                  <p:stCondLst>
                                    <p:cond delay="1000"/>
                                  </p:stCondLst>
                                  <p:childTnLst>
                                    <p:set>
                                      <p:cBhvr>
                                        <p:cTn id="18" dur="1" fill="hold">
                                          <p:stCondLst>
                                            <p:cond delay="0"/>
                                          </p:stCondLst>
                                        </p:cTn>
                                        <p:tgtEl>
                                          <p:spTgt spid="25"/>
                                        </p:tgtEl>
                                        <p:attrNameLst>
                                          <p:attrName>style.visibility</p:attrName>
                                        </p:attrNameLst>
                                      </p:cBhvr>
                                      <p:to>
                                        <p:strVal val="visible"/>
                                      </p:to>
                                    </p:set>
                                  </p:childTnLst>
                                </p:cTn>
                              </p:par>
                            </p:childTnLst>
                          </p:cTn>
                        </p:par>
                        <p:par>
                          <p:cTn id="19" fill="hold">
                            <p:stCondLst>
                              <p:cond delay="4000"/>
                            </p:stCondLst>
                            <p:childTnLst>
                              <p:par>
                                <p:cTn id="20" presetID="10" presetClass="entr" presetSubtype="0" fill="hold" nodeType="afterEffect">
                                  <p:stCondLst>
                                    <p:cond delay="0"/>
                                  </p:stCondLst>
                                  <p:childTnLst>
                                    <p:set>
                                      <p:cBhvr>
                                        <p:cTn id="21" dur="1" fill="hold">
                                          <p:stCondLst>
                                            <p:cond delay="0"/>
                                          </p:stCondLst>
                                        </p:cTn>
                                        <p:tgtEl>
                                          <p:spTgt spid="1040"/>
                                        </p:tgtEl>
                                        <p:attrNameLst>
                                          <p:attrName>style.visibility</p:attrName>
                                        </p:attrNameLst>
                                      </p:cBhvr>
                                      <p:to>
                                        <p:strVal val="visible"/>
                                      </p:to>
                                    </p:set>
                                    <p:animEffect transition="in" filter="fade">
                                      <p:cBhvr>
                                        <p:cTn id="22" dur="1000"/>
                                        <p:tgtEl>
                                          <p:spTgt spid="1040"/>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Comment décrire un personnage ?  Exemple → </a:t>
            </a:r>
            <a:r>
              <a:rPr lang="fr-FR" sz="3200" i="1" dirty="0" smtClean="0">
                <a:solidFill>
                  <a:srgbClr val="FF0000"/>
                </a:solidFill>
                <a:effectLst>
                  <a:outerShdw blurRad="50800" dist="38100" dir="2700000" algn="tl" rotWithShape="0">
                    <a:prstClr val="black">
                      <a:alpha val="40000"/>
                    </a:prstClr>
                  </a:outerShdw>
                </a:effectLst>
              </a:rPr>
              <a:t>Extraits</a:t>
            </a:r>
            <a:endParaRPr lang="fr-FR" sz="3200" i="1" dirty="0">
              <a:solidFill>
                <a:srgbClr val="FF0000"/>
              </a:solidFill>
              <a:effectLst>
                <a:outerShdw blurRad="50800" dist="38100" dir="2700000" algn="tl" rotWithShape="0">
                  <a:prstClr val="black">
                    <a:alpha val="40000"/>
                  </a:prstClr>
                </a:outerShdw>
              </a:effectLst>
            </a:endParaRPr>
          </a:p>
        </p:txBody>
      </p:sp>
      <p:pic>
        <p:nvPicPr>
          <p:cNvPr id="2050" name="Picture 2" descr="See original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6943" y="2710248"/>
            <a:ext cx="613124" cy="1792759"/>
          </a:xfrm>
          <a:prstGeom prst="rect">
            <a:avLst/>
          </a:prstGeom>
          <a:noFill/>
          <a:extLst>
            <a:ext uri="{909E8E84-426E-40DD-AFC4-6F175D3DCCD1}">
              <a14:hiddenFill xmlns:a14="http://schemas.microsoft.com/office/drawing/2010/main">
                <a:solidFill>
                  <a:srgbClr val="FFFFFF"/>
                </a:solidFill>
              </a14:hiddenFill>
            </a:ext>
          </a:extLst>
        </p:spPr>
      </p:pic>
      <p:sp>
        <p:nvSpPr>
          <p:cNvPr id="6" name="Légende à une bordure 1 5"/>
          <p:cNvSpPr/>
          <p:nvPr/>
        </p:nvSpPr>
        <p:spPr>
          <a:xfrm>
            <a:off x="6944498" y="1346886"/>
            <a:ext cx="3311610" cy="893806"/>
          </a:xfrm>
          <a:prstGeom prst="accentCallout1">
            <a:avLst>
              <a:gd name="adj1" fmla="val 18750"/>
              <a:gd name="adj2" fmla="val -8333"/>
              <a:gd name="adj3" fmla="val 136463"/>
              <a:gd name="adj4" fmla="val -3012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Le maintien, l’allure…</a:t>
            </a:r>
            <a:endParaRPr lang="fr-FR" dirty="0"/>
          </a:p>
          <a:p>
            <a:pPr algn="ctr"/>
            <a:r>
              <a:rPr lang="fr-FR" sz="1400" dirty="0" smtClean="0"/>
              <a:t>imposant, dégagé, svelte, embarrassé, élégant, sportif…</a:t>
            </a:r>
            <a:endParaRPr lang="fr-FR" sz="1400" dirty="0"/>
          </a:p>
        </p:txBody>
      </p:sp>
      <p:sp>
        <p:nvSpPr>
          <p:cNvPr id="8" name="Légende à une bordure 1 7"/>
          <p:cNvSpPr/>
          <p:nvPr/>
        </p:nvSpPr>
        <p:spPr>
          <a:xfrm>
            <a:off x="7908325" y="2644346"/>
            <a:ext cx="2982097" cy="893806"/>
          </a:xfrm>
          <a:prstGeom prst="accentCallout1">
            <a:avLst>
              <a:gd name="adj1" fmla="val 18750"/>
              <a:gd name="adj2" fmla="val -8333"/>
              <a:gd name="adj3" fmla="val 71272"/>
              <a:gd name="adj4" fmla="val -56013"/>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fr-FR" dirty="0" smtClean="0"/>
              <a:t>La démarche…</a:t>
            </a:r>
          </a:p>
          <a:p>
            <a:pPr algn="ctr"/>
            <a:r>
              <a:rPr lang="fr-FR" sz="1400" dirty="0"/>
              <a:t>a</a:t>
            </a:r>
            <a:r>
              <a:rPr lang="fr-FR" sz="1400" dirty="0" smtClean="0"/>
              <a:t>ssurée, alerte, chancelante, hésitante, rapide, lente, suspecte…</a:t>
            </a:r>
            <a:endParaRPr lang="fr-FR" sz="1400" dirty="0"/>
          </a:p>
        </p:txBody>
      </p:sp>
      <p:sp>
        <p:nvSpPr>
          <p:cNvPr id="9" name="Légende à une bordure 1 8"/>
          <p:cNvSpPr/>
          <p:nvPr/>
        </p:nvSpPr>
        <p:spPr>
          <a:xfrm>
            <a:off x="8287266" y="3892378"/>
            <a:ext cx="3385751" cy="893806"/>
          </a:xfrm>
          <a:prstGeom prst="accentCallout1">
            <a:avLst>
              <a:gd name="adj1" fmla="val 18750"/>
              <a:gd name="adj2" fmla="val -8333"/>
              <a:gd name="adj3" fmla="val -6297"/>
              <a:gd name="adj4" fmla="val -59014"/>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dirty="0" smtClean="0"/>
              <a:t>Les gestes…</a:t>
            </a:r>
          </a:p>
          <a:p>
            <a:pPr algn="ctr"/>
            <a:r>
              <a:rPr lang="fr-FR" sz="1400" dirty="0"/>
              <a:t>g</a:t>
            </a:r>
            <a:r>
              <a:rPr lang="fr-FR" sz="1400" dirty="0" smtClean="0"/>
              <a:t>auches, précis, maîtrisés, amples, nerveux, vifs, larges, précipités, posés…</a:t>
            </a:r>
            <a:endParaRPr lang="fr-FR" sz="1400" dirty="0"/>
          </a:p>
        </p:txBody>
      </p:sp>
      <p:sp>
        <p:nvSpPr>
          <p:cNvPr id="10" name="Légende à une bordure 1 9"/>
          <p:cNvSpPr/>
          <p:nvPr/>
        </p:nvSpPr>
        <p:spPr>
          <a:xfrm>
            <a:off x="6944498" y="5189838"/>
            <a:ext cx="3311610" cy="930876"/>
          </a:xfrm>
          <a:prstGeom prst="accentCallout1">
            <a:avLst>
              <a:gd name="adj1" fmla="val 18750"/>
              <a:gd name="adj2" fmla="val -8333"/>
              <a:gd name="adj3" fmla="val -40240"/>
              <a:gd name="adj4" fmla="val -28631"/>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fr-FR" dirty="0" smtClean="0"/>
              <a:t>La corpulence…</a:t>
            </a:r>
          </a:p>
          <a:p>
            <a:pPr algn="ctr"/>
            <a:r>
              <a:rPr lang="fr-FR" sz="1400" dirty="0"/>
              <a:t>g</a:t>
            </a:r>
            <a:r>
              <a:rPr lang="fr-FR" sz="1400" dirty="0" smtClean="0"/>
              <a:t>ros, mince, trapu, élancé, sec, maigre, grand, petit, squelettique, bien en chair…</a:t>
            </a:r>
            <a:endParaRPr lang="fr-FR" sz="1400" dirty="0"/>
          </a:p>
        </p:txBody>
      </p:sp>
      <p:sp>
        <p:nvSpPr>
          <p:cNvPr id="29" name="Légende à une bordure 1 28"/>
          <p:cNvSpPr/>
          <p:nvPr/>
        </p:nvSpPr>
        <p:spPr>
          <a:xfrm>
            <a:off x="976605" y="1346886"/>
            <a:ext cx="3311610" cy="893806"/>
          </a:xfrm>
          <a:prstGeom prst="accentCallout1">
            <a:avLst>
              <a:gd name="adj1" fmla="val 23969"/>
              <a:gd name="adj2" fmla="val 109440"/>
              <a:gd name="adj3" fmla="val 138551"/>
              <a:gd name="adj4" fmla="val 133294"/>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fr-FR" dirty="0" smtClean="0"/>
              <a:t>L’air, la mine…</a:t>
            </a:r>
            <a:endParaRPr lang="fr-FR" dirty="0"/>
          </a:p>
          <a:p>
            <a:pPr algn="ctr"/>
            <a:r>
              <a:rPr lang="fr-FR" sz="1400" dirty="0"/>
              <a:t>c</a:t>
            </a:r>
            <a:r>
              <a:rPr lang="fr-FR" sz="1400" dirty="0" smtClean="0"/>
              <a:t>haleureux, froid, sympathique, hautain, arrogant, fier, poli, souriant, timide…</a:t>
            </a:r>
            <a:endParaRPr lang="fr-FR" sz="1400" dirty="0"/>
          </a:p>
        </p:txBody>
      </p:sp>
      <p:sp>
        <p:nvSpPr>
          <p:cNvPr id="32" name="Légende à une bordure 1 31"/>
          <p:cNvSpPr/>
          <p:nvPr/>
        </p:nvSpPr>
        <p:spPr>
          <a:xfrm>
            <a:off x="354565" y="2644346"/>
            <a:ext cx="3311610" cy="893806"/>
          </a:xfrm>
          <a:prstGeom prst="accentCallout1">
            <a:avLst>
              <a:gd name="adj1" fmla="val 23969"/>
              <a:gd name="adj2" fmla="val 109440"/>
              <a:gd name="adj3" fmla="val 75916"/>
              <a:gd name="adj4" fmla="val 14146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dirty="0" smtClean="0"/>
              <a:t>Le caractère…</a:t>
            </a:r>
            <a:endParaRPr lang="fr-FR" dirty="0"/>
          </a:p>
          <a:p>
            <a:pPr algn="ctr"/>
            <a:r>
              <a:rPr lang="fr-FR" sz="1400" dirty="0"/>
              <a:t>d</a:t>
            </a:r>
            <a:r>
              <a:rPr lang="fr-FR" sz="1400" dirty="0" smtClean="0"/>
              <a:t>oux, agressif, rusé, maussade, triste, joyeux, serviable…</a:t>
            </a:r>
            <a:endParaRPr lang="fr-FR" sz="1400" dirty="0"/>
          </a:p>
        </p:txBody>
      </p:sp>
      <p:sp>
        <p:nvSpPr>
          <p:cNvPr id="35" name="Légende à une bordure 1 34"/>
          <p:cNvSpPr/>
          <p:nvPr/>
        </p:nvSpPr>
        <p:spPr>
          <a:xfrm>
            <a:off x="96417" y="3892378"/>
            <a:ext cx="3311610" cy="893806"/>
          </a:xfrm>
          <a:prstGeom prst="accentCallout1">
            <a:avLst>
              <a:gd name="adj1" fmla="val 23969"/>
              <a:gd name="adj2" fmla="val 109440"/>
              <a:gd name="adj3" fmla="val -3422"/>
              <a:gd name="adj4" fmla="val 15189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fr-FR" dirty="0" smtClean="0"/>
              <a:t>La force…</a:t>
            </a:r>
            <a:endParaRPr lang="fr-FR" dirty="0"/>
          </a:p>
          <a:p>
            <a:pPr algn="ctr"/>
            <a:r>
              <a:rPr lang="fr-FR" sz="1400" dirty="0"/>
              <a:t>r</a:t>
            </a:r>
            <a:r>
              <a:rPr lang="fr-FR" sz="1400" dirty="0" smtClean="0"/>
              <a:t>obuste, musclé, puissant, solide, frêle malingre, chétif…</a:t>
            </a:r>
            <a:endParaRPr lang="fr-FR" sz="1400" dirty="0"/>
          </a:p>
        </p:txBody>
      </p:sp>
      <p:sp>
        <p:nvSpPr>
          <p:cNvPr id="38" name="Légende à une bordure 1 37"/>
          <p:cNvSpPr/>
          <p:nvPr/>
        </p:nvSpPr>
        <p:spPr>
          <a:xfrm>
            <a:off x="976605" y="5189837"/>
            <a:ext cx="3311610" cy="1043011"/>
          </a:xfrm>
          <a:prstGeom prst="accentCallout1">
            <a:avLst>
              <a:gd name="adj1" fmla="val 23969"/>
              <a:gd name="adj2" fmla="val 109440"/>
              <a:gd name="adj3" fmla="val -42047"/>
              <a:gd name="adj4" fmla="val 13188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La voix…</a:t>
            </a:r>
            <a:endParaRPr lang="fr-FR" dirty="0"/>
          </a:p>
          <a:p>
            <a:pPr algn="ctr"/>
            <a:r>
              <a:rPr lang="fr-FR" sz="1400" dirty="0"/>
              <a:t>g</a:t>
            </a:r>
            <a:r>
              <a:rPr lang="fr-FR" sz="1400" dirty="0" smtClean="0"/>
              <a:t>rave, aiguë, ferme, coupante, chevrotante, mélodieuse, rauque, traînante, sourde, retentissante…</a:t>
            </a:r>
            <a:endParaRPr lang="fr-FR" sz="1400" dirty="0"/>
          </a:p>
        </p:txBody>
      </p:sp>
    </p:spTree>
    <p:extLst>
      <p:ext uri="{BB962C8B-B14F-4D97-AF65-F5344CB8AC3E}">
        <p14:creationId xmlns:p14="http://schemas.microsoft.com/office/powerpoint/2010/main" val="1685417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29" grpId="0" animBg="1"/>
      <p:bldP spid="32" grpId="0" animBg="1"/>
      <p:bldP spid="35" grpId="0" animBg="1"/>
      <p:bldP spid="3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549275"/>
          </a:xfrm>
        </p:spPr>
        <p:txBody>
          <a:bodyPr>
            <a:normAutofit/>
          </a:bodyPr>
          <a:lstStyle/>
          <a:p>
            <a:pPr algn="ctr"/>
            <a:r>
              <a:rPr lang="fr-FR" sz="3200" dirty="0" smtClean="0">
                <a:effectLst>
                  <a:outerShdw blurRad="50800" dist="38100" dir="2700000" algn="tl" rotWithShape="0">
                    <a:prstClr val="black">
                      <a:alpha val="40000"/>
                    </a:prstClr>
                  </a:outerShdw>
                </a:effectLst>
              </a:rPr>
              <a:t>Comment décrire un personnage ?  Exemple → </a:t>
            </a:r>
            <a:r>
              <a:rPr lang="fr-FR" sz="3200" i="1" dirty="0" smtClean="0">
                <a:solidFill>
                  <a:srgbClr val="FF0000"/>
                </a:solidFill>
                <a:effectLst>
                  <a:outerShdw blurRad="50800" dist="38100" dir="2700000" algn="tl" rotWithShape="0">
                    <a:prstClr val="black">
                      <a:alpha val="40000"/>
                    </a:prstClr>
                  </a:outerShdw>
                </a:effectLst>
              </a:rPr>
              <a:t>Extraits</a:t>
            </a:r>
            <a:endParaRPr lang="fr-FR" sz="3200" i="1" dirty="0">
              <a:solidFill>
                <a:srgbClr val="FF0000"/>
              </a:solidFill>
              <a:effectLst>
                <a:outerShdw blurRad="50800" dist="38100" dir="2700000" algn="tl" rotWithShape="0">
                  <a:prstClr val="black">
                    <a:alpha val="40000"/>
                  </a:prstClr>
                </a:outerShdw>
              </a:effectLst>
            </a:endParaRPr>
          </a:p>
        </p:txBody>
      </p:sp>
      <p:sp>
        <p:nvSpPr>
          <p:cNvPr id="6" name="Légende à une bordure 1 5"/>
          <p:cNvSpPr/>
          <p:nvPr/>
        </p:nvSpPr>
        <p:spPr>
          <a:xfrm>
            <a:off x="6944498" y="1346886"/>
            <a:ext cx="3311610" cy="893806"/>
          </a:xfrm>
          <a:prstGeom prst="accentCallout1">
            <a:avLst>
              <a:gd name="adj1" fmla="val 18750"/>
              <a:gd name="adj2" fmla="val -8333"/>
              <a:gd name="adj3" fmla="val 192684"/>
              <a:gd name="adj4" fmla="val -2763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Les cheveux…</a:t>
            </a:r>
            <a:endParaRPr lang="fr-FR" dirty="0"/>
          </a:p>
          <a:p>
            <a:pPr algn="ctr"/>
            <a:r>
              <a:rPr lang="fr-FR" sz="1400" dirty="0"/>
              <a:t>l</a:t>
            </a:r>
            <a:r>
              <a:rPr lang="fr-FR" sz="1400" dirty="0" smtClean="0"/>
              <a:t>ongs, courts, bruns, blonds, raides, crépus, hérissés, bouclés, soyeux…</a:t>
            </a:r>
            <a:endParaRPr lang="fr-FR" sz="1400" dirty="0"/>
          </a:p>
        </p:txBody>
      </p:sp>
      <p:sp>
        <p:nvSpPr>
          <p:cNvPr id="8" name="Légende à une bordure 1 7"/>
          <p:cNvSpPr/>
          <p:nvPr/>
        </p:nvSpPr>
        <p:spPr>
          <a:xfrm>
            <a:off x="7908325" y="2644346"/>
            <a:ext cx="2982097" cy="893806"/>
          </a:xfrm>
          <a:prstGeom prst="accentCallout1">
            <a:avLst>
              <a:gd name="adj1" fmla="val 18750"/>
              <a:gd name="adj2" fmla="val -8333"/>
              <a:gd name="adj3" fmla="val 71272"/>
              <a:gd name="adj4" fmla="val -56013"/>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fr-FR" dirty="0" smtClean="0"/>
              <a:t>Le teint…</a:t>
            </a:r>
          </a:p>
          <a:p>
            <a:pPr algn="ctr"/>
            <a:r>
              <a:rPr lang="fr-FR" sz="1400" dirty="0" smtClean="0"/>
              <a:t>pâle, blême, cadavérique, frais, rougeaud, hâlé, basané…</a:t>
            </a:r>
            <a:endParaRPr lang="fr-FR" sz="1400" dirty="0"/>
          </a:p>
        </p:txBody>
      </p:sp>
      <p:sp>
        <p:nvSpPr>
          <p:cNvPr id="9" name="Légende à une bordure 1 8"/>
          <p:cNvSpPr/>
          <p:nvPr/>
        </p:nvSpPr>
        <p:spPr>
          <a:xfrm>
            <a:off x="8287266" y="3892378"/>
            <a:ext cx="3385751" cy="893806"/>
          </a:xfrm>
          <a:prstGeom prst="accentCallout1">
            <a:avLst>
              <a:gd name="adj1" fmla="val 18750"/>
              <a:gd name="adj2" fmla="val -8333"/>
              <a:gd name="adj3" fmla="val -6297"/>
              <a:gd name="adj4" fmla="val -59014"/>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dirty="0" smtClean="0"/>
              <a:t>Le nez…</a:t>
            </a:r>
          </a:p>
          <a:p>
            <a:pPr algn="ctr"/>
            <a:r>
              <a:rPr lang="fr-FR" sz="1400" dirty="0"/>
              <a:t>c</a:t>
            </a:r>
            <a:r>
              <a:rPr lang="fr-FR" sz="1400" dirty="0" smtClean="0"/>
              <a:t>ourt, retroussé, long, saillant, aquilin, crochu, busqué, aplati, camus…</a:t>
            </a:r>
            <a:endParaRPr lang="fr-FR" sz="1400" dirty="0"/>
          </a:p>
        </p:txBody>
      </p:sp>
      <p:sp>
        <p:nvSpPr>
          <p:cNvPr id="10" name="Légende à une bordure 1 9"/>
          <p:cNvSpPr/>
          <p:nvPr/>
        </p:nvSpPr>
        <p:spPr>
          <a:xfrm>
            <a:off x="6944498" y="5189838"/>
            <a:ext cx="3311610" cy="930876"/>
          </a:xfrm>
          <a:prstGeom prst="accentCallout1">
            <a:avLst>
              <a:gd name="adj1" fmla="val 18750"/>
              <a:gd name="adj2" fmla="val -8333"/>
              <a:gd name="adj3" fmla="val -40240"/>
              <a:gd name="adj4" fmla="val -28631"/>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fr-FR" dirty="0" smtClean="0"/>
              <a:t>La bouche, les lèvres…</a:t>
            </a:r>
          </a:p>
          <a:p>
            <a:pPr algn="ctr"/>
            <a:r>
              <a:rPr lang="fr-FR" sz="1400" dirty="0"/>
              <a:t>é</a:t>
            </a:r>
            <a:r>
              <a:rPr lang="fr-FR" sz="1400" dirty="0" smtClean="0"/>
              <a:t>troite, pincée, édentée, rieuse, fines, charnues, lippues, pulpeuses…</a:t>
            </a:r>
            <a:endParaRPr lang="fr-FR" sz="1400" dirty="0"/>
          </a:p>
        </p:txBody>
      </p:sp>
      <p:sp>
        <p:nvSpPr>
          <p:cNvPr id="29" name="Légende à une bordure 1 28"/>
          <p:cNvSpPr/>
          <p:nvPr/>
        </p:nvSpPr>
        <p:spPr>
          <a:xfrm>
            <a:off x="976605" y="1346886"/>
            <a:ext cx="3311610" cy="893806"/>
          </a:xfrm>
          <a:prstGeom prst="accentCallout1">
            <a:avLst>
              <a:gd name="adj1" fmla="val 23969"/>
              <a:gd name="adj2" fmla="val 109440"/>
              <a:gd name="adj3" fmla="val 197537"/>
              <a:gd name="adj4" fmla="val 135782"/>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fr-FR" dirty="0" smtClean="0"/>
              <a:t>L’expression du visage…</a:t>
            </a:r>
            <a:endParaRPr lang="fr-FR" dirty="0"/>
          </a:p>
          <a:p>
            <a:pPr algn="ctr"/>
            <a:r>
              <a:rPr lang="fr-FR" sz="1400" dirty="0"/>
              <a:t>t</a:t>
            </a:r>
            <a:r>
              <a:rPr lang="fr-FR" sz="1400" dirty="0" smtClean="0"/>
              <a:t>riste, mélancolique, gaie, souriante, impassible, éveillée…</a:t>
            </a:r>
            <a:endParaRPr lang="fr-FR" sz="1400" dirty="0"/>
          </a:p>
        </p:txBody>
      </p:sp>
      <p:sp>
        <p:nvSpPr>
          <p:cNvPr id="32" name="Légende à une bordure 1 31"/>
          <p:cNvSpPr/>
          <p:nvPr/>
        </p:nvSpPr>
        <p:spPr>
          <a:xfrm>
            <a:off x="354565" y="2644346"/>
            <a:ext cx="3311610" cy="893806"/>
          </a:xfrm>
          <a:prstGeom prst="accentCallout1">
            <a:avLst>
              <a:gd name="adj1" fmla="val 23969"/>
              <a:gd name="adj2" fmla="val 109440"/>
              <a:gd name="adj3" fmla="val 75916"/>
              <a:gd name="adj4" fmla="val 14146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dirty="0" smtClean="0"/>
              <a:t>Le visage…</a:t>
            </a:r>
            <a:endParaRPr lang="fr-FR" dirty="0"/>
          </a:p>
          <a:p>
            <a:pPr algn="ctr"/>
            <a:r>
              <a:rPr lang="fr-FR" sz="1400" dirty="0"/>
              <a:t>r</a:t>
            </a:r>
            <a:r>
              <a:rPr lang="fr-FR" sz="1400" dirty="0" smtClean="0"/>
              <a:t>ond, joufflu, anguleux, osseux, maigre, émacié, ridé, plissé…</a:t>
            </a:r>
            <a:endParaRPr lang="fr-FR" sz="1400" dirty="0"/>
          </a:p>
        </p:txBody>
      </p:sp>
      <p:sp>
        <p:nvSpPr>
          <p:cNvPr id="35" name="Légende à une bordure 1 34"/>
          <p:cNvSpPr/>
          <p:nvPr/>
        </p:nvSpPr>
        <p:spPr>
          <a:xfrm>
            <a:off x="96417" y="3892378"/>
            <a:ext cx="3311610" cy="893806"/>
          </a:xfrm>
          <a:prstGeom prst="accentCallout1">
            <a:avLst>
              <a:gd name="adj1" fmla="val 23969"/>
              <a:gd name="adj2" fmla="val 109440"/>
              <a:gd name="adj3" fmla="val -3422"/>
              <a:gd name="adj4" fmla="val 15189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fr-FR" dirty="0" smtClean="0"/>
              <a:t>Les yeux…</a:t>
            </a:r>
            <a:endParaRPr lang="fr-FR" dirty="0"/>
          </a:p>
          <a:p>
            <a:pPr algn="ctr"/>
            <a:r>
              <a:rPr lang="fr-FR" sz="1400" dirty="0" smtClean="0"/>
              <a:t>étincelants, brillants, ternes, vitreux, ronds, globuleux, en amande, bridés…</a:t>
            </a:r>
            <a:endParaRPr lang="fr-FR" sz="1400" dirty="0"/>
          </a:p>
        </p:txBody>
      </p:sp>
      <p:sp>
        <p:nvSpPr>
          <p:cNvPr id="38" name="Légende à une bordure 1 37"/>
          <p:cNvSpPr/>
          <p:nvPr/>
        </p:nvSpPr>
        <p:spPr>
          <a:xfrm>
            <a:off x="976605" y="5189837"/>
            <a:ext cx="3311610" cy="1043011"/>
          </a:xfrm>
          <a:prstGeom prst="accentCallout1">
            <a:avLst>
              <a:gd name="adj1" fmla="val 23969"/>
              <a:gd name="adj2" fmla="val 109440"/>
              <a:gd name="adj3" fmla="val -42047"/>
              <a:gd name="adj4" fmla="val 13188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fr-FR">
                <a:solidFill>
                  <a:prstClr val="white"/>
                </a:solidFill>
              </a:rPr>
              <a:t>La barbe, la moustache…</a:t>
            </a:r>
          </a:p>
          <a:p>
            <a:pPr lvl="0" algn="ctr"/>
            <a:r>
              <a:rPr lang="fr-FR" sz="1400">
                <a:solidFill>
                  <a:prstClr val="white"/>
                </a:solidFill>
              </a:rPr>
              <a:t>taillée, courte, en broussaille, épaisse, glabre, imberbe…</a:t>
            </a:r>
            <a:endParaRPr lang="fr-FR" sz="1400" dirty="0">
              <a:solidFill>
                <a:prstClr val="white"/>
              </a:solidFill>
            </a:endParaRPr>
          </a:p>
        </p:txBody>
      </p:sp>
      <p:pic>
        <p:nvPicPr>
          <p:cNvPr id="12" name="Picture 4" descr="See original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01892" y="3227966"/>
            <a:ext cx="1170716" cy="1202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573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500"/>
                                        <p:tgtEl>
                                          <p:spTgt spid="3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29" grpId="0" animBg="1"/>
      <p:bldP spid="32" grpId="0" animBg="1"/>
      <p:bldP spid="35" grpId="0" animBg="1"/>
      <p:bldP spid="3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fficher l'image d'origi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56864" y="2211323"/>
            <a:ext cx="5311212" cy="2622922"/>
          </a:xfrm>
          <a:prstGeom prst="rect">
            <a:avLst/>
          </a:prstGeom>
          <a:noFill/>
          <a:extLst>
            <a:ext uri="{909E8E84-426E-40DD-AFC4-6F175D3DCCD1}">
              <a14:hiddenFill xmlns:a14="http://schemas.microsoft.com/office/drawing/2010/main">
                <a:solidFill>
                  <a:srgbClr val="FFFFFF"/>
                </a:solidFill>
              </a14:hiddenFill>
            </a:ext>
          </a:extLst>
        </p:spPr>
      </p:pic>
      <p:sp>
        <p:nvSpPr>
          <p:cNvPr id="4" name="Nuage 3"/>
          <p:cNvSpPr/>
          <p:nvPr/>
        </p:nvSpPr>
        <p:spPr>
          <a:xfrm>
            <a:off x="833904" y="1416457"/>
            <a:ext cx="2710249" cy="124391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dirty="0" smtClean="0"/>
              <a:t>Imaginer</a:t>
            </a:r>
            <a:endParaRPr lang="fr-FR" sz="3200" dirty="0"/>
          </a:p>
        </p:txBody>
      </p:sp>
      <p:sp>
        <p:nvSpPr>
          <p:cNvPr id="6" name="Nuage 5"/>
          <p:cNvSpPr/>
          <p:nvPr/>
        </p:nvSpPr>
        <p:spPr>
          <a:xfrm>
            <a:off x="8519862" y="1912491"/>
            <a:ext cx="2710249" cy="1243914"/>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fr-FR" sz="3200" dirty="0" smtClean="0"/>
              <a:t>Écrire </a:t>
            </a:r>
            <a:endParaRPr lang="fr-FR" sz="3200" dirty="0"/>
          </a:p>
        </p:txBody>
      </p:sp>
      <p:sp>
        <p:nvSpPr>
          <p:cNvPr id="7" name="Nuage 6"/>
          <p:cNvSpPr/>
          <p:nvPr/>
        </p:nvSpPr>
        <p:spPr>
          <a:xfrm>
            <a:off x="3388191" y="196609"/>
            <a:ext cx="2710249" cy="1243914"/>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sz="3200" dirty="0" smtClean="0"/>
              <a:t>Réfléchir </a:t>
            </a:r>
            <a:endParaRPr lang="fr-FR" sz="3200" dirty="0"/>
          </a:p>
        </p:txBody>
      </p:sp>
      <p:sp>
        <p:nvSpPr>
          <p:cNvPr id="8" name="Nuage 7"/>
          <p:cNvSpPr/>
          <p:nvPr/>
        </p:nvSpPr>
        <p:spPr>
          <a:xfrm>
            <a:off x="8916975" y="3560122"/>
            <a:ext cx="2710249" cy="1243914"/>
          </a:xfrm>
          <a:prstGeom prst="cloud">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fr-FR" sz="3200" dirty="0" smtClean="0"/>
              <a:t>Critiquer </a:t>
            </a:r>
            <a:endParaRPr lang="fr-FR" sz="3200" dirty="0"/>
          </a:p>
        </p:txBody>
      </p:sp>
      <p:sp>
        <p:nvSpPr>
          <p:cNvPr id="9" name="Nuage 8"/>
          <p:cNvSpPr/>
          <p:nvPr/>
        </p:nvSpPr>
        <p:spPr>
          <a:xfrm>
            <a:off x="1232450" y="4721008"/>
            <a:ext cx="2710249" cy="1243914"/>
          </a:xfrm>
          <a:prstGeom prst="cloud">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fr-FR" sz="2400" dirty="0" smtClean="0"/>
              <a:t>Lire à haute voix</a:t>
            </a:r>
            <a:endParaRPr lang="fr-FR" sz="2400" dirty="0"/>
          </a:p>
        </p:txBody>
      </p:sp>
      <p:sp>
        <p:nvSpPr>
          <p:cNvPr id="10" name="Nuage 9"/>
          <p:cNvSpPr/>
          <p:nvPr/>
        </p:nvSpPr>
        <p:spPr>
          <a:xfrm>
            <a:off x="379778" y="3156405"/>
            <a:ext cx="2710249" cy="1243914"/>
          </a:xfrm>
          <a:prstGeom prst="cloud">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fr-FR" sz="3200" dirty="0" smtClean="0"/>
              <a:t>Corriger </a:t>
            </a:r>
            <a:endParaRPr lang="fr-FR" sz="3200" dirty="0"/>
          </a:p>
        </p:txBody>
      </p:sp>
      <p:sp>
        <p:nvSpPr>
          <p:cNvPr id="11" name="Nuage 10"/>
          <p:cNvSpPr/>
          <p:nvPr/>
        </p:nvSpPr>
        <p:spPr>
          <a:xfrm>
            <a:off x="7212952" y="5087798"/>
            <a:ext cx="2710249" cy="1243914"/>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sz="3200" dirty="0" smtClean="0"/>
              <a:t>Réécrire </a:t>
            </a:r>
            <a:endParaRPr lang="fr-FR" sz="3200" dirty="0"/>
          </a:p>
        </p:txBody>
      </p:sp>
      <p:sp>
        <p:nvSpPr>
          <p:cNvPr id="12" name="Nuage 11"/>
          <p:cNvSpPr/>
          <p:nvPr/>
        </p:nvSpPr>
        <p:spPr>
          <a:xfrm>
            <a:off x="6999683" y="390480"/>
            <a:ext cx="2710249" cy="124391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dirty="0" smtClean="0"/>
              <a:t>Écouter </a:t>
            </a:r>
            <a:endParaRPr lang="fr-FR" sz="3200" dirty="0"/>
          </a:p>
        </p:txBody>
      </p:sp>
      <p:sp>
        <p:nvSpPr>
          <p:cNvPr id="13" name="Nuage 12"/>
          <p:cNvSpPr/>
          <p:nvPr/>
        </p:nvSpPr>
        <p:spPr>
          <a:xfrm>
            <a:off x="3942699" y="5504050"/>
            <a:ext cx="2710249" cy="1243914"/>
          </a:xfrm>
          <a:prstGeom prst="cloud">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fr-FR" sz="3200" dirty="0" smtClean="0"/>
              <a:t>Débattre </a:t>
            </a:r>
            <a:endParaRPr lang="fr-FR" sz="3200" dirty="0"/>
          </a:p>
        </p:txBody>
      </p:sp>
    </p:spTree>
    <p:extLst>
      <p:ext uri="{BB962C8B-B14F-4D97-AF65-F5344CB8AC3E}">
        <p14:creationId xmlns:p14="http://schemas.microsoft.com/office/powerpoint/2010/main" val="4100822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childTnLst>
                                </p:cTn>
                              </p:par>
                            </p:childTnLst>
                          </p:cTn>
                        </p:par>
                        <p:par>
                          <p:cTn id="28" fill="hold">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childTnLst>
                                </p:cTn>
                              </p:par>
                            </p:childTnLst>
                          </p:cTn>
                        </p:par>
                        <p:par>
                          <p:cTn id="32" fill="hold">
                            <p:stCondLst>
                              <p:cond delay="7000"/>
                            </p:stCondLst>
                            <p:childTnLst>
                              <p:par>
                                <p:cTn id="33" presetID="10"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childTnLst>
                                </p:cTn>
                              </p:par>
                            </p:childTnLst>
                          </p:cTn>
                        </p:par>
                        <p:par>
                          <p:cTn id="36" fill="hold">
                            <p:stCondLst>
                              <p:cond delay="80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60695" y="-71304"/>
            <a:ext cx="6524400" cy="6524400"/>
          </a:xfrm>
          <a:prstGeom prst="rect">
            <a:avLst/>
          </a:prstGeom>
        </p:spPr>
      </p:pic>
      <p:pic>
        <p:nvPicPr>
          <p:cNvPr id="23" name="Imag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13110" y="-20974"/>
            <a:ext cx="6883128" cy="6883128"/>
          </a:xfrm>
          <a:prstGeom prst="rect">
            <a:avLst/>
          </a:prstGeom>
        </p:spPr>
      </p:pic>
      <p:pic>
        <p:nvPicPr>
          <p:cNvPr id="24" name="Imag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38103" y="170800"/>
            <a:ext cx="6883128" cy="6883128"/>
          </a:xfrm>
          <a:prstGeom prst="rect">
            <a:avLst/>
          </a:prstGeom>
        </p:spPr>
      </p:pic>
      <p:pic>
        <p:nvPicPr>
          <p:cNvPr id="25" name="Imag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71838" y="-121690"/>
            <a:ext cx="6883128" cy="6883128"/>
          </a:xfrm>
          <a:prstGeom prst="rect">
            <a:avLst/>
          </a:prstGeom>
        </p:spPr>
      </p:pic>
      <p:pic>
        <p:nvPicPr>
          <p:cNvPr id="26" name="Imag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91271" y="-4393"/>
            <a:ext cx="6883128" cy="6883128"/>
          </a:xfrm>
          <a:prstGeom prst="rect">
            <a:avLst/>
          </a:prstGeom>
        </p:spPr>
      </p:pic>
      <p:pic>
        <p:nvPicPr>
          <p:cNvPr id="27" name="Image 2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05643" y="15720"/>
            <a:ext cx="6963671" cy="6963671"/>
          </a:xfrm>
          <a:prstGeom prst="rect">
            <a:avLst/>
          </a:prstGeom>
        </p:spPr>
      </p:pic>
      <p:pic>
        <p:nvPicPr>
          <p:cNvPr id="28" name="Image 2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94368" y="-58817"/>
            <a:ext cx="6963671" cy="6963671"/>
          </a:xfrm>
          <a:prstGeom prst="rect">
            <a:avLst/>
          </a:prstGeom>
        </p:spPr>
      </p:pic>
      <p:pic>
        <p:nvPicPr>
          <p:cNvPr id="29" name="Image 2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797536" y="-304088"/>
            <a:ext cx="6963671" cy="6963671"/>
          </a:xfrm>
          <a:prstGeom prst="rect">
            <a:avLst/>
          </a:prstGeom>
        </p:spPr>
      </p:pic>
      <p:pic>
        <p:nvPicPr>
          <p:cNvPr id="30" name="Image 2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841566" y="-194299"/>
            <a:ext cx="6963671" cy="6963671"/>
          </a:xfrm>
          <a:prstGeom prst="rect">
            <a:avLst/>
          </a:prstGeom>
        </p:spPr>
      </p:pic>
      <p:pic>
        <p:nvPicPr>
          <p:cNvPr id="31" name="Image 3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774911" y="76666"/>
            <a:ext cx="6963671" cy="6963671"/>
          </a:xfrm>
          <a:prstGeom prst="rect">
            <a:avLst/>
          </a:prstGeom>
        </p:spPr>
      </p:pic>
      <p:pic>
        <p:nvPicPr>
          <p:cNvPr id="32" name="Image 3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833412" y="-397586"/>
            <a:ext cx="6953752" cy="6953752"/>
          </a:xfrm>
          <a:prstGeom prst="rect">
            <a:avLst/>
          </a:prstGeom>
        </p:spPr>
      </p:pic>
      <p:pic>
        <p:nvPicPr>
          <p:cNvPr id="33" name="Image 3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974314" y="-618211"/>
            <a:ext cx="6953752" cy="6953752"/>
          </a:xfrm>
          <a:prstGeom prst="rect">
            <a:avLst/>
          </a:prstGeom>
        </p:spPr>
      </p:pic>
      <p:pic>
        <p:nvPicPr>
          <p:cNvPr id="34" name="Image 3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073242" y="-847586"/>
            <a:ext cx="6953752" cy="6953752"/>
          </a:xfrm>
          <a:prstGeom prst="rect">
            <a:avLst/>
          </a:prstGeom>
        </p:spPr>
      </p:pic>
      <p:pic>
        <p:nvPicPr>
          <p:cNvPr id="35" name="Image 34"/>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229507" y="-706839"/>
            <a:ext cx="6953752" cy="6953752"/>
          </a:xfrm>
          <a:prstGeom prst="rect">
            <a:avLst/>
          </a:prstGeom>
        </p:spPr>
      </p:pic>
      <p:pic>
        <p:nvPicPr>
          <p:cNvPr id="36" name="Image 35"/>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4247580" y="-545752"/>
            <a:ext cx="6953752" cy="6953752"/>
          </a:xfrm>
          <a:prstGeom prst="rect">
            <a:avLst/>
          </a:prstGeom>
        </p:spPr>
      </p:pic>
      <p:pic>
        <p:nvPicPr>
          <p:cNvPr id="37" name="Image 36"/>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4223242" y="-395752"/>
            <a:ext cx="6953752" cy="6953752"/>
          </a:xfrm>
          <a:prstGeom prst="rect">
            <a:avLst/>
          </a:prstGeom>
        </p:spPr>
      </p:pic>
      <p:pic>
        <p:nvPicPr>
          <p:cNvPr id="38" name="Image 37"/>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4373242" y="-245752"/>
            <a:ext cx="6953752" cy="6953752"/>
          </a:xfrm>
          <a:prstGeom prst="rect">
            <a:avLst/>
          </a:prstGeom>
        </p:spPr>
      </p:pic>
      <p:pic>
        <p:nvPicPr>
          <p:cNvPr id="39" name="Image 38"/>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4151665" y="93381"/>
            <a:ext cx="6953752" cy="6953752"/>
          </a:xfrm>
          <a:prstGeom prst="rect">
            <a:avLst/>
          </a:prstGeom>
        </p:spPr>
      </p:pic>
    </p:spTree>
    <p:extLst>
      <p:ext uri="{BB962C8B-B14F-4D97-AF65-F5344CB8AC3E}">
        <p14:creationId xmlns:p14="http://schemas.microsoft.com/office/powerpoint/2010/main" val="3565597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2000"/>
                                        <p:tgtEl>
                                          <p:spTgt spid="39"/>
                                        </p:tgtEl>
                                        <p:attrNameLst>
                                          <p:attrName>ppt_w</p:attrName>
                                        </p:attrNameLst>
                                      </p:cBhvr>
                                      <p:tavLst>
                                        <p:tav tm="0">
                                          <p:val>
                                            <p:strVal val="ppt_w"/>
                                          </p:val>
                                        </p:tav>
                                        <p:tav tm="100000">
                                          <p:val>
                                            <p:fltVal val="0"/>
                                          </p:val>
                                        </p:tav>
                                      </p:tavLst>
                                    </p:anim>
                                    <p:anim calcmode="lin" valueType="num">
                                      <p:cBhvr>
                                        <p:cTn id="7" dur="2000"/>
                                        <p:tgtEl>
                                          <p:spTgt spid="39"/>
                                        </p:tgtEl>
                                        <p:attrNameLst>
                                          <p:attrName>ppt_h</p:attrName>
                                        </p:attrNameLst>
                                      </p:cBhvr>
                                      <p:tavLst>
                                        <p:tav tm="0">
                                          <p:val>
                                            <p:strVal val="ppt_h"/>
                                          </p:val>
                                        </p:tav>
                                        <p:tav tm="100000">
                                          <p:val>
                                            <p:fltVal val="0"/>
                                          </p:val>
                                        </p:tav>
                                      </p:tavLst>
                                    </p:anim>
                                    <p:anim calcmode="lin" valueType="num">
                                      <p:cBhvr>
                                        <p:cTn id="8" dur="2000"/>
                                        <p:tgtEl>
                                          <p:spTgt spid="39"/>
                                        </p:tgtEl>
                                        <p:attrNameLst>
                                          <p:attrName>style.rotation</p:attrName>
                                        </p:attrNameLst>
                                      </p:cBhvr>
                                      <p:tavLst>
                                        <p:tav tm="0">
                                          <p:val>
                                            <p:fltVal val="0"/>
                                          </p:val>
                                        </p:tav>
                                        <p:tav tm="100000">
                                          <p:val>
                                            <p:fltVal val="90"/>
                                          </p:val>
                                        </p:tav>
                                      </p:tavLst>
                                    </p:anim>
                                    <p:animEffect transition="out" filter="fade">
                                      <p:cBhvr>
                                        <p:cTn id="9" dur="2000"/>
                                        <p:tgtEl>
                                          <p:spTgt spid="39"/>
                                        </p:tgtEl>
                                      </p:cBhvr>
                                    </p:animEffect>
                                    <p:set>
                                      <p:cBhvr>
                                        <p:cTn id="10" dur="1" fill="hold">
                                          <p:stCondLst>
                                            <p:cond delay="1999"/>
                                          </p:stCondLst>
                                        </p:cTn>
                                        <p:tgtEl>
                                          <p:spTgt spid="39"/>
                                        </p:tgtEl>
                                        <p:attrNameLst>
                                          <p:attrName>style.visibility</p:attrName>
                                        </p:attrNameLst>
                                      </p:cBhvr>
                                      <p:to>
                                        <p:strVal val="hidden"/>
                                      </p:to>
                                    </p:set>
                                  </p:childTnLst>
                                </p:cTn>
                              </p:par>
                            </p:childTnLst>
                          </p:cTn>
                        </p:par>
                        <p:par>
                          <p:cTn id="11" fill="hold">
                            <p:stCondLst>
                              <p:cond delay="2000"/>
                            </p:stCondLst>
                            <p:childTnLst>
                              <p:par>
                                <p:cTn id="12" presetID="31" presetClass="exit" presetSubtype="0" fill="hold" nodeType="afterEffect">
                                  <p:stCondLst>
                                    <p:cond delay="0"/>
                                  </p:stCondLst>
                                  <p:childTnLst>
                                    <p:anim calcmode="lin" valueType="num">
                                      <p:cBhvr>
                                        <p:cTn id="13" dur="2000"/>
                                        <p:tgtEl>
                                          <p:spTgt spid="38"/>
                                        </p:tgtEl>
                                        <p:attrNameLst>
                                          <p:attrName>ppt_w</p:attrName>
                                        </p:attrNameLst>
                                      </p:cBhvr>
                                      <p:tavLst>
                                        <p:tav tm="0">
                                          <p:val>
                                            <p:strVal val="ppt_w"/>
                                          </p:val>
                                        </p:tav>
                                        <p:tav tm="100000">
                                          <p:val>
                                            <p:fltVal val="0"/>
                                          </p:val>
                                        </p:tav>
                                      </p:tavLst>
                                    </p:anim>
                                    <p:anim calcmode="lin" valueType="num">
                                      <p:cBhvr>
                                        <p:cTn id="14" dur="2000"/>
                                        <p:tgtEl>
                                          <p:spTgt spid="38"/>
                                        </p:tgtEl>
                                        <p:attrNameLst>
                                          <p:attrName>ppt_h</p:attrName>
                                        </p:attrNameLst>
                                      </p:cBhvr>
                                      <p:tavLst>
                                        <p:tav tm="0">
                                          <p:val>
                                            <p:strVal val="ppt_h"/>
                                          </p:val>
                                        </p:tav>
                                        <p:tav tm="100000">
                                          <p:val>
                                            <p:fltVal val="0"/>
                                          </p:val>
                                        </p:tav>
                                      </p:tavLst>
                                    </p:anim>
                                    <p:anim calcmode="lin" valueType="num">
                                      <p:cBhvr>
                                        <p:cTn id="15" dur="2000"/>
                                        <p:tgtEl>
                                          <p:spTgt spid="38"/>
                                        </p:tgtEl>
                                        <p:attrNameLst>
                                          <p:attrName>style.rotation</p:attrName>
                                        </p:attrNameLst>
                                      </p:cBhvr>
                                      <p:tavLst>
                                        <p:tav tm="0">
                                          <p:val>
                                            <p:fltVal val="0"/>
                                          </p:val>
                                        </p:tav>
                                        <p:tav tm="100000">
                                          <p:val>
                                            <p:fltVal val="90"/>
                                          </p:val>
                                        </p:tav>
                                      </p:tavLst>
                                    </p:anim>
                                    <p:animEffect transition="out" filter="fade">
                                      <p:cBhvr>
                                        <p:cTn id="16" dur="2000"/>
                                        <p:tgtEl>
                                          <p:spTgt spid="38"/>
                                        </p:tgtEl>
                                      </p:cBhvr>
                                    </p:animEffect>
                                    <p:set>
                                      <p:cBhvr>
                                        <p:cTn id="17" dur="1" fill="hold">
                                          <p:stCondLst>
                                            <p:cond delay="1999"/>
                                          </p:stCondLst>
                                        </p:cTn>
                                        <p:tgtEl>
                                          <p:spTgt spid="38"/>
                                        </p:tgtEl>
                                        <p:attrNameLst>
                                          <p:attrName>style.visibility</p:attrName>
                                        </p:attrNameLst>
                                      </p:cBhvr>
                                      <p:to>
                                        <p:strVal val="hidden"/>
                                      </p:to>
                                    </p:set>
                                  </p:childTnLst>
                                </p:cTn>
                              </p:par>
                            </p:childTnLst>
                          </p:cTn>
                        </p:par>
                        <p:par>
                          <p:cTn id="18" fill="hold">
                            <p:stCondLst>
                              <p:cond delay="4000"/>
                            </p:stCondLst>
                            <p:childTnLst>
                              <p:par>
                                <p:cTn id="19" presetID="31" presetClass="exit" presetSubtype="0" fill="hold" nodeType="afterEffect">
                                  <p:stCondLst>
                                    <p:cond delay="0"/>
                                  </p:stCondLst>
                                  <p:childTnLst>
                                    <p:anim calcmode="lin" valueType="num">
                                      <p:cBhvr>
                                        <p:cTn id="20" dur="2000"/>
                                        <p:tgtEl>
                                          <p:spTgt spid="37"/>
                                        </p:tgtEl>
                                        <p:attrNameLst>
                                          <p:attrName>ppt_w</p:attrName>
                                        </p:attrNameLst>
                                      </p:cBhvr>
                                      <p:tavLst>
                                        <p:tav tm="0">
                                          <p:val>
                                            <p:strVal val="ppt_w"/>
                                          </p:val>
                                        </p:tav>
                                        <p:tav tm="100000">
                                          <p:val>
                                            <p:fltVal val="0"/>
                                          </p:val>
                                        </p:tav>
                                      </p:tavLst>
                                    </p:anim>
                                    <p:anim calcmode="lin" valueType="num">
                                      <p:cBhvr>
                                        <p:cTn id="21" dur="2000"/>
                                        <p:tgtEl>
                                          <p:spTgt spid="37"/>
                                        </p:tgtEl>
                                        <p:attrNameLst>
                                          <p:attrName>ppt_h</p:attrName>
                                        </p:attrNameLst>
                                      </p:cBhvr>
                                      <p:tavLst>
                                        <p:tav tm="0">
                                          <p:val>
                                            <p:strVal val="ppt_h"/>
                                          </p:val>
                                        </p:tav>
                                        <p:tav tm="100000">
                                          <p:val>
                                            <p:fltVal val="0"/>
                                          </p:val>
                                        </p:tav>
                                      </p:tavLst>
                                    </p:anim>
                                    <p:anim calcmode="lin" valueType="num">
                                      <p:cBhvr>
                                        <p:cTn id="22" dur="2000"/>
                                        <p:tgtEl>
                                          <p:spTgt spid="37"/>
                                        </p:tgtEl>
                                        <p:attrNameLst>
                                          <p:attrName>style.rotation</p:attrName>
                                        </p:attrNameLst>
                                      </p:cBhvr>
                                      <p:tavLst>
                                        <p:tav tm="0">
                                          <p:val>
                                            <p:fltVal val="0"/>
                                          </p:val>
                                        </p:tav>
                                        <p:tav tm="100000">
                                          <p:val>
                                            <p:fltVal val="90"/>
                                          </p:val>
                                        </p:tav>
                                      </p:tavLst>
                                    </p:anim>
                                    <p:animEffect transition="out" filter="fade">
                                      <p:cBhvr>
                                        <p:cTn id="23" dur="2000"/>
                                        <p:tgtEl>
                                          <p:spTgt spid="37"/>
                                        </p:tgtEl>
                                      </p:cBhvr>
                                    </p:animEffect>
                                    <p:set>
                                      <p:cBhvr>
                                        <p:cTn id="24" dur="1" fill="hold">
                                          <p:stCondLst>
                                            <p:cond delay="1999"/>
                                          </p:stCondLst>
                                        </p:cTn>
                                        <p:tgtEl>
                                          <p:spTgt spid="37"/>
                                        </p:tgtEl>
                                        <p:attrNameLst>
                                          <p:attrName>style.visibility</p:attrName>
                                        </p:attrNameLst>
                                      </p:cBhvr>
                                      <p:to>
                                        <p:strVal val="hidden"/>
                                      </p:to>
                                    </p:set>
                                  </p:childTnLst>
                                </p:cTn>
                              </p:par>
                            </p:childTnLst>
                          </p:cTn>
                        </p:par>
                        <p:par>
                          <p:cTn id="25" fill="hold">
                            <p:stCondLst>
                              <p:cond delay="6000"/>
                            </p:stCondLst>
                            <p:childTnLst>
                              <p:par>
                                <p:cTn id="26" presetID="31" presetClass="exit" presetSubtype="0" fill="hold" nodeType="afterEffect">
                                  <p:stCondLst>
                                    <p:cond delay="0"/>
                                  </p:stCondLst>
                                  <p:childTnLst>
                                    <p:anim calcmode="lin" valueType="num">
                                      <p:cBhvr>
                                        <p:cTn id="27" dur="2000"/>
                                        <p:tgtEl>
                                          <p:spTgt spid="36"/>
                                        </p:tgtEl>
                                        <p:attrNameLst>
                                          <p:attrName>ppt_w</p:attrName>
                                        </p:attrNameLst>
                                      </p:cBhvr>
                                      <p:tavLst>
                                        <p:tav tm="0">
                                          <p:val>
                                            <p:strVal val="ppt_w"/>
                                          </p:val>
                                        </p:tav>
                                        <p:tav tm="100000">
                                          <p:val>
                                            <p:fltVal val="0"/>
                                          </p:val>
                                        </p:tav>
                                      </p:tavLst>
                                    </p:anim>
                                    <p:anim calcmode="lin" valueType="num">
                                      <p:cBhvr>
                                        <p:cTn id="28" dur="2000"/>
                                        <p:tgtEl>
                                          <p:spTgt spid="36"/>
                                        </p:tgtEl>
                                        <p:attrNameLst>
                                          <p:attrName>ppt_h</p:attrName>
                                        </p:attrNameLst>
                                      </p:cBhvr>
                                      <p:tavLst>
                                        <p:tav tm="0">
                                          <p:val>
                                            <p:strVal val="ppt_h"/>
                                          </p:val>
                                        </p:tav>
                                        <p:tav tm="100000">
                                          <p:val>
                                            <p:fltVal val="0"/>
                                          </p:val>
                                        </p:tav>
                                      </p:tavLst>
                                    </p:anim>
                                    <p:anim calcmode="lin" valueType="num">
                                      <p:cBhvr>
                                        <p:cTn id="29" dur="2000"/>
                                        <p:tgtEl>
                                          <p:spTgt spid="36"/>
                                        </p:tgtEl>
                                        <p:attrNameLst>
                                          <p:attrName>style.rotation</p:attrName>
                                        </p:attrNameLst>
                                      </p:cBhvr>
                                      <p:tavLst>
                                        <p:tav tm="0">
                                          <p:val>
                                            <p:fltVal val="0"/>
                                          </p:val>
                                        </p:tav>
                                        <p:tav tm="100000">
                                          <p:val>
                                            <p:fltVal val="90"/>
                                          </p:val>
                                        </p:tav>
                                      </p:tavLst>
                                    </p:anim>
                                    <p:animEffect transition="out" filter="fade">
                                      <p:cBhvr>
                                        <p:cTn id="30" dur="2000"/>
                                        <p:tgtEl>
                                          <p:spTgt spid="36"/>
                                        </p:tgtEl>
                                      </p:cBhvr>
                                    </p:animEffect>
                                    <p:set>
                                      <p:cBhvr>
                                        <p:cTn id="31" dur="1" fill="hold">
                                          <p:stCondLst>
                                            <p:cond delay="1999"/>
                                          </p:stCondLst>
                                        </p:cTn>
                                        <p:tgtEl>
                                          <p:spTgt spid="36"/>
                                        </p:tgtEl>
                                        <p:attrNameLst>
                                          <p:attrName>style.visibility</p:attrName>
                                        </p:attrNameLst>
                                      </p:cBhvr>
                                      <p:to>
                                        <p:strVal val="hidden"/>
                                      </p:to>
                                    </p:set>
                                  </p:childTnLst>
                                </p:cTn>
                              </p:par>
                            </p:childTnLst>
                          </p:cTn>
                        </p:par>
                        <p:par>
                          <p:cTn id="32" fill="hold">
                            <p:stCondLst>
                              <p:cond delay="8000"/>
                            </p:stCondLst>
                            <p:childTnLst>
                              <p:par>
                                <p:cTn id="33" presetID="31" presetClass="exit" presetSubtype="0" fill="hold" nodeType="afterEffect">
                                  <p:stCondLst>
                                    <p:cond delay="0"/>
                                  </p:stCondLst>
                                  <p:childTnLst>
                                    <p:anim calcmode="lin" valueType="num">
                                      <p:cBhvr>
                                        <p:cTn id="34" dur="2000"/>
                                        <p:tgtEl>
                                          <p:spTgt spid="35"/>
                                        </p:tgtEl>
                                        <p:attrNameLst>
                                          <p:attrName>ppt_w</p:attrName>
                                        </p:attrNameLst>
                                      </p:cBhvr>
                                      <p:tavLst>
                                        <p:tav tm="0">
                                          <p:val>
                                            <p:strVal val="ppt_w"/>
                                          </p:val>
                                        </p:tav>
                                        <p:tav tm="100000">
                                          <p:val>
                                            <p:fltVal val="0"/>
                                          </p:val>
                                        </p:tav>
                                      </p:tavLst>
                                    </p:anim>
                                    <p:anim calcmode="lin" valueType="num">
                                      <p:cBhvr>
                                        <p:cTn id="35" dur="2000"/>
                                        <p:tgtEl>
                                          <p:spTgt spid="35"/>
                                        </p:tgtEl>
                                        <p:attrNameLst>
                                          <p:attrName>ppt_h</p:attrName>
                                        </p:attrNameLst>
                                      </p:cBhvr>
                                      <p:tavLst>
                                        <p:tav tm="0">
                                          <p:val>
                                            <p:strVal val="ppt_h"/>
                                          </p:val>
                                        </p:tav>
                                        <p:tav tm="100000">
                                          <p:val>
                                            <p:fltVal val="0"/>
                                          </p:val>
                                        </p:tav>
                                      </p:tavLst>
                                    </p:anim>
                                    <p:anim calcmode="lin" valueType="num">
                                      <p:cBhvr>
                                        <p:cTn id="36" dur="2000"/>
                                        <p:tgtEl>
                                          <p:spTgt spid="35"/>
                                        </p:tgtEl>
                                        <p:attrNameLst>
                                          <p:attrName>style.rotation</p:attrName>
                                        </p:attrNameLst>
                                      </p:cBhvr>
                                      <p:tavLst>
                                        <p:tav tm="0">
                                          <p:val>
                                            <p:fltVal val="0"/>
                                          </p:val>
                                        </p:tav>
                                        <p:tav tm="100000">
                                          <p:val>
                                            <p:fltVal val="90"/>
                                          </p:val>
                                        </p:tav>
                                      </p:tavLst>
                                    </p:anim>
                                    <p:animEffect transition="out" filter="fade">
                                      <p:cBhvr>
                                        <p:cTn id="37" dur="2000"/>
                                        <p:tgtEl>
                                          <p:spTgt spid="35"/>
                                        </p:tgtEl>
                                      </p:cBhvr>
                                    </p:animEffect>
                                    <p:set>
                                      <p:cBhvr>
                                        <p:cTn id="38" dur="1" fill="hold">
                                          <p:stCondLst>
                                            <p:cond delay="1999"/>
                                          </p:stCondLst>
                                        </p:cTn>
                                        <p:tgtEl>
                                          <p:spTgt spid="35"/>
                                        </p:tgtEl>
                                        <p:attrNameLst>
                                          <p:attrName>style.visibility</p:attrName>
                                        </p:attrNameLst>
                                      </p:cBhvr>
                                      <p:to>
                                        <p:strVal val="hidden"/>
                                      </p:to>
                                    </p:set>
                                  </p:childTnLst>
                                </p:cTn>
                              </p:par>
                            </p:childTnLst>
                          </p:cTn>
                        </p:par>
                        <p:par>
                          <p:cTn id="39" fill="hold">
                            <p:stCondLst>
                              <p:cond delay="10000"/>
                            </p:stCondLst>
                            <p:childTnLst>
                              <p:par>
                                <p:cTn id="40" presetID="31" presetClass="exit" presetSubtype="0" fill="hold" nodeType="afterEffect">
                                  <p:stCondLst>
                                    <p:cond delay="0"/>
                                  </p:stCondLst>
                                  <p:childTnLst>
                                    <p:anim calcmode="lin" valueType="num">
                                      <p:cBhvr>
                                        <p:cTn id="41" dur="2000"/>
                                        <p:tgtEl>
                                          <p:spTgt spid="34"/>
                                        </p:tgtEl>
                                        <p:attrNameLst>
                                          <p:attrName>ppt_w</p:attrName>
                                        </p:attrNameLst>
                                      </p:cBhvr>
                                      <p:tavLst>
                                        <p:tav tm="0">
                                          <p:val>
                                            <p:strVal val="ppt_w"/>
                                          </p:val>
                                        </p:tav>
                                        <p:tav tm="100000">
                                          <p:val>
                                            <p:fltVal val="0"/>
                                          </p:val>
                                        </p:tav>
                                      </p:tavLst>
                                    </p:anim>
                                    <p:anim calcmode="lin" valueType="num">
                                      <p:cBhvr>
                                        <p:cTn id="42" dur="2000"/>
                                        <p:tgtEl>
                                          <p:spTgt spid="34"/>
                                        </p:tgtEl>
                                        <p:attrNameLst>
                                          <p:attrName>ppt_h</p:attrName>
                                        </p:attrNameLst>
                                      </p:cBhvr>
                                      <p:tavLst>
                                        <p:tav tm="0">
                                          <p:val>
                                            <p:strVal val="ppt_h"/>
                                          </p:val>
                                        </p:tav>
                                        <p:tav tm="100000">
                                          <p:val>
                                            <p:fltVal val="0"/>
                                          </p:val>
                                        </p:tav>
                                      </p:tavLst>
                                    </p:anim>
                                    <p:anim calcmode="lin" valueType="num">
                                      <p:cBhvr>
                                        <p:cTn id="43" dur="2000"/>
                                        <p:tgtEl>
                                          <p:spTgt spid="34"/>
                                        </p:tgtEl>
                                        <p:attrNameLst>
                                          <p:attrName>style.rotation</p:attrName>
                                        </p:attrNameLst>
                                      </p:cBhvr>
                                      <p:tavLst>
                                        <p:tav tm="0">
                                          <p:val>
                                            <p:fltVal val="0"/>
                                          </p:val>
                                        </p:tav>
                                        <p:tav tm="100000">
                                          <p:val>
                                            <p:fltVal val="90"/>
                                          </p:val>
                                        </p:tav>
                                      </p:tavLst>
                                    </p:anim>
                                    <p:animEffect transition="out" filter="fade">
                                      <p:cBhvr>
                                        <p:cTn id="44" dur="2000"/>
                                        <p:tgtEl>
                                          <p:spTgt spid="34"/>
                                        </p:tgtEl>
                                      </p:cBhvr>
                                    </p:animEffect>
                                    <p:set>
                                      <p:cBhvr>
                                        <p:cTn id="45" dur="1" fill="hold">
                                          <p:stCondLst>
                                            <p:cond delay="1999"/>
                                          </p:stCondLst>
                                        </p:cTn>
                                        <p:tgtEl>
                                          <p:spTgt spid="34"/>
                                        </p:tgtEl>
                                        <p:attrNameLst>
                                          <p:attrName>style.visibility</p:attrName>
                                        </p:attrNameLst>
                                      </p:cBhvr>
                                      <p:to>
                                        <p:strVal val="hidden"/>
                                      </p:to>
                                    </p:set>
                                  </p:childTnLst>
                                </p:cTn>
                              </p:par>
                            </p:childTnLst>
                          </p:cTn>
                        </p:par>
                        <p:par>
                          <p:cTn id="46" fill="hold">
                            <p:stCondLst>
                              <p:cond delay="12000"/>
                            </p:stCondLst>
                            <p:childTnLst>
                              <p:par>
                                <p:cTn id="47" presetID="31" presetClass="exit" presetSubtype="0" fill="hold" nodeType="afterEffect">
                                  <p:stCondLst>
                                    <p:cond delay="0"/>
                                  </p:stCondLst>
                                  <p:childTnLst>
                                    <p:anim calcmode="lin" valueType="num">
                                      <p:cBhvr>
                                        <p:cTn id="48" dur="2000"/>
                                        <p:tgtEl>
                                          <p:spTgt spid="33"/>
                                        </p:tgtEl>
                                        <p:attrNameLst>
                                          <p:attrName>ppt_w</p:attrName>
                                        </p:attrNameLst>
                                      </p:cBhvr>
                                      <p:tavLst>
                                        <p:tav tm="0">
                                          <p:val>
                                            <p:strVal val="ppt_w"/>
                                          </p:val>
                                        </p:tav>
                                        <p:tav tm="100000">
                                          <p:val>
                                            <p:fltVal val="0"/>
                                          </p:val>
                                        </p:tav>
                                      </p:tavLst>
                                    </p:anim>
                                    <p:anim calcmode="lin" valueType="num">
                                      <p:cBhvr>
                                        <p:cTn id="49" dur="2000"/>
                                        <p:tgtEl>
                                          <p:spTgt spid="33"/>
                                        </p:tgtEl>
                                        <p:attrNameLst>
                                          <p:attrName>ppt_h</p:attrName>
                                        </p:attrNameLst>
                                      </p:cBhvr>
                                      <p:tavLst>
                                        <p:tav tm="0">
                                          <p:val>
                                            <p:strVal val="ppt_h"/>
                                          </p:val>
                                        </p:tav>
                                        <p:tav tm="100000">
                                          <p:val>
                                            <p:fltVal val="0"/>
                                          </p:val>
                                        </p:tav>
                                      </p:tavLst>
                                    </p:anim>
                                    <p:anim calcmode="lin" valueType="num">
                                      <p:cBhvr>
                                        <p:cTn id="50" dur="2000"/>
                                        <p:tgtEl>
                                          <p:spTgt spid="33"/>
                                        </p:tgtEl>
                                        <p:attrNameLst>
                                          <p:attrName>style.rotation</p:attrName>
                                        </p:attrNameLst>
                                      </p:cBhvr>
                                      <p:tavLst>
                                        <p:tav tm="0">
                                          <p:val>
                                            <p:fltVal val="0"/>
                                          </p:val>
                                        </p:tav>
                                        <p:tav tm="100000">
                                          <p:val>
                                            <p:fltVal val="90"/>
                                          </p:val>
                                        </p:tav>
                                      </p:tavLst>
                                    </p:anim>
                                    <p:animEffect transition="out" filter="fade">
                                      <p:cBhvr>
                                        <p:cTn id="51" dur="2000"/>
                                        <p:tgtEl>
                                          <p:spTgt spid="33"/>
                                        </p:tgtEl>
                                      </p:cBhvr>
                                    </p:animEffect>
                                    <p:set>
                                      <p:cBhvr>
                                        <p:cTn id="52" dur="1" fill="hold">
                                          <p:stCondLst>
                                            <p:cond delay="1999"/>
                                          </p:stCondLst>
                                        </p:cTn>
                                        <p:tgtEl>
                                          <p:spTgt spid="33"/>
                                        </p:tgtEl>
                                        <p:attrNameLst>
                                          <p:attrName>style.visibility</p:attrName>
                                        </p:attrNameLst>
                                      </p:cBhvr>
                                      <p:to>
                                        <p:strVal val="hidden"/>
                                      </p:to>
                                    </p:set>
                                  </p:childTnLst>
                                </p:cTn>
                              </p:par>
                            </p:childTnLst>
                          </p:cTn>
                        </p:par>
                        <p:par>
                          <p:cTn id="53" fill="hold">
                            <p:stCondLst>
                              <p:cond delay="14000"/>
                            </p:stCondLst>
                            <p:childTnLst>
                              <p:par>
                                <p:cTn id="54" presetID="31" presetClass="exit" presetSubtype="0" fill="hold" nodeType="afterEffect">
                                  <p:stCondLst>
                                    <p:cond delay="0"/>
                                  </p:stCondLst>
                                  <p:childTnLst>
                                    <p:anim calcmode="lin" valueType="num">
                                      <p:cBhvr>
                                        <p:cTn id="55" dur="2000"/>
                                        <p:tgtEl>
                                          <p:spTgt spid="32"/>
                                        </p:tgtEl>
                                        <p:attrNameLst>
                                          <p:attrName>ppt_w</p:attrName>
                                        </p:attrNameLst>
                                      </p:cBhvr>
                                      <p:tavLst>
                                        <p:tav tm="0">
                                          <p:val>
                                            <p:strVal val="ppt_w"/>
                                          </p:val>
                                        </p:tav>
                                        <p:tav tm="100000">
                                          <p:val>
                                            <p:fltVal val="0"/>
                                          </p:val>
                                        </p:tav>
                                      </p:tavLst>
                                    </p:anim>
                                    <p:anim calcmode="lin" valueType="num">
                                      <p:cBhvr>
                                        <p:cTn id="56" dur="2000"/>
                                        <p:tgtEl>
                                          <p:spTgt spid="32"/>
                                        </p:tgtEl>
                                        <p:attrNameLst>
                                          <p:attrName>ppt_h</p:attrName>
                                        </p:attrNameLst>
                                      </p:cBhvr>
                                      <p:tavLst>
                                        <p:tav tm="0">
                                          <p:val>
                                            <p:strVal val="ppt_h"/>
                                          </p:val>
                                        </p:tav>
                                        <p:tav tm="100000">
                                          <p:val>
                                            <p:fltVal val="0"/>
                                          </p:val>
                                        </p:tav>
                                      </p:tavLst>
                                    </p:anim>
                                    <p:anim calcmode="lin" valueType="num">
                                      <p:cBhvr>
                                        <p:cTn id="57" dur="2000"/>
                                        <p:tgtEl>
                                          <p:spTgt spid="32"/>
                                        </p:tgtEl>
                                        <p:attrNameLst>
                                          <p:attrName>style.rotation</p:attrName>
                                        </p:attrNameLst>
                                      </p:cBhvr>
                                      <p:tavLst>
                                        <p:tav tm="0">
                                          <p:val>
                                            <p:fltVal val="0"/>
                                          </p:val>
                                        </p:tav>
                                        <p:tav tm="100000">
                                          <p:val>
                                            <p:fltVal val="90"/>
                                          </p:val>
                                        </p:tav>
                                      </p:tavLst>
                                    </p:anim>
                                    <p:animEffect transition="out" filter="fade">
                                      <p:cBhvr>
                                        <p:cTn id="58" dur="2000"/>
                                        <p:tgtEl>
                                          <p:spTgt spid="32"/>
                                        </p:tgtEl>
                                      </p:cBhvr>
                                    </p:animEffect>
                                    <p:set>
                                      <p:cBhvr>
                                        <p:cTn id="59" dur="1" fill="hold">
                                          <p:stCondLst>
                                            <p:cond delay="1999"/>
                                          </p:stCondLst>
                                        </p:cTn>
                                        <p:tgtEl>
                                          <p:spTgt spid="32"/>
                                        </p:tgtEl>
                                        <p:attrNameLst>
                                          <p:attrName>style.visibility</p:attrName>
                                        </p:attrNameLst>
                                      </p:cBhvr>
                                      <p:to>
                                        <p:strVal val="hidden"/>
                                      </p:to>
                                    </p:set>
                                  </p:childTnLst>
                                </p:cTn>
                              </p:par>
                            </p:childTnLst>
                          </p:cTn>
                        </p:par>
                        <p:par>
                          <p:cTn id="60" fill="hold">
                            <p:stCondLst>
                              <p:cond delay="16000"/>
                            </p:stCondLst>
                            <p:childTnLst>
                              <p:par>
                                <p:cTn id="61" presetID="31" presetClass="exit" presetSubtype="0" fill="hold" nodeType="afterEffect">
                                  <p:stCondLst>
                                    <p:cond delay="0"/>
                                  </p:stCondLst>
                                  <p:childTnLst>
                                    <p:anim calcmode="lin" valueType="num">
                                      <p:cBhvr>
                                        <p:cTn id="62" dur="2000"/>
                                        <p:tgtEl>
                                          <p:spTgt spid="31"/>
                                        </p:tgtEl>
                                        <p:attrNameLst>
                                          <p:attrName>ppt_w</p:attrName>
                                        </p:attrNameLst>
                                      </p:cBhvr>
                                      <p:tavLst>
                                        <p:tav tm="0">
                                          <p:val>
                                            <p:strVal val="ppt_w"/>
                                          </p:val>
                                        </p:tav>
                                        <p:tav tm="100000">
                                          <p:val>
                                            <p:fltVal val="0"/>
                                          </p:val>
                                        </p:tav>
                                      </p:tavLst>
                                    </p:anim>
                                    <p:anim calcmode="lin" valueType="num">
                                      <p:cBhvr>
                                        <p:cTn id="63" dur="2000"/>
                                        <p:tgtEl>
                                          <p:spTgt spid="31"/>
                                        </p:tgtEl>
                                        <p:attrNameLst>
                                          <p:attrName>ppt_h</p:attrName>
                                        </p:attrNameLst>
                                      </p:cBhvr>
                                      <p:tavLst>
                                        <p:tav tm="0">
                                          <p:val>
                                            <p:strVal val="ppt_h"/>
                                          </p:val>
                                        </p:tav>
                                        <p:tav tm="100000">
                                          <p:val>
                                            <p:fltVal val="0"/>
                                          </p:val>
                                        </p:tav>
                                      </p:tavLst>
                                    </p:anim>
                                    <p:anim calcmode="lin" valueType="num">
                                      <p:cBhvr>
                                        <p:cTn id="64" dur="2000"/>
                                        <p:tgtEl>
                                          <p:spTgt spid="31"/>
                                        </p:tgtEl>
                                        <p:attrNameLst>
                                          <p:attrName>style.rotation</p:attrName>
                                        </p:attrNameLst>
                                      </p:cBhvr>
                                      <p:tavLst>
                                        <p:tav tm="0">
                                          <p:val>
                                            <p:fltVal val="0"/>
                                          </p:val>
                                        </p:tav>
                                        <p:tav tm="100000">
                                          <p:val>
                                            <p:fltVal val="90"/>
                                          </p:val>
                                        </p:tav>
                                      </p:tavLst>
                                    </p:anim>
                                    <p:animEffect transition="out" filter="fade">
                                      <p:cBhvr>
                                        <p:cTn id="65" dur="2000"/>
                                        <p:tgtEl>
                                          <p:spTgt spid="31"/>
                                        </p:tgtEl>
                                      </p:cBhvr>
                                    </p:animEffect>
                                    <p:set>
                                      <p:cBhvr>
                                        <p:cTn id="66" dur="1" fill="hold">
                                          <p:stCondLst>
                                            <p:cond delay="1999"/>
                                          </p:stCondLst>
                                        </p:cTn>
                                        <p:tgtEl>
                                          <p:spTgt spid="31"/>
                                        </p:tgtEl>
                                        <p:attrNameLst>
                                          <p:attrName>style.visibility</p:attrName>
                                        </p:attrNameLst>
                                      </p:cBhvr>
                                      <p:to>
                                        <p:strVal val="hidden"/>
                                      </p:to>
                                    </p:set>
                                  </p:childTnLst>
                                </p:cTn>
                              </p:par>
                            </p:childTnLst>
                          </p:cTn>
                        </p:par>
                        <p:par>
                          <p:cTn id="67" fill="hold">
                            <p:stCondLst>
                              <p:cond delay="18000"/>
                            </p:stCondLst>
                            <p:childTnLst>
                              <p:par>
                                <p:cTn id="68" presetID="31" presetClass="exit" presetSubtype="0" fill="hold" nodeType="afterEffect">
                                  <p:stCondLst>
                                    <p:cond delay="0"/>
                                  </p:stCondLst>
                                  <p:childTnLst>
                                    <p:anim calcmode="lin" valueType="num">
                                      <p:cBhvr>
                                        <p:cTn id="69" dur="2000"/>
                                        <p:tgtEl>
                                          <p:spTgt spid="30"/>
                                        </p:tgtEl>
                                        <p:attrNameLst>
                                          <p:attrName>ppt_w</p:attrName>
                                        </p:attrNameLst>
                                      </p:cBhvr>
                                      <p:tavLst>
                                        <p:tav tm="0">
                                          <p:val>
                                            <p:strVal val="ppt_w"/>
                                          </p:val>
                                        </p:tav>
                                        <p:tav tm="100000">
                                          <p:val>
                                            <p:fltVal val="0"/>
                                          </p:val>
                                        </p:tav>
                                      </p:tavLst>
                                    </p:anim>
                                    <p:anim calcmode="lin" valueType="num">
                                      <p:cBhvr>
                                        <p:cTn id="70" dur="2000"/>
                                        <p:tgtEl>
                                          <p:spTgt spid="30"/>
                                        </p:tgtEl>
                                        <p:attrNameLst>
                                          <p:attrName>ppt_h</p:attrName>
                                        </p:attrNameLst>
                                      </p:cBhvr>
                                      <p:tavLst>
                                        <p:tav tm="0">
                                          <p:val>
                                            <p:strVal val="ppt_h"/>
                                          </p:val>
                                        </p:tav>
                                        <p:tav tm="100000">
                                          <p:val>
                                            <p:fltVal val="0"/>
                                          </p:val>
                                        </p:tav>
                                      </p:tavLst>
                                    </p:anim>
                                    <p:anim calcmode="lin" valueType="num">
                                      <p:cBhvr>
                                        <p:cTn id="71" dur="2000"/>
                                        <p:tgtEl>
                                          <p:spTgt spid="30"/>
                                        </p:tgtEl>
                                        <p:attrNameLst>
                                          <p:attrName>style.rotation</p:attrName>
                                        </p:attrNameLst>
                                      </p:cBhvr>
                                      <p:tavLst>
                                        <p:tav tm="0">
                                          <p:val>
                                            <p:fltVal val="0"/>
                                          </p:val>
                                        </p:tav>
                                        <p:tav tm="100000">
                                          <p:val>
                                            <p:fltVal val="90"/>
                                          </p:val>
                                        </p:tav>
                                      </p:tavLst>
                                    </p:anim>
                                    <p:animEffect transition="out" filter="fade">
                                      <p:cBhvr>
                                        <p:cTn id="72" dur="2000"/>
                                        <p:tgtEl>
                                          <p:spTgt spid="30"/>
                                        </p:tgtEl>
                                      </p:cBhvr>
                                    </p:animEffect>
                                    <p:set>
                                      <p:cBhvr>
                                        <p:cTn id="73" dur="1" fill="hold">
                                          <p:stCondLst>
                                            <p:cond delay="1999"/>
                                          </p:stCondLst>
                                        </p:cTn>
                                        <p:tgtEl>
                                          <p:spTgt spid="30"/>
                                        </p:tgtEl>
                                        <p:attrNameLst>
                                          <p:attrName>style.visibility</p:attrName>
                                        </p:attrNameLst>
                                      </p:cBhvr>
                                      <p:to>
                                        <p:strVal val="hidden"/>
                                      </p:to>
                                    </p:set>
                                  </p:childTnLst>
                                </p:cTn>
                              </p:par>
                            </p:childTnLst>
                          </p:cTn>
                        </p:par>
                        <p:par>
                          <p:cTn id="74" fill="hold">
                            <p:stCondLst>
                              <p:cond delay="20000"/>
                            </p:stCondLst>
                            <p:childTnLst>
                              <p:par>
                                <p:cTn id="75" presetID="31" presetClass="exit" presetSubtype="0" fill="hold" nodeType="afterEffect">
                                  <p:stCondLst>
                                    <p:cond delay="0"/>
                                  </p:stCondLst>
                                  <p:childTnLst>
                                    <p:anim calcmode="lin" valueType="num">
                                      <p:cBhvr>
                                        <p:cTn id="76" dur="2000"/>
                                        <p:tgtEl>
                                          <p:spTgt spid="29"/>
                                        </p:tgtEl>
                                        <p:attrNameLst>
                                          <p:attrName>ppt_w</p:attrName>
                                        </p:attrNameLst>
                                      </p:cBhvr>
                                      <p:tavLst>
                                        <p:tav tm="0">
                                          <p:val>
                                            <p:strVal val="ppt_w"/>
                                          </p:val>
                                        </p:tav>
                                        <p:tav tm="100000">
                                          <p:val>
                                            <p:fltVal val="0"/>
                                          </p:val>
                                        </p:tav>
                                      </p:tavLst>
                                    </p:anim>
                                    <p:anim calcmode="lin" valueType="num">
                                      <p:cBhvr>
                                        <p:cTn id="77" dur="2000"/>
                                        <p:tgtEl>
                                          <p:spTgt spid="29"/>
                                        </p:tgtEl>
                                        <p:attrNameLst>
                                          <p:attrName>ppt_h</p:attrName>
                                        </p:attrNameLst>
                                      </p:cBhvr>
                                      <p:tavLst>
                                        <p:tav tm="0">
                                          <p:val>
                                            <p:strVal val="ppt_h"/>
                                          </p:val>
                                        </p:tav>
                                        <p:tav tm="100000">
                                          <p:val>
                                            <p:fltVal val="0"/>
                                          </p:val>
                                        </p:tav>
                                      </p:tavLst>
                                    </p:anim>
                                    <p:anim calcmode="lin" valueType="num">
                                      <p:cBhvr>
                                        <p:cTn id="78" dur="2000"/>
                                        <p:tgtEl>
                                          <p:spTgt spid="29"/>
                                        </p:tgtEl>
                                        <p:attrNameLst>
                                          <p:attrName>style.rotation</p:attrName>
                                        </p:attrNameLst>
                                      </p:cBhvr>
                                      <p:tavLst>
                                        <p:tav tm="0">
                                          <p:val>
                                            <p:fltVal val="0"/>
                                          </p:val>
                                        </p:tav>
                                        <p:tav tm="100000">
                                          <p:val>
                                            <p:fltVal val="90"/>
                                          </p:val>
                                        </p:tav>
                                      </p:tavLst>
                                    </p:anim>
                                    <p:animEffect transition="out" filter="fade">
                                      <p:cBhvr>
                                        <p:cTn id="79" dur="2000"/>
                                        <p:tgtEl>
                                          <p:spTgt spid="29"/>
                                        </p:tgtEl>
                                      </p:cBhvr>
                                    </p:animEffect>
                                    <p:set>
                                      <p:cBhvr>
                                        <p:cTn id="80" dur="1" fill="hold">
                                          <p:stCondLst>
                                            <p:cond delay="1999"/>
                                          </p:stCondLst>
                                        </p:cTn>
                                        <p:tgtEl>
                                          <p:spTgt spid="29"/>
                                        </p:tgtEl>
                                        <p:attrNameLst>
                                          <p:attrName>style.visibility</p:attrName>
                                        </p:attrNameLst>
                                      </p:cBhvr>
                                      <p:to>
                                        <p:strVal val="hidden"/>
                                      </p:to>
                                    </p:set>
                                  </p:childTnLst>
                                </p:cTn>
                              </p:par>
                            </p:childTnLst>
                          </p:cTn>
                        </p:par>
                        <p:par>
                          <p:cTn id="81" fill="hold">
                            <p:stCondLst>
                              <p:cond delay="22000"/>
                            </p:stCondLst>
                            <p:childTnLst>
                              <p:par>
                                <p:cTn id="82" presetID="31" presetClass="exit" presetSubtype="0" fill="hold" nodeType="afterEffect">
                                  <p:stCondLst>
                                    <p:cond delay="0"/>
                                  </p:stCondLst>
                                  <p:childTnLst>
                                    <p:anim calcmode="lin" valueType="num">
                                      <p:cBhvr>
                                        <p:cTn id="83" dur="2000"/>
                                        <p:tgtEl>
                                          <p:spTgt spid="28"/>
                                        </p:tgtEl>
                                        <p:attrNameLst>
                                          <p:attrName>ppt_w</p:attrName>
                                        </p:attrNameLst>
                                      </p:cBhvr>
                                      <p:tavLst>
                                        <p:tav tm="0">
                                          <p:val>
                                            <p:strVal val="ppt_w"/>
                                          </p:val>
                                        </p:tav>
                                        <p:tav tm="100000">
                                          <p:val>
                                            <p:fltVal val="0"/>
                                          </p:val>
                                        </p:tav>
                                      </p:tavLst>
                                    </p:anim>
                                    <p:anim calcmode="lin" valueType="num">
                                      <p:cBhvr>
                                        <p:cTn id="84" dur="2000"/>
                                        <p:tgtEl>
                                          <p:spTgt spid="28"/>
                                        </p:tgtEl>
                                        <p:attrNameLst>
                                          <p:attrName>ppt_h</p:attrName>
                                        </p:attrNameLst>
                                      </p:cBhvr>
                                      <p:tavLst>
                                        <p:tav tm="0">
                                          <p:val>
                                            <p:strVal val="ppt_h"/>
                                          </p:val>
                                        </p:tav>
                                        <p:tav tm="100000">
                                          <p:val>
                                            <p:fltVal val="0"/>
                                          </p:val>
                                        </p:tav>
                                      </p:tavLst>
                                    </p:anim>
                                    <p:anim calcmode="lin" valueType="num">
                                      <p:cBhvr>
                                        <p:cTn id="85" dur="2000"/>
                                        <p:tgtEl>
                                          <p:spTgt spid="28"/>
                                        </p:tgtEl>
                                        <p:attrNameLst>
                                          <p:attrName>style.rotation</p:attrName>
                                        </p:attrNameLst>
                                      </p:cBhvr>
                                      <p:tavLst>
                                        <p:tav tm="0">
                                          <p:val>
                                            <p:fltVal val="0"/>
                                          </p:val>
                                        </p:tav>
                                        <p:tav tm="100000">
                                          <p:val>
                                            <p:fltVal val="90"/>
                                          </p:val>
                                        </p:tav>
                                      </p:tavLst>
                                    </p:anim>
                                    <p:animEffect transition="out" filter="fade">
                                      <p:cBhvr>
                                        <p:cTn id="86" dur="2000"/>
                                        <p:tgtEl>
                                          <p:spTgt spid="28"/>
                                        </p:tgtEl>
                                      </p:cBhvr>
                                    </p:animEffect>
                                    <p:set>
                                      <p:cBhvr>
                                        <p:cTn id="87" dur="1" fill="hold">
                                          <p:stCondLst>
                                            <p:cond delay="1999"/>
                                          </p:stCondLst>
                                        </p:cTn>
                                        <p:tgtEl>
                                          <p:spTgt spid="28"/>
                                        </p:tgtEl>
                                        <p:attrNameLst>
                                          <p:attrName>style.visibility</p:attrName>
                                        </p:attrNameLst>
                                      </p:cBhvr>
                                      <p:to>
                                        <p:strVal val="hidden"/>
                                      </p:to>
                                    </p:set>
                                  </p:childTnLst>
                                </p:cTn>
                              </p:par>
                            </p:childTnLst>
                          </p:cTn>
                        </p:par>
                        <p:par>
                          <p:cTn id="88" fill="hold">
                            <p:stCondLst>
                              <p:cond delay="24000"/>
                            </p:stCondLst>
                            <p:childTnLst>
                              <p:par>
                                <p:cTn id="89" presetID="31" presetClass="exit" presetSubtype="0" fill="hold" nodeType="afterEffect">
                                  <p:stCondLst>
                                    <p:cond delay="0"/>
                                  </p:stCondLst>
                                  <p:childTnLst>
                                    <p:anim calcmode="lin" valueType="num">
                                      <p:cBhvr>
                                        <p:cTn id="90" dur="2000"/>
                                        <p:tgtEl>
                                          <p:spTgt spid="27"/>
                                        </p:tgtEl>
                                        <p:attrNameLst>
                                          <p:attrName>ppt_w</p:attrName>
                                        </p:attrNameLst>
                                      </p:cBhvr>
                                      <p:tavLst>
                                        <p:tav tm="0">
                                          <p:val>
                                            <p:strVal val="ppt_w"/>
                                          </p:val>
                                        </p:tav>
                                        <p:tav tm="100000">
                                          <p:val>
                                            <p:fltVal val="0"/>
                                          </p:val>
                                        </p:tav>
                                      </p:tavLst>
                                    </p:anim>
                                    <p:anim calcmode="lin" valueType="num">
                                      <p:cBhvr>
                                        <p:cTn id="91" dur="2000"/>
                                        <p:tgtEl>
                                          <p:spTgt spid="27"/>
                                        </p:tgtEl>
                                        <p:attrNameLst>
                                          <p:attrName>ppt_h</p:attrName>
                                        </p:attrNameLst>
                                      </p:cBhvr>
                                      <p:tavLst>
                                        <p:tav tm="0">
                                          <p:val>
                                            <p:strVal val="ppt_h"/>
                                          </p:val>
                                        </p:tav>
                                        <p:tav tm="100000">
                                          <p:val>
                                            <p:fltVal val="0"/>
                                          </p:val>
                                        </p:tav>
                                      </p:tavLst>
                                    </p:anim>
                                    <p:anim calcmode="lin" valueType="num">
                                      <p:cBhvr>
                                        <p:cTn id="92" dur="2000"/>
                                        <p:tgtEl>
                                          <p:spTgt spid="27"/>
                                        </p:tgtEl>
                                        <p:attrNameLst>
                                          <p:attrName>style.rotation</p:attrName>
                                        </p:attrNameLst>
                                      </p:cBhvr>
                                      <p:tavLst>
                                        <p:tav tm="0">
                                          <p:val>
                                            <p:fltVal val="0"/>
                                          </p:val>
                                        </p:tav>
                                        <p:tav tm="100000">
                                          <p:val>
                                            <p:fltVal val="90"/>
                                          </p:val>
                                        </p:tav>
                                      </p:tavLst>
                                    </p:anim>
                                    <p:animEffect transition="out" filter="fade">
                                      <p:cBhvr>
                                        <p:cTn id="93" dur="2000"/>
                                        <p:tgtEl>
                                          <p:spTgt spid="27"/>
                                        </p:tgtEl>
                                      </p:cBhvr>
                                    </p:animEffect>
                                    <p:set>
                                      <p:cBhvr>
                                        <p:cTn id="94" dur="1" fill="hold">
                                          <p:stCondLst>
                                            <p:cond delay="1999"/>
                                          </p:stCondLst>
                                        </p:cTn>
                                        <p:tgtEl>
                                          <p:spTgt spid="27"/>
                                        </p:tgtEl>
                                        <p:attrNameLst>
                                          <p:attrName>style.visibility</p:attrName>
                                        </p:attrNameLst>
                                      </p:cBhvr>
                                      <p:to>
                                        <p:strVal val="hidden"/>
                                      </p:to>
                                    </p:set>
                                  </p:childTnLst>
                                </p:cTn>
                              </p:par>
                            </p:childTnLst>
                          </p:cTn>
                        </p:par>
                        <p:par>
                          <p:cTn id="95" fill="hold">
                            <p:stCondLst>
                              <p:cond delay="26000"/>
                            </p:stCondLst>
                            <p:childTnLst>
                              <p:par>
                                <p:cTn id="96" presetID="31" presetClass="exit" presetSubtype="0" fill="hold" nodeType="afterEffect">
                                  <p:stCondLst>
                                    <p:cond delay="0"/>
                                  </p:stCondLst>
                                  <p:childTnLst>
                                    <p:anim calcmode="lin" valueType="num">
                                      <p:cBhvr>
                                        <p:cTn id="97" dur="2000"/>
                                        <p:tgtEl>
                                          <p:spTgt spid="26"/>
                                        </p:tgtEl>
                                        <p:attrNameLst>
                                          <p:attrName>ppt_w</p:attrName>
                                        </p:attrNameLst>
                                      </p:cBhvr>
                                      <p:tavLst>
                                        <p:tav tm="0">
                                          <p:val>
                                            <p:strVal val="ppt_w"/>
                                          </p:val>
                                        </p:tav>
                                        <p:tav tm="100000">
                                          <p:val>
                                            <p:fltVal val="0"/>
                                          </p:val>
                                        </p:tav>
                                      </p:tavLst>
                                    </p:anim>
                                    <p:anim calcmode="lin" valueType="num">
                                      <p:cBhvr>
                                        <p:cTn id="98" dur="2000"/>
                                        <p:tgtEl>
                                          <p:spTgt spid="26"/>
                                        </p:tgtEl>
                                        <p:attrNameLst>
                                          <p:attrName>ppt_h</p:attrName>
                                        </p:attrNameLst>
                                      </p:cBhvr>
                                      <p:tavLst>
                                        <p:tav tm="0">
                                          <p:val>
                                            <p:strVal val="ppt_h"/>
                                          </p:val>
                                        </p:tav>
                                        <p:tav tm="100000">
                                          <p:val>
                                            <p:fltVal val="0"/>
                                          </p:val>
                                        </p:tav>
                                      </p:tavLst>
                                    </p:anim>
                                    <p:anim calcmode="lin" valueType="num">
                                      <p:cBhvr>
                                        <p:cTn id="99" dur="2000"/>
                                        <p:tgtEl>
                                          <p:spTgt spid="26"/>
                                        </p:tgtEl>
                                        <p:attrNameLst>
                                          <p:attrName>style.rotation</p:attrName>
                                        </p:attrNameLst>
                                      </p:cBhvr>
                                      <p:tavLst>
                                        <p:tav tm="0">
                                          <p:val>
                                            <p:fltVal val="0"/>
                                          </p:val>
                                        </p:tav>
                                        <p:tav tm="100000">
                                          <p:val>
                                            <p:fltVal val="90"/>
                                          </p:val>
                                        </p:tav>
                                      </p:tavLst>
                                    </p:anim>
                                    <p:animEffect transition="out" filter="fade">
                                      <p:cBhvr>
                                        <p:cTn id="100" dur="2000"/>
                                        <p:tgtEl>
                                          <p:spTgt spid="26"/>
                                        </p:tgtEl>
                                      </p:cBhvr>
                                    </p:animEffect>
                                    <p:set>
                                      <p:cBhvr>
                                        <p:cTn id="101" dur="1" fill="hold">
                                          <p:stCondLst>
                                            <p:cond delay="1999"/>
                                          </p:stCondLst>
                                        </p:cTn>
                                        <p:tgtEl>
                                          <p:spTgt spid="26"/>
                                        </p:tgtEl>
                                        <p:attrNameLst>
                                          <p:attrName>style.visibility</p:attrName>
                                        </p:attrNameLst>
                                      </p:cBhvr>
                                      <p:to>
                                        <p:strVal val="hidden"/>
                                      </p:to>
                                    </p:set>
                                  </p:childTnLst>
                                </p:cTn>
                              </p:par>
                            </p:childTnLst>
                          </p:cTn>
                        </p:par>
                        <p:par>
                          <p:cTn id="102" fill="hold">
                            <p:stCondLst>
                              <p:cond delay="28000"/>
                            </p:stCondLst>
                            <p:childTnLst>
                              <p:par>
                                <p:cTn id="103" presetID="31" presetClass="exit" presetSubtype="0" fill="hold" nodeType="afterEffect">
                                  <p:stCondLst>
                                    <p:cond delay="0"/>
                                  </p:stCondLst>
                                  <p:childTnLst>
                                    <p:anim calcmode="lin" valueType="num">
                                      <p:cBhvr>
                                        <p:cTn id="104" dur="2000"/>
                                        <p:tgtEl>
                                          <p:spTgt spid="25"/>
                                        </p:tgtEl>
                                        <p:attrNameLst>
                                          <p:attrName>ppt_w</p:attrName>
                                        </p:attrNameLst>
                                      </p:cBhvr>
                                      <p:tavLst>
                                        <p:tav tm="0">
                                          <p:val>
                                            <p:strVal val="ppt_w"/>
                                          </p:val>
                                        </p:tav>
                                        <p:tav tm="100000">
                                          <p:val>
                                            <p:fltVal val="0"/>
                                          </p:val>
                                        </p:tav>
                                      </p:tavLst>
                                    </p:anim>
                                    <p:anim calcmode="lin" valueType="num">
                                      <p:cBhvr>
                                        <p:cTn id="105" dur="2000"/>
                                        <p:tgtEl>
                                          <p:spTgt spid="25"/>
                                        </p:tgtEl>
                                        <p:attrNameLst>
                                          <p:attrName>ppt_h</p:attrName>
                                        </p:attrNameLst>
                                      </p:cBhvr>
                                      <p:tavLst>
                                        <p:tav tm="0">
                                          <p:val>
                                            <p:strVal val="ppt_h"/>
                                          </p:val>
                                        </p:tav>
                                        <p:tav tm="100000">
                                          <p:val>
                                            <p:fltVal val="0"/>
                                          </p:val>
                                        </p:tav>
                                      </p:tavLst>
                                    </p:anim>
                                    <p:anim calcmode="lin" valueType="num">
                                      <p:cBhvr>
                                        <p:cTn id="106" dur="2000"/>
                                        <p:tgtEl>
                                          <p:spTgt spid="25"/>
                                        </p:tgtEl>
                                        <p:attrNameLst>
                                          <p:attrName>style.rotation</p:attrName>
                                        </p:attrNameLst>
                                      </p:cBhvr>
                                      <p:tavLst>
                                        <p:tav tm="0">
                                          <p:val>
                                            <p:fltVal val="0"/>
                                          </p:val>
                                        </p:tav>
                                        <p:tav tm="100000">
                                          <p:val>
                                            <p:fltVal val="90"/>
                                          </p:val>
                                        </p:tav>
                                      </p:tavLst>
                                    </p:anim>
                                    <p:animEffect transition="out" filter="fade">
                                      <p:cBhvr>
                                        <p:cTn id="107" dur="2000"/>
                                        <p:tgtEl>
                                          <p:spTgt spid="25"/>
                                        </p:tgtEl>
                                      </p:cBhvr>
                                    </p:animEffect>
                                    <p:set>
                                      <p:cBhvr>
                                        <p:cTn id="108" dur="1" fill="hold">
                                          <p:stCondLst>
                                            <p:cond delay="1999"/>
                                          </p:stCondLst>
                                        </p:cTn>
                                        <p:tgtEl>
                                          <p:spTgt spid="25"/>
                                        </p:tgtEl>
                                        <p:attrNameLst>
                                          <p:attrName>style.visibility</p:attrName>
                                        </p:attrNameLst>
                                      </p:cBhvr>
                                      <p:to>
                                        <p:strVal val="hidden"/>
                                      </p:to>
                                    </p:set>
                                  </p:childTnLst>
                                </p:cTn>
                              </p:par>
                            </p:childTnLst>
                          </p:cTn>
                        </p:par>
                        <p:par>
                          <p:cTn id="109" fill="hold">
                            <p:stCondLst>
                              <p:cond delay="30000"/>
                            </p:stCondLst>
                            <p:childTnLst>
                              <p:par>
                                <p:cTn id="110" presetID="31" presetClass="exit" presetSubtype="0" fill="hold" nodeType="afterEffect">
                                  <p:stCondLst>
                                    <p:cond delay="0"/>
                                  </p:stCondLst>
                                  <p:childTnLst>
                                    <p:anim calcmode="lin" valueType="num">
                                      <p:cBhvr>
                                        <p:cTn id="111" dur="2000"/>
                                        <p:tgtEl>
                                          <p:spTgt spid="24"/>
                                        </p:tgtEl>
                                        <p:attrNameLst>
                                          <p:attrName>ppt_w</p:attrName>
                                        </p:attrNameLst>
                                      </p:cBhvr>
                                      <p:tavLst>
                                        <p:tav tm="0">
                                          <p:val>
                                            <p:strVal val="ppt_w"/>
                                          </p:val>
                                        </p:tav>
                                        <p:tav tm="100000">
                                          <p:val>
                                            <p:fltVal val="0"/>
                                          </p:val>
                                        </p:tav>
                                      </p:tavLst>
                                    </p:anim>
                                    <p:anim calcmode="lin" valueType="num">
                                      <p:cBhvr>
                                        <p:cTn id="112" dur="2000"/>
                                        <p:tgtEl>
                                          <p:spTgt spid="24"/>
                                        </p:tgtEl>
                                        <p:attrNameLst>
                                          <p:attrName>ppt_h</p:attrName>
                                        </p:attrNameLst>
                                      </p:cBhvr>
                                      <p:tavLst>
                                        <p:tav tm="0">
                                          <p:val>
                                            <p:strVal val="ppt_h"/>
                                          </p:val>
                                        </p:tav>
                                        <p:tav tm="100000">
                                          <p:val>
                                            <p:fltVal val="0"/>
                                          </p:val>
                                        </p:tav>
                                      </p:tavLst>
                                    </p:anim>
                                    <p:anim calcmode="lin" valueType="num">
                                      <p:cBhvr>
                                        <p:cTn id="113" dur="2000"/>
                                        <p:tgtEl>
                                          <p:spTgt spid="24"/>
                                        </p:tgtEl>
                                        <p:attrNameLst>
                                          <p:attrName>style.rotation</p:attrName>
                                        </p:attrNameLst>
                                      </p:cBhvr>
                                      <p:tavLst>
                                        <p:tav tm="0">
                                          <p:val>
                                            <p:fltVal val="0"/>
                                          </p:val>
                                        </p:tav>
                                        <p:tav tm="100000">
                                          <p:val>
                                            <p:fltVal val="90"/>
                                          </p:val>
                                        </p:tav>
                                      </p:tavLst>
                                    </p:anim>
                                    <p:animEffect transition="out" filter="fade">
                                      <p:cBhvr>
                                        <p:cTn id="114" dur="2000"/>
                                        <p:tgtEl>
                                          <p:spTgt spid="24"/>
                                        </p:tgtEl>
                                      </p:cBhvr>
                                    </p:animEffect>
                                    <p:set>
                                      <p:cBhvr>
                                        <p:cTn id="115" dur="1" fill="hold">
                                          <p:stCondLst>
                                            <p:cond delay="1999"/>
                                          </p:stCondLst>
                                        </p:cTn>
                                        <p:tgtEl>
                                          <p:spTgt spid="24"/>
                                        </p:tgtEl>
                                        <p:attrNameLst>
                                          <p:attrName>style.visibility</p:attrName>
                                        </p:attrNameLst>
                                      </p:cBhvr>
                                      <p:to>
                                        <p:strVal val="hidden"/>
                                      </p:to>
                                    </p:set>
                                  </p:childTnLst>
                                </p:cTn>
                              </p:par>
                            </p:childTnLst>
                          </p:cTn>
                        </p:par>
                        <p:par>
                          <p:cTn id="116" fill="hold">
                            <p:stCondLst>
                              <p:cond delay="32000"/>
                            </p:stCondLst>
                            <p:childTnLst>
                              <p:par>
                                <p:cTn id="117" presetID="31" presetClass="exit" presetSubtype="0" fill="hold" nodeType="afterEffect">
                                  <p:stCondLst>
                                    <p:cond delay="0"/>
                                  </p:stCondLst>
                                  <p:childTnLst>
                                    <p:anim calcmode="lin" valueType="num">
                                      <p:cBhvr>
                                        <p:cTn id="118" dur="2000"/>
                                        <p:tgtEl>
                                          <p:spTgt spid="23"/>
                                        </p:tgtEl>
                                        <p:attrNameLst>
                                          <p:attrName>ppt_w</p:attrName>
                                        </p:attrNameLst>
                                      </p:cBhvr>
                                      <p:tavLst>
                                        <p:tav tm="0">
                                          <p:val>
                                            <p:strVal val="ppt_w"/>
                                          </p:val>
                                        </p:tav>
                                        <p:tav tm="100000">
                                          <p:val>
                                            <p:fltVal val="0"/>
                                          </p:val>
                                        </p:tav>
                                      </p:tavLst>
                                    </p:anim>
                                    <p:anim calcmode="lin" valueType="num">
                                      <p:cBhvr>
                                        <p:cTn id="119" dur="2000"/>
                                        <p:tgtEl>
                                          <p:spTgt spid="23"/>
                                        </p:tgtEl>
                                        <p:attrNameLst>
                                          <p:attrName>ppt_h</p:attrName>
                                        </p:attrNameLst>
                                      </p:cBhvr>
                                      <p:tavLst>
                                        <p:tav tm="0">
                                          <p:val>
                                            <p:strVal val="ppt_h"/>
                                          </p:val>
                                        </p:tav>
                                        <p:tav tm="100000">
                                          <p:val>
                                            <p:fltVal val="0"/>
                                          </p:val>
                                        </p:tav>
                                      </p:tavLst>
                                    </p:anim>
                                    <p:anim calcmode="lin" valueType="num">
                                      <p:cBhvr>
                                        <p:cTn id="120" dur="2000"/>
                                        <p:tgtEl>
                                          <p:spTgt spid="23"/>
                                        </p:tgtEl>
                                        <p:attrNameLst>
                                          <p:attrName>style.rotation</p:attrName>
                                        </p:attrNameLst>
                                      </p:cBhvr>
                                      <p:tavLst>
                                        <p:tav tm="0">
                                          <p:val>
                                            <p:fltVal val="0"/>
                                          </p:val>
                                        </p:tav>
                                        <p:tav tm="100000">
                                          <p:val>
                                            <p:fltVal val="90"/>
                                          </p:val>
                                        </p:tav>
                                      </p:tavLst>
                                    </p:anim>
                                    <p:animEffect transition="out" filter="fade">
                                      <p:cBhvr>
                                        <p:cTn id="121" dur="2000"/>
                                        <p:tgtEl>
                                          <p:spTgt spid="23"/>
                                        </p:tgtEl>
                                      </p:cBhvr>
                                    </p:animEffect>
                                    <p:set>
                                      <p:cBhvr>
                                        <p:cTn id="122" dur="1" fill="hold">
                                          <p:stCondLst>
                                            <p:cond delay="1999"/>
                                          </p:stCondLst>
                                        </p:cTn>
                                        <p:tgtEl>
                                          <p:spTgt spid="23"/>
                                        </p:tgtEl>
                                        <p:attrNameLst>
                                          <p:attrName>style.visibility</p:attrName>
                                        </p:attrNameLst>
                                      </p:cBhvr>
                                      <p:to>
                                        <p:strVal val="hidden"/>
                                      </p:to>
                                    </p:set>
                                  </p:childTnLst>
                                </p:cTn>
                              </p:par>
                            </p:childTnLst>
                          </p:cTn>
                        </p:par>
                        <p:par>
                          <p:cTn id="123" fill="hold">
                            <p:stCondLst>
                              <p:cond delay="34000"/>
                            </p:stCondLst>
                            <p:childTnLst>
                              <p:par>
                                <p:cTn id="124" presetID="31" presetClass="exit" presetSubtype="0" fill="hold" nodeType="afterEffect">
                                  <p:stCondLst>
                                    <p:cond delay="0"/>
                                  </p:stCondLst>
                                  <p:childTnLst>
                                    <p:anim calcmode="lin" valueType="num">
                                      <p:cBhvr>
                                        <p:cTn id="125" dur="2000"/>
                                        <p:tgtEl>
                                          <p:spTgt spid="5"/>
                                        </p:tgtEl>
                                        <p:attrNameLst>
                                          <p:attrName>ppt_w</p:attrName>
                                        </p:attrNameLst>
                                      </p:cBhvr>
                                      <p:tavLst>
                                        <p:tav tm="0">
                                          <p:val>
                                            <p:strVal val="ppt_w"/>
                                          </p:val>
                                        </p:tav>
                                        <p:tav tm="100000">
                                          <p:val>
                                            <p:fltVal val="0"/>
                                          </p:val>
                                        </p:tav>
                                      </p:tavLst>
                                    </p:anim>
                                    <p:anim calcmode="lin" valueType="num">
                                      <p:cBhvr>
                                        <p:cTn id="126" dur="2000"/>
                                        <p:tgtEl>
                                          <p:spTgt spid="5"/>
                                        </p:tgtEl>
                                        <p:attrNameLst>
                                          <p:attrName>ppt_h</p:attrName>
                                        </p:attrNameLst>
                                      </p:cBhvr>
                                      <p:tavLst>
                                        <p:tav tm="0">
                                          <p:val>
                                            <p:strVal val="ppt_h"/>
                                          </p:val>
                                        </p:tav>
                                        <p:tav tm="100000">
                                          <p:val>
                                            <p:fltVal val="0"/>
                                          </p:val>
                                        </p:tav>
                                      </p:tavLst>
                                    </p:anim>
                                    <p:anim calcmode="lin" valueType="num">
                                      <p:cBhvr>
                                        <p:cTn id="127" dur="2000"/>
                                        <p:tgtEl>
                                          <p:spTgt spid="5"/>
                                        </p:tgtEl>
                                        <p:attrNameLst>
                                          <p:attrName>style.rotation</p:attrName>
                                        </p:attrNameLst>
                                      </p:cBhvr>
                                      <p:tavLst>
                                        <p:tav tm="0">
                                          <p:val>
                                            <p:fltVal val="0"/>
                                          </p:val>
                                        </p:tav>
                                        <p:tav tm="100000">
                                          <p:val>
                                            <p:fltVal val="90"/>
                                          </p:val>
                                        </p:tav>
                                      </p:tavLst>
                                    </p:anim>
                                    <p:animEffect transition="out" filter="fade">
                                      <p:cBhvr>
                                        <p:cTn id="128" dur="2000"/>
                                        <p:tgtEl>
                                          <p:spTgt spid="5"/>
                                        </p:tgtEl>
                                      </p:cBhvr>
                                    </p:animEffect>
                                    <p:set>
                                      <p:cBhvr>
                                        <p:cTn id="129"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l="8750" t="11575" r="22996" b="8229"/>
          <a:stretch/>
        </p:blipFill>
        <p:spPr>
          <a:xfrm>
            <a:off x="1057834" y="18643"/>
            <a:ext cx="10336307" cy="6831531"/>
          </a:xfrm>
          <a:prstGeom prst="rect">
            <a:avLst/>
          </a:prstGeom>
        </p:spPr>
      </p:pic>
    </p:spTree>
    <p:extLst>
      <p:ext uri="{BB962C8B-B14F-4D97-AF65-F5344CB8AC3E}">
        <p14:creationId xmlns:p14="http://schemas.microsoft.com/office/powerpoint/2010/main" val="4294755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724</TotalTime>
  <Words>1103</Words>
  <Application>Microsoft Office PowerPoint</Application>
  <PresentationFormat>Grand écran</PresentationFormat>
  <Paragraphs>160</Paragraphs>
  <Slides>18</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Wingdings</vt:lpstr>
      <vt:lpstr>Thème Office</vt:lpstr>
      <vt:lpstr>Présentation PowerPoint</vt:lpstr>
      <vt:lpstr>Présentation PowerPoint</vt:lpstr>
      <vt:lpstr>Qu’est-ce qu’un roman policier ? → Le genre</vt:lpstr>
      <vt:lpstr>Qu’est-ce qu’un roman policier ? → Le genre</vt:lpstr>
      <vt:lpstr>Qu’est-ce qu’un roman policier ? → Les incontournables</vt:lpstr>
      <vt:lpstr>Comment écrire une histoire ? → Le schéma narratif</vt:lpstr>
      <vt:lpstr>Exemple → L’Amnésique se rappelait la Lune</vt:lpstr>
      <vt:lpstr>Exemple → Jézabel les Bas rouges</vt:lpstr>
      <vt:lpstr>Quels lieux pour nos enquêtes ? → Fleury-sur-Orne</vt:lpstr>
      <vt:lpstr>Comment mener l’enquête ?  Exemple → Minou-Bonbon</vt:lpstr>
      <vt:lpstr>Comment mener l’enquête ?  Exemple → Minou Bonbon</vt:lpstr>
      <vt:lpstr>Comment mener l’enquête ?  Exemple → Minou Bonbon</vt:lpstr>
      <vt:lpstr>Comment mener l’enquête ?  Exemple → Minou Bonbon</vt:lpstr>
      <vt:lpstr>Comment décrire un personnage ?  Exemple → Extraits</vt:lpstr>
      <vt:lpstr>Comment décrire un personnage ?  Exemple → Extraits</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Michael MARION</dc:creator>
  <cp:lastModifiedBy>Michael MARION</cp:lastModifiedBy>
  <cp:revision>89</cp:revision>
  <dcterms:created xsi:type="dcterms:W3CDTF">2015-08-28T07:11:21Z</dcterms:created>
  <dcterms:modified xsi:type="dcterms:W3CDTF">2016-02-07T08:28:07Z</dcterms:modified>
</cp:coreProperties>
</file>